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 id="2147483707" r:id="rId2"/>
    <p:sldMasterId id="2147483708" r:id="rId3"/>
    <p:sldMasterId id="2147483709" r:id="rId4"/>
    <p:sldMasterId id="2147483710" r:id="rId5"/>
  </p:sldMasterIdLst>
  <p:notesMasterIdLst>
    <p:notesMasterId r:id="rId10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Lst>
  <p:sldSz cx="9144000" cy="6858000" type="screen4x3"/>
  <p:notesSz cx="6985000" cy="9271000"/>
  <p:embeddedFontLst>
    <p:embeddedFont>
      <p:font typeface="Tahoma" panose="020B0604030504040204" pitchFamily="34" charset="0"/>
      <p:regular r:id="rId105"/>
      <p:bold r:id="rId106"/>
    </p:embeddedFont>
    <p:embeddedFont>
      <p:font typeface="Times" panose="02020603050405020304" pitchFamily="18" charset="0"/>
      <p:regular r:id="rId107"/>
      <p:bold r:id="rId108"/>
      <p:italic r:id="rId109"/>
      <p:boldItalic r:id="rId110"/>
    </p:embeddedFont>
    <p:embeddedFont>
      <p:font typeface="Calibri" panose="020F0502020204030204" pitchFamily="34" charset="0"/>
      <p:regular r:id="rId111"/>
      <p:bold r:id="rId112"/>
      <p:italic r:id="rId113"/>
      <p:boldItalic r:id="rId114"/>
    </p:embeddedFont>
    <p:embeddedFont>
      <p:font typeface="Libre Baskerville" panose="020B0604020202020204" charset="0"/>
      <p:regular r:id="rId115"/>
      <p:bold r:id="rId116"/>
      <p:italic r:id="rId1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905F7B-1BAB-46EF-873E-579EF11BB206}">
  <a:tblStyle styleId="{22905F7B-1BAB-46EF-873E-579EF11BB20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2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font" Target="fonts/font13.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font" Target="fonts/font8.fntdata"/><Relationship Id="rId16" Type="http://schemas.openxmlformats.org/officeDocument/2006/relationships/slide" Target="slides/slide11.xml"/><Relationship Id="rId107" Type="http://schemas.openxmlformats.org/officeDocument/2006/relationships/font" Target="fonts/font3.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font" Target="fonts/font1.fntdata"/><Relationship Id="rId113" Type="http://schemas.openxmlformats.org/officeDocument/2006/relationships/font" Target="fonts/font9.fntdata"/><Relationship Id="rId11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font" Target="fonts/font4.fntdata"/><Relationship Id="rId116"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font" Target="fonts/font2.fntdata"/><Relationship Id="rId114" Type="http://schemas.openxmlformats.org/officeDocument/2006/relationships/font" Target="fonts/font10.fntdata"/><Relationship Id="rId119"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font" Target="fonts/font5.fntdata"/><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font" Target="fonts/font6.fntdata"/><Relationship Id="rId11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26833" cy="4635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56551" y="0"/>
            <a:ext cx="3026833" cy="46355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8500" y="4403725"/>
            <a:ext cx="5588000" cy="41719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05840"/>
            <a:ext cx="3026833" cy="46355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913445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Annual budget of $7.2 billion (FY 2014)</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funding source for approximately 21 percent of all federally supported basic research conducted by America's colleges and universities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many fields such as mathematics, computer science and the social sciences, NSF is the major source of federal backing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8" name="Shape 328"/>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8027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91" name="Shape 39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496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45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13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9" name="Shape 409"/>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0" name="Shape 410"/>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663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16" name="Shape 41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09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Innovative frameworks could focus on a wide range of structures, including ways to: engage students in new content or STEM practices; enrich learning environments; and promote increased teacher knowledge, collaboration, and networking.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Projects funded under this solicitation: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Begin with a research question about effective preK-12 STEM learning or teaching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Develop, adapt, or study innovative resources, models, or tools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Demonstrate if, how, for whom, and why their implementation affects learning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Tools could include innovative applications of new technologies or media, diagnostic information about student learning used to structure instruction, or instruments to gauge effective teaching. </a:t>
            </a:r>
          </a:p>
        </p:txBody>
      </p:sp>
      <p:sp>
        <p:nvSpPr>
          <p:cNvPr id="423" name="Shape 423"/>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94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54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Does the project have clearly stated goals and objectives?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Is the rationale convincing as to how this project will enhance STEM learning/teaching and/or contribute to knowledge generation?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Does the project result in a useable product or service(for Full R&amp;D proposals)?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6" name="Shape 436"/>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69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568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48" name="Shape 44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51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142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49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60" name="Shape 46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902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9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579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2749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84" name="Shape 48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397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90" name="Shape 49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862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496" name="Shape 49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294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02" name="Shape 50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820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08" name="Shape 50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103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032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14" name="Shape 51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9360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768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26" name="Shape 52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9618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32" name="Shape 53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7753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38" name="Shape 53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439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44" name="Shape 54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13582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51" name="Shape 55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811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59" name="Shape 55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41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65" name="Shape 56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7366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74" name="Shape 57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7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50" name="Shape 35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9338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80" name="Shape 58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952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85" name="Shape 58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995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1" name="Shape 591"/>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spcAft>
                <a:spcPts val="0"/>
              </a:spcAft>
              <a:buClr>
                <a:schemeClr val="dk1"/>
              </a:buClr>
              <a:buSzPct val="100000"/>
              <a:buFont typeface="Times"/>
              <a:buChar char="•"/>
            </a:pPr>
            <a:r>
              <a:rPr lang="en-US" sz="1200" b="1" i="0" u="none" strike="noStrike" cap="none">
                <a:solidFill>
                  <a:schemeClr val="dk1"/>
                </a:solidFill>
                <a:latin typeface="Calibri"/>
                <a:ea typeface="Calibri"/>
                <a:cs typeface="Calibri"/>
                <a:sym typeface="Calibri"/>
              </a:rPr>
              <a:t>Provide support for five years to allow the career development of outstanding new teacher-scholars in the context of the mission of their organization. </a:t>
            </a:r>
          </a:p>
          <a:p>
            <a:pPr marL="0" marR="0" lvl="0" indent="0" algn="l" rtl="0">
              <a:spcBef>
                <a:spcPts val="1196"/>
              </a:spcBef>
              <a:spcAft>
                <a:spcPts val="0"/>
              </a:spcAft>
              <a:buClr>
                <a:schemeClr val="dk1"/>
              </a:buClr>
              <a:buSzPct val="100000"/>
              <a:buFont typeface="Times"/>
              <a:buChar char="•"/>
            </a:pPr>
            <a:r>
              <a:rPr lang="en-US" sz="1200" b="1" i="0" u="none" strike="noStrike" cap="none">
                <a:solidFill>
                  <a:schemeClr val="dk1"/>
                </a:solidFill>
                <a:latin typeface="Calibri"/>
                <a:ea typeface="Calibri"/>
                <a:cs typeface="Calibri"/>
                <a:sym typeface="Calibri"/>
              </a:rPr>
              <a:t>Build a foundation for a lifetime of integrated contributions to research and education.</a:t>
            </a:r>
          </a:p>
          <a:p>
            <a:pPr marL="0" marR="0" lvl="0" indent="0" algn="l" rtl="0">
              <a:spcBef>
                <a:spcPts val="1196"/>
              </a:spcBef>
              <a:spcAft>
                <a:spcPts val="0"/>
              </a:spcAft>
              <a:buClr>
                <a:schemeClr val="dk1"/>
              </a:buClr>
              <a:buSzPct val="100000"/>
              <a:buFont typeface="Times"/>
              <a:buChar char="•"/>
            </a:pPr>
            <a:r>
              <a:rPr lang="en-US" sz="1200" b="1" i="0" u="none" strike="noStrike" cap="none">
                <a:solidFill>
                  <a:schemeClr val="dk1"/>
                </a:solidFill>
                <a:latin typeface="Calibri"/>
                <a:ea typeface="Calibri"/>
                <a:cs typeface="Calibri"/>
                <a:sym typeface="Calibri"/>
              </a:rPr>
              <a:t>Provide incentives to Universities to value the integration of research and education.</a:t>
            </a:r>
          </a:p>
          <a:p>
            <a:pPr marL="0" marR="0" lvl="0" indent="0" algn="l" rtl="0">
              <a:spcBef>
                <a:spcPts val="1196"/>
              </a:spcBef>
              <a:spcAft>
                <a:spcPts val="0"/>
              </a:spcAft>
              <a:buClr>
                <a:schemeClr val="dk1"/>
              </a:buClr>
              <a:buSzPct val="100000"/>
              <a:buFont typeface="Times"/>
              <a:buChar char="•"/>
            </a:pPr>
            <a:r>
              <a:rPr lang="en-US" sz="1200" b="1" i="0" u="none" strike="noStrike" cap="none">
                <a:solidFill>
                  <a:schemeClr val="dk1"/>
                </a:solidFill>
                <a:latin typeface="Calibri"/>
                <a:ea typeface="Calibri"/>
                <a:cs typeface="Calibri"/>
                <a:sym typeface="Calibri"/>
              </a:rPr>
              <a:t>Increase participation of those traditionally underrepresented in science and engineering</a:t>
            </a:r>
          </a:p>
        </p:txBody>
      </p:sp>
      <p:sp>
        <p:nvSpPr>
          <p:cNvPr id="592" name="Shape 592"/>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532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598" name="Shape 59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901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04" name="Shape 60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167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10" name="Shape 61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779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16" name="Shape 61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46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22" name="Shape 62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491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29" name="Shape 62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393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36" name="Shape 63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6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57" name="Shape 357"/>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805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Shape 64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45" name="Shape 64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47513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652" name="Shape 65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469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3" name="Shape 693"/>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94" name="Shape 694"/>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983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0" name="Shape 700"/>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701" name="Shape 701"/>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07354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203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14" name="Shape 71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0937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21" name="Shape 72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3160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28" name="Shape 72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978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35" name="Shape 73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9455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Shape 740"/>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41" name="Shape 74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44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69" name="Shape 36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05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48" name="Shape 74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31654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56" name="Shape 75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5165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63" name="Shape 763"/>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3306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71" name="Shape 77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305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79" name="Shape 77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76280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86" name="Shape 78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9292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794" name="Shape 79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71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01" name="Shape 80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2359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Shape 80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06" name="Shape 80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23477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1" name="Shape 811"/>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https://www.nsf.gov/pubs/policydocs/pappguide/nsf16001/nsf16_1.pdf</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12" name="Shape 812"/>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359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75" name="Shape 37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095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18" name="Shape 81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2739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25" name="Shape 82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6635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2" name="Shape 832"/>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Describe the theoretical and research basis on which the proposal is based. </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Discuss how the proposal is innovative and different from similar research and development projects.</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If you have been funded by NSF, provide evidence about the </a:t>
            </a:r>
            <a:r>
              <a:rPr lang="en-US" sz="1200" b="1" i="0" u="none" strike="noStrike" cap="none">
                <a:solidFill>
                  <a:srgbClr val="0C0C0C"/>
                </a:solidFill>
                <a:latin typeface="Tahoma"/>
                <a:ea typeface="Tahoma"/>
                <a:cs typeface="Tahoma"/>
                <a:sym typeface="Tahoma"/>
              </a:rPr>
              <a:t>effectiveness</a:t>
            </a:r>
            <a:r>
              <a:rPr lang="en-US" sz="1200" b="0" i="0" u="none" strike="noStrike" cap="none">
                <a:solidFill>
                  <a:srgbClr val="0C0C0C"/>
                </a:solidFill>
                <a:latin typeface="Tahoma"/>
                <a:ea typeface="Tahoma"/>
                <a:cs typeface="Tahoma"/>
                <a:sym typeface="Tahoma"/>
              </a:rPr>
              <a:t> and </a:t>
            </a:r>
            <a:r>
              <a:rPr lang="en-US" sz="1200" b="1" i="0" u="none" strike="noStrike" cap="none">
                <a:solidFill>
                  <a:srgbClr val="0C0C0C"/>
                </a:solidFill>
                <a:latin typeface="Tahoma"/>
                <a:ea typeface="Tahoma"/>
                <a:cs typeface="Tahoma"/>
                <a:sym typeface="Tahoma"/>
              </a:rPr>
              <a:t>impact </a:t>
            </a:r>
            <a:r>
              <a:rPr lang="en-US" sz="1200" b="0" i="0" u="none" strike="noStrike" cap="none">
                <a:solidFill>
                  <a:srgbClr val="0C0C0C"/>
                </a:solidFill>
                <a:latin typeface="Tahoma"/>
                <a:ea typeface="Tahoma"/>
                <a:cs typeface="Tahoma"/>
                <a:sym typeface="Tahoma"/>
              </a:rPr>
              <a:t>of that work.</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State clear research questions or hypotheses that the project will test.   </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Describe the plan for data collection</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Describe the research methods, including data analysis plans, sampling plan, and assessments.</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Briefly describe the work plan and timeline. State clear research questions or hypotheses that the project will test.   </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Describe the plan for data collection</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Describe the research methods, including data analysis plans, sampling plan, and assessments.</a:t>
            </a:r>
          </a:p>
          <a:p>
            <a:pPr marL="0" marR="0" lvl="0" indent="0" algn="l" rtl="0">
              <a:spcBef>
                <a:spcPts val="0"/>
              </a:spcBef>
              <a:buClr>
                <a:srgbClr val="0C0C0C"/>
              </a:buClr>
              <a:buSzPct val="100000"/>
              <a:buFont typeface="Arial"/>
              <a:buChar char="•"/>
            </a:pPr>
            <a:r>
              <a:rPr lang="en-US" sz="1200" b="0" i="0" u="none" strike="noStrike" cap="none">
                <a:solidFill>
                  <a:srgbClr val="0C0C0C"/>
                </a:solidFill>
                <a:latin typeface="Tahoma"/>
                <a:ea typeface="Tahoma"/>
                <a:cs typeface="Tahoma"/>
                <a:sym typeface="Tahoma"/>
              </a:rPr>
              <a:t>Briefly describe the work plan and timeline</a:t>
            </a:r>
          </a:p>
          <a:p>
            <a:pPr marL="0" marR="0" lvl="0" indent="0" algn="l" rtl="0">
              <a:spcBef>
                <a:spcPts val="0"/>
              </a:spcBef>
              <a:buClr>
                <a:schemeClr val="dk1"/>
              </a:buClr>
              <a:buSzPct val="100000"/>
              <a:buFont typeface="Arial"/>
              <a:buNone/>
            </a:pPr>
            <a:endParaRPr sz="1200" b="0" i="0" u="none" strike="noStrike" cap="none">
              <a:solidFill>
                <a:srgbClr val="0C0C0C"/>
              </a:solidFill>
              <a:latin typeface="Tahoma"/>
              <a:ea typeface="Tahoma"/>
              <a:cs typeface="Tahoma"/>
              <a:sym typeface="Tahoma"/>
            </a:endParaRPr>
          </a:p>
          <a:p>
            <a:pPr marL="0" marR="0" lvl="0" indent="0" algn="l" rtl="0">
              <a:spcBef>
                <a:spcPts val="0"/>
              </a:spcBef>
              <a:buClr>
                <a:schemeClr val="dk1"/>
              </a:buClr>
              <a:buSzPct val="100000"/>
              <a:buFont typeface="Arial"/>
              <a:buNone/>
            </a:pPr>
            <a:endParaRPr sz="1200" b="0" i="0" u="none" strike="noStrike" cap="none">
              <a:solidFill>
                <a:srgbClr val="0C0C0C"/>
              </a:solidFill>
              <a:latin typeface="Tahoma"/>
              <a:ea typeface="Tahoma"/>
              <a:cs typeface="Tahoma"/>
              <a:sym typeface="Tahoma"/>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33" name="Shape 833"/>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8882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39" name="Shape 83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595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45" name="Shape 84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466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52" name="Shape 85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2780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58" name="Shape 85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238943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64" name="Shape 86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1318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70" name="Shape 87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60974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76" name="Shape 87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92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80" name="Shape 38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0017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82" name="Shape 88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3704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87" name="Shape 887"/>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67250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896" name="Shape 89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6580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03" name="Shape 903"/>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2133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8" name="Shape 908"/>
          <p:cNvSpPr txBox="1">
            <a:spLocks noGrp="1"/>
          </p:cNvSpPr>
          <p:nvPr>
            <p:ph type="body" idx="1"/>
          </p:nvPr>
        </p:nvSpPr>
        <p:spPr>
          <a:xfrm>
            <a:off x="698500" y="4403725"/>
            <a:ext cx="5588000" cy="4171950"/>
          </a:xfrm>
          <a:prstGeom prst="rect">
            <a:avLst/>
          </a:prstGeom>
          <a:noFill/>
          <a:ln>
            <a:noFill/>
          </a:ln>
        </p:spPr>
        <p:txBody>
          <a:bodyPr lIns="92875" tIns="46425" rIns="92875" bIns="46425" anchor="t" anchorCtr="0">
            <a:noAutofit/>
          </a:bodyPr>
          <a:lstStyle/>
          <a:p>
            <a:pPr marL="0" marR="0" lvl="0" indent="0" algn="l" rtl="0">
              <a:spcBef>
                <a:spcPts val="0"/>
              </a:spcBef>
              <a:buClr>
                <a:srgbClr val="000000"/>
              </a:buClr>
              <a:buSzPct val="100000"/>
              <a:buFont typeface="Arial"/>
              <a:buChar char="•"/>
            </a:pPr>
            <a:r>
              <a:rPr lang="en-US" sz="1200" b="0" i="0" u="none" strike="noStrike" cap="none">
                <a:solidFill>
                  <a:srgbClr val="000000"/>
                </a:solidFill>
                <a:latin typeface="Tahoma"/>
                <a:ea typeface="Tahoma"/>
                <a:cs typeface="Tahoma"/>
                <a:sym typeface="Tahoma"/>
              </a:rPr>
              <a:t>Data Management Plan</a:t>
            </a:r>
          </a:p>
          <a:p>
            <a:pPr marL="0" marR="0" lvl="0" indent="0" algn="l" rtl="0">
              <a:spcBef>
                <a:spcPts val="0"/>
              </a:spcBef>
              <a:buClr>
                <a:srgbClr val="000000"/>
              </a:buClr>
              <a:buSzPct val="100000"/>
              <a:buFont typeface="Arial"/>
              <a:buChar char="•"/>
            </a:pPr>
            <a:r>
              <a:rPr lang="en-US" sz="1200" b="0" i="0" u="none" strike="noStrike" cap="none">
                <a:solidFill>
                  <a:srgbClr val="000000"/>
                </a:solidFill>
                <a:latin typeface="Tahoma"/>
                <a:ea typeface="Tahoma"/>
                <a:cs typeface="Tahoma"/>
                <a:sym typeface="Tahoma"/>
              </a:rPr>
              <a:t>Post Doc Mentoring Plan</a:t>
            </a:r>
          </a:p>
          <a:p>
            <a:pPr marL="0" marR="0" lvl="0" indent="0" algn="l" rtl="0">
              <a:spcBef>
                <a:spcPts val="0"/>
              </a:spcBef>
              <a:buClr>
                <a:srgbClr val="000000"/>
              </a:buClr>
              <a:buSzPct val="100000"/>
              <a:buFont typeface="Arial"/>
              <a:buChar char="•"/>
            </a:pPr>
            <a:r>
              <a:rPr lang="en-US" sz="1200" b="0" i="0" u="none" strike="noStrike" cap="none">
                <a:solidFill>
                  <a:srgbClr val="000000"/>
                </a:solidFill>
                <a:latin typeface="Tahoma"/>
                <a:ea typeface="Tahoma"/>
                <a:cs typeface="Tahoma"/>
                <a:sym typeface="Tahoma"/>
              </a:rPr>
              <a:t>Brief letters of commitment or cooperation* </a:t>
            </a:r>
          </a:p>
          <a:p>
            <a:pPr marL="0" marR="0" lvl="0" indent="0" algn="l" rtl="0">
              <a:spcBef>
                <a:spcPts val="0"/>
              </a:spcBef>
              <a:buClr>
                <a:srgbClr val="000000"/>
              </a:buClr>
              <a:buSzPct val="100000"/>
              <a:buFont typeface="Arial"/>
              <a:buChar char="•"/>
            </a:pPr>
            <a:r>
              <a:rPr lang="en-US" sz="1200" b="0" i="0" u="none" strike="noStrike" cap="none">
                <a:solidFill>
                  <a:srgbClr val="000000"/>
                </a:solidFill>
                <a:latin typeface="Tahoma"/>
                <a:ea typeface="Tahoma"/>
                <a:cs typeface="Tahoma"/>
                <a:sym typeface="Tahoma"/>
              </a:rPr>
              <a:t>NO OTHER DOCUMENTS </a:t>
            </a:r>
          </a:p>
          <a:p>
            <a:pPr marL="0" marR="0" lvl="0" indent="0" algn="l" rtl="0">
              <a:spcBef>
                <a:spcPts val="0"/>
              </a:spcBef>
              <a:buSzPct val="25000"/>
              <a:buNone/>
            </a:pPr>
            <a:r>
              <a:rPr lang="en-US" sz="1200" b="0" i="0" u="none" strike="noStrike" cap="none">
                <a:solidFill>
                  <a:srgbClr val="000000"/>
                </a:solidFill>
                <a:latin typeface="Tahoma"/>
                <a:ea typeface="Tahoma"/>
                <a:cs typeface="Tahoma"/>
                <a:sym typeface="Tahoma"/>
              </a:rPr>
              <a:t>*</a:t>
            </a:r>
            <a:r>
              <a:rPr lang="en-US" sz="1000" b="0" i="0" u="none" strike="noStrike" cap="none">
                <a:solidFill>
                  <a:srgbClr val="000000"/>
                </a:solidFill>
                <a:latin typeface="Tahoma"/>
                <a:ea typeface="Tahoma"/>
                <a:cs typeface="Tahoma"/>
                <a:sym typeface="Tahoma"/>
              </a:rPr>
              <a:t>be careful not to include attachments to the letters</a:t>
            </a:r>
          </a:p>
        </p:txBody>
      </p:sp>
      <p:sp>
        <p:nvSpPr>
          <p:cNvPr id="909" name="Shape 909"/>
          <p:cNvSpPr txBox="1">
            <a:spLocks noGrp="1"/>
          </p:cNvSpPr>
          <p:nvPr>
            <p:ph type="sldNum" idx="12"/>
          </p:nvPr>
        </p:nvSpPr>
        <p:spPr>
          <a:xfrm>
            <a:off x="3956551" y="8805840"/>
            <a:ext cx="3026833" cy="463550"/>
          </a:xfrm>
          <a:prstGeom prst="rect">
            <a:avLst/>
          </a:prstGeom>
          <a:noFill/>
          <a:ln>
            <a:noFill/>
          </a:ln>
        </p:spPr>
        <p:txBody>
          <a:bodyPr lIns="92875" tIns="46425" rIns="92875" bIns="4642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5515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Shape 914"/>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15" name="Shape 915"/>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95402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22" name="Shape 92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5438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29" name="Shape 929"/>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7896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Shape 93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36" name="Shape 93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2030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43" name="Shape 943"/>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92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4692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48" name="Shape 94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8028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54" name="Shape 95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2158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Shape 959"/>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60" name="Shape 960"/>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4658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66" name="Shape 966"/>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9768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72" name="Shape 972"/>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8195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Shape 977"/>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78" name="Shape 978"/>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5021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984" name="Shape 984"/>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7005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Shape 1000"/>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1001" name="Shape 1001"/>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3487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txBox="1">
            <a:spLocks noGrp="1"/>
          </p:cNvSpPr>
          <p:nvPr>
            <p:ph type="body" idx="1"/>
          </p:nvPr>
        </p:nvSpPr>
        <p:spPr>
          <a:xfrm>
            <a:off x="698500" y="4403725"/>
            <a:ext cx="5588000" cy="4171950"/>
          </a:xfrm>
          <a:prstGeom prst="rect">
            <a:avLst/>
          </a:prstGeom>
        </p:spPr>
        <p:txBody>
          <a:bodyPr lIns="91425" tIns="91425" rIns="91425" bIns="91425" anchor="t" anchorCtr="0">
            <a:noAutofit/>
          </a:bodyPr>
          <a:lstStyle/>
          <a:p>
            <a:pPr lvl="0">
              <a:spcBef>
                <a:spcPts val="0"/>
              </a:spcBef>
              <a:buNone/>
            </a:pPr>
            <a:endParaRPr/>
          </a:p>
        </p:txBody>
      </p:sp>
      <p:sp>
        <p:nvSpPr>
          <p:cNvPr id="1007" name="Shape 1007"/>
          <p:cNvSpPr>
            <a:spLocks noGrp="1" noRot="1" noChangeAspect="1"/>
          </p:cNvSpPr>
          <p:nvPr>
            <p:ph type="sldImg" idx="2"/>
          </p:nvPr>
        </p:nvSpPr>
        <p:spPr>
          <a:xfrm>
            <a:off x="1174750" y="695325"/>
            <a:ext cx="4635499" cy="3476624"/>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476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4" name="Shape 4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7" name="Shape 9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8" name="Shape 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0" name="Shape 12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715962"/>
            <a:ext cx="8229600" cy="808037"/>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5"/>
        <p:cNvGrpSpPr/>
        <p:nvPr/>
      </p:nvGrpSpPr>
      <p:grpSpPr>
        <a:xfrm>
          <a:off x="0" y="0"/>
          <a:ext cx="0" cy="0"/>
          <a:chOff x="0" y="0"/>
          <a:chExt cx="0" cy="0"/>
        </a:xfrm>
      </p:grpSpPr>
      <p:sp>
        <p:nvSpPr>
          <p:cNvPr id="136" name="Shape 136"/>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7" name="Shape 13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2" name="Shape 1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5" name="Shape 1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9" name="Shape 14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3"/>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56" name="Shape 1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0" name="Shape 16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4" name="Shape 16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7" name="Shape 16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52400" y="700087"/>
            <a:ext cx="8763000" cy="442912"/>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0" name="Shape 170"/>
          <p:cNvSpPr txBox="1">
            <a:spLocks noGrp="1"/>
          </p:cNvSpPr>
          <p:nvPr>
            <p:ph type="body" idx="1"/>
          </p:nvPr>
        </p:nvSpPr>
        <p:spPr>
          <a:xfrm>
            <a:off x="596900" y="1384300"/>
            <a:ext cx="4083049" cy="49402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body" idx="2"/>
          </p:nvPr>
        </p:nvSpPr>
        <p:spPr>
          <a:xfrm>
            <a:off x="4832350" y="1384300"/>
            <a:ext cx="4083049" cy="49402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8610600" y="6416675"/>
            <a:ext cx="457200"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a:t>
            </a:fld>
            <a:endParaRPr lang="en-US" sz="1800">
              <a:solidFill>
                <a:schemeClr val="dk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2" name="Shape 18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Shape 1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6"/>
        <p:cNvGrpSpPr/>
        <p:nvPr/>
      </p:nvGrpSpPr>
      <p:grpSpPr>
        <a:xfrm>
          <a:off x="0" y="0"/>
          <a:ext cx="0" cy="0"/>
          <a:chOff x="0" y="0"/>
          <a:chExt cx="0" cy="0"/>
        </a:xfrm>
      </p:grpSpPr>
      <p:sp>
        <p:nvSpPr>
          <p:cNvPr id="187" name="Shape 18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8" name="Shape 18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9" name="Shape 18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4" name="Shape 19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95" name="Shape 1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7" name="Shape 20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7" name="Shape 2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9"/>
        <p:cNvGrpSpPr/>
        <p:nvPr/>
      </p:nvGrpSpPr>
      <p:grpSpPr>
        <a:xfrm>
          <a:off x="0" y="0"/>
          <a:ext cx="0" cy="0"/>
          <a:chOff x="0" y="0"/>
          <a:chExt cx="0" cy="0"/>
        </a:xfrm>
      </p:grpSpPr>
      <p:sp>
        <p:nvSpPr>
          <p:cNvPr id="220" name="Shape 2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5" name="Shape 22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2" name="Shape 23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5" name="Shape 2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9" name="Shape 23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1" name="Shape 2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5" name="Shape 24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Shape 2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7" name="Shape 2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8" name="Shape 2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1" name="Shape 2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4" name="Shape 264"/>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65" name="Shape 2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7" name="Shape 2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0" name="Shape 27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0" name="Shape 2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3" name="Shape 28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6" name="Shape 28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2" name="Shape 2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5"/>
        <p:cNvGrpSpPr/>
        <p:nvPr/>
      </p:nvGrpSpPr>
      <p:grpSpPr>
        <a:xfrm>
          <a:off x="0" y="0"/>
          <a:ext cx="0" cy="0"/>
          <a:chOff x="0" y="0"/>
          <a:chExt cx="0" cy="0"/>
        </a:xfrm>
      </p:grpSpPr>
      <p:sp>
        <p:nvSpPr>
          <p:cNvPr id="296" name="Shape 29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7" name="Shape 29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8" name="Shape 29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1" name="Shape 301"/>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03" name="Shape 30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8" name="Shape 308"/>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10" name="Shape 31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1" name="Shape 3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2" name="Shape 31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5" name="Shape 315"/>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6" name="Shape 3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7" name="Shape 3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1" name="Shape 32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3" name="Shape 3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4" name="Shape 3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NSF_PresoDesign_v01.jpg"/>
          <p:cNvPicPr preferRelativeResize="0"/>
          <p:nvPr/>
        </p:nvPicPr>
        <p:blipFill rotWithShape="1">
          <a:blip r:embed="rId15">
            <a:alphaModFix/>
          </a:blip>
          <a:srcRect/>
          <a:stretch/>
        </p:blipFill>
        <p:spPr>
          <a:xfrm>
            <a:off x="2028" y="0"/>
            <a:ext cx="9135885" cy="68549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60" name="Shape 60" descr="NSF_PresoDesign_v01a.jpg"/>
          <p:cNvPicPr preferRelativeResize="0"/>
          <p:nvPr/>
        </p:nvPicPr>
        <p:blipFill rotWithShape="1">
          <a:blip r:embed="rId13">
            <a:alphaModFix/>
          </a:blip>
          <a:srcRect/>
          <a:stretch/>
        </p:blipFill>
        <p:spPr>
          <a:xfrm>
            <a:off x="6084" y="3043"/>
            <a:ext cx="9135887" cy="68549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pic>
        <p:nvPicPr>
          <p:cNvPr id="131" name="Shape 131" descr="NSF_PresoDesign_v01a.jpg"/>
          <p:cNvPicPr preferRelativeResize="0"/>
          <p:nvPr/>
        </p:nvPicPr>
        <p:blipFill rotWithShape="1">
          <a:blip r:embed="rId14">
            <a:alphaModFix/>
          </a:blip>
          <a:srcRect/>
          <a:stretch/>
        </p:blipFill>
        <p:spPr>
          <a:xfrm>
            <a:off x="6084" y="3043"/>
            <a:ext cx="9135887" cy="68549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5" name="Shape 1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179" name="Shape 179" descr="NSF_PresoDesign_v01a.jpg"/>
          <p:cNvPicPr preferRelativeResize="0"/>
          <p:nvPr/>
        </p:nvPicPr>
        <p:blipFill rotWithShape="1">
          <a:blip r:embed="rId13">
            <a:alphaModFix/>
          </a:blip>
          <a:srcRect/>
          <a:stretch/>
        </p:blipFill>
        <p:spPr>
          <a:xfrm>
            <a:off x="6084" y="3043"/>
            <a:ext cx="9135887" cy="68549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1" name="Shape 25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Shape 25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3" name="Shape 25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4" name="Shape 25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255" name="Shape 255" descr="NSF_PresoDesign_v01a.jpg"/>
          <p:cNvPicPr preferRelativeResize="0"/>
          <p:nvPr/>
        </p:nvPicPr>
        <p:blipFill rotWithShape="1">
          <a:blip r:embed="rId13">
            <a:alphaModFix/>
          </a:blip>
          <a:srcRect/>
          <a:stretch/>
        </p:blipFill>
        <p:spPr>
          <a:xfrm>
            <a:off x="6084" y="3043"/>
            <a:ext cx="9135887" cy="68549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nsf.gov/funding/pgm_summ.jsp?pims_id=500047"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hyperlink" Target="http://www.cadrek12.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temforall2016.videohall.com/presentations/64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sf.gov/funding/pgm_summ.jsp?pims_id=5467"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hyperlink" Target="http://stelar.edc.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www.nsf.gov/funding/pgm_summ.jsp?pims_id=505006" TargetMode="External"/><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hyperlink" Target="http://hub.mspnet.org/index.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hyperlink" Target="https://www.nsf.gov/funding/pgm_summ.jsp?pims_id=504793"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hyperlink" Target="http://www.informalscience.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hyperlink" Target="https://www.youtube.com/watch?v=WMoGdIFgy5o" TargetMode="External"/><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hyperlink" Target="https://www.nsf.gov/pubs/policydocs/pappguide/nsf16_1.pdf" TargetMode="External"/><Relationship Id="rId2" Type="http://schemas.openxmlformats.org/officeDocument/2006/relationships/notesSlide" Target="../notesSlides/notesSlide69.xml"/><Relationship Id="rId1" Type="http://schemas.openxmlformats.org/officeDocument/2006/relationships/slideLayout" Target="../slideLayouts/slideLayout37.xml"/><Relationship Id="rId4" Type="http://schemas.openxmlformats.org/officeDocument/2006/relationships/hyperlink" Target="https://www.nsf.gov/pubs/policydocs/pappguide/nsf16001/nsf16_1.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3" Type="http://schemas.openxmlformats.org/officeDocument/2006/relationships/hyperlink" Target="http://www.nsf.gov/awardsearch/advancedSearch.jsp" TargetMode="External"/><Relationship Id="rId2" Type="http://schemas.openxmlformats.org/officeDocument/2006/relationships/notesSlide" Target="../notesSlides/notesSlide70.xml"/><Relationship Id="rId1" Type="http://schemas.openxmlformats.org/officeDocument/2006/relationships/slideLayout" Target="../slideLayouts/slideLayout37.xml"/><Relationship Id="rId4" Type="http://schemas.openxmlformats.org/officeDocument/2006/relationships/hyperlink" Target="http://stemforall2016.videohall.com/"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cadrek12.org" TargetMode="External"/><Relationship Id="rId2" Type="http://schemas.openxmlformats.org/officeDocument/2006/relationships/notesSlide" Target="../notesSlides/notesSlide71.xml"/><Relationship Id="rId1" Type="http://schemas.openxmlformats.org/officeDocument/2006/relationships/slideLayout" Target="../slideLayouts/slideLayout37.xml"/><Relationship Id="rId6" Type="http://schemas.openxmlformats.org/officeDocument/2006/relationships/hyperlink" Target="http://www.informalscience.org/community" TargetMode="External"/><Relationship Id="rId5" Type="http://schemas.openxmlformats.org/officeDocument/2006/relationships/hyperlink" Target="http://hub.mspnet.org/index.cfm" TargetMode="External"/><Relationship Id="rId4" Type="http://schemas.openxmlformats.org/officeDocument/2006/relationships/hyperlink" Target="http://stelar.edc.or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nsf.gov/funding/pgm_summ.jsp?pims_id=504924"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1.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3" Type="http://schemas.openxmlformats.org/officeDocument/2006/relationships/hyperlink" Target="https://www.fastlane.nsf.gov/index.jsp" TargetMode="External"/><Relationship Id="rId2" Type="http://schemas.openxmlformats.org/officeDocument/2006/relationships/notesSlide" Target="../notesSlides/notesSlide88.xml"/><Relationship Id="rId1" Type="http://schemas.openxmlformats.org/officeDocument/2006/relationships/slideLayout" Target="../slideLayouts/slideLayout37.xml"/><Relationship Id="rId4" Type="http://schemas.openxmlformats.org/officeDocument/2006/relationships/hyperlink" Target="http://www.grants.gov/" TargetMode="Externa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3" Type="http://schemas.openxmlformats.org/officeDocument/2006/relationships/hyperlink" Target="http://www.nsf.gov/pubs/2013/nsf13126/nsf13126.pdf" TargetMode="External"/><Relationship Id="rId2" Type="http://schemas.openxmlformats.org/officeDocument/2006/relationships/notesSlide" Target="../notesSlides/notesSlide92.xml"/><Relationship Id="rId1" Type="http://schemas.openxmlformats.org/officeDocument/2006/relationships/slideLayout" Target="../slideLayouts/slideLayout25.xml"/><Relationship Id="rId4" Type="http://schemas.openxmlformats.org/officeDocument/2006/relationships/hyperlink" Target="http://www.nsf.gov/pubs/2013/nsf13127/nsf13127.pdf"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5.xml"/><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6.xml"/><Relationship Id="rId1" Type="http://schemas.openxmlformats.org/officeDocument/2006/relationships/slideLayout" Target="../slideLayouts/slideLayout48.xml"/></Relationships>
</file>

<file path=ppt/slides/_rels/slide97.xml.rels><?xml version="1.0" encoding="UTF-8" standalone="yes"?>
<Relationships xmlns="http://schemas.openxmlformats.org/package/2006/relationships"><Relationship Id="rId3" Type="http://schemas.openxmlformats.org/officeDocument/2006/relationships/hyperlink" Target="mailto:dhaury@nsf.gov" TargetMode="External"/><Relationship Id="rId2" Type="http://schemas.openxmlformats.org/officeDocument/2006/relationships/notesSlide" Target="../notesSlides/notesSlide97.xml"/><Relationship Id="rId1" Type="http://schemas.openxmlformats.org/officeDocument/2006/relationships/slideLayout" Target="../slideLayouts/slideLayout48.xml"/><Relationship Id="rId4" Type="http://schemas.openxmlformats.org/officeDocument/2006/relationships/hyperlink" Target="mailto:mhjalmar@nsf.gov"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goo.gl/VflGSG" TargetMode="External"/><Relationship Id="rId2" Type="http://schemas.openxmlformats.org/officeDocument/2006/relationships/notesSlide" Target="../notesSlides/notesSlide9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1905000" y="609600"/>
            <a:ext cx="3505200" cy="914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959" b="0" i="0" u="none" strike="noStrike" cap="none">
                <a:solidFill>
                  <a:schemeClr val="lt1"/>
                </a:solidFill>
                <a:latin typeface="Calibri"/>
                <a:ea typeface="Calibri"/>
                <a:cs typeface="Calibri"/>
                <a:sym typeface="Calibri"/>
              </a:rPr>
              <a:t>Welcome to... </a:t>
            </a:r>
            <a:br>
              <a:rPr lang="en-US" sz="3959" b="0" i="0" u="none" strike="noStrike" cap="none">
                <a:solidFill>
                  <a:schemeClr val="lt1"/>
                </a:solidFill>
                <a:latin typeface="Calibri"/>
                <a:ea typeface="Calibri"/>
                <a:cs typeface="Calibri"/>
                <a:sym typeface="Calibri"/>
              </a:rPr>
            </a:br>
            <a:endParaRPr lang="en-US" sz="3959" b="0" i="0" u="none" strike="noStrike" cap="none">
              <a:solidFill>
                <a:schemeClr val="lt1"/>
              </a:solidFill>
              <a:latin typeface="Calibri"/>
              <a:ea typeface="Calibri"/>
              <a:cs typeface="Calibri"/>
              <a:sym typeface="Calibri"/>
            </a:endParaRPr>
          </a:p>
        </p:txBody>
      </p:sp>
      <p:sp>
        <p:nvSpPr>
          <p:cNvPr id="331" name="Shape 331"/>
          <p:cNvSpPr txBox="1"/>
          <p:nvPr/>
        </p:nvSpPr>
        <p:spPr>
          <a:xfrm>
            <a:off x="0" y="2035075"/>
            <a:ext cx="9144000" cy="175432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1" dirty="0">
                <a:solidFill>
                  <a:srgbClr val="FFFFFF"/>
                </a:solidFill>
                <a:latin typeface="Calibri"/>
                <a:ea typeface="Calibri"/>
                <a:cs typeface="Calibri"/>
                <a:sym typeface="Calibri"/>
              </a:rPr>
              <a:t>Writing Compelling Proposals</a:t>
            </a:r>
          </a:p>
          <a:p>
            <a:pPr marL="0" marR="0" lvl="0" indent="0" algn="ctr" rtl="0">
              <a:spcBef>
                <a:spcPts val="0"/>
              </a:spcBef>
              <a:buSzPct val="25000"/>
              <a:buNone/>
            </a:pPr>
            <a:r>
              <a:rPr lang="en-US" sz="3600" b="1" dirty="0">
                <a:solidFill>
                  <a:srgbClr val="FFFFFF"/>
                </a:solidFill>
                <a:latin typeface="Calibri"/>
                <a:ea typeface="Calibri"/>
                <a:cs typeface="Calibri"/>
                <a:sym typeface="Calibri"/>
              </a:rPr>
              <a:t> For </a:t>
            </a:r>
            <a:r>
              <a:rPr lang="en-US" sz="3600" b="1" dirty="0" smtClean="0">
                <a:solidFill>
                  <a:srgbClr val="FFFFFF"/>
                </a:solidFill>
                <a:latin typeface="Calibri"/>
                <a:ea typeface="Calibri"/>
                <a:cs typeface="Calibri"/>
                <a:sym typeface="Calibri"/>
              </a:rPr>
              <a:t>EHR </a:t>
            </a:r>
            <a:r>
              <a:rPr lang="en-US" sz="3600" b="1" dirty="0">
                <a:solidFill>
                  <a:srgbClr val="FFFFFF"/>
                </a:solidFill>
                <a:latin typeface="Calibri"/>
                <a:ea typeface="Calibri"/>
                <a:cs typeface="Calibri"/>
                <a:sym typeface="Calibri"/>
              </a:rPr>
              <a:t>Funding </a:t>
            </a:r>
          </a:p>
          <a:p>
            <a:pPr marL="0" marR="0" lvl="0" indent="0" algn="ctr" rtl="0">
              <a:spcBef>
                <a:spcPts val="0"/>
              </a:spcBef>
              <a:buSzPct val="25000"/>
              <a:buNone/>
            </a:pPr>
            <a:r>
              <a:rPr lang="en-US" sz="3600" b="1" dirty="0">
                <a:solidFill>
                  <a:srgbClr val="FFFFFF"/>
                </a:solidFill>
                <a:latin typeface="Calibri"/>
                <a:ea typeface="Calibri"/>
                <a:cs typeface="Calibri"/>
                <a:sym typeface="Calibri"/>
              </a:rPr>
              <a:t>in Science Teacher Education</a:t>
            </a:r>
          </a:p>
        </p:txBody>
      </p:sp>
      <p:sp>
        <p:nvSpPr>
          <p:cNvPr id="332" name="Shape 332"/>
          <p:cNvSpPr txBox="1"/>
          <p:nvPr/>
        </p:nvSpPr>
        <p:spPr>
          <a:xfrm>
            <a:off x="0" y="4191000"/>
            <a:ext cx="914400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a:solidFill>
                  <a:srgbClr val="FFFFFF"/>
                </a:solidFill>
                <a:latin typeface="Calibri"/>
                <a:ea typeface="Calibri"/>
                <a:cs typeface="Calibri"/>
                <a:sym typeface="Calibri"/>
              </a:rPr>
              <a:t>David Haury, Margret Hjalmarson, Alan Oliveira, </a:t>
            </a:r>
          </a:p>
          <a:p>
            <a:pPr marL="0" marR="0" lvl="0" indent="0" algn="ctr" rtl="0">
              <a:spcBef>
                <a:spcPts val="0"/>
              </a:spcBef>
              <a:buSzPct val="25000"/>
              <a:buNone/>
            </a:pPr>
            <a:r>
              <a:rPr lang="en-US" sz="2400">
                <a:solidFill>
                  <a:srgbClr val="FFFFFF"/>
                </a:solidFill>
                <a:latin typeface="Calibri"/>
                <a:ea typeface="Calibri"/>
                <a:cs typeface="Calibri"/>
                <a:sym typeface="Calibri"/>
              </a:rPr>
              <a:t>Michael Rook, and Adam Smith</a:t>
            </a:r>
          </a:p>
        </p:txBody>
      </p:sp>
      <p:sp>
        <p:nvSpPr>
          <p:cNvPr id="333" name="Shape 333"/>
          <p:cNvSpPr txBox="1"/>
          <p:nvPr/>
        </p:nvSpPr>
        <p:spPr>
          <a:xfrm>
            <a:off x="1524000" y="5715000"/>
            <a:ext cx="6019799" cy="369332"/>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000000"/>
                </a:solidFill>
                <a:latin typeface="Arial"/>
                <a:ea typeface="Arial"/>
                <a:cs typeface="Arial"/>
                <a:sym typeface="Arial"/>
              </a:rPr>
              <a:t> ECR • NOYCE • DRK-12 • STEM+C • ITEST • AISL</a:t>
            </a:r>
          </a:p>
        </p:txBody>
      </p:sp>
      <p:pic>
        <p:nvPicPr>
          <p:cNvPr id="334" name="Shape 334" descr="NSFbuilding.jpg"/>
          <p:cNvPicPr preferRelativeResize="0"/>
          <p:nvPr/>
        </p:nvPicPr>
        <p:blipFill rotWithShape="1">
          <a:blip r:embed="rId3">
            <a:alphaModFix/>
          </a:blip>
          <a:srcRect/>
          <a:stretch/>
        </p:blipFill>
        <p:spPr>
          <a:xfrm>
            <a:off x="6324600" y="152400"/>
            <a:ext cx="2717208" cy="175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ECR supports…</a:t>
            </a:r>
          </a:p>
        </p:txBody>
      </p:sp>
      <p:sp>
        <p:nvSpPr>
          <p:cNvPr id="394" name="Shape 39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800" b="1" i="1" u="none" strike="noStrike" cap="none">
                <a:solidFill>
                  <a:schemeClr val="dk1"/>
                </a:solidFill>
                <a:latin typeface="Calibri"/>
                <a:ea typeface="Calibri"/>
                <a:cs typeface="Calibri"/>
                <a:sym typeface="Calibri"/>
              </a:rPr>
              <a:t>Core Research Proposals :  </a:t>
            </a:r>
            <a:r>
              <a:rPr lang="en-US" sz="2800" b="0" i="0" u="none" strike="noStrike" cap="none">
                <a:solidFill>
                  <a:schemeClr val="dk1"/>
                </a:solidFill>
                <a:latin typeface="Calibri"/>
                <a:ea typeface="Calibri"/>
                <a:cs typeface="Calibri"/>
                <a:sym typeface="Calibri"/>
              </a:rPr>
              <a:t>study of a foundational research question/issue designed to inform the transformation of STEM learning and education </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maximum 5 years, $1.5 million</a:t>
            </a:r>
          </a:p>
          <a:p>
            <a:pPr marL="342900" marR="0" lvl="0" indent="-342900" algn="l" rtl="0">
              <a:spcBef>
                <a:spcPts val="560"/>
              </a:spcBef>
              <a:spcAft>
                <a:spcPts val="0"/>
              </a:spcAft>
              <a:buClr>
                <a:schemeClr val="dk1"/>
              </a:buClr>
              <a:buSzPct val="100000"/>
              <a:buFont typeface="Calibri"/>
              <a:buChar char="•"/>
            </a:pPr>
            <a:r>
              <a:rPr lang="en-US" sz="2800" b="1" i="1" u="none" strike="noStrike" cap="none">
                <a:solidFill>
                  <a:schemeClr val="dk1"/>
                </a:solidFill>
                <a:latin typeface="Calibri"/>
                <a:ea typeface="Calibri"/>
                <a:cs typeface="Calibri"/>
                <a:sym typeface="Calibri"/>
              </a:rPr>
              <a:t>Capacity Building Proposals: </a:t>
            </a:r>
            <a:r>
              <a:rPr lang="en-US" sz="2800" b="0" i="0" u="none" strike="noStrike" cap="none">
                <a:solidFill>
                  <a:schemeClr val="dk1"/>
                </a:solidFill>
                <a:latin typeface="Calibri"/>
                <a:ea typeface="Calibri"/>
                <a:cs typeface="Calibri"/>
                <a:sym typeface="Calibri"/>
              </a:rPr>
              <a:t>support groundwork necessary for advancing research within the four core areas</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maximum 3 years, $300,000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ECR Projects are:</a:t>
            </a:r>
          </a:p>
        </p:txBody>
      </p:sp>
      <p:sp>
        <p:nvSpPr>
          <p:cNvPr id="400" name="Shape 40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Theory driven</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Theory generating</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Theory testing</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And predictive</a:t>
            </a:r>
          </a:p>
          <a:p>
            <a:pPr marL="457200" marR="0" lvl="1"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0" y="715962"/>
            <a:ext cx="91440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a:solidFill>
                  <a:schemeClr val="dk2"/>
                </a:solidFill>
                <a:latin typeface="Calibri"/>
                <a:ea typeface="Calibri"/>
                <a:cs typeface="Calibri"/>
                <a:sym typeface="Calibri"/>
              </a:rPr>
              <a:t>How Does Science Teacher Education Fit In? </a:t>
            </a:r>
          </a:p>
        </p:txBody>
      </p:sp>
      <p:sp>
        <p:nvSpPr>
          <p:cNvPr id="406" name="Shape 406"/>
          <p:cNvSpPr txBox="1">
            <a:spLocks noGrp="1"/>
          </p:cNvSpPr>
          <p:nvPr>
            <p:ph type="body" idx="1"/>
          </p:nvPr>
        </p:nvSpPr>
        <p:spPr>
          <a:xfrm>
            <a:off x="457200" y="1447800"/>
            <a:ext cx="8229600" cy="46783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What are fundamental questions about teacher practices and student learning environments that need answering so we can enhance teacher education?</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How con emerging technologies empower teachers in real time, both to gauge learning and to maximize their own professional growth? </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Basic versus applied research.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0" y="1600200"/>
            <a:ext cx="9144000" cy="4343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8800" b="1" i="1" u="none" strike="noStrike" cap="none">
                <a:solidFill>
                  <a:schemeClr val="dk2"/>
                </a:solidFill>
                <a:latin typeface="Calibri"/>
                <a:ea typeface="Calibri"/>
                <a:cs typeface="Calibri"/>
                <a:sym typeface="Calibri"/>
              </a:rPr>
              <a:t>DRK-12 Program</a:t>
            </a:r>
            <a:r>
              <a:rPr lang="en-US" sz="9600" b="1" i="1" u="none" strike="noStrike" cap="none">
                <a:solidFill>
                  <a:schemeClr val="dk2"/>
                </a:solidFill>
                <a:latin typeface="Calibri"/>
                <a:ea typeface="Calibri"/>
                <a:cs typeface="Calibri"/>
                <a:sym typeface="Calibri"/>
              </a:rPr>
              <a:t/>
            </a:r>
            <a:br>
              <a:rPr lang="en-US" sz="9600" b="1" i="1" u="none" strike="noStrike" cap="none">
                <a:solidFill>
                  <a:schemeClr val="dk2"/>
                </a:solidFill>
                <a:latin typeface="Calibri"/>
                <a:ea typeface="Calibri"/>
                <a:cs typeface="Calibri"/>
                <a:sym typeface="Calibri"/>
              </a:rPr>
            </a:br>
            <a:r>
              <a:rPr lang="en-US" sz="6000" b="0" i="1" u="none" strike="noStrike" cap="none">
                <a:solidFill>
                  <a:schemeClr val="dk2"/>
                </a:solidFill>
                <a:latin typeface="Calibri"/>
                <a:ea typeface="Calibri"/>
                <a:cs typeface="Calibri"/>
                <a:sym typeface="Calibri"/>
              </a:rPr>
              <a:t>Discovery Research PreK-12</a:t>
            </a:r>
          </a:p>
        </p:txBody>
      </p:sp>
      <p:sp>
        <p:nvSpPr>
          <p:cNvPr id="413" name="Shape 413"/>
          <p:cNvSpPr txBox="1"/>
          <p:nvPr/>
        </p:nvSpPr>
        <p:spPr>
          <a:xfrm>
            <a:off x="0" y="5983069"/>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Find out more at </a:t>
            </a:r>
            <a:r>
              <a:rPr lang="en-US" sz="1800" u="sng">
                <a:solidFill>
                  <a:schemeClr val="hlink"/>
                </a:solidFill>
                <a:latin typeface="Calibri"/>
                <a:ea typeface="Calibri"/>
                <a:cs typeface="Calibri"/>
                <a:sym typeface="Calibri"/>
                <a:hlinkClick r:id="rId3"/>
              </a:rPr>
              <a:t>bit.ly/DRK-12</a:t>
            </a:r>
          </a:p>
          <a:p>
            <a:pPr marL="0" marR="0" lvl="0" indent="0" algn="ctr" rtl="0">
              <a:spcBef>
                <a:spcPts val="0"/>
              </a:spcBef>
              <a:buSzPct val="25000"/>
              <a:buNone/>
            </a:pPr>
            <a:r>
              <a:rPr lang="en-US" sz="1800">
                <a:solidFill>
                  <a:schemeClr val="dk1"/>
                </a:solidFill>
                <a:latin typeface="Calibri"/>
                <a:ea typeface="Calibri"/>
                <a:cs typeface="Calibri"/>
                <a:sym typeface="Calibri"/>
              </a:rPr>
              <a:t>Resource Center </a:t>
            </a:r>
            <a:r>
              <a:rPr lang="en-US" sz="1800" u="sng">
                <a:solidFill>
                  <a:schemeClr val="hlink"/>
                </a:solidFill>
                <a:latin typeface="Calibri"/>
                <a:ea typeface="Calibri"/>
                <a:cs typeface="Calibri"/>
                <a:sym typeface="Calibri"/>
                <a:hlinkClick r:id="rId4"/>
              </a:rPr>
              <a:t>www.cadrek12.org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715960"/>
            <a:ext cx="8229600" cy="98207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DRK-12</a:t>
            </a:r>
          </a:p>
        </p:txBody>
      </p:sp>
      <p:sp>
        <p:nvSpPr>
          <p:cNvPr id="419" name="Shape 419"/>
          <p:cNvSpPr txBox="1">
            <a:spLocks noGrp="1"/>
          </p:cNvSpPr>
          <p:nvPr>
            <p:ph type="body" idx="1"/>
          </p:nvPr>
        </p:nvSpPr>
        <p:spPr>
          <a:xfrm>
            <a:off x="457200" y="1600200"/>
            <a:ext cx="8229600" cy="472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The Discovery Research K-12 program (DRK-12) seeks to significantly enhance the learning and teaching of Science, Technology, Engineering and Mathematics (STEM) by preK-12 students, teachers, administrators and parents in school settings.</a:t>
            </a:r>
          </a:p>
          <a:p>
            <a:pPr marL="0" marR="0" lvl="0" indent="0" algn="l" rtl="0">
              <a:spcBef>
                <a:spcPts val="480"/>
              </a:spcBef>
              <a:spcAft>
                <a:spcPts val="0"/>
              </a:spcAft>
              <a:buClr>
                <a:schemeClr val="dk1"/>
              </a:buClr>
              <a:buSzPct val="25000"/>
              <a:buFont typeface="Arial"/>
              <a:buNone/>
            </a:pPr>
            <a:endParaRPr sz="2400" b="0" i="0" u="none" strike="noStrike" cap="none">
              <a:solidFill>
                <a:srgbClr val="000000"/>
              </a:solidFill>
              <a:latin typeface="Calibri"/>
              <a:ea typeface="Calibri"/>
              <a:cs typeface="Calibri"/>
              <a:sym typeface="Calibri"/>
            </a:endParaRPr>
          </a:p>
          <a:p>
            <a:pPr marL="0" marR="0" lvl="0" indent="0" algn="l" rtl="0">
              <a:spcBef>
                <a:spcPts val="480"/>
              </a:spcBef>
              <a:spcAft>
                <a:spcPts val="0"/>
              </a:spcAft>
              <a:buClr>
                <a:srgbClr val="000000"/>
              </a:buClr>
              <a:buSzPct val="25000"/>
              <a:buFont typeface="Calibri"/>
              <a:buNone/>
            </a:pPr>
            <a:r>
              <a:rPr lang="en-US" sz="2400" b="0" i="0" u="none" strike="noStrike" cap="none">
                <a:solidFill>
                  <a:srgbClr val="000000"/>
                </a:solidFill>
                <a:latin typeface="Calibri"/>
                <a:ea typeface="Calibri"/>
                <a:cs typeface="Calibri"/>
                <a:sym typeface="Calibri"/>
              </a:rPr>
              <a:t>All DRK-12 projects should be framed around a research question or hypothesis that addresses an important need or topic in formal preK-12 STEM education. The emphasis in DRK-12 is on research projects that study the development, testing, deployment, effectiveness, or scale-up of innovative resources, models or tools.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Calibri"/>
                <a:ea typeface="Calibri"/>
                <a:cs typeface="Calibri"/>
                <a:sym typeface="Calibri"/>
              </a:rPr>
              <a:t>Resources, Models and Tools</a:t>
            </a:r>
          </a:p>
        </p:txBody>
      </p:sp>
      <p:sp>
        <p:nvSpPr>
          <p:cNvPr id="426" name="Shape 4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800" b="1" i="1" u="none" strike="noStrike" cap="none">
                <a:solidFill>
                  <a:schemeClr val="dk1"/>
                </a:solidFill>
                <a:latin typeface="Calibri"/>
                <a:ea typeface="Calibri"/>
                <a:cs typeface="Calibri"/>
                <a:sym typeface="Calibri"/>
              </a:rPr>
              <a:t>Resources</a:t>
            </a:r>
            <a:r>
              <a:rPr lang="en-US" sz="2800" b="0" i="0" u="none" strike="noStrike" cap="none">
                <a:solidFill>
                  <a:schemeClr val="dk1"/>
                </a:solidFill>
                <a:latin typeface="Calibri"/>
                <a:ea typeface="Calibri"/>
                <a:cs typeface="Calibri"/>
                <a:sym typeface="Calibri"/>
              </a:rPr>
              <a:t> – wide variety of research-based materials, information sources or services that enhance or empower effective teaching and learning</a:t>
            </a:r>
          </a:p>
          <a:p>
            <a:pPr marL="342900" marR="0" lvl="0" indent="-342900" algn="l" rtl="0">
              <a:spcBef>
                <a:spcPts val="560"/>
              </a:spcBef>
              <a:spcAft>
                <a:spcPts val="0"/>
              </a:spcAft>
              <a:buClr>
                <a:schemeClr val="dk1"/>
              </a:buClr>
              <a:buSzPct val="100000"/>
              <a:buFont typeface="Calibri"/>
              <a:buChar char="•"/>
            </a:pPr>
            <a:r>
              <a:rPr lang="en-US" sz="2800" b="1" i="1" u="none" strike="noStrike" cap="none">
                <a:solidFill>
                  <a:schemeClr val="dk1"/>
                </a:solidFill>
                <a:latin typeface="Calibri"/>
                <a:ea typeface="Calibri"/>
                <a:cs typeface="Calibri"/>
                <a:sym typeface="Calibri"/>
              </a:rPr>
              <a:t>Models</a:t>
            </a:r>
            <a:r>
              <a:rPr lang="en-US" sz="2800" b="0" i="0" u="none" strike="noStrike" cap="none">
                <a:solidFill>
                  <a:schemeClr val="dk1"/>
                </a:solidFill>
                <a:latin typeface="Calibri"/>
                <a:ea typeface="Calibri"/>
                <a:cs typeface="Calibri"/>
                <a:sym typeface="Calibri"/>
              </a:rPr>
              <a:t> – frameworks for organization, action or engagement in teaching or learning</a:t>
            </a:r>
          </a:p>
          <a:p>
            <a:pPr marL="342900" marR="0" lvl="0" indent="-342900" algn="l" rtl="0">
              <a:spcBef>
                <a:spcPts val="560"/>
              </a:spcBef>
              <a:spcAft>
                <a:spcPts val="0"/>
              </a:spcAft>
              <a:buClr>
                <a:schemeClr val="dk1"/>
              </a:buClr>
              <a:buSzPct val="100000"/>
              <a:buFont typeface="Calibri"/>
              <a:buChar char="•"/>
            </a:pPr>
            <a:r>
              <a:rPr lang="en-US" sz="2800" b="1" i="1" u="none" strike="noStrike" cap="none">
                <a:solidFill>
                  <a:schemeClr val="dk1"/>
                </a:solidFill>
                <a:latin typeface="Calibri"/>
                <a:ea typeface="Calibri"/>
                <a:cs typeface="Calibri"/>
                <a:sym typeface="Calibri"/>
              </a:rPr>
              <a:t>Tools </a:t>
            </a:r>
            <a:r>
              <a:rPr lang="en-US" sz="2800" b="0" i="0" u="none" strike="noStrike" cap="none">
                <a:solidFill>
                  <a:schemeClr val="dk1"/>
                </a:solidFill>
                <a:latin typeface="Calibri"/>
                <a:ea typeface="Calibri"/>
                <a:cs typeface="Calibri"/>
                <a:sym typeface="Calibri"/>
              </a:rPr>
              <a:t>– wide range of devices, procedures, and processes that enable students, teachers, administrators or parents to pursue specific goals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DRK-12’s Three Strands</a:t>
            </a:r>
          </a:p>
        </p:txBody>
      </p:sp>
      <p:sp>
        <p:nvSpPr>
          <p:cNvPr id="432" name="Shape 43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AutoNum type="arabicPeriod"/>
            </a:pPr>
            <a:r>
              <a:rPr lang="en-US" sz="2400" b="1" i="0" u="none" strike="noStrike" cap="none">
                <a:solidFill>
                  <a:schemeClr val="dk1"/>
                </a:solidFill>
                <a:latin typeface="Calibri"/>
                <a:ea typeface="Calibri"/>
                <a:cs typeface="Calibri"/>
                <a:sym typeface="Calibri"/>
              </a:rPr>
              <a:t>The Assessment Strand: </a:t>
            </a:r>
            <a:r>
              <a:rPr lang="en-US" sz="2400" b="0" i="0" u="none" strike="noStrike" cap="none">
                <a:solidFill>
                  <a:schemeClr val="dk1"/>
                </a:solidFill>
                <a:latin typeface="Calibri"/>
                <a:ea typeface="Calibri"/>
                <a:cs typeface="Calibri"/>
                <a:sym typeface="Calibri"/>
              </a:rPr>
              <a:t>projects that develop and study valid and reliable assessments of student and teacher knowledge, skills, and practices </a:t>
            </a:r>
          </a:p>
          <a:p>
            <a:pPr marL="457200" marR="0" lvl="0" indent="-457200" algn="l" rtl="0">
              <a:spcBef>
                <a:spcPts val="480"/>
              </a:spcBef>
              <a:spcAft>
                <a:spcPts val="0"/>
              </a:spcAft>
              <a:buClr>
                <a:schemeClr val="dk1"/>
              </a:buClr>
              <a:buSzPct val="100000"/>
              <a:buFont typeface="Arial"/>
              <a:buAutoNum type="arabicPeriod"/>
            </a:pPr>
            <a:r>
              <a:rPr lang="en-US" sz="2400" b="1" i="0" u="none" strike="noStrike" cap="none">
                <a:solidFill>
                  <a:schemeClr val="dk1"/>
                </a:solidFill>
                <a:latin typeface="Calibri"/>
                <a:ea typeface="Calibri"/>
                <a:cs typeface="Calibri"/>
                <a:sym typeface="Calibri"/>
              </a:rPr>
              <a:t>The Learning Strand: </a:t>
            </a:r>
            <a:r>
              <a:rPr lang="en-US" sz="2400" b="0" i="0" u="none" strike="noStrike" cap="none">
                <a:solidFill>
                  <a:schemeClr val="dk1"/>
                </a:solidFill>
                <a:latin typeface="Calibri"/>
                <a:ea typeface="Calibri"/>
                <a:cs typeface="Calibri"/>
                <a:sym typeface="Calibri"/>
              </a:rPr>
              <a:t>projects that develop and study resources, models and tools to support all students' STEM learning, enhance their knowledge and abilities, and build their interest in STEM fields </a:t>
            </a:r>
          </a:p>
          <a:p>
            <a:pPr marL="457200" marR="0" lvl="0" indent="-457200" algn="l" rtl="0">
              <a:spcBef>
                <a:spcPts val="480"/>
              </a:spcBef>
              <a:spcAft>
                <a:spcPts val="0"/>
              </a:spcAft>
              <a:buClr>
                <a:schemeClr val="dk1"/>
              </a:buClr>
              <a:buSzPct val="100000"/>
              <a:buFont typeface="Arial"/>
              <a:buAutoNum type="arabicPeriod"/>
            </a:pPr>
            <a:r>
              <a:rPr lang="en-US" sz="2400" b="1" i="0" u="none" strike="noStrike" cap="none">
                <a:solidFill>
                  <a:schemeClr val="dk1"/>
                </a:solidFill>
                <a:latin typeface="Calibri"/>
                <a:ea typeface="Calibri"/>
                <a:cs typeface="Calibri"/>
                <a:sym typeface="Calibri"/>
              </a:rPr>
              <a:t>The Teaching Strand: </a:t>
            </a:r>
            <a:r>
              <a:rPr lang="en-US" sz="2400" b="0" i="0" u="none" strike="noStrike" cap="none">
                <a:solidFill>
                  <a:schemeClr val="dk1"/>
                </a:solidFill>
                <a:latin typeface="Calibri"/>
                <a:ea typeface="Calibri"/>
                <a:cs typeface="Calibri"/>
                <a:sym typeface="Calibri"/>
              </a:rPr>
              <a:t>projects that develop and study resources, models and tools to help pre- and in-service teachers provide high quality STEM education for all students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DRK-12 Proposal Types</a:t>
            </a:r>
          </a:p>
        </p:txBody>
      </p:sp>
      <p:sp>
        <p:nvSpPr>
          <p:cNvPr id="439" name="Shape 43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800" b="1" i="0" u="none" strike="noStrike" cap="none">
                <a:solidFill>
                  <a:schemeClr val="dk1"/>
                </a:solidFill>
                <a:latin typeface="Calibri"/>
                <a:ea typeface="Calibri"/>
                <a:cs typeface="Calibri"/>
                <a:sym typeface="Calibri"/>
              </a:rPr>
              <a:t>Exploratory Studies</a:t>
            </a:r>
          </a:p>
          <a:p>
            <a:pPr marL="342900" marR="0" lvl="0" indent="-342900" algn="l" rtl="0">
              <a:spcBef>
                <a:spcPts val="560"/>
              </a:spcBef>
              <a:spcAft>
                <a:spcPts val="0"/>
              </a:spcAft>
              <a:buClr>
                <a:schemeClr val="dk1"/>
              </a:buClr>
              <a:buSzPct val="100000"/>
              <a:buFont typeface="Calibri"/>
              <a:buChar char="•"/>
            </a:pPr>
            <a:r>
              <a:rPr lang="en-US" sz="2800" b="1" i="0" u="none" strike="noStrike" cap="none">
                <a:solidFill>
                  <a:schemeClr val="dk1"/>
                </a:solidFill>
                <a:latin typeface="Calibri"/>
                <a:ea typeface="Calibri"/>
                <a:cs typeface="Calibri"/>
                <a:sym typeface="Calibri"/>
              </a:rPr>
              <a:t>Design and Development Studies </a:t>
            </a:r>
            <a:r>
              <a:rPr lang="en-US" sz="2800" b="0" i="0" u="none" strike="noStrike" cap="none">
                <a:solidFill>
                  <a:schemeClr val="dk1"/>
                </a:solidFill>
                <a:latin typeface="Calibri"/>
                <a:ea typeface="Calibri"/>
                <a:cs typeface="Calibri"/>
                <a:sym typeface="Calibri"/>
              </a:rPr>
              <a:t>(Early Stage or Late Stage)</a:t>
            </a:r>
          </a:p>
          <a:p>
            <a:pPr marL="342900" marR="0" lvl="0" indent="-342900" algn="l" rtl="0">
              <a:spcBef>
                <a:spcPts val="560"/>
              </a:spcBef>
              <a:spcAft>
                <a:spcPts val="0"/>
              </a:spcAft>
              <a:buClr>
                <a:schemeClr val="dk1"/>
              </a:buClr>
              <a:buSzPct val="100000"/>
              <a:buFont typeface="Calibri"/>
              <a:buChar char="•"/>
            </a:pPr>
            <a:r>
              <a:rPr lang="en-US" sz="2800" b="1" i="0" u="none" strike="noStrike" cap="none">
                <a:solidFill>
                  <a:schemeClr val="dk1"/>
                </a:solidFill>
                <a:latin typeface="Calibri"/>
                <a:ea typeface="Calibri"/>
                <a:cs typeface="Calibri"/>
                <a:sym typeface="Calibri"/>
              </a:rPr>
              <a:t>Impact Studies</a:t>
            </a:r>
          </a:p>
          <a:p>
            <a:pPr marL="342900" marR="0" lvl="0" indent="-342900" algn="l" rtl="0">
              <a:spcBef>
                <a:spcPts val="560"/>
              </a:spcBef>
              <a:spcAft>
                <a:spcPts val="0"/>
              </a:spcAft>
              <a:buClr>
                <a:schemeClr val="dk1"/>
              </a:buClr>
              <a:buSzPct val="100000"/>
              <a:buFont typeface="Calibri"/>
              <a:buChar char="•"/>
            </a:pPr>
            <a:r>
              <a:rPr lang="en-US" sz="2800" b="1" i="0" u="none" strike="noStrike" cap="none">
                <a:solidFill>
                  <a:schemeClr val="dk1"/>
                </a:solidFill>
                <a:latin typeface="Calibri"/>
                <a:ea typeface="Calibri"/>
                <a:cs typeface="Calibri"/>
                <a:sym typeface="Calibri"/>
              </a:rPr>
              <a:t>Implementation and Improvement Studies</a:t>
            </a:r>
          </a:p>
          <a:p>
            <a:pPr marL="342900" marR="0" lvl="0" indent="-342900" algn="l" rtl="0">
              <a:spcBef>
                <a:spcPts val="560"/>
              </a:spcBef>
              <a:spcAft>
                <a:spcPts val="0"/>
              </a:spcAft>
              <a:buClr>
                <a:schemeClr val="dk1"/>
              </a:buClr>
              <a:buSzPct val="100000"/>
              <a:buFont typeface="Calibri"/>
              <a:buChar char="•"/>
            </a:pPr>
            <a:r>
              <a:rPr lang="en-US" sz="2800" b="1" i="0" u="none" strike="noStrike" cap="none">
                <a:solidFill>
                  <a:schemeClr val="dk1"/>
                </a:solidFill>
                <a:latin typeface="Calibri"/>
                <a:ea typeface="Calibri"/>
                <a:cs typeface="Calibri"/>
                <a:sym typeface="Calibri"/>
              </a:rPr>
              <a:t>Conferences and Syntheses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Calibri"/>
                <a:ea typeface="Calibri"/>
                <a:cs typeface="Calibri"/>
                <a:sym typeface="Calibri"/>
              </a:rPr>
              <a:t>Maximum Awards and Durations</a:t>
            </a:r>
          </a:p>
        </p:txBody>
      </p:sp>
      <p:sp>
        <p:nvSpPr>
          <p:cNvPr id="445" name="Shape 44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Funding Level 1– up to $450,000 for a maximum duration of 3 years. </a:t>
            </a:r>
          </a:p>
          <a:p>
            <a:pPr marL="342900" marR="0" lvl="0" indent="-34290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Funding Level 2 – up to $3,000,000 for a maximum duration of 4 years.</a:t>
            </a:r>
          </a:p>
          <a:p>
            <a:pPr marL="342900" marR="0" lvl="0" indent="-34290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Funding level 3 – up to $4,000,000 for a maximum duration of 5 years.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0" y="715962"/>
            <a:ext cx="91440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a:solidFill>
                  <a:schemeClr val="dk2"/>
                </a:solidFill>
                <a:latin typeface="Calibri"/>
                <a:ea typeface="Calibri"/>
                <a:cs typeface="Calibri"/>
                <a:sym typeface="Calibri"/>
              </a:rPr>
              <a:t>How Does Science Teacher Education Fit In? </a:t>
            </a:r>
          </a:p>
        </p:txBody>
      </p:sp>
      <p:sp>
        <p:nvSpPr>
          <p:cNvPr id="451" name="Shape 4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Are there new models for pre-service or in-service professional development that respond to the affordances of emerging technologies learning environments?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Are there new resources to design, development, and test in support of new learning expectations?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Applied Research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Prelude</a:t>
            </a:r>
          </a:p>
        </p:txBody>
      </p:sp>
      <p:sp>
        <p:nvSpPr>
          <p:cNvPr id="340" name="Shape 340"/>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000000"/>
                </a:solidFill>
                <a:latin typeface="Arial"/>
                <a:ea typeface="Arial"/>
                <a:cs typeface="Arial"/>
                <a:sym typeface="Arial"/>
              </a:rPr>
              <a:t>2</a:t>
            </a:fld>
            <a:endParaRPr lang="en-US" sz="1800">
              <a:solidFill>
                <a:srgbClr val="000000"/>
              </a:solidFill>
              <a:latin typeface="Arial"/>
              <a:ea typeface="Arial"/>
              <a:cs typeface="Arial"/>
              <a:sym typeface="Arial"/>
            </a:endParaRPr>
          </a:p>
        </p:txBody>
      </p:sp>
      <p:sp>
        <p:nvSpPr>
          <p:cNvPr id="341" name="Shape 341"/>
          <p:cNvSpPr txBox="1"/>
          <p:nvPr/>
        </p:nvSpPr>
        <p:spPr>
          <a:xfrm>
            <a:off x="0" y="2133600"/>
            <a:ext cx="9150220" cy="184665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a:solidFill>
                  <a:srgbClr val="FFFFFF"/>
                </a:solidFill>
                <a:latin typeface="Calibri"/>
                <a:ea typeface="Calibri"/>
                <a:cs typeface="Calibri"/>
                <a:sym typeface="Calibri"/>
              </a:rPr>
              <a:t>A brief video of an NSF funded teacher professional growth project in Iowa! </a:t>
            </a:r>
            <a:r>
              <a:rPr lang="en-US" sz="2400" u="sng">
                <a:solidFill>
                  <a:schemeClr val="hlink"/>
                </a:solidFill>
                <a:latin typeface="Calibri"/>
                <a:ea typeface="Calibri"/>
                <a:cs typeface="Calibri"/>
                <a:sym typeface="Calibri"/>
                <a:hlinkClick r:id="rId3"/>
              </a:rPr>
              <a:t>stemforall2016.videohall.com/presentations/645</a:t>
            </a:r>
          </a:p>
          <a:p>
            <a:pPr marL="0" marR="0" lvl="0" indent="0" algn="l" rtl="0">
              <a:spcBef>
                <a:spcPts val="0"/>
              </a:spcBef>
              <a:buNone/>
            </a:pPr>
            <a:endParaRPr sz="1800">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0" y="1524000"/>
            <a:ext cx="9144000" cy="4419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8800" b="1" i="1" u="none" strike="noStrike" cap="none">
                <a:solidFill>
                  <a:schemeClr val="dk2"/>
                </a:solidFill>
                <a:latin typeface="Calibri"/>
                <a:ea typeface="Calibri"/>
                <a:cs typeface="Calibri"/>
                <a:sym typeface="Calibri"/>
              </a:rPr>
              <a:t>ITEST Program</a:t>
            </a:r>
            <a:br>
              <a:rPr lang="en-US" sz="8800" b="1" i="1" u="none" strike="noStrike" cap="none">
                <a:solidFill>
                  <a:schemeClr val="dk2"/>
                </a:solidFill>
                <a:latin typeface="Calibri"/>
                <a:ea typeface="Calibri"/>
                <a:cs typeface="Calibri"/>
                <a:sym typeface="Calibri"/>
              </a:rPr>
            </a:br>
            <a:r>
              <a:rPr lang="en-US" sz="4800" b="0" i="1" u="none" strike="noStrike" cap="none">
                <a:solidFill>
                  <a:schemeClr val="dk2"/>
                </a:solidFill>
                <a:latin typeface="Calibri"/>
                <a:ea typeface="Calibri"/>
                <a:cs typeface="Calibri"/>
                <a:sym typeface="Calibri"/>
              </a:rPr>
              <a:t>Innovative Technology Experiences for Students and Teachers</a:t>
            </a:r>
          </a:p>
        </p:txBody>
      </p:sp>
      <p:sp>
        <p:nvSpPr>
          <p:cNvPr id="457" name="Shape 457"/>
          <p:cNvSpPr txBox="1"/>
          <p:nvPr/>
        </p:nvSpPr>
        <p:spPr>
          <a:xfrm>
            <a:off x="0" y="5983069"/>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Find out more at </a:t>
            </a:r>
            <a:r>
              <a:rPr lang="en-US" sz="1800" u="sng">
                <a:solidFill>
                  <a:schemeClr val="hlink"/>
                </a:solidFill>
                <a:latin typeface="Calibri"/>
                <a:ea typeface="Calibri"/>
                <a:cs typeface="Calibri"/>
                <a:sym typeface="Calibri"/>
                <a:hlinkClick r:id="rId3"/>
              </a:rPr>
              <a:t>bit.ly/ITEST</a:t>
            </a:r>
          </a:p>
          <a:p>
            <a:pPr marL="0" marR="0" lvl="0" indent="0" algn="ctr" rtl="0">
              <a:spcBef>
                <a:spcPts val="0"/>
              </a:spcBef>
              <a:buSzPct val="25000"/>
              <a:buNone/>
            </a:pPr>
            <a:r>
              <a:rPr lang="en-US" sz="1800">
                <a:solidFill>
                  <a:schemeClr val="dk1"/>
                </a:solidFill>
                <a:latin typeface="Calibri"/>
                <a:ea typeface="Calibri"/>
                <a:cs typeface="Calibri"/>
                <a:sym typeface="Calibri"/>
              </a:rPr>
              <a:t>Resource Center </a:t>
            </a:r>
            <a:r>
              <a:rPr lang="en-US" sz="1800" u="sng">
                <a:solidFill>
                  <a:schemeClr val="hlink"/>
                </a:solidFill>
                <a:latin typeface="Calibri"/>
                <a:ea typeface="Calibri"/>
                <a:cs typeface="Calibri"/>
                <a:sym typeface="Calibri"/>
                <a:hlinkClick r:id="rId4"/>
              </a:rPr>
              <a:t>stellar.edc.org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Aim of the ITEST Program</a:t>
            </a:r>
          </a:p>
        </p:txBody>
      </p:sp>
      <p:sp>
        <p:nvSpPr>
          <p:cNvPr id="463" name="Shape 463"/>
          <p:cNvSpPr txBox="1">
            <a:spLocks noGrp="1"/>
          </p:cNvSpPr>
          <p:nvPr>
            <p:ph type="body" idx="1"/>
          </p:nvPr>
        </p:nvSpPr>
        <p:spPr>
          <a:xfrm>
            <a:off x="457200" y="1874836"/>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Ensure a high-quality STEM workforce by supporting projects that:</a:t>
            </a:r>
          </a:p>
          <a:p>
            <a:pPr marL="342900" marR="0" lvl="0" indent="-342900" algn="l" rtl="0">
              <a:spcBef>
                <a:spcPts val="12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Increase student awareness of career opportunities in STEM and cognate fields.</a:t>
            </a:r>
          </a:p>
          <a:p>
            <a:pPr marL="342900" marR="0" lvl="0" indent="-342900" algn="l" rtl="0">
              <a:spcBef>
                <a:spcPts val="12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Motivate students to pursue appropriate educational pathways to STEM-related careers.</a:t>
            </a:r>
          </a:p>
          <a:p>
            <a:pPr marL="342900" marR="0" lvl="0" indent="-342900" algn="l" rtl="0">
              <a:spcBef>
                <a:spcPts val="12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Provide technology-rich experiences that develop disciplinary knowledge, practices, and non-cognitive skills needed in STEM fields.</a:t>
            </a:r>
          </a:p>
          <a:p>
            <a:pPr marL="342900" marR="0" lvl="0" indent="-342900" algn="l" rtl="0">
              <a:spcBef>
                <a:spcPts val="12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Applied Research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715962"/>
            <a:ext cx="8229600" cy="655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chemeClr val="dk2"/>
                </a:solidFill>
                <a:latin typeface="Calibri"/>
                <a:ea typeface="Calibri"/>
                <a:cs typeface="Calibri"/>
                <a:sym typeface="Calibri"/>
              </a:rPr>
              <a:t>ITEST Projects…</a:t>
            </a:r>
          </a:p>
        </p:txBody>
      </p:sp>
      <p:sp>
        <p:nvSpPr>
          <p:cNvPr id="469" name="Shape 469"/>
          <p:cNvSpPr txBox="1">
            <a:spLocks noGrp="1"/>
          </p:cNvSpPr>
          <p:nvPr>
            <p:ph type="body" idx="1"/>
          </p:nvPr>
        </p:nvSpPr>
        <p:spPr>
          <a:xfrm>
            <a:off x="304800" y="1371600"/>
            <a:ext cx="8534399" cy="5105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Must involve students; can involve teachers.</a:t>
            </a:r>
          </a:p>
          <a:p>
            <a:pPr marL="342900" marR="0" lvl="0" indent="-34290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Have theoretical frameworks grounded in relevant research related to technologies, STEM learning, and career &amp; technical education.</a:t>
            </a:r>
          </a:p>
          <a:p>
            <a:pPr marL="342900" marR="0" lvl="0" indent="-34290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Will conduct exploratory or design and development research of strategies, conditions and contexts that improve student STEM learning pathways and STEM-focused career preparations and mentorships.</a:t>
            </a:r>
          </a:p>
          <a:p>
            <a:pPr marL="342900" marR="0" lvl="0" indent="-34290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Emphasis on broadening participation and diverse learning environments.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chemeClr val="dk2"/>
                </a:solidFill>
                <a:latin typeface="Calibri"/>
                <a:ea typeface="Calibri"/>
                <a:cs typeface="Calibri"/>
                <a:sym typeface="Calibri"/>
              </a:rPr>
              <a:t>STEM-related Workforce Fields</a:t>
            </a:r>
          </a:p>
        </p:txBody>
      </p:sp>
      <p:sp>
        <p:nvSpPr>
          <p:cNvPr id="475" name="Shape 475"/>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Traditional STEM Disciplines.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Information and Communications Technology (ICT).</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Computing, Computer Sciences, Data Analytics, and related fields.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Professionals at all levels, </a:t>
            </a:r>
            <a:r>
              <a:rPr lang="en-US" sz="3200" b="1" i="0" u="none" strike="noStrike" cap="none">
                <a:solidFill>
                  <a:schemeClr val="dk1"/>
                </a:solidFill>
                <a:latin typeface="Calibri"/>
                <a:ea typeface="Calibri"/>
                <a:cs typeface="Calibri"/>
                <a:sym typeface="Calibri"/>
              </a:rPr>
              <a:t>including mid-level </a:t>
            </a:r>
            <a:r>
              <a:rPr lang="en-US" sz="3200" b="0" i="0" u="none" strike="noStrike" cap="none">
                <a:solidFill>
                  <a:schemeClr val="dk1"/>
                </a:solidFill>
                <a:latin typeface="Calibri"/>
                <a:ea typeface="Calibri"/>
                <a:cs typeface="Calibri"/>
                <a:sym typeface="Calibri"/>
              </a:rPr>
              <a:t>technicians and technologists, scientists, engineers, computer scientists, and mathematicians.</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0" y="944562"/>
            <a:ext cx="91440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a:solidFill>
                  <a:schemeClr val="dk2"/>
                </a:solidFill>
                <a:latin typeface="Calibri"/>
                <a:ea typeface="Calibri"/>
                <a:cs typeface="Calibri"/>
                <a:sym typeface="Calibri"/>
              </a:rPr>
              <a:t>Two Primary Types of Projects Supported</a:t>
            </a:r>
          </a:p>
        </p:txBody>
      </p:sp>
      <p:sp>
        <p:nvSpPr>
          <p:cNvPr id="481" name="Shape 481"/>
          <p:cNvSpPr txBox="1">
            <a:spLocks noGrp="1"/>
          </p:cNvSpPr>
          <p:nvPr>
            <p:ph type="body" idx="1"/>
          </p:nvPr>
        </p:nvSpPr>
        <p:spPr>
          <a:xfrm>
            <a:off x="457200" y="18288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2400" b="1" i="1" u="none" strike="noStrike" cap="none">
                <a:solidFill>
                  <a:schemeClr val="dk1"/>
                </a:solidFill>
                <a:latin typeface="Calibri"/>
                <a:ea typeface="Calibri"/>
                <a:cs typeface="Calibri"/>
                <a:sym typeface="Calibri"/>
              </a:rPr>
              <a:t>Strategies</a:t>
            </a:r>
            <a:r>
              <a:rPr lang="en-US" sz="2400" b="0" i="0" u="none" strike="noStrike" cap="none">
                <a:solidFill>
                  <a:schemeClr val="dk1"/>
                </a:solidFill>
                <a:latin typeface="Calibri"/>
                <a:ea typeface="Calibri"/>
                <a:cs typeface="Calibri"/>
                <a:sym typeface="Calibri"/>
              </a:rPr>
              <a:t>  projects that address the creation and implementation of innovative workforce-related activities or programs.</a:t>
            </a:r>
          </a:p>
          <a:p>
            <a:pPr marL="742950" marR="0" lvl="1" indent="-285750" algn="l" rtl="0">
              <a:spcBef>
                <a:spcPts val="10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Awards up to $1.2M for projects lasting up to 3 years.</a:t>
            </a:r>
          </a:p>
          <a:p>
            <a:pPr marL="0" marR="0" lvl="0" indent="0" algn="l" rtl="0">
              <a:spcBef>
                <a:spcPts val="1200"/>
              </a:spcBef>
              <a:spcAft>
                <a:spcPts val="0"/>
              </a:spcAft>
              <a:buClr>
                <a:schemeClr val="dk1"/>
              </a:buClr>
              <a:buSzPct val="25000"/>
              <a:buFont typeface="Calibri"/>
              <a:buNone/>
            </a:pPr>
            <a:r>
              <a:rPr lang="en-US" sz="2400" b="1" i="1" u="none" strike="noStrike" cap="none">
                <a:solidFill>
                  <a:schemeClr val="dk1"/>
                </a:solidFill>
                <a:latin typeface="Calibri"/>
                <a:ea typeface="Calibri"/>
                <a:cs typeface="Calibri"/>
                <a:sym typeface="Calibri"/>
              </a:rPr>
              <a:t>SPrEaD</a:t>
            </a:r>
            <a:r>
              <a:rPr lang="en-US" sz="2400" b="0" i="0" u="none" strike="noStrike" cap="none">
                <a:solidFill>
                  <a:schemeClr val="dk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S</a:t>
            </a:r>
            <a:r>
              <a:rPr lang="en-US" sz="2400" b="0" i="0" u="none" strike="noStrike" cap="none">
                <a:solidFill>
                  <a:schemeClr val="dk1"/>
                </a:solidFill>
                <a:latin typeface="Calibri"/>
                <a:ea typeface="Calibri"/>
                <a:cs typeface="Calibri"/>
                <a:sym typeface="Calibri"/>
              </a:rPr>
              <a:t>uccessful </a:t>
            </a:r>
            <a:r>
              <a:rPr lang="en-US" sz="2400" b="1" i="0" u="none" strike="noStrike" cap="none">
                <a:solidFill>
                  <a:schemeClr val="dk1"/>
                </a:solidFill>
                <a:latin typeface="Calibri"/>
                <a:ea typeface="Calibri"/>
                <a:cs typeface="Calibri"/>
                <a:sym typeface="Calibri"/>
              </a:rPr>
              <a:t>Pr</a:t>
            </a:r>
            <a:r>
              <a:rPr lang="en-US" sz="2400" b="0" i="0" u="none" strike="noStrike" cap="none">
                <a:solidFill>
                  <a:schemeClr val="dk1"/>
                </a:solidFill>
                <a:latin typeface="Calibri"/>
                <a:ea typeface="Calibri"/>
                <a:cs typeface="Calibri"/>
                <a:sym typeface="Calibri"/>
              </a:rPr>
              <a:t>oject </a:t>
            </a:r>
            <a:r>
              <a:rPr lang="en-US" sz="2400" b="1" i="0" u="none" strike="noStrike" cap="none">
                <a:solidFill>
                  <a:schemeClr val="dk1"/>
                </a:solidFill>
                <a:latin typeface="Calibri"/>
                <a:ea typeface="Calibri"/>
                <a:cs typeface="Calibri"/>
                <a:sym typeface="Calibri"/>
              </a:rPr>
              <a:t>E</a:t>
            </a:r>
            <a:r>
              <a:rPr lang="en-US" sz="2400" b="0" i="0" u="none" strike="noStrike" cap="none">
                <a:solidFill>
                  <a:schemeClr val="dk1"/>
                </a:solidFill>
                <a:latin typeface="Calibri"/>
                <a:ea typeface="Calibri"/>
                <a:cs typeface="Calibri"/>
                <a:sym typeface="Calibri"/>
              </a:rPr>
              <a:t>xpansion </a:t>
            </a:r>
            <a:r>
              <a:rPr lang="en-US" sz="2400" b="1" i="0" u="none" strike="noStrike" cap="none">
                <a:solidFill>
                  <a:schemeClr val="dk1"/>
                </a:solidFill>
                <a:latin typeface="Calibri"/>
                <a:ea typeface="Calibri"/>
                <a:cs typeface="Calibri"/>
                <a:sym typeface="Calibri"/>
              </a:rPr>
              <a:t>a</a:t>
            </a:r>
            <a:r>
              <a:rPr lang="en-US" sz="2400" b="0" i="0" u="none" strike="noStrike" cap="none">
                <a:solidFill>
                  <a:schemeClr val="dk1"/>
                </a:solidFill>
                <a:latin typeface="Calibri"/>
                <a:ea typeface="Calibri"/>
                <a:cs typeface="Calibri"/>
                <a:sym typeface="Calibri"/>
              </a:rPr>
              <a:t>nd </a:t>
            </a:r>
            <a:r>
              <a:rPr lang="en-US" sz="2400" b="1" i="0" u="none" strike="noStrike" cap="none">
                <a:solidFill>
                  <a:schemeClr val="dk1"/>
                </a:solidFill>
                <a:latin typeface="Calibri"/>
                <a:ea typeface="Calibri"/>
                <a:cs typeface="Calibri"/>
                <a:sym typeface="Calibri"/>
              </a:rPr>
              <a:t>D</a:t>
            </a:r>
            <a:r>
              <a:rPr lang="en-US" sz="2400" b="0" i="0" u="none" strike="noStrike" cap="none">
                <a:solidFill>
                  <a:schemeClr val="dk1"/>
                </a:solidFill>
                <a:latin typeface="Calibri"/>
                <a:ea typeface="Calibri"/>
                <a:cs typeface="Calibri"/>
                <a:sym typeface="Calibri"/>
              </a:rPr>
              <a:t>issemination) projects that support the wider and broader dissemination and examination of innovative strategies.</a:t>
            </a:r>
          </a:p>
          <a:p>
            <a:pPr marL="742950" marR="0" lvl="1" indent="-285750" algn="l" rtl="0">
              <a:spcBef>
                <a:spcPts val="10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Awards up to $2M for projects lasting 3-5 years.</a:t>
            </a:r>
          </a:p>
          <a:p>
            <a:pPr marL="52388" marR="0" lvl="0" indent="-1588" algn="l" rtl="0">
              <a:spcBef>
                <a:spcPts val="1000"/>
              </a:spcBef>
              <a:spcAft>
                <a:spcPts val="0"/>
              </a:spcAft>
              <a:buClr>
                <a:schemeClr val="dk1"/>
              </a:buClr>
              <a:buSzPct val="25000"/>
              <a:buFont typeface="Calibri"/>
              <a:buNone/>
            </a:pPr>
            <a:r>
              <a:rPr lang="en-US" sz="2400" b="1" i="0" u="none" strike="noStrike" cap="none">
                <a:solidFill>
                  <a:schemeClr val="dk1"/>
                </a:solidFill>
                <a:latin typeface="Calibri"/>
                <a:ea typeface="Calibri"/>
                <a:cs typeface="Calibri"/>
                <a:sym typeface="Calibri"/>
              </a:rPr>
              <a:t>Conference </a:t>
            </a:r>
            <a:r>
              <a:rPr lang="en-US" sz="2400" b="0" i="0" u="none" strike="noStrike" cap="none">
                <a:solidFill>
                  <a:schemeClr val="dk1"/>
                </a:solidFill>
                <a:latin typeface="Calibri"/>
                <a:ea typeface="Calibri"/>
                <a:cs typeface="Calibri"/>
                <a:sym typeface="Calibri"/>
              </a:rPr>
              <a:t>proposals may be submitted at anytime, but talk with a Program Director first.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i="0" u="none" strike="noStrike" cap="none">
                <a:solidFill>
                  <a:schemeClr val="dk2"/>
                </a:solidFill>
                <a:latin typeface="Calibri"/>
                <a:ea typeface="Calibri"/>
                <a:cs typeface="Calibri"/>
                <a:sym typeface="Calibri"/>
              </a:rPr>
              <a:t>Strategies Projects must address one or more of the questions listed in the solicitation</a:t>
            </a:r>
          </a:p>
        </p:txBody>
      </p:sp>
      <p:sp>
        <p:nvSpPr>
          <p:cNvPr id="487" name="Shape 487"/>
          <p:cNvSpPr txBox="1">
            <a:spLocks noGrp="1"/>
          </p:cNvSpPr>
          <p:nvPr>
            <p:ph type="body" idx="1"/>
          </p:nvPr>
        </p:nvSpPr>
        <p:spPr>
          <a:xfrm>
            <a:off x="457200" y="1828800"/>
            <a:ext cx="8229600" cy="3657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Experiences that foster student competency.</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Instructional and Curricular Models.</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Roles of business and workforce members in education.</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Roles of business and industry in preparing teachers.</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Strategies for parents, mentors, &amp; caregivers.</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Strategies for principals, counselors, &amp; other school administrators.</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Engaging diverse underrepresented populations.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Calibri"/>
                <a:ea typeface="Calibri"/>
                <a:cs typeface="Calibri"/>
                <a:sym typeface="Calibri"/>
              </a:rPr>
              <a:t>SPrEaD proposals must…</a:t>
            </a:r>
          </a:p>
        </p:txBody>
      </p:sp>
      <p:sp>
        <p:nvSpPr>
          <p:cNvPr id="493" name="Shape 493"/>
          <p:cNvSpPr txBox="1">
            <a:spLocks noGrp="1"/>
          </p:cNvSpPr>
          <p:nvPr>
            <p:ph type="body" idx="1"/>
          </p:nvPr>
        </p:nvSpPr>
        <p:spPr>
          <a:xfrm>
            <a:off x="457200" y="1798636"/>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Describe the innovation and the contexts and conditions for broadening and scaling.</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Present evidence for the feasibility of impacts.</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Explain how the proposed project builds on previous implementations.</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Identify anticipated contributions to knowledge.</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Present a study design capable of generating robust evidence of the strategy’s potential.</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Include plans to document the implementation.</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Involve a partnership with another type of institution.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0" y="715962"/>
            <a:ext cx="9067799" cy="1417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b="1" i="0" u="none" strike="noStrike" cap="none">
                <a:solidFill>
                  <a:schemeClr val="dk2"/>
                </a:solidFill>
                <a:latin typeface="Calibri"/>
                <a:ea typeface="Calibri"/>
                <a:cs typeface="Calibri"/>
                <a:sym typeface="Calibri"/>
              </a:rPr>
              <a:t>Additional Solicitation-Specific Review Criteria</a:t>
            </a:r>
          </a:p>
        </p:txBody>
      </p:sp>
      <p:sp>
        <p:nvSpPr>
          <p:cNvPr id="499" name="Shape 499"/>
          <p:cNvSpPr txBox="1">
            <a:spLocks noGrp="1"/>
          </p:cNvSpPr>
          <p:nvPr>
            <p:ph type="body" idx="1"/>
          </p:nvPr>
        </p:nvSpPr>
        <p:spPr>
          <a:xfrm>
            <a:off x="304800" y="1524000"/>
            <a:ext cx="8534399" cy="50291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2000" b="0" i="0" u="none" strike="noStrike" cap="none">
                <a:solidFill>
                  <a:schemeClr val="dk1"/>
                </a:solidFill>
                <a:latin typeface="Calibri"/>
                <a:ea typeface="Calibri"/>
                <a:cs typeface="Calibri"/>
                <a:sym typeface="Calibri"/>
              </a:rPr>
              <a:t>In addition to considering the two general Merit Review Criteria, reviewers will also be asked to consider the following three questions relating to broadening participation when reviewing Strategies and SPrEaD proposals:</a:t>
            </a:r>
          </a:p>
          <a:p>
            <a:pPr marL="342900" marR="0" lvl="0" indent="-342900" algn="l" rtl="0">
              <a:spcBef>
                <a:spcPts val="4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Does the proposal include explicit strategies for recruiting and selecting participants from identified groups currently underrepresented in STEM professions, careers, or education pathways?</a:t>
            </a:r>
          </a:p>
          <a:p>
            <a:pPr marL="342900" marR="0" lvl="0" indent="-342900" algn="l" rtl="0">
              <a:spcBef>
                <a:spcPts val="4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Does the proposal identify the specific needs of the underrepresented groups to be served, and does it include specific plans or strategies for addressing or accommodating the particular needs of participants of the identified underrepresented groups?</a:t>
            </a:r>
          </a:p>
          <a:p>
            <a:pPr marL="342900" marR="0" lvl="0" indent="-342900" algn="l" rtl="0">
              <a:spcBef>
                <a:spcPts val="4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Do the planned activities of the proposed project include explicit attention to strategies appropriate to participants’ experiences for promoting awareness, interest, or readiness for STEM careers or STEM education pathways?	</a:t>
            </a:r>
          </a:p>
          <a:p>
            <a:pPr marL="0" marR="0" lvl="0" indent="0" algn="l" rtl="0">
              <a:spcBef>
                <a:spcPts val="4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How Does Science Teacher Education Fit In? </a:t>
            </a:r>
          </a:p>
        </p:txBody>
      </p:sp>
      <p:sp>
        <p:nvSpPr>
          <p:cNvPr id="505" name="Shape 505"/>
          <p:cNvSpPr txBox="1">
            <a:spLocks noGrp="1"/>
          </p:cNvSpPr>
          <p:nvPr>
            <p:ph type="body" idx="1"/>
          </p:nvPr>
        </p:nvSpPr>
        <p:spPr>
          <a:xfrm>
            <a:off x="457200" y="2209800"/>
            <a:ext cx="8381999" cy="39163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Opportunities for teachers to gain new skills in use of technologies to enhance instruction? Robotics? Coding?  Etc.</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Exploration of innovative STEM learning ecosystems with out-of-school partners?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Opportunities for teachers to learn about emerging technologies and STEM careers?</a:t>
            </a:r>
          </a:p>
          <a:p>
            <a:pPr marL="342900" marR="0" lvl="0" indent="-342900" algn="l" rtl="0">
              <a:spcBef>
                <a:spcPts val="640"/>
              </a:spcBef>
              <a:spcAft>
                <a:spcPts val="0"/>
              </a:spcAft>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533400" y="2438400"/>
            <a:ext cx="8229600" cy="3124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8000" b="1" i="1" u="none" strike="noStrike" cap="none">
                <a:solidFill>
                  <a:schemeClr val="dk2"/>
                </a:solidFill>
                <a:latin typeface="Calibri"/>
                <a:ea typeface="Calibri"/>
                <a:cs typeface="Calibri"/>
                <a:sym typeface="Calibri"/>
              </a:rPr>
              <a:t>STEM+C Program</a:t>
            </a:r>
            <a:r>
              <a:rPr lang="en-US" sz="6000" b="1" i="1" u="none" strike="noStrike" cap="none">
                <a:solidFill>
                  <a:schemeClr val="dk2"/>
                </a:solidFill>
                <a:latin typeface="Calibri"/>
                <a:ea typeface="Calibri"/>
                <a:cs typeface="Calibri"/>
                <a:sym typeface="Calibri"/>
              </a:rPr>
              <a:t/>
            </a:r>
            <a:br>
              <a:rPr lang="en-US" sz="6000" b="1" i="1" u="none" strike="noStrike" cap="none">
                <a:solidFill>
                  <a:schemeClr val="dk2"/>
                </a:solidFill>
                <a:latin typeface="Calibri"/>
                <a:ea typeface="Calibri"/>
                <a:cs typeface="Calibri"/>
                <a:sym typeface="Calibri"/>
              </a:rPr>
            </a:br>
            <a:r>
              <a:rPr lang="en-US" sz="4400" b="1" i="1" u="none" strike="noStrike" cap="none">
                <a:solidFill>
                  <a:schemeClr val="dk2"/>
                </a:solidFill>
                <a:latin typeface="Calibri"/>
                <a:ea typeface="Calibri"/>
                <a:cs typeface="Calibri"/>
                <a:sym typeface="Calibri"/>
              </a:rPr>
              <a:t>STEM + Computing Partnerships</a:t>
            </a:r>
          </a:p>
        </p:txBody>
      </p:sp>
      <p:sp>
        <p:nvSpPr>
          <p:cNvPr id="511" name="Shape 511"/>
          <p:cNvSpPr txBox="1"/>
          <p:nvPr/>
        </p:nvSpPr>
        <p:spPr>
          <a:xfrm>
            <a:off x="0" y="5983069"/>
            <a:ext cx="9144000"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Find out more at </a:t>
            </a:r>
            <a:r>
              <a:rPr lang="en-US" sz="1800" u="sng">
                <a:solidFill>
                  <a:schemeClr val="hlink"/>
                </a:solidFill>
                <a:latin typeface="Calibri"/>
                <a:ea typeface="Calibri"/>
                <a:cs typeface="Calibri"/>
                <a:sym typeface="Calibri"/>
                <a:hlinkClick r:id="rId3"/>
              </a:rPr>
              <a:t>bit.ly/STEMplusC</a:t>
            </a:r>
          </a:p>
          <a:p>
            <a:pPr marL="0" marR="0" lvl="0" indent="0" algn="ctr" rtl="0">
              <a:spcBef>
                <a:spcPts val="0"/>
              </a:spcBef>
              <a:buSzPct val="25000"/>
              <a:buNone/>
            </a:pPr>
            <a:r>
              <a:rPr lang="en-US" sz="1800">
                <a:solidFill>
                  <a:schemeClr val="dk1"/>
                </a:solidFill>
                <a:latin typeface="Calibri"/>
                <a:ea typeface="Calibri"/>
                <a:cs typeface="Calibri"/>
                <a:sym typeface="Calibri"/>
              </a:rPr>
              <a:t>Resource Center </a:t>
            </a:r>
            <a:r>
              <a:rPr lang="en-US" sz="1800" u="sng">
                <a:solidFill>
                  <a:schemeClr val="hlink"/>
                </a:solidFill>
                <a:latin typeface="Calibri"/>
                <a:ea typeface="Calibri"/>
                <a:cs typeface="Calibri"/>
                <a:sym typeface="Calibri"/>
                <a:hlinkClick r:id="rId4"/>
              </a:rPr>
              <a:t>hub.mspnet.org</a:t>
            </a:r>
          </a:p>
          <a:p>
            <a:pPr marL="0" marR="0" lvl="0" indent="0" algn="ctr" rtl="0">
              <a:spcBef>
                <a:spcPts val="0"/>
              </a:spcBef>
              <a:buNone/>
            </a:pP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6096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Workshop At A Glance</a:t>
            </a:r>
          </a:p>
        </p:txBody>
      </p:sp>
      <p:sp>
        <p:nvSpPr>
          <p:cNvPr id="347" name="Shape 347"/>
          <p:cNvSpPr txBox="1">
            <a:spLocks noGrp="1"/>
          </p:cNvSpPr>
          <p:nvPr>
            <p:ph type="body" idx="1"/>
          </p:nvPr>
        </p:nvSpPr>
        <p:spPr>
          <a:xfrm>
            <a:off x="609600" y="1752600"/>
            <a:ext cx="8229600" cy="47244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Identifying Potential Project Ideas</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Overview of Selected Funding Programs and</a:t>
            </a:r>
            <a:r>
              <a:rPr lang="en-US" sz="2790"/>
              <a:t> E</a:t>
            </a:r>
            <a:r>
              <a:rPr lang="en-US" sz="2790" b="0" i="0" u="none" strike="noStrike" cap="none">
                <a:solidFill>
                  <a:schemeClr val="dk1"/>
                </a:solidFill>
                <a:latin typeface="Calibri"/>
                <a:ea typeface="Calibri"/>
                <a:cs typeface="Calibri"/>
                <a:sym typeface="Calibri"/>
              </a:rPr>
              <a:t>HR Priorities</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Linking Project Ideas to Programs</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Knowing your audience: The Review Process</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Break</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What to say in 15 pages</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Critiquing Excerpts From Successful Proposals</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Avoiding Fatal Flaws</a:t>
            </a:r>
          </a:p>
          <a:p>
            <a:pPr marL="342900" marR="0" lvl="0" indent="-342900" algn="l" rtl="0">
              <a:lnSpc>
                <a:spcPct val="80000"/>
              </a:lnSpc>
              <a:spcBef>
                <a:spcPts val="558"/>
              </a:spcBef>
              <a:spcAft>
                <a:spcPts val="0"/>
              </a:spcAft>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Closing Q &amp; A With Invitations</a:t>
            </a:r>
          </a:p>
          <a:p>
            <a:pPr marL="342900" marR="0" lvl="0" indent="-342900" algn="l" rtl="0">
              <a:lnSpc>
                <a:spcPct val="80000"/>
              </a:lnSpc>
              <a:spcBef>
                <a:spcPts val="558"/>
              </a:spcBef>
              <a:buClr>
                <a:schemeClr val="dk1"/>
              </a:buClr>
              <a:buSzPct val="99642"/>
              <a:buFont typeface="Arial"/>
              <a:buChar char="•"/>
            </a:pPr>
            <a:r>
              <a:rPr lang="en-US" sz="2790" b="0" i="0" u="none" strike="noStrike" cap="none">
                <a:solidFill>
                  <a:schemeClr val="dk1"/>
                </a:solidFill>
                <a:latin typeface="Calibri"/>
                <a:ea typeface="Calibri"/>
                <a:cs typeface="Calibri"/>
                <a:sym typeface="Calibri"/>
              </a:rPr>
              <a:t>Workshop Evaluation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0" y="868362"/>
            <a:ext cx="9144000" cy="1417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chemeClr val="dk1"/>
                </a:solidFill>
                <a:latin typeface="Calibri"/>
                <a:ea typeface="Calibri"/>
                <a:cs typeface="Calibri"/>
                <a:sym typeface="Calibri"/>
              </a:rPr>
              <a:t>Three Core Aspects </a:t>
            </a:r>
            <a:br>
              <a:rPr lang="en-US" sz="3600" b="1" i="0" u="none" strike="noStrike" cap="none">
                <a:solidFill>
                  <a:schemeClr val="dk1"/>
                </a:solidFill>
                <a:latin typeface="Calibri"/>
                <a:ea typeface="Calibri"/>
                <a:cs typeface="Calibri"/>
                <a:sym typeface="Calibri"/>
              </a:rPr>
            </a:br>
            <a:r>
              <a:rPr lang="en-US" sz="3600" b="1" i="0" u="none" strike="noStrike" cap="none">
                <a:solidFill>
                  <a:schemeClr val="dk1"/>
                </a:solidFill>
                <a:latin typeface="Calibri"/>
                <a:ea typeface="Calibri"/>
                <a:cs typeface="Calibri"/>
                <a:sym typeface="Calibri"/>
              </a:rPr>
              <a:t>of the STEM+C Program</a:t>
            </a:r>
          </a:p>
        </p:txBody>
      </p:sp>
      <p:sp>
        <p:nvSpPr>
          <p:cNvPr id="517" name="Shape 517"/>
          <p:cNvSpPr txBox="1">
            <a:spLocks noGrp="1"/>
          </p:cNvSpPr>
          <p:nvPr>
            <p:ph type="body" idx="1"/>
          </p:nvPr>
        </p:nvSpPr>
        <p:spPr>
          <a:xfrm>
            <a:off x="457200" y="2667000"/>
            <a:ext cx="8229600" cy="3505200"/>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rgbClr val="E9E13F"/>
              </a:buClr>
              <a:buSzPct val="100000"/>
              <a:buFont typeface="Arial"/>
              <a:buChar char="•"/>
            </a:pPr>
            <a:r>
              <a:rPr lang="en-US" sz="3200" b="0" i="0" u="none" strike="noStrike" cap="none">
                <a:solidFill>
                  <a:schemeClr val="dk1"/>
                </a:solidFill>
                <a:latin typeface="Calibri"/>
                <a:ea typeface="Calibri"/>
                <a:cs typeface="Calibri"/>
                <a:sym typeface="Calibri"/>
              </a:rPr>
              <a:t>Integrating Computing in the other STEM Disciplines</a:t>
            </a:r>
          </a:p>
          <a:p>
            <a:pPr marL="742950" marR="0" lvl="1" indent="-285750" algn="l" rtl="0">
              <a:spcBef>
                <a:spcPts val="640"/>
              </a:spcBef>
              <a:spcAft>
                <a:spcPts val="0"/>
              </a:spcAft>
              <a:buClr>
                <a:srgbClr val="E9E13F"/>
              </a:buClr>
              <a:buSzPct val="100000"/>
              <a:buFont typeface="Arial"/>
              <a:buChar char="•"/>
            </a:pPr>
            <a:r>
              <a:rPr lang="en-US" sz="3200" b="0" i="0" u="none" strike="noStrike" cap="none">
                <a:solidFill>
                  <a:schemeClr val="dk1"/>
                </a:solidFill>
                <a:latin typeface="Calibri"/>
                <a:ea typeface="Calibri"/>
                <a:cs typeface="Calibri"/>
                <a:sym typeface="Calibri"/>
              </a:rPr>
              <a:t>Advancing Computer Science in K-12</a:t>
            </a:r>
          </a:p>
          <a:p>
            <a:pPr marL="742950" marR="0" lvl="1" indent="-285750" algn="l" rtl="0">
              <a:spcBef>
                <a:spcPts val="640"/>
              </a:spcBef>
              <a:spcAft>
                <a:spcPts val="0"/>
              </a:spcAft>
              <a:buClr>
                <a:srgbClr val="E9E13F"/>
              </a:buClr>
              <a:buSzPct val="100000"/>
              <a:buFont typeface="Arial"/>
              <a:buChar char="•"/>
            </a:pPr>
            <a:r>
              <a:rPr lang="en-US" sz="3200" b="0" i="0" u="none" strike="noStrike" cap="none">
                <a:solidFill>
                  <a:schemeClr val="dk1"/>
                </a:solidFill>
                <a:latin typeface="Calibri"/>
                <a:ea typeface="Calibri"/>
                <a:cs typeface="Calibri"/>
                <a:sym typeface="Calibri"/>
              </a:rPr>
              <a:t>Expanding Research on Broadening Participation in Computer Science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Computing is Defined Broadly</a:t>
            </a:r>
          </a:p>
        </p:txBody>
      </p:sp>
      <p:sp>
        <p:nvSpPr>
          <p:cNvPr id="523" name="Shape 52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628650" marR="0" lvl="1" indent="-6350" algn="l" rtl="0">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Referring to the range of understandings, concepts, and competencies used in computational approaches to problem solving, such as:</a:t>
            </a:r>
          </a:p>
          <a:p>
            <a:pPr marL="628650" marR="0" lvl="1" indent="-6350" algn="l" rtl="0">
              <a:spcBef>
                <a:spcPts val="560"/>
              </a:spcBef>
              <a:spcAft>
                <a:spcPts val="0"/>
              </a:spcAft>
              <a:buClr>
                <a:schemeClr val="dk1"/>
              </a:buClr>
              <a:buSzPct val="25000"/>
              <a:buFont typeface="Calibri"/>
              <a:buNone/>
            </a:pPr>
            <a:r>
              <a:rPr lang="en-US" sz="2800" b="0" i="1" u="none" strike="noStrike" cap="none">
                <a:solidFill>
                  <a:schemeClr val="dk1"/>
                </a:solidFill>
                <a:latin typeface="Calibri"/>
                <a:ea typeface="Calibri"/>
                <a:cs typeface="Calibri"/>
                <a:sym typeface="Calibri"/>
              </a:rPr>
              <a:t>Computational thinking</a:t>
            </a:r>
          </a:p>
          <a:p>
            <a:pPr marL="628650" marR="0" lvl="1" indent="-6350" algn="l" rtl="0">
              <a:spcBef>
                <a:spcPts val="560"/>
              </a:spcBef>
              <a:spcAft>
                <a:spcPts val="0"/>
              </a:spcAft>
              <a:buClr>
                <a:schemeClr val="dk1"/>
              </a:buClr>
              <a:buSzPct val="25000"/>
              <a:buFont typeface="Calibri"/>
              <a:buNone/>
            </a:pPr>
            <a:r>
              <a:rPr lang="en-US" sz="2800" b="0" i="1" u="none" strike="noStrike" cap="none">
                <a:solidFill>
                  <a:schemeClr val="dk1"/>
                </a:solidFill>
                <a:latin typeface="Calibri"/>
                <a:ea typeface="Calibri"/>
                <a:cs typeface="Calibri"/>
                <a:sym typeface="Calibri"/>
              </a:rPr>
              <a:t>Computational science</a:t>
            </a:r>
          </a:p>
          <a:p>
            <a:pPr marL="628650" marR="0" lvl="1" indent="-6350" algn="l" rtl="0">
              <a:spcBef>
                <a:spcPts val="560"/>
              </a:spcBef>
              <a:spcAft>
                <a:spcPts val="0"/>
              </a:spcAft>
              <a:buClr>
                <a:schemeClr val="dk1"/>
              </a:buClr>
              <a:buSzPct val="25000"/>
              <a:buFont typeface="Calibri"/>
              <a:buNone/>
            </a:pPr>
            <a:r>
              <a:rPr lang="en-US" sz="2800" b="0" i="1" u="none" strike="noStrike" cap="none">
                <a:solidFill>
                  <a:schemeClr val="dk1"/>
                </a:solidFill>
                <a:latin typeface="Calibri"/>
                <a:ea typeface="Calibri"/>
                <a:cs typeface="Calibri"/>
                <a:sym typeface="Calibri"/>
              </a:rPr>
              <a:t>Data science</a:t>
            </a:r>
          </a:p>
          <a:p>
            <a:pPr marL="628650" marR="0" lvl="1" indent="-6350" algn="l" rtl="0">
              <a:spcBef>
                <a:spcPts val="560"/>
              </a:spcBef>
              <a:spcAft>
                <a:spcPts val="0"/>
              </a:spcAft>
              <a:buClr>
                <a:schemeClr val="dk1"/>
              </a:buClr>
              <a:buSzPct val="25000"/>
              <a:buFont typeface="Calibri"/>
              <a:buNone/>
            </a:pPr>
            <a:r>
              <a:rPr lang="en-US" sz="2800" b="0" i="1" u="none" strike="noStrike" cap="none">
                <a:solidFill>
                  <a:schemeClr val="dk1"/>
                </a:solidFill>
                <a:latin typeface="Calibri"/>
                <a:ea typeface="Calibri"/>
                <a:cs typeface="Calibri"/>
                <a:sym typeface="Calibri"/>
              </a:rPr>
              <a:t>Computer science</a:t>
            </a:r>
            <a:r>
              <a:rPr lang="en-US" sz="2800" b="0" i="0" u="none" strike="noStrike" cap="none">
                <a:solidFill>
                  <a:schemeClr val="dk1"/>
                </a:solidFill>
                <a:latin typeface="Calibri"/>
                <a:ea typeface="Calibri"/>
                <a:cs typeface="Calibri"/>
                <a:sym typeface="Calibri"/>
              </a:rPr>
              <a:t> (in K-12) </a:t>
            </a: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Projects Must Include Research</a:t>
            </a:r>
          </a:p>
        </p:txBody>
      </p:sp>
      <p:sp>
        <p:nvSpPr>
          <p:cNvPr id="529" name="Shape 52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E9E13F"/>
              </a:buClr>
              <a:buSzPct val="25000"/>
              <a:buFont typeface="Calibri"/>
              <a:buNone/>
            </a:pPr>
            <a:r>
              <a:rPr lang="en-US" sz="1679" b="1" i="0" u="none" strike="noStrike" cap="none">
                <a:solidFill>
                  <a:srgbClr val="000000"/>
                </a:solidFill>
                <a:latin typeface="Calibri"/>
                <a:ea typeface="Calibri"/>
                <a:cs typeface="Calibri"/>
                <a:sym typeface="Calibri"/>
              </a:rPr>
              <a:t>Applied research </a:t>
            </a:r>
          </a:p>
          <a:p>
            <a:pPr marL="342900" marR="0" lvl="0" indent="-342900" algn="l" rtl="0">
              <a:lnSpc>
                <a:spcPct val="80000"/>
              </a:lnSpc>
              <a:spcBef>
                <a:spcPts val="336"/>
              </a:spcBef>
              <a:spcAft>
                <a:spcPts val="0"/>
              </a:spcAft>
              <a:buClr>
                <a:srgbClr val="E9E13F"/>
              </a:buClr>
              <a:buSzPct val="98764"/>
              <a:buFont typeface="Calibri"/>
              <a:buChar char="•"/>
            </a:pPr>
            <a:r>
              <a:rPr lang="en-US" sz="1679" b="0" i="0" u="none" strike="noStrike" cap="none">
                <a:solidFill>
                  <a:schemeClr val="dk1"/>
                </a:solidFill>
                <a:latin typeface="Calibri"/>
                <a:ea typeface="Calibri"/>
                <a:cs typeface="Calibri"/>
                <a:sym typeface="Calibri"/>
              </a:rPr>
              <a:t>Proposers may </a:t>
            </a:r>
            <a:r>
              <a:rPr lang="en-US" sz="1679" b="1" i="0" u="sng" strike="noStrike" cap="none">
                <a:solidFill>
                  <a:schemeClr val="dk1"/>
                </a:solidFill>
                <a:latin typeface="Calibri"/>
                <a:ea typeface="Calibri"/>
                <a:cs typeface="Calibri"/>
                <a:sym typeface="Calibri"/>
              </a:rPr>
              <a:t>develop</a:t>
            </a:r>
            <a:r>
              <a:rPr lang="en-US" sz="1679" b="0" i="0" u="none" strike="noStrike" cap="none">
                <a:solidFill>
                  <a:schemeClr val="dk1"/>
                </a:solidFill>
                <a:latin typeface="Calibri"/>
                <a:ea typeface="Calibri"/>
                <a:cs typeface="Calibri"/>
                <a:sym typeface="Calibri"/>
              </a:rPr>
              <a:t> products, prototypes and a range of interventions, </a:t>
            </a:r>
            <a:r>
              <a:rPr lang="en-US" sz="1679" b="1" i="1" u="none" strike="noStrike" cap="none">
                <a:solidFill>
                  <a:schemeClr val="dk1"/>
                </a:solidFill>
                <a:latin typeface="Calibri"/>
                <a:ea typeface="Calibri"/>
                <a:cs typeface="Calibri"/>
                <a:sym typeface="Calibri"/>
              </a:rPr>
              <a:t>but they must study the intervention.</a:t>
            </a:r>
          </a:p>
          <a:p>
            <a:pPr marL="342900" marR="0" lvl="0" indent="-342900" algn="l" rtl="0">
              <a:lnSpc>
                <a:spcPct val="80000"/>
              </a:lnSpc>
              <a:spcBef>
                <a:spcPts val="336"/>
              </a:spcBef>
              <a:spcAft>
                <a:spcPts val="0"/>
              </a:spcAft>
              <a:buClr>
                <a:srgbClr val="E9E13F"/>
              </a:buClr>
              <a:buSzPct val="98764"/>
              <a:buFont typeface="Calibri"/>
              <a:buChar char="•"/>
            </a:pPr>
            <a:r>
              <a:rPr lang="en-US" sz="1679" b="0" i="0" u="none" strike="noStrike" cap="none">
                <a:solidFill>
                  <a:schemeClr val="dk1"/>
                </a:solidFill>
                <a:latin typeface="Calibri"/>
                <a:ea typeface="Calibri"/>
                <a:cs typeface="Calibri"/>
                <a:sym typeface="Calibri"/>
              </a:rPr>
              <a:t>The goal is to build evidence for effective pedagogy integrating computing in STEM</a:t>
            </a:r>
          </a:p>
          <a:p>
            <a:pPr marL="57150" marR="0" lvl="1" indent="-6350" algn="l" rtl="0">
              <a:lnSpc>
                <a:spcPct val="80000"/>
              </a:lnSpc>
              <a:spcBef>
                <a:spcPts val="336"/>
              </a:spcBef>
              <a:spcAft>
                <a:spcPts val="0"/>
              </a:spcAft>
              <a:buClr>
                <a:srgbClr val="E9E13F"/>
              </a:buClr>
              <a:buSzPct val="25000"/>
              <a:buFont typeface="Arial"/>
              <a:buNone/>
            </a:pPr>
            <a:endParaRPr sz="1679" b="0" i="0" u="none" strike="noStrike" cap="none">
              <a:solidFill>
                <a:schemeClr val="dk1"/>
              </a:solidFill>
              <a:latin typeface="Calibri"/>
              <a:ea typeface="Calibri"/>
              <a:cs typeface="Calibri"/>
              <a:sym typeface="Calibri"/>
            </a:endParaRPr>
          </a:p>
          <a:p>
            <a:pPr marL="57150" marR="0" lvl="0" indent="-6350" algn="l" rtl="0">
              <a:lnSpc>
                <a:spcPct val="80000"/>
              </a:lnSpc>
              <a:spcBef>
                <a:spcPts val="336"/>
              </a:spcBef>
              <a:spcAft>
                <a:spcPts val="0"/>
              </a:spcAft>
              <a:buClr>
                <a:srgbClr val="E9E13F"/>
              </a:buClr>
              <a:buSzPct val="25000"/>
              <a:buFont typeface="Calibri"/>
              <a:buNone/>
            </a:pPr>
            <a:r>
              <a:rPr lang="en-US" sz="1679" b="1" i="0" u="none" strike="noStrike" cap="none">
                <a:solidFill>
                  <a:srgbClr val="000000"/>
                </a:solidFill>
                <a:latin typeface="Calibri"/>
                <a:ea typeface="Calibri"/>
                <a:cs typeface="Calibri"/>
                <a:sym typeface="Calibri"/>
              </a:rPr>
              <a:t>Research questions must be explicit</a:t>
            </a:r>
            <a:r>
              <a:rPr lang="en-US" sz="1679" b="0" i="0" u="none" strike="noStrike" cap="none">
                <a:solidFill>
                  <a:srgbClr val="000000"/>
                </a:solidFill>
                <a:latin typeface="Calibri"/>
                <a:ea typeface="Calibri"/>
                <a:cs typeface="Calibri"/>
                <a:sym typeface="Calibri"/>
              </a:rPr>
              <a:t> </a:t>
            </a:r>
          </a:p>
          <a:p>
            <a:pPr marL="514350" marR="0" lvl="0" indent="-463550" algn="l" rtl="0">
              <a:lnSpc>
                <a:spcPct val="80000"/>
              </a:lnSpc>
              <a:spcBef>
                <a:spcPts val="448"/>
              </a:spcBef>
              <a:spcAft>
                <a:spcPts val="0"/>
              </a:spcAft>
              <a:buClr>
                <a:srgbClr val="E9E13F"/>
              </a:buClr>
              <a:buSzPct val="101818"/>
              <a:buFont typeface="Calibri"/>
              <a:buChar char="•"/>
            </a:pPr>
            <a:r>
              <a:rPr lang="en-US" sz="2240" b="0" i="0" u="none" strike="noStrike" cap="none">
                <a:solidFill>
                  <a:schemeClr val="dk1"/>
                </a:solidFill>
                <a:latin typeface="Calibri"/>
                <a:ea typeface="Calibri"/>
                <a:cs typeface="Calibri"/>
                <a:sym typeface="Calibri"/>
              </a:rPr>
              <a:t>Address why is the research important to the field with respect to integration. </a:t>
            </a:r>
          </a:p>
          <a:p>
            <a:pPr marL="514350" marR="0" lvl="0" indent="-463550" algn="l" rtl="0">
              <a:lnSpc>
                <a:spcPct val="80000"/>
              </a:lnSpc>
              <a:spcBef>
                <a:spcPts val="448"/>
              </a:spcBef>
              <a:spcAft>
                <a:spcPts val="0"/>
              </a:spcAft>
              <a:buClr>
                <a:srgbClr val="E9E13F"/>
              </a:buClr>
              <a:buSzPct val="101818"/>
              <a:buFont typeface="Calibri"/>
              <a:buChar char="•"/>
            </a:pPr>
            <a:r>
              <a:rPr lang="en-US" sz="2240" b="0" i="0" u="none" strike="noStrike" cap="none">
                <a:solidFill>
                  <a:srgbClr val="000000"/>
                </a:solidFill>
                <a:latin typeface="Calibri"/>
                <a:ea typeface="Calibri"/>
                <a:cs typeface="Calibri"/>
                <a:sym typeface="Calibri"/>
              </a:rPr>
              <a:t>Address the methods </a:t>
            </a:r>
            <a:r>
              <a:rPr lang="en-US" sz="2240" b="0" i="0" u="none" strike="noStrike" cap="none">
                <a:solidFill>
                  <a:schemeClr val="dk1"/>
                </a:solidFill>
                <a:latin typeface="Calibri"/>
                <a:ea typeface="Calibri"/>
                <a:cs typeface="Calibri"/>
                <a:sym typeface="Calibri"/>
              </a:rPr>
              <a:t>used to answer research questions and/or test hypotheses, with types of data to be collected and methods for data collection. </a:t>
            </a:r>
          </a:p>
          <a:p>
            <a:pPr marL="514350" marR="0" lvl="0" indent="-463550" algn="l" rtl="0">
              <a:lnSpc>
                <a:spcPct val="80000"/>
              </a:lnSpc>
              <a:spcBef>
                <a:spcPts val="448"/>
              </a:spcBef>
              <a:spcAft>
                <a:spcPts val="0"/>
              </a:spcAft>
              <a:buClr>
                <a:srgbClr val="E9E13F"/>
              </a:buClr>
              <a:buSzPct val="101818"/>
              <a:buFont typeface="Calibri"/>
              <a:buChar char="•"/>
            </a:pPr>
            <a:r>
              <a:rPr lang="en-US" sz="2240" b="0" i="0" u="none" strike="noStrike" cap="none">
                <a:solidFill>
                  <a:srgbClr val="000000"/>
                </a:solidFill>
                <a:latin typeface="Calibri"/>
                <a:ea typeface="Calibri"/>
                <a:cs typeface="Calibri"/>
                <a:sym typeface="Calibri"/>
              </a:rPr>
              <a:t>Present a strategy for reaching a broad audience for its findings </a:t>
            </a:r>
            <a:r>
              <a:rPr lang="en-US" sz="2240" b="0" i="0" u="none" strike="noStrike" cap="none">
                <a:solidFill>
                  <a:schemeClr val="dk1"/>
                </a:solidFill>
                <a:latin typeface="Calibri"/>
                <a:ea typeface="Calibri"/>
                <a:cs typeface="Calibri"/>
                <a:sym typeface="Calibri"/>
              </a:rPr>
              <a:t>– including as appropriate, education researchers, practitioners, and informal educators and audiences. </a:t>
            </a:r>
          </a:p>
          <a:p>
            <a:pPr marL="0" marR="0" lvl="0" indent="0" algn="l" rtl="0">
              <a:lnSpc>
                <a:spcPct val="80000"/>
              </a:lnSpc>
              <a:spcBef>
                <a:spcPts val="336"/>
              </a:spcBef>
              <a:spcAft>
                <a:spcPts val="0"/>
              </a:spcAft>
              <a:buClr>
                <a:schemeClr val="dk1"/>
              </a:buClr>
              <a:buSzPct val="25000"/>
              <a:buFont typeface="Arial"/>
              <a:buNone/>
            </a:pPr>
            <a:endParaRPr sz="1679" b="0"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How Does Science Teacher Education Fit In? </a:t>
            </a:r>
          </a:p>
        </p:txBody>
      </p:sp>
      <p:sp>
        <p:nvSpPr>
          <p:cNvPr id="535" name="Shape 535"/>
          <p:cNvSpPr txBox="1">
            <a:spLocks noGrp="1"/>
          </p:cNvSpPr>
          <p:nvPr>
            <p:ph type="body" idx="1"/>
          </p:nvPr>
        </p:nvSpPr>
        <p:spPr>
          <a:xfrm>
            <a:off x="457200" y="2209800"/>
            <a:ext cx="8229600" cy="4267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Calibri"/>
              <a:buChar char="•"/>
            </a:pPr>
            <a:r>
              <a:rPr lang="en-US" sz="3200" b="0" i="0" u="none" strike="noStrike" cap="none">
                <a:solidFill>
                  <a:srgbClr val="000000"/>
                </a:solidFill>
                <a:latin typeface="Calibri"/>
                <a:ea typeface="Calibri"/>
                <a:cs typeface="Calibri"/>
                <a:sym typeface="Calibri"/>
              </a:rPr>
              <a:t>Prepare </a:t>
            </a:r>
            <a:r>
              <a:rPr lang="en-US" sz="3200" b="0" i="0" u="none" strike="noStrike" cap="none">
                <a:solidFill>
                  <a:schemeClr val="dk1"/>
                </a:solidFill>
                <a:latin typeface="Calibri"/>
                <a:ea typeface="Calibri"/>
                <a:cs typeface="Calibri"/>
                <a:sym typeface="Calibri"/>
              </a:rPr>
              <a:t>teachers to use computational thinking and computational approaches with students by integrating computing in traditional studies to solve real world problems.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Test professional development models, particularly at elementary and middle school levels.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457200" y="1676400"/>
            <a:ext cx="8229600" cy="3581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600" b="1" i="1" u="none" strike="noStrike" cap="none">
                <a:solidFill>
                  <a:schemeClr val="dk2"/>
                </a:solidFill>
                <a:latin typeface="Calibri"/>
                <a:ea typeface="Calibri"/>
                <a:cs typeface="Calibri"/>
                <a:sym typeface="Calibri"/>
              </a:rPr>
              <a:t>AISL Program</a:t>
            </a:r>
            <a:br>
              <a:rPr lang="en-US" sz="9600" b="1" i="1" u="none" strike="noStrike" cap="none">
                <a:solidFill>
                  <a:schemeClr val="dk2"/>
                </a:solidFill>
                <a:latin typeface="Calibri"/>
                <a:ea typeface="Calibri"/>
                <a:cs typeface="Calibri"/>
                <a:sym typeface="Calibri"/>
              </a:rPr>
            </a:br>
            <a:r>
              <a:rPr lang="en-US" sz="4000" b="1" i="1" u="none" strike="noStrike" cap="none">
                <a:solidFill>
                  <a:schemeClr val="dk2"/>
                </a:solidFill>
                <a:latin typeface="Calibri"/>
                <a:ea typeface="Calibri"/>
                <a:cs typeface="Calibri"/>
                <a:sym typeface="Calibri"/>
              </a:rPr>
              <a:t>Advancing Informal STEM Learning</a:t>
            </a:r>
            <a:br>
              <a:rPr lang="en-US" sz="4000" b="1" i="1" u="none" strike="noStrike" cap="none">
                <a:solidFill>
                  <a:schemeClr val="dk2"/>
                </a:solidFill>
                <a:latin typeface="Calibri"/>
                <a:ea typeface="Calibri"/>
                <a:cs typeface="Calibri"/>
                <a:sym typeface="Calibri"/>
              </a:rPr>
            </a:br>
            <a:r>
              <a:rPr lang="en-US" sz="9600" b="1" i="1" u="none" strike="noStrike" cap="none">
                <a:solidFill>
                  <a:schemeClr val="dk2"/>
                </a:solidFill>
                <a:latin typeface="Calibri"/>
                <a:ea typeface="Calibri"/>
                <a:cs typeface="Calibri"/>
                <a:sym typeface="Calibri"/>
              </a:rPr>
              <a:t/>
            </a:r>
            <a:br>
              <a:rPr lang="en-US" sz="9600" b="1" i="1" u="none" strike="noStrike" cap="none">
                <a:solidFill>
                  <a:schemeClr val="dk2"/>
                </a:solidFill>
                <a:latin typeface="Calibri"/>
                <a:ea typeface="Calibri"/>
                <a:cs typeface="Calibri"/>
                <a:sym typeface="Calibri"/>
              </a:rPr>
            </a:br>
            <a:endParaRPr lang="en-US" sz="9600" b="1" i="1" u="none" strike="noStrike" cap="none">
              <a:solidFill>
                <a:schemeClr val="dk2"/>
              </a:solidFill>
              <a:latin typeface="Calibri"/>
              <a:ea typeface="Calibri"/>
              <a:cs typeface="Calibri"/>
              <a:sym typeface="Calibri"/>
            </a:endParaRPr>
          </a:p>
        </p:txBody>
      </p:sp>
      <p:sp>
        <p:nvSpPr>
          <p:cNvPr id="541" name="Shape 541"/>
          <p:cNvSpPr txBox="1"/>
          <p:nvPr/>
        </p:nvSpPr>
        <p:spPr>
          <a:xfrm>
            <a:off x="0" y="5983069"/>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Find out more at </a:t>
            </a:r>
            <a:r>
              <a:rPr lang="en-US" sz="1800" u="sng">
                <a:solidFill>
                  <a:schemeClr val="hlink"/>
                </a:solidFill>
                <a:latin typeface="Calibri"/>
                <a:ea typeface="Calibri"/>
                <a:cs typeface="Calibri"/>
                <a:sym typeface="Calibri"/>
                <a:hlinkClick r:id="rId3"/>
              </a:rPr>
              <a:t>bit.ly/DRL-AISL</a:t>
            </a:r>
          </a:p>
          <a:p>
            <a:pPr marL="0" marR="0" lvl="0" indent="0" algn="ctr" rtl="0">
              <a:spcBef>
                <a:spcPts val="0"/>
              </a:spcBef>
              <a:buSzPct val="25000"/>
              <a:buNone/>
            </a:pPr>
            <a:r>
              <a:rPr lang="en-US" sz="1800">
                <a:solidFill>
                  <a:schemeClr val="dk1"/>
                </a:solidFill>
                <a:latin typeface="Calibri"/>
                <a:ea typeface="Calibri"/>
                <a:cs typeface="Calibri"/>
                <a:sym typeface="Calibri"/>
              </a:rPr>
              <a:t>Resource Center </a:t>
            </a:r>
            <a:r>
              <a:rPr lang="en-US" sz="1800" u="sng">
                <a:solidFill>
                  <a:schemeClr val="hlink"/>
                </a:solidFill>
                <a:latin typeface="Calibri"/>
                <a:ea typeface="Calibri"/>
                <a:cs typeface="Calibri"/>
                <a:sym typeface="Calibri"/>
                <a:hlinkClick r:id="rId4"/>
              </a:rPr>
              <a:t>www.informalscience.org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09600" y="1524000"/>
            <a:ext cx="7772400" cy="51053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1" i="0" u="none" strike="noStrike" cap="none">
                <a:solidFill>
                  <a:schemeClr val="dk1"/>
                </a:solidFill>
                <a:latin typeface="Calibri"/>
                <a:ea typeface="Calibri"/>
                <a:cs typeface="Calibri"/>
                <a:sym typeface="Calibri"/>
              </a:rPr>
              <a:t>Advancing </a:t>
            </a:r>
            <a:r>
              <a:rPr lang="en-US" sz="2960" b="0" i="0" u="none" strike="noStrike" cap="none">
                <a:solidFill>
                  <a:schemeClr val="dk1"/>
                </a:solidFill>
                <a:latin typeface="Calibri"/>
                <a:ea typeface="Calibri"/>
                <a:cs typeface="Calibri"/>
                <a:sym typeface="Calibri"/>
              </a:rPr>
              <a:t>– Innovative projects that advance the field through building knowledge via innovative approaches and research.</a:t>
            </a:r>
          </a:p>
          <a:p>
            <a:pPr marL="342900" marR="0" lvl="0" indent="-342900" algn="l" rtl="0">
              <a:lnSpc>
                <a:spcPct val="80000"/>
              </a:lnSpc>
              <a:spcBef>
                <a:spcPts val="0"/>
              </a:spcBef>
              <a:spcAft>
                <a:spcPts val="0"/>
              </a:spcAft>
              <a:buClr>
                <a:schemeClr val="dk1"/>
              </a:buClr>
              <a:buSzPct val="98666"/>
              <a:buFont typeface="Arial"/>
              <a:buChar char="•"/>
            </a:pPr>
            <a:r>
              <a:rPr lang="en-US" sz="2960" b="1" i="0" u="none" strike="noStrike" cap="none">
                <a:solidFill>
                  <a:schemeClr val="dk1"/>
                </a:solidFill>
                <a:latin typeface="Calibri"/>
                <a:ea typeface="Calibri"/>
                <a:cs typeface="Calibri"/>
                <a:sym typeface="Calibri"/>
              </a:rPr>
              <a:t>Informal</a:t>
            </a:r>
            <a:r>
              <a:rPr lang="en-US" sz="2960" b="0" i="0" u="none" strike="noStrike" cap="none">
                <a:solidFill>
                  <a:schemeClr val="dk1"/>
                </a:solidFill>
                <a:latin typeface="Calibri"/>
                <a:ea typeface="Calibri"/>
                <a:cs typeface="Calibri"/>
                <a:sym typeface="Calibri"/>
              </a:rPr>
              <a:t> – Out-of-School learning that makes learning lifelong, life wide, &amp; life deep. </a:t>
            </a:r>
          </a:p>
          <a:p>
            <a:pPr marL="342900" marR="0" lvl="0" indent="-342900" algn="l" rtl="0">
              <a:lnSpc>
                <a:spcPct val="80000"/>
              </a:lnSpc>
              <a:spcBef>
                <a:spcPts val="0"/>
              </a:spcBef>
              <a:spcAft>
                <a:spcPts val="0"/>
              </a:spcAft>
              <a:buClr>
                <a:schemeClr val="dk1"/>
              </a:buClr>
              <a:buSzPct val="105714"/>
              <a:buFont typeface="Arial"/>
              <a:buNone/>
            </a:pPr>
            <a:endParaRPr sz="7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ct val="98666"/>
              <a:buFont typeface="Arial"/>
              <a:buChar char="•"/>
            </a:pPr>
            <a:r>
              <a:rPr lang="en-US" sz="2960" b="1" i="0" u="none" strike="noStrike" cap="none">
                <a:solidFill>
                  <a:schemeClr val="dk1"/>
                </a:solidFill>
                <a:latin typeface="Calibri"/>
                <a:ea typeface="Calibri"/>
                <a:cs typeface="Calibri"/>
                <a:sym typeface="Calibri"/>
              </a:rPr>
              <a:t>STEM</a:t>
            </a:r>
            <a:r>
              <a:rPr lang="en-US" sz="2960" b="0" i="0" u="none" strike="noStrike" cap="none">
                <a:solidFill>
                  <a:schemeClr val="dk1"/>
                </a:solidFill>
                <a:latin typeface="Calibri"/>
                <a:ea typeface="Calibri"/>
                <a:cs typeface="Calibri"/>
                <a:sym typeface="Calibri"/>
              </a:rPr>
              <a:t> – Not just focused on science, but all of NSF-funded STEM Fields.</a:t>
            </a:r>
          </a:p>
          <a:p>
            <a:pPr marL="342900" marR="0" lvl="0" indent="-342900" algn="l" rtl="0">
              <a:lnSpc>
                <a:spcPct val="80000"/>
              </a:lnSpc>
              <a:spcBef>
                <a:spcPts val="0"/>
              </a:spcBef>
              <a:spcAft>
                <a:spcPts val="0"/>
              </a:spcAft>
              <a:buClr>
                <a:schemeClr val="dk1"/>
              </a:buClr>
              <a:buSzPct val="105714"/>
              <a:buFont typeface="Arial"/>
              <a:buNone/>
            </a:pPr>
            <a:endParaRPr sz="7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0"/>
              </a:spcBef>
              <a:spcAft>
                <a:spcPts val="0"/>
              </a:spcAft>
              <a:buClr>
                <a:schemeClr val="dk1"/>
              </a:buClr>
              <a:buSzPct val="98666"/>
              <a:buFont typeface="Arial"/>
              <a:buChar char="•"/>
            </a:pPr>
            <a:r>
              <a:rPr lang="en-US" sz="2960" b="1" i="0" u="none" strike="noStrike" cap="none">
                <a:solidFill>
                  <a:schemeClr val="dk1"/>
                </a:solidFill>
                <a:latin typeface="Calibri"/>
                <a:ea typeface="Calibri"/>
                <a:cs typeface="Calibri"/>
                <a:sym typeface="Calibri"/>
              </a:rPr>
              <a:t>Learning</a:t>
            </a:r>
            <a:r>
              <a:rPr lang="en-US" sz="2960" b="0" i="0" u="none" strike="noStrike" cap="none">
                <a:solidFill>
                  <a:schemeClr val="dk1"/>
                </a:solidFill>
                <a:latin typeface="Calibri"/>
                <a:ea typeface="Calibri"/>
                <a:cs typeface="Calibri"/>
                <a:sym typeface="Calibri"/>
              </a:rPr>
              <a:t> – Learning outcomes include: interest, engagement, motivation, behavior, identity, persistence, understanding, awareness, knowledge, and use of STEM content and practices, and 21st century skills.</a:t>
            </a:r>
          </a:p>
        </p:txBody>
      </p:sp>
      <p:sp>
        <p:nvSpPr>
          <p:cNvPr id="547" name="Shape 547"/>
          <p:cNvSpPr txBox="1"/>
          <p:nvPr/>
        </p:nvSpPr>
        <p:spPr>
          <a:xfrm>
            <a:off x="152400" y="1050600"/>
            <a:ext cx="8251200" cy="457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3200">
              <a:solidFill>
                <a:schemeClr val="dk1"/>
              </a:solidFill>
              <a:latin typeface="Arial"/>
              <a:ea typeface="Arial"/>
              <a:cs typeface="Arial"/>
              <a:sym typeface="Arial"/>
            </a:endParaRPr>
          </a:p>
          <a:p>
            <a:pPr marL="342900" marR="0" lvl="0" indent="-342900" algn="l" rtl="0">
              <a:spcBef>
                <a:spcPts val="640"/>
              </a:spcBef>
              <a:spcAft>
                <a:spcPts val="0"/>
              </a:spcAft>
              <a:buClr>
                <a:schemeClr val="dk1"/>
              </a:buClr>
              <a:buFont typeface="Arial"/>
              <a:buNone/>
            </a:pPr>
            <a:endParaRPr sz="3200">
              <a:solidFill>
                <a:srgbClr val="212167"/>
              </a:solidFill>
              <a:latin typeface="Arial"/>
              <a:ea typeface="Arial"/>
              <a:cs typeface="Arial"/>
              <a:sym typeface="Arial"/>
            </a:endParaRPr>
          </a:p>
        </p:txBody>
      </p:sp>
      <p:sp>
        <p:nvSpPr>
          <p:cNvPr id="548" name="Shape 548"/>
          <p:cNvSpPr txBox="1">
            <a:spLocks noGrp="1"/>
          </p:cNvSpPr>
          <p:nvPr>
            <p:ph type="title"/>
          </p:nvPr>
        </p:nvSpPr>
        <p:spPr>
          <a:xfrm>
            <a:off x="228600" y="762000"/>
            <a:ext cx="8001000" cy="6397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Calibri"/>
              <a:buNone/>
            </a:pPr>
            <a:r>
              <a:rPr lang="en-US" sz="3959" b="0" i="0" u="none" strike="noStrike" cap="none">
                <a:solidFill>
                  <a:schemeClr val="dk1"/>
                </a:solidFill>
                <a:latin typeface="Calibri"/>
                <a:ea typeface="Calibri"/>
                <a:cs typeface="Calibri"/>
                <a:sym typeface="Calibri"/>
              </a:rPr>
              <a:t>AISL Program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762000" y="1371600"/>
            <a:ext cx="8001000" cy="5181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Build on fundamental research and STEM education      development literature and practice</a:t>
            </a:r>
          </a:p>
          <a:p>
            <a:pPr marL="342900" marR="0" lvl="0" indent="-342900" algn="l" rtl="0">
              <a:spcBef>
                <a:spcPts val="10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Advance the field through the development of innovative research, assessment, resources, models and tools</a:t>
            </a:r>
          </a:p>
          <a:p>
            <a:pPr marL="342900" marR="0" lvl="0" indent="-342900" algn="l" rtl="0">
              <a:spcBef>
                <a:spcPts val="10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Have rigorous research and development plans</a:t>
            </a:r>
          </a:p>
          <a:p>
            <a:pPr marL="342900" marR="0" lvl="0" indent="-342900" algn="l" rtl="0">
              <a:spcBef>
                <a:spcPts val="10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Generate knowledge through research, development &amp; evaluation asking “what is happening,” “to what extent,” “why,” “how,” “what works for whom,” and “under what circumstances”</a:t>
            </a:r>
          </a:p>
          <a:p>
            <a:pPr marL="342900" marR="0" lvl="0" indent="-342900" algn="l" rtl="0">
              <a:spcBef>
                <a:spcPts val="10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Identify learning outcomes. </a:t>
            </a:r>
          </a:p>
          <a:p>
            <a:pPr marL="342900" marR="0" lvl="0" indent="-342900" algn="l" rtl="0">
              <a:spcBef>
                <a:spcPts val="10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Audience: Public and/or Professional</a:t>
            </a:r>
          </a:p>
          <a:p>
            <a:pPr marL="182880" marR="0" lvl="1" indent="-5079" algn="l" rtl="0">
              <a:spcBef>
                <a:spcPts val="1200"/>
              </a:spcBef>
              <a:spcAft>
                <a:spcPts val="0"/>
              </a:spcAft>
              <a:buClr>
                <a:schemeClr val="dk1"/>
              </a:buClr>
              <a:buSzPct val="25000"/>
              <a:buFont typeface="Arial"/>
              <a:buNone/>
            </a:pPr>
            <a:endParaRPr sz="3459" b="0" i="0" u="none" strike="noStrike" cap="none">
              <a:solidFill>
                <a:schemeClr val="dk1"/>
              </a:solidFill>
              <a:latin typeface="Arial"/>
              <a:ea typeface="Arial"/>
              <a:cs typeface="Arial"/>
              <a:sym typeface="Arial"/>
            </a:endParaRPr>
          </a:p>
          <a:p>
            <a:pPr marL="182880" marR="0" lvl="1" indent="-182880" algn="l" rtl="0">
              <a:spcBef>
                <a:spcPts val="600"/>
              </a:spcBef>
              <a:spcAft>
                <a:spcPts val="0"/>
              </a:spcAft>
              <a:buClr>
                <a:schemeClr val="dk1"/>
              </a:buClr>
              <a:buSzPct val="100000"/>
              <a:buFont typeface="Noto Sans Symbols"/>
              <a:buNone/>
            </a:pPr>
            <a:endParaRPr sz="2200" b="0" i="0" u="none" strike="noStrike" cap="none">
              <a:solidFill>
                <a:schemeClr val="dk1"/>
              </a:solidFill>
              <a:latin typeface="Arial"/>
              <a:ea typeface="Arial"/>
              <a:cs typeface="Arial"/>
              <a:sym typeface="Arial"/>
            </a:endParaRPr>
          </a:p>
          <a:p>
            <a:pPr marL="182880" marR="0" lvl="1" indent="-182880" algn="l" rtl="0">
              <a:spcBef>
                <a:spcPts val="600"/>
              </a:spcBef>
              <a:spcAft>
                <a:spcPts val="0"/>
              </a:spcAft>
              <a:buClr>
                <a:schemeClr val="dk1"/>
              </a:buClr>
              <a:buSzPct val="100000"/>
              <a:buFont typeface="Noto Sans Symbols"/>
              <a:buNone/>
            </a:pPr>
            <a:endParaRPr sz="2200" b="0" i="0" u="none" strike="noStrike" cap="none">
              <a:solidFill>
                <a:schemeClr val="dk1"/>
              </a:solidFill>
              <a:latin typeface="Arial"/>
              <a:ea typeface="Arial"/>
              <a:cs typeface="Arial"/>
              <a:sym typeface="Arial"/>
            </a:endParaRPr>
          </a:p>
          <a:p>
            <a:pPr marL="182880" marR="0" lvl="0" indent="-182880" algn="l" rtl="0">
              <a:spcBef>
                <a:spcPts val="64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
        <p:nvSpPr>
          <p:cNvPr id="554" name="Shape 554"/>
          <p:cNvSpPr txBox="1"/>
          <p:nvPr/>
        </p:nvSpPr>
        <p:spPr>
          <a:xfrm>
            <a:off x="76200" y="6638075"/>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36</a:t>
            </a:fld>
            <a:endParaRPr lang="en-US" sz="1800">
              <a:solidFill>
                <a:schemeClr val="dk1"/>
              </a:solidFill>
              <a:latin typeface="Arial"/>
              <a:ea typeface="Arial"/>
              <a:cs typeface="Arial"/>
              <a:sym typeface="Arial"/>
            </a:endParaRPr>
          </a:p>
        </p:txBody>
      </p:sp>
      <p:sp>
        <p:nvSpPr>
          <p:cNvPr id="555" name="Shape 555"/>
          <p:cNvSpPr txBox="1">
            <a:spLocks noGrp="1"/>
          </p:cNvSpPr>
          <p:nvPr>
            <p:ph type="title"/>
          </p:nvPr>
        </p:nvSpPr>
        <p:spPr>
          <a:xfrm>
            <a:off x="685800" y="685800"/>
            <a:ext cx="6858000" cy="609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959" b="1" i="0" u="none" strike="noStrike" cap="none">
                <a:solidFill>
                  <a:schemeClr val="dk1"/>
                </a:solidFill>
                <a:latin typeface="Arial"/>
                <a:ea typeface="Arial"/>
                <a:cs typeface="Arial"/>
                <a:sym typeface="Arial"/>
              </a:rPr>
              <a:t> </a:t>
            </a:r>
            <a:r>
              <a:rPr lang="en-US" sz="3959" b="1" i="0" u="none" strike="noStrike" cap="none">
                <a:solidFill>
                  <a:schemeClr val="dk1"/>
                </a:solidFill>
                <a:latin typeface="Calibri"/>
                <a:ea typeface="Calibri"/>
                <a:cs typeface="Calibri"/>
                <a:sym typeface="Calibri"/>
              </a:rPr>
              <a:t>AISL Projects: Overview</a:t>
            </a:r>
          </a:p>
        </p:txBody>
      </p:sp>
      <p:sp>
        <p:nvSpPr>
          <p:cNvPr id="556" name="Shape 556"/>
          <p:cNvSpPr txBox="1"/>
          <p:nvPr/>
        </p:nvSpPr>
        <p:spPr>
          <a:xfrm>
            <a:off x="7200900" y="79871"/>
            <a:ext cx="914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Libre Baskerville"/>
              <a:buNone/>
            </a:pPr>
            <a:r>
              <a:rPr lang="en-US" sz="1400">
                <a:solidFill>
                  <a:schemeClr val="dk2"/>
                </a:solidFill>
                <a:latin typeface="Libre Baskerville"/>
                <a:ea typeface="Libre Baskerville"/>
                <a:cs typeface="Libre Baskerville"/>
                <a:sym typeface="Libre Baskerville"/>
              </a:rPr>
              <a:t>13-608 p.4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762000" y="762000"/>
            <a:ext cx="7391399" cy="8683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Who are AISL Audiences?</a:t>
            </a:r>
          </a:p>
        </p:txBody>
      </p:sp>
      <p:sp>
        <p:nvSpPr>
          <p:cNvPr id="562" name="Shape 562"/>
          <p:cNvSpPr txBox="1">
            <a:spLocks noGrp="1"/>
          </p:cNvSpPr>
          <p:nvPr>
            <p:ph type="body" idx="1"/>
          </p:nvPr>
        </p:nvSpPr>
        <p:spPr>
          <a:xfrm>
            <a:off x="533400" y="1600200"/>
            <a:ext cx="7467600" cy="5105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9166"/>
              <a:buFont typeface="Arial"/>
              <a:buChar char="•"/>
            </a:pPr>
            <a:r>
              <a:rPr lang="en-US" sz="2380" b="1" i="0" u="none" strike="noStrike" cap="none">
                <a:solidFill>
                  <a:schemeClr val="dk1"/>
                </a:solidFill>
                <a:latin typeface="Calibri"/>
                <a:ea typeface="Calibri"/>
                <a:cs typeface="Calibri"/>
                <a:sym typeface="Calibri"/>
              </a:rPr>
              <a:t>Public Audiences </a:t>
            </a:r>
            <a:r>
              <a:rPr lang="en-US" sz="2380" b="0" i="0" u="none" strike="noStrike" cap="none">
                <a:solidFill>
                  <a:schemeClr val="dk1"/>
                </a:solidFill>
                <a:latin typeface="Calibri"/>
                <a:ea typeface="Calibri"/>
                <a:cs typeface="Calibri"/>
                <a:sym typeface="Calibri"/>
              </a:rPr>
              <a:t>– People of all ages engaged in STEM learning in informal settings.</a:t>
            </a:r>
          </a:p>
          <a:p>
            <a:pPr marL="342900" marR="0" lvl="0" indent="-342900" algn="l" rtl="0">
              <a:lnSpc>
                <a:spcPct val="90000"/>
              </a:lnSpc>
              <a:spcBef>
                <a:spcPts val="1076"/>
              </a:spcBef>
              <a:spcAft>
                <a:spcPts val="0"/>
              </a:spcAft>
              <a:buClr>
                <a:schemeClr val="dk1"/>
              </a:buClr>
              <a:buSzPct val="99166"/>
              <a:buFont typeface="Arial"/>
              <a:buChar char="•"/>
            </a:pPr>
            <a:r>
              <a:rPr lang="en-US" sz="2380" b="1" i="0" u="none" strike="noStrike" cap="none">
                <a:solidFill>
                  <a:schemeClr val="dk1"/>
                </a:solidFill>
                <a:latin typeface="Calibri"/>
                <a:ea typeface="Calibri"/>
                <a:cs typeface="Calibri"/>
                <a:sym typeface="Calibri"/>
              </a:rPr>
              <a:t>Professional Audiences </a:t>
            </a:r>
            <a:r>
              <a:rPr lang="en-US" sz="2380" b="0" i="0" u="none" strike="noStrike" cap="none">
                <a:solidFill>
                  <a:schemeClr val="dk1"/>
                </a:solidFill>
                <a:latin typeface="Calibri"/>
                <a:ea typeface="Calibri"/>
                <a:cs typeface="Calibri"/>
                <a:sym typeface="Calibri"/>
              </a:rPr>
              <a:t>– Professionals, volunteers, and caregivers who support and mediate the learning of others.</a:t>
            </a:r>
          </a:p>
          <a:p>
            <a:pPr marL="342900" marR="0" lvl="0" indent="-342900" algn="l" rtl="0">
              <a:lnSpc>
                <a:spcPct val="90000"/>
              </a:lnSpc>
              <a:spcBef>
                <a:spcPts val="1076"/>
              </a:spcBef>
              <a:spcAft>
                <a:spcPts val="0"/>
              </a:spcAft>
              <a:buClr>
                <a:schemeClr val="dk1"/>
              </a:buClr>
              <a:buSzPct val="99166"/>
              <a:buFont typeface="Arial"/>
              <a:buChar char="•"/>
            </a:pPr>
            <a:r>
              <a:rPr lang="en-US" sz="2380" b="1" i="0" u="none" strike="noStrike" cap="none">
                <a:solidFill>
                  <a:schemeClr val="dk1"/>
                </a:solidFill>
                <a:latin typeface="Calibri"/>
                <a:ea typeface="Calibri"/>
                <a:cs typeface="Calibri"/>
                <a:sym typeface="Calibri"/>
              </a:rPr>
              <a:t>Special Interest: Underserved and Underrepresented Audiences</a:t>
            </a:r>
          </a:p>
          <a:p>
            <a:pPr marL="342900" marR="0" lvl="0" indent="-342900" algn="l" rtl="0">
              <a:lnSpc>
                <a:spcPct val="70000"/>
              </a:lnSpc>
              <a:spcBef>
                <a:spcPts val="1076"/>
              </a:spcBef>
              <a:spcAft>
                <a:spcPts val="0"/>
              </a:spcAft>
              <a:buClr>
                <a:schemeClr val="dk1"/>
              </a:buClr>
              <a:buSzPct val="99166"/>
              <a:buFont typeface="Arial"/>
              <a:buNone/>
            </a:pPr>
            <a:endParaRPr sz="2380" b="1" i="0" u="none" strike="noStrike" cap="none">
              <a:solidFill>
                <a:schemeClr val="dk1"/>
              </a:solidFill>
              <a:latin typeface="Calibri"/>
              <a:ea typeface="Calibri"/>
              <a:cs typeface="Calibri"/>
              <a:sym typeface="Calibri"/>
            </a:endParaRPr>
          </a:p>
          <a:p>
            <a:pPr marL="0" marR="0" lvl="0" indent="0" algn="l" rtl="0">
              <a:lnSpc>
                <a:spcPct val="70000"/>
              </a:lnSpc>
              <a:spcBef>
                <a:spcPts val="476"/>
              </a:spcBef>
              <a:spcAft>
                <a:spcPts val="0"/>
              </a:spcAft>
              <a:buClr>
                <a:schemeClr val="dk1"/>
              </a:buClr>
              <a:buSzPct val="25000"/>
              <a:buFont typeface="Calibri"/>
              <a:buNone/>
            </a:pPr>
            <a:r>
              <a:rPr lang="en-US" sz="2380" b="1" i="0" u="none" strike="noStrike" cap="none">
                <a:solidFill>
                  <a:schemeClr val="dk1"/>
                </a:solidFill>
                <a:latin typeface="Calibri"/>
                <a:ea typeface="Calibri"/>
                <a:cs typeface="Calibri"/>
                <a:sym typeface="Calibri"/>
              </a:rPr>
              <a:t>What about schools?</a:t>
            </a:r>
          </a:p>
          <a:p>
            <a:pPr marL="342900" marR="0" lvl="0" indent="-34290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Teachers and students in formal education settings may be included </a:t>
            </a:r>
            <a:r>
              <a:rPr lang="en-US" sz="2380" b="1" i="0" u="none" strike="noStrike" cap="none">
                <a:solidFill>
                  <a:schemeClr val="dk1"/>
                </a:solidFill>
                <a:latin typeface="Calibri"/>
                <a:ea typeface="Calibri"/>
                <a:cs typeface="Calibri"/>
                <a:sym typeface="Calibri"/>
              </a:rPr>
              <a:t>as secondary audiences</a:t>
            </a:r>
            <a:r>
              <a:rPr lang="en-US" sz="238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Projects are strongly encouraged but not required to create linkages to state and national standards</a:t>
            </a:r>
          </a:p>
          <a:p>
            <a:pPr marL="274320" marR="0" lvl="0" indent="-274320" algn="ctr" rtl="0">
              <a:lnSpc>
                <a:spcPct val="70000"/>
              </a:lnSpc>
              <a:spcBef>
                <a:spcPts val="476"/>
              </a:spcBef>
              <a:spcAft>
                <a:spcPts val="0"/>
              </a:spcAft>
              <a:buClr>
                <a:schemeClr val="dk1"/>
              </a:buClr>
              <a:buSzPct val="25000"/>
              <a:buFont typeface="Noto Sans Symbols"/>
              <a:buNone/>
            </a:pPr>
            <a:endParaRPr sz="2380" b="1" i="0" u="none" strike="noStrike" cap="none">
              <a:solidFill>
                <a:schemeClr val="dk2"/>
              </a:solidFill>
              <a:latin typeface="Calibri"/>
              <a:ea typeface="Calibri"/>
              <a:cs typeface="Calibri"/>
              <a:sym typeface="Calibri"/>
            </a:endParaRPr>
          </a:p>
          <a:p>
            <a:pPr marL="274320" marR="0" lvl="0" indent="-274320" algn="l" rtl="0">
              <a:lnSpc>
                <a:spcPct val="70000"/>
              </a:lnSpc>
              <a:spcBef>
                <a:spcPts val="340"/>
              </a:spcBef>
              <a:spcAft>
                <a:spcPts val="0"/>
              </a:spcAft>
              <a:buClr>
                <a:schemeClr val="dk1"/>
              </a:buClr>
              <a:buSzPct val="100000"/>
              <a:buFont typeface="Noto Sans Symbols"/>
              <a:buNone/>
            </a:pPr>
            <a:endParaRPr sz="1700" b="0" i="0" u="none" strike="noStrike" cap="none">
              <a:solidFill>
                <a:schemeClr val="accent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152400" y="1447800"/>
            <a:ext cx="8305799" cy="5105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Pathways: Exploratory development work or feasibility studies</a:t>
            </a:r>
          </a:p>
          <a:p>
            <a:pPr marL="342900" marR="0" lvl="0" indent="-342900" algn="l" rtl="0">
              <a:spcBef>
                <a:spcPts val="16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Research in Service to Practice: Advances knowledge &amp; provides evidence base for practice</a:t>
            </a:r>
          </a:p>
          <a:p>
            <a:pPr marL="342900" marR="0" lvl="0" indent="-342900" algn="l" rtl="0">
              <a:spcBef>
                <a:spcPts val="16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Innovations in Development: Builds knowledge through the development of innovative products</a:t>
            </a:r>
          </a:p>
          <a:p>
            <a:pPr marL="342900" marR="0" lvl="0" indent="-342900" algn="l" rtl="0">
              <a:spcBef>
                <a:spcPts val="16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Broad Implementation: Expands models, programs, technologies, assessment or other advances that have documented record of success</a:t>
            </a:r>
          </a:p>
          <a:p>
            <a:pPr marL="342900" marR="0" lvl="0" indent="-342900" algn="l" rtl="0">
              <a:spcBef>
                <a:spcPts val="16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Conferences, Symposia &amp; Workshops: Focus on development of communities of practice, field-advancing practice, assessments, &amp; research agendas</a:t>
            </a:r>
          </a:p>
          <a:p>
            <a:pPr marL="342900" marR="0" lvl="0" indent="-342900" algn="l" rtl="0">
              <a:spcBef>
                <a:spcPts val="1680"/>
              </a:spcBef>
              <a:spcAft>
                <a:spcPts val="0"/>
              </a:spcAft>
              <a:buClr>
                <a:schemeClr val="dk1"/>
              </a:buClr>
              <a:buSzPct val="1000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1680"/>
              </a:spcBef>
              <a:spcAft>
                <a:spcPts val="0"/>
              </a:spcAft>
              <a:buClr>
                <a:schemeClr val="dk1"/>
              </a:buClr>
              <a:buSzPct val="100000"/>
              <a:buFont typeface="Noto Sans Symbols"/>
              <a:buNone/>
            </a:pPr>
            <a:endParaRPr sz="2400" b="0" i="0" u="sng" strike="noStrike" cap="none">
              <a:solidFill>
                <a:schemeClr val="dk1"/>
              </a:solidFill>
              <a:latin typeface="Calibri"/>
              <a:ea typeface="Calibri"/>
              <a:cs typeface="Calibri"/>
              <a:sym typeface="Calibri"/>
            </a:endParaRPr>
          </a:p>
          <a:p>
            <a:pPr marL="342900" marR="0" lvl="0" indent="-342900" algn="l" rtl="0">
              <a:spcBef>
                <a:spcPts val="1680"/>
              </a:spcBef>
              <a:spcAft>
                <a:spcPts val="0"/>
              </a:spcAft>
              <a:buClr>
                <a:schemeClr val="dk1"/>
              </a:buClr>
              <a:buSzPct val="1000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1680"/>
              </a:spcBef>
              <a:spcAft>
                <a:spcPts val="0"/>
              </a:spcAft>
              <a:buClr>
                <a:schemeClr val="dk1"/>
              </a:buClr>
              <a:buSzPct val="100000"/>
              <a:buFont typeface="Noto Sans Symbols"/>
              <a:buNone/>
            </a:pPr>
            <a:endParaRPr sz="2400" b="0" i="0" u="none" strike="noStrike" cap="none">
              <a:solidFill>
                <a:schemeClr val="dk1"/>
              </a:solidFill>
              <a:latin typeface="Calibri"/>
              <a:ea typeface="Calibri"/>
              <a:cs typeface="Calibri"/>
              <a:sym typeface="Calibri"/>
            </a:endParaRPr>
          </a:p>
        </p:txBody>
      </p:sp>
      <p:sp>
        <p:nvSpPr>
          <p:cNvPr id="568" name="Shape 568"/>
          <p:cNvSpPr txBox="1"/>
          <p:nvPr/>
        </p:nvSpPr>
        <p:spPr>
          <a:xfrm>
            <a:off x="152400" y="1096636"/>
            <a:ext cx="8251200" cy="457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Font typeface="Arial"/>
              <a:buNone/>
            </a:pPr>
            <a:endParaRPr sz="1800" i="1">
              <a:solidFill>
                <a:schemeClr val="dk2"/>
              </a:solidFill>
              <a:latin typeface="Arial"/>
              <a:ea typeface="Arial"/>
              <a:cs typeface="Arial"/>
              <a:sym typeface="Arial"/>
            </a:endParaRPr>
          </a:p>
          <a:p>
            <a:pPr marL="342900" marR="0" lvl="0" indent="-342900" algn="l" rtl="0">
              <a:spcBef>
                <a:spcPts val="360"/>
              </a:spcBef>
              <a:spcAft>
                <a:spcPts val="0"/>
              </a:spcAft>
              <a:buClr>
                <a:schemeClr val="dk1"/>
              </a:buClr>
              <a:buFont typeface="Arial"/>
              <a:buNone/>
            </a:pPr>
            <a:endParaRPr sz="1800" i="1">
              <a:solidFill>
                <a:schemeClr val="dk2"/>
              </a:solidFill>
              <a:latin typeface="Arial"/>
              <a:ea typeface="Arial"/>
              <a:cs typeface="Arial"/>
              <a:sym typeface="Arial"/>
            </a:endParaRPr>
          </a:p>
          <a:p>
            <a:pPr marL="342900" marR="0" lvl="0" indent="-342900" algn="l" rtl="0">
              <a:spcBef>
                <a:spcPts val="400"/>
              </a:spcBef>
              <a:spcAft>
                <a:spcPts val="0"/>
              </a:spcAft>
              <a:buClr>
                <a:schemeClr val="dk1"/>
              </a:buClr>
              <a:buFont typeface="Arial"/>
              <a:buNone/>
            </a:pPr>
            <a:endParaRPr sz="2000">
              <a:solidFill>
                <a:schemeClr val="dk2"/>
              </a:solidFill>
              <a:latin typeface="Arial"/>
              <a:ea typeface="Arial"/>
              <a:cs typeface="Arial"/>
              <a:sym typeface="Arial"/>
            </a:endParaRPr>
          </a:p>
          <a:p>
            <a:pPr marL="342900" marR="0" lvl="0" indent="-342900" algn="l" rtl="0">
              <a:spcBef>
                <a:spcPts val="400"/>
              </a:spcBef>
              <a:spcAft>
                <a:spcPts val="0"/>
              </a:spcAft>
              <a:buClr>
                <a:schemeClr val="dk1"/>
              </a:buClr>
              <a:buFont typeface="Arial"/>
              <a:buNone/>
            </a:pPr>
            <a:endParaRPr sz="2000">
              <a:solidFill>
                <a:schemeClr val="dk2"/>
              </a:solidFill>
              <a:latin typeface="Arial"/>
              <a:ea typeface="Arial"/>
              <a:cs typeface="Arial"/>
              <a:sym typeface="Arial"/>
            </a:endParaRPr>
          </a:p>
        </p:txBody>
      </p:sp>
      <p:sp>
        <p:nvSpPr>
          <p:cNvPr id="569" name="Shape 569"/>
          <p:cNvSpPr txBox="1"/>
          <p:nvPr/>
        </p:nvSpPr>
        <p:spPr>
          <a:xfrm>
            <a:off x="76200" y="6638075"/>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Arial"/>
                <a:ea typeface="Arial"/>
                <a:cs typeface="Arial"/>
                <a:sym typeface="Arial"/>
              </a:rPr>
              <a:t>38</a:t>
            </a:fld>
            <a:endParaRPr lang="en-US" sz="1800">
              <a:solidFill>
                <a:schemeClr val="dk1"/>
              </a:solidFill>
              <a:latin typeface="Arial"/>
              <a:ea typeface="Arial"/>
              <a:cs typeface="Arial"/>
              <a:sym typeface="Arial"/>
            </a:endParaRPr>
          </a:p>
        </p:txBody>
      </p:sp>
      <p:sp>
        <p:nvSpPr>
          <p:cNvPr id="570" name="Shape 570"/>
          <p:cNvSpPr txBox="1">
            <a:spLocks noGrp="1"/>
          </p:cNvSpPr>
          <p:nvPr>
            <p:ph type="title"/>
          </p:nvPr>
        </p:nvSpPr>
        <p:spPr>
          <a:xfrm>
            <a:off x="228600" y="609600"/>
            <a:ext cx="7848599" cy="63976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Calibri"/>
              <a:buNone/>
            </a:pPr>
            <a:r>
              <a:rPr lang="en-US" sz="3959" b="1" i="0" u="none" strike="noStrike" cap="none">
                <a:solidFill>
                  <a:schemeClr val="dk1"/>
                </a:solidFill>
                <a:latin typeface="Calibri"/>
                <a:ea typeface="Calibri"/>
                <a:cs typeface="Calibri"/>
                <a:sym typeface="Calibri"/>
              </a:rPr>
              <a:t>Project types</a:t>
            </a:r>
          </a:p>
        </p:txBody>
      </p:sp>
      <p:sp>
        <p:nvSpPr>
          <p:cNvPr id="571" name="Shape 571"/>
          <p:cNvSpPr txBox="1"/>
          <p:nvPr/>
        </p:nvSpPr>
        <p:spPr>
          <a:xfrm>
            <a:off x="7162800" y="79871"/>
            <a:ext cx="914400" cy="533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Libre Baskerville"/>
              <a:buNone/>
            </a:pPr>
            <a:r>
              <a:rPr lang="en-US" sz="1400">
                <a:solidFill>
                  <a:schemeClr val="dk2"/>
                </a:solidFill>
                <a:latin typeface="Libre Baskerville"/>
                <a:ea typeface="Libre Baskerville"/>
                <a:cs typeface="Libre Baskerville"/>
                <a:sym typeface="Libre Baskerville"/>
              </a:rPr>
              <a:t>13-608 p.4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How Does Science Teacher Education Fit In? </a:t>
            </a:r>
          </a:p>
        </p:txBody>
      </p:sp>
      <p:sp>
        <p:nvSpPr>
          <p:cNvPr id="577" name="Shape 577"/>
          <p:cNvSpPr txBox="1">
            <a:spLocks noGrp="1"/>
          </p:cNvSpPr>
          <p:nvPr>
            <p:ph type="body" idx="1"/>
          </p:nvPr>
        </p:nvSpPr>
        <p:spPr>
          <a:xfrm>
            <a:off x="457200" y="2209800"/>
            <a:ext cx="8229600" cy="39163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Design and test models of teacher professional development opportunities through informal learning experiences.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Test models of teacher learning through working with students during out-of-school time.</a:t>
            </a: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457200" y="838200"/>
            <a:ext cx="8229600" cy="5410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4000" b="0" i="0" u="none" strike="noStrike" cap="none">
                <a:solidFill>
                  <a:schemeClr val="dk1"/>
                </a:solidFill>
                <a:latin typeface="Calibri"/>
                <a:ea typeface="Calibri"/>
                <a:cs typeface="Calibri"/>
                <a:sym typeface="Calibri"/>
              </a:rPr>
              <a:t>If you had a million dollars to support you, what would you try to find out about STEM teacher education that we don’t already know?  </a:t>
            </a:r>
          </a:p>
          <a:p>
            <a:pPr marL="0" marR="0" lvl="0" indent="0" algn="l" rtl="0">
              <a:spcBef>
                <a:spcPts val="800"/>
              </a:spcBef>
              <a:spcAft>
                <a:spcPts val="0"/>
              </a:spcAft>
              <a:buClr>
                <a:schemeClr val="dk1"/>
              </a:buClr>
              <a:buSzPct val="25000"/>
              <a:buFont typeface="Arial"/>
              <a:buNone/>
            </a:pPr>
            <a:r>
              <a:rPr lang="en-US" sz="4000" b="0" i="0" u="none" strike="noStrike" cap="none">
                <a:solidFill>
                  <a:schemeClr val="dk1"/>
                </a:solidFill>
                <a:latin typeface="Calibri"/>
                <a:ea typeface="Calibri"/>
                <a:cs typeface="Calibri"/>
                <a:sym typeface="Calibri"/>
              </a:rPr>
              <a:t>What question would you try to answer? </a:t>
            </a:r>
          </a:p>
          <a:p>
            <a:pPr marL="0" marR="0" lvl="0" indent="0" algn="l" rtl="0">
              <a:spcBef>
                <a:spcPts val="800"/>
              </a:spcBef>
              <a:buClr>
                <a:schemeClr val="dk1"/>
              </a:buClr>
              <a:buSzPct val="25000"/>
              <a:buFont typeface="Arial"/>
              <a:buNone/>
            </a:pPr>
            <a:r>
              <a:rPr lang="en-US" sz="4000" b="0" i="0" u="none" strike="noStrike" cap="none">
                <a:solidFill>
                  <a:schemeClr val="dk1"/>
                </a:solidFill>
                <a:latin typeface="Calibri"/>
                <a:ea typeface="Calibri"/>
                <a:cs typeface="Calibri"/>
                <a:sym typeface="Calibri"/>
              </a:rPr>
              <a:t>Why?  </a:t>
            </a:r>
          </a:p>
        </p:txBody>
      </p:sp>
      <p:sp>
        <p:nvSpPr>
          <p:cNvPr id="353" name="Shape 3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a:t>
            </a:fld>
            <a:endParaRPr lang="en-US" sz="1200">
              <a:solidFill>
                <a:srgbClr val="888888"/>
              </a:solidFill>
              <a:latin typeface="Calibri"/>
              <a:ea typeface="Calibri"/>
              <a:cs typeface="Calibri"/>
              <a:sym typeface="Calibri"/>
            </a:endParaRPr>
          </a:p>
        </p:txBody>
      </p:sp>
      <p:pic>
        <p:nvPicPr>
          <p:cNvPr id="354" name="Shape 354" descr="Image result for million dollar bill"/>
          <p:cNvPicPr preferRelativeResize="0"/>
          <p:nvPr/>
        </p:nvPicPr>
        <p:blipFill rotWithShape="1">
          <a:blip r:embed="rId3">
            <a:alphaModFix/>
          </a:blip>
          <a:srcRect/>
          <a:stretch/>
        </p:blipFill>
        <p:spPr>
          <a:xfrm>
            <a:off x="3486150" y="4191000"/>
            <a:ext cx="5657849" cy="24479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1371600"/>
            <a:ext cx="8229600" cy="4267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000" b="0" i="1" u="none" strike="noStrike" cap="none">
                <a:solidFill>
                  <a:schemeClr val="dk2"/>
                </a:solidFill>
                <a:latin typeface="Arial"/>
                <a:ea typeface="Arial"/>
                <a:cs typeface="Arial"/>
                <a:sym typeface="Arial"/>
              </a:rPr>
              <a:t>Other Programs Of Potential Interest:</a:t>
            </a:r>
            <a:r>
              <a:rPr lang="en-US" sz="6000" b="1" i="1" u="none" strike="noStrike" cap="none">
                <a:solidFill>
                  <a:schemeClr val="dk2"/>
                </a:solidFill>
                <a:latin typeface="Arial"/>
                <a:ea typeface="Arial"/>
                <a:cs typeface="Arial"/>
                <a:sym typeface="Arial"/>
              </a:rPr>
              <a:t/>
            </a:r>
            <a:br>
              <a:rPr lang="en-US" sz="6000" b="1" i="1" u="none" strike="noStrike" cap="none">
                <a:solidFill>
                  <a:schemeClr val="dk2"/>
                </a:solidFill>
                <a:latin typeface="Arial"/>
                <a:ea typeface="Arial"/>
                <a:cs typeface="Arial"/>
                <a:sym typeface="Arial"/>
              </a:rPr>
            </a:br>
            <a:r>
              <a:rPr lang="en-US" sz="6000" b="1" i="1" u="none" strike="noStrike" cap="none">
                <a:solidFill>
                  <a:schemeClr val="dk2"/>
                </a:solidFill>
                <a:latin typeface="Arial"/>
                <a:ea typeface="Arial"/>
                <a:cs typeface="Arial"/>
                <a:sym typeface="Arial"/>
              </a:rPr>
              <a:t>EAGER &amp; CAREER Proposals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0" y="715962"/>
            <a:ext cx="9144000" cy="1417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0" i="0" u="none" strike="noStrike" cap="none">
                <a:solidFill>
                  <a:schemeClr val="dk2"/>
                </a:solidFill>
                <a:latin typeface="Calibri"/>
                <a:ea typeface="Calibri"/>
                <a:cs typeface="Calibri"/>
                <a:sym typeface="Calibri"/>
              </a:rPr>
              <a:t>EAGER Proposals</a:t>
            </a:r>
            <a:br>
              <a:rPr lang="en-US" sz="3600" b="0" i="0" u="none" strike="noStrike" cap="none">
                <a:solidFill>
                  <a:schemeClr val="dk2"/>
                </a:solidFill>
                <a:latin typeface="Calibri"/>
                <a:ea typeface="Calibri"/>
                <a:cs typeface="Calibri"/>
                <a:sym typeface="Calibri"/>
              </a:rPr>
            </a:br>
            <a:r>
              <a:rPr lang="en-US" sz="3200" b="0" i="0" u="none" strike="noStrike" cap="none">
                <a:solidFill>
                  <a:schemeClr val="dk2"/>
                </a:solidFill>
                <a:latin typeface="Calibri"/>
                <a:ea typeface="Calibri"/>
                <a:cs typeface="Calibri"/>
                <a:sym typeface="Calibri"/>
              </a:rPr>
              <a:t>EArly-concept Grants for Exploratory Research</a:t>
            </a:r>
          </a:p>
        </p:txBody>
      </p:sp>
      <p:sp>
        <p:nvSpPr>
          <p:cNvPr id="588" name="Shape 588"/>
          <p:cNvSpPr txBox="1">
            <a:spLocks noGrp="1"/>
          </p:cNvSpPr>
          <p:nvPr>
            <p:ph type="body" idx="1"/>
          </p:nvPr>
        </p:nvSpPr>
        <p:spPr>
          <a:xfrm>
            <a:off x="457200" y="2209800"/>
            <a:ext cx="8229600" cy="39163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Proposals can be submitted to any program.</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Submit Anytime.</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Is not reviewed by a panel.</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Proposed idea does not meet the criteria of any published solicitation.</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Must talk with a Program Officer before submitting.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457200" y="715962"/>
            <a:ext cx="8229600" cy="11890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0" i="0" u="none" strike="noStrike" cap="none">
                <a:solidFill>
                  <a:schemeClr val="dk2"/>
                </a:solidFill>
                <a:latin typeface="Calibri"/>
                <a:ea typeface="Calibri"/>
                <a:cs typeface="Calibri"/>
                <a:sym typeface="Calibri"/>
              </a:rPr>
              <a:t>Faculty Early Career Development </a:t>
            </a:r>
            <a:br>
              <a:rPr lang="en-US" sz="3600" b="0" i="0" u="none" strike="noStrike" cap="none">
                <a:solidFill>
                  <a:schemeClr val="dk2"/>
                </a:solidFill>
                <a:latin typeface="Calibri"/>
                <a:ea typeface="Calibri"/>
                <a:cs typeface="Calibri"/>
                <a:sym typeface="Calibri"/>
              </a:rPr>
            </a:br>
            <a:r>
              <a:rPr lang="en-US" sz="3600" b="1" i="0" u="none" strike="noStrike" cap="none">
                <a:solidFill>
                  <a:schemeClr val="dk2"/>
                </a:solidFill>
                <a:latin typeface="Calibri"/>
                <a:ea typeface="Calibri"/>
                <a:cs typeface="Calibri"/>
                <a:sym typeface="Calibri"/>
              </a:rPr>
              <a:t>CAREER PROGRAM</a:t>
            </a:r>
          </a:p>
        </p:txBody>
      </p:sp>
      <p:sp>
        <p:nvSpPr>
          <p:cNvPr id="595" name="Shape 595"/>
          <p:cNvSpPr txBox="1">
            <a:spLocks noGrp="1"/>
          </p:cNvSpPr>
          <p:nvPr>
            <p:ph type="body" idx="1"/>
          </p:nvPr>
        </p:nvSpPr>
        <p:spPr>
          <a:xfrm>
            <a:off x="457200" y="2027236"/>
            <a:ext cx="8229600" cy="42973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2"/>
              </a:buClr>
              <a:buSzPct val="100000"/>
              <a:buFont typeface="Calibri"/>
              <a:buChar char="•"/>
            </a:pPr>
            <a:r>
              <a:rPr lang="en-US" sz="2400" b="0" i="0" u="none" strike="noStrike" cap="none">
                <a:solidFill>
                  <a:schemeClr val="dk2"/>
                </a:solidFill>
                <a:latin typeface="Calibri"/>
                <a:ea typeface="Calibri"/>
                <a:cs typeface="Calibri"/>
                <a:sym typeface="Calibri"/>
              </a:rPr>
              <a:t>Established in 1994 to recognize efforts by </a:t>
            </a:r>
            <a:r>
              <a:rPr lang="en-US" sz="2400" b="1" i="0" u="none" strike="noStrike" cap="none">
                <a:solidFill>
                  <a:schemeClr val="dk2"/>
                </a:solidFill>
                <a:latin typeface="Calibri"/>
                <a:ea typeface="Calibri"/>
                <a:cs typeface="Calibri"/>
                <a:sym typeface="Calibri"/>
              </a:rPr>
              <a:t>junior faculty members</a:t>
            </a:r>
            <a:r>
              <a:rPr lang="en-US" sz="2400" b="0" i="0" u="none" strike="noStrike" cap="none">
                <a:solidFill>
                  <a:schemeClr val="dk2"/>
                </a:solidFill>
                <a:latin typeface="Calibri"/>
                <a:ea typeface="Calibri"/>
                <a:cs typeface="Calibri"/>
                <a:sym typeface="Calibri"/>
              </a:rPr>
              <a:t> in </a:t>
            </a:r>
            <a:r>
              <a:rPr lang="en-US" sz="2400" b="0" i="0" u="none" strike="noStrike" cap="none">
                <a:solidFill>
                  <a:srgbClr val="3C8C92"/>
                </a:solidFill>
                <a:latin typeface="Calibri"/>
                <a:ea typeface="Calibri"/>
                <a:cs typeface="Calibri"/>
                <a:sym typeface="Calibri"/>
              </a:rPr>
              <a:t>integrating research and education</a:t>
            </a:r>
            <a:r>
              <a:rPr lang="en-US" sz="2400" b="0" i="0" u="none" strike="noStrike" cap="none">
                <a:solidFill>
                  <a:schemeClr val="dk2"/>
                </a:solidFill>
                <a:latin typeface="Calibri"/>
                <a:ea typeface="Calibri"/>
                <a:cs typeface="Calibri"/>
                <a:sym typeface="Calibri"/>
              </a:rPr>
              <a:t>, and fostering the connections between learning and discovery . . . </a:t>
            </a:r>
            <a:r>
              <a:rPr lang="en-US" sz="2400" b="1" i="0" u="none" strike="noStrike" cap="none">
                <a:solidFill>
                  <a:schemeClr val="dk2"/>
                </a:solidFill>
                <a:latin typeface="Calibri"/>
                <a:ea typeface="Calibri"/>
                <a:cs typeface="Calibri"/>
                <a:sym typeface="Calibri"/>
              </a:rPr>
              <a:t>especially women, members of underrepresented minority groups, and persons with disabilities.</a:t>
            </a:r>
          </a:p>
          <a:p>
            <a:pPr marL="342900" marR="0" lvl="0" indent="-342900" algn="l" rtl="0">
              <a:spcBef>
                <a:spcPts val="480"/>
              </a:spcBef>
              <a:spcAft>
                <a:spcPts val="0"/>
              </a:spcAft>
              <a:buClr>
                <a:schemeClr val="dk2"/>
              </a:buClr>
              <a:buSzPct val="100000"/>
              <a:buFont typeface="Calibri"/>
              <a:buChar char="•"/>
            </a:pPr>
            <a:r>
              <a:rPr lang="en-US" sz="2400" b="0" i="0" u="none" strike="noStrike" cap="none">
                <a:solidFill>
                  <a:schemeClr val="dk2"/>
                </a:solidFill>
                <a:latin typeface="Calibri"/>
                <a:ea typeface="Calibri"/>
                <a:cs typeface="Calibri"/>
                <a:sym typeface="Calibri"/>
              </a:rPr>
              <a:t>The </a:t>
            </a:r>
            <a:r>
              <a:rPr lang="en-US" sz="2400" b="1" i="0" u="none" strike="noStrike" cap="none">
                <a:solidFill>
                  <a:schemeClr val="dk2"/>
                </a:solidFill>
                <a:latin typeface="Calibri"/>
                <a:ea typeface="Calibri"/>
                <a:cs typeface="Calibri"/>
                <a:sym typeface="Calibri"/>
              </a:rPr>
              <a:t>Presidential Early Career Award for Scientists and Engineers</a:t>
            </a:r>
            <a:r>
              <a:rPr lang="en-US" sz="2400" b="0" i="0" u="none" strike="noStrike" cap="none">
                <a:solidFill>
                  <a:schemeClr val="dk2"/>
                </a:solidFill>
                <a:latin typeface="Calibri"/>
                <a:ea typeface="Calibri"/>
                <a:cs typeface="Calibri"/>
                <a:sym typeface="Calibri"/>
              </a:rPr>
              <a:t> (PECASE) is the highest honor bestowed by the U.S. Government on outstanding scientists and engineers beginning their independent careers. </a:t>
            </a:r>
          </a:p>
          <a:p>
            <a:pPr marL="0" marR="0" lvl="0" indent="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Calibri"/>
                <a:ea typeface="Calibri"/>
                <a:cs typeface="Calibri"/>
                <a:sym typeface="Calibri"/>
              </a:rPr>
              <a:t>Goals of the CAREER Program </a:t>
            </a:r>
          </a:p>
        </p:txBody>
      </p:sp>
      <p:sp>
        <p:nvSpPr>
          <p:cNvPr id="601" name="Shape 601"/>
          <p:cNvSpPr txBox="1">
            <a:spLocks noGrp="1"/>
          </p:cNvSpPr>
          <p:nvPr>
            <p:ph type="body" idx="1"/>
          </p:nvPr>
        </p:nvSpPr>
        <p:spPr>
          <a:xfrm>
            <a:off x="457200" y="1874836"/>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Times"/>
              <a:buChar char="•"/>
            </a:pPr>
            <a:r>
              <a:rPr lang="en-US" sz="2400" b="0" i="0" u="none" strike="noStrike" cap="none">
                <a:solidFill>
                  <a:schemeClr val="dk1"/>
                </a:solidFill>
                <a:latin typeface="Calibri"/>
                <a:ea typeface="Calibri"/>
                <a:cs typeface="Calibri"/>
                <a:sym typeface="Calibri"/>
              </a:rPr>
              <a:t>Provide support for five years to allow the career development of outstanding new teacher-scholars in the context of the mission of their organization. </a:t>
            </a:r>
          </a:p>
          <a:p>
            <a:pPr marL="342900" marR="0" lvl="0" indent="-342900" algn="l" rtl="0">
              <a:spcBef>
                <a:spcPts val="1200"/>
              </a:spcBef>
              <a:spcAft>
                <a:spcPts val="0"/>
              </a:spcAft>
              <a:buClr>
                <a:schemeClr val="dk1"/>
              </a:buClr>
              <a:buSzPct val="100000"/>
              <a:buFont typeface="Times"/>
              <a:buChar char="•"/>
            </a:pPr>
            <a:r>
              <a:rPr lang="en-US" sz="2400" b="0" i="0" u="none" strike="noStrike" cap="none">
                <a:solidFill>
                  <a:schemeClr val="dk1"/>
                </a:solidFill>
                <a:latin typeface="Calibri"/>
                <a:ea typeface="Calibri"/>
                <a:cs typeface="Calibri"/>
                <a:sym typeface="Calibri"/>
              </a:rPr>
              <a:t>Build a foundation for a lifetime of integrated contributions to research and education.</a:t>
            </a:r>
          </a:p>
          <a:p>
            <a:pPr marL="342900" marR="0" lvl="0" indent="-342900" algn="l" rtl="0">
              <a:spcBef>
                <a:spcPts val="1200"/>
              </a:spcBef>
              <a:spcAft>
                <a:spcPts val="0"/>
              </a:spcAft>
              <a:buClr>
                <a:schemeClr val="dk1"/>
              </a:buClr>
              <a:buSzPct val="100000"/>
              <a:buFont typeface="Times"/>
              <a:buChar char="•"/>
            </a:pPr>
            <a:r>
              <a:rPr lang="en-US" sz="2400" b="0" i="0" u="none" strike="noStrike" cap="none">
                <a:solidFill>
                  <a:schemeClr val="dk1"/>
                </a:solidFill>
                <a:latin typeface="Calibri"/>
                <a:ea typeface="Calibri"/>
                <a:cs typeface="Calibri"/>
                <a:sym typeface="Calibri"/>
              </a:rPr>
              <a:t>Provide incentives to Universities to value the integration of research and education.</a:t>
            </a:r>
          </a:p>
          <a:p>
            <a:pPr marL="342900" marR="0" lvl="0" indent="-342900" algn="l" rtl="0">
              <a:spcBef>
                <a:spcPts val="1200"/>
              </a:spcBef>
              <a:spcAft>
                <a:spcPts val="0"/>
              </a:spcAft>
              <a:buClr>
                <a:schemeClr val="dk1"/>
              </a:buClr>
              <a:buSzPct val="100000"/>
              <a:buFont typeface="Times"/>
              <a:buChar char="•"/>
            </a:pPr>
            <a:r>
              <a:rPr lang="en-US" sz="2400" b="0" i="0" u="none" strike="noStrike" cap="none">
                <a:solidFill>
                  <a:schemeClr val="dk1"/>
                </a:solidFill>
                <a:latin typeface="Calibri"/>
                <a:ea typeface="Calibri"/>
                <a:cs typeface="Calibri"/>
                <a:sym typeface="Calibri"/>
              </a:rPr>
              <a:t>Increase participation of those traditionally underrepresented in science and engineering. </a:t>
            </a:r>
          </a:p>
          <a:p>
            <a:pPr marL="0" marR="0" lvl="0" indent="0" algn="l" rtl="0">
              <a:spcBef>
                <a:spcPts val="10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CAREER Eligibility</a:t>
            </a:r>
          </a:p>
        </p:txBody>
      </p:sp>
      <p:sp>
        <p:nvSpPr>
          <p:cNvPr id="607" name="Shape 607"/>
          <p:cNvSpPr txBox="1">
            <a:spLocks noGrp="1"/>
          </p:cNvSpPr>
          <p:nvPr>
            <p:ph type="body" idx="1"/>
          </p:nvPr>
        </p:nvSpPr>
        <p:spPr>
          <a:xfrm>
            <a:off x="457200" y="1676400"/>
            <a:ext cx="8229600"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3366"/>
              </a:buClr>
              <a:buSzPct val="75000"/>
              <a:buFont typeface="Noto Sans Symbols"/>
              <a:buChar char="●"/>
            </a:pPr>
            <a:r>
              <a:rPr lang="en-US" sz="2400" b="0" i="0" u="none" strike="noStrike" cap="none">
                <a:solidFill>
                  <a:schemeClr val="dk1"/>
                </a:solidFill>
                <a:latin typeface="Calibri"/>
                <a:ea typeface="Calibri"/>
                <a:cs typeface="Calibri"/>
                <a:sym typeface="Calibri"/>
              </a:rPr>
              <a:t>Be untenured until October 1</a:t>
            </a:r>
            <a:r>
              <a:rPr lang="en-US" sz="2400" b="0" i="0" u="none" strike="noStrike" cap="none" baseline="30000">
                <a:solidFill>
                  <a:schemeClr val="dk1"/>
                </a:solidFill>
                <a:latin typeface="Calibri"/>
                <a:ea typeface="Calibri"/>
                <a:cs typeface="Calibri"/>
                <a:sym typeface="Calibri"/>
              </a:rPr>
              <a:t>st</a:t>
            </a:r>
            <a:r>
              <a:rPr lang="en-US" sz="2400" b="0" i="0" u="none" strike="noStrike" cap="none">
                <a:solidFill>
                  <a:schemeClr val="dk1"/>
                </a:solidFill>
                <a:latin typeface="Calibri"/>
                <a:ea typeface="Calibri"/>
                <a:cs typeface="Calibri"/>
                <a:sym typeface="Calibri"/>
              </a:rPr>
              <a:t> following the submission deadline.</a:t>
            </a:r>
          </a:p>
          <a:p>
            <a:pPr marL="342900" marR="0" lvl="0" indent="-342900" algn="l" rtl="0">
              <a:spcBef>
                <a:spcPts val="480"/>
              </a:spcBef>
              <a:spcAft>
                <a:spcPts val="0"/>
              </a:spcAft>
              <a:buClr>
                <a:srgbClr val="003366"/>
              </a:buClr>
              <a:buSzPct val="75000"/>
              <a:buFont typeface="Noto Sans Symbols"/>
              <a:buChar char="●"/>
            </a:pPr>
            <a:r>
              <a:rPr lang="en-US" sz="2400" b="0" i="0" u="none" strike="noStrike" cap="none">
                <a:solidFill>
                  <a:schemeClr val="dk1"/>
                </a:solidFill>
                <a:latin typeface="Calibri"/>
                <a:ea typeface="Calibri"/>
                <a:cs typeface="Calibri"/>
                <a:sym typeface="Calibri"/>
              </a:rPr>
              <a:t>Hold a doctoral degree by the deadline date in the field supported by NSF.</a:t>
            </a:r>
          </a:p>
          <a:p>
            <a:pPr marL="342900" marR="0" lvl="0" indent="-342900" algn="l" rtl="0">
              <a:spcBef>
                <a:spcPts val="480"/>
              </a:spcBef>
              <a:spcAft>
                <a:spcPts val="0"/>
              </a:spcAft>
              <a:buClr>
                <a:srgbClr val="003366"/>
              </a:buClr>
              <a:buSzPct val="75000"/>
              <a:buFont typeface="Noto Sans Symbols"/>
              <a:buChar char="●"/>
            </a:pPr>
            <a:r>
              <a:rPr lang="en-US" sz="2400" b="0" i="0" u="none" strike="noStrike" cap="none">
                <a:solidFill>
                  <a:schemeClr val="dk1"/>
                </a:solidFill>
                <a:latin typeface="Calibri"/>
                <a:ea typeface="Calibri"/>
                <a:cs typeface="Calibri"/>
                <a:sym typeface="Calibri"/>
              </a:rPr>
              <a:t>Have not previously received a CAREER award.</a:t>
            </a:r>
          </a:p>
          <a:p>
            <a:pPr marL="342900" marR="0" lvl="0" indent="-342900" algn="l" rtl="0">
              <a:spcBef>
                <a:spcPts val="480"/>
              </a:spcBef>
              <a:spcAft>
                <a:spcPts val="0"/>
              </a:spcAft>
              <a:buClr>
                <a:srgbClr val="003366"/>
              </a:buClr>
              <a:buSzPct val="75000"/>
              <a:buFont typeface="Noto Sans Symbols"/>
              <a:buChar char="●"/>
            </a:pPr>
            <a:r>
              <a:rPr lang="en-US" sz="2400" b="0" i="0" u="none" strike="noStrike" cap="none">
                <a:solidFill>
                  <a:schemeClr val="dk1"/>
                </a:solidFill>
                <a:latin typeface="Calibri"/>
                <a:ea typeface="Calibri"/>
                <a:cs typeface="Calibri"/>
                <a:sym typeface="Calibri"/>
              </a:rPr>
              <a:t>All academic institutions accredited and located in the U.S., its territories or possessions, and the Commonwealth of Puerto Rico that award degrees in fields supported by NSF; or</a:t>
            </a:r>
          </a:p>
          <a:p>
            <a:pPr marL="342900" marR="0" lvl="0" indent="-342900" algn="l" rtl="0">
              <a:spcBef>
                <a:spcPts val="480"/>
              </a:spcBef>
              <a:spcAft>
                <a:spcPts val="0"/>
              </a:spcAft>
              <a:buClr>
                <a:srgbClr val="003366"/>
              </a:buClr>
              <a:buSzPct val="75000"/>
              <a:buFont typeface="Noto Sans Symbols"/>
              <a:buChar char="●"/>
            </a:pPr>
            <a:r>
              <a:rPr lang="en-US" sz="2400" b="0" i="0" u="none" strike="noStrike" cap="none">
                <a:solidFill>
                  <a:schemeClr val="dk1"/>
                </a:solidFill>
                <a:latin typeface="Calibri"/>
                <a:ea typeface="Calibri"/>
                <a:cs typeface="Calibri"/>
                <a:sym typeface="Calibri"/>
              </a:rPr>
              <a:t>Non-profit, non-degree-granting organizations, such as museums, observatories or research laboratories, provided that the eligibility requirements of the PI’s position are also satisfied.</a:t>
            </a:r>
          </a:p>
          <a:p>
            <a:pPr marL="342900" marR="0" lvl="0" indent="-342900" algn="l" rtl="0">
              <a:spcBef>
                <a:spcPts val="480"/>
              </a:spcBef>
              <a:spcAft>
                <a:spcPts val="0"/>
              </a:spcAft>
              <a:buClr>
                <a:srgbClr val="003366"/>
              </a:buClr>
              <a:buSzPct val="75000"/>
              <a:buFont typeface="Noto Sans Symbols"/>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rgbClr val="003366"/>
              </a:buClr>
              <a:buSzPct val="750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chemeClr val="dk1"/>
                </a:solidFill>
                <a:latin typeface="Calibri"/>
                <a:ea typeface="Calibri"/>
                <a:cs typeface="Calibri"/>
                <a:sym typeface="Calibri"/>
              </a:rPr>
              <a:t>CAREER Personnel and Budgets</a:t>
            </a:r>
          </a:p>
        </p:txBody>
      </p:sp>
      <p:sp>
        <p:nvSpPr>
          <p:cNvPr id="613" name="Shape 613"/>
          <p:cNvSpPr txBox="1">
            <a:spLocks noGrp="1"/>
          </p:cNvSpPr>
          <p:nvPr>
            <p:ph type="body" idx="1"/>
          </p:nvPr>
        </p:nvSpPr>
        <p:spPr>
          <a:xfrm>
            <a:off x="457200" y="1874836"/>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3366"/>
              </a:buClr>
              <a:buSzPct val="75000"/>
              <a:buFont typeface="Noto Sans Symbols"/>
              <a:buChar char="●"/>
            </a:pPr>
            <a:r>
              <a:rPr lang="en-US" sz="2400" b="1" i="0" u="none" strike="noStrike" cap="none">
                <a:solidFill>
                  <a:schemeClr val="dk1"/>
                </a:solidFill>
                <a:latin typeface="Calibri"/>
                <a:ea typeface="Calibri"/>
                <a:cs typeface="Calibri"/>
                <a:sym typeface="Calibri"/>
              </a:rPr>
              <a:t>No co-principal investigators </a:t>
            </a:r>
            <a:r>
              <a:rPr lang="en-US" sz="2400" b="0" i="0" u="none" strike="noStrike" cap="none">
                <a:solidFill>
                  <a:schemeClr val="dk1"/>
                </a:solidFill>
                <a:latin typeface="Calibri"/>
                <a:ea typeface="Calibri"/>
                <a:cs typeface="Calibri"/>
                <a:sym typeface="Calibri"/>
              </a:rPr>
              <a:t>or other senior staff are allowed</a:t>
            </a:r>
          </a:p>
          <a:p>
            <a:pPr marL="342900" marR="0" lvl="0" indent="-342900" algn="l" rtl="0">
              <a:lnSpc>
                <a:spcPct val="90000"/>
              </a:lnSpc>
              <a:spcBef>
                <a:spcPts val="480"/>
              </a:spcBef>
              <a:spcAft>
                <a:spcPts val="0"/>
              </a:spcAft>
              <a:buClr>
                <a:srgbClr val="003366"/>
              </a:buClr>
              <a:buSzPct val="75000"/>
              <a:buFont typeface="Noto Sans Symbols"/>
              <a:buChar char="●"/>
            </a:pPr>
            <a:r>
              <a:rPr lang="en-US" sz="2400" b="1" i="0" u="none" strike="noStrike" cap="none">
                <a:solidFill>
                  <a:schemeClr val="dk1"/>
                </a:solidFill>
                <a:latin typeface="Calibri"/>
                <a:ea typeface="Calibri"/>
                <a:cs typeface="Calibri"/>
                <a:sym typeface="Calibri"/>
              </a:rPr>
              <a:t>Consultants, sub-awards are allowed </a:t>
            </a:r>
            <a:r>
              <a:rPr lang="en-US" sz="2400" b="0" i="0" u="none" strike="noStrike" cap="none">
                <a:solidFill>
                  <a:schemeClr val="dk1"/>
                </a:solidFill>
                <a:latin typeface="Calibri"/>
                <a:ea typeface="Calibri"/>
                <a:cs typeface="Calibri"/>
                <a:sym typeface="Calibri"/>
              </a:rPr>
              <a:t>(no senior personnel costs in sub-awards)</a:t>
            </a:r>
          </a:p>
          <a:p>
            <a:pPr marL="342900" marR="0" lvl="0" indent="-342900" algn="l" rtl="0">
              <a:lnSpc>
                <a:spcPct val="90000"/>
              </a:lnSpc>
              <a:spcBef>
                <a:spcPts val="480"/>
              </a:spcBef>
              <a:spcAft>
                <a:spcPts val="0"/>
              </a:spcAft>
              <a:buClr>
                <a:srgbClr val="003366"/>
              </a:buClr>
              <a:buSzPct val="75000"/>
              <a:buFont typeface="Noto Sans Symbols"/>
              <a:buChar char="●"/>
            </a:pPr>
            <a:r>
              <a:rPr lang="en-US" sz="2400" b="1" i="0" u="none" strike="noStrike" cap="none">
                <a:solidFill>
                  <a:schemeClr val="dk1"/>
                </a:solidFill>
                <a:latin typeface="Calibri"/>
                <a:ea typeface="Calibri"/>
                <a:cs typeface="Calibri"/>
                <a:sym typeface="Calibri"/>
              </a:rPr>
              <a:t>Buy out of academic year time </a:t>
            </a:r>
            <a:r>
              <a:rPr lang="en-US" sz="2400" b="0" i="0" u="none" strike="noStrike" cap="none">
                <a:solidFill>
                  <a:schemeClr val="dk1"/>
                </a:solidFill>
                <a:latin typeface="Calibri"/>
                <a:ea typeface="Calibri"/>
                <a:cs typeface="Calibri"/>
                <a:sym typeface="Calibri"/>
              </a:rPr>
              <a:t>for teaching intensive institutions allowed (check with your Program Officer)</a:t>
            </a:r>
          </a:p>
          <a:p>
            <a:pPr marL="342900" marR="0" lvl="0" indent="-342900" algn="l" rtl="0">
              <a:lnSpc>
                <a:spcPct val="90000"/>
              </a:lnSpc>
              <a:spcBef>
                <a:spcPts val="480"/>
              </a:spcBef>
              <a:spcAft>
                <a:spcPts val="0"/>
              </a:spcAft>
              <a:buClr>
                <a:srgbClr val="003366"/>
              </a:buClr>
              <a:buSzPct val="75000"/>
              <a:buFont typeface="Noto Sans Symbols"/>
              <a:buChar char="●"/>
            </a:pPr>
            <a:r>
              <a:rPr lang="en-US" sz="2400" b="1" i="0" u="none" strike="noStrike" cap="none">
                <a:solidFill>
                  <a:schemeClr val="dk1"/>
                </a:solidFill>
                <a:latin typeface="Calibri"/>
                <a:ea typeface="Calibri"/>
                <a:cs typeface="Calibri"/>
                <a:sym typeface="Calibri"/>
              </a:rPr>
              <a:t>International activities </a:t>
            </a:r>
            <a:r>
              <a:rPr lang="en-US" sz="2400" b="0" i="0" u="none" strike="noStrike" cap="none">
                <a:solidFill>
                  <a:schemeClr val="dk1"/>
                </a:solidFill>
                <a:latin typeface="Calibri"/>
                <a:ea typeface="Calibri"/>
                <a:cs typeface="Calibri"/>
                <a:sym typeface="Calibri"/>
              </a:rPr>
              <a:t>are encouraged and may be supported by the Office of International Science and Engineering (OISE)</a:t>
            </a:r>
          </a:p>
          <a:p>
            <a:pPr marL="342900" marR="0" lvl="0" indent="-342900" algn="l" rtl="0">
              <a:lnSpc>
                <a:spcPct val="90000"/>
              </a:lnSpc>
              <a:spcBef>
                <a:spcPts val="480"/>
              </a:spcBef>
              <a:spcAft>
                <a:spcPts val="0"/>
              </a:spcAft>
              <a:buClr>
                <a:srgbClr val="003366"/>
              </a:buClr>
              <a:buSzPct val="75000"/>
              <a:buFont typeface="Noto Sans Symbols"/>
              <a:buChar char="●"/>
            </a:pPr>
            <a:r>
              <a:rPr lang="en-US" sz="2400" b="0" i="0" u="none" strike="noStrike" cap="none">
                <a:solidFill>
                  <a:schemeClr val="dk1"/>
                </a:solidFill>
                <a:latin typeface="Calibri"/>
                <a:ea typeface="Calibri"/>
                <a:cs typeface="Calibri"/>
                <a:sym typeface="Calibri"/>
              </a:rPr>
              <a:t>A minimum of </a:t>
            </a:r>
            <a:r>
              <a:rPr lang="en-US" sz="2400" b="1" i="0" u="none" strike="noStrike" cap="none">
                <a:solidFill>
                  <a:schemeClr val="dk1"/>
                </a:solidFill>
                <a:latin typeface="Calibri"/>
                <a:ea typeface="Calibri"/>
                <a:cs typeface="Calibri"/>
                <a:sym typeface="Calibri"/>
              </a:rPr>
              <a:t>$400K</a:t>
            </a:r>
            <a:r>
              <a:rPr lang="en-US" sz="2400" b="0" i="0" u="none" strike="noStrike" cap="none">
                <a:solidFill>
                  <a:schemeClr val="dk1"/>
                </a:solidFill>
                <a:latin typeface="Calibri"/>
                <a:ea typeface="Calibri"/>
                <a:cs typeface="Calibri"/>
                <a:sym typeface="Calibri"/>
              </a:rPr>
              <a:t> over a five-year period</a:t>
            </a:r>
          </a:p>
          <a:p>
            <a:pPr marL="342900" marR="0" lvl="0" indent="-342900" algn="l" rtl="0">
              <a:lnSpc>
                <a:spcPct val="90000"/>
              </a:lnSpc>
              <a:spcBef>
                <a:spcPts val="480"/>
              </a:spcBef>
              <a:spcAft>
                <a:spcPts val="0"/>
              </a:spcAft>
              <a:buClr>
                <a:srgbClr val="003366"/>
              </a:buClr>
              <a:buSzPct val="750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chemeClr val="dk1"/>
                </a:solidFill>
                <a:latin typeface="Arial"/>
                <a:ea typeface="Arial"/>
                <a:cs typeface="Arial"/>
                <a:sym typeface="Arial"/>
              </a:rPr>
              <a:t>Departmental Letter (2 pages)</a:t>
            </a:r>
          </a:p>
        </p:txBody>
      </p:sp>
      <p:sp>
        <p:nvSpPr>
          <p:cNvPr id="619" name="Shape 619"/>
          <p:cNvSpPr txBox="1">
            <a:spLocks noGrp="1"/>
          </p:cNvSpPr>
          <p:nvPr>
            <p:ph type="body" idx="1"/>
          </p:nvPr>
        </p:nvSpPr>
        <p:spPr>
          <a:xfrm>
            <a:off x="457200" y="1874836"/>
            <a:ext cx="8229600" cy="4525963"/>
          </a:xfrm>
          <a:prstGeom prst="rect">
            <a:avLst/>
          </a:prstGeom>
          <a:noFill/>
          <a:ln>
            <a:noFill/>
          </a:ln>
        </p:spPr>
        <p:txBody>
          <a:bodyPr lIns="91425" tIns="45700" rIns="91425" bIns="45700" anchor="t" anchorCtr="0">
            <a:noAutofit/>
          </a:bodyPr>
          <a:lstStyle/>
          <a:p>
            <a:pPr marL="501650" marR="0" lvl="2" indent="-234950" algn="l" rtl="0">
              <a:lnSpc>
                <a:spcPct val="90000"/>
              </a:lnSpc>
              <a:spcBef>
                <a:spcPts val="0"/>
              </a:spcBef>
              <a:spcAft>
                <a:spcPts val="0"/>
              </a:spcAft>
              <a:buClr>
                <a:srgbClr val="003366"/>
              </a:buClr>
              <a:buSzPct val="75000"/>
              <a:buFont typeface="Times"/>
              <a:buChar char="•"/>
            </a:pPr>
            <a:r>
              <a:rPr lang="en-US" sz="2400" b="0" i="0" u="none" strike="noStrike" cap="none">
                <a:solidFill>
                  <a:schemeClr val="dk1"/>
                </a:solidFill>
                <a:latin typeface="Calibri"/>
                <a:ea typeface="Calibri"/>
                <a:cs typeface="Calibri"/>
                <a:sym typeface="Calibri"/>
              </a:rPr>
              <a:t>Support for the PI’s proposed CAREER research and education activities </a:t>
            </a:r>
          </a:p>
          <a:p>
            <a:pPr marL="501650" marR="0" lvl="2" indent="-234950" algn="l" rtl="0">
              <a:lnSpc>
                <a:spcPct val="90000"/>
              </a:lnSpc>
              <a:spcBef>
                <a:spcPts val="1080"/>
              </a:spcBef>
              <a:spcAft>
                <a:spcPts val="0"/>
              </a:spcAft>
              <a:buClr>
                <a:srgbClr val="003366"/>
              </a:buClr>
              <a:buSzPct val="75000"/>
              <a:buFont typeface="Times"/>
              <a:buChar char="•"/>
            </a:pPr>
            <a:r>
              <a:rPr lang="en-US" sz="2400" b="0" i="0" u="none" strike="noStrike" cap="none">
                <a:solidFill>
                  <a:schemeClr val="dk1"/>
                </a:solidFill>
                <a:latin typeface="Calibri"/>
                <a:ea typeface="Calibri"/>
                <a:cs typeface="Calibri"/>
                <a:sym typeface="Calibri"/>
              </a:rPr>
              <a:t>Description of how the PI’s career goals and responsibilities mesh with that of the organization and department</a:t>
            </a:r>
          </a:p>
          <a:p>
            <a:pPr marL="501650" marR="0" lvl="2" indent="-234950" algn="l" rtl="0">
              <a:lnSpc>
                <a:spcPct val="90000"/>
              </a:lnSpc>
              <a:spcBef>
                <a:spcPts val="1080"/>
              </a:spcBef>
              <a:spcAft>
                <a:spcPts val="0"/>
              </a:spcAft>
              <a:buClr>
                <a:srgbClr val="003366"/>
              </a:buClr>
              <a:buSzPct val="75000"/>
              <a:buFont typeface="Times"/>
              <a:buChar char="•"/>
            </a:pPr>
            <a:r>
              <a:rPr lang="en-US" sz="2400" b="0" i="0" u="none" strike="noStrike" cap="none">
                <a:solidFill>
                  <a:schemeClr val="dk1"/>
                </a:solidFill>
                <a:latin typeface="Calibri"/>
                <a:ea typeface="Calibri"/>
                <a:cs typeface="Calibri"/>
                <a:sym typeface="Calibri"/>
              </a:rPr>
              <a:t>Commitment to the professional development of the PI with mentoring and whatever is needed to forward the PI’s efforts to integrate research and education</a:t>
            </a:r>
          </a:p>
          <a:p>
            <a:pPr marL="501650" marR="0" lvl="2" indent="-234950" algn="l" rtl="0">
              <a:lnSpc>
                <a:spcPct val="90000"/>
              </a:lnSpc>
              <a:spcBef>
                <a:spcPts val="1080"/>
              </a:spcBef>
              <a:spcAft>
                <a:spcPts val="0"/>
              </a:spcAft>
              <a:buClr>
                <a:srgbClr val="003366"/>
              </a:buClr>
              <a:buSzPct val="75000"/>
              <a:buFont typeface="Times"/>
              <a:buChar char="•"/>
            </a:pPr>
            <a:r>
              <a:rPr lang="en-US" sz="2400" b="0" i="0" u="none" strike="noStrike" cap="none">
                <a:solidFill>
                  <a:schemeClr val="dk1"/>
                </a:solidFill>
                <a:latin typeface="Calibri"/>
                <a:ea typeface="Calibri"/>
                <a:cs typeface="Calibri"/>
                <a:sym typeface="Calibri"/>
              </a:rPr>
              <a:t>Verification that the PI is eligible for the CAREER program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457200" y="427037"/>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Choosing the Appropriate Program</a:t>
            </a:r>
          </a:p>
        </p:txBody>
      </p:sp>
      <p:sp>
        <p:nvSpPr>
          <p:cNvPr id="625" name="Shape 625"/>
          <p:cNvSpPr txBox="1">
            <a:spLocks noGrp="1"/>
          </p:cNvSpPr>
          <p:nvPr>
            <p:ph type="body" idx="1"/>
          </p:nvPr>
        </p:nvSpPr>
        <p:spPr>
          <a:xfrm>
            <a:off x="457200" y="1447800"/>
            <a:ext cx="8229600" cy="5029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Where is the “intellectual center of gravity” of your project?</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Fundamental (Basic) research in teacher education (ECR)?.</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Applied research of resources, models, or tools in schools (DRK-12)?</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Research of workforce advancement in STEM for youth &amp; teachers in school or out of school (ITEST)?</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Research on integration of computing in STEM disciplines (STEM+C)?</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Research of teacher education through Informal STEM learning (AISL)?</a:t>
            </a:r>
          </a:p>
          <a:p>
            <a:pPr marL="342900" marR="0" lvl="0" indent="-34290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Examine the websites of the relevant programs and their resource centers.</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Prepare a one-page summary of your project idea.</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Address the merit review criteria.</a:t>
            </a:r>
          </a:p>
          <a:p>
            <a:pPr marL="742950" marR="0" lvl="1" indent="-285750" algn="l" rtl="0">
              <a:lnSpc>
                <a:spcPct val="9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Contact one of the listed Program Directors with questions about the relevance of your project.</a:t>
            </a:r>
          </a:p>
          <a:p>
            <a:pPr marL="742950" marR="0" lvl="1" indent="-285750" algn="l" rtl="0">
              <a:lnSpc>
                <a:spcPct val="90000"/>
              </a:lnSpc>
              <a:spcBef>
                <a:spcPts val="400"/>
              </a:spcBef>
              <a:spcAft>
                <a:spcPts val="0"/>
              </a:spcAft>
              <a:buClr>
                <a:schemeClr val="dk1"/>
              </a:buClr>
              <a:buSzPct val="100000"/>
              <a:buFont typeface="Arial"/>
              <a:buChar char="–"/>
            </a:pPr>
            <a:r>
              <a:rPr lang="en-US" sz="2000" b="1" i="0" u="none" strike="noStrike" cap="none">
                <a:solidFill>
                  <a:schemeClr val="dk1"/>
                </a:solidFill>
                <a:latin typeface="Calibri"/>
                <a:ea typeface="Calibri"/>
                <a:cs typeface="Calibri"/>
                <a:sym typeface="Calibri"/>
              </a:rPr>
              <a:t>Schedule</a:t>
            </a:r>
            <a:r>
              <a:rPr lang="en-US" sz="2000" b="0" i="0" u="none" strike="noStrike" cap="none">
                <a:solidFill>
                  <a:schemeClr val="dk1"/>
                </a:solidFill>
                <a:latin typeface="Calibri"/>
                <a:ea typeface="Calibri"/>
                <a:cs typeface="Calibri"/>
                <a:sym typeface="Calibri"/>
              </a:rPr>
              <a:t> a phone call.</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626" name="Shape 6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47</a:t>
            </a:fld>
            <a:endParaRPr lang="en-US" sz="1200">
              <a:solidFill>
                <a:srgbClr val="888888"/>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457200" y="715962"/>
            <a:ext cx="8229600" cy="808037"/>
          </a:xfrm>
          <a:prstGeom prst="rect">
            <a:avLst/>
          </a:prstGeom>
          <a:solidFill>
            <a:srgbClr val="FFFF00"/>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Time to Discuss</a:t>
            </a:r>
          </a:p>
        </p:txBody>
      </p:sp>
      <p:sp>
        <p:nvSpPr>
          <p:cNvPr id="632" name="Shape 632"/>
          <p:cNvSpPr txBox="1">
            <a:spLocks noGrp="1"/>
          </p:cNvSpPr>
          <p:nvPr>
            <p:ph type="body" idx="1"/>
          </p:nvPr>
        </p:nvSpPr>
        <p:spPr>
          <a:xfrm>
            <a:off x="228600" y="1524000"/>
            <a:ext cx="4800600" cy="495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Work as a group at your table.</a:t>
            </a:r>
          </a:p>
          <a:p>
            <a:pPr marL="342900" marR="0" lvl="0" indent="-342900" algn="l" rtl="0">
              <a:spcBef>
                <a:spcPts val="480"/>
              </a:spcBef>
              <a:spcAft>
                <a:spcPts val="0"/>
              </a:spcAft>
              <a:buClr>
                <a:schemeClr val="dk1"/>
              </a:buClr>
              <a:buSzPct val="100000"/>
              <a:buFont typeface="Calibri"/>
              <a:buChar char="•"/>
            </a:pPr>
            <a:r>
              <a:rPr lang="en-US" sz="2400" b="0" i="0" u="sng" strike="noStrike" cap="none">
                <a:solidFill>
                  <a:schemeClr val="dk1"/>
                </a:solidFill>
                <a:latin typeface="Calibri"/>
                <a:ea typeface="Calibri"/>
                <a:cs typeface="Calibri"/>
                <a:sym typeface="Calibri"/>
              </a:rPr>
              <a:t>Review the Project Summary</a:t>
            </a:r>
            <a:r>
              <a:rPr lang="en-US" sz="2400" b="0" i="0" u="none" strike="noStrike" cap="none">
                <a:solidFill>
                  <a:schemeClr val="dk1"/>
                </a:solidFill>
                <a:latin typeface="Calibri"/>
                <a:ea typeface="Calibri"/>
                <a:cs typeface="Calibri"/>
                <a:sym typeface="Calibri"/>
              </a:rPr>
              <a:t> from an actual proposal that we have provided.</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To </a:t>
            </a:r>
            <a:r>
              <a:rPr lang="en-US" sz="2400" b="0" i="0" u="sng" strike="noStrike" cap="none">
                <a:solidFill>
                  <a:schemeClr val="dk1"/>
                </a:solidFill>
                <a:latin typeface="Calibri"/>
                <a:ea typeface="Calibri"/>
                <a:cs typeface="Calibri"/>
                <a:sym typeface="Calibri"/>
              </a:rPr>
              <a:t>which program would that proposal have been submitted</a:t>
            </a:r>
            <a:r>
              <a:rPr lang="en-US" sz="2400" b="0" i="0" u="none" strike="noStrike" cap="none">
                <a:solidFill>
                  <a:schemeClr val="dk1"/>
                </a:solidFill>
                <a:latin typeface="Calibri"/>
                <a:ea typeface="Calibri"/>
                <a:cs typeface="Calibri"/>
                <a:sym typeface="Calibri"/>
              </a:rPr>
              <a:t>?  What makes you think so?</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Think about the question you developed earlier. </a:t>
            </a:r>
            <a:r>
              <a:rPr lang="en-US" sz="2400" b="0" i="0" u="sng" strike="noStrike" cap="none">
                <a:solidFill>
                  <a:schemeClr val="dk1"/>
                </a:solidFill>
                <a:latin typeface="Calibri"/>
                <a:ea typeface="Calibri"/>
                <a:cs typeface="Calibri"/>
                <a:sym typeface="Calibri"/>
              </a:rPr>
              <a:t>Which program(s) might support you in finding answers to those questions</a:t>
            </a:r>
            <a:r>
              <a:rPr lang="en-US" sz="2400" b="0" i="0" u="none" strike="noStrike" cap="none">
                <a:solidFill>
                  <a:schemeClr val="dk1"/>
                </a:solidFill>
                <a:latin typeface="Calibri"/>
                <a:ea typeface="Calibri"/>
                <a:cs typeface="Calibri"/>
                <a:sym typeface="Calibri"/>
              </a:rPr>
              <a:t>?</a:t>
            </a:r>
          </a:p>
        </p:txBody>
      </p:sp>
      <p:pic>
        <p:nvPicPr>
          <p:cNvPr id="633" name="Shape 633" descr="Image result for discuss clip art"/>
          <p:cNvPicPr preferRelativeResize="0"/>
          <p:nvPr/>
        </p:nvPicPr>
        <p:blipFill rotWithShape="1">
          <a:blip r:embed="rId3">
            <a:alphaModFix/>
          </a:blip>
          <a:srcRect/>
          <a:stretch/>
        </p:blipFill>
        <p:spPr>
          <a:xfrm>
            <a:off x="5029200" y="2667000"/>
            <a:ext cx="3809999" cy="38099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sldNum" idx="12"/>
          </p:nvPr>
        </p:nvSpPr>
        <p:spPr>
          <a:xfrm>
            <a:off x="6553200" y="6356350"/>
            <a:ext cx="21335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rgbClr val="888888"/>
                </a:solidFill>
                <a:latin typeface="Arial"/>
                <a:ea typeface="Arial"/>
                <a:cs typeface="Arial"/>
                <a:sym typeface="Arial"/>
              </a:rPr>
              <a:t>49</a:t>
            </a:fld>
            <a:endParaRPr lang="en-US" sz="1800">
              <a:solidFill>
                <a:srgbClr val="888888"/>
              </a:solidFill>
              <a:latin typeface="Arial"/>
              <a:ea typeface="Arial"/>
              <a:cs typeface="Arial"/>
              <a:sym typeface="Arial"/>
            </a:endParaRPr>
          </a:p>
        </p:txBody>
      </p:sp>
      <p:graphicFrame>
        <p:nvGraphicFramePr>
          <p:cNvPr id="639" name="Shape 639"/>
          <p:cNvGraphicFramePr/>
          <p:nvPr/>
        </p:nvGraphicFramePr>
        <p:xfrm>
          <a:off x="533400" y="1219200"/>
          <a:ext cx="3000000" cy="3000000"/>
        </p:xfrm>
        <a:graphic>
          <a:graphicData uri="http://schemas.openxmlformats.org/drawingml/2006/table">
            <a:tbl>
              <a:tblPr firstRow="1" bandRow="1">
                <a:noFill/>
                <a:tableStyleId>{22905F7B-1BAB-46EF-873E-579EF11BB206}</a:tableStyleId>
              </a:tblPr>
              <a:tblGrid>
                <a:gridCol w="3021150"/>
                <a:gridCol w="5035250"/>
              </a:tblGrid>
              <a:tr h="1143000">
                <a:tc>
                  <a:txBody>
                    <a:bodyPr/>
                    <a:lstStyle/>
                    <a:p>
                      <a:pPr marL="0" marR="0" lvl="0" indent="0" algn="ctr" rtl="0">
                        <a:spcBef>
                          <a:spcPts val="0"/>
                        </a:spcBef>
                        <a:buSzPct val="25000"/>
                        <a:buNone/>
                      </a:pPr>
                      <a:r>
                        <a:rPr lang="en-US" sz="6000" u="none" strike="noStrike" cap="none">
                          <a:solidFill>
                            <a:schemeClr val="dk1"/>
                          </a:solidFill>
                          <a:latin typeface="Calibri"/>
                          <a:ea typeface="Calibri"/>
                          <a:cs typeface="Calibri"/>
                          <a:sym typeface="Calibri"/>
                        </a:rPr>
                        <a:t>Proposal</a:t>
                      </a:r>
                    </a:p>
                  </a:txBody>
                  <a:tcPr marL="91450" marR="91450" marT="45725" marB="45725"/>
                </a:tc>
                <a:tc>
                  <a:txBody>
                    <a:bodyPr/>
                    <a:lstStyle/>
                    <a:p>
                      <a:pPr marL="0" marR="0" lvl="0" indent="0" algn="ctr" rtl="0">
                        <a:spcBef>
                          <a:spcPts val="0"/>
                        </a:spcBef>
                        <a:buSzPct val="25000"/>
                        <a:buNone/>
                      </a:pPr>
                      <a:r>
                        <a:rPr lang="en-US" sz="6000" u="none" strike="noStrike" cap="none">
                          <a:solidFill>
                            <a:schemeClr val="dk1"/>
                          </a:solidFill>
                          <a:latin typeface="Calibri"/>
                          <a:ea typeface="Calibri"/>
                          <a:cs typeface="Calibri"/>
                          <a:sym typeface="Calibri"/>
                        </a:rPr>
                        <a:t>DRL Program</a:t>
                      </a:r>
                    </a:p>
                  </a:txBody>
                  <a:tcPr marL="91450" marR="91450" marT="45725" marB="45725"/>
                </a:tc>
              </a:tr>
              <a:tr h="1143000">
                <a:tc>
                  <a:txBody>
                    <a:bodyPr/>
                    <a:lstStyle/>
                    <a:p>
                      <a:pPr marL="0" marR="0" lvl="0" indent="0" algn="ctr" rtl="0">
                        <a:spcBef>
                          <a:spcPts val="0"/>
                        </a:spcBef>
                        <a:buSzPct val="25000"/>
                        <a:buNone/>
                      </a:pPr>
                      <a:r>
                        <a:rPr lang="en-US" sz="6000" b="1" u="none" strike="noStrike" cap="none">
                          <a:latin typeface="Calibri"/>
                          <a:ea typeface="Calibri"/>
                          <a:cs typeface="Calibri"/>
                          <a:sym typeface="Calibri"/>
                        </a:rPr>
                        <a:t>A</a:t>
                      </a:r>
                    </a:p>
                  </a:txBody>
                  <a:tcPr marL="91450" marR="91450" marT="45725" marB="45725">
                    <a:solidFill>
                      <a:srgbClr val="FFFF99"/>
                    </a:solidFill>
                  </a:tcPr>
                </a:tc>
                <a:tc>
                  <a:txBody>
                    <a:bodyPr/>
                    <a:lstStyle/>
                    <a:p>
                      <a:pPr marL="0" marR="0" lvl="0" indent="0" algn="ctr" rtl="0">
                        <a:spcBef>
                          <a:spcPts val="0"/>
                        </a:spcBef>
                        <a:buSzPct val="25000"/>
                        <a:buNone/>
                      </a:pPr>
                      <a:endParaRPr sz="6000" u="none" strike="noStrike" cap="none">
                        <a:latin typeface="Calibri"/>
                        <a:ea typeface="Calibri"/>
                        <a:cs typeface="Calibri"/>
                        <a:sym typeface="Calibri"/>
                      </a:endParaRPr>
                    </a:p>
                  </a:txBody>
                  <a:tcPr marL="91450" marR="91450" marT="45725" marB="45725">
                    <a:solidFill>
                      <a:srgbClr val="FFFF99"/>
                    </a:solidFill>
                  </a:tcPr>
                </a:tc>
              </a:tr>
              <a:tr h="1143000">
                <a:tc>
                  <a:txBody>
                    <a:bodyPr/>
                    <a:lstStyle/>
                    <a:p>
                      <a:pPr marL="0" marR="0" lvl="0" indent="0" algn="ctr" rtl="0">
                        <a:spcBef>
                          <a:spcPts val="0"/>
                        </a:spcBef>
                        <a:buSzPct val="25000"/>
                        <a:buNone/>
                      </a:pPr>
                      <a:r>
                        <a:rPr lang="en-US" sz="6000" b="1" u="none" strike="noStrike" cap="none">
                          <a:latin typeface="Calibri"/>
                          <a:ea typeface="Calibri"/>
                          <a:cs typeface="Calibri"/>
                          <a:sym typeface="Calibri"/>
                        </a:rPr>
                        <a:t>B</a:t>
                      </a:r>
                    </a:p>
                  </a:txBody>
                  <a:tcPr marL="91450" marR="91450" marT="45725" marB="45725">
                    <a:solidFill>
                      <a:srgbClr val="C2E49C"/>
                    </a:solidFill>
                  </a:tcPr>
                </a:tc>
                <a:tc>
                  <a:txBody>
                    <a:bodyPr/>
                    <a:lstStyle/>
                    <a:p>
                      <a:pPr marL="0" marR="0" lvl="0" indent="0" algn="ctr" rtl="0">
                        <a:spcBef>
                          <a:spcPts val="0"/>
                        </a:spcBef>
                        <a:buSzPct val="25000"/>
                        <a:buNone/>
                      </a:pPr>
                      <a:endParaRPr sz="6000" u="none" strike="noStrike" cap="none">
                        <a:latin typeface="Calibri"/>
                        <a:ea typeface="Calibri"/>
                        <a:cs typeface="Calibri"/>
                        <a:sym typeface="Calibri"/>
                      </a:endParaRPr>
                    </a:p>
                  </a:txBody>
                  <a:tcPr marL="91450" marR="91450" marT="45725" marB="45725">
                    <a:solidFill>
                      <a:srgbClr val="C2E49C"/>
                    </a:solidFill>
                  </a:tcPr>
                </a:tc>
              </a:tr>
              <a:tr h="1143000">
                <a:tc>
                  <a:txBody>
                    <a:bodyPr/>
                    <a:lstStyle/>
                    <a:p>
                      <a:pPr marL="0" marR="0" lvl="0" indent="0" algn="ctr" rtl="0">
                        <a:spcBef>
                          <a:spcPts val="0"/>
                        </a:spcBef>
                        <a:buSzPct val="25000"/>
                        <a:buNone/>
                      </a:pPr>
                      <a:r>
                        <a:rPr lang="en-US" sz="6000" b="1" u="none" strike="noStrike" cap="none">
                          <a:latin typeface="Calibri"/>
                          <a:ea typeface="Calibri"/>
                          <a:cs typeface="Calibri"/>
                          <a:sym typeface="Calibri"/>
                        </a:rPr>
                        <a:t>C</a:t>
                      </a:r>
                    </a:p>
                  </a:txBody>
                  <a:tcPr marL="91450" marR="91450" marT="45725" marB="45725">
                    <a:solidFill>
                      <a:srgbClr val="BED6FA"/>
                    </a:solidFill>
                  </a:tcPr>
                </a:tc>
                <a:tc>
                  <a:txBody>
                    <a:bodyPr/>
                    <a:lstStyle/>
                    <a:p>
                      <a:pPr marL="0" marR="0" lvl="0" indent="0" algn="ctr" rtl="0">
                        <a:spcBef>
                          <a:spcPts val="0"/>
                        </a:spcBef>
                        <a:buSzPct val="25000"/>
                        <a:buNone/>
                      </a:pPr>
                      <a:endParaRPr sz="6000" u="none" strike="noStrike" cap="none">
                        <a:latin typeface="Calibri"/>
                        <a:ea typeface="Calibri"/>
                        <a:cs typeface="Calibri"/>
                        <a:sym typeface="Calibri"/>
                      </a:endParaRPr>
                    </a:p>
                  </a:txBody>
                  <a:tcPr marL="91450" marR="91450" marT="45725" marB="45725">
                    <a:solidFill>
                      <a:srgbClr val="BED6FA"/>
                    </a:solidFill>
                  </a:tcPr>
                </a:tc>
              </a:tr>
            </a:tbl>
          </a:graphicData>
        </a:graphic>
      </p:graphicFrame>
      <p:sp>
        <p:nvSpPr>
          <p:cNvPr id="640" name="Shape 640"/>
          <p:cNvSpPr txBox="1"/>
          <p:nvPr/>
        </p:nvSpPr>
        <p:spPr>
          <a:xfrm>
            <a:off x="3581400" y="2362200"/>
            <a:ext cx="5008418"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a:solidFill>
                  <a:schemeClr val="dk1"/>
                </a:solidFill>
                <a:latin typeface="Arial"/>
                <a:ea typeface="Arial"/>
                <a:cs typeface="Arial"/>
                <a:sym typeface="Arial"/>
              </a:rPr>
              <a:t>AISL</a:t>
            </a:r>
          </a:p>
        </p:txBody>
      </p:sp>
      <p:sp>
        <p:nvSpPr>
          <p:cNvPr id="641" name="Shape 641"/>
          <p:cNvSpPr txBox="1"/>
          <p:nvPr/>
        </p:nvSpPr>
        <p:spPr>
          <a:xfrm>
            <a:off x="3581400" y="3505200"/>
            <a:ext cx="5008418"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a:solidFill>
                  <a:schemeClr val="dk1"/>
                </a:solidFill>
                <a:latin typeface="Arial"/>
                <a:ea typeface="Arial"/>
                <a:cs typeface="Arial"/>
                <a:sym typeface="Arial"/>
              </a:rPr>
              <a:t>DRK-12</a:t>
            </a:r>
          </a:p>
        </p:txBody>
      </p:sp>
      <p:sp>
        <p:nvSpPr>
          <p:cNvPr id="642" name="Shape 642"/>
          <p:cNvSpPr txBox="1"/>
          <p:nvPr/>
        </p:nvSpPr>
        <p:spPr>
          <a:xfrm>
            <a:off x="3581400" y="4673262"/>
            <a:ext cx="5008418" cy="101566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000">
                <a:solidFill>
                  <a:schemeClr val="dk1"/>
                </a:solidFill>
                <a:latin typeface="Arial"/>
                <a:ea typeface="Arial"/>
                <a:cs typeface="Arial"/>
                <a:sym typeface="Arial"/>
              </a:rPr>
              <a:t>ITEST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0"/>
                                        </p:tgtEl>
                                        <p:attrNameLst>
                                          <p:attrName>style.visibility</p:attrName>
                                        </p:attrNameLst>
                                      </p:cBhvr>
                                      <p:to>
                                        <p:strVal val="visible"/>
                                      </p:to>
                                    </p:set>
                                    <p:animEffect transition="in" filter="fade">
                                      <p:cBhvr>
                                        <p:cTn id="7" dur="500"/>
                                        <p:tgtEl>
                                          <p:spTgt spid="6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1"/>
                                        </p:tgtEl>
                                        <p:attrNameLst>
                                          <p:attrName>style.visibility</p:attrName>
                                        </p:attrNameLst>
                                      </p:cBhvr>
                                      <p:to>
                                        <p:strVal val="visible"/>
                                      </p:to>
                                    </p:set>
                                    <p:animEffect transition="in" filter="fade">
                                      <p:cBhvr>
                                        <p:cTn id="12" dur="500"/>
                                        <p:tgtEl>
                                          <p:spTgt spid="6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2"/>
                                        </p:tgtEl>
                                        <p:attrNameLst>
                                          <p:attrName>style.visibility</p:attrName>
                                        </p:attrNameLst>
                                      </p:cBhvr>
                                      <p:to>
                                        <p:strVal val="visible"/>
                                      </p:to>
                                    </p:set>
                                    <p:animEffect transition="in" filter="fade">
                                      <p:cBhvr>
                                        <p:cTn id="17" dur="500"/>
                                        <p:tgtEl>
                                          <p:spTgt spid="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5</a:t>
            </a:fld>
            <a:endParaRPr lang="en-US" sz="1200">
              <a:solidFill>
                <a:srgbClr val="888888"/>
              </a:solidFill>
              <a:latin typeface="Calibri"/>
              <a:ea typeface="Calibri"/>
              <a:cs typeface="Calibri"/>
              <a:sym typeface="Calibri"/>
            </a:endParaRPr>
          </a:p>
        </p:txBody>
      </p:sp>
      <p:pic>
        <p:nvPicPr>
          <p:cNvPr id="360" name="Shape 360"/>
          <p:cNvPicPr preferRelativeResize="0"/>
          <p:nvPr/>
        </p:nvPicPr>
        <p:blipFill rotWithShape="1">
          <a:blip r:embed="rId3">
            <a:alphaModFix/>
          </a:blip>
          <a:srcRect/>
          <a:stretch/>
        </p:blipFill>
        <p:spPr>
          <a:xfrm>
            <a:off x="19050" y="762000"/>
            <a:ext cx="9160340" cy="5867400"/>
          </a:xfrm>
          <a:prstGeom prst="rect">
            <a:avLst/>
          </a:prstGeom>
          <a:noFill/>
          <a:ln>
            <a:noFill/>
          </a:ln>
        </p:spPr>
      </p:pic>
      <p:grpSp>
        <p:nvGrpSpPr>
          <p:cNvPr id="361" name="Shape 361"/>
          <p:cNvGrpSpPr/>
          <p:nvPr/>
        </p:nvGrpSpPr>
        <p:grpSpPr>
          <a:xfrm>
            <a:off x="19049" y="838200"/>
            <a:ext cx="9160339" cy="2286000"/>
            <a:chOff x="19050" y="838200"/>
            <a:chExt cx="9048749" cy="2286000"/>
          </a:xfrm>
        </p:grpSpPr>
        <p:sp>
          <p:nvSpPr>
            <p:cNvPr id="362" name="Shape 362"/>
            <p:cNvSpPr/>
            <p:nvPr/>
          </p:nvSpPr>
          <p:spPr>
            <a:xfrm>
              <a:off x="19050" y="838200"/>
              <a:ext cx="9048749" cy="2209799"/>
            </a:xfrm>
            <a:prstGeom prst="roundRect">
              <a:avLst>
                <a:gd name="adj" fmla="val 16667"/>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3" name="Shape 363"/>
            <p:cNvSpPr txBox="1"/>
            <p:nvPr/>
          </p:nvSpPr>
          <p:spPr>
            <a:xfrm>
              <a:off x="238125" y="945141"/>
              <a:ext cx="8610599" cy="217905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SzPct val="25000"/>
                <a:buNone/>
              </a:pPr>
              <a:r>
                <a:rPr lang="en-US" sz="2400">
                  <a:solidFill>
                    <a:schemeClr val="dk1"/>
                  </a:solidFill>
                  <a:latin typeface="Calibri"/>
                  <a:ea typeface="Calibri"/>
                  <a:cs typeface="Calibri"/>
                  <a:sym typeface="Calibri"/>
                </a:rPr>
                <a:t>Established as an independent agency under the Executive Branch (NSF Act of 1950): </a:t>
              </a:r>
            </a:p>
            <a:p>
              <a:pPr marL="400050" marR="0" lvl="1" indent="-6350" algn="ctr" rtl="0">
                <a:lnSpc>
                  <a:spcPct val="90000"/>
                </a:lnSpc>
                <a:spcBef>
                  <a:spcPts val="480"/>
                </a:spcBef>
                <a:spcAft>
                  <a:spcPts val="0"/>
                </a:spcAft>
                <a:buClr>
                  <a:schemeClr val="dk1"/>
                </a:buClr>
                <a:buSzPct val="25000"/>
                <a:buFont typeface="Calibri"/>
                <a:buNone/>
              </a:pPr>
              <a:r>
                <a:rPr lang="en-US" sz="2400" b="1" i="1" u="none" strike="noStrike" cap="none">
                  <a:solidFill>
                    <a:schemeClr val="dk1"/>
                  </a:solidFill>
                  <a:latin typeface="Calibri"/>
                  <a:ea typeface="Calibri"/>
                  <a:cs typeface="Calibri"/>
                  <a:sym typeface="Calibri"/>
                </a:rPr>
                <a:t>“To promote the progress of science; to advance the national health, prosperity, and welfare; to secure the national defense; and for other purposes.” </a:t>
              </a:r>
            </a:p>
            <a:p>
              <a:pPr marL="0" marR="0" lvl="0" indent="0" algn="l" rtl="0">
                <a:spcBef>
                  <a:spcPts val="480"/>
                </a:spcBef>
                <a:buNone/>
              </a:pPr>
              <a:endParaRPr sz="1800">
                <a:solidFill>
                  <a:schemeClr val="dk1"/>
                </a:solidFill>
                <a:latin typeface="Calibri"/>
                <a:ea typeface="Calibri"/>
                <a:cs typeface="Calibri"/>
                <a:sym typeface="Calibri"/>
              </a:endParaRPr>
            </a:p>
          </p:txBody>
        </p:sp>
      </p:grpSp>
      <p:grpSp>
        <p:nvGrpSpPr>
          <p:cNvPr id="364" name="Shape 364"/>
          <p:cNvGrpSpPr/>
          <p:nvPr/>
        </p:nvGrpSpPr>
        <p:grpSpPr>
          <a:xfrm>
            <a:off x="2895599" y="3048000"/>
            <a:ext cx="6283789" cy="1752600"/>
            <a:chOff x="2971800" y="4114800"/>
            <a:chExt cx="6172200" cy="1752600"/>
          </a:xfrm>
        </p:grpSpPr>
        <p:sp>
          <p:nvSpPr>
            <p:cNvPr id="365" name="Shape 365"/>
            <p:cNvSpPr/>
            <p:nvPr/>
          </p:nvSpPr>
          <p:spPr>
            <a:xfrm>
              <a:off x="2971800" y="4114800"/>
              <a:ext cx="6172199" cy="1752600"/>
            </a:xfrm>
            <a:prstGeom prst="lef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66" name="Shape 366"/>
            <p:cNvSpPr txBox="1"/>
            <p:nvPr/>
          </p:nvSpPr>
          <p:spPr>
            <a:xfrm>
              <a:off x="3276600" y="4648200"/>
              <a:ext cx="5867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200" b="1">
                  <a:solidFill>
                    <a:schemeClr val="dk1"/>
                  </a:solidFill>
                  <a:latin typeface="Calibri"/>
                  <a:ea typeface="Calibri"/>
                  <a:cs typeface="Calibri"/>
                  <a:sym typeface="Calibri"/>
                </a:rPr>
                <a:t>Our Focus: </a:t>
              </a:r>
              <a:r>
                <a:rPr lang="en-US" sz="2200">
                  <a:solidFill>
                    <a:schemeClr val="dk1"/>
                  </a:solidFill>
                  <a:latin typeface="Calibri"/>
                  <a:ea typeface="Calibri"/>
                  <a:cs typeface="Calibri"/>
                  <a:sym typeface="Calibri"/>
                </a:rPr>
                <a:t>Directorate of Education and Human Resources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64"/>
                                        </p:tgtEl>
                                        <p:attrNameLst>
                                          <p:attrName>style.visibility</p:attrName>
                                        </p:attrNameLst>
                                      </p:cBhvr>
                                      <p:to>
                                        <p:strVal val="visible"/>
                                      </p:to>
                                    </p:set>
                                    <p:anim calcmode="lin" valueType="num">
                                      <p:cBhvr additive="base">
                                        <p:cTn id="12" dur="500"/>
                                        <p:tgtEl>
                                          <p:spTgt spid="3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685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Knowing Your Audience</a:t>
            </a:r>
          </a:p>
        </p:txBody>
      </p:sp>
      <p:sp>
        <p:nvSpPr>
          <p:cNvPr id="648" name="Shape 648"/>
          <p:cNvSpPr txBox="1">
            <a:spLocks noGrp="1"/>
          </p:cNvSpPr>
          <p:nvPr>
            <p:ph type="body" idx="1"/>
          </p:nvPr>
        </p:nvSpPr>
        <p:spPr>
          <a:xfrm>
            <a:off x="457200" y="2057400"/>
            <a:ext cx="8229600" cy="2286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The Review Process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Merit Review Criteria</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Insights of an experienced reviewer</a:t>
            </a:r>
          </a:p>
        </p:txBody>
      </p:sp>
      <p:sp>
        <p:nvSpPr>
          <p:cNvPr id="649" name="Shape 6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50</a:t>
            </a:fld>
            <a:endParaRPr lang="en-US" sz="1200">
              <a:solidFill>
                <a:srgbClr val="888888"/>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Shape 654"/>
          <p:cNvPicPr preferRelativeResize="0"/>
          <p:nvPr/>
        </p:nvPicPr>
        <p:blipFill rotWithShape="1">
          <a:blip r:embed="rId3">
            <a:alphaModFix/>
          </a:blip>
          <a:srcRect/>
          <a:stretch/>
        </p:blipFill>
        <p:spPr>
          <a:xfrm>
            <a:off x="228600" y="2971800"/>
            <a:ext cx="549275" cy="990599"/>
          </a:xfrm>
          <a:prstGeom prst="rect">
            <a:avLst/>
          </a:prstGeom>
          <a:noFill/>
          <a:ln w="28575" cap="flat" cmpd="sng">
            <a:solidFill>
              <a:srgbClr val="000080"/>
            </a:solidFill>
            <a:prstDash val="solid"/>
            <a:miter/>
            <a:headEnd type="none" w="med" len="med"/>
            <a:tailEnd type="none" w="med" len="med"/>
          </a:ln>
        </p:spPr>
      </p:pic>
      <p:sp>
        <p:nvSpPr>
          <p:cNvPr id="655" name="Shape 655"/>
          <p:cNvSpPr txBox="1"/>
          <p:nvPr/>
        </p:nvSpPr>
        <p:spPr>
          <a:xfrm>
            <a:off x="609600" y="2438400"/>
            <a:ext cx="1255712" cy="1046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1">
                <a:solidFill>
                  <a:schemeClr val="accent2"/>
                </a:solidFill>
                <a:latin typeface="Arial"/>
                <a:ea typeface="Arial"/>
                <a:cs typeface="Arial"/>
                <a:sym typeface="Arial"/>
              </a:rPr>
              <a:t>Organization </a:t>
            </a:r>
          </a:p>
          <a:p>
            <a:pPr marL="0" marR="0" lvl="0" indent="0" algn="ctr" rtl="0">
              <a:spcBef>
                <a:spcPts val="0"/>
              </a:spcBef>
              <a:buSzPct val="25000"/>
              <a:buNone/>
            </a:pPr>
            <a:r>
              <a:rPr lang="en-US" sz="1200" b="1">
                <a:solidFill>
                  <a:schemeClr val="accent2"/>
                </a:solidFill>
                <a:latin typeface="Arial"/>
                <a:ea typeface="Arial"/>
                <a:cs typeface="Arial"/>
                <a:sym typeface="Arial"/>
              </a:rPr>
              <a:t>submits</a:t>
            </a:r>
          </a:p>
          <a:p>
            <a:pPr marL="0" marR="0" lvl="0" indent="0" algn="ctr" rtl="0">
              <a:spcBef>
                <a:spcPts val="0"/>
              </a:spcBef>
              <a:buSzPct val="25000"/>
              <a:buNone/>
            </a:pPr>
            <a:r>
              <a:rPr lang="en-US" sz="1200" b="1">
                <a:solidFill>
                  <a:schemeClr val="accent2"/>
                </a:solidFill>
                <a:latin typeface="Arial"/>
                <a:ea typeface="Arial"/>
                <a:cs typeface="Arial"/>
                <a:sym typeface="Arial"/>
              </a:rPr>
              <a:t>via</a:t>
            </a:r>
          </a:p>
          <a:p>
            <a:pPr marL="0" marR="0" lvl="0" indent="0" algn="ctr" rtl="0">
              <a:spcBef>
                <a:spcPts val="0"/>
              </a:spcBef>
              <a:buClr>
                <a:schemeClr val="hlink"/>
              </a:buClr>
              <a:buSzPct val="25000"/>
              <a:buFont typeface="Arial"/>
              <a:buNone/>
            </a:pPr>
            <a:r>
              <a:rPr lang="en-US" sz="1200" b="1">
                <a:solidFill>
                  <a:schemeClr val="accent2"/>
                </a:solidFill>
                <a:latin typeface="Arial"/>
                <a:ea typeface="Arial"/>
                <a:cs typeface="Arial"/>
                <a:sym typeface="Arial"/>
              </a:rPr>
              <a:t>FastLane</a:t>
            </a:r>
          </a:p>
          <a:p>
            <a:pPr marL="0" marR="0" lvl="0" indent="0" algn="ctr" rtl="0">
              <a:spcBef>
                <a:spcPts val="0"/>
              </a:spcBef>
              <a:buClr>
                <a:schemeClr val="hlink"/>
              </a:buClr>
              <a:buFont typeface="Arial"/>
              <a:buNone/>
            </a:pPr>
            <a:endParaRPr sz="1400" b="1">
              <a:solidFill>
                <a:schemeClr val="dk1"/>
              </a:solidFill>
              <a:latin typeface="Arial"/>
              <a:ea typeface="Arial"/>
              <a:cs typeface="Arial"/>
              <a:sym typeface="Arial"/>
            </a:endParaRPr>
          </a:p>
        </p:txBody>
      </p:sp>
      <p:sp>
        <p:nvSpPr>
          <p:cNvPr id="656" name="Shape 656"/>
          <p:cNvSpPr/>
          <p:nvPr/>
        </p:nvSpPr>
        <p:spPr>
          <a:xfrm>
            <a:off x="1905000" y="2667000"/>
            <a:ext cx="1295400" cy="1524000"/>
          </a:xfrm>
          <a:prstGeom prst="rect">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2800" b="1">
              <a:solidFill>
                <a:schemeClr val="dk1"/>
              </a:solidFill>
              <a:latin typeface="Arial"/>
              <a:ea typeface="Arial"/>
              <a:cs typeface="Arial"/>
              <a:sym typeface="Arial"/>
            </a:endParaRPr>
          </a:p>
        </p:txBody>
      </p:sp>
      <p:sp>
        <p:nvSpPr>
          <p:cNvPr id="657" name="Shape 657"/>
          <p:cNvSpPr/>
          <p:nvPr/>
        </p:nvSpPr>
        <p:spPr>
          <a:xfrm>
            <a:off x="1981200" y="2971800"/>
            <a:ext cx="1219199" cy="990599"/>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2000" b="1">
                <a:solidFill>
                  <a:schemeClr val="dk2"/>
                </a:solidFill>
                <a:latin typeface="Arial"/>
                <a:ea typeface="Arial"/>
                <a:cs typeface="Arial"/>
                <a:sym typeface="Arial"/>
              </a:rPr>
              <a:t>NSF</a:t>
            </a:r>
          </a:p>
          <a:p>
            <a:pPr marL="0" marR="0" lvl="0" indent="0" algn="ctr" rtl="0">
              <a:spcBef>
                <a:spcPts val="0"/>
              </a:spcBef>
              <a:buSzPct val="25000"/>
              <a:buNone/>
            </a:pPr>
            <a:r>
              <a:rPr lang="en-US" sz="2000" b="1">
                <a:solidFill>
                  <a:schemeClr val="dk2"/>
                </a:solidFill>
                <a:latin typeface="Arial"/>
                <a:ea typeface="Arial"/>
                <a:cs typeface="Arial"/>
                <a:sym typeface="Arial"/>
              </a:rPr>
              <a:t>Program</a:t>
            </a:r>
          </a:p>
        </p:txBody>
      </p:sp>
      <p:sp>
        <p:nvSpPr>
          <p:cNvPr id="658" name="Shape 658"/>
          <p:cNvSpPr/>
          <p:nvPr/>
        </p:nvSpPr>
        <p:spPr>
          <a:xfrm>
            <a:off x="5105400" y="2590800"/>
            <a:ext cx="762000" cy="1676399"/>
          </a:xfrm>
          <a:prstGeom prst="rect">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b="1">
                <a:solidFill>
                  <a:schemeClr val="dk1"/>
                </a:solidFill>
                <a:latin typeface="Arial"/>
                <a:ea typeface="Arial"/>
                <a:cs typeface="Arial"/>
                <a:sym typeface="Arial"/>
              </a:rPr>
              <a:t>Program</a:t>
            </a:r>
          </a:p>
          <a:p>
            <a:pPr marL="0" marR="0" lvl="0" indent="0" algn="ctr" rtl="0">
              <a:spcBef>
                <a:spcPts val="0"/>
              </a:spcBef>
              <a:buSzPct val="25000"/>
              <a:buNone/>
            </a:pPr>
            <a:r>
              <a:rPr lang="en-US" sz="1400" b="1">
                <a:solidFill>
                  <a:schemeClr val="dk1"/>
                </a:solidFill>
                <a:latin typeface="Arial"/>
                <a:ea typeface="Arial"/>
                <a:cs typeface="Arial"/>
                <a:sym typeface="Arial"/>
              </a:rPr>
              <a:t>Officers</a:t>
            </a:r>
          </a:p>
          <a:p>
            <a:pPr marL="0" marR="0" lvl="0" indent="0" algn="ctr" rtl="0">
              <a:spcBef>
                <a:spcPts val="0"/>
              </a:spcBef>
              <a:buNone/>
            </a:pPr>
            <a:endParaRPr sz="1300" b="1">
              <a:solidFill>
                <a:schemeClr val="dk1"/>
              </a:solidFill>
              <a:latin typeface="Arial"/>
              <a:ea typeface="Arial"/>
              <a:cs typeface="Arial"/>
              <a:sym typeface="Arial"/>
            </a:endParaRPr>
          </a:p>
        </p:txBody>
      </p:sp>
      <p:sp>
        <p:nvSpPr>
          <p:cNvPr id="659" name="Shape 659"/>
          <p:cNvSpPr/>
          <p:nvPr/>
        </p:nvSpPr>
        <p:spPr>
          <a:xfrm>
            <a:off x="7010400" y="3124200"/>
            <a:ext cx="685799" cy="838199"/>
          </a:xfrm>
          <a:prstGeom prst="rect">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b="1">
                <a:solidFill>
                  <a:schemeClr val="dk2"/>
                </a:solidFill>
                <a:latin typeface="Arial"/>
                <a:ea typeface="Arial"/>
                <a:cs typeface="Arial"/>
                <a:sym typeface="Arial"/>
              </a:rPr>
              <a:t>Division</a:t>
            </a:r>
          </a:p>
          <a:p>
            <a:pPr marL="0" marR="0" lvl="0" indent="0" algn="ctr" rtl="0">
              <a:spcBef>
                <a:spcPts val="0"/>
              </a:spcBef>
              <a:buSzPct val="25000"/>
              <a:buNone/>
            </a:pPr>
            <a:r>
              <a:rPr lang="en-US" sz="1400" b="1">
                <a:solidFill>
                  <a:schemeClr val="dk2"/>
                </a:solidFill>
                <a:latin typeface="Arial"/>
                <a:ea typeface="Arial"/>
                <a:cs typeface="Arial"/>
                <a:sym typeface="Arial"/>
              </a:rPr>
              <a:t>Director</a:t>
            </a:r>
          </a:p>
          <a:p>
            <a:pPr marL="0" marR="0" lvl="0" indent="0" algn="ctr" rtl="0">
              <a:spcBef>
                <a:spcPts val="0"/>
              </a:spcBef>
              <a:buSzPct val="25000"/>
              <a:buNone/>
            </a:pPr>
            <a:r>
              <a:rPr lang="en-US" sz="1400" b="1">
                <a:solidFill>
                  <a:schemeClr val="dk2"/>
                </a:solidFill>
                <a:latin typeface="Arial"/>
                <a:ea typeface="Arial"/>
                <a:cs typeface="Arial"/>
                <a:sym typeface="Arial"/>
              </a:rPr>
              <a:t>Concur</a:t>
            </a:r>
          </a:p>
        </p:txBody>
      </p:sp>
      <p:sp>
        <p:nvSpPr>
          <p:cNvPr id="660" name="Shape 660"/>
          <p:cNvSpPr/>
          <p:nvPr/>
        </p:nvSpPr>
        <p:spPr>
          <a:xfrm>
            <a:off x="7848600" y="2057400"/>
            <a:ext cx="838199" cy="685799"/>
          </a:xfrm>
          <a:prstGeom prst="rect">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200" b="1">
                <a:solidFill>
                  <a:schemeClr val="dk2"/>
                </a:solidFill>
                <a:latin typeface="Arial"/>
                <a:ea typeface="Arial"/>
                <a:cs typeface="Arial"/>
                <a:sym typeface="Arial"/>
              </a:rPr>
              <a:t>DGA</a:t>
            </a:r>
          </a:p>
        </p:txBody>
      </p:sp>
      <p:sp>
        <p:nvSpPr>
          <p:cNvPr id="661" name="Shape 661"/>
          <p:cNvSpPr/>
          <p:nvPr/>
        </p:nvSpPr>
        <p:spPr>
          <a:xfrm>
            <a:off x="7848600" y="4419600"/>
            <a:ext cx="1143000" cy="685799"/>
          </a:xfrm>
          <a:prstGeom prst="rect">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b="1">
                <a:solidFill>
                  <a:schemeClr val="dk2"/>
                </a:solidFill>
                <a:latin typeface="Arial"/>
                <a:ea typeface="Arial"/>
                <a:cs typeface="Arial"/>
                <a:sym typeface="Arial"/>
              </a:rPr>
              <a:t>Organization</a:t>
            </a:r>
          </a:p>
        </p:txBody>
      </p:sp>
      <p:sp>
        <p:nvSpPr>
          <p:cNvPr id="662" name="Shape 662"/>
          <p:cNvSpPr/>
          <p:nvPr/>
        </p:nvSpPr>
        <p:spPr>
          <a:xfrm>
            <a:off x="3733800" y="2743200"/>
            <a:ext cx="990599" cy="304799"/>
          </a:xfrm>
          <a:prstGeom prst="rect">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a:solidFill>
                  <a:schemeClr val="dk2"/>
                </a:solidFill>
                <a:latin typeface="Arial"/>
                <a:ea typeface="Arial"/>
                <a:cs typeface="Arial"/>
                <a:sym typeface="Arial"/>
              </a:rPr>
              <a:t>Ad hoc</a:t>
            </a:r>
          </a:p>
        </p:txBody>
      </p:sp>
      <p:sp>
        <p:nvSpPr>
          <p:cNvPr id="663" name="Shape 663"/>
          <p:cNvSpPr/>
          <p:nvPr/>
        </p:nvSpPr>
        <p:spPr>
          <a:xfrm>
            <a:off x="3733800" y="3886200"/>
            <a:ext cx="990599" cy="304799"/>
          </a:xfrm>
          <a:prstGeom prst="rect">
            <a:avLst/>
          </a:prstGeom>
          <a:solidFill>
            <a:schemeClr val="lt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1">
                <a:solidFill>
                  <a:schemeClr val="dk2"/>
                </a:solidFill>
                <a:latin typeface="Arial"/>
                <a:ea typeface="Arial"/>
                <a:cs typeface="Arial"/>
                <a:sym typeface="Arial"/>
              </a:rPr>
              <a:t>Panel</a:t>
            </a:r>
          </a:p>
        </p:txBody>
      </p:sp>
      <p:sp>
        <p:nvSpPr>
          <p:cNvPr id="664" name="Shape 664"/>
          <p:cNvSpPr txBox="1"/>
          <p:nvPr/>
        </p:nvSpPr>
        <p:spPr>
          <a:xfrm>
            <a:off x="7931150" y="3168650"/>
            <a:ext cx="831850" cy="3365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accent2"/>
                </a:solidFill>
                <a:latin typeface="Arial"/>
                <a:ea typeface="Arial"/>
                <a:cs typeface="Arial"/>
                <a:sym typeface="Arial"/>
              </a:rPr>
              <a:t>Award</a:t>
            </a:r>
          </a:p>
        </p:txBody>
      </p:sp>
      <p:sp>
        <p:nvSpPr>
          <p:cNvPr id="665" name="Shape 665"/>
          <p:cNvSpPr txBox="1"/>
          <p:nvPr/>
        </p:nvSpPr>
        <p:spPr>
          <a:xfrm>
            <a:off x="0" y="739914"/>
            <a:ext cx="9144000"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1">
                <a:solidFill>
                  <a:schemeClr val="dk2"/>
                </a:solidFill>
                <a:latin typeface="Calibri"/>
                <a:ea typeface="Calibri"/>
                <a:cs typeface="Calibri"/>
                <a:sym typeface="Calibri"/>
              </a:rPr>
              <a:t>Proposal Review Process and Timeline</a:t>
            </a:r>
          </a:p>
        </p:txBody>
      </p:sp>
      <p:sp>
        <p:nvSpPr>
          <p:cNvPr id="666" name="Shape 666"/>
          <p:cNvSpPr txBox="1"/>
          <p:nvPr/>
        </p:nvSpPr>
        <p:spPr>
          <a:xfrm>
            <a:off x="6943725" y="4419600"/>
            <a:ext cx="827088" cy="3365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accent2"/>
                </a:solidFill>
                <a:latin typeface="Arial"/>
                <a:ea typeface="Arial"/>
                <a:cs typeface="Arial"/>
                <a:sym typeface="Arial"/>
              </a:rPr>
              <a:t>Decline</a:t>
            </a:r>
          </a:p>
        </p:txBody>
      </p:sp>
      <p:cxnSp>
        <p:nvCxnSpPr>
          <p:cNvPr id="667" name="Shape 667"/>
          <p:cNvCxnSpPr/>
          <p:nvPr/>
        </p:nvCxnSpPr>
        <p:spPr>
          <a:xfrm>
            <a:off x="8305800" y="3429000"/>
            <a:ext cx="0" cy="990599"/>
          </a:xfrm>
          <a:prstGeom prst="straightConnector1">
            <a:avLst/>
          </a:prstGeom>
          <a:noFill/>
          <a:ln w="25400" cap="flat" cmpd="sng">
            <a:solidFill>
              <a:schemeClr val="dk1"/>
            </a:solidFill>
            <a:prstDash val="solid"/>
            <a:round/>
            <a:headEnd type="none" w="med" len="med"/>
            <a:tailEnd type="triangle" w="med" len="med"/>
          </a:ln>
        </p:spPr>
      </p:cxnSp>
      <p:cxnSp>
        <p:nvCxnSpPr>
          <p:cNvPr id="668" name="Shape 668"/>
          <p:cNvCxnSpPr/>
          <p:nvPr/>
        </p:nvCxnSpPr>
        <p:spPr>
          <a:xfrm>
            <a:off x="5867400" y="3505200"/>
            <a:ext cx="1143000" cy="0"/>
          </a:xfrm>
          <a:prstGeom prst="straightConnector1">
            <a:avLst/>
          </a:prstGeom>
          <a:noFill/>
          <a:ln w="25400" cap="flat" cmpd="sng">
            <a:solidFill>
              <a:schemeClr val="dk1"/>
            </a:solidFill>
            <a:prstDash val="solid"/>
            <a:round/>
            <a:headEnd type="none" w="med" len="med"/>
            <a:tailEnd type="triangle" w="med" len="med"/>
          </a:ln>
        </p:spPr>
      </p:cxnSp>
      <p:cxnSp>
        <p:nvCxnSpPr>
          <p:cNvPr id="669" name="Shape 669"/>
          <p:cNvCxnSpPr/>
          <p:nvPr/>
        </p:nvCxnSpPr>
        <p:spPr>
          <a:xfrm rot="10800000">
            <a:off x="7315200" y="2286000"/>
            <a:ext cx="0" cy="838199"/>
          </a:xfrm>
          <a:prstGeom prst="straightConnector1">
            <a:avLst/>
          </a:prstGeom>
          <a:noFill/>
          <a:ln w="25400" cap="flat" cmpd="sng">
            <a:solidFill>
              <a:schemeClr val="dk1"/>
            </a:solidFill>
            <a:prstDash val="solid"/>
            <a:round/>
            <a:headEnd type="none" w="med" len="med"/>
            <a:tailEnd type="none" w="med" len="med"/>
          </a:ln>
        </p:spPr>
      </p:cxnSp>
      <p:cxnSp>
        <p:nvCxnSpPr>
          <p:cNvPr id="670" name="Shape 670"/>
          <p:cNvCxnSpPr/>
          <p:nvPr/>
        </p:nvCxnSpPr>
        <p:spPr>
          <a:xfrm>
            <a:off x="7315200" y="2286000"/>
            <a:ext cx="533399" cy="0"/>
          </a:xfrm>
          <a:prstGeom prst="straightConnector1">
            <a:avLst/>
          </a:prstGeom>
          <a:noFill/>
          <a:ln w="25400" cap="flat" cmpd="sng">
            <a:solidFill>
              <a:schemeClr val="dk1"/>
            </a:solidFill>
            <a:prstDash val="solid"/>
            <a:round/>
            <a:headEnd type="none" w="med" len="med"/>
            <a:tailEnd type="triangle" w="med" len="med"/>
          </a:ln>
        </p:spPr>
      </p:cxnSp>
      <p:cxnSp>
        <p:nvCxnSpPr>
          <p:cNvPr id="671" name="Shape 671"/>
          <p:cNvCxnSpPr/>
          <p:nvPr/>
        </p:nvCxnSpPr>
        <p:spPr>
          <a:xfrm>
            <a:off x="7315200" y="3962400"/>
            <a:ext cx="0" cy="533399"/>
          </a:xfrm>
          <a:prstGeom prst="straightConnector1">
            <a:avLst/>
          </a:prstGeom>
          <a:noFill/>
          <a:ln w="25400" cap="flat" cmpd="sng">
            <a:solidFill>
              <a:schemeClr val="dk1"/>
            </a:solidFill>
            <a:prstDash val="solid"/>
            <a:round/>
            <a:headEnd type="none" w="med" len="med"/>
            <a:tailEnd type="none" w="med" len="med"/>
          </a:ln>
        </p:spPr>
      </p:cxnSp>
      <p:cxnSp>
        <p:nvCxnSpPr>
          <p:cNvPr id="672" name="Shape 672"/>
          <p:cNvCxnSpPr/>
          <p:nvPr/>
        </p:nvCxnSpPr>
        <p:spPr>
          <a:xfrm>
            <a:off x="838200" y="3505200"/>
            <a:ext cx="990599" cy="0"/>
          </a:xfrm>
          <a:prstGeom prst="straightConnector1">
            <a:avLst/>
          </a:prstGeom>
          <a:noFill/>
          <a:ln w="25400" cap="flat" cmpd="sng">
            <a:solidFill>
              <a:schemeClr val="dk1"/>
            </a:solidFill>
            <a:prstDash val="solid"/>
            <a:round/>
            <a:headEnd type="none" w="med" len="med"/>
            <a:tailEnd type="triangle" w="med" len="med"/>
          </a:ln>
        </p:spPr>
      </p:cxnSp>
      <p:cxnSp>
        <p:nvCxnSpPr>
          <p:cNvPr id="673" name="Shape 673"/>
          <p:cNvCxnSpPr/>
          <p:nvPr/>
        </p:nvCxnSpPr>
        <p:spPr>
          <a:xfrm rot="10800000" flipH="1">
            <a:off x="3200400" y="3124199"/>
            <a:ext cx="533399" cy="381000"/>
          </a:xfrm>
          <a:prstGeom prst="straightConnector1">
            <a:avLst/>
          </a:prstGeom>
          <a:noFill/>
          <a:ln w="25400" cap="flat" cmpd="sng">
            <a:solidFill>
              <a:schemeClr val="dk1"/>
            </a:solidFill>
            <a:prstDash val="dot"/>
            <a:round/>
            <a:headEnd type="none" w="med" len="med"/>
            <a:tailEnd type="triangle" w="med" len="med"/>
          </a:ln>
        </p:spPr>
      </p:cxnSp>
      <p:cxnSp>
        <p:nvCxnSpPr>
          <p:cNvPr id="674" name="Shape 674"/>
          <p:cNvCxnSpPr/>
          <p:nvPr/>
        </p:nvCxnSpPr>
        <p:spPr>
          <a:xfrm>
            <a:off x="7696200" y="4648200"/>
            <a:ext cx="152399" cy="0"/>
          </a:xfrm>
          <a:prstGeom prst="straightConnector1">
            <a:avLst/>
          </a:prstGeom>
          <a:noFill/>
          <a:ln w="25400" cap="flat" cmpd="sng">
            <a:solidFill>
              <a:schemeClr val="dk1"/>
            </a:solidFill>
            <a:prstDash val="solid"/>
            <a:round/>
            <a:headEnd type="none" w="med" len="med"/>
            <a:tailEnd type="triangle" w="med" len="med"/>
          </a:ln>
        </p:spPr>
      </p:cxnSp>
      <p:sp>
        <p:nvSpPr>
          <p:cNvPr id="675" name="Shape 675"/>
          <p:cNvSpPr txBox="1"/>
          <p:nvPr/>
        </p:nvSpPr>
        <p:spPr>
          <a:xfrm>
            <a:off x="4891087" y="5867400"/>
            <a:ext cx="900111" cy="30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Arial"/>
                <a:ea typeface="Arial"/>
                <a:cs typeface="Arial"/>
                <a:sym typeface="Arial"/>
              </a:rPr>
              <a:t>6 Months</a:t>
            </a:r>
          </a:p>
        </p:txBody>
      </p:sp>
      <p:sp>
        <p:nvSpPr>
          <p:cNvPr id="676" name="Shape 676"/>
          <p:cNvSpPr txBox="1"/>
          <p:nvPr/>
        </p:nvSpPr>
        <p:spPr>
          <a:xfrm>
            <a:off x="7848600" y="5867400"/>
            <a:ext cx="855663" cy="30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solidFill>
                  <a:schemeClr val="dk1"/>
                </a:solidFill>
                <a:latin typeface="Arial"/>
                <a:ea typeface="Arial"/>
                <a:cs typeface="Arial"/>
                <a:sym typeface="Arial"/>
              </a:rPr>
              <a:t>30 Days</a:t>
            </a:r>
          </a:p>
        </p:txBody>
      </p:sp>
      <p:cxnSp>
        <p:nvCxnSpPr>
          <p:cNvPr id="677" name="Shape 677"/>
          <p:cNvCxnSpPr/>
          <p:nvPr/>
        </p:nvCxnSpPr>
        <p:spPr>
          <a:xfrm>
            <a:off x="2590800" y="6172200"/>
            <a:ext cx="6248399" cy="0"/>
          </a:xfrm>
          <a:prstGeom prst="straightConnector1">
            <a:avLst/>
          </a:prstGeom>
          <a:noFill/>
          <a:ln w="34925" cap="flat" cmpd="sng">
            <a:solidFill>
              <a:schemeClr val="dk1"/>
            </a:solidFill>
            <a:prstDash val="solid"/>
            <a:round/>
            <a:headEnd type="none" w="med" len="med"/>
            <a:tailEnd type="none" w="med" len="med"/>
          </a:ln>
        </p:spPr>
      </p:cxnSp>
      <p:sp>
        <p:nvSpPr>
          <p:cNvPr id="678" name="Shape 678"/>
          <p:cNvSpPr txBox="1"/>
          <p:nvPr/>
        </p:nvSpPr>
        <p:spPr>
          <a:xfrm>
            <a:off x="1676400" y="5362575"/>
            <a:ext cx="2057400" cy="58102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a:solidFill>
                  <a:schemeClr val="accent2"/>
                </a:solidFill>
                <a:latin typeface="Arial"/>
                <a:ea typeface="Arial"/>
                <a:cs typeface="Arial"/>
                <a:sym typeface="Arial"/>
              </a:rPr>
              <a:t>Proposal Receipt</a:t>
            </a:r>
          </a:p>
          <a:p>
            <a:pPr marL="0" marR="0" lvl="0" indent="0" algn="ctr" rtl="0">
              <a:spcBef>
                <a:spcPts val="0"/>
              </a:spcBef>
              <a:buSzPct val="25000"/>
              <a:buNone/>
            </a:pPr>
            <a:r>
              <a:rPr lang="en-US" sz="1600" b="1">
                <a:solidFill>
                  <a:schemeClr val="accent2"/>
                </a:solidFill>
                <a:latin typeface="Arial"/>
                <a:ea typeface="Arial"/>
                <a:cs typeface="Arial"/>
                <a:sym typeface="Arial"/>
              </a:rPr>
              <a:t>at NSF</a:t>
            </a:r>
          </a:p>
        </p:txBody>
      </p:sp>
      <p:sp>
        <p:nvSpPr>
          <p:cNvPr id="679" name="Shape 679"/>
          <p:cNvSpPr txBox="1"/>
          <p:nvPr/>
        </p:nvSpPr>
        <p:spPr>
          <a:xfrm>
            <a:off x="6705600" y="5562600"/>
            <a:ext cx="1182687" cy="3365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a:solidFill>
                  <a:schemeClr val="accent2"/>
                </a:solidFill>
                <a:latin typeface="Arial"/>
                <a:ea typeface="Arial"/>
                <a:cs typeface="Arial"/>
                <a:sym typeface="Arial"/>
              </a:rPr>
              <a:t>DD Concur</a:t>
            </a:r>
          </a:p>
        </p:txBody>
      </p:sp>
      <p:sp>
        <p:nvSpPr>
          <p:cNvPr id="680" name="Shape 680"/>
          <p:cNvSpPr txBox="1"/>
          <p:nvPr/>
        </p:nvSpPr>
        <p:spPr>
          <a:xfrm>
            <a:off x="8382000" y="5334000"/>
            <a:ext cx="782638" cy="58102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1">
                <a:solidFill>
                  <a:schemeClr val="accent2"/>
                </a:solidFill>
                <a:latin typeface="Arial"/>
                <a:ea typeface="Arial"/>
                <a:cs typeface="Arial"/>
                <a:sym typeface="Arial"/>
              </a:rPr>
              <a:t>DGA</a:t>
            </a:r>
          </a:p>
          <a:p>
            <a:pPr marL="0" marR="0" lvl="0" indent="0" algn="ctr" rtl="0">
              <a:spcBef>
                <a:spcPts val="0"/>
              </a:spcBef>
              <a:buSzPct val="25000"/>
              <a:buNone/>
            </a:pPr>
            <a:r>
              <a:rPr lang="en-US" sz="1600" b="1">
                <a:solidFill>
                  <a:schemeClr val="accent2"/>
                </a:solidFill>
                <a:latin typeface="Arial"/>
                <a:ea typeface="Arial"/>
                <a:cs typeface="Arial"/>
                <a:sym typeface="Arial"/>
              </a:rPr>
              <a:t>Award</a:t>
            </a:r>
          </a:p>
        </p:txBody>
      </p:sp>
      <p:cxnSp>
        <p:nvCxnSpPr>
          <p:cNvPr id="681" name="Shape 681"/>
          <p:cNvCxnSpPr/>
          <p:nvPr/>
        </p:nvCxnSpPr>
        <p:spPr>
          <a:xfrm rot="10800000">
            <a:off x="2590800" y="6019800"/>
            <a:ext cx="0" cy="152399"/>
          </a:xfrm>
          <a:prstGeom prst="straightConnector1">
            <a:avLst/>
          </a:prstGeom>
          <a:noFill/>
          <a:ln w="34925" cap="flat" cmpd="sng">
            <a:solidFill>
              <a:schemeClr val="dk1"/>
            </a:solidFill>
            <a:prstDash val="solid"/>
            <a:round/>
            <a:headEnd type="none" w="med" len="med"/>
            <a:tailEnd type="oval" w="sm" len="sm"/>
          </a:ln>
        </p:spPr>
      </p:cxnSp>
      <p:cxnSp>
        <p:nvCxnSpPr>
          <p:cNvPr id="682" name="Shape 682"/>
          <p:cNvCxnSpPr/>
          <p:nvPr/>
        </p:nvCxnSpPr>
        <p:spPr>
          <a:xfrm rot="10800000">
            <a:off x="7315200" y="6019800"/>
            <a:ext cx="0" cy="152399"/>
          </a:xfrm>
          <a:prstGeom prst="straightConnector1">
            <a:avLst/>
          </a:prstGeom>
          <a:noFill/>
          <a:ln w="31750" cap="flat" cmpd="sng">
            <a:solidFill>
              <a:schemeClr val="dk1"/>
            </a:solidFill>
            <a:prstDash val="solid"/>
            <a:round/>
            <a:headEnd type="none" w="med" len="med"/>
            <a:tailEnd type="oval" w="sm" len="sm"/>
          </a:ln>
        </p:spPr>
      </p:cxnSp>
      <p:cxnSp>
        <p:nvCxnSpPr>
          <p:cNvPr id="683" name="Shape 683"/>
          <p:cNvCxnSpPr/>
          <p:nvPr/>
        </p:nvCxnSpPr>
        <p:spPr>
          <a:xfrm rot="10800000">
            <a:off x="8839200" y="6019800"/>
            <a:ext cx="0" cy="152399"/>
          </a:xfrm>
          <a:prstGeom prst="straightConnector1">
            <a:avLst/>
          </a:prstGeom>
          <a:noFill/>
          <a:ln w="31750" cap="flat" cmpd="sng">
            <a:solidFill>
              <a:schemeClr val="dk1"/>
            </a:solidFill>
            <a:prstDash val="solid"/>
            <a:round/>
            <a:headEnd type="none" w="med" len="med"/>
            <a:tailEnd type="oval" w="sm" len="sm"/>
          </a:ln>
        </p:spPr>
      </p:cxnSp>
      <p:sp>
        <p:nvSpPr>
          <p:cNvPr id="684" name="Shape 684"/>
          <p:cNvSpPr txBox="1"/>
          <p:nvPr/>
        </p:nvSpPr>
        <p:spPr>
          <a:xfrm>
            <a:off x="5856287" y="3200400"/>
            <a:ext cx="1131887"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a:solidFill>
                  <a:schemeClr val="accent2"/>
                </a:solidFill>
                <a:latin typeface="Arial"/>
                <a:ea typeface="Arial"/>
                <a:cs typeface="Arial"/>
                <a:sym typeface="Arial"/>
              </a:rPr>
              <a:t>Recommend</a:t>
            </a:r>
          </a:p>
        </p:txBody>
      </p:sp>
      <p:cxnSp>
        <p:nvCxnSpPr>
          <p:cNvPr id="685" name="Shape 685"/>
          <p:cNvCxnSpPr/>
          <p:nvPr/>
        </p:nvCxnSpPr>
        <p:spPr>
          <a:xfrm>
            <a:off x="3200400" y="3581400"/>
            <a:ext cx="533399" cy="457200"/>
          </a:xfrm>
          <a:prstGeom prst="straightConnector1">
            <a:avLst/>
          </a:prstGeom>
          <a:noFill/>
          <a:ln w="25400" cap="flat" cmpd="sng">
            <a:solidFill>
              <a:schemeClr val="dk1"/>
            </a:solidFill>
            <a:prstDash val="solid"/>
            <a:round/>
            <a:headEnd type="none" w="med" len="med"/>
            <a:tailEnd type="triangle" w="med" len="med"/>
          </a:ln>
        </p:spPr>
      </p:cxnSp>
      <p:cxnSp>
        <p:nvCxnSpPr>
          <p:cNvPr id="686" name="Shape 686"/>
          <p:cNvCxnSpPr/>
          <p:nvPr/>
        </p:nvCxnSpPr>
        <p:spPr>
          <a:xfrm>
            <a:off x="4724400" y="3048000"/>
            <a:ext cx="381000" cy="0"/>
          </a:xfrm>
          <a:prstGeom prst="straightConnector1">
            <a:avLst/>
          </a:prstGeom>
          <a:noFill/>
          <a:ln w="25400" cap="flat" cmpd="sng">
            <a:solidFill>
              <a:schemeClr val="dk1"/>
            </a:solidFill>
            <a:prstDash val="dot"/>
            <a:round/>
            <a:headEnd type="none" w="med" len="med"/>
            <a:tailEnd type="triangle" w="med" len="med"/>
          </a:ln>
        </p:spPr>
      </p:cxnSp>
      <p:cxnSp>
        <p:nvCxnSpPr>
          <p:cNvPr id="687" name="Shape 687"/>
          <p:cNvCxnSpPr/>
          <p:nvPr/>
        </p:nvCxnSpPr>
        <p:spPr>
          <a:xfrm>
            <a:off x="4724400" y="4038600"/>
            <a:ext cx="381000" cy="0"/>
          </a:xfrm>
          <a:prstGeom prst="straightConnector1">
            <a:avLst/>
          </a:prstGeom>
          <a:noFill/>
          <a:ln w="25400" cap="flat" cmpd="sng">
            <a:solidFill>
              <a:schemeClr val="dk1"/>
            </a:solidFill>
            <a:prstDash val="solid"/>
            <a:round/>
            <a:headEnd type="none" w="med" len="med"/>
            <a:tailEnd type="triangle" w="med" len="med"/>
          </a:ln>
        </p:spPr>
      </p:cxnSp>
      <p:cxnSp>
        <p:nvCxnSpPr>
          <p:cNvPr id="688" name="Shape 688"/>
          <p:cNvCxnSpPr/>
          <p:nvPr/>
        </p:nvCxnSpPr>
        <p:spPr>
          <a:xfrm>
            <a:off x="3886200" y="3048000"/>
            <a:ext cx="0" cy="838199"/>
          </a:xfrm>
          <a:prstGeom prst="straightConnector1">
            <a:avLst/>
          </a:prstGeom>
          <a:noFill/>
          <a:ln w="25400" cap="flat" cmpd="sng">
            <a:solidFill>
              <a:schemeClr val="dk1"/>
            </a:solidFill>
            <a:prstDash val="dot"/>
            <a:round/>
            <a:headEnd type="none" w="med" len="med"/>
            <a:tailEnd type="triangle" w="med" len="med"/>
          </a:ln>
        </p:spPr>
      </p:cxnSp>
      <p:cxnSp>
        <p:nvCxnSpPr>
          <p:cNvPr id="689" name="Shape 689"/>
          <p:cNvCxnSpPr/>
          <p:nvPr/>
        </p:nvCxnSpPr>
        <p:spPr>
          <a:xfrm rot="10800000">
            <a:off x="8305800" y="2743200"/>
            <a:ext cx="0" cy="533399"/>
          </a:xfrm>
          <a:prstGeom prst="straightConnector1">
            <a:avLst/>
          </a:prstGeom>
          <a:noFill/>
          <a:ln w="25400" cap="flat" cmpd="sng">
            <a:solidFill>
              <a:schemeClr val="dk1"/>
            </a:solidFill>
            <a:prstDash val="solid"/>
            <a:round/>
            <a:headEnd type="none" w="med" len="med"/>
            <a:tailEnd type="none" w="med" len="med"/>
          </a:ln>
        </p:spPr>
      </p:cxnSp>
      <p:sp>
        <p:nvSpPr>
          <p:cNvPr id="690" name="Shape 690"/>
          <p:cNvSpPr txBox="1"/>
          <p:nvPr/>
        </p:nvSpPr>
        <p:spPr>
          <a:xfrm>
            <a:off x="4038600" y="3200400"/>
            <a:ext cx="838199" cy="3047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a:solidFill>
                  <a:schemeClr val="accent2"/>
                </a:solidFill>
                <a:latin typeface="Arial"/>
                <a:ea typeface="Arial"/>
                <a:cs typeface="Arial"/>
                <a:sym typeface="Arial"/>
              </a:rPr>
              <a:t>Advise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title"/>
          </p:nvPr>
        </p:nvSpPr>
        <p:spPr>
          <a:xfrm>
            <a:off x="383770" y="685800"/>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30" b="1" i="0" u="none" strike="noStrike" cap="none">
                <a:solidFill>
                  <a:schemeClr val="dk2"/>
                </a:solidFill>
                <a:latin typeface="Calibri"/>
                <a:ea typeface="Calibri"/>
                <a:cs typeface="Calibri"/>
                <a:sym typeface="Calibri"/>
              </a:rPr>
              <a:t>NSB Report on Merit Review Criteria: </a:t>
            </a:r>
            <a:br>
              <a:rPr lang="en-US" sz="2430" b="1" i="0" u="none" strike="noStrike" cap="none">
                <a:solidFill>
                  <a:schemeClr val="dk2"/>
                </a:solidFill>
                <a:latin typeface="Calibri"/>
                <a:ea typeface="Calibri"/>
                <a:cs typeface="Calibri"/>
                <a:sym typeface="Calibri"/>
              </a:rPr>
            </a:br>
            <a:r>
              <a:rPr lang="en-US" sz="4410" b="1" i="0" u="none" strike="noStrike" cap="none">
                <a:solidFill>
                  <a:schemeClr val="dk2"/>
                </a:solidFill>
                <a:latin typeface="Calibri"/>
                <a:ea typeface="Calibri"/>
                <a:cs typeface="Calibri"/>
                <a:sym typeface="Calibri"/>
              </a:rPr>
              <a:t>Two Review Criteria</a:t>
            </a:r>
          </a:p>
        </p:txBody>
      </p:sp>
      <p:sp>
        <p:nvSpPr>
          <p:cNvPr id="697" name="Shape 697"/>
          <p:cNvSpPr txBox="1">
            <a:spLocks noGrp="1"/>
          </p:cNvSpPr>
          <p:nvPr>
            <p:ph type="body" idx="1"/>
          </p:nvPr>
        </p:nvSpPr>
        <p:spPr>
          <a:xfrm>
            <a:off x="381000" y="1905000"/>
            <a:ext cx="8229600" cy="4572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2220" b="0" i="0" u="none" strike="noStrike" cap="none">
                <a:solidFill>
                  <a:schemeClr val="dk1"/>
                </a:solidFill>
                <a:latin typeface="Calibri"/>
                <a:ea typeface="Calibri"/>
                <a:cs typeface="Calibri"/>
                <a:sym typeface="Calibri"/>
              </a:rPr>
              <a:t>When evaluating NSF proposals, reviewers consider what the proposers want to do, why they want to do it, how they plan to do it, how they will know if they succeed, and what benefits would accrue if the project is successful. These issues apply both to the technical aspects of the proposal and the way in which the project may make broader contributions. To that end, reviewers are asked to evaluate all proposals against two criteria:</a:t>
            </a:r>
          </a:p>
          <a:p>
            <a:pPr marL="342900" marR="0" lvl="0" indent="-342900" algn="l" rtl="0">
              <a:spcBef>
                <a:spcPts val="2207"/>
              </a:spcBef>
              <a:spcAft>
                <a:spcPts val="0"/>
              </a:spcAft>
              <a:buClr>
                <a:schemeClr val="dk1"/>
              </a:buClr>
              <a:buSzPct val="127187"/>
              <a:buFont typeface="Calibri"/>
              <a:buChar char="•"/>
            </a:pPr>
            <a:r>
              <a:rPr lang="en-US" sz="2035" b="1" i="0" u="none" strike="noStrike" cap="none">
                <a:solidFill>
                  <a:schemeClr val="dk1"/>
                </a:solidFill>
                <a:latin typeface="Calibri"/>
                <a:ea typeface="Calibri"/>
                <a:cs typeface="Calibri"/>
                <a:sym typeface="Calibri"/>
              </a:rPr>
              <a:t>Intellectual Merit: </a:t>
            </a:r>
            <a:r>
              <a:rPr lang="en-US" sz="2035" b="0" i="0" u="none" strike="noStrike" cap="none">
                <a:solidFill>
                  <a:schemeClr val="dk1"/>
                </a:solidFill>
                <a:latin typeface="Calibri"/>
                <a:ea typeface="Calibri"/>
                <a:cs typeface="Calibri"/>
                <a:sym typeface="Calibri"/>
              </a:rPr>
              <a:t>The intellectual Merit criterion encompasses the potential to advance knowledge; and</a:t>
            </a:r>
          </a:p>
          <a:p>
            <a:pPr marL="342900" marR="0" lvl="0" indent="-342900" algn="l" rtl="0">
              <a:spcBef>
                <a:spcPts val="407"/>
              </a:spcBef>
              <a:spcAft>
                <a:spcPts val="0"/>
              </a:spcAft>
              <a:buClr>
                <a:schemeClr val="dk1"/>
              </a:buClr>
              <a:buSzPct val="127187"/>
              <a:buFont typeface="Calibri"/>
              <a:buChar char="•"/>
            </a:pPr>
            <a:r>
              <a:rPr lang="en-US" sz="2035" b="1" i="0" u="none" strike="noStrike" cap="none">
                <a:solidFill>
                  <a:schemeClr val="dk1"/>
                </a:solidFill>
                <a:latin typeface="Calibri"/>
                <a:ea typeface="Calibri"/>
                <a:cs typeface="Calibri"/>
                <a:sym typeface="Calibri"/>
              </a:rPr>
              <a:t>Broader Impacts: </a:t>
            </a:r>
            <a:r>
              <a:rPr lang="en-US" sz="2035" b="0" i="0" u="none" strike="noStrike" cap="none">
                <a:solidFill>
                  <a:schemeClr val="dk1"/>
                </a:solidFill>
                <a:latin typeface="Calibri"/>
                <a:ea typeface="Calibri"/>
                <a:cs typeface="Calibri"/>
                <a:sym typeface="Calibri"/>
              </a:rPr>
              <a:t>The Broader Impacts criterion encompasses the potential to benefit society and contribute to the achievement of specific, desired societal outcomes.</a:t>
            </a:r>
          </a:p>
          <a:p>
            <a:pPr marL="342900" marR="0" lvl="0" indent="-342900" algn="l" rtl="0">
              <a:spcBef>
                <a:spcPts val="180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a:off x="381000" y="685800"/>
            <a:ext cx="8229600" cy="762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Five Review Elements</a:t>
            </a:r>
          </a:p>
        </p:txBody>
      </p:sp>
      <p:sp>
        <p:nvSpPr>
          <p:cNvPr id="704" name="Shape 704"/>
          <p:cNvSpPr txBox="1">
            <a:spLocks noGrp="1"/>
          </p:cNvSpPr>
          <p:nvPr>
            <p:ph type="body" idx="1"/>
          </p:nvPr>
        </p:nvSpPr>
        <p:spPr>
          <a:xfrm>
            <a:off x="381000" y="1447800"/>
            <a:ext cx="8229600" cy="472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The following elements should be considered in the review for </a:t>
            </a:r>
            <a:r>
              <a:rPr lang="en-US" sz="1800" b="1" i="0" u="none" strike="noStrike" cap="none">
                <a:solidFill>
                  <a:schemeClr val="dk1"/>
                </a:solidFill>
                <a:latin typeface="Calibri"/>
                <a:ea typeface="Calibri"/>
                <a:cs typeface="Calibri"/>
                <a:sym typeface="Calibri"/>
              </a:rPr>
              <a:t>both criteria</a:t>
            </a:r>
            <a:r>
              <a:rPr lang="en-US" sz="1800" b="0" i="0" u="none" strike="noStrike" cap="none">
                <a:solidFill>
                  <a:schemeClr val="dk1"/>
                </a:solidFill>
                <a:latin typeface="Calibri"/>
                <a:ea typeface="Calibri"/>
                <a:cs typeface="Calibri"/>
                <a:sym typeface="Calibri"/>
              </a:rPr>
              <a:t>:</a:t>
            </a:r>
          </a:p>
          <a:p>
            <a:pPr marL="342900" marR="0" lvl="0" indent="-342900" algn="l" rtl="0">
              <a:spcBef>
                <a:spcPts val="36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1. What is the potential for the proposed activity to:</a:t>
            </a:r>
          </a:p>
          <a:p>
            <a:pPr marL="976313" marR="0" lvl="0" indent="-519113" algn="l" rtl="0">
              <a:spcBef>
                <a:spcPts val="36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a. </a:t>
            </a:r>
            <a:r>
              <a:rPr lang="en-US" sz="1800" b="1" i="0" u="none" strike="noStrike" cap="none">
                <a:solidFill>
                  <a:schemeClr val="dk1"/>
                </a:solidFill>
                <a:latin typeface="Calibri"/>
                <a:ea typeface="Calibri"/>
                <a:cs typeface="Calibri"/>
                <a:sym typeface="Calibri"/>
              </a:rPr>
              <a:t>advance knowledge </a:t>
            </a:r>
            <a:r>
              <a:rPr lang="en-US" sz="1800" b="0" i="0" u="none" strike="noStrike" cap="none">
                <a:solidFill>
                  <a:schemeClr val="dk1"/>
                </a:solidFill>
                <a:latin typeface="Calibri"/>
                <a:ea typeface="Calibri"/>
                <a:cs typeface="Calibri"/>
                <a:sym typeface="Calibri"/>
              </a:rPr>
              <a:t>and understanding within its own field or across different fields (Intellectual Merit); and</a:t>
            </a:r>
          </a:p>
          <a:p>
            <a:pPr marL="976313" marR="0" lvl="0" indent="-519113" algn="l" rtl="0">
              <a:spcBef>
                <a:spcPts val="36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b. </a:t>
            </a:r>
            <a:r>
              <a:rPr lang="en-US" sz="1800" b="1" i="0" u="none" strike="noStrike" cap="none">
                <a:solidFill>
                  <a:schemeClr val="dk1"/>
                </a:solidFill>
                <a:latin typeface="Calibri"/>
                <a:ea typeface="Calibri"/>
                <a:cs typeface="Calibri"/>
                <a:sym typeface="Calibri"/>
              </a:rPr>
              <a:t>benefit society</a:t>
            </a:r>
            <a:r>
              <a:rPr lang="en-US" sz="1800" b="0" i="0" u="none" strike="noStrike" cap="none">
                <a:solidFill>
                  <a:schemeClr val="dk1"/>
                </a:solidFill>
                <a:latin typeface="Calibri"/>
                <a:ea typeface="Calibri"/>
                <a:cs typeface="Calibri"/>
                <a:sym typeface="Calibri"/>
              </a:rPr>
              <a:t> or advance desired societal outcomes (Broader Impacts)?</a:t>
            </a:r>
          </a:p>
          <a:p>
            <a:pPr marL="342900" marR="0" lvl="0" indent="-342900" algn="l" rtl="0">
              <a:spcBef>
                <a:spcPts val="36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2. To what extent do the proposed activities suggest and explore </a:t>
            </a:r>
            <a:r>
              <a:rPr lang="en-US" sz="1800" b="1" i="0" u="none" strike="noStrike" cap="none">
                <a:solidFill>
                  <a:schemeClr val="dk1"/>
                </a:solidFill>
                <a:latin typeface="Calibri"/>
                <a:ea typeface="Calibri"/>
                <a:cs typeface="Calibri"/>
                <a:sym typeface="Calibri"/>
              </a:rPr>
              <a:t>creative, original, or potentially transformative </a:t>
            </a:r>
            <a:r>
              <a:rPr lang="en-US" sz="1800" b="0" i="0" u="none" strike="noStrike" cap="none">
                <a:solidFill>
                  <a:schemeClr val="dk1"/>
                </a:solidFill>
                <a:latin typeface="Calibri"/>
                <a:ea typeface="Calibri"/>
                <a:cs typeface="Calibri"/>
                <a:sym typeface="Calibri"/>
              </a:rPr>
              <a:t>concepts?</a:t>
            </a:r>
          </a:p>
          <a:p>
            <a:pPr marL="342900" marR="0" lvl="0" indent="-342900" algn="l" rtl="0">
              <a:spcBef>
                <a:spcPts val="36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3. Is the </a:t>
            </a:r>
            <a:r>
              <a:rPr lang="en-US" sz="1800" b="1" i="0" u="none" strike="noStrike" cap="none">
                <a:solidFill>
                  <a:schemeClr val="dk1"/>
                </a:solidFill>
                <a:latin typeface="Calibri"/>
                <a:ea typeface="Calibri"/>
                <a:cs typeface="Calibri"/>
                <a:sym typeface="Calibri"/>
              </a:rPr>
              <a:t>plan</a:t>
            </a:r>
            <a:r>
              <a:rPr lang="en-US" sz="1800" b="0" i="0" u="none" strike="noStrike" cap="none">
                <a:solidFill>
                  <a:schemeClr val="dk1"/>
                </a:solidFill>
                <a:latin typeface="Calibri"/>
                <a:ea typeface="Calibri"/>
                <a:cs typeface="Calibri"/>
                <a:sym typeface="Calibri"/>
              </a:rPr>
              <a:t> for carrying out the proposed activities well-reasoned, well-organized, and based on a sound rationale? Does the plan incorporate a </a:t>
            </a:r>
            <a:r>
              <a:rPr lang="en-US" sz="1800" b="1" i="0" u="none" strike="noStrike" cap="none">
                <a:solidFill>
                  <a:schemeClr val="dk1"/>
                </a:solidFill>
                <a:latin typeface="Calibri"/>
                <a:ea typeface="Calibri"/>
                <a:cs typeface="Calibri"/>
                <a:sym typeface="Calibri"/>
              </a:rPr>
              <a:t>mechanism to assess success</a:t>
            </a:r>
            <a:r>
              <a:rPr lang="en-US" sz="1800" b="0" i="0" u="none" strike="noStrike" cap="none">
                <a:solidFill>
                  <a:schemeClr val="dk1"/>
                </a:solidFill>
                <a:latin typeface="Calibri"/>
                <a:ea typeface="Calibri"/>
                <a:cs typeface="Calibri"/>
                <a:sym typeface="Calibri"/>
              </a:rPr>
              <a:t>?</a:t>
            </a:r>
          </a:p>
          <a:p>
            <a:pPr marL="342900" marR="0" lvl="0" indent="-342900" algn="l" rtl="0">
              <a:spcBef>
                <a:spcPts val="36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4. How </a:t>
            </a:r>
            <a:r>
              <a:rPr lang="en-US" sz="1800" b="1" i="0" u="none" strike="noStrike" cap="none">
                <a:solidFill>
                  <a:schemeClr val="dk1"/>
                </a:solidFill>
                <a:latin typeface="Calibri"/>
                <a:ea typeface="Calibri"/>
                <a:cs typeface="Calibri"/>
                <a:sym typeface="Calibri"/>
              </a:rPr>
              <a:t>well qualified </a:t>
            </a:r>
            <a:r>
              <a:rPr lang="en-US" sz="1800" b="0" i="0" u="none" strike="noStrike" cap="none">
                <a:solidFill>
                  <a:schemeClr val="dk1"/>
                </a:solidFill>
                <a:latin typeface="Calibri"/>
                <a:ea typeface="Calibri"/>
                <a:cs typeface="Calibri"/>
                <a:sym typeface="Calibri"/>
              </a:rPr>
              <a:t>is the individual, team, or institution to conduct the proposed activities?</a:t>
            </a:r>
          </a:p>
          <a:p>
            <a:pPr marL="342900" marR="0" lvl="0" indent="-342900" algn="l" rtl="0">
              <a:spcBef>
                <a:spcPts val="36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5. Are there </a:t>
            </a:r>
            <a:r>
              <a:rPr lang="en-US" sz="1800" b="1" i="0" u="none" strike="noStrike" cap="none">
                <a:solidFill>
                  <a:schemeClr val="dk1"/>
                </a:solidFill>
                <a:latin typeface="Calibri"/>
                <a:ea typeface="Calibri"/>
                <a:cs typeface="Calibri"/>
                <a:sym typeface="Calibri"/>
              </a:rPr>
              <a:t>adequate resources </a:t>
            </a:r>
            <a:r>
              <a:rPr lang="en-US" sz="1800" b="0" i="0" u="none" strike="noStrike" cap="none">
                <a:solidFill>
                  <a:schemeClr val="dk1"/>
                </a:solidFill>
                <a:latin typeface="Calibri"/>
                <a:ea typeface="Calibri"/>
                <a:cs typeface="Calibri"/>
                <a:sym typeface="Calibri"/>
              </a:rPr>
              <a:t>available to the PI (either at the home institution or through collaborations) to carry out the proposed activities?</a:t>
            </a:r>
          </a:p>
          <a:p>
            <a:pPr marL="342900" marR="0" lvl="0" indent="-342900" algn="l" rtl="0">
              <a:spcBef>
                <a:spcPts val="1800"/>
              </a:spcBef>
              <a:spcAft>
                <a:spcPts val="0"/>
              </a:spcAft>
              <a:buClr>
                <a:schemeClr val="dk1"/>
              </a:buClr>
              <a:buSzPct val="25000"/>
              <a:buFont typeface="Arial"/>
              <a:buNone/>
            </a:pPr>
            <a:endParaRPr sz="2800" b="0" i="0" u="none" strike="noStrike" cap="none">
              <a:solidFill>
                <a:schemeClr val="dk1"/>
              </a:solidFill>
              <a:latin typeface="Arial"/>
              <a:ea typeface="Arial"/>
              <a:cs typeface="Arial"/>
              <a:sym typeface="Arial"/>
            </a:endParaRPr>
          </a:p>
        </p:txBody>
      </p:sp>
      <p:sp>
        <p:nvSpPr>
          <p:cNvPr id="705" name="Shape 705"/>
          <p:cNvSpPr txBox="1"/>
          <p:nvPr/>
        </p:nvSpPr>
        <p:spPr>
          <a:xfrm>
            <a:off x="6324600" y="6096000"/>
            <a:ext cx="2819400" cy="53339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SzPct val="25000"/>
              <a:buNone/>
            </a:pPr>
            <a:r>
              <a:rPr lang="en-US" sz="3515">
                <a:solidFill>
                  <a:schemeClr val="dk2"/>
                </a:solidFill>
                <a:latin typeface="Arial"/>
                <a:ea typeface="Arial"/>
                <a:cs typeface="Arial"/>
                <a:sym typeface="Arial"/>
              </a:rPr>
              <a:t> </a:t>
            </a:r>
            <a:r>
              <a:rPr lang="en-US" sz="2220" i="1">
                <a:solidFill>
                  <a:schemeClr val="dk2"/>
                </a:solidFill>
                <a:latin typeface="Arial"/>
                <a:ea typeface="Arial"/>
                <a:cs typeface="Arial"/>
                <a:sym typeface="Arial"/>
              </a:rPr>
              <a:t>(emphasis added)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ctrTitle"/>
          </p:nvPr>
        </p:nvSpPr>
        <p:spPr>
          <a:xfrm>
            <a:off x="685800" y="2130425"/>
            <a:ext cx="7772400" cy="147002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Know your Audience: From the Perspective of a Reviewer</a:t>
            </a:r>
          </a:p>
        </p:txBody>
      </p:sp>
      <p:sp>
        <p:nvSpPr>
          <p:cNvPr id="711" name="Shape 711"/>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Alan Oliveira</a:t>
            </a:r>
          </a:p>
          <a:p>
            <a:pPr marL="0" marR="0" lvl="0" indent="0" algn="ctr" rtl="0">
              <a:spcBef>
                <a:spcPts val="64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State University of New York at Albany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762000"/>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Calibri"/>
                <a:ea typeface="Calibri"/>
                <a:cs typeface="Calibri"/>
                <a:sym typeface="Calibri"/>
              </a:rPr>
              <a:t>Who are the panelists?</a:t>
            </a:r>
          </a:p>
        </p:txBody>
      </p:sp>
      <p:sp>
        <p:nvSpPr>
          <p:cNvPr id="717" name="Shape 717"/>
          <p:cNvSpPr txBox="1">
            <a:spLocks noGrp="1"/>
          </p:cNvSpPr>
          <p:nvPr>
            <p:ph type="body" idx="1"/>
          </p:nvPr>
        </p:nvSpPr>
        <p:spPr>
          <a:xfrm>
            <a:off x="4718050" y="2272507"/>
            <a:ext cx="3797299" cy="3263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Panelists belong to a </a:t>
            </a:r>
            <a:r>
              <a:rPr lang="en-US" sz="3200" b="1" i="0" u="sng" strike="noStrike" cap="none">
                <a:solidFill>
                  <a:schemeClr val="dk1"/>
                </a:solidFill>
                <a:latin typeface="Calibri"/>
                <a:ea typeface="Calibri"/>
                <a:cs typeface="Calibri"/>
                <a:sym typeface="Calibri"/>
              </a:rPr>
              <a:t>wide mix of academic communities</a:t>
            </a:r>
            <a:r>
              <a:rPr lang="en-US" sz="3200" b="0" i="0" u="none" strike="noStrike" cap="none">
                <a:solidFill>
                  <a:schemeClr val="dk1"/>
                </a:solidFill>
                <a:latin typeface="Calibri"/>
                <a:ea typeface="Calibri"/>
                <a:cs typeface="Calibri"/>
                <a:sym typeface="Calibri"/>
              </a:rPr>
              <a:t>:</a:t>
            </a:r>
          </a:p>
          <a:p>
            <a:pPr marL="0" marR="0" lvl="0" indent="0" algn="l" rtl="0">
              <a:spcBef>
                <a:spcPts val="24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742950" marR="0" lvl="1" indent="-285750" algn="l" rtl="0">
              <a:spcBef>
                <a:spcPts val="32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Scientists</a:t>
            </a:r>
          </a:p>
          <a:p>
            <a:pPr marL="742950" marR="0" lvl="1" indent="-285750" algn="l" rtl="0">
              <a:spcBef>
                <a:spcPts val="107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Educational researchers</a:t>
            </a:r>
          </a:p>
          <a:p>
            <a:pPr marL="742950" marR="0" lvl="1" indent="-285750" algn="l" rtl="0">
              <a:spcBef>
                <a:spcPts val="107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Informal educators (museums, science outreach programs, etc.)</a:t>
            </a:r>
          </a:p>
          <a:p>
            <a:pPr marL="742950" marR="0" lvl="1" indent="-285750" algn="l" rtl="0">
              <a:spcBef>
                <a:spcPts val="107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University administrators</a:t>
            </a:r>
          </a:p>
          <a:p>
            <a:pPr marL="742950" marR="0" lvl="1" indent="-285750" algn="l" rtl="0">
              <a:spcBef>
                <a:spcPts val="107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Etc.</a:t>
            </a:r>
          </a:p>
        </p:txBody>
      </p:sp>
      <p:pic>
        <p:nvPicPr>
          <p:cNvPr id="718" name="Shape 718"/>
          <p:cNvPicPr preferRelativeResize="0"/>
          <p:nvPr/>
        </p:nvPicPr>
        <p:blipFill rotWithShape="1">
          <a:blip r:embed="rId3">
            <a:alphaModFix/>
          </a:blip>
          <a:srcRect/>
          <a:stretch/>
        </p:blipFill>
        <p:spPr>
          <a:xfrm>
            <a:off x="534987" y="2226468"/>
            <a:ext cx="3836437" cy="262493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9331" y="762000"/>
            <a:ext cx="9134668"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How much work does a panelist do?</a:t>
            </a:r>
          </a:p>
        </p:txBody>
      </p:sp>
      <p:sp>
        <p:nvSpPr>
          <p:cNvPr id="724" name="Shape 724"/>
          <p:cNvSpPr txBox="1">
            <a:spLocks noGrp="1"/>
          </p:cNvSpPr>
          <p:nvPr>
            <p:ph type="body" idx="1"/>
          </p:nvPr>
        </p:nvSpPr>
        <p:spPr>
          <a:xfrm>
            <a:off x="3578032" y="2291953"/>
            <a:ext cx="4983187" cy="29925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A LOT!!!!</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Number of proposals assigned to review: 17-29.</a:t>
            </a:r>
          </a:p>
          <a:p>
            <a:pPr marL="342900" marR="0" lvl="0" indent="-342900" algn="l" rtl="0">
              <a:spcBef>
                <a:spcPts val="480"/>
              </a:spcBef>
              <a:spcAft>
                <a:spcPts val="0"/>
              </a:spcAft>
              <a:buClr>
                <a:schemeClr val="dk1"/>
              </a:buClr>
              <a:buSzPct val="100000"/>
              <a:buFont typeface="Calibri"/>
              <a:buChar char="•"/>
            </a:pPr>
            <a:r>
              <a:rPr lang="en-US" sz="2400" b="1" i="0" u="none" strike="noStrike" cap="none">
                <a:solidFill>
                  <a:schemeClr val="dk1"/>
                </a:solidFill>
                <a:latin typeface="Calibri"/>
                <a:ea typeface="Calibri"/>
                <a:cs typeface="Calibri"/>
                <a:sym typeface="Calibri"/>
              </a:rPr>
              <a:t>No more than 12 proposals </a:t>
            </a:r>
            <a:r>
              <a:rPr lang="en-US" sz="2400" b="0" i="0" u="none" strike="noStrike" cap="none">
                <a:solidFill>
                  <a:schemeClr val="dk1"/>
                </a:solidFill>
                <a:latin typeface="Calibri"/>
                <a:ea typeface="Calibri"/>
                <a:cs typeface="Calibri"/>
                <a:sym typeface="Calibri"/>
              </a:rPr>
              <a:t>as a primary or secondary panelist.</a:t>
            </a:r>
          </a:p>
          <a:p>
            <a:pPr marL="342900" marR="0" lvl="0" indent="-342900" algn="l" rtl="0">
              <a:spcBef>
                <a:spcPts val="123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Proposals are sent to panelists about </a:t>
            </a:r>
            <a:r>
              <a:rPr lang="en-US" sz="2400" b="1" i="0" u="none" strike="noStrike" cap="none">
                <a:solidFill>
                  <a:schemeClr val="dk1"/>
                </a:solidFill>
                <a:latin typeface="Calibri"/>
                <a:ea typeface="Calibri"/>
                <a:cs typeface="Calibri"/>
                <a:sym typeface="Calibri"/>
              </a:rPr>
              <a:t>one month</a:t>
            </a:r>
            <a:r>
              <a:rPr lang="en-US" sz="2400" b="0" i="0" u="none" strike="noStrike" cap="none">
                <a:solidFill>
                  <a:schemeClr val="dk1"/>
                </a:solidFill>
                <a:latin typeface="Calibri"/>
                <a:ea typeface="Calibri"/>
                <a:cs typeface="Calibri"/>
                <a:sym typeface="Calibri"/>
              </a:rPr>
              <a:t> in advance.</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Reviews are entered into Fastlane.</a:t>
            </a:r>
          </a:p>
          <a:p>
            <a:pPr marL="0" marR="0" lvl="0" indent="0" algn="l" rtl="0">
              <a:spcBef>
                <a:spcPts val="48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pic>
        <p:nvPicPr>
          <p:cNvPr id="725" name="Shape 725"/>
          <p:cNvPicPr preferRelativeResize="0"/>
          <p:nvPr/>
        </p:nvPicPr>
        <p:blipFill rotWithShape="1">
          <a:blip r:embed="rId3">
            <a:alphaModFix/>
          </a:blip>
          <a:srcRect/>
          <a:stretch/>
        </p:blipFill>
        <p:spPr>
          <a:xfrm>
            <a:off x="0" y="2245916"/>
            <a:ext cx="3562349" cy="235866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How does a panel work?</a:t>
            </a:r>
          </a:p>
        </p:txBody>
      </p:sp>
      <p:sp>
        <p:nvSpPr>
          <p:cNvPr id="731" name="Shape 731"/>
          <p:cNvSpPr txBox="1">
            <a:spLocks noGrp="1"/>
          </p:cNvSpPr>
          <p:nvPr>
            <p:ph type="body" idx="1"/>
          </p:nvPr>
        </p:nvSpPr>
        <p:spPr>
          <a:xfrm>
            <a:off x="628650" y="2226468"/>
            <a:ext cx="5213349" cy="365363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Deliberation of individual proposals.</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For each proposal:</a:t>
            </a:r>
          </a:p>
          <a:p>
            <a:pPr marL="742950" marR="0" lvl="1" indent="-285750" algn="l" rtl="0">
              <a:lnSpc>
                <a:spcPct val="80000"/>
              </a:lnSpc>
              <a:spcBef>
                <a:spcPts val="350"/>
              </a:spcBef>
              <a:spcAft>
                <a:spcPts val="0"/>
              </a:spcAft>
              <a:buClr>
                <a:schemeClr val="dk1"/>
              </a:buClr>
              <a:buSzPct val="97222"/>
              <a:buFont typeface="Calibri"/>
              <a:buChar char="–"/>
            </a:pPr>
            <a:r>
              <a:rPr lang="en-US" sz="1750" b="1" i="0" u="sng" strike="noStrike" cap="none">
                <a:solidFill>
                  <a:schemeClr val="dk1"/>
                </a:solidFill>
                <a:latin typeface="Calibri"/>
                <a:ea typeface="Calibri"/>
                <a:cs typeface="Calibri"/>
                <a:sym typeface="Calibri"/>
              </a:rPr>
              <a:t>Primary panelist</a:t>
            </a:r>
            <a:r>
              <a:rPr lang="en-US" sz="1750" b="0" i="0" u="none" strike="noStrike" cap="none">
                <a:solidFill>
                  <a:schemeClr val="dk1"/>
                </a:solidFill>
                <a:latin typeface="Calibri"/>
                <a:ea typeface="Calibri"/>
                <a:cs typeface="Calibri"/>
                <a:sym typeface="Calibri"/>
              </a:rPr>
              <a:t>: reads, writes review, introduces proposal, and writes summary.</a:t>
            </a:r>
          </a:p>
          <a:p>
            <a:pPr marL="742950" marR="0" lvl="1" indent="-285750" algn="l" rtl="0">
              <a:lnSpc>
                <a:spcPct val="80000"/>
              </a:lnSpc>
              <a:spcBef>
                <a:spcPts val="1250"/>
              </a:spcBef>
              <a:spcAft>
                <a:spcPts val="0"/>
              </a:spcAft>
              <a:buClr>
                <a:schemeClr val="dk1"/>
              </a:buClr>
              <a:buSzPct val="97222"/>
              <a:buFont typeface="Calibri"/>
              <a:buChar char="–"/>
            </a:pPr>
            <a:r>
              <a:rPr lang="en-US" sz="1750" b="1" i="0" u="sng" strike="noStrike" cap="none">
                <a:solidFill>
                  <a:schemeClr val="dk1"/>
                </a:solidFill>
                <a:latin typeface="Calibri"/>
                <a:ea typeface="Calibri"/>
                <a:cs typeface="Calibri"/>
                <a:sym typeface="Calibri"/>
              </a:rPr>
              <a:t>Secondary panelis</a:t>
            </a:r>
            <a:r>
              <a:rPr lang="en-US" sz="1750" b="1" i="0" u="none" strike="noStrike" cap="none">
                <a:solidFill>
                  <a:schemeClr val="dk1"/>
                </a:solidFill>
                <a:latin typeface="Calibri"/>
                <a:ea typeface="Calibri"/>
                <a:cs typeface="Calibri"/>
                <a:sym typeface="Calibri"/>
              </a:rPr>
              <a:t>t</a:t>
            </a:r>
            <a:r>
              <a:rPr lang="en-US" sz="1750" b="0" i="0" u="none" strike="noStrike" cap="none">
                <a:solidFill>
                  <a:schemeClr val="dk1"/>
                </a:solidFill>
                <a:latin typeface="Calibri"/>
                <a:ea typeface="Calibri"/>
                <a:cs typeface="Calibri"/>
                <a:sym typeface="Calibri"/>
              </a:rPr>
              <a:t>: reads, writes review, and serves as discussant.</a:t>
            </a:r>
          </a:p>
          <a:p>
            <a:pPr marL="742950" marR="0" lvl="1" indent="-285750" algn="l" rtl="0">
              <a:lnSpc>
                <a:spcPct val="80000"/>
              </a:lnSpc>
              <a:spcBef>
                <a:spcPts val="1250"/>
              </a:spcBef>
              <a:spcAft>
                <a:spcPts val="0"/>
              </a:spcAft>
              <a:buClr>
                <a:schemeClr val="dk1"/>
              </a:buClr>
              <a:buSzPct val="97222"/>
              <a:buFont typeface="Calibri"/>
              <a:buChar char="–"/>
            </a:pPr>
            <a:r>
              <a:rPr lang="en-US" sz="1750" b="1" i="0" u="sng" strike="noStrike" cap="none">
                <a:solidFill>
                  <a:schemeClr val="dk1"/>
                </a:solidFill>
                <a:latin typeface="Calibri"/>
                <a:ea typeface="Calibri"/>
                <a:cs typeface="Calibri"/>
                <a:sym typeface="Calibri"/>
              </a:rPr>
              <a:t>Panelist</a:t>
            </a:r>
            <a:r>
              <a:rPr lang="en-US" sz="1750" b="1" i="0" u="none" strike="noStrike" cap="none">
                <a:solidFill>
                  <a:schemeClr val="dk1"/>
                </a:solidFill>
                <a:latin typeface="Calibri"/>
                <a:ea typeface="Calibri"/>
                <a:cs typeface="Calibri"/>
                <a:sym typeface="Calibri"/>
              </a:rPr>
              <a:t>:</a:t>
            </a:r>
            <a:r>
              <a:rPr lang="en-US" sz="1750" b="0" i="0" u="none" strike="noStrike" cap="none">
                <a:solidFill>
                  <a:schemeClr val="dk1"/>
                </a:solidFill>
                <a:latin typeface="Calibri"/>
                <a:ea typeface="Calibri"/>
                <a:cs typeface="Calibri"/>
                <a:sym typeface="Calibri"/>
              </a:rPr>
              <a:t> reads proposal.</a:t>
            </a:r>
          </a:p>
          <a:p>
            <a:pPr marL="342900" marR="0" lvl="0" indent="-342900" algn="l" rtl="0">
              <a:lnSpc>
                <a:spcPct val="80000"/>
              </a:lnSpc>
              <a:spcBef>
                <a:spcPts val="400"/>
              </a:spcBef>
              <a:spcAft>
                <a:spcPts val="0"/>
              </a:spcAft>
              <a:buClr>
                <a:schemeClr val="dk1"/>
              </a:buClr>
              <a:buSzPct val="100000"/>
              <a:buFont typeface="Calibri"/>
              <a:buChar char="•"/>
            </a:pPr>
            <a:r>
              <a:rPr lang="en-US" sz="2000" b="0" i="0" u="none" strike="noStrike" cap="none">
                <a:solidFill>
                  <a:schemeClr val="dk1"/>
                </a:solidFill>
                <a:latin typeface="Calibri"/>
                <a:ea typeface="Calibri"/>
                <a:cs typeface="Calibri"/>
                <a:sym typeface="Calibri"/>
              </a:rPr>
              <a:t>Proposals are grouped into categories:</a:t>
            </a:r>
          </a:p>
          <a:p>
            <a:pPr marL="742950" marR="0" lvl="1" indent="-285750" algn="l" rtl="0">
              <a:lnSpc>
                <a:spcPct val="80000"/>
              </a:lnSpc>
              <a:spcBef>
                <a:spcPts val="350"/>
              </a:spcBef>
              <a:spcAft>
                <a:spcPts val="0"/>
              </a:spcAft>
              <a:buClr>
                <a:schemeClr val="dk1"/>
              </a:buClr>
              <a:buSzPct val="97222"/>
              <a:buFont typeface="Calibri"/>
              <a:buChar char="–"/>
            </a:pPr>
            <a:r>
              <a:rPr lang="en-US" sz="1750" b="0" i="0" u="none" strike="noStrike" cap="none">
                <a:solidFill>
                  <a:schemeClr val="dk1"/>
                </a:solidFill>
                <a:latin typeface="Calibri"/>
                <a:ea typeface="Calibri"/>
                <a:cs typeface="Calibri"/>
                <a:sym typeface="Calibri"/>
              </a:rPr>
              <a:t>Not competitive</a:t>
            </a:r>
          </a:p>
          <a:p>
            <a:pPr marL="742950" marR="0" lvl="1" indent="-285750" algn="l" rtl="0">
              <a:lnSpc>
                <a:spcPct val="80000"/>
              </a:lnSpc>
              <a:spcBef>
                <a:spcPts val="350"/>
              </a:spcBef>
              <a:spcAft>
                <a:spcPts val="0"/>
              </a:spcAft>
              <a:buClr>
                <a:schemeClr val="dk1"/>
              </a:buClr>
              <a:buSzPct val="97222"/>
              <a:buFont typeface="Calibri"/>
              <a:buChar char="–"/>
            </a:pPr>
            <a:r>
              <a:rPr lang="en-US" sz="1750" b="0" i="0" u="none" strike="noStrike" cap="none">
                <a:solidFill>
                  <a:schemeClr val="dk1"/>
                </a:solidFill>
                <a:latin typeface="Calibri"/>
                <a:ea typeface="Calibri"/>
                <a:cs typeface="Calibri"/>
                <a:sym typeface="Calibri"/>
              </a:rPr>
              <a:t>Competitive</a:t>
            </a:r>
          </a:p>
          <a:p>
            <a:pPr marL="742950" marR="0" lvl="1" indent="-285750" algn="l" rtl="0">
              <a:lnSpc>
                <a:spcPct val="80000"/>
              </a:lnSpc>
              <a:spcBef>
                <a:spcPts val="350"/>
              </a:spcBef>
              <a:spcAft>
                <a:spcPts val="0"/>
              </a:spcAft>
              <a:buClr>
                <a:schemeClr val="dk1"/>
              </a:buClr>
              <a:buSzPct val="97222"/>
              <a:buFont typeface="Calibri"/>
              <a:buChar char="–"/>
            </a:pPr>
            <a:r>
              <a:rPr lang="en-US" sz="1750" b="0" i="0" u="none" strike="noStrike" cap="none">
                <a:solidFill>
                  <a:schemeClr val="dk1"/>
                </a:solidFill>
                <a:latin typeface="Calibri"/>
                <a:ea typeface="Calibri"/>
                <a:cs typeface="Calibri"/>
                <a:sym typeface="Calibri"/>
              </a:rPr>
              <a:t>Highly competitive</a:t>
            </a:r>
          </a:p>
          <a:p>
            <a:pPr marL="342900" marR="0" lvl="0" indent="-342900" algn="l" rtl="0">
              <a:lnSpc>
                <a:spcPct val="80000"/>
              </a:lnSpc>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342900" marR="0" lvl="1" indent="0" algn="l" rtl="0">
              <a:lnSpc>
                <a:spcPct val="80000"/>
              </a:lnSpc>
              <a:spcBef>
                <a:spcPts val="350"/>
              </a:spcBef>
              <a:spcAft>
                <a:spcPts val="0"/>
              </a:spcAft>
              <a:buClr>
                <a:schemeClr val="dk1"/>
              </a:buClr>
              <a:buSzPct val="25000"/>
              <a:buFont typeface="Arial"/>
              <a:buNone/>
            </a:pPr>
            <a:endParaRPr sz="1750" b="0" i="0" u="none" strike="noStrike" cap="none">
              <a:solidFill>
                <a:schemeClr val="dk1"/>
              </a:solidFill>
              <a:latin typeface="Calibri"/>
              <a:ea typeface="Calibri"/>
              <a:cs typeface="Calibri"/>
              <a:sym typeface="Calibri"/>
            </a:endParaRPr>
          </a:p>
        </p:txBody>
      </p:sp>
      <p:pic>
        <p:nvPicPr>
          <p:cNvPr id="732" name="Shape 732"/>
          <p:cNvPicPr preferRelativeResize="0"/>
          <p:nvPr/>
        </p:nvPicPr>
        <p:blipFill rotWithShape="1">
          <a:blip r:embed="rId3">
            <a:alphaModFix/>
          </a:blip>
          <a:srcRect/>
          <a:stretch/>
        </p:blipFill>
        <p:spPr>
          <a:xfrm>
            <a:off x="6038453" y="1893888"/>
            <a:ext cx="2775348" cy="281108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xfrm>
            <a:off x="1428750" y="1283494"/>
            <a:ext cx="6286499" cy="311705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Calibri"/>
                <a:ea typeface="Calibri"/>
                <a:cs typeface="Calibri"/>
                <a:sym typeface="Calibri"/>
              </a:rPr>
              <a:t>As a Reviewer, </a:t>
            </a:r>
            <a:br>
              <a:rPr lang="en-US" sz="4400" b="0" i="0" u="none" strike="noStrike" cap="none">
                <a:solidFill>
                  <a:schemeClr val="dk2"/>
                </a:solidFill>
                <a:latin typeface="Calibri"/>
                <a:ea typeface="Calibri"/>
                <a:cs typeface="Calibri"/>
                <a:sym typeface="Calibri"/>
              </a:rPr>
            </a:br>
            <a:r>
              <a:rPr lang="en-US" sz="4400" b="0" i="0" u="none" strike="noStrike" cap="none">
                <a:solidFill>
                  <a:schemeClr val="dk2"/>
                </a:solidFill>
                <a:latin typeface="Calibri"/>
                <a:ea typeface="Calibri"/>
                <a:cs typeface="Calibri"/>
                <a:sym typeface="Calibri"/>
              </a:rPr>
              <a:t>what advice would I give to applicants?</a:t>
            </a:r>
          </a:p>
        </p:txBody>
      </p:sp>
      <p:pic>
        <p:nvPicPr>
          <p:cNvPr id="738" name="Shape 738"/>
          <p:cNvPicPr preferRelativeResize="0"/>
          <p:nvPr/>
        </p:nvPicPr>
        <p:blipFill rotWithShape="1">
          <a:blip r:embed="rId3">
            <a:alphaModFix/>
          </a:blip>
          <a:srcRect/>
          <a:stretch/>
        </p:blipFill>
        <p:spPr>
          <a:xfrm>
            <a:off x="0" y="3504094"/>
            <a:ext cx="9144000" cy="249665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Shape 743"/>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Calibri"/>
                <a:ea typeface="Calibri"/>
                <a:cs typeface="Calibri"/>
                <a:sym typeface="Calibri"/>
              </a:rPr>
              <a:t>Understand the Genre</a:t>
            </a:r>
          </a:p>
        </p:txBody>
      </p:sp>
      <p:sp>
        <p:nvSpPr>
          <p:cNvPr id="744" name="Shape 744"/>
          <p:cNvSpPr txBox="1">
            <a:spLocks noGrp="1"/>
          </p:cNvSpPr>
          <p:nvPr>
            <p:ph type="body" idx="1"/>
          </p:nvPr>
        </p:nvSpPr>
        <p:spPr>
          <a:xfrm>
            <a:off x="737291" y="2256010"/>
            <a:ext cx="7778057" cy="346294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Calibri"/>
              <a:buChar char="•"/>
            </a:pPr>
            <a:r>
              <a:rPr lang="en-US" sz="2480" b="0" i="0" u="none" strike="noStrike" cap="none">
                <a:solidFill>
                  <a:schemeClr val="dk1"/>
                </a:solidFill>
                <a:latin typeface="Calibri"/>
                <a:ea typeface="Calibri"/>
                <a:cs typeface="Calibri"/>
                <a:sym typeface="Calibri"/>
              </a:rPr>
              <a:t>Grant proposals are a very specific genre of academic writing;</a:t>
            </a:r>
          </a:p>
          <a:p>
            <a:pPr marL="342900" marR="0" lvl="0" indent="-342900" algn="l" rtl="0">
              <a:lnSpc>
                <a:spcPct val="80000"/>
              </a:lnSpc>
              <a:spcBef>
                <a:spcPts val="496"/>
              </a:spcBef>
              <a:spcAft>
                <a:spcPts val="0"/>
              </a:spcAft>
              <a:buClr>
                <a:schemeClr val="dk1"/>
              </a:buClr>
              <a:buSzPct val="99200"/>
              <a:buFont typeface="Calibri"/>
              <a:buChar char="•"/>
            </a:pPr>
            <a:r>
              <a:rPr lang="en-US" sz="2480" b="0" i="0" u="none" strike="noStrike" cap="none">
                <a:solidFill>
                  <a:schemeClr val="dk1"/>
                </a:solidFill>
                <a:latin typeface="Calibri"/>
                <a:ea typeface="Calibri"/>
                <a:cs typeface="Calibri"/>
                <a:sym typeface="Calibri"/>
              </a:rPr>
              <a:t>Similar but not the same as research articles (e.g., not simply </a:t>
            </a:r>
            <a:r>
              <a:rPr lang="en-US" sz="2480" b="1" i="0" u="none" strike="noStrike" cap="none">
                <a:solidFill>
                  <a:schemeClr val="dk1"/>
                </a:solidFill>
                <a:latin typeface="Calibri"/>
                <a:ea typeface="Calibri"/>
                <a:cs typeface="Calibri"/>
                <a:sym typeface="Calibri"/>
              </a:rPr>
              <a:t>blind judgement of intellectual merit</a:t>
            </a:r>
            <a:r>
              <a:rPr lang="en-US" sz="248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496"/>
              </a:spcBef>
              <a:spcAft>
                <a:spcPts val="0"/>
              </a:spcAft>
              <a:buClr>
                <a:schemeClr val="dk1"/>
              </a:buClr>
              <a:buSzPct val="99200"/>
              <a:buFont typeface="Calibri"/>
              <a:buChar char="•"/>
            </a:pPr>
            <a:r>
              <a:rPr lang="en-US" sz="2480" b="0" i="0" u="none" strike="noStrike" cap="none">
                <a:solidFill>
                  <a:schemeClr val="dk1"/>
                </a:solidFill>
                <a:latin typeface="Calibri"/>
                <a:ea typeface="Calibri"/>
                <a:cs typeface="Calibri"/>
                <a:sym typeface="Calibri"/>
              </a:rPr>
              <a:t>Important Differences:</a:t>
            </a:r>
          </a:p>
          <a:p>
            <a:pPr marL="342900" marR="0" lvl="0" indent="-342900" algn="l" rtl="0">
              <a:lnSpc>
                <a:spcPct val="80000"/>
              </a:lnSpc>
              <a:spcBef>
                <a:spcPts val="139"/>
              </a:spcBef>
              <a:spcAft>
                <a:spcPts val="0"/>
              </a:spcAft>
              <a:buClr>
                <a:schemeClr val="dk1"/>
              </a:buClr>
              <a:buSzPct val="99571"/>
              <a:buFont typeface="Arial"/>
              <a:buNone/>
            </a:pPr>
            <a:endParaRPr sz="697" b="0" i="0" u="none" strike="noStrike" cap="none">
              <a:solidFill>
                <a:schemeClr val="dk1"/>
              </a:solidFill>
              <a:latin typeface="Calibri"/>
              <a:ea typeface="Calibri"/>
              <a:cs typeface="Calibri"/>
              <a:sym typeface="Calibri"/>
            </a:endParaRPr>
          </a:p>
          <a:p>
            <a:pPr marL="742950" marR="0" lvl="1" indent="-285750" algn="l" rtl="0">
              <a:lnSpc>
                <a:spcPct val="80000"/>
              </a:lnSpc>
              <a:spcBef>
                <a:spcPts val="434"/>
              </a:spcBef>
              <a:spcAft>
                <a:spcPts val="0"/>
              </a:spcAft>
              <a:buClr>
                <a:schemeClr val="dk1"/>
              </a:buClr>
              <a:buSzPct val="98636"/>
              <a:buFont typeface="Calibri"/>
              <a:buChar char="–"/>
            </a:pPr>
            <a:r>
              <a:rPr lang="en-US" sz="2170" b="1" i="0" u="none" strike="noStrike" cap="none">
                <a:solidFill>
                  <a:schemeClr val="dk1"/>
                </a:solidFill>
                <a:latin typeface="Calibri"/>
                <a:ea typeface="Calibri"/>
                <a:cs typeface="Calibri"/>
                <a:sym typeface="Calibri"/>
              </a:rPr>
              <a:t>Not blinded </a:t>
            </a:r>
            <a:r>
              <a:rPr lang="en-US" sz="2170" b="0" i="0" u="none" strike="noStrike" cap="none">
                <a:solidFill>
                  <a:schemeClr val="dk1"/>
                </a:solidFill>
                <a:latin typeface="Calibri"/>
                <a:ea typeface="Calibri"/>
                <a:cs typeface="Calibri"/>
                <a:sym typeface="Calibri"/>
              </a:rPr>
              <a:t>(the person behind the proposal does matter)</a:t>
            </a:r>
          </a:p>
          <a:p>
            <a:pPr marL="342900" marR="0" lvl="1" indent="0" algn="l" rtl="0">
              <a:lnSpc>
                <a:spcPct val="80000"/>
              </a:lnSpc>
              <a:spcBef>
                <a:spcPts val="139"/>
              </a:spcBef>
              <a:spcAft>
                <a:spcPts val="0"/>
              </a:spcAft>
              <a:buClr>
                <a:schemeClr val="dk1"/>
              </a:buClr>
              <a:buSzPct val="25000"/>
              <a:buFont typeface="Arial"/>
              <a:buNone/>
            </a:pPr>
            <a:endParaRPr sz="697" b="0" i="0" u="none" strike="noStrike" cap="none">
              <a:solidFill>
                <a:schemeClr val="dk1"/>
              </a:solidFill>
              <a:latin typeface="Calibri"/>
              <a:ea typeface="Calibri"/>
              <a:cs typeface="Calibri"/>
              <a:sym typeface="Calibri"/>
            </a:endParaRPr>
          </a:p>
          <a:p>
            <a:pPr marL="742950" marR="0" lvl="1" indent="-285750" algn="l" rtl="0">
              <a:lnSpc>
                <a:spcPct val="80000"/>
              </a:lnSpc>
              <a:spcBef>
                <a:spcPts val="434"/>
              </a:spcBef>
              <a:spcAft>
                <a:spcPts val="0"/>
              </a:spcAft>
              <a:buClr>
                <a:schemeClr val="dk1"/>
              </a:buClr>
              <a:buSzPct val="98636"/>
              <a:buFont typeface="Calibri"/>
              <a:buChar char="–"/>
            </a:pPr>
            <a:r>
              <a:rPr lang="en-US" sz="2170" b="0" i="0" u="none" strike="noStrike" cap="none">
                <a:solidFill>
                  <a:schemeClr val="dk1"/>
                </a:solidFill>
                <a:latin typeface="Calibri"/>
                <a:ea typeface="Calibri"/>
                <a:cs typeface="Calibri"/>
                <a:sym typeface="Calibri"/>
              </a:rPr>
              <a:t>Relevance </a:t>
            </a:r>
            <a:r>
              <a:rPr lang="en-US" sz="2170" b="1" i="0" u="none" strike="noStrike" cap="none">
                <a:solidFill>
                  <a:schemeClr val="dk1"/>
                </a:solidFill>
                <a:latin typeface="Calibri"/>
                <a:ea typeface="Calibri"/>
                <a:cs typeface="Calibri"/>
                <a:sym typeface="Calibri"/>
              </a:rPr>
              <a:t>beyond the research world;</a:t>
            </a:r>
          </a:p>
          <a:p>
            <a:pPr marL="742950" marR="0" lvl="1" indent="-285750" algn="l" rtl="0">
              <a:lnSpc>
                <a:spcPct val="80000"/>
              </a:lnSpc>
              <a:spcBef>
                <a:spcPts val="139"/>
              </a:spcBef>
              <a:spcAft>
                <a:spcPts val="0"/>
              </a:spcAft>
              <a:buClr>
                <a:schemeClr val="dk1"/>
              </a:buClr>
              <a:buSzPct val="99571"/>
              <a:buFont typeface="Arial"/>
              <a:buNone/>
            </a:pPr>
            <a:endParaRPr sz="697" b="1" i="0" u="none" strike="noStrike" cap="none">
              <a:solidFill>
                <a:schemeClr val="dk1"/>
              </a:solidFill>
              <a:latin typeface="Calibri"/>
              <a:ea typeface="Calibri"/>
              <a:cs typeface="Calibri"/>
              <a:sym typeface="Calibri"/>
            </a:endParaRPr>
          </a:p>
          <a:p>
            <a:pPr marL="742950" marR="0" lvl="1" indent="-285750" algn="l" rtl="0">
              <a:lnSpc>
                <a:spcPct val="80000"/>
              </a:lnSpc>
              <a:spcBef>
                <a:spcPts val="434"/>
              </a:spcBef>
              <a:spcAft>
                <a:spcPts val="0"/>
              </a:spcAft>
              <a:buClr>
                <a:schemeClr val="dk1"/>
              </a:buClr>
              <a:buSzPct val="98636"/>
              <a:buFont typeface="Calibri"/>
              <a:buChar char="–"/>
            </a:pPr>
            <a:r>
              <a:rPr lang="en-US" sz="2170" b="0" i="0" u="none" strike="noStrike" cap="none">
                <a:solidFill>
                  <a:schemeClr val="dk1"/>
                </a:solidFill>
                <a:latin typeface="Calibri"/>
                <a:ea typeface="Calibri"/>
                <a:cs typeface="Calibri"/>
                <a:sym typeface="Calibri"/>
              </a:rPr>
              <a:t>Projection of </a:t>
            </a:r>
            <a:r>
              <a:rPr lang="en-US" sz="2170" b="1" i="0" u="none" strike="noStrike" cap="none">
                <a:solidFill>
                  <a:schemeClr val="dk1"/>
                </a:solidFill>
                <a:latin typeface="Calibri"/>
                <a:ea typeface="Calibri"/>
                <a:cs typeface="Calibri"/>
                <a:sym typeface="Calibri"/>
              </a:rPr>
              <a:t>future research </a:t>
            </a:r>
            <a:r>
              <a:rPr lang="en-US" sz="2170" b="0" i="0" u="none" strike="noStrike" cap="none">
                <a:solidFill>
                  <a:schemeClr val="dk1"/>
                </a:solidFill>
                <a:latin typeface="Calibri"/>
                <a:ea typeface="Calibri"/>
                <a:cs typeface="Calibri"/>
                <a:sym typeface="Calibri"/>
              </a:rPr>
              <a:t>(not retrospective reporting)</a:t>
            </a:r>
          </a:p>
          <a:p>
            <a:pPr marL="342900" marR="0" lvl="1" indent="0" algn="l" rtl="0">
              <a:lnSpc>
                <a:spcPct val="80000"/>
              </a:lnSpc>
              <a:spcBef>
                <a:spcPts val="434"/>
              </a:spcBef>
              <a:spcAft>
                <a:spcPts val="0"/>
              </a:spcAft>
              <a:buClr>
                <a:schemeClr val="dk1"/>
              </a:buClr>
              <a:buSzPct val="25000"/>
              <a:buFont typeface="Calibri"/>
              <a:buNone/>
            </a:pPr>
            <a:r>
              <a:rPr lang="en-US" sz="2170" b="0" i="0" u="none" strike="noStrike" cap="none">
                <a:solidFill>
                  <a:schemeClr val="dk1"/>
                </a:solidFill>
                <a:latin typeface="Calibri"/>
                <a:ea typeface="Calibri"/>
                <a:cs typeface="Calibri"/>
                <a:sym typeface="Calibri"/>
              </a:rPr>
              <a:t>  </a:t>
            </a:r>
          </a:p>
        </p:txBody>
      </p:sp>
      <p:pic>
        <p:nvPicPr>
          <p:cNvPr id="745" name="Shape 745"/>
          <p:cNvPicPr preferRelativeResize="0"/>
          <p:nvPr/>
        </p:nvPicPr>
        <p:blipFill rotWithShape="1">
          <a:blip r:embed="rId3">
            <a:alphaModFix/>
          </a:blip>
          <a:srcRect/>
          <a:stretch/>
        </p:blipFill>
        <p:spPr>
          <a:xfrm>
            <a:off x="2666139" y="1456479"/>
            <a:ext cx="3811720" cy="7995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0" y="685800"/>
            <a:ext cx="91440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1"/>
                </a:solidFill>
                <a:latin typeface="Calibri"/>
                <a:ea typeface="Calibri"/>
                <a:cs typeface="Calibri"/>
                <a:sym typeface="Calibri"/>
              </a:rPr>
              <a:t>Directorate of </a:t>
            </a:r>
            <a:br>
              <a:rPr lang="en-US" sz="4400" b="1" i="0" u="none" strike="noStrike" cap="none">
                <a:solidFill>
                  <a:schemeClr val="dk1"/>
                </a:solidFill>
                <a:latin typeface="Calibri"/>
                <a:ea typeface="Calibri"/>
                <a:cs typeface="Calibri"/>
                <a:sym typeface="Calibri"/>
              </a:rPr>
            </a:br>
            <a:r>
              <a:rPr lang="en-US" sz="4400" b="1" i="0" u="none" strike="noStrike" cap="none">
                <a:solidFill>
                  <a:schemeClr val="dk1"/>
                </a:solidFill>
                <a:latin typeface="Calibri"/>
                <a:ea typeface="Calibri"/>
                <a:cs typeface="Calibri"/>
                <a:sym typeface="Calibri"/>
              </a:rPr>
              <a:t>Education and Human Resources</a:t>
            </a:r>
          </a:p>
        </p:txBody>
      </p:sp>
      <p:sp>
        <p:nvSpPr>
          <p:cNvPr id="372" name="Shape 372"/>
          <p:cNvSpPr txBox="1">
            <a:spLocks noGrp="1"/>
          </p:cNvSpPr>
          <p:nvPr>
            <p:ph type="body" idx="1"/>
          </p:nvPr>
        </p:nvSpPr>
        <p:spPr>
          <a:xfrm>
            <a:off x="457200" y="2255836"/>
            <a:ext cx="84582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600" b="1" i="0" u="none" strike="noStrike" cap="none">
                <a:solidFill>
                  <a:schemeClr val="dk1"/>
                </a:solidFill>
                <a:latin typeface="Calibri"/>
                <a:ea typeface="Calibri"/>
                <a:cs typeface="Calibri"/>
                <a:sym typeface="Calibri"/>
              </a:rPr>
              <a:t>Mission:  </a:t>
            </a:r>
            <a:r>
              <a:rPr lang="en-US" sz="3200" b="0" i="1" u="none" strike="noStrike" cap="none">
                <a:solidFill>
                  <a:schemeClr val="dk1"/>
                </a:solidFill>
                <a:latin typeface="Calibri"/>
                <a:ea typeface="Calibri"/>
                <a:cs typeface="Calibri"/>
                <a:sym typeface="Calibri"/>
              </a:rPr>
              <a:t>Achieve excellence in STEM education at all levels and in all settings in order to support the development of a diverse and well-prepared workforce of scientists, technicians, engineers, mathematicians and educators and a well-informed citizenry that have access to the ideas and tools of science and engineering.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Shape 750"/>
          <p:cNvSpPr txBox="1">
            <a:spLocks noGrp="1"/>
          </p:cNvSpPr>
          <p:nvPr>
            <p:ph type="title"/>
          </p:nvPr>
        </p:nvSpPr>
        <p:spPr>
          <a:xfrm>
            <a:off x="373456" y="743375"/>
            <a:ext cx="8460463" cy="99417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Do not presume shared knowledge/terminology</a:t>
            </a:r>
          </a:p>
        </p:txBody>
      </p:sp>
      <p:sp>
        <p:nvSpPr>
          <p:cNvPr id="751" name="Shape 751"/>
          <p:cNvSpPr txBox="1">
            <a:spLocks noGrp="1"/>
          </p:cNvSpPr>
          <p:nvPr>
            <p:ph type="body" idx="1"/>
          </p:nvPr>
        </p:nvSpPr>
        <p:spPr>
          <a:xfrm>
            <a:off x="570458" y="2670574"/>
            <a:ext cx="5204045" cy="318849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Calibri"/>
              <a:buChar char="•"/>
            </a:pPr>
            <a:r>
              <a:rPr lang="en-US" sz="2240" b="0" i="0" u="none" strike="noStrike" cap="none">
                <a:solidFill>
                  <a:schemeClr val="dk1"/>
                </a:solidFill>
                <a:latin typeface="Calibri"/>
                <a:ea typeface="Calibri"/>
                <a:cs typeface="Calibri"/>
                <a:sym typeface="Calibri"/>
              </a:rPr>
              <a:t>Reviewers come from diverse research/ discourse communities. </a:t>
            </a:r>
          </a:p>
          <a:p>
            <a:pPr marL="342900" marR="0" lvl="0" indent="-342900" algn="l" rtl="0">
              <a:lnSpc>
                <a:spcPct val="80000"/>
              </a:lnSpc>
              <a:spcBef>
                <a:spcPts val="448"/>
              </a:spcBef>
              <a:spcAft>
                <a:spcPts val="0"/>
              </a:spcAft>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ct val="101818"/>
              <a:buFont typeface="Calibri"/>
              <a:buChar char="•"/>
            </a:pPr>
            <a:r>
              <a:rPr lang="en-US" sz="2240" b="0" i="0" u="none" strike="noStrike" cap="none">
                <a:solidFill>
                  <a:schemeClr val="dk1"/>
                </a:solidFill>
                <a:latin typeface="Calibri"/>
                <a:ea typeface="Calibri"/>
                <a:cs typeface="Calibri"/>
                <a:sym typeface="Calibri"/>
              </a:rPr>
              <a:t>Reviewers can already be feeling overwhelmed by the massive amount of information on the proposals.</a:t>
            </a:r>
          </a:p>
          <a:p>
            <a:pPr marL="342900" marR="0" lvl="0" indent="-342900" algn="l" rtl="0">
              <a:lnSpc>
                <a:spcPct val="80000"/>
              </a:lnSpc>
              <a:spcBef>
                <a:spcPts val="448"/>
              </a:spcBef>
              <a:spcAft>
                <a:spcPts val="0"/>
              </a:spcAft>
              <a:buClr>
                <a:schemeClr val="dk1"/>
              </a:buClr>
              <a:buSzPct val="101818"/>
              <a:buFont typeface="Arial"/>
              <a:buNone/>
            </a:pPr>
            <a:endParaRPr sz="224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448"/>
              </a:spcBef>
              <a:spcAft>
                <a:spcPts val="0"/>
              </a:spcAft>
              <a:buClr>
                <a:schemeClr val="dk1"/>
              </a:buClr>
              <a:buSzPct val="101818"/>
              <a:buFont typeface="Calibri"/>
              <a:buChar char="•"/>
            </a:pPr>
            <a:r>
              <a:rPr lang="en-US" sz="2240" b="0" i="0" u="none" strike="noStrike" cap="none">
                <a:solidFill>
                  <a:schemeClr val="dk1"/>
                </a:solidFill>
                <a:latin typeface="Calibri"/>
                <a:ea typeface="Calibri"/>
                <a:cs typeface="Calibri"/>
                <a:sym typeface="Calibri"/>
              </a:rPr>
              <a:t>Avoid assuming that they share your: </a:t>
            </a:r>
          </a:p>
          <a:p>
            <a:pPr marL="742950" marR="0" lvl="1" indent="-285750" algn="l" rtl="0">
              <a:lnSpc>
                <a:spcPct val="80000"/>
              </a:lnSpc>
              <a:spcBef>
                <a:spcPts val="392"/>
              </a:spcBef>
              <a:spcAft>
                <a:spcPts val="0"/>
              </a:spcAft>
              <a:buClr>
                <a:schemeClr val="dk1"/>
              </a:buClr>
              <a:buSzPct val="98000"/>
              <a:buFont typeface="Calibri"/>
              <a:buChar char="-"/>
            </a:pPr>
            <a:r>
              <a:rPr lang="en-US" sz="1960" b="0" i="0" u="none" strike="noStrike" cap="none">
                <a:solidFill>
                  <a:schemeClr val="dk1"/>
                </a:solidFill>
                <a:latin typeface="Calibri"/>
                <a:ea typeface="Calibri"/>
                <a:cs typeface="Calibri"/>
                <a:sym typeface="Calibri"/>
              </a:rPr>
              <a:t>specialized knowledge</a:t>
            </a:r>
          </a:p>
          <a:p>
            <a:pPr marL="742950" marR="0" lvl="1" indent="-285750" algn="l" rtl="0">
              <a:lnSpc>
                <a:spcPct val="80000"/>
              </a:lnSpc>
              <a:spcBef>
                <a:spcPts val="392"/>
              </a:spcBef>
              <a:spcAft>
                <a:spcPts val="0"/>
              </a:spcAft>
              <a:buClr>
                <a:schemeClr val="dk1"/>
              </a:buClr>
              <a:buSzPct val="98000"/>
              <a:buFont typeface="Calibri"/>
              <a:buChar char="-"/>
            </a:pPr>
            <a:r>
              <a:rPr lang="en-US" sz="1960" b="0" i="0" u="none" strike="noStrike" cap="none">
                <a:solidFill>
                  <a:schemeClr val="dk1"/>
                </a:solidFill>
                <a:latin typeface="Calibri"/>
                <a:ea typeface="Calibri"/>
                <a:cs typeface="Calibri"/>
                <a:sym typeface="Calibri"/>
              </a:rPr>
              <a:t>technical vocabulary</a:t>
            </a:r>
          </a:p>
        </p:txBody>
      </p:sp>
      <p:pic>
        <p:nvPicPr>
          <p:cNvPr id="752" name="Shape 752"/>
          <p:cNvPicPr preferRelativeResize="0"/>
          <p:nvPr/>
        </p:nvPicPr>
        <p:blipFill rotWithShape="1">
          <a:blip r:embed="rId3">
            <a:alphaModFix/>
          </a:blip>
          <a:srcRect/>
          <a:stretch/>
        </p:blipFill>
        <p:spPr>
          <a:xfrm>
            <a:off x="6007007" y="2313041"/>
            <a:ext cx="2470607" cy="2487558"/>
          </a:xfrm>
          <a:prstGeom prst="rect">
            <a:avLst/>
          </a:prstGeom>
          <a:noFill/>
          <a:ln>
            <a:noFill/>
          </a:ln>
        </p:spPr>
      </p:pic>
      <p:sp>
        <p:nvSpPr>
          <p:cNvPr id="753" name="Shape 753"/>
          <p:cNvSpPr txBox="1"/>
          <p:nvPr/>
        </p:nvSpPr>
        <p:spPr>
          <a:xfrm>
            <a:off x="5486400" y="4800600"/>
            <a:ext cx="3511824" cy="371473"/>
          </a:xfrm>
          <a:prstGeom prst="rect">
            <a:avLst/>
          </a:prstGeom>
          <a:solidFill>
            <a:srgbClr val="FFFF00"/>
          </a:solidFill>
          <a:ln>
            <a:noFill/>
          </a:ln>
        </p:spPr>
        <p:txBody>
          <a:bodyPr lIns="68575" tIns="34275" rIns="68575" bIns="34275" anchor="t" anchorCtr="0">
            <a:noAutofit/>
          </a:bodyPr>
          <a:lstStyle/>
          <a:p>
            <a:pPr marL="0" marR="0" lvl="0" indent="0" algn="l" rtl="0">
              <a:lnSpc>
                <a:spcPct val="90000"/>
              </a:lnSpc>
              <a:spcBef>
                <a:spcPts val="0"/>
              </a:spcBef>
              <a:buClr>
                <a:schemeClr val="dk1"/>
              </a:buClr>
              <a:buSzPct val="25000"/>
              <a:buFont typeface="Arial"/>
              <a:buNone/>
            </a:pPr>
            <a:r>
              <a:rPr lang="en-US" sz="2100">
                <a:solidFill>
                  <a:schemeClr val="dk1"/>
                </a:solidFill>
                <a:latin typeface="Calibri"/>
                <a:ea typeface="Calibri"/>
                <a:cs typeface="Calibri"/>
                <a:sym typeface="Calibri"/>
              </a:rPr>
              <a:t>Can lead to cognitive overload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Get to the point!</a:t>
            </a:r>
          </a:p>
        </p:txBody>
      </p:sp>
      <p:sp>
        <p:nvSpPr>
          <p:cNvPr id="759" name="Shape 759"/>
          <p:cNvSpPr txBox="1">
            <a:spLocks noGrp="1"/>
          </p:cNvSpPr>
          <p:nvPr>
            <p:ph type="body" idx="1"/>
          </p:nvPr>
        </p:nvSpPr>
        <p:spPr>
          <a:xfrm>
            <a:off x="628650" y="2226468"/>
            <a:ext cx="4864540" cy="326350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Reviewers should be able to easily get a sense of what the proposal is about upfront (abstract and introduction).</a:t>
            </a:r>
          </a:p>
          <a:p>
            <a:pPr marL="342900" marR="0" lvl="0" indent="-342900" algn="l" rtl="0">
              <a:spcBef>
                <a:spcPts val="48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Begin with purpose/objective and overview of design and procedures rather than extensive review of the literature (this should come later).</a:t>
            </a:r>
          </a:p>
        </p:txBody>
      </p:sp>
      <p:pic>
        <p:nvPicPr>
          <p:cNvPr id="760" name="Shape 760"/>
          <p:cNvPicPr preferRelativeResize="0"/>
          <p:nvPr/>
        </p:nvPicPr>
        <p:blipFill rotWithShape="1">
          <a:blip r:embed="rId3">
            <a:alphaModFix/>
          </a:blip>
          <a:srcRect/>
          <a:stretch/>
        </p:blipFill>
        <p:spPr>
          <a:xfrm>
            <a:off x="5493189" y="1628179"/>
            <a:ext cx="3178969" cy="335756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Use a Reviewer-Friendly Format</a:t>
            </a:r>
          </a:p>
        </p:txBody>
      </p:sp>
      <p:sp>
        <p:nvSpPr>
          <p:cNvPr id="766" name="Shape 766"/>
          <p:cNvSpPr txBox="1">
            <a:spLocks noGrp="1"/>
          </p:cNvSpPr>
          <p:nvPr>
            <p:ph type="body" idx="1"/>
          </p:nvPr>
        </p:nvSpPr>
        <p:spPr>
          <a:xfrm>
            <a:off x="628650" y="2226468"/>
            <a:ext cx="5614987" cy="284559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2000" b="0" i="0" u="none" strike="noStrike" cap="none">
                <a:solidFill>
                  <a:schemeClr val="dk1"/>
                </a:solidFill>
                <a:latin typeface="Calibri"/>
                <a:ea typeface="Calibri"/>
                <a:cs typeface="Calibri"/>
                <a:sym typeface="Calibri"/>
              </a:rPr>
              <a:t>An </a:t>
            </a:r>
            <a:r>
              <a:rPr lang="en-US" sz="2000" b="1" i="1" u="none" strike="noStrike" cap="none">
                <a:solidFill>
                  <a:schemeClr val="dk1"/>
                </a:solidFill>
                <a:latin typeface="Calibri"/>
                <a:ea typeface="Calibri"/>
                <a:cs typeface="Calibri"/>
                <a:sym typeface="Calibri"/>
              </a:rPr>
              <a:t>easy-to-follow format </a:t>
            </a:r>
            <a:r>
              <a:rPr lang="en-US" sz="2000" b="0" i="0" u="none" strike="noStrike" cap="none">
                <a:solidFill>
                  <a:schemeClr val="dk1"/>
                </a:solidFill>
                <a:latin typeface="Calibri"/>
                <a:ea typeface="Calibri"/>
                <a:cs typeface="Calibri"/>
                <a:sym typeface="Calibri"/>
              </a:rPr>
              <a:t>can go a long way:</a:t>
            </a:r>
          </a:p>
          <a:p>
            <a:pPr marL="742950" marR="0" lvl="1" indent="-285750" algn="l" rtl="0">
              <a:lnSpc>
                <a:spcPct val="80000"/>
              </a:lnSpc>
              <a:spcBef>
                <a:spcPts val="350"/>
              </a:spcBef>
              <a:spcAft>
                <a:spcPts val="0"/>
              </a:spcAft>
              <a:buClr>
                <a:schemeClr val="dk1"/>
              </a:buClr>
              <a:buSzPct val="97222"/>
              <a:buFont typeface="Arial"/>
              <a:buChar char="•"/>
            </a:pPr>
            <a:r>
              <a:rPr lang="en-US" sz="1750" b="0" i="0" u="none" strike="noStrike" cap="none">
                <a:solidFill>
                  <a:schemeClr val="dk1"/>
                </a:solidFill>
                <a:latin typeface="Calibri"/>
                <a:ea typeface="Calibri"/>
                <a:cs typeface="Calibri"/>
                <a:sym typeface="Calibri"/>
              </a:rPr>
              <a:t>Use same labels as those used in the call.</a:t>
            </a:r>
          </a:p>
          <a:p>
            <a:pPr marL="742950" marR="0" lvl="1" indent="-285750" algn="l" rtl="0">
              <a:lnSpc>
                <a:spcPct val="80000"/>
              </a:lnSpc>
              <a:spcBef>
                <a:spcPts val="350"/>
              </a:spcBef>
              <a:spcAft>
                <a:spcPts val="0"/>
              </a:spcAft>
              <a:buClr>
                <a:schemeClr val="dk1"/>
              </a:buClr>
              <a:buSzPct val="97222"/>
              <a:buFont typeface="Arial"/>
              <a:buChar char="•"/>
            </a:pPr>
            <a:r>
              <a:rPr lang="en-US" sz="1750" b="0" i="0" u="none" strike="noStrike" cap="none">
                <a:solidFill>
                  <a:schemeClr val="dk1"/>
                </a:solidFill>
                <a:latin typeface="Calibri"/>
                <a:ea typeface="Calibri"/>
                <a:cs typeface="Calibri"/>
                <a:sym typeface="Calibri"/>
              </a:rPr>
              <a:t>Use bold and leave some blank space (indentations).</a:t>
            </a:r>
          </a:p>
          <a:p>
            <a:pPr marL="742950" marR="0" lvl="1" indent="-285750" algn="l" rtl="0">
              <a:lnSpc>
                <a:spcPct val="80000"/>
              </a:lnSpc>
              <a:spcBef>
                <a:spcPts val="350"/>
              </a:spcBef>
              <a:spcAft>
                <a:spcPts val="0"/>
              </a:spcAft>
              <a:buClr>
                <a:schemeClr val="dk1"/>
              </a:buClr>
              <a:buSzPct val="97222"/>
              <a:buFont typeface="Arial"/>
              <a:buChar char="•"/>
            </a:pPr>
            <a:r>
              <a:rPr lang="en-US" sz="1750" b="0" i="0" u="none" strike="noStrike" cap="none">
                <a:solidFill>
                  <a:schemeClr val="dk1"/>
                </a:solidFill>
                <a:latin typeface="Calibri"/>
                <a:ea typeface="Calibri"/>
                <a:cs typeface="Calibri"/>
                <a:sym typeface="Calibri"/>
              </a:rPr>
              <a:t>Include some figures/diagrams.</a:t>
            </a:r>
          </a:p>
          <a:p>
            <a:pPr marL="742950" marR="0" lvl="1" indent="-285750" algn="l" rtl="0">
              <a:lnSpc>
                <a:spcPct val="80000"/>
              </a:lnSpc>
              <a:spcBef>
                <a:spcPts val="350"/>
              </a:spcBef>
              <a:spcAft>
                <a:spcPts val="0"/>
              </a:spcAft>
              <a:buClr>
                <a:schemeClr val="dk1"/>
              </a:buClr>
              <a:buSzPct val="97222"/>
              <a:buFont typeface="Arial"/>
              <a:buChar char="•"/>
            </a:pPr>
            <a:r>
              <a:rPr lang="en-US" sz="1750" b="0" i="0" u="none" strike="noStrike" cap="none">
                <a:solidFill>
                  <a:schemeClr val="dk1"/>
                </a:solidFill>
                <a:latin typeface="Calibri"/>
                <a:ea typeface="Calibri"/>
                <a:cs typeface="Calibri"/>
                <a:sym typeface="Calibri"/>
              </a:rPr>
              <a:t>Clearly structured texts are less overwhelming for readers.</a:t>
            </a:r>
          </a:p>
          <a:p>
            <a:pPr marL="742950" marR="0" lvl="1" indent="-285750" algn="l" rtl="0">
              <a:lnSpc>
                <a:spcPct val="80000"/>
              </a:lnSpc>
              <a:spcBef>
                <a:spcPts val="350"/>
              </a:spcBef>
              <a:spcAft>
                <a:spcPts val="0"/>
              </a:spcAft>
              <a:buClr>
                <a:schemeClr val="dk1"/>
              </a:buClr>
              <a:buSzPct val="97222"/>
              <a:buFont typeface="Arial"/>
              <a:buChar char="•"/>
            </a:pPr>
            <a:r>
              <a:rPr lang="en-US" sz="1750" b="0" i="0" u="none" strike="noStrike" cap="none">
                <a:solidFill>
                  <a:schemeClr val="dk1"/>
                </a:solidFill>
                <a:latin typeface="Calibri"/>
                <a:ea typeface="Calibri"/>
                <a:cs typeface="Calibri"/>
                <a:sym typeface="Calibri"/>
              </a:rPr>
              <a:t>Although space is limited (15 pages), an excessive number of words per page does not necessarily make your proposal stronger!</a:t>
            </a:r>
          </a:p>
        </p:txBody>
      </p:sp>
      <p:pic>
        <p:nvPicPr>
          <p:cNvPr id="767" name="Shape 767"/>
          <p:cNvPicPr preferRelativeResize="0"/>
          <p:nvPr/>
        </p:nvPicPr>
        <p:blipFill rotWithShape="1">
          <a:blip r:embed="rId3">
            <a:alphaModFix/>
          </a:blip>
          <a:srcRect/>
          <a:stretch/>
        </p:blipFill>
        <p:spPr>
          <a:xfrm>
            <a:off x="6243637" y="3825478"/>
            <a:ext cx="2900362" cy="2175272"/>
          </a:xfrm>
          <a:prstGeom prst="rect">
            <a:avLst/>
          </a:prstGeom>
          <a:noFill/>
          <a:ln>
            <a:noFill/>
          </a:ln>
        </p:spPr>
      </p:pic>
      <p:pic>
        <p:nvPicPr>
          <p:cNvPr id="768" name="Shape 768"/>
          <p:cNvPicPr preferRelativeResize="0"/>
          <p:nvPr/>
        </p:nvPicPr>
        <p:blipFill rotWithShape="1">
          <a:blip r:embed="rId4">
            <a:alphaModFix/>
          </a:blip>
          <a:srcRect/>
          <a:stretch/>
        </p:blipFill>
        <p:spPr>
          <a:xfrm>
            <a:off x="2640589" y="5509782"/>
            <a:ext cx="3603047" cy="56240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628650" y="813043"/>
            <a:ext cx="2929362" cy="99417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Mind your Tone</a:t>
            </a:r>
          </a:p>
        </p:txBody>
      </p:sp>
      <p:sp>
        <p:nvSpPr>
          <p:cNvPr id="774" name="Shape 774"/>
          <p:cNvSpPr txBox="1">
            <a:spLocks noGrp="1"/>
          </p:cNvSpPr>
          <p:nvPr>
            <p:ph type="body" idx="1"/>
          </p:nvPr>
        </p:nvSpPr>
        <p:spPr>
          <a:xfrm>
            <a:off x="628650" y="2226468"/>
            <a:ext cx="5357813" cy="326350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Try to </a:t>
            </a:r>
            <a:r>
              <a:rPr lang="en-US" sz="2400" b="1" i="0" u="sng" strike="noStrike" cap="none">
                <a:solidFill>
                  <a:schemeClr val="dk1"/>
                </a:solidFill>
                <a:latin typeface="Calibri"/>
                <a:ea typeface="Calibri"/>
                <a:cs typeface="Calibri"/>
                <a:sym typeface="Calibri"/>
              </a:rPr>
              <a:t>project a positive image </a:t>
            </a:r>
            <a:r>
              <a:rPr lang="en-US" sz="2400" b="0" i="0" u="none" strike="noStrike" cap="none">
                <a:solidFill>
                  <a:schemeClr val="dk1"/>
                </a:solidFill>
                <a:latin typeface="Calibri"/>
                <a:ea typeface="Calibri"/>
                <a:cs typeface="Calibri"/>
                <a:sym typeface="Calibri"/>
              </a:rPr>
              <a:t>of the intended research, but also a positive “self image” (as a competent/confident yet cautious researcher).</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Applicants can come across as </a:t>
            </a:r>
            <a:r>
              <a:rPr lang="en-US" sz="2400" b="1" i="0" u="sng" strike="noStrike" cap="none">
                <a:solidFill>
                  <a:schemeClr val="dk1"/>
                </a:solidFill>
                <a:latin typeface="Calibri"/>
                <a:ea typeface="Calibri"/>
                <a:cs typeface="Calibri"/>
                <a:sym typeface="Calibri"/>
              </a:rPr>
              <a:t>arrogant</a:t>
            </a:r>
            <a:r>
              <a:rPr lang="en-US" sz="2400" b="0" i="0" u="none" strike="noStrike" cap="none">
                <a:solidFill>
                  <a:schemeClr val="dk1"/>
                </a:solidFill>
                <a:latin typeface="Calibri"/>
                <a:ea typeface="Calibri"/>
                <a:cs typeface="Calibri"/>
                <a:sym typeface="Calibri"/>
              </a:rPr>
              <a:t> and </a:t>
            </a:r>
            <a:r>
              <a:rPr lang="en-US" sz="2400" b="1" i="0" u="sng" strike="noStrike" cap="none">
                <a:solidFill>
                  <a:schemeClr val="dk1"/>
                </a:solidFill>
                <a:latin typeface="Calibri"/>
                <a:ea typeface="Calibri"/>
                <a:cs typeface="Calibri"/>
                <a:sym typeface="Calibri"/>
              </a:rPr>
              <a:t>unrealistic</a:t>
            </a:r>
            <a:r>
              <a:rPr lang="en-US" sz="2400" b="0" i="0" u="none" strike="noStrike" cap="none">
                <a:solidFill>
                  <a:schemeClr val="dk1"/>
                </a:solidFill>
                <a:latin typeface="Calibri"/>
                <a:ea typeface="Calibri"/>
                <a:cs typeface="Calibri"/>
                <a:sym typeface="Calibri"/>
              </a:rPr>
              <a:t>.</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Understatement and toning down one’s language not to over-claim the importance of the work is often recommended.</a:t>
            </a:r>
          </a:p>
        </p:txBody>
      </p:sp>
      <p:sp>
        <p:nvSpPr>
          <p:cNvPr id="775" name="Shape 775"/>
          <p:cNvSpPr/>
          <p:nvPr/>
        </p:nvSpPr>
        <p:spPr>
          <a:xfrm>
            <a:off x="4371692" y="1131094"/>
            <a:ext cx="4572000" cy="674030"/>
          </a:xfrm>
          <a:prstGeom prst="rect">
            <a:avLst/>
          </a:prstGeom>
          <a:solidFill>
            <a:srgbClr val="FFFF00"/>
          </a:solidFill>
          <a:ln>
            <a:noFill/>
          </a:ln>
        </p:spPr>
        <p:txBody>
          <a:bodyPr lIns="91425" tIns="45700" rIns="91425" bIns="45700" anchor="t" anchorCtr="0">
            <a:noAutofit/>
          </a:bodyPr>
          <a:lstStyle/>
          <a:p>
            <a:pPr marL="0" marR="0" lvl="0" indent="0" algn="r" rtl="0">
              <a:lnSpc>
                <a:spcPct val="90000"/>
              </a:lnSpc>
              <a:spcBef>
                <a:spcPts val="0"/>
              </a:spcBef>
              <a:buSzPct val="25000"/>
              <a:buNone/>
            </a:pPr>
            <a:r>
              <a:rPr lang="en-US" sz="2100">
                <a:solidFill>
                  <a:srgbClr val="000000"/>
                </a:solidFill>
                <a:latin typeface="Calibri"/>
                <a:ea typeface="Calibri"/>
                <a:cs typeface="Calibri"/>
                <a:sym typeface="Calibri"/>
              </a:rPr>
              <a:t>“The meek shall not inherit the grants” (Myers, 1990)</a:t>
            </a:r>
          </a:p>
        </p:txBody>
      </p:sp>
      <p:pic>
        <p:nvPicPr>
          <p:cNvPr id="776" name="Shape 776"/>
          <p:cNvPicPr preferRelativeResize="0"/>
          <p:nvPr/>
        </p:nvPicPr>
        <p:blipFill rotWithShape="1">
          <a:blip r:embed="rId3">
            <a:alphaModFix/>
          </a:blip>
          <a:srcRect b="48299"/>
          <a:stretch/>
        </p:blipFill>
        <p:spPr>
          <a:xfrm>
            <a:off x="6157630" y="2911674"/>
            <a:ext cx="2617236" cy="135314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In terms of Content</a:t>
            </a:r>
          </a:p>
        </p:txBody>
      </p:sp>
      <p:sp>
        <p:nvSpPr>
          <p:cNvPr id="782" name="Shape 782"/>
          <p:cNvSpPr txBox="1">
            <a:spLocks noGrp="1"/>
          </p:cNvSpPr>
          <p:nvPr>
            <p:ph type="body" idx="1"/>
          </p:nvPr>
        </p:nvSpPr>
        <p:spPr>
          <a:xfrm>
            <a:off x="628650" y="2226467"/>
            <a:ext cx="5068243" cy="3869531"/>
          </a:xfrm>
          <a:prstGeom prst="rect">
            <a:avLst/>
          </a:prstGeom>
          <a:noFill/>
          <a:ln>
            <a:noFill/>
          </a:ln>
        </p:spPr>
        <p:txBody>
          <a:bodyPr lIns="91425" tIns="45700" rIns="91425" bIns="45700" anchor="t" anchorCtr="0">
            <a:noAutofit/>
          </a:bodyPr>
          <a:lstStyle/>
          <a:p>
            <a:pPr marL="742950" marR="0" lvl="1" indent="-285750" algn="l" rtl="0">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Do not just “give lip service” to the issues being raised.</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Include a </a:t>
            </a:r>
            <a:r>
              <a:rPr lang="en-US" sz="2800" b="1" i="0" u="none" strike="noStrike" cap="none">
                <a:solidFill>
                  <a:schemeClr val="dk1"/>
                </a:solidFill>
                <a:latin typeface="Calibri"/>
                <a:ea typeface="Calibri"/>
                <a:cs typeface="Calibri"/>
                <a:sym typeface="Calibri"/>
              </a:rPr>
              <a:t>compliance claim</a:t>
            </a:r>
            <a:r>
              <a:rPr lang="en-US" sz="2800" b="0" i="0" u="none" strike="noStrike" cap="none">
                <a:solidFill>
                  <a:schemeClr val="dk1"/>
                </a:solidFill>
                <a:latin typeface="Calibri"/>
                <a:ea typeface="Calibri"/>
                <a:cs typeface="Calibri"/>
                <a:sym typeface="Calibri"/>
              </a:rPr>
              <a:t> (Connor &amp; Mauranen, 1999)</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explicit statement about how the proposal addresses the goals of the funding program in question.</a:t>
            </a:r>
          </a:p>
          <a:p>
            <a:pPr marL="742950" marR="0" lvl="1" indent="-28575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783" name="Shape 783"/>
          <p:cNvPicPr preferRelativeResize="0"/>
          <p:nvPr/>
        </p:nvPicPr>
        <p:blipFill rotWithShape="1">
          <a:blip r:embed="rId3">
            <a:alphaModFix/>
          </a:blip>
          <a:srcRect/>
          <a:stretch/>
        </p:blipFill>
        <p:spPr>
          <a:xfrm>
            <a:off x="6096898" y="2226468"/>
            <a:ext cx="2589902" cy="353972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Calibri"/>
                <a:ea typeface="Calibri"/>
                <a:cs typeface="Calibri"/>
                <a:sym typeface="Calibri"/>
              </a:rPr>
              <a:t>Commercially Available Guides:</a:t>
            </a:r>
          </a:p>
        </p:txBody>
      </p:sp>
      <p:sp>
        <p:nvSpPr>
          <p:cNvPr id="789" name="Shape 789"/>
          <p:cNvSpPr txBox="1">
            <a:spLocks noGrp="1"/>
          </p:cNvSpPr>
          <p:nvPr>
            <p:ph type="body" idx="1"/>
          </p:nvPr>
        </p:nvSpPr>
        <p:spPr>
          <a:xfrm>
            <a:off x="5102500" y="2125266"/>
            <a:ext cx="3717650" cy="2452957"/>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2000" b="1" i="0" u="none" strike="noStrike" cap="none">
                <a:solidFill>
                  <a:schemeClr val="dk1"/>
                </a:solidFill>
                <a:latin typeface="Calibri"/>
                <a:ea typeface="Calibri"/>
                <a:cs typeface="Calibri"/>
                <a:sym typeface="Calibri"/>
              </a:rPr>
              <a:t>Caveats</a:t>
            </a:r>
            <a:r>
              <a:rPr lang="en-US" sz="2000" b="0" i="0" u="none" strike="noStrike" cap="none">
                <a:solidFill>
                  <a:schemeClr val="dk1"/>
                </a:solidFill>
                <a:latin typeface="Calibri"/>
                <a:ea typeface="Calibri"/>
                <a:cs typeface="Calibri"/>
                <a:sym typeface="Calibri"/>
              </a:rPr>
              <a:t>: </a:t>
            </a:r>
          </a:p>
          <a:p>
            <a:pPr marL="342900" marR="0" lvl="0" indent="-34290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guides like these can be a bit simplistic and descriptive. </a:t>
            </a:r>
          </a:p>
          <a:p>
            <a:pPr marL="342900" marR="0" lvl="0" indent="-342900" algn="l" rtl="0">
              <a:lnSpc>
                <a:spcPct val="80000"/>
              </a:lnSpc>
              <a:spcBef>
                <a:spcPts val="13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there is </a:t>
            </a:r>
            <a:r>
              <a:rPr lang="en-US" sz="2000" b="1" i="0" u="none" strike="noStrike" cap="none">
                <a:solidFill>
                  <a:schemeClr val="dk1"/>
                </a:solidFill>
                <a:latin typeface="Calibri"/>
                <a:ea typeface="Calibri"/>
                <a:cs typeface="Calibri"/>
                <a:sym typeface="Calibri"/>
              </a:rPr>
              <a:t>no magical formula</a:t>
            </a:r>
            <a:r>
              <a:rPr lang="en-US" sz="200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400"/>
              </a:spcBef>
              <a:spcAft>
                <a:spcPts val="0"/>
              </a:spcAft>
              <a:buClr>
                <a:srgbClr val="FF0000"/>
              </a:buClr>
              <a:buSzPct val="100000"/>
              <a:buFont typeface="Arial"/>
              <a:buChar char="•"/>
            </a:pPr>
            <a:r>
              <a:rPr lang="en-US" sz="2000" b="0" i="0" u="none" strike="noStrike" cap="none">
                <a:solidFill>
                  <a:srgbClr val="FF0000"/>
                </a:solidFill>
                <a:latin typeface="Calibri"/>
                <a:ea typeface="Calibri"/>
                <a:cs typeface="Calibri"/>
                <a:sym typeface="Calibri"/>
              </a:rPr>
              <a:t>Grantsmanship is an art that needs to be perfected.</a:t>
            </a:r>
          </a:p>
        </p:txBody>
      </p:sp>
      <p:pic>
        <p:nvPicPr>
          <p:cNvPr id="790" name="Shape 790"/>
          <p:cNvPicPr preferRelativeResize="0"/>
          <p:nvPr/>
        </p:nvPicPr>
        <p:blipFill rotWithShape="1">
          <a:blip r:embed="rId3">
            <a:alphaModFix/>
          </a:blip>
          <a:srcRect/>
          <a:stretch/>
        </p:blipFill>
        <p:spPr>
          <a:xfrm>
            <a:off x="708300" y="2076450"/>
            <a:ext cx="1882501" cy="2820923"/>
          </a:xfrm>
          <a:prstGeom prst="rect">
            <a:avLst/>
          </a:prstGeom>
          <a:noFill/>
          <a:ln>
            <a:noFill/>
          </a:ln>
        </p:spPr>
      </p:pic>
      <p:pic>
        <p:nvPicPr>
          <p:cNvPr id="791" name="Shape 791"/>
          <p:cNvPicPr preferRelativeResize="0"/>
          <p:nvPr/>
        </p:nvPicPr>
        <p:blipFill rotWithShape="1">
          <a:blip r:embed="rId4">
            <a:alphaModFix/>
          </a:blip>
          <a:srcRect/>
          <a:stretch/>
        </p:blipFill>
        <p:spPr>
          <a:xfrm>
            <a:off x="2984499" y="2076450"/>
            <a:ext cx="2020738" cy="288060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Research on Grant Writing</a:t>
            </a:r>
          </a:p>
        </p:txBody>
      </p:sp>
      <p:sp>
        <p:nvSpPr>
          <p:cNvPr id="797" name="Shape 797"/>
          <p:cNvSpPr txBox="1">
            <a:spLocks noGrp="1"/>
          </p:cNvSpPr>
          <p:nvPr>
            <p:ph type="body" idx="1"/>
          </p:nvPr>
        </p:nvSpPr>
        <p:spPr>
          <a:xfrm>
            <a:off x="549997" y="2125266"/>
            <a:ext cx="7624998" cy="2442322"/>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Calibri"/>
              <a:buNone/>
            </a:pPr>
            <a:r>
              <a:rPr lang="en-US" sz="2000" b="0" i="0" u="none" strike="noStrike" cap="none">
                <a:solidFill>
                  <a:schemeClr val="dk1"/>
                </a:solidFill>
                <a:latin typeface="Calibri"/>
                <a:ea typeface="Calibri"/>
                <a:cs typeface="Calibri"/>
                <a:sym typeface="Calibri"/>
              </a:rPr>
              <a:t>Studies from the field of genre analysis have more depth and theoretical foundation:</a:t>
            </a:r>
          </a:p>
          <a:p>
            <a:pPr marL="742950" marR="0" lvl="1" indent="-285750" algn="l" rtl="0">
              <a:lnSpc>
                <a:spcPct val="80000"/>
              </a:lnSpc>
              <a:spcBef>
                <a:spcPts val="1250"/>
              </a:spcBef>
              <a:spcAft>
                <a:spcPts val="0"/>
              </a:spcAft>
              <a:buClr>
                <a:schemeClr val="dk1"/>
              </a:buClr>
              <a:buSzPct val="97222"/>
              <a:buFont typeface="Calibri"/>
              <a:buChar char="–"/>
            </a:pPr>
            <a:r>
              <a:rPr lang="en-US" sz="1750" b="0" i="0" u="none" strike="noStrike" cap="none">
                <a:solidFill>
                  <a:schemeClr val="dk1"/>
                </a:solidFill>
                <a:latin typeface="Calibri"/>
                <a:ea typeface="Calibri"/>
                <a:cs typeface="Calibri"/>
                <a:sym typeface="Calibri"/>
              </a:rPr>
              <a:t>Tseng, M.-Y. (2011). The genre of research grant proposals: Towards a cognitive-pragmatic analysis. </a:t>
            </a:r>
            <a:r>
              <a:rPr lang="en-US" sz="1750" b="0" i="1" u="none" strike="noStrike" cap="none">
                <a:solidFill>
                  <a:schemeClr val="dk1"/>
                </a:solidFill>
                <a:latin typeface="Calibri"/>
                <a:ea typeface="Calibri"/>
                <a:cs typeface="Calibri"/>
                <a:sym typeface="Calibri"/>
              </a:rPr>
              <a:t>Journal of Pragmatics</a:t>
            </a:r>
            <a:r>
              <a:rPr lang="en-US" sz="1750" b="0" i="0" u="none" strike="noStrike" cap="none">
                <a:solidFill>
                  <a:schemeClr val="dk1"/>
                </a:solidFill>
                <a:latin typeface="Calibri"/>
                <a:ea typeface="Calibri"/>
                <a:cs typeface="Calibri"/>
                <a:sym typeface="Calibri"/>
              </a:rPr>
              <a:t>, 43, 2254-2268.</a:t>
            </a:r>
          </a:p>
          <a:p>
            <a:pPr marL="742950" marR="0" lvl="1" indent="-285750" algn="l" rtl="0">
              <a:lnSpc>
                <a:spcPct val="80000"/>
              </a:lnSpc>
              <a:spcBef>
                <a:spcPts val="1250"/>
              </a:spcBef>
              <a:spcAft>
                <a:spcPts val="0"/>
              </a:spcAft>
              <a:buClr>
                <a:schemeClr val="dk1"/>
              </a:buClr>
              <a:buSzPct val="97222"/>
              <a:buFont typeface="Calibri"/>
              <a:buChar char="–"/>
            </a:pPr>
            <a:r>
              <a:rPr lang="en-US" sz="1750" b="0" i="0" u="none" strike="noStrike" cap="none">
                <a:solidFill>
                  <a:schemeClr val="dk1"/>
                </a:solidFill>
                <a:latin typeface="Calibri"/>
                <a:ea typeface="Calibri"/>
                <a:cs typeface="Calibri"/>
                <a:sym typeface="Calibri"/>
              </a:rPr>
              <a:t>Connor, U., &amp; Mauranen, A. (1999). </a:t>
            </a:r>
            <a:r>
              <a:rPr lang="en-US" sz="1750" b="0" i="1" u="none" strike="noStrike" cap="none">
                <a:solidFill>
                  <a:schemeClr val="dk1"/>
                </a:solidFill>
                <a:latin typeface="Calibri"/>
                <a:ea typeface="Calibri"/>
                <a:cs typeface="Calibri"/>
                <a:sym typeface="Calibri"/>
              </a:rPr>
              <a:t>English for Specific Purposes</a:t>
            </a:r>
            <a:r>
              <a:rPr lang="en-US" sz="1750" b="0" i="0" u="none" strike="noStrike" cap="none">
                <a:solidFill>
                  <a:schemeClr val="dk1"/>
                </a:solidFill>
                <a:latin typeface="Calibri"/>
                <a:ea typeface="Calibri"/>
                <a:cs typeface="Calibri"/>
                <a:sym typeface="Calibri"/>
              </a:rPr>
              <a:t>, 1, 47-62.</a:t>
            </a:r>
          </a:p>
          <a:p>
            <a:pPr marL="742950" marR="0" lvl="1" indent="-285750" algn="l" rtl="0">
              <a:lnSpc>
                <a:spcPct val="80000"/>
              </a:lnSpc>
              <a:spcBef>
                <a:spcPts val="1250"/>
              </a:spcBef>
              <a:spcAft>
                <a:spcPts val="0"/>
              </a:spcAft>
              <a:buClr>
                <a:schemeClr val="dk1"/>
              </a:buClr>
              <a:buSzPct val="97222"/>
              <a:buFont typeface="Calibri"/>
              <a:buChar char="–"/>
            </a:pPr>
            <a:r>
              <a:rPr lang="en-US" sz="1750" b="0" i="0" u="none" strike="noStrike" cap="none">
                <a:solidFill>
                  <a:schemeClr val="dk1"/>
                </a:solidFill>
                <a:latin typeface="Calibri"/>
                <a:ea typeface="Calibri"/>
                <a:cs typeface="Calibri"/>
                <a:sym typeface="Calibri"/>
              </a:rPr>
              <a:t>Myers, G. (1990). Writing biology: Texts in the social construction of scientific knowledge. Madison, WI: University of Wisconsin Press.</a:t>
            </a:r>
          </a:p>
        </p:txBody>
      </p:sp>
      <p:sp>
        <p:nvSpPr>
          <p:cNvPr id="798" name="Shape 798"/>
          <p:cNvSpPr/>
          <p:nvPr/>
        </p:nvSpPr>
        <p:spPr>
          <a:xfrm>
            <a:off x="549997" y="4941525"/>
            <a:ext cx="7890094" cy="674030"/>
          </a:xfrm>
          <a:prstGeom prst="rect">
            <a:avLst/>
          </a:prstGeom>
          <a:solidFill>
            <a:srgbClr val="FFFF00"/>
          </a:solidFill>
          <a:ln>
            <a:noFill/>
          </a:ln>
        </p:spPr>
        <p:txBody>
          <a:bodyPr lIns="91425" tIns="45700" rIns="91425" bIns="45700" anchor="t" anchorCtr="0">
            <a:noAutofit/>
          </a:bodyPr>
          <a:lstStyle/>
          <a:p>
            <a:pPr marL="0" marR="0" lvl="0" indent="0" algn="r" rtl="0">
              <a:lnSpc>
                <a:spcPct val="90000"/>
              </a:lnSpc>
              <a:spcBef>
                <a:spcPts val="0"/>
              </a:spcBef>
              <a:buSzPct val="25000"/>
              <a:buNone/>
            </a:pPr>
            <a:r>
              <a:rPr lang="en-US" sz="2100">
                <a:solidFill>
                  <a:srgbClr val="000000"/>
                </a:solidFill>
                <a:latin typeface="Calibri"/>
                <a:ea typeface="Calibri"/>
                <a:cs typeface="Calibri"/>
                <a:sym typeface="Calibri"/>
              </a:rPr>
              <a:t>“[In grant proposals] one must persuade without seeming to persuade” (Myers, 1990)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0" y="2057400"/>
            <a:ext cx="9144000" cy="1676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600" b="1" i="0" u="none" strike="noStrike" cap="none">
                <a:solidFill>
                  <a:schemeClr val="dk2"/>
                </a:solidFill>
                <a:latin typeface="Calibri"/>
                <a:ea typeface="Calibri"/>
                <a:cs typeface="Calibri"/>
                <a:sym typeface="Calibri"/>
              </a:rPr>
              <a:t>Break</a:t>
            </a:r>
            <a:br>
              <a:rPr lang="en-US" sz="9600" b="1" i="0" u="none" strike="noStrike" cap="none">
                <a:solidFill>
                  <a:schemeClr val="dk2"/>
                </a:solidFill>
                <a:latin typeface="Calibri"/>
                <a:ea typeface="Calibri"/>
                <a:cs typeface="Calibri"/>
                <a:sym typeface="Calibri"/>
              </a:rPr>
            </a:br>
            <a:r>
              <a:rPr lang="en-US" sz="4000" b="1" i="0" u="none" strike="noStrike" cap="none">
                <a:solidFill>
                  <a:schemeClr val="dk2"/>
                </a:solidFill>
                <a:latin typeface="Calibri"/>
                <a:ea typeface="Calibri"/>
                <a:cs typeface="Calibri"/>
                <a:sym typeface="Calibri"/>
              </a:rPr>
              <a:t>(10 minutes)</a:t>
            </a:r>
            <a:br>
              <a:rPr lang="en-US" sz="4000" b="1" i="0" u="none" strike="noStrike" cap="none">
                <a:solidFill>
                  <a:schemeClr val="dk2"/>
                </a:solidFill>
                <a:latin typeface="Calibri"/>
                <a:ea typeface="Calibri"/>
                <a:cs typeface="Calibri"/>
                <a:sym typeface="Calibri"/>
              </a:rPr>
            </a:br>
            <a:r>
              <a:rPr lang="en-US" sz="4000" b="1" i="0" u="sng" strike="noStrike" cap="none">
                <a:solidFill>
                  <a:schemeClr val="hlink"/>
                </a:solidFill>
                <a:latin typeface="Calibri"/>
                <a:ea typeface="Calibri"/>
                <a:cs typeface="Calibri"/>
                <a:sym typeface="Calibri"/>
                <a:hlinkClick r:id="rId3"/>
              </a:rPr>
              <a:t>NSF Merit Review Process Video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title"/>
          </p:nvPr>
        </p:nvSpPr>
        <p:spPr>
          <a:xfrm>
            <a:off x="457200" y="1600200"/>
            <a:ext cx="8229600" cy="2438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000" b="1" i="1" u="none" strike="noStrike" cap="none">
                <a:solidFill>
                  <a:schemeClr val="dk2"/>
                </a:solidFill>
                <a:latin typeface="Calibri"/>
                <a:ea typeface="Calibri"/>
                <a:cs typeface="Calibri"/>
                <a:sym typeface="Calibri"/>
              </a:rPr>
              <a:t>What to say </a:t>
            </a:r>
            <a:br>
              <a:rPr lang="en-US" sz="6000" b="1" i="1" u="none" strike="noStrike" cap="none">
                <a:solidFill>
                  <a:schemeClr val="dk2"/>
                </a:solidFill>
                <a:latin typeface="Calibri"/>
                <a:ea typeface="Calibri"/>
                <a:cs typeface="Calibri"/>
                <a:sym typeface="Calibri"/>
              </a:rPr>
            </a:br>
            <a:r>
              <a:rPr lang="en-US" sz="6000" b="1" i="1" u="none" strike="noStrike" cap="none">
                <a:solidFill>
                  <a:schemeClr val="dk2"/>
                </a:solidFill>
                <a:latin typeface="Calibri"/>
                <a:ea typeface="Calibri"/>
                <a:cs typeface="Calibri"/>
                <a:sym typeface="Calibri"/>
              </a:rPr>
              <a:t>in 15 pages</a:t>
            </a:r>
            <a:r>
              <a:rPr lang="en-US" sz="4400" b="1" i="0" u="none" strike="noStrike" cap="none">
                <a:solidFill>
                  <a:schemeClr val="dk2"/>
                </a:solidFill>
                <a:latin typeface="Arial"/>
                <a:ea typeface="Arial"/>
                <a:cs typeface="Arial"/>
                <a:sym typeface="Arial"/>
              </a:rPr>
              <a:t/>
            </a:r>
            <a:br>
              <a:rPr lang="en-US" sz="4400" b="1" i="0" u="none" strike="noStrike" cap="none">
                <a:solidFill>
                  <a:schemeClr val="dk2"/>
                </a:solidFill>
                <a:latin typeface="Arial"/>
                <a:ea typeface="Arial"/>
                <a:cs typeface="Arial"/>
                <a:sym typeface="Arial"/>
              </a:rPr>
            </a:br>
            <a:r>
              <a:rPr lang="en-US" sz="4400" b="1" i="0" u="none" strike="noStrike" cap="none">
                <a:solidFill>
                  <a:schemeClr val="dk2"/>
                </a:solidFill>
                <a:latin typeface="Arial"/>
                <a:ea typeface="Arial"/>
                <a:cs typeface="Arial"/>
                <a:sym typeface="Arial"/>
              </a:rPr>
              <a:t/>
            </a:r>
            <a:br>
              <a:rPr lang="en-US" sz="4400" b="1" i="0" u="none" strike="noStrike" cap="none">
                <a:solidFill>
                  <a:schemeClr val="dk2"/>
                </a:solidFill>
                <a:latin typeface="Arial"/>
                <a:ea typeface="Arial"/>
                <a:cs typeface="Arial"/>
                <a:sym typeface="Arial"/>
              </a:rPr>
            </a:br>
            <a:endParaRPr lang="en-US" sz="4400" b="1" i="0" u="none" strike="noStrike" cap="none">
              <a:solidFill>
                <a:schemeClr val="dk2"/>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a:spLocks noGrp="1"/>
          </p:cNvSpPr>
          <p:nvPr>
            <p:ph type="title"/>
          </p:nvPr>
        </p:nvSpPr>
        <p:spPr>
          <a:xfrm>
            <a:off x="457200" y="691887"/>
            <a:ext cx="8229600" cy="9445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Before You Begin Writing</a:t>
            </a:r>
          </a:p>
        </p:txBody>
      </p:sp>
      <p:sp>
        <p:nvSpPr>
          <p:cNvPr id="815" name="Shape 815"/>
          <p:cNvSpPr txBox="1">
            <a:spLocks noGrp="1"/>
          </p:cNvSpPr>
          <p:nvPr>
            <p:ph type="body" idx="1"/>
          </p:nvPr>
        </p:nvSpPr>
        <p:spPr>
          <a:xfrm>
            <a:off x="457200" y="1600200"/>
            <a:ext cx="8686800" cy="46481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Do your homework:</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Familiarize yourself with the NSF website.</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Download a copy of the </a:t>
            </a:r>
            <a:r>
              <a:rPr lang="en-US" sz="2590" b="0" i="1" u="none" strike="noStrike" cap="none">
                <a:solidFill>
                  <a:schemeClr val="dk1"/>
                </a:solidFill>
                <a:latin typeface="Calibri"/>
                <a:ea typeface="Calibri"/>
                <a:cs typeface="Calibri"/>
                <a:sym typeface="Calibri"/>
              </a:rPr>
              <a:t>NSF Proposal &amp; Award Policies &amp; Procedures Guide</a:t>
            </a:r>
            <a:r>
              <a:rPr lang="en-US" sz="2590" b="0" i="0" u="none" strike="noStrike" cap="none">
                <a:solidFill>
                  <a:schemeClr val="dk1"/>
                </a:solidFill>
                <a:latin typeface="Calibri"/>
                <a:ea typeface="Calibri"/>
                <a:cs typeface="Calibri"/>
                <a:sym typeface="Calibri"/>
              </a:rPr>
              <a:t> (PAPPG) </a:t>
            </a:r>
            <a:r>
              <a:rPr lang="en-US" sz="2590" b="0" i="0" u="sng" strike="noStrike" cap="none">
                <a:solidFill>
                  <a:schemeClr val="hlink"/>
                </a:solidFill>
                <a:latin typeface="Calibri"/>
                <a:ea typeface="Calibri"/>
                <a:cs typeface="Calibri"/>
                <a:sym typeface="Calibri"/>
                <a:hlinkClick r:id="rId3"/>
              </a:rPr>
              <a:t>(</a:t>
            </a:r>
            <a:r>
              <a:rPr lang="en-US" sz="2590" b="0" i="0" u="sng" strike="noStrike" cap="none">
                <a:solidFill>
                  <a:schemeClr val="hlink"/>
                </a:solidFill>
                <a:latin typeface="Calibri"/>
                <a:ea typeface="Calibri"/>
                <a:cs typeface="Calibri"/>
                <a:sym typeface="Calibri"/>
                <a:hlinkClick r:id="rId4"/>
              </a:rPr>
              <a:t>NSF 16-1</a:t>
            </a:r>
            <a:r>
              <a:rPr lang="en-US" sz="2590" b="0" i="0" u="none" strike="noStrike" cap="none">
                <a:solidFill>
                  <a:schemeClr val="dk1"/>
                </a:solidFill>
                <a:latin typeface="Calibri"/>
                <a:ea typeface="Calibri"/>
                <a:cs typeface="Calibri"/>
                <a:sym typeface="Calibri"/>
              </a:rPr>
              <a:t>).</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Read the solicitation carefully multiple times.</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Check the NSF Awards Search Page for examples.</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Visit the Website of the resource center or network for the relevant program.</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Read sample proposals; ask funded PIs </a:t>
            </a:r>
            <a:r>
              <a:rPr lang="en-US" sz="2590" b="1" i="0" u="none" strike="noStrike" cap="none">
                <a:solidFill>
                  <a:schemeClr val="dk1"/>
                </a:solidFill>
                <a:latin typeface="Calibri"/>
                <a:ea typeface="Calibri"/>
                <a:cs typeface="Calibri"/>
                <a:sym typeface="Calibri"/>
              </a:rPr>
              <a:t>politely.</a:t>
            </a:r>
          </a:p>
          <a:p>
            <a:pPr marL="742950" marR="0" lvl="1" indent="-285750" algn="l" rtl="0">
              <a:lnSpc>
                <a:spcPct val="80000"/>
              </a:lnSpc>
              <a:spcBef>
                <a:spcPts val="148"/>
              </a:spcBef>
              <a:spcAft>
                <a:spcPts val="0"/>
              </a:spcAft>
              <a:buClr>
                <a:schemeClr val="dk1"/>
              </a:buClr>
              <a:buSzPct val="105714"/>
              <a:buFont typeface="Arial"/>
              <a:buNone/>
            </a:pPr>
            <a:endParaRPr sz="740" b="1" i="0" u="none" strike="noStrike" cap="none">
              <a:solidFill>
                <a:schemeClr val="dk1"/>
              </a:solidFill>
              <a:latin typeface="Calibri"/>
              <a:ea typeface="Calibri"/>
              <a:cs typeface="Calibri"/>
              <a:sym typeface="Calibri"/>
            </a:endParaRP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Talk to NSF Program Officers about your ideas:</a:t>
            </a:r>
          </a:p>
          <a:p>
            <a:pPr marL="742950" marR="0" lvl="1" indent="-285750" algn="l" rtl="0">
              <a:lnSpc>
                <a:spcPct val="8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POs may ask you to send a 1-2 page summary in advance.</a:t>
            </a:r>
          </a:p>
          <a:p>
            <a:pPr marL="342900" marR="0" lvl="0" indent="-342900" algn="l" rtl="0">
              <a:lnSpc>
                <a:spcPct val="9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533400" y="2057400"/>
            <a:ext cx="8229600" cy="2743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600" b="1" i="0" u="none" strike="noStrike" cap="none">
                <a:solidFill>
                  <a:schemeClr val="dk2"/>
                </a:solidFill>
                <a:latin typeface="Calibri"/>
                <a:ea typeface="Calibri"/>
                <a:cs typeface="Calibri"/>
                <a:sym typeface="Calibri"/>
              </a:rPr>
              <a:t>Selected </a:t>
            </a:r>
            <a:br>
              <a:rPr lang="en-US" sz="9600" b="1" i="0" u="none" strike="noStrike" cap="none">
                <a:solidFill>
                  <a:schemeClr val="dk2"/>
                </a:solidFill>
                <a:latin typeface="Calibri"/>
                <a:ea typeface="Calibri"/>
                <a:cs typeface="Calibri"/>
                <a:sym typeface="Calibri"/>
              </a:rPr>
            </a:br>
            <a:r>
              <a:rPr lang="en-US" sz="9600" b="1" i="0" u="none" strike="noStrike" cap="none">
                <a:solidFill>
                  <a:schemeClr val="dk2"/>
                </a:solidFill>
                <a:latin typeface="Calibri"/>
                <a:ea typeface="Calibri"/>
                <a:cs typeface="Calibri"/>
                <a:sym typeface="Calibri"/>
              </a:rPr>
              <a:t>Programs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Shape 820"/>
          <p:cNvSpPr txBox="1">
            <a:spLocks noGrp="1"/>
          </p:cNvSpPr>
          <p:nvPr>
            <p:ph type="title"/>
          </p:nvPr>
        </p:nvSpPr>
        <p:spPr>
          <a:xfrm>
            <a:off x="457200" y="533400"/>
            <a:ext cx="8229600"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Online Resources</a:t>
            </a:r>
          </a:p>
        </p:txBody>
      </p:sp>
      <p:sp>
        <p:nvSpPr>
          <p:cNvPr id="821" name="Shape 821"/>
          <p:cNvSpPr txBox="1">
            <a:spLocks noGrp="1"/>
          </p:cNvSpPr>
          <p:nvPr>
            <p:ph type="body" idx="1"/>
          </p:nvPr>
        </p:nvSpPr>
        <p:spPr>
          <a:xfrm>
            <a:off x="457200" y="1295400"/>
            <a:ext cx="8229600" cy="5257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Advanced Award Search: Demo </a:t>
            </a:r>
            <a:r>
              <a:rPr lang="en-US" sz="2960" b="0" i="0" u="sng" strike="noStrike" cap="none">
                <a:solidFill>
                  <a:schemeClr val="hlink"/>
                </a:solidFill>
                <a:latin typeface="Calibri"/>
                <a:ea typeface="Calibri"/>
                <a:cs typeface="Calibri"/>
                <a:sym typeface="Calibri"/>
                <a:hlinkClick r:id="rId3"/>
              </a:rPr>
              <a:t>www.nsf.gov/awardsearch/advancedSearch.jsp</a:t>
            </a:r>
          </a:p>
          <a:p>
            <a:pPr marL="342900" marR="0" lvl="0" indent="-342900" algn="l" rtl="0">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Secret Information: Element Codes</a:t>
            </a:r>
          </a:p>
          <a:p>
            <a:pPr marL="742950" marR="0" lvl="1" indent="-285750" algn="l" rtl="0">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ECR: 7980</a:t>
            </a:r>
          </a:p>
          <a:p>
            <a:pPr marL="742950" marR="0" lvl="1" indent="-285750" algn="l" rtl="0">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DRK-12: 7645</a:t>
            </a:r>
          </a:p>
          <a:p>
            <a:pPr marL="742950" marR="0" lvl="1" indent="-285750" algn="l" rtl="0">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ITEST: 7227</a:t>
            </a:r>
          </a:p>
          <a:p>
            <a:pPr marL="742950" marR="0" lvl="1" indent="-285750" algn="l" rtl="0">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STEM+C: 005Y</a:t>
            </a:r>
          </a:p>
          <a:p>
            <a:pPr marL="742950" marR="0" lvl="1" indent="-285750" algn="l" rtl="0">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AISL: 7259</a:t>
            </a:r>
          </a:p>
          <a:p>
            <a:pPr marL="342900" marR="0" lvl="0" indent="-342900" algn="l" rtl="0">
              <a:spcBef>
                <a:spcPts val="592"/>
              </a:spcBef>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STEM Video Showcase: </a:t>
            </a:r>
            <a:r>
              <a:rPr lang="en-US" sz="2960" b="0" i="0" u="sng" strike="noStrike" cap="none">
                <a:solidFill>
                  <a:schemeClr val="hlink"/>
                </a:solidFill>
                <a:latin typeface="Calibri"/>
                <a:ea typeface="Calibri"/>
                <a:cs typeface="Calibri"/>
                <a:sym typeface="Calibri"/>
                <a:hlinkClick r:id="rId4"/>
              </a:rPr>
              <a:t>stemforall2016.videohall.com</a:t>
            </a:r>
          </a:p>
        </p:txBody>
      </p:sp>
      <p:sp>
        <p:nvSpPr>
          <p:cNvPr id="822" name="Shape 8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70</a:t>
            </a:fld>
            <a:endParaRPr lang="en-US" sz="1200">
              <a:solidFill>
                <a:srgbClr val="888888"/>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title"/>
          </p:nvPr>
        </p:nvSpPr>
        <p:spPr>
          <a:xfrm>
            <a:off x="457200" y="609600"/>
            <a:ext cx="8229600"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Resource Centers</a:t>
            </a:r>
          </a:p>
        </p:txBody>
      </p:sp>
      <p:sp>
        <p:nvSpPr>
          <p:cNvPr id="828" name="Shape 828"/>
          <p:cNvSpPr txBox="1">
            <a:spLocks noGrp="1"/>
          </p:cNvSpPr>
          <p:nvPr>
            <p:ph type="body" idx="1"/>
          </p:nvPr>
        </p:nvSpPr>
        <p:spPr>
          <a:xfrm>
            <a:off x="457200" y="1600200"/>
            <a:ext cx="8229600"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DRK-12: </a:t>
            </a:r>
            <a:r>
              <a:rPr lang="en-US" sz="3200" b="0" i="0" u="none" strike="noStrike" cap="none">
                <a:solidFill>
                  <a:schemeClr val="dk1"/>
                </a:solidFill>
                <a:latin typeface="Calibri"/>
                <a:ea typeface="Calibri"/>
                <a:cs typeface="Calibri"/>
                <a:sym typeface="Calibri"/>
              </a:rPr>
              <a:t>Community for Advancing Discovery Research in Education (CADRE) </a:t>
            </a:r>
            <a:r>
              <a:rPr lang="en-US" sz="3200" b="0" i="0" u="sng" strike="noStrike" cap="none">
                <a:solidFill>
                  <a:schemeClr val="hlink"/>
                </a:solidFill>
                <a:latin typeface="Calibri"/>
                <a:ea typeface="Calibri"/>
                <a:cs typeface="Calibri"/>
                <a:sym typeface="Calibri"/>
                <a:hlinkClick r:id="rId3"/>
              </a:rPr>
              <a:t>cadrek12.org</a:t>
            </a:r>
          </a:p>
          <a:p>
            <a:pPr marL="342900" marR="0" lvl="0" indent="-342900" algn="l" rtl="0">
              <a:lnSpc>
                <a:spcPct val="90000"/>
              </a:lnSpc>
              <a:spcBef>
                <a:spcPts val="64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ITEST: </a:t>
            </a:r>
            <a:r>
              <a:rPr lang="en-US" sz="3200" b="0" i="0" u="none" strike="noStrike" cap="none">
                <a:solidFill>
                  <a:schemeClr val="dk1"/>
                </a:solidFill>
                <a:latin typeface="Calibri"/>
                <a:ea typeface="Calibri"/>
                <a:cs typeface="Calibri"/>
                <a:sym typeface="Calibri"/>
              </a:rPr>
              <a:t>STEM Learning and Research Center (STELAR) </a:t>
            </a:r>
            <a:r>
              <a:rPr lang="en-US" sz="3200" b="0" i="0" u="sng" strike="noStrike" cap="none">
                <a:solidFill>
                  <a:schemeClr val="hlink"/>
                </a:solidFill>
                <a:latin typeface="Calibri"/>
                <a:ea typeface="Calibri"/>
                <a:cs typeface="Calibri"/>
                <a:sym typeface="Calibri"/>
                <a:hlinkClick r:id="rId4"/>
              </a:rPr>
              <a:t>stelar.edc.org</a:t>
            </a:r>
          </a:p>
          <a:p>
            <a:pPr marL="342900" marR="0" lvl="0" indent="-342900" algn="l" rtl="0">
              <a:lnSpc>
                <a:spcPct val="90000"/>
              </a:lnSpc>
              <a:spcBef>
                <a:spcPts val="640"/>
              </a:spcBef>
              <a:spcAft>
                <a:spcPts val="0"/>
              </a:spcAft>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STEM+C</a:t>
            </a:r>
            <a:r>
              <a:rPr lang="en-US" sz="3200" b="0" i="0" u="none" strike="noStrike" cap="none">
                <a:solidFill>
                  <a:schemeClr val="dk1"/>
                </a:solidFill>
                <a:latin typeface="Calibri"/>
                <a:ea typeface="Calibri"/>
                <a:cs typeface="Calibri"/>
                <a:sym typeface="Calibri"/>
              </a:rPr>
              <a:t>: Math and Science Partnership Network (MSPnet) </a:t>
            </a:r>
            <a:r>
              <a:rPr lang="en-US" sz="3200" b="0" i="0" u="sng" strike="noStrike" cap="none">
                <a:solidFill>
                  <a:schemeClr val="hlink"/>
                </a:solidFill>
                <a:latin typeface="Calibri"/>
                <a:ea typeface="Calibri"/>
                <a:cs typeface="Calibri"/>
                <a:sym typeface="Calibri"/>
                <a:hlinkClick r:id="rId5"/>
              </a:rPr>
              <a:t>hub.mspnet.org</a:t>
            </a:r>
          </a:p>
          <a:p>
            <a:pPr marL="342900" marR="0" lvl="0" indent="-342900" algn="l" rtl="0">
              <a:lnSpc>
                <a:spcPct val="90000"/>
              </a:lnSpc>
              <a:spcBef>
                <a:spcPts val="640"/>
              </a:spcBef>
              <a:buClr>
                <a:schemeClr val="dk1"/>
              </a:buClr>
              <a:buSzPct val="100000"/>
              <a:buFont typeface="Arial"/>
              <a:buChar char="•"/>
            </a:pPr>
            <a:r>
              <a:rPr lang="en-US" sz="3200" b="1" i="0" u="none" strike="noStrike" cap="none">
                <a:solidFill>
                  <a:schemeClr val="dk1"/>
                </a:solidFill>
                <a:latin typeface="Calibri"/>
                <a:ea typeface="Calibri"/>
                <a:cs typeface="Calibri"/>
                <a:sym typeface="Calibri"/>
              </a:rPr>
              <a:t>AISL: </a:t>
            </a:r>
            <a:r>
              <a:rPr lang="en-US" sz="3200" b="0" i="0" u="none" strike="noStrike" cap="none">
                <a:solidFill>
                  <a:schemeClr val="dk1"/>
                </a:solidFill>
                <a:latin typeface="Calibri"/>
                <a:ea typeface="Calibri"/>
                <a:cs typeface="Calibri"/>
                <a:sym typeface="Calibri"/>
              </a:rPr>
              <a:t>Center for Advancement of Informal Science Education (CAISE) </a:t>
            </a:r>
            <a:r>
              <a:rPr lang="en-US" sz="3200" b="0" i="0" u="sng" strike="noStrike" cap="none">
                <a:solidFill>
                  <a:schemeClr val="hlink"/>
                </a:solidFill>
                <a:latin typeface="Calibri"/>
                <a:ea typeface="Calibri"/>
                <a:cs typeface="Calibri"/>
                <a:sym typeface="Calibri"/>
                <a:hlinkClick r:id="rId6"/>
              </a:rPr>
              <a:t>informalscience.org/community</a:t>
            </a:r>
          </a:p>
        </p:txBody>
      </p:sp>
      <p:sp>
        <p:nvSpPr>
          <p:cNvPr id="829" name="Shape 8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71</a:t>
            </a:fld>
            <a:endParaRPr lang="en-US" sz="1200">
              <a:solidFill>
                <a:srgbClr val="888888"/>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chemeClr val="dk1"/>
                </a:solidFill>
                <a:latin typeface="Calibri"/>
                <a:ea typeface="Calibri"/>
                <a:cs typeface="Calibri"/>
                <a:sym typeface="Calibri"/>
              </a:rPr>
              <a:t>Goals and Purposes</a:t>
            </a:r>
          </a:p>
        </p:txBody>
      </p:sp>
      <p:sp>
        <p:nvSpPr>
          <p:cNvPr id="836" name="Shape 836"/>
          <p:cNvSpPr txBox="1">
            <a:spLocks noGrp="1"/>
          </p:cNvSpPr>
          <p:nvPr>
            <p:ph type="body" idx="1"/>
          </p:nvPr>
        </p:nvSpPr>
        <p:spPr>
          <a:xfrm>
            <a:off x="304800" y="1600200"/>
            <a:ext cx="8534399" cy="4648199"/>
          </a:xfrm>
          <a:prstGeom prst="rect">
            <a:avLst/>
          </a:prstGeom>
          <a:noFill/>
          <a:ln>
            <a:noFill/>
          </a:ln>
        </p:spPr>
        <p:txBody>
          <a:bodyPr lIns="91425" tIns="45700" rIns="91425" bIns="45700" anchor="t" anchorCtr="0">
            <a:noAutofit/>
          </a:bodyPr>
          <a:lstStyle/>
          <a:p>
            <a:pPr marL="342900" marR="0" lvl="1" indent="-342900" algn="l" rtl="0">
              <a:spcBef>
                <a:spcPts val="0"/>
              </a:spcBef>
              <a:spcAft>
                <a:spcPts val="0"/>
              </a:spcAft>
              <a:buClr>
                <a:srgbClr val="000000"/>
              </a:buClr>
              <a:buSzPct val="80000"/>
              <a:buFont typeface="Arial"/>
              <a:buChar char="•"/>
            </a:pPr>
            <a:r>
              <a:rPr lang="en-US" sz="2800" b="0" i="0" u="none" strike="noStrike" cap="none">
                <a:solidFill>
                  <a:srgbClr val="000000"/>
                </a:solidFill>
                <a:latin typeface="Calibri"/>
                <a:ea typeface="Calibri"/>
                <a:cs typeface="Calibri"/>
                <a:sym typeface="Calibri"/>
              </a:rPr>
              <a:t>Why is this project important?</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What have you and others done?</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What are you going to do?</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How are you going to do it?</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Who will do the work? What expertise is needed?</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Who will provide independent (</a:t>
            </a:r>
            <a:r>
              <a:rPr lang="en-US" sz="2800" b="0" i="1" u="none" strike="noStrike" cap="none">
                <a:solidFill>
                  <a:srgbClr val="000000"/>
                </a:solidFill>
                <a:latin typeface="Calibri"/>
                <a:ea typeface="Calibri"/>
                <a:cs typeface="Calibri"/>
                <a:sym typeface="Calibri"/>
              </a:rPr>
              <a:t>external</a:t>
            </a:r>
            <a:r>
              <a:rPr lang="en-US" sz="2800" b="0" i="0" u="none" strike="noStrike" cap="none">
                <a:solidFill>
                  <a:srgbClr val="000000"/>
                </a:solidFill>
                <a:latin typeface="Calibri"/>
                <a:ea typeface="Calibri"/>
                <a:cs typeface="Calibri"/>
                <a:sym typeface="Calibri"/>
              </a:rPr>
              <a:t>) feedback on project progress and success?</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How will results be disseminated?</a:t>
            </a: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457200" y="838200"/>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Results of Prior Research</a:t>
            </a:r>
            <a:br>
              <a:rPr lang="en-US" sz="4400" b="1" i="0" u="none" strike="noStrike" cap="none">
                <a:solidFill>
                  <a:schemeClr val="dk2"/>
                </a:solidFill>
                <a:latin typeface="Calibri"/>
                <a:ea typeface="Calibri"/>
                <a:cs typeface="Calibri"/>
                <a:sym typeface="Calibri"/>
              </a:rPr>
            </a:br>
            <a:r>
              <a:rPr lang="en-US" sz="4400" b="1" i="0" u="none" strike="noStrike" cap="none">
                <a:solidFill>
                  <a:schemeClr val="dk2"/>
                </a:solidFill>
                <a:latin typeface="Calibri"/>
                <a:ea typeface="Calibri"/>
                <a:cs typeface="Calibri"/>
                <a:sym typeface="Calibri"/>
              </a:rPr>
              <a:t/>
            </a:r>
            <a:br>
              <a:rPr lang="en-US" sz="4400" b="1" i="0" u="none" strike="noStrike" cap="none">
                <a:solidFill>
                  <a:schemeClr val="dk2"/>
                </a:solidFill>
                <a:latin typeface="Calibri"/>
                <a:ea typeface="Calibri"/>
                <a:cs typeface="Calibri"/>
                <a:sym typeface="Calibri"/>
              </a:rPr>
            </a:br>
            <a:endParaRPr lang="en-US" sz="4400" b="1" i="0" u="none" strike="noStrike" cap="none">
              <a:solidFill>
                <a:schemeClr val="dk2"/>
              </a:solidFill>
              <a:latin typeface="Calibri"/>
              <a:ea typeface="Calibri"/>
              <a:cs typeface="Calibri"/>
              <a:sym typeface="Calibri"/>
            </a:endParaRPr>
          </a:p>
        </p:txBody>
      </p:sp>
      <p:sp>
        <p:nvSpPr>
          <p:cNvPr id="842" name="Shape 842"/>
          <p:cNvSpPr txBox="1">
            <a:spLocks noGrp="1"/>
          </p:cNvSpPr>
          <p:nvPr>
            <p:ph type="body" idx="1"/>
          </p:nvPr>
        </p:nvSpPr>
        <p:spPr>
          <a:xfrm>
            <a:off x="533400" y="1828800"/>
            <a:ext cx="8229600" cy="4038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Does this project build on the results of related prior projects by the PI’s? </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If yes, is there evidence provided about the intellectual merit and broader impacts of the prior project(s)? </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How has the prior project influenced this project?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0" y="4572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Project Description Should Include…</a:t>
            </a:r>
          </a:p>
        </p:txBody>
      </p:sp>
      <p:sp>
        <p:nvSpPr>
          <p:cNvPr id="848" name="Shape 848"/>
          <p:cNvSpPr txBox="1">
            <a:spLocks noGrp="1"/>
          </p:cNvSpPr>
          <p:nvPr>
            <p:ph type="body" idx="1"/>
          </p:nvPr>
        </p:nvSpPr>
        <p:spPr>
          <a:xfrm>
            <a:off x="457200" y="1600200"/>
            <a:ext cx="8229600" cy="46481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Project overview and rationale</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Project goals and objectives</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Summary of effectiveness and impact of prior support</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Explanation of principles that guided the project design, informed by the literature [</a:t>
            </a:r>
            <a:r>
              <a:rPr lang="en-US" sz="2240" b="1" i="0" u="none" strike="noStrike" cap="none">
                <a:solidFill>
                  <a:schemeClr val="dk1"/>
                </a:solidFill>
                <a:latin typeface="Calibri"/>
                <a:ea typeface="Calibri"/>
                <a:cs typeface="Calibri"/>
                <a:sym typeface="Calibri"/>
              </a:rPr>
              <a:t>Theoretical Framework</a:t>
            </a:r>
            <a:r>
              <a:rPr lang="en-US" sz="2240" b="0" i="0" u="none" strike="noStrike" cap="none">
                <a:solidFill>
                  <a:schemeClr val="dk1"/>
                </a:solidFill>
                <a:latin typeface="Calibri"/>
                <a:ea typeface="Calibri"/>
                <a:cs typeface="Calibri"/>
                <a:sym typeface="Calibri"/>
              </a:rPr>
              <a:t>]</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Detailed work plan with a timeline [But not too detailed]</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Qualifications of key personnel who will be coordinating the project</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Anticipated results</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Research questions and plan</a:t>
            </a:r>
          </a:p>
          <a:p>
            <a:pPr marL="342900" marR="0" lvl="0" indent="-342900" algn="l" rtl="0">
              <a:lnSpc>
                <a:spcPct val="80000"/>
              </a:lnSpc>
              <a:spcBef>
                <a:spcPts val="448"/>
              </a:spcBef>
              <a:spcAft>
                <a:spcPts val="0"/>
              </a:spcAft>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Plan for independent review of  project progress and success of implementation [Project Evaluation, formative and summative]</a:t>
            </a:r>
          </a:p>
          <a:p>
            <a:pPr marL="342900" marR="0" lvl="0" indent="-342900" algn="l" rtl="0">
              <a:lnSpc>
                <a:spcPct val="80000"/>
              </a:lnSpc>
              <a:spcBef>
                <a:spcPts val="448"/>
              </a:spcBef>
              <a:buClr>
                <a:schemeClr val="dk1"/>
              </a:buClr>
              <a:buSzPct val="101818"/>
              <a:buFont typeface="Arial"/>
              <a:buChar char="•"/>
            </a:pPr>
            <a:r>
              <a:rPr lang="en-US" sz="2240" b="0" i="0" u="none" strike="noStrike" cap="none">
                <a:solidFill>
                  <a:schemeClr val="dk1"/>
                </a:solidFill>
                <a:latin typeface="Calibri"/>
                <a:ea typeface="Calibri"/>
                <a:cs typeface="Calibri"/>
                <a:sym typeface="Calibri"/>
              </a:rPr>
              <a:t>Dissemination plan [Identify constituencies and how you will communicate findings to them]</a:t>
            </a:r>
          </a:p>
        </p:txBody>
      </p:sp>
      <p:sp>
        <p:nvSpPr>
          <p:cNvPr id="849" name="Shape 8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74</a:t>
            </a:fld>
            <a:endParaRPr lang="en-US" sz="1200">
              <a:solidFill>
                <a:srgbClr val="888888"/>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457200" y="609600"/>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Arial"/>
                <a:ea typeface="Arial"/>
                <a:cs typeface="Arial"/>
                <a:sym typeface="Arial"/>
              </a:rPr>
              <a:t>Project Evaluation Elements</a:t>
            </a:r>
          </a:p>
        </p:txBody>
      </p:sp>
      <p:sp>
        <p:nvSpPr>
          <p:cNvPr id="855" name="Shape 855"/>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Proposals should describe the main features of the evaluation design: </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the evaluation questions </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the data to be gathered </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the data analysis plans, and </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the expertise of the evaluator(s) who will be responsible for the work. </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Each proposal should </a:t>
            </a:r>
            <a:r>
              <a:rPr lang="en-US" sz="2800" b="1" i="1" u="none" strike="noStrike" cap="none">
                <a:solidFill>
                  <a:schemeClr val="dk1"/>
                </a:solidFill>
                <a:latin typeface="Arial"/>
                <a:ea typeface="Arial"/>
                <a:cs typeface="Arial"/>
                <a:sym typeface="Arial"/>
              </a:rPr>
              <a:t>clearly distinguish </a:t>
            </a:r>
            <a:r>
              <a:rPr lang="en-US" sz="2800" b="0" i="0" u="none" strike="noStrike" cap="none">
                <a:solidFill>
                  <a:schemeClr val="dk1"/>
                </a:solidFill>
                <a:latin typeface="Arial"/>
                <a:ea typeface="Arial"/>
                <a:cs typeface="Arial"/>
                <a:sym typeface="Arial"/>
              </a:rPr>
              <a:t>between the role of the evaluation effort and that of other critical development or research components.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Budget</a:t>
            </a:r>
          </a:p>
        </p:txBody>
      </p:sp>
      <p:sp>
        <p:nvSpPr>
          <p:cNvPr id="861" name="Shape 861"/>
          <p:cNvSpPr txBox="1">
            <a:spLocks noGrp="1"/>
          </p:cNvSpPr>
          <p:nvPr>
            <p:ph type="body" idx="1"/>
          </p:nvPr>
        </p:nvSpPr>
        <p:spPr>
          <a:xfrm>
            <a:off x="457200" y="1676400"/>
            <a:ext cx="8229600" cy="487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Should be consistent with level of work – you do not have to request the maximum!</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Two months salary:  No more than two months of salary for senior personnel with academic positions on all NSF grants </a:t>
            </a:r>
            <a:r>
              <a:rPr lang="en-US" sz="2800" b="1" i="0" u="none" strike="noStrike" cap="none">
                <a:solidFill>
                  <a:srgbClr val="000000"/>
                </a:solidFill>
                <a:latin typeface="Calibri"/>
                <a:ea typeface="Calibri"/>
                <a:cs typeface="Calibri"/>
                <a:sym typeface="Calibri"/>
              </a:rPr>
              <a:t>unless justified</a:t>
            </a:r>
            <a:r>
              <a:rPr lang="en-US" sz="2800" b="0" i="0" u="none" strike="noStrike" cap="none">
                <a:solidFill>
                  <a:srgbClr val="000000"/>
                </a:solidFill>
                <a:latin typeface="Calibri"/>
                <a:ea typeface="Calibri"/>
                <a:cs typeface="Calibri"/>
                <a:sym typeface="Calibri"/>
              </a:rPr>
              <a:t>. (So, you are not “limited” to two months.)</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Indirect cost rates: Set by the institution and auditors, and is non-negotiable. Must document. </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No cost sharing.</a:t>
            </a:r>
          </a:p>
          <a:p>
            <a:pPr marL="0" marR="0" lvl="0"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0" y="792162"/>
            <a:ext cx="91440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1" i="0" u="none" strike="noStrike" cap="none">
                <a:solidFill>
                  <a:schemeClr val="dk2"/>
                </a:solidFill>
                <a:latin typeface="Calibri"/>
                <a:ea typeface="Calibri"/>
                <a:cs typeface="Calibri"/>
                <a:sym typeface="Calibri"/>
              </a:rPr>
              <a:t>How Will Others Learn </a:t>
            </a:r>
            <a:br>
              <a:rPr lang="en-US" sz="4000" b="1" i="0" u="none" strike="noStrike" cap="none">
                <a:solidFill>
                  <a:schemeClr val="dk2"/>
                </a:solidFill>
                <a:latin typeface="Calibri"/>
                <a:ea typeface="Calibri"/>
                <a:cs typeface="Calibri"/>
                <a:sym typeface="Calibri"/>
              </a:rPr>
            </a:br>
            <a:r>
              <a:rPr lang="en-US" sz="4000" b="1" i="0" u="none" strike="noStrike" cap="none">
                <a:solidFill>
                  <a:schemeClr val="dk2"/>
                </a:solidFill>
                <a:latin typeface="Calibri"/>
                <a:ea typeface="Calibri"/>
                <a:cs typeface="Calibri"/>
                <a:sym typeface="Calibri"/>
              </a:rPr>
              <a:t>About The Project? </a:t>
            </a:r>
          </a:p>
        </p:txBody>
      </p:sp>
      <p:sp>
        <p:nvSpPr>
          <p:cNvPr id="867" name="Shape 867"/>
          <p:cNvSpPr txBox="1">
            <a:spLocks noGrp="1"/>
          </p:cNvSpPr>
          <p:nvPr>
            <p:ph type="body" idx="1"/>
          </p:nvPr>
        </p:nvSpPr>
        <p:spPr>
          <a:xfrm>
            <a:off x="457200" y="2179636"/>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Calibri"/>
              <a:buChar char="•"/>
            </a:pPr>
            <a:r>
              <a:rPr lang="en-US" sz="2960" b="0" i="0" u="none" strike="noStrike" cap="none">
                <a:solidFill>
                  <a:schemeClr val="dk1"/>
                </a:solidFill>
                <a:latin typeface="Calibri"/>
                <a:ea typeface="Calibri"/>
                <a:cs typeface="Calibri"/>
                <a:sym typeface="Calibri"/>
              </a:rPr>
              <a:t>Plan specific strategies for </a:t>
            </a:r>
            <a:r>
              <a:rPr lang="en-US" sz="2960" b="1" i="0" u="none" strike="noStrike" cap="none">
                <a:solidFill>
                  <a:schemeClr val="dk1"/>
                </a:solidFill>
                <a:latin typeface="Calibri"/>
                <a:ea typeface="Calibri"/>
                <a:cs typeface="Calibri"/>
                <a:sym typeface="Calibri"/>
              </a:rPr>
              <a:t>Dissemination</a:t>
            </a:r>
            <a:r>
              <a:rPr lang="en-US" sz="2960" b="0" i="0" u="none" strike="noStrike" cap="none">
                <a:solidFill>
                  <a:schemeClr val="dk1"/>
                </a:solidFill>
                <a:latin typeface="Calibri"/>
                <a:ea typeface="Calibri"/>
                <a:cs typeface="Calibri"/>
                <a:sym typeface="Calibri"/>
              </a:rPr>
              <a:t> of products or findings to researchers, policy makers, practitioners, and other relevant constituency groups. Identify the relevant groups.</a:t>
            </a:r>
          </a:p>
          <a:p>
            <a:pPr marL="342900" marR="0" lvl="0" indent="-342900" algn="l" rtl="0">
              <a:lnSpc>
                <a:spcPct val="90000"/>
              </a:lnSpc>
              <a:spcBef>
                <a:spcPts val="592"/>
              </a:spcBef>
              <a:spcAft>
                <a:spcPts val="0"/>
              </a:spcAft>
              <a:buClr>
                <a:schemeClr val="dk1"/>
              </a:buClr>
              <a:buSzPct val="98666"/>
              <a:buFont typeface="Calibri"/>
              <a:buChar char="•"/>
            </a:pPr>
            <a:r>
              <a:rPr lang="en-US" sz="2960" b="0" i="0" u="none" strike="noStrike" cap="none">
                <a:solidFill>
                  <a:schemeClr val="dk1"/>
                </a:solidFill>
                <a:latin typeface="Calibri"/>
                <a:ea typeface="Calibri"/>
                <a:cs typeface="Calibri"/>
                <a:sym typeface="Calibri"/>
              </a:rPr>
              <a:t>Applicants are encouraged to bring the same levels of insight and creativity to the dissemination aspect of their proposal as they do to their educational research and development design.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457200" y="731837"/>
            <a:ext cx="8229600" cy="94456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Arial"/>
                <a:ea typeface="Arial"/>
                <a:cs typeface="Arial"/>
                <a:sym typeface="Arial"/>
              </a:rPr>
              <a:t>Help the Reviewers</a:t>
            </a:r>
          </a:p>
        </p:txBody>
      </p:sp>
      <p:sp>
        <p:nvSpPr>
          <p:cNvPr id="873" name="Shape 873"/>
          <p:cNvSpPr txBox="1">
            <a:spLocks noGrp="1"/>
          </p:cNvSpPr>
          <p:nvPr>
            <p:ph type="body" idx="1"/>
          </p:nvPr>
        </p:nvSpPr>
        <p:spPr>
          <a:xfrm>
            <a:off x="457200" y="1828800"/>
            <a:ext cx="8229600" cy="4419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Make what they are looking for easy to find, using the language of the review criteria and headings to highlight the elements of the project description.</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Don’t assume that all reviewers will know the jargon of your discourse community or commonly used acronyms </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title"/>
          </p:nvPr>
        </p:nvSpPr>
        <p:spPr>
          <a:xfrm>
            <a:off x="0" y="715962"/>
            <a:ext cx="91440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A Word About the Project Summary</a:t>
            </a:r>
          </a:p>
        </p:txBody>
      </p:sp>
      <p:sp>
        <p:nvSpPr>
          <p:cNvPr id="879" name="Shape 879"/>
          <p:cNvSpPr txBox="1">
            <a:spLocks noGrp="1"/>
          </p:cNvSpPr>
          <p:nvPr>
            <p:ph type="body" idx="1"/>
          </p:nvPr>
        </p:nvSpPr>
        <p:spPr>
          <a:xfrm>
            <a:off x="304800" y="1600200"/>
            <a:ext cx="8534399" cy="495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Used primarily by NSF Program Directors to sort proposals into review panel clusters.</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Used by Panelists to get an overall sense of the proposed project and what to look for.</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Help yourself by:</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Making it descriptive, not persuasive: funding strand, disciplinary focus, age or grade band of participants, etc.</a:t>
            </a:r>
          </a:p>
          <a:p>
            <a:pPr marL="742950" marR="0" lvl="1" indent="-285750" algn="l" rtl="0">
              <a:spcBef>
                <a:spcPts val="560"/>
              </a:spcBef>
              <a:spcAft>
                <a:spcPts val="0"/>
              </a:spcAft>
              <a:buClr>
                <a:schemeClr val="dk1"/>
              </a:buClr>
              <a:buSzPct val="100000"/>
              <a:buFont typeface="Calibri"/>
              <a:buChar char="–"/>
            </a:pPr>
            <a:r>
              <a:rPr lang="en-US" sz="2800" b="0" i="0" u="none" strike="noStrike" cap="none">
                <a:solidFill>
                  <a:schemeClr val="dk1"/>
                </a:solidFill>
                <a:latin typeface="Calibri"/>
                <a:ea typeface="Calibri"/>
                <a:cs typeface="Calibri"/>
                <a:sym typeface="Calibri"/>
              </a:rPr>
              <a:t>Highlight the innovation</a:t>
            </a:r>
          </a:p>
          <a:p>
            <a:pPr marL="457200" marR="0" lvl="1" indent="0" algn="l" rtl="0">
              <a:spcBef>
                <a:spcPts val="56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1828800"/>
            <a:ext cx="8229600" cy="209413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6600" b="1" i="1" u="none" strike="noStrike" cap="none">
                <a:solidFill>
                  <a:schemeClr val="dk2"/>
                </a:solidFill>
                <a:latin typeface="Calibri"/>
                <a:ea typeface="Calibri"/>
                <a:cs typeface="Calibri"/>
                <a:sym typeface="Calibri"/>
              </a:rPr>
              <a:t>ECR Program</a:t>
            </a:r>
            <a:br>
              <a:rPr lang="en-US" sz="6600" b="1" i="1" u="none" strike="noStrike" cap="none">
                <a:solidFill>
                  <a:schemeClr val="dk2"/>
                </a:solidFill>
                <a:latin typeface="Calibri"/>
                <a:ea typeface="Calibri"/>
                <a:cs typeface="Calibri"/>
                <a:sym typeface="Calibri"/>
              </a:rPr>
            </a:br>
            <a:r>
              <a:rPr lang="en-US" sz="6600" b="0" i="1" u="none" strike="noStrike" cap="none">
                <a:solidFill>
                  <a:schemeClr val="dk2"/>
                </a:solidFill>
                <a:latin typeface="Calibri"/>
                <a:ea typeface="Calibri"/>
                <a:cs typeface="Calibri"/>
                <a:sym typeface="Calibri"/>
              </a:rPr>
              <a:t>EHR Core Research</a:t>
            </a:r>
          </a:p>
        </p:txBody>
      </p:sp>
      <p:sp>
        <p:nvSpPr>
          <p:cNvPr id="383" name="Shape 383"/>
          <p:cNvSpPr txBox="1"/>
          <p:nvPr/>
        </p:nvSpPr>
        <p:spPr>
          <a:xfrm>
            <a:off x="0" y="5983069"/>
            <a:ext cx="9144000"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Find out more at </a:t>
            </a:r>
            <a:r>
              <a:rPr lang="en-US" sz="1800" u="sng">
                <a:solidFill>
                  <a:schemeClr val="hlink"/>
                </a:solidFill>
                <a:latin typeface="Calibri"/>
                <a:ea typeface="Calibri"/>
                <a:cs typeface="Calibri"/>
                <a:sym typeface="Calibri"/>
                <a:hlinkClick r:id="rId3"/>
              </a:rPr>
              <a:t>bit.ly/DRL-ECR</a:t>
            </a:r>
          </a:p>
          <a:p>
            <a:pPr marL="0" marR="0" lvl="0" indent="0" algn="ctr" rtl="0">
              <a:spcBef>
                <a:spcPts val="0"/>
              </a:spcBef>
              <a:buNone/>
            </a:pPr>
            <a:endParaRPr sz="1800">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Shape 884"/>
          <p:cNvSpPr txBox="1">
            <a:spLocks noGrp="1"/>
          </p:cNvSpPr>
          <p:nvPr>
            <p:ph type="title"/>
          </p:nvPr>
        </p:nvSpPr>
        <p:spPr>
          <a:xfrm>
            <a:off x="457200" y="1828800"/>
            <a:ext cx="8229600" cy="1676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000" b="1" i="0" u="none" strike="noStrike" cap="none">
                <a:solidFill>
                  <a:schemeClr val="dk1"/>
                </a:solidFill>
                <a:latin typeface="Calibri"/>
                <a:ea typeface="Calibri"/>
                <a:cs typeface="Calibri"/>
                <a:sym typeface="Calibri"/>
              </a:rPr>
              <a:t>Discussion of Excerpts  </a:t>
            </a:r>
            <a:br>
              <a:rPr lang="en-US" sz="6000" b="1" i="0" u="none" strike="noStrike" cap="none">
                <a:solidFill>
                  <a:schemeClr val="dk1"/>
                </a:solidFill>
                <a:latin typeface="Calibri"/>
                <a:ea typeface="Calibri"/>
                <a:cs typeface="Calibri"/>
                <a:sym typeface="Calibri"/>
              </a:rPr>
            </a:br>
            <a:r>
              <a:rPr lang="en-US" sz="6000" b="1" i="0" u="none" strike="noStrike" cap="none">
                <a:solidFill>
                  <a:schemeClr val="dk1"/>
                </a:solidFill>
                <a:latin typeface="Calibri"/>
                <a:ea typeface="Calibri"/>
                <a:cs typeface="Calibri"/>
                <a:sym typeface="Calibri"/>
              </a:rPr>
              <a:t>From Funded Proposals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Shape 8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81</a:t>
            </a:fld>
            <a:endParaRPr lang="en-US" sz="1200">
              <a:solidFill>
                <a:srgbClr val="888888"/>
              </a:solidFill>
              <a:latin typeface="Calibri"/>
              <a:ea typeface="Calibri"/>
              <a:cs typeface="Calibri"/>
              <a:sym typeface="Calibri"/>
            </a:endParaRPr>
          </a:p>
        </p:txBody>
      </p:sp>
      <p:sp>
        <p:nvSpPr>
          <p:cNvPr id="890" name="Shape 890"/>
          <p:cNvSpPr txBox="1">
            <a:spLocks noGrp="1"/>
          </p:cNvSpPr>
          <p:nvPr>
            <p:ph type="title"/>
          </p:nvPr>
        </p:nvSpPr>
        <p:spPr>
          <a:xfrm>
            <a:off x="600075" y="762000"/>
            <a:ext cx="8229600" cy="1143000"/>
          </a:xfrm>
          <a:prstGeom prst="rect">
            <a:avLst/>
          </a:prstGeom>
          <a:solidFill>
            <a:srgbClr val="FFFF00"/>
          </a:solid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Small Group Discussions</a:t>
            </a:r>
          </a:p>
        </p:txBody>
      </p:sp>
      <p:sp>
        <p:nvSpPr>
          <p:cNvPr id="891" name="Shape 891"/>
          <p:cNvSpPr txBox="1">
            <a:spLocks noGrp="1"/>
          </p:cNvSpPr>
          <p:nvPr>
            <p:ph type="body" idx="1"/>
          </p:nvPr>
        </p:nvSpPr>
        <p:spPr>
          <a:xfrm>
            <a:off x="609600" y="1905000"/>
            <a:ext cx="5029199" cy="4800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83"/>
              <a:buFont typeface="Arial"/>
              <a:buChar char="•"/>
            </a:pPr>
            <a:r>
              <a:rPr lang="en-US" sz="2402" b="0" i="0" u="none" strike="noStrike" cap="none">
                <a:solidFill>
                  <a:schemeClr val="dk1"/>
                </a:solidFill>
                <a:latin typeface="Calibri"/>
                <a:ea typeface="Calibri"/>
                <a:cs typeface="Calibri"/>
                <a:sym typeface="Calibri"/>
              </a:rPr>
              <a:t>Work as a group at your table.</a:t>
            </a:r>
          </a:p>
          <a:p>
            <a:pPr marL="342900" marR="0" lvl="0" indent="-342900" algn="l" rtl="0">
              <a:lnSpc>
                <a:spcPct val="80000"/>
              </a:lnSpc>
              <a:spcBef>
                <a:spcPts val="480"/>
              </a:spcBef>
              <a:spcAft>
                <a:spcPts val="0"/>
              </a:spcAft>
              <a:buClr>
                <a:schemeClr val="dk1"/>
              </a:buClr>
              <a:buSzPct val="100083"/>
              <a:buFont typeface="Arial"/>
              <a:buChar char="•"/>
            </a:pPr>
            <a:r>
              <a:rPr lang="en-US" sz="2402" b="0" i="0" u="none" strike="noStrike" cap="none">
                <a:solidFill>
                  <a:schemeClr val="dk1"/>
                </a:solidFill>
                <a:latin typeface="Calibri"/>
                <a:ea typeface="Calibri"/>
                <a:cs typeface="Calibri"/>
                <a:sym typeface="Calibri"/>
              </a:rPr>
              <a:t>Read the excerpt you have been assigned.</a:t>
            </a:r>
          </a:p>
          <a:p>
            <a:pPr marL="342900" marR="0" lvl="0" indent="-342900" algn="l" rtl="0">
              <a:lnSpc>
                <a:spcPct val="80000"/>
              </a:lnSpc>
              <a:spcBef>
                <a:spcPts val="480"/>
              </a:spcBef>
              <a:spcAft>
                <a:spcPts val="0"/>
              </a:spcAft>
              <a:buClr>
                <a:schemeClr val="dk1"/>
              </a:buClr>
              <a:buSzPct val="100083"/>
              <a:buFont typeface="Arial"/>
              <a:buChar char="•"/>
            </a:pPr>
            <a:r>
              <a:rPr lang="en-US" sz="2402" b="0" i="0" u="none" strike="noStrike" cap="none">
                <a:solidFill>
                  <a:schemeClr val="dk1"/>
                </a:solidFill>
                <a:latin typeface="Calibri"/>
                <a:ea typeface="Calibri"/>
                <a:cs typeface="Calibri"/>
                <a:sym typeface="Calibri"/>
              </a:rPr>
              <a:t>Elect a </a:t>
            </a:r>
            <a:r>
              <a:rPr lang="en-US" sz="2402" b="1" i="0" u="none" strike="noStrike" cap="none">
                <a:solidFill>
                  <a:schemeClr val="dk2"/>
                </a:solidFill>
                <a:latin typeface="Calibri"/>
                <a:ea typeface="Calibri"/>
                <a:cs typeface="Calibri"/>
                <a:sym typeface="Calibri"/>
              </a:rPr>
              <a:t>scribe</a:t>
            </a:r>
            <a:r>
              <a:rPr lang="en-US" sz="2402" b="0" i="0" u="none" strike="noStrike" cap="none">
                <a:solidFill>
                  <a:schemeClr val="dk1"/>
                </a:solidFill>
                <a:latin typeface="Calibri"/>
                <a:ea typeface="Calibri"/>
                <a:cs typeface="Calibri"/>
                <a:sym typeface="Calibri"/>
              </a:rPr>
              <a:t> and </a:t>
            </a:r>
            <a:r>
              <a:rPr lang="en-US" sz="2402" b="1" i="0" u="none" strike="noStrike" cap="none">
                <a:solidFill>
                  <a:schemeClr val="dk2"/>
                </a:solidFill>
                <a:latin typeface="Calibri"/>
                <a:ea typeface="Calibri"/>
                <a:cs typeface="Calibri"/>
                <a:sym typeface="Calibri"/>
              </a:rPr>
              <a:t>spokesperson</a:t>
            </a:r>
            <a:r>
              <a:rPr lang="en-US" sz="2402" b="0" i="0" u="none" strike="noStrike" cap="none">
                <a:solidFill>
                  <a:schemeClr val="dk1"/>
                </a:solidFill>
                <a:latin typeface="Calibri"/>
                <a:ea typeface="Calibri"/>
                <a:cs typeface="Calibri"/>
                <a:sym typeface="Calibri"/>
              </a:rPr>
              <a:t> to (1) note your group’s comments and (2) share with the whole group, respectively.</a:t>
            </a:r>
          </a:p>
          <a:p>
            <a:pPr marL="342900" marR="0" lvl="0" indent="-342900" algn="l" rtl="0">
              <a:lnSpc>
                <a:spcPct val="80000"/>
              </a:lnSpc>
              <a:spcBef>
                <a:spcPts val="480"/>
              </a:spcBef>
              <a:spcAft>
                <a:spcPts val="0"/>
              </a:spcAft>
              <a:buClr>
                <a:schemeClr val="dk1"/>
              </a:buClr>
              <a:buSzPct val="100083"/>
              <a:buFont typeface="Arial"/>
              <a:buChar char="•"/>
            </a:pPr>
            <a:r>
              <a:rPr lang="en-US" sz="2402" b="0" i="0" u="none" strike="noStrike" cap="none">
                <a:solidFill>
                  <a:schemeClr val="dk1"/>
                </a:solidFill>
                <a:latin typeface="Calibri"/>
                <a:ea typeface="Calibri"/>
                <a:cs typeface="Calibri"/>
                <a:sym typeface="Calibri"/>
              </a:rPr>
              <a:t>Discuss the “Discussion Questions for your section.”</a:t>
            </a:r>
          </a:p>
          <a:p>
            <a:pPr marL="342900" marR="0" lvl="0" indent="-342900" algn="l" rtl="0">
              <a:lnSpc>
                <a:spcPct val="80000"/>
              </a:lnSpc>
              <a:spcBef>
                <a:spcPts val="480"/>
              </a:spcBef>
              <a:spcAft>
                <a:spcPts val="0"/>
              </a:spcAft>
              <a:buClr>
                <a:schemeClr val="dk1"/>
              </a:buClr>
              <a:buSzPct val="100083"/>
              <a:buFont typeface="Arial"/>
              <a:buChar char="•"/>
            </a:pPr>
            <a:r>
              <a:rPr lang="en-US" sz="2402" b="0" i="0" u="none" strike="noStrike" cap="none">
                <a:solidFill>
                  <a:schemeClr val="dk1"/>
                </a:solidFill>
                <a:latin typeface="Calibri"/>
                <a:ea typeface="Calibri"/>
                <a:cs typeface="Calibri"/>
                <a:sym typeface="Calibri"/>
              </a:rPr>
              <a:t>When we reassemble as a whole group, briefly characterize the proposal you discussed.</a:t>
            </a:r>
          </a:p>
          <a:p>
            <a:pPr marL="342900" marR="0" lvl="0" indent="-342900" algn="l" rtl="0">
              <a:lnSpc>
                <a:spcPct val="80000"/>
              </a:lnSpc>
              <a:spcBef>
                <a:spcPts val="496"/>
              </a:spcBef>
              <a:buClr>
                <a:schemeClr val="dk1"/>
              </a:buClr>
              <a:buSzPct val="103333"/>
              <a:buFont typeface="Arial"/>
              <a:buChar char="•"/>
            </a:pPr>
            <a:r>
              <a:rPr lang="en-US" sz="2402" b="0" i="0" u="none" strike="noStrike" cap="none">
                <a:solidFill>
                  <a:schemeClr val="dk1"/>
                </a:solidFill>
                <a:latin typeface="Calibri"/>
                <a:ea typeface="Calibri"/>
                <a:cs typeface="Calibri"/>
                <a:sym typeface="Calibri"/>
              </a:rPr>
              <a:t>Share two to three major points that summarize “lessons learned</a:t>
            </a:r>
            <a:r>
              <a:rPr lang="en-US" sz="2480" b="0" i="0" u="none" strike="noStrike" cap="none">
                <a:solidFill>
                  <a:schemeClr val="dk1"/>
                </a:solidFill>
                <a:latin typeface="Calibri"/>
                <a:ea typeface="Calibri"/>
                <a:cs typeface="Calibri"/>
                <a:sym typeface="Calibri"/>
              </a:rPr>
              <a:t>.”</a:t>
            </a:r>
          </a:p>
        </p:txBody>
      </p:sp>
      <p:sp>
        <p:nvSpPr>
          <p:cNvPr id="892" name="Shape 892"/>
          <p:cNvSpPr txBox="1"/>
          <p:nvPr/>
        </p:nvSpPr>
        <p:spPr>
          <a:xfrm>
            <a:off x="6705600" y="65087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81</a:t>
            </a:fld>
            <a:endParaRPr lang="en-US" sz="1200">
              <a:solidFill>
                <a:srgbClr val="888888"/>
              </a:solidFill>
              <a:latin typeface="Calibri"/>
              <a:ea typeface="Calibri"/>
              <a:cs typeface="Calibri"/>
              <a:sym typeface="Calibri"/>
            </a:endParaRPr>
          </a:p>
        </p:txBody>
      </p:sp>
      <p:pic>
        <p:nvPicPr>
          <p:cNvPr id="893" name="Shape 893" descr="conversation%20clipart"/>
          <p:cNvPicPr preferRelativeResize="0"/>
          <p:nvPr/>
        </p:nvPicPr>
        <p:blipFill rotWithShape="1">
          <a:blip r:embed="rId3">
            <a:alphaModFix/>
          </a:blip>
          <a:srcRect/>
          <a:stretch/>
        </p:blipFill>
        <p:spPr>
          <a:xfrm>
            <a:off x="5715000" y="2066925"/>
            <a:ext cx="3124199" cy="3124199"/>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title"/>
          </p:nvPr>
        </p:nvSpPr>
        <p:spPr>
          <a:xfrm>
            <a:off x="457200" y="731837"/>
            <a:ext cx="8229600" cy="8683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Guiding Questions for Discussion</a:t>
            </a:r>
          </a:p>
        </p:txBody>
      </p:sp>
      <p:sp>
        <p:nvSpPr>
          <p:cNvPr id="899" name="Shape 899"/>
          <p:cNvSpPr txBox="1">
            <a:spLocks noGrp="1"/>
          </p:cNvSpPr>
          <p:nvPr>
            <p:ph type="body" idx="1"/>
          </p:nvPr>
        </p:nvSpPr>
        <p:spPr>
          <a:xfrm>
            <a:off x="457200" y="1905000"/>
            <a:ext cx="8229600" cy="4221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How does the author make the case for the</a:t>
            </a:r>
            <a:r>
              <a:rPr lang="en-US" sz="3200" b="1" i="0" u="none" strike="noStrike" cap="none">
                <a:solidFill>
                  <a:schemeClr val="dk1"/>
                </a:solidFill>
                <a:latin typeface="Calibri"/>
                <a:ea typeface="Calibri"/>
                <a:cs typeface="Calibri"/>
                <a:sym typeface="Calibri"/>
              </a:rPr>
              <a:t> importance </a:t>
            </a:r>
            <a:r>
              <a:rPr lang="en-US" sz="3200" b="0" i="0" u="none" strike="noStrike" cap="none">
                <a:solidFill>
                  <a:schemeClr val="dk1"/>
                </a:solidFill>
                <a:latin typeface="Calibri"/>
                <a:ea typeface="Calibri"/>
                <a:cs typeface="Calibri"/>
                <a:sym typeface="Calibri"/>
              </a:rPr>
              <a:t>of the project?</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What type of research is being conducted, and how do they communicate the </a:t>
            </a:r>
            <a:r>
              <a:rPr lang="en-US" sz="3200" b="1" i="0" u="none" strike="noStrike" cap="none">
                <a:solidFill>
                  <a:schemeClr val="dk1"/>
                </a:solidFill>
                <a:latin typeface="Calibri"/>
                <a:ea typeface="Calibri"/>
                <a:cs typeface="Calibri"/>
                <a:sym typeface="Calibri"/>
              </a:rPr>
              <a:t>methods</a:t>
            </a:r>
            <a:r>
              <a:rPr lang="en-US" sz="3200" b="0" i="0" u="none" strike="noStrike" cap="none">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What </a:t>
            </a:r>
            <a:r>
              <a:rPr lang="en-US" sz="3200" b="1" i="0" u="none" strike="noStrike" cap="none">
                <a:solidFill>
                  <a:schemeClr val="dk1"/>
                </a:solidFill>
                <a:latin typeface="Calibri"/>
                <a:ea typeface="Calibri"/>
                <a:cs typeface="Calibri"/>
                <a:sym typeface="Calibri"/>
              </a:rPr>
              <a:t>strengths </a:t>
            </a:r>
            <a:r>
              <a:rPr lang="en-US" sz="3200" b="0" i="0" u="none" strike="noStrike" cap="none">
                <a:solidFill>
                  <a:schemeClr val="dk1"/>
                </a:solidFill>
                <a:latin typeface="Calibri"/>
                <a:ea typeface="Calibri"/>
                <a:cs typeface="Calibri"/>
                <a:sym typeface="Calibri"/>
              </a:rPr>
              <a:t>and </a:t>
            </a:r>
            <a:r>
              <a:rPr lang="en-US" sz="3200" b="1" i="0" u="none" strike="noStrike" cap="none">
                <a:solidFill>
                  <a:schemeClr val="dk1"/>
                </a:solidFill>
                <a:latin typeface="Calibri"/>
                <a:ea typeface="Calibri"/>
                <a:cs typeface="Calibri"/>
                <a:sym typeface="Calibri"/>
              </a:rPr>
              <a:t>weaknesses</a:t>
            </a:r>
            <a:r>
              <a:rPr lang="en-US" sz="3200" b="0" i="0" u="none" strike="noStrike" cap="none">
                <a:solidFill>
                  <a:schemeClr val="dk1"/>
                </a:solidFill>
                <a:latin typeface="Calibri"/>
                <a:ea typeface="Calibri"/>
                <a:cs typeface="Calibri"/>
                <a:sym typeface="Calibri"/>
              </a:rPr>
              <a:t> do you notice about the proposed project?</a:t>
            </a:r>
          </a:p>
        </p:txBody>
      </p:sp>
      <p:sp>
        <p:nvSpPr>
          <p:cNvPr id="900" name="Shape 90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82</a:t>
            </a:fld>
            <a:endParaRPr lang="en-US" sz="1200">
              <a:solidFill>
                <a:srgbClr val="888888"/>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457200" y="2667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Avoiding Potentially Fatal Flaws</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Shape 911"/>
          <p:cNvSpPr txBox="1">
            <a:spLocks noGrp="1"/>
          </p:cNvSpPr>
          <p:nvPr>
            <p:ph type="title"/>
          </p:nvPr>
        </p:nvSpPr>
        <p:spPr>
          <a:xfrm>
            <a:off x="457200" y="533400"/>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Common Reasons for </a:t>
            </a:r>
            <a:br>
              <a:rPr lang="en-US" sz="4400" b="1" i="0" u="none" strike="noStrike" cap="none">
                <a:solidFill>
                  <a:schemeClr val="dk2"/>
                </a:solidFill>
                <a:latin typeface="Calibri"/>
                <a:ea typeface="Calibri"/>
                <a:cs typeface="Calibri"/>
                <a:sym typeface="Calibri"/>
              </a:rPr>
            </a:br>
            <a:r>
              <a:rPr lang="en-US" sz="4400" b="1" i="0" u="none" strike="noStrike" cap="none">
                <a:solidFill>
                  <a:schemeClr val="dk2"/>
                </a:solidFill>
                <a:latin typeface="Calibri"/>
                <a:ea typeface="Calibri"/>
                <a:cs typeface="Calibri"/>
                <a:sym typeface="Calibri"/>
              </a:rPr>
              <a:t>Return Without Review</a:t>
            </a:r>
          </a:p>
        </p:txBody>
      </p:sp>
      <p:sp>
        <p:nvSpPr>
          <p:cNvPr id="912" name="Shape 912"/>
          <p:cNvSpPr txBox="1">
            <a:spLocks noGrp="1"/>
          </p:cNvSpPr>
          <p:nvPr>
            <p:ph type="body" idx="1"/>
          </p:nvPr>
        </p:nvSpPr>
        <p:spPr>
          <a:xfrm>
            <a:off x="457200" y="1874836"/>
            <a:ext cx="8229600" cy="47545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Violation of formatting rules of the PAPPG (e.g. font, page length etc.).</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Failure to address specifically intellectual merit and broader impact in the project summary and description.</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Unauthorized documents/data in the appendix or supplementary document section.  </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No post doc mentoring plan if post docs are included on budget.</a:t>
            </a:r>
          </a:p>
          <a:p>
            <a:pPr marL="342900" marR="0" lvl="0" indent="-342900" algn="l" rtl="0">
              <a:spcBef>
                <a:spcPts val="560"/>
              </a:spcBef>
              <a:spcAft>
                <a:spcPts val="0"/>
              </a:spcAft>
              <a:buClr>
                <a:srgbClr val="000000"/>
              </a:buClr>
              <a:buSzPct val="100000"/>
              <a:buFont typeface="Arial"/>
              <a:buChar char="•"/>
            </a:pPr>
            <a:r>
              <a:rPr lang="en-US" sz="2800" b="0" i="0" u="none" strike="noStrike" cap="none">
                <a:solidFill>
                  <a:srgbClr val="000000"/>
                </a:solidFill>
                <a:latin typeface="Calibri"/>
                <a:ea typeface="Calibri"/>
                <a:cs typeface="Calibri"/>
                <a:sym typeface="Calibri"/>
              </a:rPr>
              <a:t>No Data Management Plan.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Shape 917"/>
          <p:cNvSpPr txBox="1">
            <a:spLocks noGrp="1"/>
          </p:cNvSpPr>
          <p:nvPr>
            <p:ph type="title"/>
          </p:nvPr>
        </p:nvSpPr>
        <p:spPr>
          <a:xfrm>
            <a:off x="0" y="685800"/>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Common reasons for proposals </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rated non-competitive</a:t>
            </a:r>
          </a:p>
        </p:txBody>
      </p:sp>
      <p:sp>
        <p:nvSpPr>
          <p:cNvPr id="918" name="Shape 918"/>
          <p:cNvSpPr txBox="1">
            <a:spLocks noGrp="1"/>
          </p:cNvSpPr>
          <p:nvPr>
            <p:ph type="body" idx="1"/>
          </p:nvPr>
        </p:nvSpPr>
        <p:spPr>
          <a:xfrm>
            <a:off x="457200" y="2133600"/>
            <a:ext cx="8229600" cy="4267199"/>
          </a:xfrm>
          <a:prstGeom prst="rect">
            <a:avLst/>
          </a:prstGeom>
          <a:noFill/>
          <a:ln>
            <a:noFill/>
          </a:ln>
        </p:spPr>
        <p:txBody>
          <a:bodyPr lIns="91425" tIns="45700" rIns="91425" bIns="45700" anchor="t" anchorCtr="0">
            <a:noAutofit/>
          </a:bodyPr>
          <a:lstStyle/>
          <a:p>
            <a:pPr marL="342900" marR="0" lvl="0" indent="-342900" algn="l" rtl="0">
              <a:lnSpc>
                <a:spcPct val="70000"/>
              </a:lnSpc>
              <a:spcBef>
                <a:spcPts val="0"/>
              </a:spcBef>
              <a:spcAft>
                <a:spcPts val="0"/>
              </a:spcAft>
              <a:buClr>
                <a:schemeClr val="dk1"/>
              </a:buClr>
              <a:buSzPct val="25000"/>
              <a:buFont typeface="Arial"/>
              <a:buNone/>
            </a:pPr>
            <a:r>
              <a:rPr lang="en-US" sz="2720" b="1" i="0" u="none" strike="noStrike" cap="none">
                <a:solidFill>
                  <a:schemeClr val="dk1"/>
                </a:solidFill>
                <a:latin typeface="Calibri"/>
                <a:ea typeface="Calibri"/>
                <a:cs typeface="Calibri"/>
                <a:sym typeface="Calibri"/>
              </a:rPr>
              <a:t>Importance</a:t>
            </a:r>
          </a:p>
          <a:p>
            <a:pPr marL="342900" marR="0" lvl="0" indent="-342900" algn="l" rtl="0">
              <a:lnSpc>
                <a:spcPct val="7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Proposed problem not seen as nationally important.</a:t>
            </a:r>
          </a:p>
          <a:p>
            <a:pPr marL="342900" marR="0" lvl="0" indent="-342900" algn="l" rtl="0">
              <a:lnSpc>
                <a:spcPct val="7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Weak, vague, or no connection to STEM content.</a:t>
            </a:r>
          </a:p>
          <a:p>
            <a:pPr marL="342900" marR="0" lvl="0" indent="-342900" algn="l" rtl="0">
              <a:lnSpc>
                <a:spcPct val="7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Relevant literatures not cited, weak or no theoretical framework.</a:t>
            </a:r>
          </a:p>
          <a:p>
            <a:pPr marL="342900" marR="0" lvl="0" indent="-342900" algn="l" rtl="0">
              <a:lnSpc>
                <a:spcPct val="70000"/>
              </a:lnSpc>
              <a:spcBef>
                <a:spcPts val="153"/>
              </a:spcBef>
              <a:spcAft>
                <a:spcPts val="0"/>
              </a:spcAft>
              <a:buClr>
                <a:schemeClr val="dk1"/>
              </a:buClr>
              <a:buSzPct val="95625"/>
              <a:buFont typeface="Arial"/>
              <a:buNone/>
            </a:pPr>
            <a:endParaRPr sz="765" b="0" i="0" u="none" strike="noStrike" cap="none">
              <a:solidFill>
                <a:schemeClr val="dk1"/>
              </a:solidFill>
              <a:latin typeface="Calibri"/>
              <a:ea typeface="Calibri"/>
              <a:cs typeface="Calibri"/>
              <a:sym typeface="Calibri"/>
            </a:endParaRPr>
          </a:p>
          <a:p>
            <a:pPr marL="342900" marR="0" lvl="0" indent="-342900" algn="l" rtl="0">
              <a:lnSpc>
                <a:spcPct val="70000"/>
              </a:lnSpc>
              <a:spcBef>
                <a:spcPts val="544"/>
              </a:spcBef>
              <a:spcAft>
                <a:spcPts val="0"/>
              </a:spcAft>
              <a:buClr>
                <a:schemeClr val="dk1"/>
              </a:buClr>
              <a:buSzPct val="25000"/>
              <a:buFont typeface="Arial"/>
              <a:buNone/>
            </a:pPr>
            <a:r>
              <a:rPr lang="en-US" sz="2720" b="1" i="0" u="none" strike="noStrike" cap="none">
                <a:solidFill>
                  <a:schemeClr val="dk1"/>
                </a:solidFill>
                <a:latin typeface="Calibri"/>
                <a:ea typeface="Calibri"/>
                <a:cs typeface="Calibri"/>
                <a:sym typeface="Calibri"/>
              </a:rPr>
              <a:t>Methods</a:t>
            </a:r>
          </a:p>
          <a:p>
            <a:pPr marL="342900" marR="0" lvl="0" indent="-342900" algn="l" rtl="0">
              <a:lnSpc>
                <a:spcPct val="7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Inadequate or inappropriate research design.</a:t>
            </a:r>
          </a:p>
          <a:p>
            <a:pPr marL="342900" marR="0" lvl="0" indent="-342900" algn="l" rtl="0">
              <a:lnSpc>
                <a:spcPct val="7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Vague or inappropriate data collection &amp; analyses.</a:t>
            </a:r>
          </a:p>
          <a:p>
            <a:pPr marL="342900" marR="0" lvl="0" indent="-342900" algn="l" rtl="0">
              <a:lnSpc>
                <a:spcPct val="7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Too much data being collected. </a:t>
            </a:r>
          </a:p>
          <a:p>
            <a:pPr marL="342900" marR="0" lvl="0" indent="-342900" algn="l" rtl="0">
              <a:lnSpc>
                <a:spcPct val="7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Appropriate expertise not represented on team.</a:t>
            </a:r>
          </a:p>
          <a:p>
            <a:pPr marL="342900" marR="0" lvl="0" indent="-342900" algn="l" rtl="0">
              <a:lnSpc>
                <a:spcPct val="70000"/>
              </a:lnSpc>
              <a:spcBef>
                <a:spcPts val="544"/>
              </a:spcBef>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Cost at small scale prohibitive when scaled up.</a:t>
            </a:r>
          </a:p>
        </p:txBody>
      </p:sp>
      <p:sp>
        <p:nvSpPr>
          <p:cNvPr id="919" name="Shape 9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85</a:t>
            </a:fld>
            <a:endParaRPr lang="en-US" sz="1200">
              <a:solidFill>
                <a:srgbClr val="888888"/>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txBox="1">
            <a:spLocks noGrp="1"/>
          </p:cNvSpPr>
          <p:nvPr>
            <p:ph type="title"/>
          </p:nvPr>
        </p:nvSpPr>
        <p:spPr>
          <a:xfrm>
            <a:off x="0" y="655637"/>
            <a:ext cx="9144000" cy="71596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Some Things POs Suggest You Avoid</a:t>
            </a:r>
          </a:p>
        </p:txBody>
      </p:sp>
      <p:sp>
        <p:nvSpPr>
          <p:cNvPr id="925" name="Shape 925"/>
          <p:cNvSpPr txBox="1">
            <a:spLocks noGrp="1"/>
          </p:cNvSpPr>
          <p:nvPr>
            <p:ph type="body" idx="1"/>
          </p:nvPr>
        </p:nvSpPr>
        <p:spPr>
          <a:xfrm>
            <a:off x="457200" y="1524000"/>
            <a:ext cx="8229600" cy="49530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Ignoring requirements stated in the solicitation or the PAPPG</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The “Trust Me” approach. Provide citations or evidence  for critical assertions  made. </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The “Oversell” of yourself or your project; take a neutral tone and let the evidence speak.</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Pages of general, vague, or rambling narrative without precision and details. </a:t>
            </a:r>
          </a:p>
          <a:p>
            <a:pPr marL="342900" marR="0" lvl="0" indent="-342900" algn="l" rtl="0">
              <a:lnSpc>
                <a:spcPct val="8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Overemphasis of rationale for the project at the expense of methodology and details of what will actually be implemented.  </a:t>
            </a:r>
          </a:p>
          <a:p>
            <a:pPr marL="342900" marR="0" lvl="0" indent="-342900" algn="l" rtl="0">
              <a:lnSpc>
                <a:spcPct val="8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
        <p:nvSpPr>
          <p:cNvPr id="926" name="Shape 9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86</a:t>
            </a:fld>
            <a:endParaRPr lang="en-US" sz="1200">
              <a:solidFill>
                <a:srgbClr val="888888"/>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Adequately Address Broader Impacts</a:t>
            </a:r>
          </a:p>
        </p:txBody>
      </p:sp>
      <p:sp>
        <p:nvSpPr>
          <p:cNvPr id="932" name="Shape 93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Do not discount the importance of Broader Impacts as a review criterion.</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Means more than having diversity among participants.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Means more than locating a project in a area where there are diverse populations.</a:t>
            </a:r>
          </a:p>
          <a:p>
            <a:pPr marL="342900" marR="0" lvl="0" indent="-342900" algn="l" rtl="0">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Don’t forget persons with disabilities and ELL.</a:t>
            </a:r>
          </a:p>
        </p:txBody>
      </p:sp>
      <p:sp>
        <p:nvSpPr>
          <p:cNvPr id="933" name="Shape 9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87</a:t>
            </a:fld>
            <a:endParaRPr lang="en-US" sz="1200">
              <a:solidFill>
                <a:srgbClr val="888888"/>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a:solidFill>
                  <a:schemeClr val="dk1"/>
                </a:solidFill>
                <a:latin typeface="Calibri"/>
                <a:ea typeface="Calibri"/>
                <a:cs typeface="Calibri"/>
                <a:sym typeface="Calibri"/>
              </a:rPr>
              <a:t>Where to Submit Proposals</a:t>
            </a:r>
          </a:p>
        </p:txBody>
      </p:sp>
      <p:sp>
        <p:nvSpPr>
          <p:cNvPr id="939" name="Shape 93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NSF’s FastLane: </a:t>
            </a:r>
            <a:r>
              <a:rPr lang="en-US" sz="3200" b="0" i="0" u="sng" strike="noStrike" cap="none">
                <a:solidFill>
                  <a:schemeClr val="hlink"/>
                </a:solidFill>
                <a:latin typeface="Calibri"/>
                <a:ea typeface="Calibri"/>
                <a:cs typeface="Calibri"/>
                <a:sym typeface="Calibri"/>
                <a:hlinkClick r:id="rId3"/>
              </a:rPr>
              <a:t>www.fastlane.nsf.gov</a:t>
            </a:r>
          </a:p>
          <a:p>
            <a:pPr marL="342900" marR="0" lvl="0" indent="-342900" algn="l" rtl="0">
              <a:spcBef>
                <a:spcPts val="640"/>
              </a:spcBef>
              <a:spcAft>
                <a:spcPts val="0"/>
              </a:spcAft>
              <a:buClr>
                <a:schemeClr val="dk1"/>
              </a:buClr>
              <a:buSzPct val="100000"/>
              <a:buFont typeface="Arial"/>
              <a:buChar char="•"/>
            </a:pPr>
            <a:r>
              <a:rPr lang="en-US" sz="3200" b="0" i="0" u="sng" strike="noStrike" cap="none">
                <a:solidFill>
                  <a:schemeClr val="hlink"/>
                </a:solidFill>
                <a:latin typeface="Calibri"/>
                <a:ea typeface="Calibri"/>
                <a:cs typeface="Calibri"/>
                <a:sym typeface="Calibri"/>
                <a:hlinkClick r:id="rId4"/>
              </a:rPr>
              <a:t>Grants.gov</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Note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Collaborative proposals must be submitted through FastLane.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FastLane will check for required sections of proposals.</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940" name="Shape 94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88</a:t>
            </a:fld>
            <a:endParaRPr lang="en-US" sz="1200">
              <a:solidFill>
                <a:srgbClr val="888888"/>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Shape 945"/>
          <p:cNvSpPr txBox="1">
            <a:spLocks noGrp="1"/>
          </p:cNvSpPr>
          <p:nvPr>
            <p:ph type="title"/>
          </p:nvPr>
        </p:nvSpPr>
        <p:spPr>
          <a:xfrm>
            <a:off x="457200" y="1676400"/>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5400" b="1" i="1" u="none" strike="noStrike" cap="none">
                <a:solidFill>
                  <a:schemeClr val="dk2"/>
                </a:solidFill>
                <a:latin typeface="Calibri"/>
                <a:ea typeface="Calibri"/>
                <a:cs typeface="Calibri"/>
                <a:sym typeface="Calibri"/>
              </a:rPr>
              <a:t>Common Guidelines for Education Research and Development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457200" y="914400"/>
            <a:ext cx="8229600" cy="5562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ECR supports </a:t>
            </a:r>
            <a:r>
              <a:rPr lang="en-US" sz="3200" b="1" i="0" u="none" strike="noStrike" cap="none">
                <a:solidFill>
                  <a:schemeClr val="dk1"/>
                </a:solidFill>
                <a:latin typeface="Calibri"/>
                <a:ea typeface="Calibri"/>
                <a:cs typeface="Calibri"/>
                <a:sym typeface="Calibri"/>
              </a:rPr>
              <a:t>basic research</a:t>
            </a:r>
            <a:r>
              <a:rPr lang="en-US" sz="3200" b="0" i="0" u="none" strike="noStrike" cap="none">
                <a:solidFill>
                  <a:schemeClr val="dk1"/>
                </a:solidFill>
                <a:latin typeface="Calibri"/>
                <a:ea typeface="Calibri"/>
                <a:cs typeface="Calibri"/>
                <a:sym typeface="Calibri"/>
              </a:rPr>
              <a:t>; it invites researchers to conduct research on basic questions in order to advance STEM learning in general, or to address specific challenges of great importance in four general areas: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STEM learning</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STEM learning environments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Workforce development</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Broadening participation in STEM</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Shape 950"/>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1" i="0" u="none" strike="noStrike" cap="none">
                <a:solidFill>
                  <a:schemeClr val="dk2"/>
                </a:solidFill>
                <a:latin typeface="Calibri"/>
                <a:ea typeface="Calibri"/>
                <a:cs typeface="Calibri"/>
                <a:sym typeface="Calibri"/>
              </a:rPr>
              <a:t>Common Guidelines for Education Research and Development</a:t>
            </a:r>
          </a:p>
        </p:txBody>
      </p:sp>
      <p:sp>
        <p:nvSpPr>
          <p:cNvPr id="951" name="Shape 951"/>
          <p:cNvSpPr txBox="1">
            <a:spLocks noGrp="1"/>
          </p:cNvSpPr>
          <p:nvPr>
            <p:ph type="body" idx="1"/>
          </p:nvPr>
        </p:nvSpPr>
        <p:spPr>
          <a:xfrm>
            <a:off x="457200" y="2209800"/>
            <a:ext cx="8229600" cy="32305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Solicitations have been revised to incorporate language from the publication issued jointly developed by the National Science Foundation and the Institute of Education Sciences in the U.S. Department of Education.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Shape 956"/>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Guidelines</a:t>
            </a:r>
          </a:p>
        </p:txBody>
      </p:sp>
      <p:sp>
        <p:nvSpPr>
          <p:cNvPr id="957" name="Shape 95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The </a:t>
            </a:r>
            <a:r>
              <a:rPr lang="en-US" sz="3200" b="0" i="1" u="none" strike="noStrike" cap="none">
                <a:solidFill>
                  <a:schemeClr val="dk1"/>
                </a:solidFill>
                <a:latin typeface="Calibri"/>
                <a:ea typeface="Calibri"/>
                <a:cs typeface="Calibri"/>
                <a:sym typeface="Calibri"/>
              </a:rPr>
              <a:t>Guidelines</a:t>
            </a:r>
            <a:r>
              <a:rPr lang="en-US" sz="3200" b="0" i="0" u="none" strike="noStrike" cap="none">
                <a:solidFill>
                  <a:schemeClr val="dk1"/>
                </a:solidFill>
                <a:latin typeface="Calibri"/>
                <a:ea typeface="Calibri"/>
                <a:cs typeface="Calibri"/>
                <a:sym typeface="Calibri"/>
              </a:rPr>
              <a:t> describe six types of research studies that can generate evidence about how to increase student learning. </a:t>
            </a:r>
          </a:p>
          <a:p>
            <a:pPr marL="342900" marR="0" lvl="0" indent="-342900" algn="l" rtl="0">
              <a:spcBef>
                <a:spcPts val="64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For each research type, there is a description of the purpose and the expected empirical and/or theoretical justifications, types of project outcomes, and quality of evidence.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Shape 962"/>
          <p:cNvSpPr txBox="1">
            <a:spLocks noGrp="1"/>
          </p:cNvSpPr>
          <p:nvPr>
            <p:ph type="title"/>
          </p:nvPr>
        </p:nvSpPr>
        <p:spPr>
          <a:xfrm>
            <a:off x="457200" y="715962"/>
            <a:ext cx="8229600" cy="8080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Common Guidelines</a:t>
            </a:r>
          </a:p>
        </p:txBody>
      </p:sp>
      <p:sp>
        <p:nvSpPr>
          <p:cNvPr id="963" name="Shape 96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3200" b="0" i="0" u="none" strike="noStrike" cap="none">
                <a:solidFill>
                  <a:schemeClr val="dk1"/>
                </a:solidFill>
                <a:latin typeface="Calibri"/>
                <a:ea typeface="Calibri"/>
                <a:cs typeface="Calibri"/>
                <a:sym typeface="Calibri"/>
              </a:rPr>
              <a:t>“Grant proposal writers and PIs are encouraged to familiarize themselves with both documents and use the information therein to help in the preparation of proposals to NSF.”</a:t>
            </a:r>
          </a:p>
          <a:p>
            <a:pPr marL="342900" marR="0" lvl="0" indent="-342900" algn="l" rtl="0">
              <a:spcBef>
                <a:spcPts val="480"/>
              </a:spcBef>
              <a:spcAft>
                <a:spcPts val="0"/>
              </a:spcAft>
              <a:buClr>
                <a:schemeClr val="dk1"/>
              </a:buClr>
              <a:buSzPct val="100000"/>
              <a:buFont typeface="Calibri"/>
              <a:buChar char="•"/>
            </a:pPr>
            <a:r>
              <a:rPr lang="en-US" sz="2400" b="0" i="1" u="sng" strike="noStrike" cap="none">
                <a:solidFill>
                  <a:schemeClr val="hlink"/>
                </a:solidFill>
                <a:latin typeface="Calibri"/>
                <a:ea typeface="Calibri"/>
                <a:cs typeface="Calibri"/>
                <a:sym typeface="Calibri"/>
                <a:hlinkClick r:id="rId3"/>
              </a:rPr>
              <a:t>Guidelines</a:t>
            </a:r>
            <a:r>
              <a:rPr lang="en-US" sz="2400" b="0" i="0" u="sng" strike="noStrike" cap="none">
                <a:solidFill>
                  <a:schemeClr val="hlink"/>
                </a:solidFill>
                <a:latin typeface="Calibri"/>
                <a:ea typeface="Calibri"/>
                <a:cs typeface="Calibri"/>
                <a:sym typeface="Calibri"/>
                <a:hlinkClick r:id="rId3"/>
              </a:rPr>
              <a:t> NSF 13-126 </a:t>
            </a:r>
          </a:p>
          <a:p>
            <a:pPr marL="342900" marR="0" lvl="0" indent="-342900" algn="l" rtl="0">
              <a:spcBef>
                <a:spcPts val="480"/>
              </a:spcBef>
              <a:spcAft>
                <a:spcPts val="0"/>
              </a:spcAft>
              <a:buClr>
                <a:schemeClr val="dk1"/>
              </a:buClr>
              <a:buSzPct val="100000"/>
              <a:buFont typeface="Calibri"/>
              <a:buChar char="•"/>
            </a:pPr>
            <a:r>
              <a:rPr lang="en-US" sz="2400" b="0" i="0" u="sng" strike="noStrike" cap="none">
                <a:solidFill>
                  <a:schemeClr val="hlink"/>
                </a:solidFill>
                <a:latin typeface="Calibri"/>
                <a:ea typeface="Calibri"/>
                <a:cs typeface="Calibri"/>
                <a:sym typeface="Calibri"/>
                <a:hlinkClick r:id="rId4"/>
              </a:rPr>
              <a:t>FAQs NSF 13-127</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Shape 968"/>
          <p:cNvSpPr txBox="1">
            <a:spLocks noGrp="1"/>
          </p:cNvSpPr>
          <p:nvPr>
            <p:ph type="title"/>
          </p:nvPr>
        </p:nvSpPr>
        <p:spPr>
          <a:xfrm>
            <a:off x="685800" y="838200"/>
            <a:ext cx="7772400" cy="8381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Types of Studies</a:t>
            </a:r>
          </a:p>
        </p:txBody>
      </p:sp>
      <p:sp>
        <p:nvSpPr>
          <p:cNvPr id="969" name="Shape 969"/>
          <p:cNvSpPr txBox="1">
            <a:spLocks noGrp="1"/>
          </p:cNvSpPr>
          <p:nvPr>
            <p:ph type="body" idx="1"/>
          </p:nvPr>
        </p:nvSpPr>
        <p:spPr>
          <a:xfrm>
            <a:off x="533400" y="1687830"/>
            <a:ext cx="8305799" cy="471296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Calibri"/>
              <a:buChar char="•"/>
            </a:pPr>
            <a:r>
              <a:rPr lang="en-US" sz="2600" b="0" i="0" u="none" strike="noStrike" cap="none">
                <a:solidFill>
                  <a:schemeClr val="dk1"/>
                </a:solidFill>
                <a:latin typeface="Calibri"/>
                <a:ea typeface="Calibri"/>
                <a:cs typeface="Calibri"/>
                <a:sym typeface="Calibri"/>
              </a:rPr>
              <a:t>Foundational research and development studies</a:t>
            </a:r>
          </a:p>
          <a:p>
            <a:pPr marL="742950" marR="0" lvl="1" indent="-285750" algn="l" rtl="0">
              <a:spcBef>
                <a:spcPts val="44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Generate fundamental knowledge that may contribute to teaching and/or learning</a:t>
            </a:r>
          </a:p>
          <a:p>
            <a:pPr marL="342900" marR="0" lvl="0" indent="-342900" algn="l" rtl="0">
              <a:spcBef>
                <a:spcPts val="520"/>
              </a:spcBef>
              <a:spcAft>
                <a:spcPts val="0"/>
              </a:spcAft>
              <a:buClr>
                <a:schemeClr val="dk1"/>
              </a:buClr>
              <a:buSzPct val="100000"/>
              <a:buFont typeface="Calibri"/>
              <a:buChar char="•"/>
            </a:pPr>
            <a:r>
              <a:rPr lang="en-US" sz="2600" b="0" i="0" u="none" strike="noStrike" cap="none">
                <a:solidFill>
                  <a:schemeClr val="dk1"/>
                </a:solidFill>
                <a:latin typeface="Calibri"/>
                <a:ea typeface="Calibri"/>
                <a:cs typeface="Calibri"/>
                <a:sym typeface="Calibri"/>
              </a:rPr>
              <a:t>Early stage/exploratory studies</a:t>
            </a:r>
          </a:p>
          <a:p>
            <a:pPr marL="742950" marR="0" lvl="1" indent="-285750" algn="l" rtl="0">
              <a:spcBef>
                <a:spcPts val="44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Examine relationships among constructs to establish logical connections</a:t>
            </a:r>
          </a:p>
          <a:p>
            <a:pPr marL="342900" marR="0" lvl="0" indent="-342900" algn="l" rtl="0">
              <a:spcBef>
                <a:spcPts val="520"/>
              </a:spcBef>
              <a:spcAft>
                <a:spcPts val="0"/>
              </a:spcAft>
              <a:buClr>
                <a:schemeClr val="dk1"/>
              </a:buClr>
              <a:buSzPct val="100000"/>
              <a:buFont typeface="Calibri"/>
              <a:buChar char="•"/>
            </a:pPr>
            <a:r>
              <a:rPr lang="en-US" sz="2600" b="0" i="0" u="none" strike="noStrike" cap="none">
                <a:solidFill>
                  <a:schemeClr val="dk1"/>
                </a:solidFill>
                <a:latin typeface="Calibri"/>
                <a:ea typeface="Calibri"/>
                <a:cs typeface="Calibri"/>
                <a:sym typeface="Calibri"/>
              </a:rPr>
              <a:t>Design and development studies</a:t>
            </a:r>
          </a:p>
          <a:p>
            <a:pPr marL="742950" marR="0" lvl="1" indent="-285750" algn="l" rtl="0">
              <a:spcBef>
                <a:spcPts val="440"/>
              </a:spcBef>
              <a:spcAft>
                <a:spcPts val="0"/>
              </a:spcAft>
              <a:buClr>
                <a:schemeClr val="dk1"/>
              </a:buClr>
              <a:buSzPct val="100000"/>
              <a:buFont typeface="Calibri"/>
              <a:buChar char="–"/>
            </a:pPr>
            <a:r>
              <a:rPr lang="en-US" sz="2200" b="0" i="0" u="none" strike="noStrike" cap="none">
                <a:solidFill>
                  <a:schemeClr val="dk1"/>
                </a:solidFill>
                <a:latin typeface="Calibri"/>
                <a:ea typeface="Calibri"/>
                <a:cs typeface="Calibri"/>
                <a:sym typeface="Calibri"/>
              </a:rPr>
              <a:t>Design and iteratively develop particular interventions (programs, policies, practices or technologies); pilot test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xfrm>
            <a:off x="685800" y="914400"/>
            <a:ext cx="77724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1" i="0" u="none" strike="noStrike" cap="none">
                <a:solidFill>
                  <a:schemeClr val="dk2"/>
                </a:solidFill>
                <a:latin typeface="Calibri"/>
                <a:ea typeface="Calibri"/>
                <a:cs typeface="Calibri"/>
                <a:sym typeface="Calibri"/>
              </a:rPr>
              <a:t>Types of Studies </a:t>
            </a:r>
            <a:r>
              <a:rPr lang="en-US" sz="3200" b="1" i="1" u="none" strike="noStrike" cap="none">
                <a:solidFill>
                  <a:schemeClr val="dk1"/>
                </a:solidFill>
                <a:latin typeface="Calibri"/>
                <a:ea typeface="Calibri"/>
                <a:cs typeface="Calibri"/>
                <a:sym typeface="Calibri"/>
              </a:rPr>
              <a:t>(continued)</a:t>
            </a:r>
          </a:p>
        </p:txBody>
      </p:sp>
      <p:sp>
        <p:nvSpPr>
          <p:cNvPr id="975" name="Shape 975"/>
          <p:cNvSpPr txBox="1">
            <a:spLocks noGrp="1"/>
          </p:cNvSpPr>
          <p:nvPr>
            <p:ph type="body" idx="1"/>
          </p:nvPr>
        </p:nvSpPr>
        <p:spPr>
          <a:xfrm>
            <a:off x="304800" y="1752600"/>
            <a:ext cx="8458200" cy="44195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2400" b="0" i="0" u="none" strike="noStrike" cap="none">
                <a:solidFill>
                  <a:schemeClr val="dk1"/>
                </a:solidFill>
                <a:latin typeface="Calibri"/>
                <a:ea typeface="Calibri"/>
                <a:cs typeface="Calibri"/>
                <a:sym typeface="Calibri"/>
              </a:rPr>
              <a:t>IMPACT STUDIES</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Efficacy Studies</a:t>
            </a:r>
          </a:p>
          <a:p>
            <a:pPr marL="742950" marR="0" lvl="1" indent="-28575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Estimate the impacts of strategies under optimal conditions of implementation</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Effectiveness Studies</a:t>
            </a:r>
          </a:p>
          <a:p>
            <a:pPr marL="742950" marR="0" lvl="1" indent="-28575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Examine implementation and estimate impacts similar to  routine practice but still on a limited scale</a:t>
            </a:r>
          </a:p>
          <a:p>
            <a:pPr marL="342900" marR="0" lvl="0" indent="-34290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Scale-up Studies</a:t>
            </a:r>
          </a:p>
          <a:p>
            <a:pPr marL="742950" marR="0" lvl="1" indent="-285750" algn="l" rtl="0">
              <a:spcBef>
                <a:spcPts val="48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Explore implementation and estimates impacts under conditions that prevail under wide-scale adoption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Shape 980"/>
          <p:cNvPicPr preferRelativeResize="0"/>
          <p:nvPr/>
        </p:nvPicPr>
        <p:blipFill rotWithShape="1">
          <a:blip r:embed="rId3">
            <a:alphaModFix/>
          </a:blip>
          <a:srcRect/>
          <a:stretch/>
        </p:blipFill>
        <p:spPr>
          <a:xfrm>
            <a:off x="2514600" y="1219200"/>
            <a:ext cx="3862387" cy="3533673"/>
          </a:xfrm>
          <a:prstGeom prst="rect">
            <a:avLst/>
          </a:prstGeom>
          <a:noFill/>
          <a:ln>
            <a:noFill/>
          </a:ln>
        </p:spPr>
      </p:pic>
      <p:sp>
        <p:nvSpPr>
          <p:cNvPr id="981" name="Shape 981"/>
          <p:cNvSpPr txBox="1">
            <a:spLocks noGrp="1"/>
          </p:cNvSpPr>
          <p:nvPr>
            <p:ph type="title"/>
          </p:nvPr>
        </p:nvSpPr>
        <p:spPr>
          <a:xfrm>
            <a:off x="381000" y="2514600"/>
            <a:ext cx="82296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5400" b="1" i="1" u="none" strike="noStrike" cap="none">
                <a:solidFill>
                  <a:schemeClr val="dk2"/>
                </a:solidFill>
                <a:latin typeface="Calibri"/>
                <a:ea typeface="Calibri"/>
                <a:cs typeface="Calibri"/>
                <a:sym typeface="Calibri"/>
              </a:rPr>
              <a:t>Questions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Shape 986"/>
          <p:cNvSpPr txBox="1"/>
          <p:nvPr/>
        </p:nvSpPr>
        <p:spPr>
          <a:xfrm>
            <a:off x="2667000" y="381000"/>
            <a:ext cx="3709285" cy="707886"/>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buSzPct val="25000"/>
              <a:buNone/>
            </a:pPr>
            <a:r>
              <a:rPr lang="en-US" sz="4000" b="1">
                <a:solidFill>
                  <a:srgbClr val="1F497D"/>
                </a:solidFill>
                <a:latin typeface="Calibri"/>
                <a:ea typeface="Calibri"/>
                <a:cs typeface="Calibri"/>
                <a:sym typeface="Calibri"/>
              </a:rPr>
              <a:t>NSF Needs You!</a:t>
            </a:r>
          </a:p>
        </p:txBody>
      </p:sp>
      <p:sp>
        <p:nvSpPr>
          <p:cNvPr id="987" name="Shape 987"/>
          <p:cNvSpPr txBox="1"/>
          <p:nvPr/>
        </p:nvSpPr>
        <p:spPr>
          <a:xfrm rot="-2502851">
            <a:off x="1695449" y="2308224"/>
            <a:ext cx="3105150" cy="5191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rgbClr val="1F497D"/>
                </a:solidFill>
                <a:latin typeface="Calibri"/>
                <a:ea typeface="Calibri"/>
                <a:cs typeface="Calibri"/>
                <a:sym typeface="Calibri"/>
              </a:rPr>
              <a:t>Program Officers</a:t>
            </a:r>
          </a:p>
        </p:txBody>
      </p:sp>
      <p:sp>
        <p:nvSpPr>
          <p:cNvPr id="988" name="Shape 988"/>
          <p:cNvSpPr txBox="1"/>
          <p:nvPr/>
        </p:nvSpPr>
        <p:spPr>
          <a:xfrm rot="2594610">
            <a:off x="1783489" y="4804897"/>
            <a:ext cx="29354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rgbClr val="1F497D"/>
                </a:solidFill>
                <a:latin typeface="Calibri"/>
                <a:ea typeface="Calibri"/>
                <a:cs typeface="Calibri"/>
                <a:sym typeface="Calibri"/>
              </a:rPr>
              <a:t>Ad hoc Reviewers</a:t>
            </a:r>
          </a:p>
        </p:txBody>
      </p:sp>
      <p:sp>
        <p:nvSpPr>
          <p:cNvPr id="989" name="Shape 989"/>
          <p:cNvSpPr txBox="1"/>
          <p:nvPr/>
        </p:nvSpPr>
        <p:spPr>
          <a:xfrm rot="-2540490" flipH="1">
            <a:off x="4670328" y="4830296"/>
            <a:ext cx="2665601"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rgbClr val="1F497D"/>
                </a:solidFill>
                <a:latin typeface="Calibri"/>
                <a:ea typeface="Calibri"/>
                <a:cs typeface="Calibri"/>
                <a:sym typeface="Calibri"/>
              </a:rPr>
              <a:t>Review Panelists</a:t>
            </a:r>
          </a:p>
        </p:txBody>
      </p:sp>
      <p:sp>
        <p:nvSpPr>
          <p:cNvPr id="990" name="Shape 990"/>
          <p:cNvSpPr txBox="1"/>
          <p:nvPr/>
        </p:nvSpPr>
        <p:spPr>
          <a:xfrm rot="2543809" flipH="1">
            <a:off x="4594083" y="2322046"/>
            <a:ext cx="295779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rgbClr val="1F497D"/>
                </a:solidFill>
                <a:latin typeface="Calibri"/>
                <a:ea typeface="Calibri"/>
                <a:cs typeface="Calibri"/>
                <a:sym typeface="Calibri"/>
              </a:rPr>
              <a:t>Division Directors</a:t>
            </a:r>
          </a:p>
        </p:txBody>
      </p:sp>
      <p:sp>
        <p:nvSpPr>
          <p:cNvPr id="991" name="Shape 991"/>
          <p:cNvSpPr/>
          <p:nvPr/>
        </p:nvSpPr>
        <p:spPr>
          <a:xfrm>
            <a:off x="2641600" y="2071688"/>
            <a:ext cx="4038599" cy="3563936"/>
          </a:xfrm>
          <a:prstGeom prst="diamond">
            <a:avLst/>
          </a:prstGeom>
          <a:solidFill>
            <a:srgbClr val="000066"/>
          </a:solidFill>
          <a:ln w="76200" cap="flat" cmpd="sng">
            <a:solidFill>
              <a:srgbClr val="FFFF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992" name="Shape 992"/>
          <p:cNvSpPr/>
          <p:nvPr/>
        </p:nvSpPr>
        <p:spPr>
          <a:xfrm>
            <a:off x="1828800" y="3657600"/>
            <a:ext cx="228600" cy="228600"/>
          </a:xfrm>
          <a:prstGeom prst="ellipse">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993" name="Shape 993"/>
          <p:cNvSpPr/>
          <p:nvPr/>
        </p:nvSpPr>
        <p:spPr>
          <a:xfrm>
            <a:off x="7239000" y="3733800"/>
            <a:ext cx="228600" cy="228600"/>
          </a:xfrm>
          <a:prstGeom prst="ellipse">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994" name="Shape 994"/>
          <p:cNvSpPr/>
          <p:nvPr/>
        </p:nvSpPr>
        <p:spPr>
          <a:xfrm rot="5207229">
            <a:off x="4495800" y="6172200"/>
            <a:ext cx="228600" cy="228600"/>
          </a:xfrm>
          <a:prstGeom prst="ellipse">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sp>
        <p:nvSpPr>
          <p:cNvPr id="995" name="Shape 995"/>
          <p:cNvSpPr/>
          <p:nvPr/>
        </p:nvSpPr>
        <p:spPr>
          <a:xfrm rot="5207229">
            <a:off x="4572000" y="1295399"/>
            <a:ext cx="228600" cy="228600"/>
          </a:xfrm>
          <a:prstGeom prst="ellipse">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rgbClr val="000000"/>
              </a:solidFill>
              <a:latin typeface="Calibri"/>
              <a:ea typeface="Calibri"/>
              <a:cs typeface="Calibri"/>
              <a:sym typeface="Calibri"/>
            </a:endParaRPr>
          </a:p>
        </p:txBody>
      </p:sp>
      <p:grpSp>
        <p:nvGrpSpPr>
          <p:cNvPr id="996" name="Shape 996"/>
          <p:cNvGrpSpPr/>
          <p:nvPr/>
        </p:nvGrpSpPr>
        <p:grpSpPr>
          <a:xfrm>
            <a:off x="3454400" y="2701924"/>
            <a:ext cx="2438400" cy="2305049"/>
            <a:chOff x="1895" y="1343"/>
            <a:chExt cx="1945" cy="1840"/>
          </a:xfrm>
        </p:grpSpPr>
        <p:pic>
          <p:nvPicPr>
            <p:cNvPr id="997" name="Shape 997" descr="D128"/>
            <p:cNvPicPr preferRelativeResize="0"/>
            <p:nvPr/>
          </p:nvPicPr>
          <p:blipFill rotWithShape="1">
            <a:blip r:embed="rId3">
              <a:alphaModFix/>
            </a:blip>
            <a:srcRect t="89577" b="-3241"/>
            <a:stretch/>
          </p:blipFill>
          <p:spPr>
            <a:xfrm>
              <a:off x="1904" y="2839"/>
              <a:ext cx="1935" cy="344"/>
            </a:xfrm>
            <a:prstGeom prst="rect">
              <a:avLst/>
            </a:prstGeom>
            <a:noFill/>
            <a:ln>
              <a:noFill/>
            </a:ln>
          </p:spPr>
        </p:pic>
        <p:pic>
          <p:nvPicPr>
            <p:cNvPr id="998" name="Shape 998" descr="D128"/>
            <p:cNvPicPr preferRelativeResize="0"/>
            <p:nvPr/>
          </p:nvPicPr>
          <p:blipFill rotWithShape="1">
            <a:blip r:embed="rId3">
              <a:alphaModFix/>
            </a:blip>
            <a:srcRect b="35263"/>
            <a:stretch/>
          </p:blipFill>
          <p:spPr>
            <a:xfrm>
              <a:off x="1895" y="1343"/>
              <a:ext cx="1945" cy="1632"/>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6"/>
                                        </p:tgtEl>
                                        <p:attrNameLst>
                                          <p:attrName>style.visibility</p:attrName>
                                        </p:attrNameLst>
                                      </p:cBhvr>
                                      <p:to>
                                        <p:strVal val="visible"/>
                                      </p:to>
                                    </p:set>
                                    <p:animEffect transition="in" filter="fade">
                                      <p:cBhvr>
                                        <p:cTn id="7" dur="500"/>
                                        <p:tgtEl>
                                          <p:spTgt spid="98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996"/>
                                        </p:tgtEl>
                                        <p:attrNameLst>
                                          <p:attrName>style.visibility</p:attrName>
                                        </p:attrNameLst>
                                      </p:cBhvr>
                                      <p:to>
                                        <p:strVal val="visible"/>
                                      </p:to>
                                    </p:set>
                                    <p:anim calcmode="lin" valueType="num">
                                      <p:cBhvr additive="base">
                                        <p:cTn id="11" dur="500"/>
                                        <p:tgtEl>
                                          <p:spTgt spid="996"/>
                                        </p:tgtEl>
                                        <p:attrNameLst>
                                          <p:attrName>ppt_w</p:attrName>
                                        </p:attrNameLst>
                                      </p:cBhvr>
                                      <p:tavLst>
                                        <p:tav tm="0">
                                          <p:val>
                                            <p:strVal val="0"/>
                                          </p:val>
                                        </p:tav>
                                        <p:tav tm="100000">
                                          <p:val>
                                            <p:strVal val="#ppt_w"/>
                                          </p:val>
                                        </p:tav>
                                      </p:tavLst>
                                    </p:anim>
                                    <p:anim calcmode="lin" valueType="num">
                                      <p:cBhvr additive="base">
                                        <p:cTn id="12" dur="500"/>
                                        <p:tgtEl>
                                          <p:spTgt spid="9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Shape 1003"/>
          <p:cNvSpPr txBox="1">
            <a:spLocks noGrp="1"/>
          </p:cNvSpPr>
          <p:nvPr>
            <p:ph type="title"/>
          </p:nvPr>
        </p:nvSpPr>
        <p:spPr>
          <a:xfrm>
            <a:off x="533400" y="11430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Contact Information</a:t>
            </a:r>
            <a:br>
              <a:rPr lang="en-US" sz="3959" b="1" i="0" u="none" strike="noStrike" cap="none">
                <a:solidFill>
                  <a:schemeClr val="dk1"/>
                </a:solidFill>
                <a:latin typeface="Calibri"/>
                <a:ea typeface="Calibri"/>
                <a:cs typeface="Calibri"/>
                <a:sym typeface="Calibri"/>
              </a:rPr>
            </a:br>
            <a:r>
              <a:rPr lang="en-US" sz="3959" b="1" i="0" u="none" strike="noStrike" cap="none">
                <a:solidFill>
                  <a:schemeClr val="dk1"/>
                </a:solidFill>
                <a:latin typeface="Calibri"/>
                <a:ea typeface="Calibri"/>
                <a:cs typeface="Calibri"/>
                <a:sym typeface="Calibri"/>
              </a:rPr>
              <a:t/>
            </a:r>
            <a:br>
              <a:rPr lang="en-US" sz="3959" b="1" i="0" u="none" strike="noStrike" cap="none">
                <a:solidFill>
                  <a:schemeClr val="dk1"/>
                </a:solidFill>
                <a:latin typeface="Calibri"/>
                <a:ea typeface="Calibri"/>
                <a:cs typeface="Calibri"/>
                <a:sym typeface="Calibri"/>
              </a:rPr>
            </a:br>
            <a:endParaRPr lang="en-US" sz="3959" b="1" i="0" u="none" strike="noStrike" cap="none">
              <a:solidFill>
                <a:schemeClr val="dk1"/>
              </a:solidFill>
              <a:latin typeface="Calibri"/>
              <a:ea typeface="Calibri"/>
              <a:cs typeface="Calibri"/>
              <a:sym typeface="Calibri"/>
            </a:endParaRPr>
          </a:p>
        </p:txBody>
      </p:sp>
      <p:sp>
        <p:nvSpPr>
          <p:cNvPr id="1004" name="Shape 1004"/>
          <p:cNvSpPr txBox="1">
            <a:spLocks noGrp="1"/>
          </p:cNvSpPr>
          <p:nvPr>
            <p:ph type="body" idx="1"/>
          </p:nvPr>
        </p:nvSpPr>
        <p:spPr>
          <a:xfrm>
            <a:off x="685800" y="1828800"/>
            <a:ext cx="8001000" cy="35052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	</a:t>
            </a:r>
            <a:r>
              <a:rPr lang="en-US" sz="2000" b="0" i="0" u="none" strike="noStrike" cap="none">
                <a:solidFill>
                  <a:srgbClr val="000000"/>
                </a:solidFill>
                <a:latin typeface="Calibri"/>
                <a:ea typeface="Calibri"/>
                <a:cs typeface="Calibri"/>
                <a:sym typeface="Calibri"/>
              </a:rPr>
              <a:t>David Haury			</a:t>
            </a:r>
            <a:r>
              <a:rPr lang="en-US" sz="2000" b="0" i="0" u="sng" strike="noStrike" cap="none">
                <a:solidFill>
                  <a:schemeClr val="hlink"/>
                </a:solidFill>
                <a:latin typeface="Calibri"/>
                <a:ea typeface="Calibri"/>
                <a:cs typeface="Calibri"/>
                <a:sym typeface="Calibri"/>
                <a:hlinkClick r:id="rId3"/>
              </a:rPr>
              <a:t>dhaury@nsf.gov</a:t>
            </a:r>
            <a:r>
              <a:rPr lang="en-US" sz="2000" b="0" i="0" u="none" strike="noStrike" cap="none">
                <a:solidFill>
                  <a:srgbClr val="000000"/>
                </a:solidFill>
                <a:latin typeface="Calibri"/>
                <a:ea typeface="Calibri"/>
                <a:cs typeface="Calibri"/>
                <a:sym typeface="Calibri"/>
              </a:rPr>
              <a:t>  </a:t>
            </a:r>
          </a:p>
          <a:p>
            <a:pPr marL="342900" marR="0" lvl="0" indent="-342900" algn="l" rtl="0">
              <a:spcBef>
                <a:spcPts val="40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	Margret Hjalmarson			</a:t>
            </a:r>
            <a:r>
              <a:rPr lang="en-US" sz="2000" b="0" i="0" u="sng" strike="noStrike" cap="none">
                <a:solidFill>
                  <a:schemeClr val="hlink"/>
                </a:solidFill>
                <a:latin typeface="Calibri"/>
                <a:ea typeface="Calibri"/>
                <a:cs typeface="Calibri"/>
                <a:sym typeface="Calibri"/>
                <a:hlinkClick r:id="rId4"/>
              </a:rPr>
              <a:t>mhjalmar@nsf.gov</a:t>
            </a:r>
            <a:r>
              <a:rPr lang="en-US" sz="2000" b="0" i="0" u="none" strike="noStrike" cap="none">
                <a:solidFill>
                  <a:srgbClr val="000000"/>
                </a:solidFill>
                <a:latin typeface="Calibri"/>
                <a:ea typeface="Calibri"/>
                <a:cs typeface="Calibri"/>
                <a:sym typeface="Calibri"/>
              </a:rPr>
              <a:t> </a:t>
            </a:r>
          </a:p>
          <a:p>
            <a:pPr marL="342900" marR="0" lvl="0" indent="-342900" algn="l" rtl="0">
              <a:spcBef>
                <a:spcPts val="400"/>
              </a:spcBef>
              <a:spcAft>
                <a:spcPts val="0"/>
              </a:spcAft>
              <a:buClr>
                <a:srgbClr val="000000"/>
              </a:buClr>
              <a:buSzPct val="25000"/>
              <a:buFont typeface="Arial"/>
              <a:buNone/>
            </a:pPr>
            <a:r>
              <a:rPr lang="en-US" sz="2000" b="0" i="0" u="none" strike="noStrike" cap="none">
                <a:solidFill>
                  <a:srgbClr val="000000"/>
                </a:solidFill>
                <a:latin typeface="Calibri"/>
                <a:ea typeface="Calibri"/>
                <a:cs typeface="Calibri"/>
                <a:sym typeface="Calibri"/>
              </a:rPr>
              <a:t>	Alan Oliveira</a:t>
            </a:r>
          </a:p>
          <a:p>
            <a:pPr marL="342900" marR="0" lvl="0" indent="-342900" algn="l" rtl="0">
              <a:spcBef>
                <a:spcPts val="400"/>
              </a:spcBef>
              <a:spcAft>
                <a:spcPts val="0"/>
              </a:spcAft>
              <a:buClr>
                <a:srgbClr val="000000"/>
              </a:buClr>
              <a:buSzPct val="25000"/>
              <a:buFont typeface="Arial"/>
              <a:buNone/>
            </a:pPr>
            <a:r>
              <a:rPr lang="en-US" sz="2000" b="0" i="0" u="none" strike="noStrike" cap="none">
                <a:solidFill>
                  <a:srgbClr val="000000"/>
                </a:solidFill>
                <a:latin typeface="Calibri"/>
                <a:ea typeface="Calibri"/>
                <a:cs typeface="Calibri"/>
                <a:sym typeface="Calibri"/>
              </a:rPr>
              <a:t>	Mike Rook</a:t>
            </a:r>
          </a:p>
          <a:p>
            <a:pPr marL="342900" marR="0" lvl="0" indent="-342900" algn="l" rtl="0">
              <a:spcBef>
                <a:spcPts val="400"/>
              </a:spcBef>
              <a:spcAft>
                <a:spcPts val="0"/>
              </a:spcAft>
              <a:buClr>
                <a:srgbClr val="000000"/>
              </a:buClr>
              <a:buSzPct val="25000"/>
              <a:buFont typeface="Arial"/>
              <a:buNone/>
            </a:pPr>
            <a:r>
              <a:rPr lang="en-US" sz="2000" b="0" i="0" u="none" strike="noStrike" cap="none">
                <a:solidFill>
                  <a:srgbClr val="000000"/>
                </a:solidFill>
                <a:latin typeface="Calibri"/>
                <a:ea typeface="Calibri"/>
                <a:cs typeface="Calibri"/>
                <a:sym typeface="Calibri"/>
              </a:rPr>
              <a:t>	Adam Smith</a:t>
            </a:r>
          </a:p>
          <a:p>
            <a:pPr marL="342900" marR="0" lvl="0" indent="-34290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Check the NSF program pages for more email addresses</a:t>
            </a:r>
          </a:p>
          <a:p>
            <a:pPr marL="342900" marR="0" lvl="0" indent="-342900" algn="l" rtl="0">
              <a:spcBef>
                <a:spcPts val="400"/>
              </a:spcBef>
              <a:spcAft>
                <a:spcPts val="0"/>
              </a:spcAft>
              <a:buClr>
                <a:srgbClr val="000000"/>
              </a:buClr>
              <a:buSzPct val="100000"/>
              <a:buFont typeface="Arial"/>
              <a:buChar char="•"/>
            </a:pPr>
            <a:r>
              <a:rPr lang="en-US" sz="2000" b="0" i="0" u="none" strike="noStrike" cap="none">
                <a:solidFill>
                  <a:srgbClr val="000000"/>
                </a:solidFill>
                <a:latin typeface="Calibri"/>
                <a:ea typeface="Calibri"/>
                <a:cs typeface="Calibri"/>
                <a:sym typeface="Calibri"/>
              </a:rPr>
              <a:t>Call 703-292-8650</a:t>
            </a:r>
          </a:p>
          <a:p>
            <a:pPr marL="0" marR="0" lvl="0" indent="0" algn="l" rtl="0">
              <a:spcBef>
                <a:spcPts val="400"/>
              </a:spcBef>
              <a:spcAft>
                <a:spcPts val="0"/>
              </a:spcAft>
              <a:buClr>
                <a:schemeClr val="dk1"/>
              </a:buClr>
              <a:buSzPct val="25000"/>
              <a:buFont typeface="Arial"/>
              <a:buNone/>
            </a:pPr>
            <a:endParaRPr sz="2000" b="0" i="0" u="none" strike="noStrike" cap="none">
              <a:solidFill>
                <a:srgbClr val="000000"/>
              </a:solidFill>
              <a:latin typeface="Tahoma"/>
              <a:ea typeface="Tahoma"/>
              <a:cs typeface="Tahoma"/>
              <a:sym typeface="Tahoma"/>
            </a:endParaRPr>
          </a:p>
          <a:p>
            <a:pPr marL="0" marR="0" lvl="0" indent="0" algn="l" rtl="0">
              <a:spcBef>
                <a:spcPts val="400"/>
              </a:spcBef>
              <a:spcAft>
                <a:spcPts val="0"/>
              </a:spcAft>
              <a:buClr>
                <a:schemeClr val="dk1"/>
              </a:buClr>
              <a:buSzPct val="25000"/>
              <a:buFont typeface="Arial"/>
              <a:buNone/>
            </a:pPr>
            <a:endParaRPr sz="2000" b="0" i="1" u="none" strike="noStrike" cap="none">
              <a:solidFill>
                <a:schemeClr val="dk1"/>
              </a:solidFill>
              <a:latin typeface="Calibri"/>
              <a:ea typeface="Calibri"/>
              <a:cs typeface="Calibri"/>
              <a:sym typeface="Calibri"/>
            </a:endParaRPr>
          </a:p>
          <a:p>
            <a:pPr marL="342900" marR="0" lvl="0" indent="-342900" algn="l" rtl="0">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Shape 1009"/>
          <p:cNvSpPr txBox="1">
            <a:spLocks noGrp="1"/>
          </p:cNvSpPr>
          <p:nvPr>
            <p:ph type="title"/>
          </p:nvPr>
        </p:nvSpPr>
        <p:spPr>
          <a:xfrm>
            <a:off x="381000" y="2057400"/>
            <a:ext cx="8229600" cy="3048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1" i="0" u="none" strike="noStrike" cap="none">
                <a:solidFill>
                  <a:schemeClr val="dk1"/>
                </a:solidFill>
                <a:latin typeface="Calibri"/>
                <a:ea typeface="Calibri"/>
                <a:cs typeface="Calibri"/>
                <a:sym typeface="Calibri"/>
              </a:rPr>
              <a:t>Thanks for Participating!</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We look forward to receiving your proposals.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ASTE Workshop Evalutation: </a:t>
            </a:r>
            <a:r>
              <a:rPr lang="en-US" sz="3959" b="0" i="0" u="sng" strike="noStrike" cap="none">
                <a:solidFill>
                  <a:schemeClr val="hlink"/>
                </a:solidFill>
                <a:latin typeface="Calibri"/>
                <a:ea typeface="Calibri"/>
                <a:cs typeface="Calibri"/>
                <a:sym typeface="Calibri"/>
                <a:hlinkClick r:id="rId3"/>
              </a:rPr>
              <a:t>goo.gl/VflGSG</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1010" name="Shape 10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98</a:t>
            </a:fld>
            <a:endParaRPr lang="en-US" sz="1200">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5472</Words>
  <Application>Microsoft Office PowerPoint</Application>
  <PresentationFormat>On-screen Show (4:3)</PresentationFormat>
  <Paragraphs>608</Paragraphs>
  <Slides>98</Slides>
  <Notes>98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98</vt:i4>
      </vt:variant>
    </vt:vector>
  </HeadingPairs>
  <TitlesOfParts>
    <vt:vector size="109" baseType="lpstr">
      <vt:lpstr>Arial</vt:lpstr>
      <vt:lpstr>Noto Sans Symbols</vt:lpstr>
      <vt:lpstr>Tahoma</vt:lpstr>
      <vt:lpstr>Times</vt:lpstr>
      <vt:lpstr>Calibri</vt:lpstr>
      <vt:lpstr>Libre Baskerville</vt:lpstr>
      <vt:lpstr>2_Default Design</vt:lpstr>
      <vt:lpstr>Office Theme</vt:lpstr>
      <vt:lpstr>Default Design</vt:lpstr>
      <vt:lpstr>7_Office Theme</vt:lpstr>
      <vt:lpstr>8_Office Theme</vt:lpstr>
      <vt:lpstr>Welcome to...  </vt:lpstr>
      <vt:lpstr>Prelude</vt:lpstr>
      <vt:lpstr>Workshop At A Glance</vt:lpstr>
      <vt:lpstr>PowerPoint Presentation</vt:lpstr>
      <vt:lpstr>PowerPoint Presentation</vt:lpstr>
      <vt:lpstr>Directorate of  Education and Human Resources</vt:lpstr>
      <vt:lpstr>Selected  Programs</vt:lpstr>
      <vt:lpstr>ECR Program EHR Core Research</vt:lpstr>
      <vt:lpstr>PowerPoint Presentation</vt:lpstr>
      <vt:lpstr>ECR supports…</vt:lpstr>
      <vt:lpstr>ECR Projects are:</vt:lpstr>
      <vt:lpstr>How Does Science Teacher Education Fit In? </vt:lpstr>
      <vt:lpstr>DRK-12 Program Discovery Research PreK-12</vt:lpstr>
      <vt:lpstr>DRK-12</vt:lpstr>
      <vt:lpstr>Resources, Models and Tools</vt:lpstr>
      <vt:lpstr>DRK-12’s Three Strands</vt:lpstr>
      <vt:lpstr>DRK-12 Proposal Types</vt:lpstr>
      <vt:lpstr>Maximum Awards and Durations</vt:lpstr>
      <vt:lpstr>How Does Science Teacher Education Fit In? </vt:lpstr>
      <vt:lpstr>ITEST Program Innovative Technology Experiences for Students and Teachers</vt:lpstr>
      <vt:lpstr>Aim of the ITEST Program</vt:lpstr>
      <vt:lpstr>ITEST Projects…</vt:lpstr>
      <vt:lpstr>STEM-related Workforce Fields</vt:lpstr>
      <vt:lpstr>Two Primary Types of Projects Supported</vt:lpstr>
      <vt:lpstr>Strategies Projects must address one or more of the questions listed in the solicitation</vt:lpstr>
      <vt:lpstr>SPrEaD proposals must…</vt:lpstr>
      <vt:lpstr>Additional Solicitation-Specific Review Criteria</vt:lpstr>
      <vt:lpstr>How Does Science Teacher Education Fit In? </vt:lpstr>
      <vt:lpstr>STEM+C Program STEM + Computing Partnerships</vt:lpstr>
      <vt:lpstr>Three Core Aspects  of the STEM+C Program</vt:lpstr>
      <vt:lpstr>Computing is Defined Broadly</vt:lpstr>
      <vt:lpstr>Projects Must Include Research</vt:lpstr>
      <vt:lpstr>How Does Science Teacher Education Fit In? </vt:lpstr>
      <vt:lpstr>AISL Program Advancing Informal STEM Learning  </vt:lpstr>
      <vt:lpstr>AISL Program </vt:lpstr>
      <vt:lpstr> AISL Projects: Overview</vt:lpstr>
      <vt:lpstr>Who are AISL Audiences?</vt:lpstr>
      <vt:lpstr>Project types</vt:lpstr>
      <vt:lpstr>How Does Science Teacher Education Fit In? </vt:lpstr>
      <vt:lpstr>Other Programs Of Potential Interest: EAGER &amp; CAREER Proposals</vt:lpstr>
      <vt:lpstr>EAGER Proposals EArly-concept Grants for Exploratory Research</vt:lpstr>
      <vt:lpstr>Faculty Early Career Development  CAREER PROGRAM</vt:lpstr>
      <vt:lpstr>Goals of the CAREER Program </vt:lpstr>
      <vt:lpstr>CAREER Eligibility</vt:lpstr>
      <vt:lpstr>CAREER Personnel and Budgets</vt:lpstr>
      <vt:lpstr>Departmental Letter (2 pages)</vt:lpstr>
      <vt:lpstr>Choosing the Appropriate Program</vt:lpstr>
      <vt:lpstr>Time to Discuss</vt:lpstr>
      <vt:lpstr>PowerPoint Presentation</vt:lpstr>
      <vt:lpstr>Knowing Your Audience</vt:lpstr>
      <vt:lpstr>PowerPoint Presentation</vt:lpstr>
      <vt:lpstr>NSB Report on Merit Review Criteria:  Two Review Criteria</vt:lpstr>
      <vt:lpstr>Five Review Elements</vt:lpstr>
      <vt:lpstr>Know your Audience: From the Perspective of a Reviewer</vt:lpstr>
      <vt:lpstr>Who are the panelists?</vt:lpstr>
      <vt:lpstr>How much work does a panelist do?</vt:lpstr>
      <vt:lpstr>How does a panel work?</vt:lpstr>
      <vt:lpstr>As a Reviewer,  what advice would I give to applicants?</vt:lpstr>
      <vt:lpstr>Understand the Genre</vt:lpstr>
      <vt:lpstr>Do not presume shared knowledge/terminology</vt:lpstr>
      <vt:lpstr>Get to the point!</vt:lpstr>
      <vt:lpstr>Use a Reviewer-Friendly Format</vt:lpstr>
      <vt:lpstr>Mind your Tone</vt:lpstr>
      <vt:lpstr>In terms of Content</vt:lpstr>
      <vt:lpstr>Commercially Available Guides:</vt:lpstr>
      <vt:lpstr>Research on Grant Writing</vt:lpstr>
      <vt:lpstr>Break (10 minutes) NSF Merit Review Process Video</vt:lpstr>
      <vt:lpstr>What to say  in 15 pages  </vt:lpstr>
      <vt:lpstr>Before You Begin Writing</vt:lpstr>
      <vt:lpstr>Online Resources</vt:lpstr>
      <vt:lpstr>Resource Centers</vt:lpstr>
      <vt:lpstr>Goals and Purposes</vt:lpstr>
      <vt:lpstr>Results of Prior Research  </vt:lpstr>
      <vt:lpstr>Project Description Should Include…</vt:lpstr>
      <vt:lpstr>Project Evaluation Elements</vt:lpstr>
      <vt:lpstr>Budget</vt:lpstr>
      <vt:lpstr>How Will Others Learn  About The Project? </vt:lpstr>
      <vt:lpstr>Help the Reviewers</vt:lpstr>
      <vt:lpstr>A Word About the Project Summary</vt:lpstr>
      <vt:lpstr>Discussion of Excerpts   From Funded Proposals</vt:lpstr>
      <vt:lpstr>Small Group Discussions</vt:lpstr>
      <vt:lpstr>Guiding Questions for Discussion</vt:lpstr>
      <vt:lpstr>Avoiding Potentially Fatal Flaws </vt:lpstr>
      <vt:lpstr>Common Reasons for  Return Without Review</vt:lpstr>
      <vt:lpstr>Common reasons for proposals  rated non-competitive</vt:lpstr>
      <vt:lpstr>Some Things POs Suggest You Avoid</vt:lpstr>
      <vt:lpstr>Adequately Address Broader Impacts</vt:lpstr>
      <vt:lpstr>Where to Submit Proposals</vt:lpstr>
      <vt:lpstr>Common Guidelines for Education Research and Development</vt:lpstr>
      <vt:lpstr>Common Guidelines for Education Research and Development</vt:lpstr>
      <vt:lpstr>Guidelines</vt:lpstr>
      <vt:lpstr>Common Guidelines</vt:lpstr>
      <vt:lpstr>Types of Studies</vt:lpstr>
      <vt:lpstr>Types of Studies (continued)</vt:lpstr>
      <vt:lpstr>Questions</vt:lpstr>
      <vt:lpstr>PowerPoint Presentation</vt:lpstr>
      <vt:lpstr>Contact Information  </vt:lpstr>
      <vt:lpstr>Thanks for Participating!  We look forward to receiving your proposals.  ASTE Workshop Evalutation: goo.gl/VflGSG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c:title>
  <dc:creator>Neufeld, William P.</dc:creator>
  <cp:lastModifiedBy>Neufeld, William P.</cp:lastModifiedBy>
  <cp:revision>1</cp:revision>
  <dcterms:modified xsi:type="dcterms:W3CDTF">2017-01-11T15:39:07Z</dcterms:modified>
</cp:coreProperties>
</file>