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handoutMasterIdLst>
    <p:handoutMasterId r:id="rId3"/>
  </p:handoutMasterIdLst>
  <p:sldIdLst>
    <p:sldId id="256" r:id="rId2"/>
  </p:sldIdLst>
  <p:sldSz cx="9144000" cy="6858000" type="screen4x3"/>
  <p:notesSz cx="7019925" cy="9305925"/>
  <p:defaultTextStyle>
    <a:defPPr>
      <a:defRPr lang="en-US"/>
    </a:defPPr>
    <a:lvl1pPr algn="l" rtl="0" eaLnBrk="0" fontAlgn="base" hangingPunct="0">
      <a:spcBef>
        <a:spcPct val="0"/>
      </a:spcBef>
      <a:spcAft>
        <a:spcPct val="0"/>
      </a:spcAft>
      <a:defRPr sz="28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8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8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8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800" kern="1200">
        <a:solidFill>
          <a:schemeClr val="tx1"/>
        </a:solidFill>
        <a:latin typeface="Times New Roman" pitchFamily="18" charset="0"/>
        <a:ea typeface="+mn-ea"/>
        <a:cs typeface="+mn-cs"/>
      </a:defRPr>
    </a:lvl5pPr>
    <a:lvl6pPr marL="2286000" algn="l" defTabSz="914400" rtl="0" eaLnBrk="1" latinLnBrk="0" hangingPunct="1">
      <a:defRPr sz="2800" kern="1200">
        <a:solidFill>
          <a:schemeClr val="tx1"/>
        </a:solidFill>
        <a:latin typeface="Times New Roman" pitchFamily="18" charset="0"/>
        <a:ea typeface="+mn-ea"/>
        <a:cs typeface="+mn-cs"/>
      </a:defRPr>
    </a:lvl6pPr>
    <a:lvl7pPr marL="2743200" algn="l" defTabSz="914400" rtl="0" eaLnBrk="1" latinLnBrk="0" hangingPunct="1">
      <a:defRPr sz="2800" kern="1200">
        <a:solidFill>
          <a:schemeClr val="tx1"/>
        </a:solidFill>
        <a:latin typeface="Times New Roman" pitchFamily="18" charset="0"/>
        <a:ea typeface="+mn-ea"/>
        <a:cs typeface="+mn-cs"/>
      </a:defRPr>
    </a:lvl7pPr>
    <a:lvl8pPr marL="3200400" algn="l" defTabSz="914400" rtl="0" eaLnBrk="1" latinLnBrk="0" hangingPunct="1">
      <a:defRPr sz="2800" kern="1200">
        <a:solidFill>
          <a:schemeClr val="tx1"/>
        </a:solidFill>
        <a:latin typeface="Times New Roman" pitchFamily="18" charset="0"/>
        <a:ea typeface="+mn-ea"/>
        <a:cs typeface="+mn-cs"/>
      </a:defRPr>
    </a:lvl8pPr>
    <a:lvl9pPr marL="3657600" algn="l" defTabSz="914400" rtl="0" eaLnBrk="1" latinLnBrk="0" hangingPunct="1">
      <a:defRPr sz="28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FF3300"/>
    <a:srgbClr val="F9D107"/>
    <a:srgbClr val="CC3300"/>
    <a:srgbClr val="FFFF00"/>
    <a:srgbClr val="009900"/>
    <a:srgbClr val="FF6600"/>
    <a:srgbClr val="FFCCFF"/>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2787"/>
    <p:restoredTop sz="90929"/>
  </p:normalViewPr>
  <p:slideViewPr>
    <p:cSldViewPr snapToGrid="0">
      <p:cViewPr>
        <p:scale>
          <a:sx n="114" d="100"/>
          <a:sy n="114" d="100"/>
        </p:scale>
        <p:origin x="-1256" y="-10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4" Type="http://schemas.openxmlformats.org/officeDocument/2006/relationships/printerSettings" Target="printerSettings/printerSettings1.bin"/><Relationship Id="rId5" Type="http://schemas.openxmlformats.org/officeDocument/2006/relationships/presProps" Target="presProps.xml"/><Relationship Id="rId6" Type="http://schemas.openxmlformats.org/officeDocument/2006/relationships/viewProps" Target="viewProps.xml"/><Relationship Id="rId7" Type="http://schemas.openxmlformats.org/officeDocument/2006/relationships/theme" Target="theme/theme1.xml"/><Relationship Id="rId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1026"/>
          <p:cNvSpPr>
            <a:spLocks noGrp="1" noChangeArrowheads="1"/>
          </p:cNvSpPr>
          <p:nvPr>
            <p:ph type="hdr" sz="quarter"/>
          </p:nvPr>
        </p:nvSpPr>
        <p:spPr bwMode="auto">
          <a:xfrm>
            <a:off x="0" y="0"/>
            <a:ext cx="3078437" cy="461450"/>
          </a:xfrm>
          <a:prstGeom prst="rect">
            <a:avLst/>
          </a:prstGeom>
          <a:noFill/>
          <a:ln w="9525">
            <a:noFill/>
            <a:miter lim="800000"/>
            <a:headEnd/>
            <a:tailEnd/>
          </a:ln>
          <a:effectLst/>
        </p:spPr>
        <p:txBody>
          <a:bodyPr vert="horz" wrap="square" lIns="92805" tIns="46401" rIns="92805" bIns="46401" numCol="1" anchor="t" anchorCtr="0" compatLnSpc="1">
            <a:prstTxWarp prst="textNoShape">
              <a:avLst/>
            </a:prstTxWarp>
          </a:bodyPr>
          <a:lstStyle>
            <a:lvl1pPr defTabSz="929681">
              <a:defRPr sz="1200"/>
            </a:lvl1pPr>
          </a:lstStyle>
          <a:p>
            <a:endParaRPr lang="en-US"/>
          </a:p>
        </p:txBody>
      </p:sp>
      <p:sp>
        <p:nvSpPr>
          <p:cNvPr id="5123" name="Rectangle 1027"/>
          <p:cNvSpPr>
            <a:spLocks noGrp="1" noChangeArrowheads="1"/>
          </p:cNvSpPr>
          <p:nvPr>
            <p:ph type="dt" sz="quarter" idx="1"/>
          </p:nvPr>
        </p:nvSpPr>
        <p:spPr bwMode="auto">
          <a:xfrm>
            <a:off x="4000845" y="0"/>
            <a:ext cx="3001436" cy="461450"/>
          </a:xfrm>
          <a:prstGeom prst="rect">
            <a:avLst/>
          </a:prstGeom>
          <a:noFill/>
          <a:ln w="9525">
            <a:noFill/>
            <a:miter lim="800000"/>
            <a:headEnd/>
            <a:tailEnd/>
          </a:ln>
          <a:effectLst/>
        </p:spPr>
        <p:txBody>
          <a:bodyPr vert="horz" wrap="square" lIns="92805" tIns="46401" rIns="92805" bIns="46401" numCol="1" anchor="t" anchorCtr="0" compatLnSpc="1">
            <a:prstTxWarp prst="textNoShape">
              <a:avLst/>
            </a:prstTxWarp>
          </a:bodyPr>
          <a:lstStyle>
            <a:lvl1pPr algn="r" defTabSz="929681">
              <a:defRPr sz="1200"/>
            </a:lvl1pPr>
          </a:lstStyle>
          <a:p>
            <a:endParaRPr lang="en-US"/>
          </a:p>
        </p:txBody>
      </p:sp>
      <p:sp>
        <p:nvSpPr>
          <p:cNvPr id="5124" name="Rectangle 1028"/>
          <p:cNvSpPr>
            <a:spLocks noGrp="1" noChangeArrowheads="1"/>
          </p:cNvSpPr>
          <p:nvPr>
            <p:ph type="ftr" sz="quarter" idx="2"/>
          </p:nvPr>
        </p:nvSpPr>
        <p:spPr bwMode="auto">
          <a:xfrm>
            <a:off x="0" y="8825248"/>
            <a:ext cx="3078437" cy="459849"/>
          </a:xfrm>
          <a:prstGeom prst="rect">
            <a:avLst/>
          </a:prstGeom>
          <a:noFill/>
          <a:ln w="9525">
            <a:noFill/>
            <a:miter lim="800000"/>
            <a:headEnd/>
            <a:tailEnd/>
          </a:ln>
          <a:effectLst/>
        </p:spPr>
        <p:txBody>
          <a:bodyPr vert="horz" wrap="square" lIns="92805" tIns="46401" rIns="92805" bIns="46401" numCol="1" anchor="b" anchorCtr="0" compatLnSpc="1">
            <a:prstTxWarp prst="textNoShape">
              <a:avLst/>
            </a:prstTxWarp>
          </a:bodyPr>
          <a:lstStyle>
            <a:lvl1pPr defTabSz="929681">
              <a:defRPr sz="1200"/>
            </a:lvl1pPr>
          </a:lstStyle>
          <a:p>
            <a:endParaRPr lang="en-US"/>
          </a:p>
        </p:txBody>
      </p:sp>
      <p:sp>
        <p:nvSpPr>
          <p:cNvPr id="5125" name="Rectangle 1029"/>
          <p:cNvSpPr>
            <a:spLocks noGrp="1" noChangeArrowheads="1"/>
          </p:cNvSpPr>
          <p:nvPr>
            <p:ph type="sldNum" sz="quarter" idx="3"/>
          </p:nvPr>
        </p:nvSpPr>
        <p:spPr bwMode="auto">
          <a:xfrm>
            <a:off x="4000845" y="8825248"/>
            <a:ext cx="3001436" cy="459849"/>
          </a:xfrm>
          <a:prstGeom prst="rect">
            <a:avLst/>
          </a:prstGeom>
          <a:noFill/>
          <a:ln w="9525">
            <a:noFill/>
            <a:miter lim="800000"/>
            <a:headEnd/>
            <a:tailEnd/>
          </a:ln>
          <a:effectLst/>
        </p:spPr>
        <p:txBody>
          <a:bodyPr vert="horz" wrap="square" lIns="92805" tIns="46401" rIns="92805" bIns="46401" numCol="1" anchor="b" anchorCtr="0" compatLnSpc="1">
            <a:prstTxWarp prst="textNoShape">
              <a:avLst/>
            </a:prstTxWarp>
          </a:bodyPr>
          <a:lstStyle>
            <a:lvl1pPr algn="r" defTabSz="929681">
              <a:defRPr sz="1200"/>
            </a:lvl1pPr>
          </a:lstStyle>
          <a:p>
            <a:fld id="{51228FFE-CC72-4D0E-9A5E-3FAB00C299A1}" type="slidenum">
              <a:rPr lang="en-US"/>
              <a:pPr/>
              <a:t>‹#›</a:t>
            </a:fld>
            <a:endParaRPr lang="en-US"/>
          </a:p>
        </p:txBody>
      </p:sp>
    </p:spTree>
    <p:extLst>
      <p:ext uri="{BB962C8B-B14F-4D97-AF65-F5344CB8AC3E}">
        <p14:creationId xmlns:p14="http://schemas.microsoft.com/office/powerpoint/2010/main" val="341955041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5720F6F-7766-4BF2-9B6D-FCAEE7ECDFB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FD43EE7-6330-41EE-9708-D4FE482ED6E2}"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57859C6-FD27-439A-B13B-02E21A18B01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CD7587-5583-4AFB-9506-1BC80DC658C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E3FB424-3468-4DC8-A445-EFC11A92B455}"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79D59B1-B224-4ADE-B02D-D584D11B6115}"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E21A7ACD-2041-49DB-83C0-BB4E961966E3}"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FC35DC3-0667-45BA-83D7-F44AFEFDE29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3AD252A1-450E-4B73-95C5-58C8EF49B94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4B58586-08C2-431C-A363-86F96E323F68}"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3EEA070-2558-432F-B94C-D2D5F12A1748}"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72CEB4A-79D1-451F-9FA3-D130A0B162F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alasalle\Local Settings\Temp\Temporary Internet Files\Content.IE5\BUMT7NDT\MP900448626[1].jpg"/>
          <p:cNvPicPr>
            <a:picLocks noChangeAspect="1" noChangeArrowheads="1"/>
          </p:cNvPicPr>
          <p:nvPr/>
        </p:nvPicPr>
        <p:blipFill>
          <a:blip r:embed="rId2" cstate="print">
            <a:lum bright="66000" contrast="22000"/>
          </a:blip>
          <a:srcRect/>
          <a:stretch>
            <a:fillRect/>
          </a:stretch>
        </p:blipFill>
        <p:spPr bwMode="auto">
          <a:xfrm>
            <a:off x="153257" y="289249"/>
            <a:ext cx="3222172" cy="2416629"/>
          </a:xfrm>
          <a:prstGeom prst="rect">
            <a:avLst/>
          </a:prstGeom>
          <a:noFill/>
        </p:spPr>
      </p:pic>
      <p:sp>
        <p:nvSpPr>
          <p:cNvPr id="2053" name="Text Box 5"/>
          <p:cNvSpPr txBox="1">
            <a:spLocks noChangeArrowheads="1"/>
          </p:cNvSpPr>
          <p:nvPr/>
        </p:nvSpPr>
        <p:spPr bwMode="auto">
          <a:xfrm>
            <a:off x="4133323" y="106113"/>
            <a:ext cx="5290890" cy="1634635"/>
          </a:xfrm>
          <a:prstGeom prst="rect">
            <a:avLst/>
          </a:prstGeom>
          <a:noFill/>
          <a:ln w="9525">
            <a:noFill/>
            <a:miter lim="800000"/>
            <a:headEnd/>
            <a:tailEnd/>
          </a:ln>
          <a:effectLst/>
        </p:spPr>
        <p:txBody>
          <a:bodyPr wrap="square">
            <a:spAutoFit/>
          </a:bodyPr>
          <a:lstStyle/>
          <a:p>
            <a:pPr algn="ctr">
              <a:lnSpc>
                <a:spcPts val="2000"/>
              </a:lnSpc>
            </a:pPr>
            <a:r>
              <a:rPr lang="en-US" sz="2400" dirty="0" smtClean="0">
                <a:latin typeface="+mn-lt"/>
              </a:rPr>
              <a:t>42nd </a:t>
            </a:r>
            <a:r>
              <a:rPr lang="en-US" sz="2400" dirty="0" smtClean="0">
                <a:latin typeface="+mn-lt"/>
              </a:rPr>
              <a:t>WATCH:</a:t>
            </a:r>
            <a:r>
              <a:rPr lang="en-US" sz="800" dirty="0" smtClean="0">
                <a:latin typeface="+mn-lt"/>
              </a:rPr>
              <a:t> </a:t>
            </a:r>
            <a:endParaRPr lang="en-US" sz="1800" dirty="0" smtClean="0"/>
          </a:p>
          <a:p>
            <a:pPr algn="ctr">
              <a:lnSpc>
                <a:spcPts val="2000"/>
              </a:lnSpc>
            </a:pPr>
            <a:r>
              <a:rPr lang="en-US" sz="1800" dirty="0"/>
              <a:t>Industry Leaders and Academic Privacy </a:t>
            </a:r>
            <a:endParaRPr lang="en-US" sz="1800" dirty="0" smtClean="0"/>
          </a:p>
          <a:p>
            <a:pPr algn="ctr">
              <a:lnSpc>
                <a:spcPts val="2000"/>
              </a:lnSpc>
            </a:pPr>
            <a:r>
              <a:rPr lang="en-US" sz="1800" dirty="0" smtClean="0"/>
              <a:t>Researchers</a:t>
            </a:r>
            <a:r>
              <a:rPr lang="en-US" sz="1800" dirty="0"/>
              <a:t>: Adversaries or Partners?</a:t>
            </a:r>
            <a:endParaRPr lang="en-US" sz="1800" dirty="0" smtClean="0"/>
          </a:p>
          <a:p>
            <a:pPr algn="ctr">
              <a:lnSpc>
                <a:spcPts val="2000"/>
              </a:lnSpc>
            </a:pPr>
            <a:r>
              <a:rPr lang="en-US" sz="1800" dirty="0"/>
              <a:t>Jules </a:t>
            </a:r>
            <a:r>
              <a:rPr lang="en-US" sz="1800" dirty="0" err="1"/>
              <a:t>Polonetsky</a:t>
            </a:r>
            <a:endParaRPr lang="en-US" sz="1800" dirty="0" smtClean="0"/>
          </a:p>
          <a:p>
            <a:pPr algn="ctr">
              <a:lnSpc>
                <a:spcPts val="2000"/>
              </a:lnSpc>
            </a:pPr>
            <a:r>
              <a:rPr lang="en-US" sz="1800" dirty="0"/>
              <a:t>Future of Privacy </a:t>
            </a:r>
            <a:r>
              <a:rPr lang="en-US" sz="1800" dirty="0" smtClean="0"/>
              <a:t>Forum</a:t>
            </a:r>
          </a:p>
          <a:p>
            <a:pPr algn="ctr">
              <a:lnSpc>
                <a:spcPts val="2000"/>
              </a:lnSpc>
            </a:pPr>
            <a:r>
              <a:rPr lang="en-US" sz="1800" b="1" dirty="0" smtClean="0">
                <a:solidFill>
                  <a:srgbClr val="000000"/>
                </a:solidFill>
                <a:latin typeface="+mn-lt"/>
                <a:cs typeface="Calibri"/>
              </a:rPr>
              <a:t>Thursday February 16th</a:t>
            </a:r>
            <a:r>
              <a:rPr lang="en-US" sz="1800" b="1" dirty="0" smtClean="0">
                <a:latin typeface="+mn-lt"/>
                <a:cs typeface="Calibri"/>
              </a:rPr>
              <a:t>, </a:t>
            </a:r>
            <a:r>
              <a:rPr lang="en-US" sz="1800" b="1" dirty="0" smtClean="0">
                <a:latin typeface="+mn-lt"/>
                <a:cs typeface="Calibri"/>
              </a:rPr>
              <a:t>Noon, Room </a:t>
            </a:r>
            <a:r>
              <a:rPr lang="en-US" sz="1800" b="1" dirty="0">
                <a:latin typeface="+mn-lt"/>
                <a:cs typeface="Calibri"/>
              </a:rPr>
              <a:t>110</a:t>
            </a:r>
          </a:p>
        </p:txBody>
      </p:sp>
      <p:sp>
        <p:nvSpPr>
          <p:cNvPr id="2050" name="Rectangle 2"/>
          <p:cNvSpPr>
            <a:spLocks noGrp="1" noChangeArrowheads="1"/>
          </p:cNvSpPr>
          <p:nvPr>
            <p:ph type="title"/>
          </p:nvPr>
        </p:nvSpPr>
        <p:spPr>
          <a:xfrm>
            <a:off x="-10" y="215900"/>
            <a:ext cx="3162301" cy="2590800"/>
          </a:xfrm>
          <a:noFill/>
          <a:ln/>
        </p:spPr>
        <p:txBody>
          <a:bodyPr/>
          <a:lstStyle/>
          <a:p>
            <a:pPr algn="l"/>
            <a:r>
              <a:rPr lang="en-US" sz="3200" b="1" i="1" dirty="0" smtClean="0">
                <a:solidFill>
                  <a:schemeClr val="accent2"/>
                </a:solidFill>
                <a:latin typeface="Lucida Sans Typewriter" pitchFamily="49" charset="0"/>
                <a:cs typeface="Tahoma" pitchFamily="34" charset="0"/>
              </a:rPr>
              <a:t>W</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ashington</a:t>
            </a:r>
            <a:r>
              <a:rPr lang="en-US" sz="3200" b="1" i="1" dirty="0">
                <a:solidFill>
                  <a:schemeClr val="bg1"/>
                </a:solidFill>
                <a:latin typeface="Lucida Sans Typewriter" pitchFamily="49" charset="0"/>
                <a:cs typeface="Tahoma" pitchFamily="34" charset="0"/>
              </a:rPr>
              <a:t/>
            </a:r>
            <a:br>
              <a:rPr lang="en-US" sz="3200" b="1" i="1" dirty="0">
                <a:solidFill>
                  <a:schemeClr val="bg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A</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rea</a:t>
            </a:r>
            <a:r>
              <a:rPr lang="en-US" sz="3200" b="1" i="1" dirty="0">
                <a:solidFill>
                  <a:schemeClr val="bg1"/>
                </a:solidFill>
                <a:latin typeface="Lucida Sans Typewriter" pitchFamily="49" charset="0"/>
                <a:cs typeface="Tahoma" pitchFamily="34" charset="0"/>
              </a:rPr>
              <a:t/>
            </a:r>
            <a:br>
              <a:rPr lang="en-US" sz="3200" b="1" i="1" dirty="0">
                <a:solidFill>
                  <a:schemeClr val="bg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T</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rustworthy</a:t>
            </a:r>
            <a:r>
              <a:rPr lang="en-US" sz="3200" b="1" i="1" dirty="0">
                <a:solidFill>
                  <a:schemeClr val="tx1"/>
                </a:solidFill>
                <a:latin typeface="Lucida Sans Typewriter" pitchFamily="49" charset="0"/>
                <a:cs typeface="Tahoma" pitchFamily="34" charset="0"/>
              </a:rPr>
              <a:t/>
            </a:r>
            <a:br>
              <a:rPr lang="en-US" sz="3200" b="1" i="1" dirty="0">
                <a:solidFill>
                  <a:schemeClr val="tx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C</a:t>
            </a:r>
            <a:r>
              <a:rPr lang="en-US" sz="600" b="1" i="1" dirty="0" smtClean="0">
                <a:solidFill>
                  <a:schemeClr val="accent2"/>
                </a:solidFill>
                <a:latin typeface="Lucida Sans Typewriter" pitchFamily="49" charset="0"/>
                <a:cs typeface="Tahoma" pitchFamily="34" charset="0"/>
              </a:rPr>
              <a:t> </a:t>
            </a:r>
            <a:r>
              <a:rPr lang="en-US" sz="3200" b="1" i="1" dirty="0" err="1" smtClean="0">
                <a:solidFill>
                  <a:schemeClr val="tx1"/>
                </a:solidFill>
                <a:latin typeface="Lucida Sans Typewriter" pitchFamily="49" charset="0"/>
                <a:cs typeface="Tahoma" pitchFamily="34" charset="0"/>
              </a:rPr>
              <a:t>omputing</a:t>
            </a:r>
            <a:r>
              <a:rPr lang="en-US" sz="3200" b="1" i="1" dirty="0" smtClean="0">
                <a:solidFill>
                  <a:schemeClr val="bg1"/>
                </a:solidFill>
                <a:latin typeface="Lucida Sans Typewriter" pitchFamily="49" charset="0"/>
                <a:cs typeface="Tahoma" pitchFamily="34" charset="0"/>
              </a:rPr>
              <a:t> </a:t>
            </a:r>
            <a:r>
              <a:rPr lang="en-US" sz="3200" b="1" i="1" dirty="0">
                <a:solidFill>
                  <a:schemeClr val="bg1"/>
                </a:solidFill>
                <a:latin typeface="Lucida Sans Typewriter" pitchFamily="49" charset="0"/>
                <a:cs typeface="Tahoma" pitchFamily="34" charset="0"/>
              </a:rPr>
              <a:t/>
            </a:r>
            <a:br>
              <a:rPr lang="en-US" sz="3200" b="1" i="1" dirty="0">
                <a:solidFill>
                  <a:schemeClr val="bg1"/>
                </a:solidFill>
                <a:latin typeface="Lucida Sans Typewriter" pitchFamily="49" charset="0"/>
                <a:cs typeface="Tahoma" pitchFamily="34" charset="0"/>
              </a:rPr>
            </a:br>
            <a:r>
              <a:rPr lang="en-US" sz="3200" b="1" i="1" dirty="0" smtClean="0">
                <a:solidFill>
                  <a:schemeClr val="accent2"/>
                </a:solidFill>
                <a:latin typeface="Lucida Sans Typewriter" pitchFamily="49" charset="0"/>
                <a:cs typeface="Tahoma" pitchFamily="34" charset="0"/>
              </a:rPr>
              <a:t>H</a:t>
            </a:r>
            <a:r>
              <a:rPr lang="en-US" sz="600" b="1" i="1" dirty="0" smtClean="0">
                <a:solidFill>
                  <a:schemeClr val="accent2"/>
                </a:solidFill>
                <a:latin typeface="Lucida Sans Typewriter" pitchFamily="49" charset="0"/>
                <a:cs typeface="Tahoma" pitchFamily="34" charset="0"/>
              </a:rPr>
              <a:t> </a:t>
            </a:r>
            <a:r>
              <a:rPr lang="en-US" sz="3200" b="1" i="1" dirty="0" smtClean="0">
                <a:solidFill>
                  <a:schemeClr val="tx1"/>
                </a:solidFill>
                <a:latin typeface="Lucida Sans Typewriter" pitchFamily="49" charset="0"/>
                <a:cs typeface="Tahoma" pitchFamily="34" charset="0"/>
              </a:rPr>
              <a:t>our</a:t>
            </a:r>
            <a:endParaRPr lang="en-US" sz="3200" i="1" dirty="0">
              <a:solidFill>
                <a:schemeClr val="tx1"/>
              </a:solidFill>
              <a:latin typeface="Lucida Sans Typewriter" pitchFamily="49" charset="0"/>
              <a:cs typeface="Tahoma" pitchFamily="34" charset="0"/>
            </a:endParaRPr>
          </a:p>
        </p:txBody>
      </p:sp>
      <p:sp>
        <p:nvSpPr>
          <p:cNvPr id="2052" name="Text Box 4"/>
          <p:cNvSpPr txBox="1">
            <a:spLocks noChangeArrowheads="1"/>
          </p:cNvSpPr>
          <p:nvPr/>
        </p:nvSpPr>
        <p:spPr bwMode="auto">
          <a:xfrm>
            <a:off x="101597" y="6127411"/>
            <a:ext cx="3268136" cy="827960"/>
          </a:xfrm>
          <a:prstGeom prst="rect">
            <a:avLst/>
          </a:prstGeom>
          <a:noFill/>
          <a:ln w="9525">
            <a:noFill/>
            <a:miter lim="800000"/>
            <a:headEnd/>
            <a:tailEnd/>
          </a:ln>
          <a:effectLst/>
        </p:spPr>
        <p:txBody>
          <a:bodyPr wrap="square">
            <a:normAutofit/>
          </a:bodyPr>
          <a:lstStyle/>
          <a:p>
            <a:pPr>
              <a:lnSpc>
                <a:spcPts val="1900"/>
              </a:lnSpc>
              <a:tabLst>
                <a:tab pos="344488" algn="l"/>
              </a:tabLst>
            </a:pPr>
            <a:r>
              <a:rPr lang="en-US" sz="1600" b="1" dirty="0" smtClean="0">
                <a:latin typeface="Calibri" pitchFamily="34" charset="0"/>
              </a:rPr>
              <a:t>NSF </a:t>
            </a:r>
            <a:r>
              <a:rPr lang="en-US" sz="1600" b="1" dirty="0">
                <a:latin typeface="Calibri" pitchFamily="34" charset="0"/>
              </a:rPr>
              <a:t>Stafford I </a:t>
            </a:r>
            <a:r>
              <a:rPr lang="en-US" sz="1600" b="1" dirty="0" smtClean="0">
                <a:latin typeface="Calibri" pitchFamily="34" charset="0"/>
              </a:rPr>
              <a:t>Room </a:t>
            </a:r>
            <a:r>
              <a:rPr lang="en-US" sz="1600" b="1" dirty="0">
                <a:latin typeface="Calibri" pitchFamily="34" charset="0"/>
              </a:rPr>
              <a:t>110, </a:t>
            </a:r>
            <a:r>
              <a:rPr lang="en-US" sz="1600" b="1" dirty="0" smtClean="0">
                <a:latin typeface="Calibri" pitchFamily="34" charset="0"/>
              </a:rPr>
              <a:t>Noon              </a:t>
            </a:r>
          </a:p>
          <a:p>
            <a:pPr>
              <a:lnSpc>
                <a:spcPts val="1900"/>
              </a:lnSpc>
              <a:tabLst>
                <a:tab pos="344488" algn="l"/>
              </a:tabLst>
            </a:pPr>
            <a:r>
              <a:rPr lang="en-US" sz="1600" b="1" dirty="0" smtClean="0">
                <a:latin typeface="Calibri" pitchFamily="34" charset="0"/>
              </a:rPr>
              <a:t>Public Invited</a:t>
            </a:r>
            <a:endParaRPr lang="en-US" sz="1200" b="1" dirty="0" smtClean="0">
              <a:latin typeface="Calibri" pitchFamily="34" charset="0"/>
            </a:endParaRPr>
          </a:p>
          <a:p>
            <a:pPr>
              <a:lnSpc>
                <a:spcPts val="1900"/>
              </a:lnSpc>
              <a:tabLst>
                <a:tab pos="344488" algn="l"/>
              </a:tabLst>
            </a:pPr>
            <a:endParaRPr lang="en-US" sz="1600" b="1" dirty="0">
              <a:latin typeface="Calibri" pitchFamily="34" charset="0"/>
            </a:endParaRPr>
          </a:p>
        </p:txBody>
      </p:sp>
      <p:sp>
        <p:nvSpPr>
          <p:cNvPr id="2055" name="Text Box 7"/>
          <p:cNvSpPr txBox="1">
            <a:spLocks noChangeArrowheads="1"/>
          </p:cNvSpPr>
          <p:nvPr/>
        </p:nvSpPr>
        <p:spPr bwMode="auto">
          <a:xfrm>
            <a:off x="-7362" y="2677613"/>
            <a:ext cx="3377095" cy="2303961"/>
          </a:xfrm>
          <a:prstGeom prst="rect">
            <a:avLst/>
          </a:prstGeom>
          <a:noFill/>
          <a:ln w="9525">
            <a:noFill/>
            <a:miter lim="800000"/>
            <a:headEnd/>
            <a:tailEnd/>
          </a:ln>
          <a:effectLst/>
        </p:spPr>
        <p:txBody>
          <a:bodyPr wrap="square">
            <a:spAutoFit/>
          </a:bodyPr>
          <a:lstStyle/>
          <a:p>
            <a:endParaRPr lang="en-US" sz="1000" b="1" dirty="0" smtClean="0">
              <a:latin typeface="Calibri" pitchFamily="34" charset="0"/>
            </a:endParaRPr>
          </a:p>
          <a:p>
            <a:r>
              <a:rPr lang="en-US" sz="1000" b="1" dirty="0" smtClean="0">
                <a:latin typeface="Calibri" pitchFamily="34" charset="0"/>
              </a:rPr>
              <a:t>About the WATCH series:</a:t>
            </a:r>
          </a:p>
          <a:p>
            <a:pPr>
              <a:lnSpc>
                <a:spcPts val="1100"/>
              </a:lnSpc>
            </a:pPr>
            <a:r>
              <a:rPr lang="en-US" sz="1000" dirty="0" smtClean="0">
                <a:solidFill>
                  <a:schemeClr val="tx1">
                    <a:lumMod val="75000"/>
                    <a:lumOff val="25000"/>
                  </a:schemeClr>
                </a:solidFill>
                <a:latin typeface="Calibri" pitchFamily="34" charset="0"/>
              </a:rPr>
              <a:t>Transforming today’s trusted but untrustworthy </a:t>
            </a:r>
            <a:r>
              <a:rPr lang="en-US" sz="1000" dirty="0" err="1" smtClean="0">
                <a:solidFill>
                  <a:schemeClr val="tx1">
                    <a:lumMod val="75000"/>
                    <a:lumOff val="25000"/>
                  </a:schemeClr>
                </a:solidFill>
                <a:latin typeface="Calibri" pitchFamily="34" charset="0"/>
              </a:rPr>
              <a:t>cyberinfrastructure</a:t>
            </a:r>
            <a:r>
              <a:rPr lang="en-US" sz="1000" dirty="0" smtClean="0">
                <a:solidFill>
                  <a:schemeClr val="tx1">
                    <a:lumMod val="75000"/>
                    <a:lumOff val="25000"/>
                  </a:schemeClr>
                </a:solidFill>
                <a:latin typeface="Calibri" pitchFamily="34" charset="0"/>
              </a:rPr>
              <a:t> into one that can meet society’s growing demands requires both technical advances and improved understanding of  how people and organizations of many backgrounds perceive, decide to adopt,  and  actually use technology.  WATCH aims to provide thought-provoking talks by innovative thinkers with ideas that illuminate these challenges and provide signposts toward solutions.  The series is jointly organized by NSF’s Computer Science and Engineering (CISE) and Social, Behavioral, and Economic (SBE) Directorates  and sponsored by the CISE Secure and Trustworthy Cyberspace (</a:t>
            </a:r>
            <a:r>
              <a:rPr lang="en-US" sz="1000" dirty="0" err="1" smtClean="0">
                <a:solidFill>
                  <a:schemeClr val="tx1">
                    <a:lumMod val="75000"/>
                    <a:lumOff val="25000"/>
                  </a:schemeClr>
                </a:solidFill>
                <a:latin typeface="Calibri" pitchFamily="34" charset="0"/>
              </a:rPr>
              <a:t>SaTC</a:t>
            </a:r>
            <a:r>
              <a:rPr lang="en-US" sz="1000" dirty="0" smtClean="0">
                <a:solidFill>
                  <a:schemeClr val="tx1">
                    <a:lumMod val="75000"/>
                    <a:lumOff val="25000"/>
                  </a:schemeClr>
                </a:solidFill>
                <a:latin typeface="Calibri" pitchFamily="34" charset="0"/>
              </a:rPr>
              <a:t>) Program. Talks will be recorded and made available over the Internet.</a:t>
            </a:r>
            <a:endParaRPr lang="en-US" sz="1000" dirty="0">
              <a:solidFill>
                <a:schemeClr val="tx1">
                  <a:lumMod val="75000"/>
                  <a:lumOff val="25000"/>
                </a:schemeClr>
              </a:solidFill>
              <a:latin typeface="Calibri" pitchFamily="34" charset="0"/>
            </a:endParaRPr>
          </a:p>
        </p:txBody>
      </p:sp>
      <p:sp>
        <p:nvSpPr>
          <p:cNvPr id="2051" name="Rectangle 3"/>
          <p:cNvSpPr>
            <a:spLocks noChangeArrowheads="1"/>
          </p:cNvSpPr>
          <p:nvPr/>
        </p:nvSpPr>
        <p:spPr bwMode="auto">
          <a:xfrm>
            <a:off x="135689" y="288324"/>
            <a:ext cx="329513" cy="2426301"/>
          </a:xfrm>
          <a:prstGeom prst="rect">
            <a:avLst/>
          </a:prstGeom>
          <a:solidFill>
            <a:srgbClr val="FF3300">
              <a:alpha val="19000"/>
            </a:srgbClr>
          </a:solidFill>
          <a:ln w="28575">
            <a:noFill/>
            <a:miter lim="800000"/>
            <a:headEnd/>
            <a:tailEnd/>
          </a:ln>
          <a:effectLst/>
        </p:spPr>
        <p:txBody>
          <a:bodyPr wrap="none" anchor="ctr"/>
          <a:lstStyle/>
          <a:p>
            <a:endParaRPr lang="en-US" dirty="0">
              <a:latin typeface="Castellar" pitchFamily="18" charset="0"/>
            </a:endParaRPr>
          </a:p>
        </p:txBody>
      </p:sp>
      <p:sp>
        <p:nvSpPr>
          <p:cNvPr id="12" name="TextBox 11"/>
          <p:cNvSpPr txBox="1"/>
          <p:nvPr/>
        </p:nvSpPr>
        <p:spPr>
          <a:xfrm>
            <a:off x="0" y="5714995"/>
            <a:ext cx="9144000" cy="461665"/>
          </a:xfrm>
          <a:prstGeom prst="rect">
            <a:avLst/>
          </a:prstGeom>
          <a:noFill/>
        </p:spPr>
        <p:txBody>
          <a:bodyPr wrap="square" rtlCol="0">
            <a:spAutoFit/>
          </a:bodyPr>
          <a:lstStyle/>
          <a:p>
            <a:r>
              <a:rPr lang="en-US" sz="1200" b="1" dirty="0" smtClean="0">
                <a:latin typeface="Calibri" pitchFamily="34" charset="0"/>
              </a:rPr>
              <a:t>Questions/comments about WATCH? </a:t>
            </a:r>
          </a:p>
          <a:p>
            <a:r>
              <a:rPr lang="en-US" sz="1200" b="1" dirty="0" smtClean="0">
                <a:latin typeface="Calibri" pitchFamily="34" charset="0"/>
              </a:rPr>
              <a:t>Contact Nina </a:t>
            </a:r>
            <a:r>
              <a:rPr lang="en-US" sz="1200" b="1" dirty="0" err="1" smtClean="0">
                <a:latin typeface="Calibri" pitchFamily="34" charset="0"/>
              </a:rPr>
              <a:t>Amla</a:t>
            </a:r>
            <a:r>
              <a:rPr lang="en-US" sz="1200" b="1" dirty="0" smtClean="0">
                <a:latin typeface="Calibri" pitchFamily="34" charset="0"/>
              </a:rPr>
              <a:t> (</a:t>
            </a:r>
            <a:r>
              <a:rPr lang="en-US" sz="1200" b="1" dirty="0" err="1" smtClean="0">
                <a:latin typeface="Calibri" pitchFamily="34" charset="0"/>
              </a:rPr>
              <a:t>namla@nsf.gov</a:t>
            </a:r>
            <a:r>
              <a:rPr lang="en-US" sz="1200" b="1" dirty="0" smtClean="0">
                <a:latin typeface="Calibri" pitchFamily="34" charset="0"/>
              </a:rPr>
              <a:t>)</a:t>
            </a:r>
          </a:p>
        </p:txBody>
      </p:sp>
      <p:sp>
        <p:nvSpPr>
          <p:cNvPr id="13" name="TextBox 12"/>
          <p:cNvSpPr txBox="1"/>
          <p:nvPr/>
        </p:nvSpPr>
        <p:spPr>
          <a:xfrm>
            <a:off x="164021" y="5122330"/>
            <a:ext cx="2705263" cy="400110"/>
          </a:xfrm>
          <a:prstGeom prst="rect">
            <a:avLst/>
          </a:prstGeom>
          <a:noFill/>
        </p:spPr>
        <p:txBody>
          <a:bodyPr wrap="none" rtlCol="0">
            <a:spAutoFit/>
          </a:bodyPr>
          <a:lstStyle/>
          <a:p>
            <a:r>
              <a:rPr lang="en-US" sz="2000" b="1" dirty="0" smtClean="0">
                <a:latin typeface="Calibri"/>
                <a:cs typeface="Calibri"/>
              </a:rPr>
              <a:t>Thursday, </a:t>
            </a:r>
            <a:r>
              <a:rPr lang="en-US" sz="2000" b="1" dirty="0" smtClean="0">
                <a:latin typeface="Calibri"/>
                <a:cs typeface="Calibri"/>
              </a:rPr>
              <a:t>Feb. 16, </a:t>
            </a:r>
            <a:r>
              <a:rPr lang="en-US" sz="2000" b="1" dirty="0" smtClean="0">
                <a:latin typeface="Calibri"/>
                <a:cs typeface="Calibri"/>
              </a:rPr>
              <a:t>2017</a:t>
            </a:r>
            <a:endParaRPr lang="en-US" sz="2000" b="1" dirty="0">
              <a:latin typeface="Calibri"/>
              <a:cs typeface="Calibri"/>
            </a:endParaRPr>
          </a:p>
        </p:txBody>
      </p:sp>
      <p:sp>
        <p:nvSpPr>
          <p:cNvPr id="14" name="Freeform 60"/>
          <p:cNvSpPr>
            <a:spLocks/>
          </p:cNvSpPr>
          <p:nvPr/>
        </p:nvSpPr>
        <p:spPr bwMode="auto">
          <a:xfrm>
            <a:off x="28615" y="4829176"/>
            <a:ext cx="3220527" cy="828674"/>
          </a:xfrm>
          <a:custGeom>
            <a:avLst/>
            <a:gdLst/>
            <a:ahLst/>
            <a:cxnLst>
              <a:cxn ang="0">
                <a:pos x="411" y="0"/>
              </a:cxn>
              <a:cxn ang="0">
                <a:pos x="219" y="88"/>
              </a:cxn>
              <a:cxn ang="0">
                <a:pos x="147" y="120"/>
              </a:cxn>
              <a:cxn ang="0">
                <a:pos x="43" y="168"/>
              </a:cxn>
              <a:cxn ang="0">
                <a:pos x="19" y="184"/>
              </a:cxn>
              <a:cxn ang="0">
                <a:pos x="3" y="232"/>
              </a:cxn>
              <a:cxn ang="0">
                <a:pos x="19" y="304"/>
              </a:cxn>
              <a:cxn ang="0">
                <a:pos x="323" y="376"/>
              </a:cxn>
              <a:cxn ang="0">
                <a:pos x="467" y="384"/>
              </a:cxn>
              <a:cxn ang="0">
                <a:pos x="707" y="320"/>
              </a:cxn>
              <a:cxn ang="0">
                <a:pos x="739" y="248"/>
              </a:cxn>
              <a:cxn ang="0">
                <a:pos x="587" y="120"/>
              </a:cxn>
              <a:cxn ang="0">
                <a:pos x="475" y="80"/>
              </a:cxn>
              <a:cxn ang="0">
                <a:pos x="291" y="56"/>
              </a:cxn>
              <a:cxn ang="0">
                <a:pos x="251" y="48"/>
              </a:cxn>
              <a:cxn ang="0">
                <a:pos x="195" y="40"/>
              </a:cxn>
            </a:cxnLst>
            <a:rect l="0" t="0" r="r" b="b"/>
            <a:pathLst>
              <a:path w="739" h="384">
                <a:moveTo>
                  <a:pt x="411" y="0"/>
                </a:moveTo>
                <a:cubicBezTo>
                  <a:pt x="374" y="56"/>
                  <a:pt x="281" y="67"/>
                  <a:pt x="219" y="88"/>
                </a:cubicBezTo>
                <a:cubicBezTo>
                  <a:pt x="193" y="97"/>
                  <a:pt x="173" y="112"/>
                  <a:pt x="147" y="120"/>
                </a:cubicBezTo>
                <a:cubicBezTo>
                  <a:pt x="101" y="133"/>
                  <a:pt x="86" y="139"/>
                  <a:pt x="43" y="168"/>
                </a:cubicBezTo>
                <a:cubicBezTo>
                  <a:pt x="35" y="173"/>
                  <a:pt x="19" y="184"/>
                  <a:pt x="19" y="184"/>
                </a:cubicBezTo>
                <a:cubicBezTo>
                  <a:pt x="14" y="200"/>
                  <a:pt x="0" y="215"/>
                  <a:pt x="3" y="232"/>
                </a:cubicBezTo>
                <a:cubicBezTo>
                  <a:pt x="7" y="256"/>
                  <a:pt x="2" y="287"/>
                  <a:pt x="19" y="304"/>
                </a:cubicBezTo>
                <a:cubicBezTo>
                  <a:pt x="90" y="375"/>
                  <a:pt x="245" y="369"/>
                  <a:pt x="323" y="376"/>
                </a:cubicBezTo>
                <a:cubicBezTo>
                  <a:pt x="371" y="380"/>
                  <a:pt x="419" y="381"/>
                  <a:pt x="467" y="384"/>
                </a:cubicBezTo>
                <a:cubicBezTo>
                  <a:pt x="541" y="377"/>
                  <a:pt x="642" y="364"/>
                  <a:pt x="707" y="320"/>
                </a:cubicBezTo>
                <a:cubicBezTo>
                  <a:pt x="716" y="294"/>
                  <a:pt x="730" y="274"/>
                  <a:pt x="739" y="248"/>
                </a:cubicBezTo>
                <a:cubicBezTo>
                  <a:pt x="723" y="153"/>
                  <a:pt x="671" y="145"/>
                  <a:pt x="587" y="120"/>
                </a:cubicBezTo>
                <a:cubicBezTo>
                  <a:pt x="549" y="109"/>
                  <a:pt x="513" y="90"/>
                  <a:pt x="475" y="80"/>
                </a:cubicBezTo>
                <a:cubicBezTo>
                  <a:pt x="415" y="65"/>
                  <a:pt x="352" y="62"/>
                  <a:pt x="291" y="56"/>
                </a:cubicBezTo>
                <a:cubicBezTo>
                  <a:pt x="278" y="53"/>
                  <a:pt x="264" y="50"/>
                  <a:pt x="251" y="48"/>
                </a:cubicBezTo>
                <a:cubicBezTo>
                  <a:pt x="232" y="45"/>
                  <a:pt x="195" y="40"/>
                  <a:pt x="195" y="40"/>
                </a:cubicBezTo>
              </a:path>
            </a:pathLst>
          </a:custGeom>
          <a:noFill/>
          <a:ln w="38100" cap="flat" cmpd="sng">
            <a:solidFill>
              <a:srgbClr val="FF3300"/>
            </a:solidFill>
            <a:prstDash val="sysDot"/>
            <a:round/>
            <a:headEnd/>
            <a:tailEnd/>
          </a:ln>
          <a:effectLst/>
        </p:spPr>
        <p:txBody>
          <a:bodyPr wrap="none" anchor="ctr"/>
          <a:lstStyle/>
          <a:p>
            <a:endParaRPr lang="en-US"/>
          </a:p>
        </p:txBody>
      </p:sp>
      <p:sp>
        <p:nvSpPr>
          <p:cNvPr id="2054" name="Text Box 6"/>
          <p:cNvSpPr txBox="1">
            <a:spLocks noChangeArrowheads="1"/>
          </p:cNvSpPr>
          <p:nvPr/>
        </p:nvSpPr>
        <p:spPr bwMode="auto">
          <a:xfrm>
            <a:off x="3230899" y="1574522"/>
            <a:ext cx="5913101" cy="5663089"/>
          </a:xfrm>
          <a:prstGeom prst="rect">
            <a:avLst/>
          </a:prstGeom>
          <a:noFill/>
          <a:ln w="9525">
            <a:noFill/>
            <a:miter lim="800000"/>
            <a:headEnd/>
            <a:tailEnd/>
          </a:ln>
          <a:effectLst/>
        </p:spPr>
        <p:txBody>
          <a:bodyPr wrap="square">
            <a:spAutoFit/>
          </a:bodyPr>
          <a:lstStyle/>
          <a:p>
            <a:pPr algn="r"/>
            <a:r>
              <a:rPr lang="en-US" sz="1200" b="1" dirty="0" smtClean="0">
                <a:latin typeface="Calibri"/>
                <a:cs typeface="Calibri"/>
              </a:rPr>
              <a:t>Abstract</a:t>
            </a:r>
          </a:p>
          <a:p>
            <a:pPr algn="r"/>
            <a:r>
              <a:rPr lang="en-US" sz="1000" dirty="0"/>
              <a:t>As 2017 begins, are we entering a time of crisis or a time of opportunity for individual privacy?  Law enforcement demands for consumer data continue to grow and surveillance by intelligence agencies continues to drive civil liberties debates.  Online tracking for analytics and advertising has been extended to mobile devices, to interactive television and to smart home devices.  Social media sharing has achieved near ubiquity, with services integrating location, facial recognition, and live video sharing.  With connected cars, our motor vehicles become data collectors and with drones our public spaces can be more easily monitored.  Big data strains against fair information practices of consent, limited purpose and data minimization.  Algorithmic decision making and machine learning wreak havoc with efforts to provide transparency.  Artificial Intelligence may leave us unsure who will even be accountable for data driven determinations.</a:t>
            </a:r>
          </a:p>
          <a:p>
            <a:pPr algn="r"/>
            <a:endParaRPr lang="en-US" sz="1000" dirty="0"/>
          </a:p>
          <a:p>
            <a:pPr algn="r"/>
            <a:r>
              <a:rPr lang="en-US" sz="1000" dirty="0"/>
              <a:t>But yet, the very stress on privacy created by these advances could create opportunities for progress, if academic-industry cooperation can be focused on key issues identified in the National Privacy Research Strategy.  Based on his experience working with more than 130 senior privacy officers at companies, as well as with leading academics and privacy advocates, Jules will discuss options for harnessing academic and industry efforts to advance transparency and control, de-identification, ethics, and algorithmic accountability.  He will review current areas of privacy developments around student data, </a:t>
            </a:r>
            <a:r>
              <a:rPr lang="en-US" sz="1000" dirty="0" err="1"/>
              <a:t>wearables</a:t>
            </a:r>
            <a:r>
              <a:rPr lang="en-US" sz="1000" dirty="0"/>
              <a:t>, connected cars, microphones in the home, smart toys and smart cities.  He will also examine opportunities to ensure administrative data is available to researchers in a trusted manner for evidence based policymaking.</a:t>
            </a:r>
            <a:endParaRPr lang="en-US" sz="1000" b="1" dirty="0" smtClean="0">
              <a:latin typeface="Calibri"/>
              <a:cs typeface="Calibri"/>
            </a:endParaRPr>
          </a:p>
          <a:p>
            <a:pPr algn="r">
              <a:lnSpc>
                <a:spcPts val="1200"/>
              </a:lnSpc>
            </a:pPr>
            <a:r>
              <a:rPr lang="en-US" sz="1200" b="1" dirty="0" smtClean="0">
                <a:latin typeface="Calibri" pitchFamily="34" charset="0"/>
              </a:rPr>
              <a:t>Speaker</a:t>
            </a:r>
          </a:p>
          <a:p>
            <a:pPr algn="r">
              <a:lnSpc>
                <a:spcPts val="1200"/>
              </a:lnSpc>
            </a:pPr>
            <a:r>
              <a:rPr lang="en-US" sz="1000" dirty="0"/>
              <a:t>Jules serves as CEO of the Future of Privacy Forum, a Washington, D.C.-based think tank that seeks to advance responsible data practices. FPF is supported by the chief privacy officers of more than 110 leading companies, several foundations, as well as by an advisory board comprised of the country’s leading academics and advocates. FPF’s current projects focus on Big Data, Mobile, Location, Apps, the Internet of Things, </a:t>
            </a:r>
            <a:r>
              <a:rPr lang="en-US" sz="1000" dirty="0" err="1"/>
              <a:t>Wearables</a:t>
            </a:r>
            <a:r>
              <a:rPr lang="en-US" sz="1000" dirty="0"/>
              <a:t>, De-Identification, Connected Cars and Student Privacy. Jules previous roles have included serving as Chief Privacy Officer at AOL and before that at DoubleClick, as Consumer Affairs Commissioner for New York City, as an elected New York State Legislator and as a congressional staffer, and as an attorney. Jules serves on the Advisory Board of the Center for Copyright Information. He has served on the boards of a number of privacy and consumer protection organizations including </a:t>
            </a:r>
            <a:r>
              <a:rPr lang="en-US" sz="1000" dirty="0" err="1"/>
              <a:t>TRUSTe</a:t>
            </a:r>
            <a:r>
              <a:rPr lang="en-US" sz="1000" dirty="0"/>
              <a:t>, the International Association of Privacy Professionals, and the Network Advertising Initiative. From 2011-2012, Jules served on the Department of Homeland Security Data Privacy and Integrity Advisory Committee. In 2001, Crain’s NY Business magazine named Jules one of the top technology leaders in New York City. Jules is a regular speaker at privacy and technology events and has testified or presented before Congressional committees and the Federal Trade Commission.</a:t>
            </a:r>
          </a:p>
          <a:p>
            <a:pPr algn="r">
              <a:lnSpc>
                <a:spcPts val="1200"/>
              </a:lnSpc>
            </a:pPr>
            <a:endParaRPr lang="en-US" sz="1000" b="1" dirty="0">
              <a:latin typeface="Calibri" pitchFamily="34" charset="0"/>
            </a:endParaRPr>
          </a:p>
          <a:p>
            <a:pPr algn="r">
              <a:lnSpc>
                <a:spcPts val="1200"/>
              </a:lnSpc>
            </a:pPr>
            <a:endParaRPr lang="en-US" sz="1000" b="1" dirty="0" smtClean="0">
              <a:latin typeface="Calibri" pitchFamily="34" charset="0"/>
            </a:endParaRPr>
          </a:p>
        </p:txBody>
      </p:sp>
      <p:pic>
        <p:nvPicPr>
          <p:cNvPr id="2" name="Picture 1" descr="Jules_Polonetsky_1-250x250.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992069" y="144819"/>
            <a:ext cx="1652250" cy="1652250"/>
          </a:xfrm>
          <a:prstGeom prst="rect">
            <a:avLst/>
          </a:prstGeom>
        </p:spPr>
      </p:pic>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3671</TotalTime>
  <Words>199</Words>
  <Application>Microsoft Macintosh PowerPoint</Application>
  <PresentationFormat>On-screen Show (4:3)</PresentationFormat>
  <Paragraphs>21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 Presentation</vt:lpstr>
      <vt:lpstr>W ashington A rea T rustworthy C omputing  H our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Washington Area Trustworthy Systems  Hour</dc:title>
  <dc:creator>Carl Landwehr</dc:creator>
  <cp:lastModifiedBy>Geary, Karen L.</cp:lastModifiedBy>
  <cp:revision>250</cp:revision>
  <cp:lastPrinted>2017-01-05T22:07:37Z</cp:lastPrinted>
  <dcterms:created xsi:type="dcterms:W3CDTF">2012-02-27T15:18:26Z</dcterms:created>
  <dcterms:modified xsi:type="dcterms:W3CDTF">2017-01-23T22:03:02Z</dcterms:modified>
</cp:coreProperties>
</file>