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 id="2147483686" r:id="rId5"/>
    <p:sldMasterId id="2147483700" r:id="rId6"/>
  </p:sldMasterIdLst>
  <p:notesMasterIdLst>
    <p:notesMasterId r:id="rId46"/>
  </p:notesMasterIdLst>
  <p:handoutMasterIdLst>
    <p:handoutMasterId r:id="rId47"/>
  </p:handoutMasterIdLst>
  <p:sldIdLst>
    <p:sldId id="454" r:id="rId7"/>
    <p:sldId id="289" r:id="rId8"/>
    <p:sldId id="433" r:id="rId9"/>
    <p:sldId id="315" r:id="rId10"/>
    <p:sldId id="432" r:id="rId11"/>
    <p:sldId id="434" r:id="rId12"/>
    <p:sldId id="435" r:id="rId13"/>
    <p:sldId id="436" r:id="rId14"/>
    <p:sldId id="437" r:id="rId15"/>
    <p:sldId id="438" r:id="rId16"/>
    <p:sldId id="439" r:id="rId17"/>
    <p:sldId id="451" r:id="rId18"/>
    <p:sldId id="452" r:id="rId19"/>
    <p:sldId id="453" r:id="rId20"/>
    <p:sldId id="440" r:id="rId21"/>
    <p:sldId id="393" r:id="rId22"/>
    <p:sldId id="450" r:id="rId23"/>
    <p:sldId id="380" r:id="rId24"/>
    <p:sldId id="381" r:id="rId25"/>
    <p:sldId id="449" r:id="rId26"/>
    <p:sldId id="382" r:id="rId27"/>
    <p:sldId id="383" r:id="rId28"/>
    <p:sldId id="384" r:id="rId29"/>
    <p:sldId id="386" r:id="rId30"/>
    <p:sldId id="403" r:id="rId31"/>
    <p:sldId id="443" r:id="rId32"/>
    <p:sldId id="444" r:id="rId33"/>
    <p:sldId id="455" r:id="rId34"/>
    <p:sldId id="418" r:id="rId35"/>
    <p:sldId id="427" r:id="rId36"/>
    <p:sldId id="442" r:id="rId37"/>
    <p:sldId id="456" r:id="rId38"/>
    <p:sldId id="457" r:id="rId39"/>
    <p:sldId id="420" r:id="rId40"/>
    <p:sldId id="419" r:id="rId41"/>
    <p:sldId id="425" r:id="rId42"/>
    <p:sldId id="446" r:id="rId43"/>
    <p:sldId id="448" r:id="rId44"/>
    <p:sldId id="447" r:id="rId45"/>
  </p:sldIdLst>
  <p:sldSz cx="9144000" cy="6858000" type="screen4x3"/>
  <p:notesSz cx="7010400" cy="9296400"/>
  <p:embeddedFontLst>
    <p:embeddedFont>
      <p:font typeface="Segoe UI" panose="020B0502040204020203"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Cambria" panose="02040503050406030204" pitchFamily="18" charset="0"/>
      <p:regular r:id="rId56"/>
      <p:bold r:id="rId57"/>
      <p:italic r:id="rId58"/>
      <p:boldItalic r:id="rId59"/>
    </p:embeddedFont>
    <p:embeddedFont>
      <p:font typeface="Trebuchet MS" panose="020B0603020202020204" pitchFamily="34" charset="0"/>
      <p:regular r:id="rId60"/>
      <p:bold r:id="rId61"/>
      <p:italic r:id="rId62"/>
      <p:boldItalic r:id="rId63"/>
    </p:embeddedFont>
    <p:embeddedFont>
      <p:font typeface="Perpetua" panose="02020502060401020303" pitchFamily="18" charset="0"/>
      <p:regular r:id="rId64"/>
      <p:bold r:id="rId65"/>
      <p:italic r:id="rId66"/>
      <p:boldItalic r:id="rId67"/>
    </p:embeddedFont>
    <p:embeddedFont>
      <p:font typeface="Tahoma" panose="020B0604030504040204" pitchFamily="34" charset="0"/>
      <p:regular r:id="rId68"/>
      <p:bold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435" autoAdjust="0"/>
    <p:restoredTop sz="80978" autoAdjust="0"/>
  </p:normalViewPr>
  <p:slideViewPr>
    <p:cSldViewPr>
      <p:cViewPr varScale="1">
        <p:scale>
          <a:sx n="89" d="100"/>
          <a:sy n="89" d="100"/>
        </p:scale>
        <p:origin x="2346" y="84"/>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5" d="100"/>
          <a:sy n="55" d="100"/>
        </p:scale>
        <p:origin x="285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2.xml"/><Relationship Id="rId51" Type="http://schemas.openxmlformats.org/officeDocument/2006/relationships/font" Target="fonts/font4.fntdata"/><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7" tIns="46584" rIns="93167" bIns="46584" rtlCol="0"/>
          <a:lstStyle>
            <a:lvl1pPr algn="r">
              <a:defRPr sz="1200"/>
            </a:lvl1pPr>
          </a:lstStyle>
          <a:p>
            <a:fld id="{E288B8DF-24AD-4F40-BBFC-89725AEAF415}" type="datetimeFigureOut">
              <a:rPr lang="en-US" smtClean="0"/>
              <a:pPr/>
              <a:t>8/23/2017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3F2352DE-026B-4B56-8316-D39959E3BD60}" type="slidenum">
              <a:rPr lang="en-US" smtClean="0"/>
              <a:pPr/>
              <a:t>‹#›</a:t>
            </a:fld>
            <a:endParaRPr lang="en-US" dirty="0"/>
          </a:p>
        </p:txBody>
      </p:sp>
    </p:spTree>
    <p:extLst>
      <p:ext uri="{BB962C8B-B14F-4D97-AF65-F5344CB8AC3E}">
        <p14:creationId xmlns:p14="http://schemas.microsoft.com/office/powerpoint/2010/main" val="184204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fld id="{1CD9D4B4-0EC2-42AE-ABEC-26842DCC58CF}" type="datetimeFigureOut">
              <a:rPr lang="en-US" smtClean="0"/>
              <a:pPr/>
              <a:t>8/23/2017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391105E4-9E70-4B8C-B294-1B0219D99967}" type="slidenum">
              <a:rPr lang="en-US" smtClean="0"/>
              <a:pPr/>
              <a:t>‹#›</a:t>
            </a:fld>
            <a:endParaRPr lang="en-US" dirty="0"/>
          </a:p>
        </p:txBody>
      </p:sp>
    </p:spTree>
    <p:extLst>
      <p:ext uri="{BB962C8B-B14F-4D97-AF65-F5344CB8AC3E}">
        <p14:creationId xmlns:p14="http://schemas.microsoft.com/office/powerpoint/2010/main" val="12826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C9B48-783B-46E5-AA89-054FF5DFA7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17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8550"/>
            <a:r>
              <a:rPr lang="en-US" sz="1500" dirty="0"/>
              <a:t>Building infrastructure and/or capacity is critical for advancing the field of informal science education.</a:t>
            </a:r>
          </a:p>
          <a:p>
            <a:endParaRPr lang="en-US" sz="1500" dirty="0"/>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10</a:t>
            </a:fld>
            <a:endParaRPr lang="en-US" sz="1700" kern="0" dirty="0">
              <a:solidFill>
                <a:prstClr val="black"/>
              </a:solidFill>
            </a:endParaRPr>
          </a:p>
        </p:txBody>
      </p:sp>
    </p:spTree>
    <p:extLst>
      <p:ext uri="{BB962C8B-B14F-4D97-AF65-F5344CB8AC3E}">
        <p14:creationId xmlns:p14="http://schemas.microsoft.com/office/powerpoint/2010/main" val="331909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6562" y="4267603"/>
            <a:ext cx="5951538" cy="4538238"/>
          </a:xfrm>
        </p:spPr>
        <p:txBody>
          <a:bodyPr>
            <a:noAutofit/>
          </a:bodyPr>
          <a:lstStyle/>
          <a:p>
            <a:r>
              <a:rPr lang="en-US" sz="1400" dirty="0"/>
              <a:t>Projects focused on </a:t>
            </a:r>
            <a:r>
              <a:rPr lang="en-US" sz="1400" b="1" dirty="0"/>
              <a:t>young people </a:t>
            </a:r>
            <a:r>
              <a:rPr lang="en-US" sz="1400" dirty="0"/>
              <a:t>can contribute to informing how the nation prepares this increasingly diverse cohort for rapidly changing occupations in STEM-related fields. </a:t>
            </a:r>
          </a:p>
          <a:p>
            <a:endParaRPr lang="en-US" sz="1400" dirty="0"/>
          </a:p>
          <a:p>
            <a:r>
              <a:rPr lang="en-US" sz="1400" dirty="0"/>
              <a:t>Projects focused on </a:t>
            </a:r>
            <a:r>
              <a:rPr lang="en-US" sz="1400" b="1" dirty="0"/>
              <a:t>professionals </a:t>
            </a:r>
            <a:r>
              <a:rPr lang="en-US" sz="1400" dirty="0"/>
              <a:t>can contribute to research on STEM learning outcomes, organizational capacity, and field-wide mechanisms for expanding access to STEM resources and experiences. </a:t>
            </a:r>
          </a:p>
          <a:p>
            <a:r>
              <a:rPr lang="en-US" sz="1400" dirty="0"/>
              <a:t>AISL is particularly interested in receiving proposals from </a:t>
            </a:r>
            <a:r>
              <a:rPr lang="en-US" sz="1400" b="1" dirty="0"/>
              <a:t>organizations that serve underrepresented minorities (URMs</a:t>
            </a:r>
            <a:r>
              <a:rPr lang="en-US" sz="1400" dirty="0"/>
              <a:t>).</a:t>
            </a:r>
          </a:p>
          <a:p>
            <a:endParaRPr lang="en-US" sz="1400" dirty="0"/>
          </a:p>
          <a:p>
            <a:r>
              <a:rPr lang="en-US" sz="1400" dirty="0"/>
              <a:t>Two criteria:</a:t>
            </a:r>
          </a:p>
          <a:p>
            <a:pPr marL="164728" indent="-164728">
              <a:buFont typeface="Arial" panose="020B0604020202020204" pitchFamily="34" charset="0"/>
              <a:buChar char="•"/>
            </a:pPr>
            <a:r>
              <a:rPr lang="en-US" sz="1400" dirty="0"/>
              <a:t>Does the proposal identify the characteristics and needs of the targeted underrepresented groups (public or professional) to be served? </a:t>
            </a:r>
          </a:p>
          <a:p>
            <a:pPr marL="164728" indent="-164728">
              <a:buFont typeface="Arial" panose="020B0604020202020204" pitchFamily="34" charset="0"/>
              <a:buChar char="•"/>
            </a:pPr>
            <a:r>
              <a:rPr lang="en-US" sz="1400" dirty="0"/>
              <a:t>Does it include explicit plans or strategies for addressing or accommodating the specific interests, community or cultural perspectives, and educational needs of participants of the identified underrepresented groups?</a:t>
            </a:r>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11</a:t>
            </a:fld>
            <a:endParaRPr lang="en-US" sz="1700" kern="0" dirty="0">
              <a:solidFill>
                <a:prstClr val="black"/>
              </a:solidFill>
            </a:endParaRPr>
          </a:p>
        </p:txBody>
      </p:sp>
    </p:spTree>
    <p:extLst>
      <p:ext uri="{BB962C8B-B14F-4D97-AF65-F5344CB8AC3E}">
        <p14:creationId xmlns:p14="http://schemas.microsoft.com/office/powerpoint/2010/main" val="190666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t>The AISL program is</a:t>
            </a:r>
            <a:r>
              <a:rPr lang="en-US" baseline="0" dirty="0"/>
              <a:t> interested in supporting audiences both public and professional</a:t>
            </a:r>
          </a:p>
          <a:p>
            <a:pPr defTabSz="914300">
              <a:defRPr/>
            </a:pPr>
            <a:endParaRPr lang="en-US"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dirty="0"/>
          </a:p>
        </p:txBody>
      </p:sp>
    </p:spTree>
    <p:extLst>
      <p:ext uri="{BB962C8B-B14F-4D97-AF65-F5344CB8AC3E}">
        <p14:creationId xmlns:p14="http://schemas.microsoft.com/office/powerpoint/2010/main" val="277463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Don’t forget</a:t>
            </a:r>
          </a:p>
          <a:p>
            <a:endParaRPr lang="en-US" sz="1400" dirty="0"/>
          </a:p>
          <a:p>
            <a:endParaRPr lang="en-US" sz="1400" dirty="0"/>
          </a:p>
          <a:p>
            <a:r>
              <a:rPr lang="en-US" sz="1400" dirty="0"/>
              <a:t>The AISL program is keenly interested in projects that support understanding </a:t>
            </a:r>
            <a:r>
              <a:rPr lang="en-US" sz="1400" b="1" dirty="0"/>
              <a:t>issues of access </a:t>
            </a:r>
            <a:r>
              <a:rPr lang="en-US" sz="1400" dirty="0"/>
              <a:t>to informal STEM learning opportunities for </a:t>
            </a:r>
          </a:p>
          <a:p>
            <a:pPr marL="285750" indent="-285750">
              <a:buFont typeface="Arial" panose="020B0604020202020204" pitchFamily="34" charset="0"/>
              <a:buChar char="•"/>
            </a:pPr>
            <a:r>
              <a:rPr lang="en-US" sz="1400" dirty="0"/>
              <a:t>individuals/groups from populations typically underrepresented in STEM, </a:t>
            </a:r>
          </a:p>
          <a:p>
            <a:pPr marL="285750" indent="-285750">
              <a:buFont typeface="Arial" panose="020B0604020202020204" pitchFamily="34" charset="0"/>
              <a:buChar char="•"/>
            </a:pPr>
            <a:r>
              <a:rPr lang="en-US" sz="1400" dirty="0"/>
              <a:t>people in rural as well as urban communities, </a:t>
            </a:r>
          </a:p>
          <a:p>
            <a:pPr marL="285750" indent="-285750">
              <a:buFont typeface="Arial" panose="020B0604020202020204" pitchFamily="34" charset="0"/>
              <a:buChar char="•"/>
            </a:pPr>
            <a:r>
              <a:rPr lang="en-US" sz="1400" dirty="0"/>
              <a:t>adults across the lifespan, </a:t>
            </a:r>
          </a:p>
          <a:p>
            <a:pPr marL="285750" indent="-285750">
              <a:buFont typeface="Arial" panose="020B0604020202020204" pitchFamily="34" charset="0"/>
              <a:buChar char="•"/>
            </a:pPr>
            <a:r>
              <a:rPr lang="en-US" sz="1400" dirty="0"/>
              <a:t>early childhood, and </a:t>
            </a:r>
          </a:p>
          <a:p>
            <a:pPr marL="285750" indent="-285750">
              <a:buFont typeface="Arial" panose="020B0604020202020204" pitchFamily="34" charset="0"/>
              <a:buChar char="•"/>
            </a:pPr>
            <a:r>
              <a:rPr lang="en-US" sz="1400" dirty="0"/>
              <a:t>intergenerational and family groups.</a:t>
            </a:r>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13</a:t>
            </a:fld>
            <a:endParaRPr lang="en-US" sz="1700" kern="0" dirty="0">
              <a:solidFill>
                <a:prstClr val="black"/>
              </a:solidFill>
            </a:endParaRPr>
          </a:p>
        </p:txBody>
      </p:sp>
    </p:spTree>
    <p:extLst>
      <p:ext uri="{BB962C8B-B14F-4D97-AF65-F5344CB8AC3E}">
        <p14:creationId xmlns:p14="http://schemas.microsoft.com/office/powerpoint/2010/main" val="415500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171951"/>
            <a:ext cx="5613400" cy="4403725"/>
          </a:xfrm>
        </p:spPr>
        <p:txBody>
          <a:bodyPr>
            <a:normAutofit/>
          </a:bodyPr>
          <a:lstStyle/>
          <a:p>
            <a:endParaRPr lang="en-US" sz="1400" dirty="0"/>
          </a:p>
          <a:p>
            <a:r>
              <a:rPr lang="en-US" sz="1400" dirty="0"/>
              <a:t>Ca</a:t>
            </a:r>
            <a:r>
              <a:rPr lang="en-US" sz="1400" baseline="0" dirty="0"/>
              <a:t>n </a:t>
            </a:r>
            <a:r>
              <a:rPr lang="en-US" sz="1400" dirty="0"/>
              <a:t>include </a:t>
            </a:r>
          </a:p>
          <a:p>
            <a:pPr marL="342900" indent="-342900">
              <a:buFont typeface="Arial" panose="020B0604020202020204" pitchFamily="34" charset="0"/>
              <a:buChar char="•"/>
            </a:pPr>
            <a:r>
              <a:rPr lang="en-US" sz="1400" dirty="0"/>
              <a:t>STEM educators, </a:t>
            </a:r>
          </a:p>
          <a:p>
            <a:pPr marL="342900" indent="-342900">
              <a:buFont typeface="Arial" panose="020B0604020202020204" pitchFamily="34" charset="0"/>
              <a:buChar char="•"/>
            </a:pPr>
            <a:r>
              <a:rPr lang="en-US" sz="1400" dirty="0"/>
              <a:t>evaluators, </a:t>
            </a:r>
          </a:p>
          <a:p>
            <a:pPr marL="342900" indent="-342900">
              <a:buFont typeface="Arial" panose="020B0604020202020204" pitchFamily="34" charset="0"/>
              <a:buChar char="•"/>
            </a:pPr>
            <a:r>
              <a:rPr lang="en-US" sz="1400" dirty="0"/>
              <a:t>education and learning researchers, </a:t>
            </a:r>
          </a:p>
          <a:p>
            <a:pPr marL="342900" indent="-342900">
              <a:buFont typeface="Arial" panose="020B0604020202020204" pitchFamily="34" charset="0"/>
              <a:buChar char="•"/>
            </a:pPr>
            <a:r>
              <a:rPr lang="en-US" sz="1400" dirty="0"/>
              <a:t>technologists, </a:t>
            </a:r>
          </a:p>
          <a:p>
            <a:pPr marL="342900" indent="-342900">
              <a:buFont typeface="Arial" panose="020B0604020202020204" pitchFamily="34" charset="0"/>
              <a:buChar char="•"/>
            </a:pPr>
            <a:r>
              <a:rPr lang="en-US" sz="1400" dirty="0"/>
              <a:t>media professionals, or </a:t>
            </a:r>
          </a:p>
          <a:p>
            <a:pPr marL="342900" indent="-342900">
              <a:buFont typeface="Arial" panose="020B0604020202020204" pitchFamily="34" charset="0"/>
              <a:buChar char="•"/>
            </a:pPr>
            <a:r>
              <a:rPr lang="en-US" sz="1400" dirty="0"/>
              <a:t>STEM professionals doing outreach in informal settings. </a:t>
            </a:r>
          </a:p>
          <a:p>
            <a:r>
              <a:rPr lang="en-US" sz="1400" dirty="0"/>
              <a:t>Graduate students and post-docs may also be included as professional audiences.</a:t>
            </a:r>
          </a:p>
          <a:p>
            <a:endParaRPr lang="en-US" sz="1400" dirty="0"/>
          </a:p>
          <a:p>
            <a:r>
              <a:rPr lang="en-US" sz="1400" b="1" dirty="0"/>
              <a:t>IMPORTANT</a:t>
            </a:r>
          </a:p>
          <a:p>
            <a:r>
              <a:rPr lang="en-US" sz="1400" dirty="0"/>
              <a:t>You may focus on public audiences, professional audiences or both. </a:t>
            </a:r>
          </a:p>
          <a:p>
            <a:r>
              <a:rPr lang="en-US" sz="1400" dirty="0"/>
              <a:t>Be clear about the target audience(s) and how the project's design and STEM learning component(s) are relevant and appropriate for the proposed target audiences and age levels.</a:t>
            </a:r>
          </a:p>
          <a:p>
            <a:endParaRPr lang="en-US" sz="1300" dirty="0"/>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14</a:t>
            </a:fld>
            <a:endParaRPr lang="en-US" sz="1700" kern="0" dirty="0">
              <a:solidFill>
                <a:prstClr val="black"/>
              </a:solidFill>
            </a:endParaRPr>
          </a:p>
        </p:txBody>
      </p:sp>
    </p:spTree>
    <p:extLst>
      <p:ext uri="{BB962C8B-B14F-4D97-AF65-F5344CB8AC3E}">
        <p14:creationId xmlns:p14="http://schemas.microsoft.com/office/powerpoint/2010/main" val="398024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dirty="0"/>
          </a:p>
        </p:txBody>
      </p:sp>
    </p:spTree>
    <p:extLst>
      <p:ext uri="{BB962C8B-B14F-4D97-AF65-F5344CB8AC3E}">
        <p14:creationId xmlns:p14="http://schemas.microsoft.com/office/powerpoint/2010/main" val="110208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REVISED</a:t>
            </a:r>
          </a:p>
          <a:p>
            <a:r>
              <a:rPr lang="en-US" dirty="0"/>
              <a:t>Exploratory Pathways projects renamed:  “Feasibility &amp; Pilot Studies”</a:t>
            </a:r>
          </a:p>
          <a:p>
            <a:r>
              <a:rPr lang="en-US" dirty="0"/>
              <a:t>Further clarifies research and evaluation for AISL projects</a:t>
            </a:r>
          </a:p>
          <a:p>
            <a:endParaRPr lang="en-US" dirty="0"/>
          </a:p>
          <a:p>
            <a:endParaRPr lang="en-US" dirty="0"/>
          </a:p>
          <a:p>
            <a:r>
              <a:rPr lang="en-US" dirty="0"/>
              <a:t>NEW</a:t>
            </a:r>
          </a:p>
          <a:p>
            <a:r>
              <a:rPr lang="en-US" dirty="0"/>
              <a:t>Limits on # of proposals for organizations and PIs</a:t>
            </a:r>
          </a:p>
          <a:p>
            <a:r>
              <a:rPr lang="en-US" dirty="0"/>
              <a:t>New proposal type:  “Literature reviews, syntheses, meta-analyses”</a:t>
            </a:r>
          </a:p>
          <a:p>
            <a:endParaRPr lang="en-US" b="1"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dirty="0"/>
          </a:p>
        </p:txBody>
      </p:sp>
    </p:spTree>
    <p:extLst>
      <p:ext uri="{BB962C8B-B14F-4D97-AF65-F5344CB8AC3E}">
        <p14:creationId xmlns:p14="http://schemas.microsoft.com/office/powerpoint/2010/main" val="83694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BOB SPEAKS:</a:t>
            </a:r>
          </a:p>
          <a:p>
            <a:endParaRPr lang="en-US" dirty="0"/>
          </a:p>
          <a:p>
            <a:r>
              <a:rPr lang="en-US" dirty="0"/>
              <a:t>Project types are similar to</a:t>
            </a:r>
            <a:r>
              <a:rPr lang="en-US" baseline="0" dirty="0"/>
              <a:t> those in the previous solicitation, but one new type has been added:  Collaborative Planning.</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dirty="0"/>
          </a:p>
        </p:txBody>
      </p:sp>
    </p:spTree>
    <p:extLst>
      <p:ext uri="{BB962C8B-B14F-4D97-AF65-F5344CB8AC3E}">
        <p14:creationId xmlns:p14="http://schemas.microsoft.com/office/powerpoint/2010/main" val="2480493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Feasibility study: </a:t>
            </a:r>
          </a:p>
          <a:p>
            <a:pPr marL="171431" indent="-171431">
              <a:buFont typeface="Arial" panose="020B0604020202020204" pitchFamily="34" charset="0"/>
              <a:buChar char="•"/>
            </a:pPr>
            <a:r>
              <a:rPr lang="en-US" dirty="0"/>
              <a:t>an assessment of the practicality of a proposed project. A feasibility study aims to objectively and rationally uncover the strengths and weaknesses of an existing business or proposed venture, opportunities and threats present in the environment, the resources required to carry through, and ultimately the prospects for success. (Wikipedia)</a:t>
            </a:r>
          </a:p>
          <a:p>
            <a:pPr marL="171431" indent="-171431">
              <a:buFont typeface="Arial" panose="020B0604020202020204" pitchFamily="34" charset="0"/>
              <a:buChar char="•"/>
            </a:pPr>
            <a:r>
              <a:rPr lang="en-US" dirty="0"/>
              <a:t>looks at the viability of an idea with an emphasis on identifying potential problems and attempts to answer one main question: Will the idea work and should you proceed with it? [Wolfe,</a:t>
            </a:r>
            <a:r>
              <a:rPr lang="en-US" baseline="0" dirty="0"/>
              <a:t> L. (2017, Mar). </a:t>
            </a:r>
            <a:r>
              <a:rPr lang="en-US" b="0" dirty="0"/>
              <a:t>How to Write a Feasibility Study Step by Step (blog post).</a:t>
            </a:r>
            <a:r>
              <a:rPr lang="en-US" b="0" baseline="0" dirty="0"/>
              <a:t> https://www.thebalance.com/what-is-a-feasibility-study-3514853]</a:t>
            </a:r>
          </a:p>
          <a:p>
            <a:endParaRPr lang="en-US" dirty="0"/>
          </a:p>
          <a:p>
            <a:r>
              <a:rPr lang="en-US" dirty="0"/>
              <a:t>Pilot study</a:t>
            </a:r>
          </a:p>
          <a:p>
            <a:pPr marL="171431" indent="-171431">
              <a:buFont typeface="Arial" panose="020B0604020202020204" pitchFamily="34" charset="0"/>
              <a:buChar char="•"/>
            </a:pPr>
            <a:r>
              <a:rPr lang="en-US" dirty="0"/>
              <a:t>A </a:t>
            </a:r>
            <a:r>
              <a:rPr lang="en-US" b="1" dirty="0"/>
              <a:t>pilot</a:t>
            </a:r>
            <a:r>
              <a:rPr lang="en-US" dirty="0"/>
              <a:t> </a:t>
            </a:r>
            <a:r>
              <a:rPr lang="en-US" b="1" dirty="0"/>
              <a:t>study</a:t>
            </a:r>
            <a:r>
              <a:rPr lang="en-US" dirty="0"/>
              <a:t>, pilot project or pilot experiment is a small scale preliminary study conducted in order to evaluate feasibility, time, cost, adverse events, and effect size (statistical variability) in an attempt to predict an appropriate sample size and improve upon the study design prior to performance of a full-scale research project. (Wikipedia)</a:t>
            </a:r>
          </a:p>
          <a:p>
            <a:pPr marL="171431" indent="-171431">
              <a:buFont typeface="Arial" panose="020B0604020202020204" pitchFamily="34" charset="0"/>
              <a:buChar char="•"/>
            </a:pPr>
            <a:r>
              <a:rPr lang="en-US" dirty="0"/>
              <a:t>It can refer to so-called feasibility studies …. [it] can also be the pre-testing or 'trying out' of a particular research instrument [van </a:t>
            </a:r>
            <a:r>
              <a:rPr lang="en-US" dirty="0" err="1"/>
              <a:t>Teijlingen</a:t>
            </a:r>
            <a:r>
              <a:rPr lang="en-US" dirty="0"/>
              <a:t> and</a:t>
            </a:r>
            <a:r>
              <a:rPr lang="en-US" baseline="0" dirty="0"/>
              <a:t> </a:t>
            </a:r>
            <a:r>
              <a:rPr lang="en-US" dirty="0"/>
              <a:t>Hundley. (2001), The importance of pilot studies. </a:t>
            </a:r>
            <a:r>
              <a:rPr lang="en-US" i="1" dirty="0"/>
              <a:t>Social Research Update</a:t>
            </a:r>
            <a:r>
              <a:rPr lang="en-US" i="0" dirty="0"/>
              <a:t>.</a:t>
            </a:r>
            <a:r>
              <a:rPr lang="en-US" i="0" baseline="0" dirty="0"/>
              <a:t> http://sru.soc.surrey.ac.uk/SRU35.html]</a:t>
            </a:r>
            <a:endParaRPr lang="en-US" dirty="0"/>
          </a:p>
          <a:p>
            <a:endParaRPr lang="en-US" dirty="0"/>
          </a:p>
          <a:p>
            <a:r>
              <a:rPr lang="en-US" dirty="0"/>
              <a:t>Proof-of-Concept</a:t>
            </a:r>
          </a:p>
          <a:p>
            <a:pPr marL="171431" indent="-171431">
              <a:buFont typeface="Arial" panose="020B0604020202020204" pitchFamily="34" charset="0"/>
              <a:buChar char="•"/>
            </a:pPr>
            <a:r>
              <a:rPr lang="en-US" dirty="0"/>
              <a:t>a realization of a certain method or idea to demonstrate its feasibility, or a demonstration in principle, whose purpose is to verify that some concept or theory has the potential of being used. A proof of concept is usually small and may or may not be complete. (Wikipedia)</a:t>
            </a:r>
          </a:p>
          <a:p>
            <a:endParaRPr lang="en-US" dirty="0"/>
          </a:p>
          <a:p>
            <a:r>
              <a:rPr lang="en-US" dirty="0"/>
              <a:t>Funding is for up to $300,000  over 2 years.</a:t>
            </a:r>
          </a:p>
          <a:p>
            <a:r>
              <a:rPr lang="en-US" dirty="0"/>
              <a:t> </a:t>
            </a:r>
          </a:p>
        </p:txBody>
      </p:sp>
      <p:sp>
        <p:nvSpPr>
          <p:cNvPr id="4" name="Slide Number Placeholder 3"/>
          <p:cNvSpPr>
            <a:spLocks noGrp="1"/>
          </p:cNvSpPr>
          <p:nvPr>
            <p:ph type="sldNum" sz="quarter" idx="10"/>
          </p:nvPr>
        </p:nvSpPr>
        <p:spPr/>
        <p:txBody>
          <a:bodyPr/>
          <a:lstStyle/>
          <a:p>
            <a:fld id="{391105E4-9E70-4B8C-B294-1B0219D9996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our agenda for today focusing on an overview of the AISL</a:t>
            </a:r>
            <a:r>
              <a:rPr lang="en-US" baseline="0" dirty="0"/>
              <a:t> program and solicitation, the project types we fund; suggestions for preparing a competitive proposal, and how your proposal will be reviewed, including specific criteria.  We’ll briefly describe other NSF programs you might be interested in.  Again, we can answer your questions during our live Teleconferences on Sept. 22 or 29 or anytime via email.</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dirty="0"/>
          </a:p>
        </p:txBody>
      </p:sp>
    </p:spTree>
    <p:extLst>
      <p:ext uri="{BB962C8B-B14F-4D97-AF65-F5344CB8AC3E}">
        <p14:creationId xmlns:p14="http://schemas.microsoft.com/office/powerpoint/2010/main" val="2301563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13860"/>
            <a:ext cx="6324600" cy="4416107"/>
          </a:xfrm>
        </p:spPr>
        <p:txBody>
          <a:bodyPr>
            <a:normAutofit fontScale="92500" lnSpcReduction="20000"/>
          </a:bodyPr>
          <a:lstStyle/>
          <a:p>
            <a:r>
              <a:rPr lang="en-US" sz="1400" b="1" dirty="0"/>
              <a:t>Lit Reviews</a:t>
            </a:r>
          </a:p>
          <a:p>
            <a:pPr marL="285750" indent="-285750">
              <a:buFont typeface="Arial" panose="020B0604020202020204" pitchFamily="34" charset="0"/>
              <a:buChar char="•"/>
            </a:pPr>
            <a:r>
              <a:rPr lang="en-US" sz="1400" dirty="0"/>
              <a:t>These are not simply</a:t>
            </a:r>
            <a:r>
              <a:rPr lang="en-US" sz="1400" baseline="0" dirty="0"/>
              <a:t> about description (e.g., a literature review does not just say what is “out there”).  </a:t>
            </a:r>
          </a:p>
          <a:p>
            <a:pPr marL="285750" indent="-285750">
              <a:buFont typeface="Arial" panose="020B0604020202020204" pitchFamily="34" charset="0"/>
              <a:buChar char="•"/>
            </a:pPr>
            <a:r>
              <a:rPr lang="en-US" sz="1400" baseline="0" dirty="0"/>
              <a:t>They must be focused on a particular problem/construct.  They should be a critique.</a:t>
            </a:r>
          </a:p>
          <a:p>
            <a:pPr marL="285750" indent="-285750">
              <a:buFont typeface="Arial" panose="020B0604020202020204" pitchFamily="34" charset="0"/>
              <a:buChar char="•"/>
            </a:pPr>
            <a:r>
              <a:rPr lang="en-US" sz="1400" baseline="0" dirty="0"/>
              <a:t>They are different from the lit review section of a proposal which </a:t>
            </a:r>
            <a:r>
              <a:rPr lang="en-US" sz="1400" b="0" i="0" u="none" strike="noStrike" kern="1200" baseline="0" dirty="0">
                <a:solidFill>
                  <a:schemeClr val="tx1"/>
                </a:solidFill>
                <a:latin typeface="+mn-lt"/>
                <a:ea typeface="+mn-ea"/>
                <a:cs typeface="+mn-cs"/>
              </a:rPr>
              <a:t>summarizes (describes) the strengths and weaknesses of previous research for the purpose of establishing that previous findings and claims are relevant to the proposed focus of a proposal.</a:t>
            </a:r>
          </a:p>
          <a:p>
            <a:endParaRPr lang="en-US" sz="1400" b="0" i="0" u="none" strike="noStrike" kern="1200" baseline="0" dirty="0">
              <a:solidFill>
                <a:schemeClr val="tx1"/>
              </a:solidFill>
              <a:latin typeface="+mn-lt"/>
              <a:ea typeface="+mn-ea"/>
              <a:cs typeface="+mn-cs"/>
            </a:endParaRPr>
          </a:p>
          <a:p>
            <a:r>
              <a:rPr lang="en-US" sz="1400" b="1" i="0" u="none" strike="noStrike" kern="1200" baseline="0" dirty="0">
                <a:solidFill>
                  <a:schemeClr val="tx1"/>
                </a:solidFill>
                <a:latin typeface="+mn-lt"/>
                <a:ea typeface="+mn-ea"/>
                <a:cs typeface="+mn-cs"/>
              </a:rPr>
              <a:t>Syntheses</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An </a:t>
            </a:r>
            <a:r>
              <a:rPr lang="en-US" sz="1400" b="1" i="0" u="none" strike="noStrike" kern="1200" baseline="0" dirty="0">
                <a:solidFill>
                  <a:schemeClr val="tx1"/>
                </a:solidFill>
                <a:latin typeface="+mn-lt"/>
                <a:ea typeface="+mn-ea"/>
                <a:cs typeface="+mn-cs"/>
              </a:rPr>
              <a:t>analysis and interpretation </a:t>
            </a:r>
            <a:r>
              <a:rPr lang="en-US" sz="1400" b="0" i="0" u="none" strike="noStrike" kern="1200" baseline="0" dirty="0">
                <a:solidFill>
                  <a:schemeClr val="tx1"/>
                </a:solidFill>
                <a:latin typeface="+mn-lt"/>
                <a:ea typeface="+mn-ea"/>
                <a:cs typeface="+mn-cs"/>
              </a:rPr>
              <a:t>of the findings from selected studies. </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Uses a deliberate process of selecting studies with an emphasis on bringing together, analyzing, and interpreting findings across the selected studies.</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Seeks to interpret findings for deeper understanding of meaning across a pool of selected studies.</a:t>
            </a:r>
            <a:endParaRPr lang="en-US" sz="1400" dirty="0"/>
          </a:p>
          <a:p>
            <a:r>
              <a:rPr lang="en-US" sz="1400" dirty="0"/>
              <a:t> </a:t>
            </a:r>
            <a:endParaRPr lang="en-US" sz="1400" baseline="0" dirty="0"/>
          </a:p>
          <a:p>
            <a:endParaRPr lang="en-US" sz="1400" dirty="0"/>
          </a:p>
          <a:p>
            <a:r>
              <a:rPr lang="en-US" sz="1400" b="1" dirty="0"/>
              <a:t>Meta-</a:t>
            </a:r>
            <a:r>
              <a:rPr lang="en-US" sz="1400" b="1" baseline="0" dirty="0"/>
              <a:t> syntheses</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Uses a statistical procedure that aggregates and condenses a body of quantitative research studies to a common standard metric (e.g., a mean effect size) </a:t>
            </a:r>
          </a:p>
          <a:p>
            <a:pPr marL="285750" indent="-285750">
              <a:buFont typeface="Arial" panose="020B0604020202020204" pitchFamily="34" charset="0"/>
              <a:buChar char="•"/>
            </a:pPr>
            <a:r>
              <a:rPr lang="en-US" sz="1400" b="0" i="0" u="none" strike="noStrike" kern="1200" baseline="0" dirty="0">
                <a:solidFill>
                  <a:schemeClr val="tx1"/>
                </a:solidFill>
                <a:latin typeface="+mn-lt"/>
                <a:ea typeface="+mn-ea"/>
                <a:cs typeface="+mn-cs"/>
              </a:rPr>
              <a:t>Typically, used to summarize, replicate findings, or determine cause and effect.</a:t>
            </a:r>
          </a:p>
          <a:p>
            <a:endParaRPr lang="en-US" sz="1400" b="0" i="0" u="none" strike="noStrike" kern="1200" baseline="0" dirty="0">
              <a:solidFill>
                <a:schemeClr val="tx1"/>
              </a:solidFill>
              <a:latin typeface="+mn-lt"/>
              <a:ea typeface="+mn-ea"/>
              <a:cs typeface="+mn-cs"/>
            </a:endParaRPr>
          </a:p>
          <a:p>
            <a:r>
              <a:rPr lang="en-US" sz="1400" b="0" i="0" u="none" strike="noStrike" kern="1200" baseline="0" dirty="0">
                <a:solidFill>
                  <a:schemeClr val="tx1"/>
                </a:solidFill>
                <a:latin typeface="+mn-lt"/>
                <a:ea typeface="+mn-ea"/>
                <a:cs typeface="+mn-cs"/>
              </a:rPr>
              <a:t>These are general comments. As noted on the slide, depending on the source, some will says these terms are interchangeable. So be sure to be clear about what you’re doing and how it will ADAVANCE new understandings for the field.</a:t>
            </a:r>
            <a:endParaRPr lang="en-US" sz="1400"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20</a:t>
            </a:fld>
            <a:endParaRPr lang="en-US" dirty="0"/>
          </a:p>
        </p:txBody>
      </p:sp>
    </p:spTree>
    <p:extLst>
      <p:ext uri="{BB962C8B-B14F-4D97-AF65-F5344CB8AC3E}">
        <p14:creationId xmlns:p14="http://schemas.microsoft.com/office/powerpoint/2010/main" val="187172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a:t>
            </a:r>
          </a:p>
          <a:p>
            <a:r>
              <a:rPr lang="en-US" dirty="0"/>
              <a:t>Research in service to practice projects have at their core a compelling research question about practice, about how people learn and or about specific learning environments.  For this project type the most energy and effort are centered around the research. </a:t>
            </a:r>
          </a:p>
          <a:p>
            <a:endParaRPr lang="en-US" dirty="0"/>
          </a:p>
          <a:p>
            <a:r>
              <a:rPr lang="en-US" dirty="0"/>
              <a:t>AISL research in service to practice focuses on understanding and improving practice. </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a:t>
            </a:r>
          </a:p>
          <a:p>
            <a:endParaRPr lang="en-US" dirty="0"/>
          </a:p>
          <a:p>
            <a:r>
              <a:rPr lang="en-US" dirty="0"/>
              <a:t>Innovations in development projects focus on and leverage the development of a product, model, tool, or resource in order to better understand and inform practice. In general more effort and more resources will be invested in iterative development of a product—like a game or  </a:t>
            </a:r>
            <a:r>
              <a:rPr lang="en-US" dirty="0" err="1"/>
              <a:t>tv</a:t>
            </a:r>
            <a:r>
              <a:rPr lang="en-US" dirty="0"/>
              <a:t> show—than  in a Research in service to practice project type. If you're developing a large format film and exhibition that will help elucidate how people learn about some STEM subject, that's innovations in development. </a:t>
            </a:r>
          </a:p>
          <a:p>
            <a:endParaRPr lang="en-US" dirty="0"/>
          </a:p>
          <a:p>
            <a:r>
              <a:rPr lang="en-US" dirty="0"/>
              <a:t>If your knowledge building component is research, be sure to include a rigorous research plan in the Project Design section of your proposal. If your knowledge building component is through summative evaluation, be sure to clarify how you are building knowledge and what you are seeking to better understand about learning or informal settings.</a:t>
            </a:r>
          </a:p>
          <a:p>
            <a:r>
              <a:rPr lang="en-US" dirty="0"/>
              <a:t>Note the funding range.</a:t>
            </a:r>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a:t>
            </a:r>
          </a:p>
          <a:p>
            <a:r>
              <a:rPr lang="en-US" dirty="0"/>
              <a:t>Broader Implementation</a:t>
            </a:r>
          </a:p>
          <a:p>
            <a:endParaRPr lang="en-US" dirty="0"/>
          </a:p>
          <a:p>
            <a:r>
              <a:rPr lang="en-US" dirty="0"/>
              <a:t>Similar to previous solicitation—build on programs/models/etc. previously developed that have documented evidence establishing tat they were successful</a:t>
            </a:r>
            <a:r>
              <a:rPr lang="en-US" baseline="0" dirty="0"/>
              <a:t> and are ready for broader implementation.</a:t>
            </a:r>
            <a:endParaRPr lang="en-US" dirty="0"/>
          </a:p>
          <a:p>
            <a:endParaRPr lang="en-US" dirty="0"/>
          </a:p>
          <a:p>
            <a:r>
              <a:rPr lang="en-US" dirty="0"/>
              <a:t>Expanded reach and impact </a:t>
            </a:r>
            <a:r>
              <a:rPr lang="en-US" baseline="0" dirty="0"/>
              <a:t>can be by age, geography, etc.  Special interest in reach underserved/underrepresented.</a:t>
            </a:r>
          </a:p>
          <a:p>
            <a:endParaRPr lang="en-US" baseline="0" dirty="0"/>
          </a:p>
          <a:p>
            <a:r>
              <a:rPr lang="en-US" baseline="0" dirty="0"/>
              <a:t>Plan for knowledge building essential (research and evaluation)</a:t>
            </a:r>
          </a:p>
          <a:p>
            <a:endParaRPr lang="en-US" baseline="0" dirty="0"/>
          </a:p>
          <a:p>
            <a:r>
              <a:rPr lang="en-US" baseline="0" dirty="0"/>
              <a:t>Note:  funding range</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AISL invests in conferences, symposia,</a:t>
            </a:r>
            <a:r>
              <a:rPr lang="en-US" baseline="0" dirty="0"/>
              <a:t> workshops that help meet program goals---build knowledge, advance field, develop new research agendas, improve practice</a:t>
            </a:r>
          </a:p>
          <a:p>
            <a:endParaRPr lang="en-US" baseline="0" dirty="0"/>
          </a:p>
          <a:p>
            <a:r>
              <a:rPr lang="en-US" baseline="0" dirty="0"/>
              <a:t>Note:</a:t>
            </a:r>
          </a:p>
          <a:p>
            <a:endParaRPr lang="en-US" baseline="0" dirty="0"/>
          </a:p>
          <a:p>
            <a:r>
              <a:rPr lang="en-US" baseline="0" dirty="0"/>
              <a:t>	If your proposal requests over $75,000 it must be submitted on the regular deadline (e.g., November 6, 2017))</a:t>
            </a:r>
          </a:p>
          <a:p>
            <a:r>
              <a:rPr lang="en-US" baseline="0" dirty="0"/>
              <a:t>		</a:t>
            </a:r>
          </a:p>
          <a:p>
            <a:r>
              <a:rPr lang="en-US" baseline="0" dirty="0"/>
              <a:t>	If under $75,000, it can be submitted at anytime:</a:t>
            </a:r>
          </a:p>
          <a:p>
            <a:endParaRPr lang="en-US" baseline="0" dirty="0"/>
          </a:p>
          <a:p>
            <a:r>
              <a:rPr lang="en-US" baseline="0" dirty="0"/>
              <a:t>Why have we done this: As we have limited funds, we want to consider all major investments (such as proposals over $75K) all at one time.  At the same time, we have found that there are some small proposals that are timely. There is not an advantage or disadvantage to when you submit your smaller proposal. Do it when it makes most sense.</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BOB SPEAKS:</a:t>
            </a:r>
          </a:p>
          <a:p>
            <a:endParaRPr lang="en-US" dirty="0"/>
          </a:p>
          <a:p>
            <a:r>
              <a:rPr lang="en-US" dirty="0"/>
              <a:t>So, this is what happens</a:t>
            </a:r>
            <a:r>
              <a:rPr lang="en-US" baseline="0" dirty="0"/>
              <a:t> after NSF receives your proposal.</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25</a:t>
            </a:fld>
            <a:endParaRPr lang="en-US" dirty="0"/>
          </a:p>
        </p:txBody>
      </p:sp>
    </p:spTree>
    <p:extLst>
      <p:ext uri="{BB962C8B-B14F-4D97-AF65-F5344CB8AC3E}">
        <p14:creationId xmlns:p14="http://schemas.microsoft.com/office/powerpoint/2010/main" val="513738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172564"/>
            <a:ext cx="5958416" cy="4633278"/>
          </a:xfrm>
        </p:spPr>
        <p:txBody>
          <a:bodyPr>
            <a:noAutofit/>
          </a:bodyPr>
          <a:lstStyle/>
          <a:p>
            <a:pPr defTabSz="878550"/>
            <a:r>
              <a:rPr lang="en-US" sz="1700" dirty="0"/>
              <a:t>It is important for practice to inform the research as well as having research inform practice. </a:t>
            </a:r>
          </a:p>
          <a:p>
            <a:pPr defTabSz="878550"/>
            <a:endParaRPr lang="en-US" sz="1700" dirty="0"/>
          </a:p>
          <a:p>
            <a:pPr defTabSz="878550"/>
            <a:r>
              <a:rPr lang="en-US" sz="1700" dirty="0"/>
              <a:t>Genuine partnerships between researchers and practitioners are required, such that the project is important and relevant to both research and practice.</a:t>
            </a:r>
            <a:endParaRPr lang="en-US" sz="1300" dirty="0">
              <a:latin typeface="Tahoma" panose="020B0604030504040204" pitchFamily="34" charset="0"/>
              <a:ea typeface="Tahoma" panose="020B0604030504040204" pitchFamily="34" charset="0"/>
              <a:cs typeface="Tahoma" panose="020B0604030504040204" pitchFamily="34" charset="0"/>
            </a:endParaRPr>
          </a:p>
          <a:p>
            <a:endParaRPr lang="en-US" sz="1700" dirty="0"/>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26</a:t>
            </a:fld>
            <a:endParaRPr lang="en-US" sz="1700" kern="0" dirty="0">
              <a:solidFill>
                <a:prstClr val="black"/>
              </a:solidFill>
            </a:endParaRPr>
          </a:p>
        </p:txBody>
      </p:sp>
    </p:spTree>
    <p:extLst>
      <p:ext uri="{BB962C8B-B14F-4D97-AF65-F5344CB8AC3E}">
        <p14:creationId xmlns:p14="http://schemas.microsoft.com/office/powerpoint/2010/main" val="1265324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1" y="4171951"/>
            <a:ext cx="6324600" cy="4959349"/>
          </a:xfrm>
        </p:spPr>
        <p:txBody>
          <a:bodyPr>
            <a:noAutofit/>
          </a:bodyPr>
          <a:lstStyle/>
          <a:p>
            <a:r>
              <a:rPr lang="en-US" dirty="0"/>
              <a:t>Project level evaluation (this slide)</a:t>
            </a:r>
          </a:p>
          <a:p>
            <a:endParaRPr lang="en-US" dirty="0"/>
          </a:p>
          <a:p>
            <a:r>
              <a:rPr lang="en-US" dirty="0"/>
              <a:t>This solicitation </a:t>
            </a:r>
            <a:r>
              <a:rPr lang="en-US" b="1" dirty="0"/>
              <a:t>does not</a:t>
            </a:r>
            <a:r>
              <a:rPr lang="en-US" dirty="0"/>
              <a:t> intend to be prescriptive with respect to how they are achieved.  There are some possibilities one can use to design evaluative processes that best align with their projects.</a:t>
            </a:r>
            <a:r>
              <a:rPr lang="en-US" i="1" dirty="0"/>
              <a:t> </a:t>
            </a:r>
          </a:p>
          <a:p>
            <a:endParaRPr lang="en-US" i="1" dirty="0"/>
          </a:p>
          <a:p>
            <a:r>
              <a:rPr lang="en-US" u="sng" dirty="0"/>
              <a:t>Evaluation and knowledge-building:</a:t>
            </a:r>
            <a:endParaRPr lang="en-US" dirty="0"/>
          </a:p>
          <a:p>
            <a:r>
              <a:rPr lang="en-US" dirty="0"/>
              <a:t>Some projects seek to achieve AISL’s knowledge-building criterion through evaluation. (Others propose research studies to build knowledge, and use evaluation primarily to monitor progress against timelines, ensure fidelity of implementation, etc.)</a:t>
            </a:r>
            <a:endParaRPr lang="en-US" i="1" dirty="0"/>
          </a:p>
          <a:p>
            <a:endParaRPr lang="en-US" i="1" dirty="0"/>
          </a:p>
          <a:p>
            <a:r>
              <a:rPr lang="en-US" u="sng" dirty="0"/>
              <a:t>Evaluation for iterative/continuous improvement</a:t>
            </a:r>
            <a:r>
              <a:rPr lang="en-US" dirty="0"/>
              <a:t>:</a:t>
            </a:r>
          </a:p>
          <a:p>
            <a:r>
              <a:rPr lang="en-US" dirty="0"/>
              <a:t>Some projects employ iterative cycles of evaluation (e.g., front end, formative, remedial) to inform work during the development and implementation of project activities. (This is often the case for proposals submitted to the </a:t>
            </a:r>
            <a:r>
              <a:rPr lang="en-US" i="1" dirty="0"/>
              <a:t>Innovations in Development</a:t>
            </a:r>
            <a:r>
              <a:rPr lang="en-US" dirty="0"/>
              <a:t> or </a:t>
            </a:r>
            <a:r>
              <a:rPr lang="en-US" i="1" dirty="0"/>
              <a:t>Broad Implementation</a:t>
            </a:r>
            <a:r>
              <a:rPr lang="en-US" dirty="0"/>
              <a:t> types; it may also be important for proposals submitted to other project types.)</a:t>
            </a:r>
          </a:p>
          <a:p>
            <a:endParaRPr lang="en-US" i="1" dirty="0"/>
          </a:p>
          <a:p>
            <a:r>
              <a:rPr lang="en-US" u="sng" dirty="0"/>
              <a:t>External advisory boards and third-party evaluators</a:t>
            </a:r>
            <a:r>
              <a:rPr lang="en-US" dirty="0"/>
              <a:t>: </a:t>
            </a:r>
          </a:p>
          <a:p>
            <a:r>
              <a:rPr lang="en-US" dirty="0"/>
              <a:t>Third-party evaluators and advisory board members typically contribute to the accountability component of project evaluations. These may also be used to provide the project team with feedback (on both as-needed and annual bases) on a range of issues, including the project’s research methods and analysis; how to improve engagement with a project’s target audiences; and how to effectively bridge boundaries in collaborations.</a:t>
            </a:r>
            <a:endParaRPr lang="en-US" i="1" dirty="0"/>
          </a:p>
          <a:p>
            <a:endParaRPr lang="en-US" i="1" dirty="0"/>
          </a:p>
          <a:p>
            <a:r>
              <a:rPr lang="en-US" dirty="0"/>
              <a:t>The extent of evaluation activities should be appropriate to achieving the project's goals and given the project's size and scope</a:t>
            </a:r>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27</a:t>
            </a:fld>
            <a:endParaRPr lang="en-US" sz="1700" kern="0" dirty="0">
              <a:solidFill>
                <a:prstClr val="black"/>
              </a:solidFill>
            </a:endParaRPr>
          </a:p>
        </p:txBody>
      </p:sp>
    </p:spTree>
    <p:extLst>
      <p:ext uri="{BB962C8B-B14F-4D97-AF65-F5344CB8AC3E}">
        <p14:creationId xmlns:p14="http://schemas.microsoft.com/office/powerpoint/2010/main" val="971441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BOB SPEAKS:</a:t>
            </a:r>
          </a:p>
          <a:p>
            <a:endParaRPr lang="en-US" dirty="0"/>
          </a:p>
          <a:p>
            <a:r>
              <a:rPr lang="en-US" dirty="0"/>
              <a:t>So, this is what happens</a:t>
            </a:r>
            <a:r>
              <a:rPr lang="en-US" baseline="0" dirty="0"/>
              <a:t> after NSF receives your proposal.</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28</a:t>
            </a:fld>
            <a:endParaRPr lang="en-US" dirty="0"/>
          </a:p>
        </p:txBody>
      </p:sp>
    </p:spTree>
    <p:extLst>
      <p:ext uri="{BB962C8B-B14F-4D97-AF65-F5344CB8AC3E}">
        <p14:creationId xmlns:p14="http://schemas.microsoft.com/office/powerpoint/2010/main" val="221937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2 NSF-wide review criteria:  Intellectual Merit which focuses on how the proposal’s potential to advance knowledge  and Broader Impact focuses on the potential to benefit society.</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29</a:t>
            </a:fld>
            <a:endParaRPr lang="en-US" dirty="0"/>
          </a:p>
        </p:txBody>
      </p:sp>
    </p:spTree>
    <p:extLst>
      <p:ext uri="{BB962C8B-B14F-4D97-AF65-F5344CB8AC3E}">
        <p14:creationId xmlns:p14="http://schemas.microsoft.com/office/powerpoint/2010/main" val="265208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a:t>
            </a:r>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3</a:t>
            </a:fld>
            <a:endParaRPr lang="en-US" sz="1700" kern="0" dirty="0">
              <a:solidFill>
                <a:prstClr val="black"/>
              </a:solidFill>
            </a:endParaRPr>
          </a:p>
        </p:txBody>
      </p:sp>
    </p:spTree>
    <p:extLst>
      <p:ext uri="{BB962C8B-B14F-4D97-AF65-F5344CB8AC3E}">
        <p14:creationId xmlns:p14="http://schemas.microsoft.com/office/powerpoint/2010/main" val="4145673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additional solicitation specific review criteria related to NSF’s efforts to broaden participation of underrepresented groups.  Reviewers will be asked to comment on these additional criteria when reviewing proposals.</a:t>
            </a:r>
          </a:p>
        </p:txBody>
      </p:sp>
      <p:sp>
        <p:nvSpPr>
          <p:cNvPr id="4" name="Slide Number Placeholder 3"/>
          <p:cNvSpPr>
            <a:spLocks noGrp="1"/>
          </p:cNvSpPr>
          <p:nvPr>
            <p:ph type="sldNum" sz="quarter" idx="10"/>
          </p:nvPr>
        </p:nvSpPr>
        <p:spPr/>
        <p:txBody>
          <a:bodyPr/>
          <a:lstStyle/>
          <a:p>
            <a:fld id="{391105E4-9E70-4B8C-B294-1B0219D99967}" type="slidenum">
              <a:rPr lang="en-US" smtClean="0"/>
              <a:pPr/>
              <a:t>30</a:t>
            </a:fld>
            <a:endParaRPr lang="en-US" dirty="0"/>
          </a:p>
        </p:txBody>
      </p:sp>
    </p:spTree>
    <p:extLst>
      <p:ext uri="{BB962C8B-B14F-4D97-AF65-F5344CB8AC3E}">
        <p14:creationId xmlns:p14="http://schemas.microsoft.com/office/powerpoint/2010/main" val="1644866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BOB SPEAKS:</a:t>
            </a:r>
          </a:p>
          <a:p>
            <a:endParaRPr lang="en-US" dirty="0"/>
          </a:p>
          <a:p>
            <a:r>
              <a:rPr lang="en-US" dirty="0"/>
              <a:t>So, this is what happens</a:t>
            </a:r>
            <a:r>
              <a:rPr lang="en-US" baseline="0" dirty="0"/>
              <a:t> after NSF receives your proposal.</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31</a:t>
            </a:fld>
            <a:endParaRPr lang="en-US" dirty="0"/>
          </a:p>
        </p:txBody>
      </p:sp>
    </p:spTree>
    <p:extLst>
      <p:ext uri="{BB962C8B-B14F-4D97-AF65-F5344CB8AC3E}">
        <p14:creationId xmlns:p14="http://schemas.microsoft.com/office/powerpoint/2010/main" val="2280753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-POs recruit reviewers with range</a:t>
            </a:r>
            <a:r>
              <a:rPr lang="en-US" baseline="0" dirty="0"/>
              <a:t> of relevant expertise to sit on panels </a:t>
            </a:r>
          </a:p>
          <a:p>
            <a:endParaRPr lang="en-US" baseline="0" dirty="0"/>
          </a:p>
          <a:p>
            <a:r>
              <a:rPr lang="en-US" baseline="0" dirty="0"/>
              <a:t>-Each proposal gets 3-4  written reviews and a rating of E, VG, G, F, or P</a:t>
            </a:r>
          </a:p>
          <a:p>
            <a:r>
              <a:rPr lang="en-US" dirty="0"/>
              <a:t>Panels have a discussion about each of the proposals they</a:t>
            </a:r>
            <a:r>
              <a:rPr lang="en-US" baseline="0" dirty="0"/>
              <a:t> review</a:t>
            </a:r>
          </a:p>
          <a:p>
            <a:endParaRPr lang="en-US" baseline="0" dirty="0"/>
          </a:p>
          <a:p>
            <a:r>
              <a:rPr lang="en-US" baseline="0" dirty="0"/>
              <a:t>Decide which ones are Highly competitive, Competitive, or Not Competitive</a:t>
            </a:r>
          </a:p>
          <a:p>
            <a:endParaRPr lang="en-US" baseline="0" dirty="0"/>
          </a:p>
          <a:p>
            <a:r>
              <a:rPr lang="en-US" baseline="0" dirty="0"/>
              <a:t>This is advisory input to POs</a:t>
            </a:r>
          </a:p>
          <a:p>
            <a:endParaRPr lang="en-US" baseline="0" dirty="0"/>
          </a:p>
          <a:p>
            <a:r>
              <a:rPr lang="en-US" baseline="0" dirty="0"/>
              <a:t>After panel meetings POs meet to review proposals getting high ratings/rankings and also which ones fill gaps in existing AISL portfolio</a:t>
            </a:r>
          </a:p>
          <a:p>
            <a:endParaRPr lang="en-US" baseline="0" dirty="0"/>
          </a:p>
          <a:p>
            <a:r>
              <a:rPr lang="en-US" baseline="0" dirty="0"/>
              <a:t>AISL POs collectively agree on which proposals should be recommended for funding; Division Director reviews/signs off; Grant is made by Division of Grants and Agreements. </a:t>
            </a:r>
          </a:p>
          <a:p>
            <a:endParaRPr lang="en-US" baseline="0" dirty="0"/>
          </a:p>
          <a:p>
            <a:pPr defTabSz="914300">
              <a:defRPr/>
            </a:pPr>
            <a:r>
              <a:rPr lang="en-US" baseline="0" dirty="0"/>
              <a:t>If not funded, </a:t>
            </a:r>
            <a:r>
              <a:rPr lang="en-US" baseline="0" dirty="0" err="1"/>
              <a:t>Pis</a:t>
            </a:r>
            <a:r>
              <a:rPr lang="en-US" baseline="0" dirty="0"/>
              <a:t> will receive a  decline letter with 3-4  </a:t>
            </a:r>
            <a:r>
              <a:rPr lang="en-US" dirty="0"/>
              <a:t>reviewer comments, panel summaries, and comments from POs.</a:t>
            </a:r>
          </a:p>
          <a:p>
            <a:r>
              <a:rPr lang="en-US" baseline="0" dirty="0"/>
              <a:t> </a:t>
            </a:r>
          </a:p>
          <a:p>
            <a:r>
              <a:rPr lang="en-US" baseline="0" dirty="0"/>
              <a:t>Balance diverse portfolio.</a:t>
            </a:r>
          </a:p>
          <a:p>
            <a:endParaRPr lang="en-US" baseline="0"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32</a:t>
            </a:fld>
            <a:endParaRPr lang="en-US" dirty="0"/>
          </a:p>
        </p:txBody>
      </p:sp>
    </p:spTree>
    <p:extLst>
      <p:ext uri="{BB962C8B-B14F-4D97-AF65-F5344CB8AC3E}">
        <p14:creationId xmlns:p14="http://schemas.microsoft.com/office/powerpoint/2010/main" val="4054821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BOB SPEAKS:</a:t>
            </a:r>
          </a:p>
          <a:p>
            <a:endParaRPr lang="en-US" dirty="0"/>
          </a:p>
          <a:p>
            <a:r>
              <a:rPr lang="en-US" dirty="0"/>
              <a:t>So, this is what happens</a:t>
            </a:r>
            <a:r>
              <a:rPr lang="en-US" baseline="0" dirty="0"/>
              <a:t> after NSF receives your proposal.</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33</a:t>
            </a:fld>
            <a:endParaRPr lang="en-US" dirty="0"/>
          </a:p>
        </p:txBody>
      </p:sp>
    </p:spTree>
    <p:extLst>
      <p:ext uri="{BB962C8B-B14F-4D97-AF65-F5344CB8AC3E}">
        <p14:creationId xmlns:p14="http://schemas.microsoft.com/office/powerpoint/2010/main" val="3166068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Resources include the NSF awards search section of the website to learn what AISL has previously funded.  And the Grant Proposal Guide and FAQs answers many questions about NSF policies and practices.</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34</a:t>
            </a:fld>
            <a:endParaRPr lang="en-US" dirty="0"/>
          </a:p>
        </p:txBody>
      </p:sp>
    </p:spTree>
    <p:extLst>
      <p:ext uri="{BB962C8B-B14F-4D97-AF65-F5344CB8AC3E}">
        <p14:creationId xmlns:p14="http://schemas.microsoft.com/office/powerpoint/2010/main" val="3202925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Center for Advancement of Informal Science Education is an extensive website with much information and resources that can be helpful in developing a proposal.</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35</a:t>
            </a:fld>
            <a:endParaRPr lang="en-US" dirty="0"/>
          </a:p>
        </p:txBody>
      </p:sp>
    </p:spTree>
    <p:extLst>
      <p:ext uri="{BB962C8B-B14F-4D97-AF65-F5344CB8AC3E}">
        <p14:creationId xmlns:p14="http://schemas.microsoft.com/office/powerpoint/2010/main" val="3191188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36</a:t>
            </a:fld>
            <a:endParaRPr lang="en-US" dirty="0"/>
          </a:p>
        </p:txBody>
      </p:sp>
    </p:spTree>
    <p:extLst>
      <p:ext uri="{BB962C8B-B14F-4D97-AF65-F5344CB8AC3E}">
        <p14:creationId xmlns:p14="http://schemas.microsoft.com/office/powerpoint/2010/main" val="4040204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37</a:t>
            </a:fld>
            <a:endParaRPr lang="en-US" dirty="0"/>
          </a:p>
        </p:txBody>
      </p:sp>
    </p:spTree>
    <p:extLst>
      <p:ext uri="{BB962C8B-B14F-4D97-AF65-F5344CB8AC3E}">
        <p14:creationId xmlns:p14="http://schemas.microsoft.com/office/powerpoint/2010/main" val="919344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Center for Advancement of Informal Science Education is an extensive website with much information and resources that can be helpful in developing a proposal.</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38</a:t>
            </a:fld>
            <a:endParaRPr lang="en-US" dirty="0"/>
          </a:p>
        </p:txBody>
      </p:sp>
    </p:spTree>
    <p:extLst>
      <p:ext uri="{BB962C8B-B14F-4D97-AF65-F5344CB8AC3E}">
        <p14:creationId xmlns:p14="http://schemas.microsoft.com/office/powerpoint/2010/main" val="1242693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701" y="4330700"/>
            <a:ext cx="5867400" cy="4273550"/>
          </a:xfrm>
        </p:spPr>
        <p:txBody>
          <a:bodyPr>
            <a:noAutofit/>
          </a:bodyPr>
          <a:lstStyle/>
          <a:p>
            <a:r>
              <a:rPr lang="en-US" sz="1400" dirty="0"/>
              <a:t>Julie</a:t>
            </a:r>
            <a:endParaRPr lang="en-US" dirty="0"/>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39</a:t>
            </a:fld>
            <a:endParaRPr lang="en-US" sz="1700" kern="0" dirty="0">
              <a:solidFill>
                <a:prstClr val="black"/>
              </a:solidFill>
            </a:endParaRPr>
          </a:p>
        </p:txBody>
      </p:sp>
    </p:spTree>
    <p:extLst>
      <p:ext uri="{BB962C8B-B14F-4D97-AF65-F5344CB8AC3E}">
        <p14:creationId xmlns:p14="http://schemas.microsoft.com/office/powerpoint/2010/main" val="91973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We’ll start with on overview of the AISL program and solicitation.</a:t>
            </a:r>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dirty="0"/>
          </a:p>
        </p:txBody>
      </p:sp>
    </p:spTree>
    <p:extLst>
      <p:ext uri="{BB962C8B-B14F-4D97-AF65-F5344CB8AC3E}">
        <p14:creationId xmlns:p14="http://schemas.microsoft.com/office/powerpoint/2010/main" val="414636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t>The AISL program has six priorities it believes are essential for achieving its goals. These priorities are also strategies to incorporate as approaches to the work. </a:t>
            </a:r>
          </a:p>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extLst>
      <p:ext uri="{BB962C8B-B14F-4D97-AF65-F5344CB8AC3E}">
        <p14:creationId xmlns:p14="http://schemas.microsoft.com/office/powerpoint/2010/main" val="330397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500" dirty="0"/>
          </a:p>
          <a:p>
            <a:r>
              <a:rPr lang="en-US" sz="1500" i="1" dirty="0"/>
              <a:t>Strategic </a:t>
            </a:r>
            <a:r>
              <a:rPr lang="en-US" sz="1500" dirty="0"/>
              <a:t>suggests planned intent or focus</a:t>
            </a:r>
          </a:p>
          <a:p>
            <a:endParaRPr lang="en-US" sz="1500" dirty="0"/>
          </a:p>
          <a:p>
            <a:r>
              <a:rPr lang="en-US" sz="1500" dirty="0"/>
              <a:t>Impact must go beyond project-level impact.</a:t>
            </a:r>
          </a:p>
          <a:p>
            <a:endParaRPr lang="en-US" sz="1500" dirty="0"/>
          </a:p>
          <a:p>
            <a:r>
              <a:rPr lang="en-US" sz="1500" dirty="0"/>
              <a:t>Note that strategic impact can be achieved regardless of the size of the organization (or the population of the communities that they serve) or the size of the target audience.</a:t>
            </a:r>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6</a:t>
            </a:fld>
            <a:endParaRPr lang="en-US" sz="1700" kern="0" dirty="0">
              <a:solidFill>
                <a:prstClr val="black"/>
              </a:solidFill>
            </a:endParaRPr>
          </a:p>
        </p:txBody>
      </p:sp>
    </p:spTree>
    <p:extLst>
      <p:ext uri="{BB962C8B-B14F-4D97-AF65-F5344CB8AC3E}">
        <p14:creationId xmlns:p14="http://schemas.microsoft.com/office/powerpoint/2010/main" val="259864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171951"/>
            <a:ext cx="5613400" cy="4403725"/>
          </a:xfrm>
        </p:spPr>
        <p:txBody>
          <a:bodyPr>
            <a:normAutofit/>
          </a:bodyPr>
          <a:lstStyle/>
          <a:p>
            <a:endParaRPr lang="en-US" sz="1300" dirty="0"/>
          </a:p>
          <a:p>
            <a:pPr marL="164728" indent="-164728">
              <a:buFont typeface="Arial" panose="020B0604020202020204" pitchFamily="34" charset="0"/>
              <a:buChar char="•"/>
            </a:pPr>
            <a:r>
              <a:rPr lang="en-US" sz="1300" dirty="0"/>
              <a:t>Foci of investigations may include, for example, "what is happening," "to what extent," "why," "how," "what works for whom," and "under what circumstances."  </a:t>
            </a:r>
          </a:p>
          <a:p>
            <a:pPr marL="164728" indent="-164728">
              <a:buFont typeface="Arial" panose="020B0604020202020204" pitchFamily="34" charset="0"/>
              <a:buChar char="•"/>
            </a:pPr>
            <a:r>
              <a:rPr lang="en-US" sz="1300" dirty="0"/>
              <a:t>The “Discover Research” tab on the informalscience.org website may be helpful in finding current research, literature reviews, research agendas, etc. related to learning STEM in informal settings.</a:t>
            </a:r>
          </a:p>
          <a:p>
            <a:pPr marL="164728" indent="-164728">
              <a:buFont typeface="Arial" panose="020B0604020202020204" pitchFamily="34" charset="0"/>
              <a:buChar char="•"/>
            </a:pPr>
            <a:r>
              <a:rPr lang="en-US" sz="1300" dirty="0"/>
              <a:t>Projects should build from the current literature and practice. Projects may also consider building from or critiquing relevant research agendas or literatures about informal STEM learning that have been developed in recent years.</a:t>
            </a:r>
          </a:p>
          <a:p>
            <a:pPr marL="164728" indent="-164728">
              <a:buFont typeface="Arial" panose="020B0604020202020204" pitchFamily="34" charset="0"/>
              <a:buChar char="•"/>
            </a:pPr>
            <a:r>
              <a:rPr lang="en-US" sz="1300" dirty="0"/>
              <a:t>Definitions of research and evaluation vary across the field of informal STEM education. It is not the goal of this solicitation to set definitions for these approaches. Instead, the AISL program seeks to advance the collective understanding of learning STEM in informal environments and to provide appropriate means for communicating what has been learned. Thus, each proposal should identify how it builds knowledge. It should make a case for how it is doing so, using appropriate resources from research and evaluation </a:t>
            </a:r>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7</a:t>
            </a:fld>
            <a:endParaRPr lang="en-US" sz="1700" kern="0" dirty="0">
              <a:solidFill>
                <a:prstClr val="black"/>
              </a:solidFill>
            </a:endParaRPr>
          </a:p>
        </p:txBody>
      </p:sp>
    </p:spTree>
    <p:extLst>
      <p:ext uri="{BB962C8B-B14F-4D97-AF65-F5344CB8AC3E}">
        <p14:creationId xmlns:p14="http://schemas.microsoft.com/office/powerpoint/2010/main" val="365360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a:t>Innovation may be framed in different ways and serve different purposes. </a:t>
            </a:r>
          </a:p>
          <a:p>
            <a:endParaRPr lang="en-US" sz="1500" dirty="0"/>
          </a:p>
          <a:p>
            <a:r>
              <a:rPr lang="en-US" sz="1500" dirty="0"/>
              <a:t>Innovation may build on or extend current work or it might take that work in a totally different direction. </a:t>
            </a:r>
          </a:p>
          <a:p>
            <a:r>
              <a:rPr lang="en-US" sz="1500" dirty="0"/>
              <a:t> </a:t>
            </a:r>
          </a:p>
          <a:p>
            <a:r>
              <a:rPr lang="en-US" sz="1500" dirty="0"/>
              <a:t>For the informal education field, innovation might </a:t>
            </a:r>
          </a:p>
          <a:p>
            <a:pPr marL="164728" indent="-164728">
              <a:buFont typeface="Arial" panose="020B0604020202020204" pitchFamily="34" charset="0"/>
              <a:buChar char="•"/>
            </a:pPr>
            <a:r>
              <a:rPr lang="en-US" sz="1500" dirty="0"/>
              <a:t>address immediate challenges and opportunities; </a:t>
            </a:r>
          </a:p>
          <a:p>
            <a:pPr marL="164728" indent="-164728">
              <a:buFont typeface="Arial" panose="020B0604020202020204" pitchFamily="34" charset="0"/>
              <a:buChar char="•"/>
            </a:pPr>
            <a:r>
              <a:rPr lang="en-US" sz="1500" dirty="0"/>
              <a:t>anticipate different structures, functions, and purposes of informal STEM education; </a:t>
            </a:r>
          </a:p>
          <a:p>
            <a:pPr marL="164728" indent="-164728">
              <a:buFont typeface="Arial" panose="020B0604020202020204" pitchFamily="34" charset="0"/>
              <a:buChar char="•"/>
            </a:pPr>
            <a:r>
              <a:rPr lang="en-US" sz="1500" dirty="0"/>
              <a:t>challenge existing assumptions about learning and learning environments; or </a:t>
            </a:r>
          </a:p>
          <a:p>
            <a:pPr marL="164728" indent="-164728">
              <a:buFont typeface="Arial" panose="020B0604020202020204" pitchFamily="34" charset="0"/>
              <a:buChar char="•"/>
            </a:pPr>
            <a:r>
              <a:rPr lang="en-US" sz="1500" dirty="0"/>
              <a:t>envision the future needs of diverse learners, educators, and STEM professionals in the U.S.</a:t>
            </a:r>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8</a:t>
            </a:fld>
            <a:endParaRPr lang="en-US" sz="1700" kern="0" dirty="0">
              <a:solidFill>
                <a:prstClr val="black"/>
              </a:solidFill>
            </a:endParaRPr>
          </a:p>
        </p:txBody>
      </p:sp>
    </p:spTree>
    <p:extLst>
      <p:ext uri="{BB962C8B-B14F-4D97-AF65-F5344CB8AC3E}">
        <p14:creationId xmlns:p14="http://schemas.microsoft.com/office/powerpoint/2010/main" val="208420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8550"/>
            <a:endParaRPr lang="en-US" sz="1500" dirty="0"/>
          </a:p>
          <a:p>
            <a:pPr defTabSz="878550"/>
            <a:r>
              <a:rPr lang="en-US" sz="1500" dirty="0"/>
              <a:t>Successful projects will generally involve interdisciplinary teams. In all cases, proposals must describe the expertise needed for the work, how this expertise is incorporated in the project, and who is responsible for each component. </a:t>
            </a:r>
          </a:p>
          <a:p>
            <a:endParaRPr lang="en-US" sz="1500" dirty="0"/>
          </a:p>
        </p:txBody>
      </p:sp>
      <p:sp>
        <p:nvSpPr>
          <p:cNvPr id="4" name="Slide Number Placeholder 3"/>
          <p:cNvSpPr>
            <a:spLocks noGrp="1"/>
          </p:cNvSpPr>
          <p:nvPr>
            <p:ph type="sldNum" sz="quarter" idx="10"/>
          </p:nvPr>
        </p:nvSpPr>
        <p:spPr/>
        <p:txBody>
          <a:bodyPr/>
          <a:lstStyle/>
          <a:p>
            <a:pPr defTabSz="878550">
              <a:defRPr/>
            </a:pPr>
            <a:fld id="{70B49587-7543-4091-BAF4-A66716748267}" type="slidenum">
              <a:rPr lang="en-US" sz="1700" kern="0">
                <a:solidFill>
                  <a:prstClr val="black"/>
                </a:solidFill>
              </a:rPr>
              <a:pPr defTabSz="878550">
                <a:defRPr/>
              </a:pPr>
              <a:t>9</a:t>
            </a:fld>
            <a:endParaRPr lang="en-US" sz="1700" kern="0" dirty="0">
              <a:solidFill>
                <a:prstClr val="black"/>
              </a:solidFill>
            </a:endParaRPr>
          </a:p>
        </p:txBody>
      </p:sp>
    </p:spTree>
    <p:extLst>
      <p:ext uri="{BB962C8B-B14F-4D97-AF65-F5344CB8AC3E}">
        <p14:creationId xmlns:p14="http://schemas.microsoft.com/office/powerpoint/2010/main" val="111658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3462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68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81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srgbClr val="000000"/>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381E39-AF51-46B8-B04E-947172197504}" type="slidenum">
              <a:rPr lang="en-US" smtClean="0">
                <a:solidFill>
                  <a:srgbClr val="000000"/>
                </a:solidFill>
              </a:rPr>
              <a:pPr/>
              <a:t>‹#›</a:t>
            </a:fld>
            <a:endParaRPr lang="en-US">
              <a:solidFill>
                <a:srgbClr val="000000"/>
              </a:solidFill>
            </a:endParaRPr>
          </a:p>
        </p:txBody>
      </p:sp>
      <p:sp>
        <p:nvSpPr>
          <p:cNvPr id="7" name="Content Placeholder 6"/>
          <p:cNvSpPr>
            <a:spLocks noGrp="1"/>
          </p:cNvSpPr>
          <p:nvPr>
            <p:ph sz="quarter" idx="13"/>
          </p:nvPr>
        </p:nvSpPr>
        <p:spPr>
          <a:xfrm>
            <a:off x="10668000" y="49530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711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0125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A2290-A865-4658-B0D6-DBBBBC031DB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305981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00000"/>
              <a:buFont typeface="Arial" pitchFamily="34" charset="0"/>
              <a:buChar char="•"/>
              <a:defRPr/>
            </a:lvl1pPr>
            <a:lvl2pPr>
              <a:buSzPct val="85000"/>
              <a:buFont typeface="Wingdings"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14A76-38CC-4080-8E8F-EB33C50D69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933417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9FFDF5-87A7-4370-A5D2-F0EA05A12D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889138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F097F0-915E-4BCA-8DBE-C619493B1B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952356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13EEDB-4B49-4899-AEB1-5699A02774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006009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EE68A2-C966-4F7A-9267-0B78F0B183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331972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964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25F6A3-34F5-46AE-8D42-949BE02876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476864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4AF55E-6925-47CD-882E-E673BBDD2A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173317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29E0F-AFCC-40B1-A067-FE5D921BE9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832829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78C16-DE8C-42C8-8721-A930C42DC5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379929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F2CBD-ACE8-4597-BB8E-EC13B9F441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860032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6"/>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a:t>Click to edit Master text styles</a:t>
            </a:r>
          </a:p>
        </p:txBody>
      </p:sp>
      <p:sp>
        <p:nvSpPr>
          <p:cNvPr id="10" name="Footer Placeholder 4"/>
          <p:cNvSpPr>
            <a:spLocks noGrp="1"/>
          </p:cNvSpPr>
          <p:nvPr>
            <p:ph type="ftr" sz="quarter" idx="3"/>
          </p:nvPr>
        </p:nvSpPr>
        <p:spPr>
          <a:xfrm>
            <a:off x="6248400" y="6416038"/>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39700" y="6416039"/>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76200" y="579437"/>
            <a:ext cx="8229600" cy="639763"/>
          </a:xfrm>
        </p:spPr>
        <p:txBody>
          <a:bodyPr/>
          <a:lstStyle>
            <a:lvl1pPr>
              <a:buClr>
                <a:schemeClr val="accent6">
                  <a:lumMod val="50000"/>
                </a:schemeClr>
              </a:buClr>
              <a:defRPr>
                <a:solidFill>
                  <a:schemeClr val="accent6">
                    <a:lumMod val="50000"/>
                  </a:schemeClr>
                </a:solidFill>
              </a:defRPr>
            </a:lvl1pPr>
          </a:lstStyle>
          <a:p>
            <a:r>
              <a:rPr lang="en-US"/>
              <a:t>Click to edit Master title style</a:t>
            </a:r>
          </a:p>
        </p:txBody>
      </p:sp>
    </p:spTree>
    <p:extLst>
      <p:ext uri="{BB962C8B-B14F-4D97-AF65-F5344CB8AC3E}">
        <p14:creationId xmlns:p14="http://schemas.microsoft.com/office/powerpoint/2010/main" val="4212128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a:xfrm>
            <a:off x="-76200" y="549601"/>
            <a:ext cx="8229600" cy="639763"/>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n-US"/>
              <a:t>Click to edit Master text styles</a:t>
            </a:r>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4"/>
          </p:nvPr>
        </p:nvSpPr>
        <p:spPr>
          <a:xfrm>
            <a:off x="457200" y="6336451"/>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76200" y="579436"/>
            <a:ext cx="8229600" cy="639763"/>
          </a:xfrm>
        </p:spPr>
        <p:txBody>
          <a:bodyPr/>
          <a:lstStyle/>
          <a:p>
            <a:r>
              <a:rPr lang="en-US"/>
              <a:t>Click to edit Master title style</a:t>
            </a:r>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Title 10"/>
          <p:cNvSpPr>
            <a:spLocks noGrp="1"/>
          </p:cNvSpPr>
          <p:nvPr>
            <p:ph type="title"/>
          </p:nvPr>
        </p:nvSpPr>
        <p:spPr>
          <a:xfrm>
            <a:off x="-76200" y="549601"/>
            <a:ext cx="8229600" cy="639763"/>
          </a:xfrm>
        </p:spPr>
        <p:txBody>
          <a:bodyPr/>
          <a:lstStyle/>
          <a:p>
            <a:r>
              <a:rPr lang="en-US"/>
              <a:t>Click to edit Master title style</a:t>
            </a:r>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2857500" y="34290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5638800" y="34290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76200" y="1447802"/>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2857500" y="1447802"/>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5638800" y="1447802"/>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a:xfrm>
            <a:off x="-76200" y="549601"/>
            <a:ext cx="8229600" cy="639763"/>
          </a:xfrm>
        </p:spPr>
        <p:txBody>
          <a:bodyPr/>
          <a:lstStyle/>
          <a:p>
            <a:r>
              <a:rPr lang="en-US"/>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837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1" y="2865438"/>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491041" y="2865438"/>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494213" y="2560639"/>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76200" y="625801"/>
            <a:ext cx="8229600" cy="639763"/>
          </a:xfrm>
        </p:spPr>
        <p:txBody>
          <a:bodyPr/>
          <a:lstStyle>
            <a:lvl1pPr>
              <a:defRPr>
                <a:solidFill>
                  <a:schemeClr val="accent6">
                    <a:lumMod val="50000"/>
                  </a:schemeClr>
                </a:solidFill>
              </a:defRPr>
            </a:lvl1pPr>
          </a:lstStyle>
          <a:p>
            <a:r>
              <a:rPr lang="en-US"/>
              <a:t>Click to edit Master title style</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1"/>
            <a:ext cx="8229600" cy="639763"/>
          </a:xfrm>
        </p:spPr>
        <p:txBody>
          <a:bodyPr/>
          <a:lstStyle/>
          <a:p>
            <a:r>
              <a:rPr lang="en-US"/>
              <a:t>Click to edit Master title style</a:t>
            </a:r>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5111751"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62601" y="1524001"/>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1"/>
            <a:ext cx="6858000" cy="639763"/>
          </a:xfrm>
        </p:spPr>
        <p:txBody>
          <a:bodyPr/>
          <a:lstStyle>
            <a:lvl1pPr>
              <a:buClr>
                <a:schemeClr val="tx1">
                  <a:lumMod val="95000"/>
                  <a:lumOff val="5000"/>
                </a:schemeClr>
              </a:buClr>
              <a:defRPr sz="2800">
                <a:solidFill>
                  <a:schemeClr val="accent6">
                    <a:lumMod val="50000"/>
                  </a:schemeClr>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n-US"/>
              <a:t>Click to edit Master text styles</a:t>
            </a: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1"/>
            <a:ext cx="3962400" cy="338139"/>
          </a:xfrm>
        </p:spPr>
        <p:txBody>
          <a:bodyPr anchor="b"/>
          <a:lstStyle>
            <a:lvl1pPr algn="l">
              <a:defRPr sz="1800" b="1"/>
            </a:lvl1pPr>
          </a:lstStyle>
          <a:p>
            <a:r>
              <a:rPr lang="en-US"/>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953000" y="5029202"/>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7" name="Picture 6" descr="upper_swoosh_graphic_element_reverse.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07244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578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7523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4564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227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8590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9209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201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9342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3473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582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280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381E39-AF51-46B8-B04E-947172197504}" type="slidenum">
              <a:rPr lang="en-US" smtClean="0"/>
              <a:pPr/>
              <a:t>‹#›</a:t>
            </a:fld>
            <a:endParaRPr lang="en-US"/>
          </a:p>
        </p:txBody>
      </p:sp>
    </p:spTree>
    <p:extLst>
      <p:ext uri="{BB962C8B-B14F-4D97-AF65-F5344CB8AC3E}">
        <p14:creationId xmlns:p14="http://schemas.microsoft.com/office/powerpoint/2010/main" val="882591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9202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65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8145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29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069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085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5.jpeg"/><Relationship Id="rId2" Type="http://schemas.openxmlformats.org/officeDocument/2006/relationships/slideLayout" Target="../slideLayouts/slideLayout35.xml"/><Relationship Id="rId16" Type="http://schemas.openxmlformats.org/officeDocument/2006/relationships/image" Target="../media/image4.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19" Type="http://schemas.openxmlformats.org/officeDocument/2006/relationships/image" Target="../media/image7.jp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jpg"/>
          <p:cNvPicPr>
            <a:picLocks noChangeAspect="1"/>
          </p:cNvPicPr>
          <p:nvPr userDrawn="1"/>
        </p:nvPicPr>
        <p:blipFill>
          <a:blip r:embed="rId15" cstate="print"/>
          <a:stretch>
            <a:fillRect/>
          </a:stretch>
        </p:blipFill>
        <p:spPr>
          <a:xfrm>
            <a:off x="2028" y="0"/>
            <a:ext cx="9135885" cy="6854955"/>
          </a:xfrm>
          <a:prstGeom prst="rect">
            <a:avLst/>
          </a:prstGeom>
        </p:spPr>
      </p:pic>
    </p:spTree>
    <p:extLst>
      <p:ext uri="{BB962C8B-B14F-4D97-AF65-F5344CB8AC3E}">
        <p14:creationId xmlns:p14="http://schemas.microsoft.com/office/powerpoint/2010/main" val="1261298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dirty="0">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317F748-6C98-4ED7-8FF9-E8CADA98FFF2}" type="slidenum">
              <a:rPr lang="en-US">
                <a:solidFill>
                  <a:srgbClr val="000000"/>
                </a:solidFill>
                <a:latin typeface="Times New Roman" pitchFamily="18" charset="0"/>
              </a:rPr>
              <a:pPr fontAlgn="base">
                <a:spcBef>
                  <a:spcPct val="0"/>
                </a:spcBef>
                <a:spcAft>
                  <a:spcPct val="0"/>
                </a:spcAft>
                <a:defRPr/>
              </a:pPr>
              <a:t>‹#›</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2522234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 id="2147483660" r:id="rId13"/>
    <p:sldLayoutId id="2147483652" r:id="rId14"/>
    <p:sldLayoutId id="2147483661" r:id="rId15"/>
    <p:sldLayoutId id="2147483662" r:id="rId16"/>
    <p:sldLayoutId id="2147483653" r:id="rId17"/>
    <p:sldLayoutId id="2147483654" r:id="rId18"/>
    <p:sldLayoutId id="2147483664" r:id="rId19"/>
    <p:sldLayoutId id="2147483657" r:id="rId20"/>
  </p:sldLayoutIdLst>
  <p:transition spd="slow"/>
  <p:hf hdr="0" ftr="0" dt="0"/>
  <p:txStyles>
    <p:titleStyle>
      <a:lvl1pPr algn="ctr" rtl="0" eaLnBrk="0" fontAlgn="base" hangingPunct="0">
        <a:spcBef>
          <a:spcPct val="0"/>
        </a:spcBef>
        <a:spcAft>
          <a:spcPct val="0"/>
        </a:spcAft>
        <a:defRPr sz="4000" b="1">
          <a:solidFill>
            <a:srgbClr val="0000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000099"/>
          </a:solidFill>
          <a:effectLst>
            <a:outerShdw blurRad="38100" dist="38100" dir="2700000" algn="tl">
              <a:srgbClr val="C0C0C0"/>
            </a:outerShdw>
          </a:effectLst>
          <a:latin typeface="Tahoma" charset="0"/>
        </a:defRPr>
      </a:lvl2pPr>
      <a:lvl3pPr algn="ctr" rtl="0" eaLnBrk="0" fontAlgn="base" hangingPunct="0">
        <a:spcBef>
          <a:spcPct val="0"/>
        </a:spcBef>
        <a:spcAft>
          <a:spcPct val="0"/>
        </a:spcAft>
        <a:defRPr sz="4400" b="1">
          <a:solidFill>
            <a:srgbClr val="000099"/>
          </a:solidFill>
          <a:effectLst>
            <a:outerShdw blurRad="38100" dist="38100" dir="2700000" algn="tl">
              <a:srgbClr val="C0C0C0"/>
            </a:outerShdw>
          </a:effectLst>
          <a:latin typeface="Tahoma" charset="0"/>
        </a:defRPr>
      </a:lvl3pPr>
      <a:lvl4pPr algn="ctr" rtl="0" eaLnBrk="0" fontAlgn="base" hangingPunct="0">
        <a:spcBef>
          <a:spcPct val="0"/>
        </a:spcBef>
        <a:spcAft>
          <a:spcPct val="0"/>
        </a:spcAft>
        <a:defRPr sz="4400" b="1">
          <a:solidFill>
            <a:srgbClr val="000099"/>
          </a:solidFill>
          <a:effectLst>
            <a:outerShdw blurRad="38100" dist="38100" dir="2700000" algn="tl">
              <a:srgbClr val="C0C0C0"/>
            </a:outerShdw>
          </a:effectLst>
          <a:latin typeface="Tahoma" charset="0"/>
        </a:defRPr>
      </a:lvl4pPr>
      <a:lvl5pPr algn="ctr" rtl="0" eaLnBrk="0" fontAlgn="base" hangingPunct="0">
        <a:spcBef>
          <a:spcPct val="0"/>
        </a:spcBef>
        <a:spcAft>
          <a:spcPct val="0"/>
        </a:spcAft>
        <a:defRPr sz="4400" b="1">
          <a:solidFill>
            <a:srgbClr val="000099"/>
          </a:solidFill>
          <a:effectLst>
            <a:outerShdw blurRad="38100" dist="38100" dir="2700000" algn="tl">
              <a:srgbClr val="C0C0C0"/>
            </a:outerShdw>
          </a:effectLst>
          <a:latin typeface="Tahoma" charset="0"/>
        </a:defRPr>
      </a:lvl5pPr>
      <a:lvl6pPr marL="457200" algn="ctr" rtl="0" fontAlgn="base">
        <a:spcBef>
          <a:spcPct val="0"/>
        </a:spcBef>
        <a:spcAft>
          <a:spcPct val="0"/>
        </a:spcAft>
        <a:defRPr sz="4400" b="1">
          <a:solidFill>
            <a:srgbClr val="000099"/>
          </a:solidFill>
          <a:effectLst>
            <a:outerShdw blurRad="38100" dist="38100" dir="2700000" algn="tl">
              <a:srgbClr val="C0C0C0"/>
            </a:outerShdw>
          </a:effectLst>
          <a:latin typeface="Tahoma" charset="0"/>
        </a:defRPr>
      </a:lvl6pPr>
      <a:lvl7pPr marL="914400" algn="ctr" rtl="0" fontAlgn="base">
        <a:spcBef>
          <a:spcPct val="0"/>
        </a:spcBef>
        <a:spcAft>
          <a:spcPct val="0"/>
        </a:spcAft>
        <a:defRPr sz="4400" b="1">
          <a:solidFill>
            <a:srgbClr val="000099"/>
          </a:solidFill>
          <a:effectLst>
            <a:outerShdw blurRad="38100" dist="38100" dir="2700000" algn="tl">
              <a:srgbClr val="C0C0C0"/>
            </a:outerShdw>
          </a:effectLst>
          <a:latin typeface="Tahoma" charset="0"/>
        </a:defRPr>
      </a:lvl7pPr>
      <a:lvl8pPr marL="1371600" algn="ctr" rtl="0" fontAlgn="base">
        <a:spcBef>
          <a:spcPct val="0"/>
        </a:spcBef>
        <a:spcAft>
          <a:spcPct val="0"/>
        </a:spcAft>
        <a:defRPr sz="4400" b="1">
          <a:solidFill>
            <a:srgbClr val="000099"/>
          </a:solidFill>
          <a:effectLst>
            <a:outerShdw blurRad="38100" dist="38100" dir="2700000" algn="tl">
              <a:srgbClr val="C0C0C0"/>
            </a:outerShdw>
          </a:effectLst>
          <a:latin typeface="Tahoma" charset="0"/>
        </a:defRPr>
      </a:lvl8pPr>
      <a:lvl9pPr marL="1828800" algn="ctr" rtl="0" fontAlgn="base">
        <a:spcBef>
          <a:spcPct val="0"/>
        </a:spcBef>
        <a:spcAft>
          <a:spcPct val="0"/>
        </a:spcAft>
        <a:defRPr sz="4400" b="1">
          <a:solidFill>
            <a:srgbClr val="000099"/>
          </a:solidFill>
          <a:effectLst>
            <a:outerShdw blurRad="38100" dist="38100" dir="2700000" algn="tl">
              <a:srgbClr val="C0C0C0"/>
            </a:outerShdw>
          </a:effectLst>
          <a:latin typeface="Tahoma" charset="0"/>
        </a:defRPr>
      </a:lvl9pPr>
    </p:titleStyle>
    <p:bodyStyle>
      <a:lvl1pPr marL="342900" indent="-342900" algn="l" rtl="0" eaLnBrk="0" fontAlgn="base" hangingPunct="0">
        <a:spcBef>
          <a:spcPct val="20000"/>
        </a:spcBef>
        <a:spcAft>
          <a:spcPct val="0"/>
        </a:spcAft>
        <a:buSzPct val="80000"/>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jpg"/>
          <p:cNvPicPr>
            <a:picLocks noChangeAspect="1"/>
          </p:cNvPicPr>
          <p:nvPr userDrawn="1"/>
        </p:nvPicPr>
        <p:blipFill>
          <a:blip r:embed="rId15" cstate="print"/>
          <a:stretch>
            <a:fillRect/>
          </a:stretch>
        </p:blipFill>
        <p:spPr>
          <a:xfrm>
            <a:off x="2028" y="0"/>
            <a:ext cx="9135885" cy="6854955"/>
          </a:xfrm>
          <a:prstGeom prst="rect">
            <a:avLst/>
          </a:prstGeom>
        </p:spPr>
      </p:pic>
      <p:sp>
        <p:nvSpPr>
          <p:cNvPr id="8" name="Rectangle 7"/>
          <p:cNvSpPr/>
          <p:nvPr userDrawn="1"/>
        </p:nvSpPr>
        <p:spPr bwMode="auto">
          <a:xfrm>
            <a:off x="0" y="4876800"/>
            <a:ext cx="9163313" cy="19654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20000"/>
              </a:spcBef>
              <a:spcAft>
                <a:spcPct val="25000"/>
              </a:spcAft>
              <a:buClrTx/>
              <a:buSzTx/>
              <a:buFontTx/>
              <a:buNone/>
              <a:tabLst/>
            </a:pPr>
            <a:endParaRPr kumimoji="0" lang="en-US" sz="1800" b="0" i="0" u="none" strike="noStrike" cap="none" normalizeH="0" baseline="0">
              <a:ln>
                <a:noFill/>
              </a:ln>
              <a:solidFill>
                <a:schemeClr val="bg1"/>
              </a:solidFill>
              <a:effectLst/>
              <a:latin typeface="Arial" charset="0"/>
            </a:endParaRPr>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944398"/>
            <a:ext cx="1692136" cy="1830258"/>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995520" y="4931698"/>
            <a:ext cx="2666284" cy="1836324"/>
          </a:xfrm>
          <a:prstGeom prst="rect">
            <a:avLst/>
          </a:prstGeom>
        </p:spPr>
      </p:pic>
      <p:pic>
        <p:nvPicPr>
          <p:cNvPr id="6" name="Picture 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66308" y="4955131"/>
            <a:ext cx="3142340" cy="1819525"/>
          </a:xfrm>
          <a:prstGeom prst="rect">
            <a:avLst/>
          </a:prstGeom>
        </p:spPr>
      </p:pic>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748676" y="4939032"/>
            <a:ext cx="1389237" cy="1828990"/>
          </a:xfrm>
          <a:prstGeom prst="rect">
            <a:avLst/>
          </a:prstGeom>
        </p:spPr>
      </p:pic>
    </p:spTree>
    <p:extLst>
      <p:ext uri="{BB962C8B-B14F-4D97-AF65-F5344CB8AC3E}">
        <p14:creationId xmlns:p14="http://schemas.microsoft.com/office/powerpoint/2010/main" val="39543850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www.nsf.gov/bfa/dias/policy/"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 Id="rId5" Type="http://schemas.openxmlformats.org/officeDocument/2006/relationships/hyperlink" Target="http://www.nsf.gov/funding/pgm_summ.jsp?pims_id=504793" TargetMode="External"/><Relationship Id="rId4" Type="http://schemas.openxmlformats.org/officeDocument/2006/relationships/hyperlink" Target="http://www.nsf.gov/awardsearch/"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informalscience.org/projects/funding/nsf-aisl"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 Id="rId5" Type="http://schemas.openxmlformats.org/officeDocument/2006/relationships/hyperlink" Target="http://www.informalscience.org/evaluation/developing-evaluation-plan" TargetMode="External"/><Relationship Id="rId4" Type="http://schemas.openxmlformats.org/officeDocument/2006/relationships/hyperlink" Target="http://www.informalscience.org/knowledge-bas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mailto:DRLAISL@nsf.gov" TargetMode="External"/><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https://www.nsf.gov/funding/pgm_summ.jsp?pims_id=504793"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8915400" cy="2209800"/>
          </a:xfrm>
          <a:prstGeom prst="rect">
            <a:avLst/>
          </a:prstGeo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Cambria"/>
                <a:cs typeface="Cambria"/>
              </a:rPr>
              <a:t>The AISL Program</a:t>
            </a:r>
            <a:br>
              <a:rPr lang="en-US" sz="2200" b="1" dirty="0">
                <a:solidFill>
                  <a:schemeClr val="bg1"/>
                </a:solidFill>
                <a:effectLst>
                  <a:outerShdw blurRad="38100" dist="38100" dir="2700000" algn="tl">
                    <a:srgbClr val="000000">
                      <a:alpha val="43137"/>
                    </a:srgbClr>
                  </a:outerShdw>
                </a:effectLst>
                <a:latin typeface="Cambria"/>
                <a:cs typeface="Cambria"/>
              </a:rPr>
            </a:br>
            <a:r>
              <a:rPr lang="en-US" sz="2200" b="1" dirty="0">
                <a:solidFill>
                  <a:schemeClr val="bg1"/>
                </a:solidFill>
                <a:effectLst>
                  <a:outerShdw blurRad="38100" dist="38100" dir="2700000" algn="tl">
                    <a:srgbClr val="000000">
                      <a:alpha val="43137"/>
                    </a:srgbClr>
                  </a:outerShdw>
                </a:effectLst>
                <a:latin typeface="Cambria"/>
                <a:cs typeface="Cambria"/>
              </a:rPr>
              <a:t>                                                                       </a:t>
            </a:r>
            <a:br>
              <a:rPr lang="en-US" b="1" dirty="0">
                <a:solidFill>
                  <a:schemeClr val="bg1"/>
                </a:solidFill>
                <a:effectLst>
                  <a:outerShdw blurRad="38100" dist="38100" dir="2700000" algn="tl">
                    <a:srgbClr val="000000">
                      <a:alpha val="43137"/>
                    </a:srgbClr>
                  </a:outerShdw>
                </a:effectLst>
                <a:latin typeface="Cambria"/>
                <a:cs typeface="Cambria"/>
              </a:rPr>
            </a:br>
            <a:r>
              <a:rPr lang="en-US" sz="3100" b="1" dirty="0">
                <a:solidFill>
                  <a:schemeClr val="bg1"/>
                </a:solidFill>
                <a:effectLst>
                  <a:outerShdw blurRad="38100" dist="38100" dir="2700000" algn="tl">
                    <a:srgbClr val="000000">
                      <a:alpha val="43137"/>
                    </a:srgbClr>
                  </a:outerShdw>
                </a:effectLst>
                <a:latin typeface="Cambria"/>
                <a:cs typeface="Cambria"/>
              </a:rPr>
              <a:t>FY 18,19, 20</a:t>
            </a:r>
            <a:br>
              <a:rPr lang="en-US" sz="2800" b="1" dirty="0">
                <a:solidFill>
                  <a:schemeClr val="bg1"/>
                </a:solidFill>
                <a:effectLst>
                  <a:outerShdw blurRad="38100" dist="38100" dir="2700000" algn="tl">
                    <a:srgbClr val="000000">
                      <a:alpha val="43137"/>
                    </a:srgbClr>
                  </a:outerShdw>
                </a:effectLst>
                <a:latin typeface="Cambria"/>
                <a:cs typeface="Cambria"/>
              </a:rPr>
            </a:br>
            <a:br>
              <a:rPr lang="en-US" sz="2800" b="1" dirty="0">
                <a:solidFill>
                  <a:srgbClr val="00B0F0"/>
                </a:solidFill>
                <a:effectLst>
                  <a:outerShdw blurRad="38100" dist="38100" dir="2700000" algn="tl">
                    <a:srgbClr val="000000">
                      <a:alpha val="43137"/>
                    </a:srgbClr>
                  </a:outerShdw>
                </a:effectLst>
                <a:latin typeface="Cambria"/>
                <a:cs typeface="Cambria"/>
              </a:rPr>
            </a:br>
            <a:r>
              <a:rPr lang="en-US" sz="3300" b="1" dirty="0">
                <a:solidFill>
                  <a:srgbClr val="00B0F0"/>
                </a:solidFill>
                <a:effectLst>
                  <a:outerShdw blurRad="38100" dist="38100" dir="2700000" algn="tl">
                    <a:srgbClr val="000000">
                      <a:alpha val="43137"/>
                    </a:srgbClr>
                  </a:outerShdw>
                </a:effectLst>
                <a:latin typeface="Cambria"/>
                <a:cs typeface="Cambria"/>
              </a:rPr>
              <a:t>Overview of NSF Solicitation 17-573</a:t>
            </a:r>
            <a:br>
              <a:rPr lang="en-US" sz="2700" b="1" dirty="0">
                <a:solidFill>
                  <a:schemeClr val="bg1"/>
                </a:solidFill>
                <a:effectLst>
                  <a:outerShdw blurRad="38100" dist="38100" dir="2700000" algn="tl">
                    <a:srgbClr val="000000">
                      <a:alpha val="43137"/>
                    </a:srgbClr>
                  </a:outerShdw>
                </a:effectLst>
                <a:latin typeface="Cambria"/>
                <a:cs typeface="Cambria"/>
              </a:rPr>
            </a:br>
            <a:br>
              <a:rPr lang="en-US" sz="2700" b="1" dirty="0">
                <a:solidFill>
                  <a:schemeClr val="bg1"/>
                </a:solidFill>
                <a:effectLst>
                  <a:outerShdw blurRad="38100" dist="38100" dir="2700000" algn="tl">
                    <a:srgbClr val="000000">
                      <a:alpha val="43137"/>
                    </a:srgbClr>
                  </a:outerShdw>
                </a:effectLst>
              </a:rPr>
            </a:br>
            <a:r>
              <a:rPr lang="en-US" sz="2000" b="1" dirty="0">
                <a:solidFill>
                  <a:schemeClr val="bg1"/>
                </a:solidFill>
                <a:effectLst>
                  <a:outerShdw blurRad="38100" dist="38100" dir="2700000" algn="tl">
                    <a:srgbClr val="000000">
                      <a:alpha val="43137"/>
                    </a:srgbClr>
                  </a:outerShdw>
                </a:effectLst>
                <a:latin typeface="Cambria"/>
              </a:rPr>
              <a:t>Advancing Informal STEM learning (AISL)</a:t>
            </a:r>
            <a:br>
              <a:rPr lang="en-US" sz="2000" b="1" dirty="0">
                <a:solidFill>
                  <a:schemeClr val="bg1"/>
                </a:solidFill>
                <a:effectLst>
                  <a:outerShdw blurRad="38100" dist="38100" dir="2700000" algn="tl">
                    <a:srgbClr val="000000">
                      <a:alpha val="43137"/>
                    </a:srgbClr>
                  </a:outerShdw>
                </a:effectLst>
                <a:latin typeface="Cambria"/>
              </a:rPr>
            </a:br>
            <a:r>
              <a:rPr lang="en-US" sz="1300" b="1" dirty="0">
                <a:solidFill>
                  <a:schemeClr val="bg1"/>
                </a:solidFill>
                <a:effectLst>
                  <a:outerShdw blurRad="38100" dist="38100" dir="2700000" algn="tl">
                    <a:srgbClr val="000000">
                      <a:alpha val="43137"/>
                    </a:srgbClr>
                  </a:outerShdw>
                </a:effectLst>
                <a:latin typeface="Cambria"/>
              </a:rPr>
              <a:t> D</a:t>
            </a:r>
            <a:r>
              <a:rPr lang="en-US" sz="1300" b="1" dirty="0">
                <a:solidFill>
                  <a:schemeClr val="bg1"/>
                </a:solidFill>
                <a:effectLst>
                  <a:outerShdw blurRad="38100" dist="38100" dir="2700000" algn="tl">
                    <a:srgbClr val="000000">
                      <a:alpha val="43137"/>
                    </a:srgbClr>
                  </a:outerShdw>
                </a:effectLst>
                <a:latin typeface="Cambria"/>
                <a:cs typeface="Cambria"/>
              </a:rPr>
              <a:t>irectorate for Education and Human Resources</a:t>
            </a:r>
            <a:br>
              <a:rPr lang="en-US" sz="1300" b="1" dirty="0">
                <a:solidFill>
                  <a:schemeClr val="bg1"/>
                </a:solidFill>
                <a:effectLst>
                  <a:outerShdw blurRad="38100" dist="38100" dir="2700000" algn="tl">
                    <a:srgbClr val="000000">
                      <a:alpha val="43137"/>
                    </a:srgbClr>
                  </a:outerShdw>
                </a:effectLst>
                <a:latin typeface="Cambria"/>
                <a:cs typeface="Cambria"/>
              </a:rPr>
            </a:br>
            <a:r>
              <a:rPr lang="en-US" sz="1300" b="1" dirty="0">
                <a:solidFill>
                  <a:schemeClr val="bg1"/>
                </a:solidFill>
                <a:effectLst>
                  <a:outerShdw blurRad="38100" dist="38100" dir="2700000" algn="tl">
                    <a:srgbClr val="000000">
                      <a:alpha val="43137"/>
                    </a:srgbClr>
                  </a:outerShdw>
                </a:effectLst>
                <a:latin typeface="Cambria"/>
                <a:cs typeface="Cambria"/>
              </a:rPr>
              <a:t>Division of Research on Learning in Formal and Informal Settings</a:t>
            </a:r>
            <a:br>
              <a:rPr lang="en-US" sz="2800" b="1" dirty="0">
                <a:solidFill>
                  <a:schemeClr val="bg1"/>
                </a:solidFill>
                <a:effectLst>
                  <a:outerShdw blurRad="38100" dist="38100" dir="2700000" algn="tl">
                    <a:srgbClr val="000000">
                      <a:alpha val="43137"/>
                    </a:srgbClr>
                  </a:outerShdw>
                </a:effectLst>
                <a:latin typeface="Cambria"/>
                <a:cs typeface="Cambria"/>
              </a:rPr>
            </a:br>
            <a:endParaRPr lang="en-US" sz="27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568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524000"/>
            <a:ext cx="8763000" cy="5334000"/>
          </a:xfrm>
        </p:spPr>
      </p:pic>
      <p:sp>
        <p:nvSpPr>
          <p:cNvPr id="2" name="Title 1"/>
          <p:cNvSpPr>
            <a:spLocks noGrp="1"/>
          </p:cNvSpPr>
          <p:nvPr>
            <p:ph type="title"/>
          </p:nvPr>
        </p:nvSpPr>
        <p:spPr>
          <a:xfrm>
            <a:off x="685800" y="228600"/>
            <a:ext cx="7924800" cy="990600"/>
          </a:xfrm>
        </p:spPr>
        <p:txBody>
          <a:bodyPr/>
          <a:lstStyle/>
          <a:p>
            <a:r>
              <a:rPr lang="en-US" sz="3200" dirty="0">
                <a:solidFill>
                  <a:schemeClr val="tx1"/>
                </a:solidFill>
                <a:effectLst/>
              </a:rPr>
              <a:t>Strengthening Infrastructure &amp; Building Capacity</a:t>
            </a:r>
            <a:endParaRPr lang="en-US" sz="3200" dirty="0">
              <a:solidFill>
                <a:schemeClr val="tx1"/>
              </a:solidFill>
            </a:endParaRPr>
          </a:p>
        </p:txBody>
      </p:sp>
      <p:sp>
        <p:nvSpPr>
          <p:cNvPr id="3" name="Slide Number Placeholder 2"/>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10</a:t>
            </a:fld>
            <a:endParaRPr lang="en-US" dirty="0">
              <a:solidFill>
                <a:srgbClr val="000000"/>
              </a:solidFill>
            </a:endParaRPr>
          </a:p>
        </p:txBody>
      </p:sp>
      <p:cxnSp>
        <p:nvCxnSpPr>
          <p:cNvPr id="5" name="Straight Connector 4"/>
          <p:cNvCxnSpPr/>
          <p:nvPr/>
        </p:nvCxnSpPr>
        <p:spPr bwMode="auto">
          <a:xfrm>
            <a:off x="685800" y="13716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5090211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09600"/>
          </a:xfrm>
        </p:spPr>
        <p:txBody>
          <a:bodyPr/>
          <a:lstStyle/>
          <a:p>
            <a:r>
              <a:rPr lang="en-US" dirty="0">
                <a:solidFill>
                  <a:schemeClr val="accent6">
                    <a:lumMod val="50000"/>
                  </a:schemeClr>
                </a:solidFill>
                <a:effectLst/>
              </a:rPr>
              <a:t>Broadening Participation</a:t>
            </a:r>
            <a:endParaRPr lang="en-US" sz="3600" dirty="0">
              <a:solidFill>
                <a:schemeClr val="accent6">
                  <a:lumMod val="50000"/>
                </a:schemeClr>
              </a:solidFill>
            </a:endParaRPr>
          </a:p>
        </p:txBody>
      </p:sp>
      <p:sp>
        <p:nvSpPr>
          <p:cNvPr id="3" name="Content Placeholder 2"/>
          <p:cNvSpPr>
            <a:spLocks noGrp="1"/>
          </p:cNvSpPr>
          <p:nvPr>
            <p:ph idx="1"/>
          </p:nvPr>
        </p:nvSpPr>
        <p:spPr>
          <a:xfrm>
            <a:off x="571500" y="1219200"/>
            <a:ext cx="8153400" cy="5105400"/>
          </a:xfrm>
        </p:spPr>
        <p:txBody>
          <a:bodyPr/>
          <a:lstStyle/>
          <a:p>
            <a:pPr marL="0" indent="0">
              <a:spcAft>
                <a:spcPts val="600"/>
              </a:spcAft>
              <a:buClr>
                <a:schemeClr val="tx2"/>
              </a:buClr>
              <a:buNone/>
            </a:pPr>
            <a:r>
              <a:rPr lang="en-US" sz="2800" dirty="0">
                <a:solidFill>
                  <a:schemeClr val="accent6">
                    <a:lumMod val="75000"/>
                  </a:schemeClr>
                </a:solidFill>
              </a:rPr>
              <a:t>The AISL program contributes to NSF’s mission by supporting projects to engage professionals and publics from populations typically underrepresented in the STEM fields.</a:t>
            </a:r>
          </a:p>
          <a:p>
            <a:pPr marL="0" indent="0">
              <a:spcAft>
                <a:spcPts val="600"/>
              </a:spcAft>
              <a:buClr>
                <a:schemeClr val="tx2"/>
              </a:buClr>
              <a:buNone/>
            </a:pPr>
            <a:endParaRPr lang="en-US" sz="1400" dirty="0">
              <a:solidFill>
                <a:schemeClr val="accent6">
                  <a:lumMod val="75000"/>
                </a:schemeClr>
              </a:solidFill>
            </a:endParaRPr>
          </a:p>
          <a:p>
            <a:pPr marL="0" indent="0">
              <a:spcBef>
                <a:spcPts val="0"/>
              </a:spcBef>
              <a:spcAft>
                <a:spcPts val="0"/>
              </a:spcAft>
              <a:buClr>
                <a:schemeClr val="tx2"/>
              </a:buClr>
              <a:buNone/>
            </a:pPr>
            <a:r>
              <a:rPr lang="en-US" sz="2800" dirty="0">
                <a:solidFill>
                  <a:schemeClr val="accent6">
                    <a:lumMod val="75000"/>
                  </a:schemeClr>
                </a:solidFill>
              </a:rPr>
              <a:t>As of FY15, there are additional solicitation-specific criteria for projects in which broadening participation is a </a:t>
            </a:r>
          </a:p>
          <a:p>
            <a:pPr marL="0" indent="0">
              <a:spcBef>
                <a:spcPts val="0"/>
              </a:spcBef>
              <a:spcAft>
                <a:spcPts val="0"/>
              </a:spcAft>
              <a:buClr>
                <a:schemeClr val="tx2"/>
              </a:buClr>
              <a:buNone/>
            </a:pPr>
            <a:r>
              <a:rPr lang="en-US" sz="2800" dirty="0">
                <a:solidFill>
                  <a:schemeClr val="accent6">
                    <a:lumMod val="75000"/>
                  </a:schemeClr>
                </a:solidFill>
              </a:rPr>
              <a:t>primary goal.</a:t>
            </a:r>
          </a:p>
        </p:txBody>
      </p:sp>
      <p:pic>
        <p:nvPicPr>
          <p:cNvPr id="4" name="Picture Placeholder 4"/>
          <p:cNvPicPr>
            <a:picLocks noChangeAspect="1"/>
          </p:cNvPicPr>
          <p:nvPr/>
        </p:nvPicPr>
        <p:blipFill>
          <a:blip r:embed="rId3">
            <a:extLst>
              <a:ext uri="{28A0092B-C50C-407E-A947-70E740481C1C}">
                <a14:useLocalDpi xmlns:a14="http://schemas.microsoft.com/office/drawing/2010/main" val="0"/>
              </a:ext>
            </a:extLst>
          </a:blip>
          <a:srcRect t="15367" b="15367"/>
          <a:stretch>
            <a:fillRect/>
          </a:stretch>
        </p:blipFill>
        <p:spPr bwMode="auto">
          <a:xfrm>
            <a:off x="4491885" y="4578927"/>
            <a:ext cx="3956454" cy="212667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11</a:t>
            </a:fld>
            <a:endParaRPr lang="en-US" dirty="0">
              <a:solidFill>
                <a:srgbClr val="000000"/>
              </a:solidFill>
            </a:endParaRP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6332561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AISL audiences</a:t>
            </a:r>
          </a:p>
        </p:txBody>
      </p:sp>
      <p:sp>
        <p:nvSpPr>
          <p:cNvPr id="4" name="Slide Number Placeholder 3"/>
          <p:cNvSpPr>
            <a:spLocks noGrp="1"/>
          </p:cNvSpPr>
          <p:nvPr>
            <p:ph type="sldNum" sz="quarter" idx="12"/>
          </p:nvPr>
        </p:nvSpPr>
        <p:spPr/>
        <p:txBody>
          <a:bodyPr/>
          <a:lstStyle/>
          <a:p>
            <a:pPr>
              <a:defRPr/>
            </a:pPr>
            <a:fld id="{A49FFDF5-87A7-4370-A5D2-F0EA05A12DEB}"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20777291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09600"/>
          </a:xfrm>
        </p:spPr>
        <p:txBody>
          <a:bodyPr/>
          <a:lstStyle/>
          <a:p>
            <a:r>
              <a:rPr lang="en-US" sz="3600" dirty="0">
                <a:solidFill>
                  <a:schemeClr val="accent6">
                    <a:lumMod val="50000"/>
                  </a:schemeClr>
                </a:solidFill>
                <a:effectLst/>
              </a:rPr>
              <a:t>Public Audiences</a:t>
            </a:r>
            <a:endParaRPr lang="en-US" sz="3600" dirty="0">
              <a:solidFill>
                <a:schemeClr val="accent6">
                  <a:lumMod val="50000"/>
                </a:schemeClr>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075" y="4267200"/>
            <a:ext cx="4572000" cy="24384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13</a:t>
            </a:fld>
            <a:endParaRPr lang="en-US" dirty="0">
              <a:solidFill>
                <a:srgbClr val="000000"/>
              </a:solidFill>
            </a:endParaRPr>
          </a:p>
        </p:txBody>
      </p:sp>
      <p:sp>
        <p:nvSpPr>
          <p:cNvPr id="8" name="TextBox 7"/>
          <p:cNvSpPr txBox="1"/>
          <p:nvPr/>
        </p:nvSpPr>
        <p:spPr>
          <a:xfrm>
            <a:off x="5152423" y="6248400"/>
            <a:ext cx="3886200" cy="276999"/>
          </a:xfrm>
          <a:prstGeom prst="rect">
            <a:avLst/>
          </a:prstGeom>
          <a:noFill/>
        </p:spPr>
        <p:txBody>
          <a:bodyPr wrap="square" rtlCol="0">
            <a:spAutoFit/>
          </a:bodyPr>
          <a:lstStyle/>
          <a:p>
            <a:r>
              <a:rPr lang="en-US" sz="1200" dirty="0"/>
              <a:t>Source: http://participation.cymru/en/</a:t>
            </a:r>
          </a:p>
        </p:txBody>
      </p:sp>
      <p:sp>
        <p:nvSpPr>
          <p:cNvPr id="9" name="TextBox 8"/>
          <p:cNvSpPr txBox="1"/>
          <p:nvPr/>
        </p:nvSpPr>
        <p:spPr>
          <a:xfrm>
            <a:off x="533400" y="1202930"/>
            <a:ext cx="8077200" cy="4893647"/>
          </a:xfrm>
          <a:prstGeom prst="rect">
            <a:avLst/>
          </a:prstGeom>
          <a:noFill/>
        </p:spPr>
        <p:txBody>
          <a:bodyPr wrap="square" rtlCol="0">
            <a:spAutoFit/>
          </a:bodyPr>
          <a:lstStyle/>
          <a:p>
            <a:r>
              <a:rPr lang="en-US" sz="2400" dirty="0">
                <a:solidFill>
                  <a:schemeClr val="accent6">
                    <a:lumMod val="75000"/>
                  </a:schemeClr>
                </a:solidFill>
              </a:rPr>
              <a:t>As per the solicitation, these may include: “learners of any age, educational level, geographic, or cultural background, including those from groups underrepresented in STEM or underserved in STEM.”</a:t>
            </a:r>
          </a:p>
          <a:p>
            <a:endParaRPr lang="en-US" sz="2400" dirty="0">
              <a:solidFill>
                <a:schemeClr val="accent6">
                  <a:lumMod val="75000"/>
                </a:schemeClr>
              </a:solidFill>
            </a:endParaRPr>
          </a:p>
          <a:p>
            <a:pPr marL="342900" indent="-342900">
              <a:buFont typeface="Arial" panose="020B0604020202020204" pitchFamily="34" charset="0"/>
              <a:buChar char="•"/>
            </a:pPr>
            <a:r>
              <a:rPr lang="en-US" sz="2400" dirty="0">
                <a:solidFill>
                  <a:schemeClr val="accent6">
                    <a:lumMod val="75000"/>
                  </a:schemeClr>
                </a:solidFill>
              </a:rPr>
              <a:t>Be clear about your audience(s) and why they have been selected.</a:t>
            </a:r>
          </a:p>
          <a:p>
            <a:pPr marL="342900" indent="-342900">
              <a:buFont typeface="Arial" panose="020B0604020202020204" pitchFamily="34" charset="0"/>
              <a:buChar char="•"/>
            </a:pPr>
            <a:r>
              <a:rPr lang="en-US" sz="2400" dirty="0">
                <a:solidFill>
                  <a:schemeClr val="accent6">
                    <a:lumMod val="75000"/>
                  </a:schemeClr>
                </a:solidFill>
              </a:rPr>
              <a:t>Describe the proposed work </a:t>
            </a:r>
            <a:r>
              <a:rPr lang="en-US" sz="2400" i="1" dirty="0">
                <a:solidFill>
                  <a:schemeClr val="accent6">
                    <a:lumMod val="75000"/>
                  </a:schemeClr>
                </a:solidFill>
              </a:rPr>
              <a:t>from their point of view</a:t>
            </a:r>
            <a:r>
              <a:rPr lang="en-US" sz="2400" dirty="0">
                <a:solidFill>
                  <a:schemeClr val="accent6">
                    <a:lumMod val="75000"/>
                  </a:schemeClr>
                </a:solidFill>
              </a:rPr>
              <a:t>. What needs does this work help meet/resolve?</a:t>
            </a:r>
          </a:p>
          <a:p>
            <a:endParaRPr lang="en-US" sz="2400" dirty="0">
              <a:solidFill>
                <a:schemeClr val="accent6">
                  <a:lumMod val="75000"/>
                </a:schemeClr>
              </a:solidFill>
            </a:endParaRPr>
          </a:p>
          <a:p>
            <a:r>
              <a:rPr lang="en-US" sz="2400" dirty="0">
                <a:solidFill>
                  <a:schemeClr val="accent6">
                    <a:lumMod val="75000"/>
                  </a:schemeClr>
                </a:solidFill>
              </a:rPr>
              <a:t>Reviewers want to know </a:t>
            </a:r>
          </a:p>
          <a:p>
            <a:r>
              <a:rPr lang="en-US" sz="2400" dirty="0">
                <a:solidFill>
                  <a:schemeClr val="accent6">
                    <a:lumMod val="75000"/>
                  </a:schemeClr>
                </a:solidFill>
              </a:rPr>
              <a:t>that applicants really know</a:t>
            </a:r>
          </a:p>
          <a:p>
            <a:r>
              <a:rPr lang="en-US" sz="2400" dirty="0">
                <a:solidFill>
                  <a:schemeClr val="accent6">
                    <a:lumMod val="75000"/>
                  </a:schemeClr>
                </a:solidFill>
              </a:rPr>
              <a:t>their audiences.</a:t>
            </a:r>
          </a:p>
        </p:txBody>
      </p:sp>
      <p:cxnSp>
        <p:nvCxnSpPr>
          <p:cNvPr id="10" name="Straight Connector 9"/>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981802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24800" cy="609600"/>
          </a:xfrm>
        </p:spPr>
        <p:txBody>
          <a:bodyPr/>
          <a:lstStyle/>
          <a:p>
            <a:r>
              <a:rPr lang="en-US" sz="3600" dirty="0">
                <a:solidFill>
                  <a:schemeClr val="accent6">
                    <a:lumMod val="50000"/>
                  </a:schemeClr>
                </a:solidFill>
                <a:effectLst/>
              </a:rPr>
              <a:t>Professional Audiences</a:t>
            </a:r>
            <a:endParaRPr lang="en-US" sz="3600"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14</a:t>
            </a:fld>
            <a:endParaRPr lang="en-US" dirty="0">
              <a:solidFill>
                <a:srgbClr val="000000"/>
              </a:solidFill>
            </a:endParaRPr>
          </a:p>
        </p:txBody>
      </p:sp>
      <p:sp>
        <p:nvSpPr>
          <p:cNvPr id="8" name="TextBox 7"/>
          <p:cNvSpPr txBox="1"/>
          <p:nvPr/>
        </p:nvSpPr>
        <p:spPr>
          <a:xfrm>
            <a:off x="685800" y="1290024"/>
            <a:ext cx="7924800" cy="3293209"/>
          </a:xfrm>
          <a:prstGeom prst="rect">
            <a:avLst/>
          </a:prstGeom>
          <a:noFill/>
        </p:spPr>
        <p:txBody>
          <a:bodyPr wrap="square" rtlCol="0">
            <a:spAutoFit/>
          </a:bodyPr>
          <a:lstStyle/>
          <a:p>
            <a:r>
              <a:rPr lang="en-US" sz="2600" dirty="0">
                <a:solidFill>
                  <a:schemeClr val="accent6">
                    <a:lumMod val="75000"/>
                  </a:schemeClr>
                </a:solidFill>
              </a:rPr>
              <a:t>This includes individual(s) who are “involved in aspects of research or development of STEM learning by the public in informal environments.”</a:t>
            </a:r>
          </a:p>
          <a:p>
            <a:endParaRPr lang="en-US" sz="2600" dirty="0">
              <a:solidFill>
                <a:schemeClr val="accent6">
                  <a:lumMod val="75000"/>
                </a:schemeClr>
              </a:solidFill>
            </a:endParaRPr>
          </a:p>
          <a:p>
            <a:r>
              <a:rPr lang="en-US" sz="2600" dirty="0">
                <a:solidFill>
                  <a:schemeClr val="accent6">
                    <a:lumMod val="75000"/>
                  </a:schemeClr>
                </a:solidFill>
              </a:rPr>
              <a:t>Similar to public audiences, for professional audiences it is also important to:</a:t>
            </a:r>
          </a:p>
          <a:p>
            <a:r>
              <a:rPr lang="en-US" sz="2600" dirty="0">
                <a:solidFill>
                  <a:schemeClr val="accent6">
                    <a:lumMod val="75000"/>
                  </a:schemeClr>
                </a:solidFill>
              </a:rPr>
              <a:t> </a:t>
            </a:r>
          </a:p>
          <a:p>
            <a:r>
              <a:rPr lang="en-US" sz="2600" dirty="0">
                <a:solidFill>
                  <a:schemeClr val="accent6">
                    <a:lumMod val="75000"/>
                  </a:schemeClr>
                </a:solidFill>
              </a:rPr>
              <a:t> </a:t>
            </a: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 name="Picture 3" descr="류한석의 피플웨어 (peopleware.kr): 2006/0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761047"/>
            <a:ext cx="1711906" cy="1694438"/>
          </a:xfrm>
          <a:prstGeom prst="rect">
            <a:avLst/>
          </a:prstGeom>
        </p:spPr>
      </p:pic>
      <p:sp>
        <p:nvSpPr>
          <p:cNvPr id="10" name="Rectangle 9"/>
          <p:cNvSpPr/>
          <p:nvPr/>
        </p:nvSpPr>
        <p:spPr>
          <a:xfrm>
            <a:off x="685800" y="4038600"/>
            <a:ext cx="5257800" cy="230832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6">
                    <a:lumMod val="75000"/>
                  </a:schemeClr>
                </a:solidFill>
              </a:rPr>
              <a:t>Be clear about your audience(s) and why they have been selected.</a:t>
            </a:r>
          </a:p>
          <a:p>
            <a:pPr marL="285750" indent="-285750">
              <a:buFont typeface="Arial" panose="020B0604020202020204" pitchFamily="34" charset="0"/>
              <a:buChar char="•"/>
            </a:pPr>
            <a:endParaRPr lang="en-US" sz="2400" dirty="0">
              <a:solidFill>
                <a:schemeClr val="accent6">
                  <a:lumMod val="75000"/>
                </a:schemeClr>
              </a:solidFill>
            </a:endParaRPr>
          </a:p>
          <a:p>
            <a:pPr marL="342900" indent="-342900">
              <a:buFont typeface="Arial" panose="020B0604020202020204" pitchFamily="34" charset="0"/>
              <a:buChar char="•"/>
            </a:pPr>
            <a:r>
              <a:rPr lang="en-US" sz="2400" dirty="0">
                <a:solidFill>
                  <a:schemeClr val="accent6">
                    <a:lumMod val="75000"/>
                  </a:schemeClr>
                </a:solidFill>
              </a:rPr>
              <a:t>Describe the proposed work </a:t>
            </a:r>
            <a:r>
              <a:rPr lang="en-US" sz="2400" i="1" dirty="0">
                <a:solidFill>
                  <a:schemeClr val="accent6">
                    <a:lumMod val="75000"/>
                  </a:schemeClr>
                </a:solidFill>
              </a:rPr>
              <a:t>from their point of view</a:t>
            </a:r>
            <a:r>
              <a:rPr lang="en-US" sz="2400" dirty="0">
                <a:solidFill>
                  <a:schemeClr val="accent6">
                    <a:lumMod val="75000"/>
                  </a:schemeClr>
                </a:solidFill>
              </a:rPr>
              <a:t>. What needs does this work help meet/resolve?</a:t>
            </a:r>
          </a:p>
        </p:txBody>
      </p:sp>
    </p:spTree>
    <p:extLst>
      <p:ext uri="{BB962C8B-B14F-4D97-AF65-F5344CB8AC3E}">
        <p14:creationId xmlns:p14="http://schemas.microsoft.com/office/powerpoint/2010/main" val="14576432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17-573</a:t>
            </a:r>
          </a:p>
        </p:txBody>
      </p:sp>
      <p:sp>
        <p:nvSpPr>
          <p:cNvPr id="3" name="Text Placeholder 2"/>
          <p:cNvSpPr>
            <a:spLocks noGrp="1"/>
          </p:cNvSpPr>
          <p:nvPr>
            <p:ph type="body" idx="1"/>
          </p:nvPr>
        </p:nvSpPr>
        <p:spPr/>
        <p:txBody>
          <a:bodyPr/>
          <a:lstStyle/>
          <a:p>
            <a:r>
              <a:rPr lang="en-US" sz="4000" b="1" dirty="0"/>
              <a:t>AISL Program Solicitation</a:t>
            </a:r>
          </a:p>
        </p:txBody>
      </p:sp>
      <p:sp>
        <p:nvSpPr>
          <p:cNvPr id="4" name="Slide Number Placeholder 3"/>
          <p:cNvSpPr>
            <a:spLocks noGrp="1"/>
          </p:cNvSpPr>
          <p:nvPr>
            <p:ph type="sldNum" sz="quarter" idx="12"/>
          </p:nvPr>
        </p:nvSpPr>
        <p:spPr/>
        <p:txBody>
          <a:bodyPr/>
          <a:lstStyle/>
          <a:p>
            <a:pPr>
              <a:defRPr/>
            </a:pPr>
            <a:fld id="{A49FFDF5-87A7-4370-A5D2-F0EA05A12DEB}"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80809815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7439" y="1295399"/>
            <a:ext cx="8135038" cy="4698717"/>
          </a:xfrm>
        </p:spPr>
        <p:txBody>
          <a:bodyPr>
            <a:noAutofit/>
          </a:bodyPr>
          <a:lstStyle/>
          <a:p>
            <a:pPr marL="0" indent="0">
              <a:lnSpc>
                <a:spcPct val="100000"/>
              </a:lnSpc>
              <a:spcBef>
                <a:spcPts val="0"/>
              </a:spcBef>
              <a:buNone/>
            </a:pPr>
            <a:r>
              <a:rPr lang="en-US" b="1" i="1" u="sng" dirty="0"/>
              <a:t>REVISED</a:t>
            </a:r>
          </a:p>
          <a:p>
            <a:pPr marL="0" indent="0">
              <a:lnSpc>
                <a:spcPct val="100000"/>
              </a:lnSpc>
              <a:spcBef>
                <a:spcPts val="0"/>
              </a:spcBef>
              <a:buNone/>
            </a:pPr>
            <a:endParaRPr lang="en-US" dirty="0"/>
          </a:p>
          <a:p>
            <a:pPr>
              <a:lnSpc>
                <a:spcPct val="100000"/>
              </a:lnSpc>
              <a:spcBef>
                <a:spcPts val="0"/>
              </a:spcBef>
            </a:pPr>
            <a:r>
              <a:rPr lang="en-US" sz="2600" dirty="0"/>
              <a:t>Exploratory Pathways projects renamed:  “Pilots &amp; Feasibility Studies”</a:t>
            </a:r>
          </a:p>
          <a:p>
            <a:pPr>
              <a:lnSpc>
                <a:spcPct val="100000"/>
              </a:lnSpc>
              <a:spcBef>
                <a:spcPts val="0"/>
              </a:spcBef>
            </a:pPr>
            <a:endParaRPr lang="en-US" sz="2600" dirty="0"/>
          </a:p>
          <a:p>
            <a:pPr>
              <a:lnSpc>
                <a:spcPct val="100000"/>
              </a:lnSpc>
              <a:spcBef>
                <a:spcPts val="0"/>
              </a:spcBef>
            </a:pPr>
            <a:r>
              <a:rPr lang="en-US" sz="2600" dirty="0"/>
              <a:t>Reworked evaluation section</a:t>
            </a:r>
          </a:p>
          <a:p>
            <a:pPr>
              <a:lnSpc>
                <a:spcPct val="100000"/>
              </a:lnSpc>
              <a:spcBef>
                <a:spcPts val="0"/>
              </a:spcBef>
            </a:pPr>
            <a:endParaRPr lang="en-US" sz="2600" dirty="0"/>
          </a:p>
          <a:p>
            <a:pPr>
              <a:lnSpc>
                <a:spcPct val="100000"/>
              </a:lnSpc>
              <a:spcBef>
                <a:spcPts val="0"/>
              </a:spcBef>
            </a:pPr>
            <a:r>
              <a:rPr lang="en-US" sz="2600" dirty="0"/>
              <a:t>Two supplemental documents are eliminated</a:t>
            </a:r>
          </a:p>
          <a:p>
            <a:pPr>
              <a:lnSpc>
                <a:spcPct val="100000"/>
              </a:lnSpc>
              <a:spcBef>
                <a:spcPts val="0"/>
              </a:spcBef>
            </a:pPr>
            <a:endParaRPr lang="en-US" sz="2600" dirty="0"/>
          </a:p>
          <a:p>
            <a:pPr>
              <a:lnSpc>
                <a:spcPct val="100000"/>
              </a:lnSpc>
              <a:spcBef>
                <a:spcPts val="0"/>
              </a:spcBef>
            </a:pPr>
            <a:r>
              <a:rPr lang="en-US" sz="2600" dirty="0"/>
              <a:t>“Small” Conference proposals = up to $75,000</a:t>
            </a:r>
          </a:p>
          <a:p>
            <a:pPr marL="0" indent="0">
              <a:lnSpc>
                <a:spcPct val="100000"/>
              </a:lnSpc>
              <a:spcBef>
                <a:spcPts val="0"/>
              </a:spcBef>
              <a:buNone/>
            </a:pPr>
            <a:endParaRPr lang="en-US" dirty="0"/>
          </a:p>
        </p:txBody>
      </p:sp>
      <p:sp>
        <p:nvSpPr>
          <p:cNvPr id="3" name="Text Placeholder 2"/>
          <p:cNvSpPr>
            <a:spLocks noGrp="1"/>
          </p:cNvSpPr>
          <p:nvPr>
            <p:ph type="body" sz="quarter" idx="13"/>
          </p:nvPr>
        </p:nvSpPr>
        <p:spPr/>
        <p:txBody>
          <a:bodyPr>
            <a:normAutofit/>
          </a:bodyPr>
          <a:lstStyle/>
          <a:p>
            <a:endParaRPr lang="en-US" sz="1800" i="1" dirty="0"/>
          </a:p>
          <a:p>
            <a:endParaRPr lang="en-US" sz="1800" i="1" dirty="0"/>
          </a:p>
          <a:p>
            <a:pPr>
              <a:buNone/>
            </a:pPr>
            <a:endParaRPr lang="en-US" sz="2000" dirty="0"/>
          </a:p>
          <a:p>
            <a:pPr>
              <a:buNone/>
            </a:pPr>
            <a:endParaRPr lang="en-US" sz="2000"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16</a:t>
            </a:fld>
            <a:endParaRPr lang="en-US" dirty="0"/>
          </a:p>
        </p:txBody>
      </p:sp>
      <p:sp>
        <p:nvSpPr>
          <p:cNvPr id="2" name="Title 1"/>
          <p:cNvSpPr>
            <a:spLocks noGrp="1"/>
          </p:cNvSpPr>
          <p:nvPr>
            <p:ph type="title"/>
          </p:nvPr>
        </p:nvSpPr>
        <p:spPr>
          <a:xfrm>
            <a:off x="685800" y="380999"/>
            <a:ext cx="7848600" cy="609601"/>
          </a:xfrm>
        </p:spPr>
        <p:txBody>
          <a:bodyPr/>
          <a:lstStyle/>
          <a:p>
            <a:pPr>
              <a:buNone/>
            </a:pPr>
            <a:r>
              <a:rPr lang="en-US" sz="3600" dirty="0">
                <a:effectLst>
                  <a:outerShdw blurRad="38100" dist="38100" dir="2700000" algn="tl">
                    <a:srgbClr val="000000">
                      <a:alpha val="43137"/>
                    </a:srgbClr>
                  </a:outerShdw>
                </a:effectLst>
              </a:rPr>
              <a:t>Revisions &amp; Additions</a:t>
            </a:r>
          </a:p>
        </p:txBody>
      </p:sp>
      <p:cxnSp>
        <p:nvCxnSpPr>
          <p:cNvPr id="7" name="Straight Connector 6"/>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48037"/>
    </mc:Choice>
    <mc:Fallback xmlns="">
      <p:transition spd="slow" advTm="480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7439" y="1219200"/>
            <a:ext cx="8135038" cy="5257800"/>
          </a:xfrm>
        </p:spPr>
        <p:txBody>
          <a:bodyPr>
            <a:noAutofit/>
          </a:bodyPr>
          <a:lstStyle/>
          <a:p>
            <a:pPr marL="0" indent="0">
              <a:lnSpc>
                <a:spcPct val="100000"/>
              </a:lnSpc>
              <a:spcBef>
                <a:spcPts val="0"/>
              </a:spcBef>
              <a:buNone/>
            </a:pPr>
            <a:r>
              <a:rPr lang="en-US" b="1" i="1" u="sng" dirty="0"/>
              <a:t>NEW</a:t>
            </a:r>
          </a:p>
          <a:p>
            <a:pPr marL="0" indent="0">
              <a:lnSpc>
                <a:spcPct val="100000"/>
              </a:lnSpc>
              <a:spcBef>
                <a:spcPts val="0"/>
              </a:spcBef>
              <a:buNone/>
            </a:pPr>
            <a:endParaRPr lang="en-US" dirty="0"/>
          </a:p>
          <a:p>
            <a:pPr>
              <a:lnSpc>
                <a:spcPct val="100000"/>
              </a:lnSpc>
              <a:spcBef>
                <a:spcPts val="0"/>
              </a:spcBef>
            </a:pPr>
            <a:r>
              <a:rPr lang="en-US" dirty="0"/>
              <a:t>Limits on # of proposals</a:t>
            </a:r>
          </a:p>
          <a:p>
            <a:pPr lvl="1">
              <a:lnSpc>
                <a:spcPct val="100000"/>
              </a:lnSpc>
              <a:spcBef>
                <a:spcPts val="0"/>
              </a:spcBef>
              <a:buFont typeface="Arial" panose="020B0604020202020204" pitchFamily="34" charset="0"/>
              <a:buChar char="•"/>
            </a:pPr>
            <a:r>
              <a:rPr lang="en-US" sz="2400" dirty="0"/>
              <a:t>PI/Co-PI is limited to three (3);</a:t>
            </a:r>
          </a:p>
          <a:p>
            <a:pPr lvl="1">
              <a:lnSpc>
                <a:spcPct val="100000"/>
              </a:lnSpc>
              <a:spcBef>
                <a:spcPts val="0"/>
              </a:spcBef>
              <a:buFont typeface="Arial" panose="020B0604020202020204" pitchFamily="34" charset="0"/>
              <a:buChar char="•"/>
            </a:pPr>
            <a:r>
              <a:rPr lang="en-US" sz="2400" dirty="0"/>
              <a:t>Organizations may be the lead on up to three (3) </a:t>
            </a:r>
          </a:p>
          <a:p>
            <a:pPr>
              <a:lnSpc>
                <a:spcPct val="100000"/>
              </a:lnSpc>
              <a:spcBef>
                <a:spcPts val="0"/>
              </a:spcBef>
            </a:pPr>
            <a:endParaRPr lang="en-US" dirty="0"/>
          </a:p>
          <a:p>
            <a:pPr>
              <a:lnSpc>
                <a:spcPct val="100000"/>
              </a:lnSpc>
              <a:spcBef>
                <a:spcPts val="0"/>
              </a:spcBef>
            </a:pPr>
            <a:r>
              <a:rPr lang="en-US" dirty="0"/>
              <a:t>New proposal type:  “Literature Reviews, Syntheses, Meta-analyses”</a:t>
            </a:r>
          </a:p>
          <a:p>
            <a:pPr>
              <a:lnSpc>
                <a:spcPct val="100000"/>
              </a:lnSpc>
              <a:spcBef>
                <a:spcPts val="0"/>
              </a:spcBef>
            </a:pPr>
            <a:endParaRPr lang="en-US" dirty="0"/>
          </a:p>
          <a:p>
            <a:pPr>
              <a:lnSpc>
                <a:spcPct val="100000"/>
              </a:lnSpc>
              <a:spcBef>
                <a:spcPts val="0"/>
              </a:spcBef>
            </a:pPr>
            <a:r>
              <a:rPr lang="en-US" dirty="0"/>
              <a:t>Project Description is expanded to 18 pages (except for Conference proposals)</a:t>
            </a:r>
          </a:p>
          <a:p>
            <a:pPr>
              <a:lnSpc>
                <a:spcPct val="100000"/>
              </a:lnSpc>
              <a:spcBef>
                <a:spcPts val="0"/>
              </a:spcBef>
            </a:pPr>
            <a:endParaRPr lang="en-US" dirty="0"/>
          </a:p>
          <a:p>
            <a:pPr>
              <a:lnSpc>
                <a:spcPct val="100000"/>
              </a:lnSpc>
              <a:spcBef>
                <a:spcPts val="0"/>
              </a:spcBef>
            </a:pPr>
            <a:r>
              <a:rPr lang="en-US" dirty="0"/>
              <a:t>Minimum one-year budget amount is $75,000 for an organization in collaborative proposals uploaded as separate submissions from multiple organizations</a:t>
            </a:r>
          </a:p>
        </p:txBody>
      </p:sp>
      <p:sp>
        <p:nvSpPr>
          <p:cNvPr id="4" name="Slide Number Placeholder 3"/>
          <p:cNvSpPr>
            <a:spLocks noGrp="1"/>
          </p:cNvSpPr>
          <p:nvPr>
            <p:ph type="sldNum" sz="quarter" idx="4"/>
          </p:nvPr>
        </p:nvSpPr>
        <p:spPr/>
        <p:txBody>
          <a:bodyPr/>
          <a:lstStyle/>
          <a:p>
            <a:fld id="{81582BD6-FC20-4557-852B-8433F8572D30}" type="slidenum">
              <a:rPr lang="en-US" smtClean="0"/>
              <a:pPr/>
              <a:t>17</a:t>
            </a:fld>
            <a:endParaRPr lang="en-US" dirty="0"/>
          </a:p>
        </p:txBody>
      </p:sp>
      <p:sp>
        <p:nvSpPr>
          <p:cNvPr id="2" name="Title 1"/>
          <p:cNvSpPr>
            <a:spLocks noGrp="1"/>
          </p:cNvSpPr>
          <p:nvPr>
            <p:ph type="title"/>
          </p:nvPr>
        </p:nvSpPr>
        <p:spPr>
          <a:xfrm>
            <a:off x="667438" y="228600"/>
            <a:ext cx="7943161" cy="609601"/>
          </a:xfrm>
        </p:spPr>
        <p:txBody>
          <a:bodyPr/>
          <a:lstStyle/>
          <a:p>
            <a:pPr>
              <a:buNone/>
            </a:pPr>
            <a:r>
              <a:rPr lang="en-US" sz="3600" dirty="0">
                <a:effectLst>
                  <a:outerShdw blurRad="38100" dist="38100" dir="2700000" algn="tl">
                    <a:srgbClr val="000000">
                      <a:alpha val="43137"/>
                    </a:srgbClr>
                  </a:outerShdw>
                </a:effectLst>
              </a:rPr>
              <a:t>Revisions &amp; Additions </a:t>
            </a:r>
            <a:r>
              <a:rPr lang="en-US" sz="2400" b="0" i="1" dirty="0">
                <a:effectLst>
                  <a:outerShdw blurRad="38100" dist="38100" dir="2700000" algn="tl">
                    <a:srgbClr val="000000">
                      <a:alpha val="43137"/>
                    </a:srgbClr>
                  </a:outerShdw>
                </a:effectLst>
              </a:rPr>
              <a:t>(cont.)</a:t>
            </a:r>
            <a:endParaRPr lang="en-US" sz="3600" b="0" i="1" dirty="0">
              <a:effectLst>
                <a:outerShdw blurRad="38100" dist="38100" dir="2700000" algn="tl">
                  <a:srgbClr val="000000">
                    <a:alpha val="43137"/>
                  </a:srgbClr>
                </a:outerShdw>
              </a:effectLst>
            </a:endParaRP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85872855"/>
      </p:ext>
    </p:extLst>
  </p:cSld>
  <p:clrMapOvr>
    <a:masterClrMapping/>
  </p:clrMapOvr>
  <mc:AlternateContent xmlns:mc="http://schemas.openxmlformats.org/markup-compatibility/2006" xmlns:p14="http://schemas.microsoft.com/office/powerpoint/2010/main">
    <mc:Choice Requires="p14">
      <p:transition spd="slow" p14:dur="2000" advTm="48037"/>
    </mc:Choice>
    <mc:Fallback xmlns="">
      <p:transition spd="slow" advTm="480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600" y="1600201"/>
            <a:ext cx="3471862" cy="2895600"/>
          </a:xfrm>
        </p:spPr>
        <p:txBody>
          <a:bodyPr/>
          <a:lstStyle/>
          <a:p>
            <a:pPr algn="ctr"/>
            <a:r>
              <a:rPr lang="en-US" dirty="0">
                <a:effectLst>
                  <a:outerShdw blurRad="38100" dist="38100" dir="2700000" algn="tl">
                    <a:srgbClr val="000000">
                      <a:alpha val="43137"/>
                    </a:srgbClr>
                  </a:outerShdw>
                </a:effectLst>
              </a:rPr>
              <a:t>Project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Types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Slide Number Placeholder 2"/>
          <p:cNvSpPr>
            <a:spLocks noGrp="1"/>
          </p:cNvSpPr>
          <p:nvPr>
            <p:ph type="sldNum" sz="quarter" idx="12"/>
          </p:nvPr>
        </p:nvSpPr>
        <p:spPr/>
        <p:txBody>
          <a:bodyPr/>
          <a:lstStyle/>
          <a:p>
            <a:pPr>
              <a:defRPr/>
            </a:pPr>
            <a:fld id="{F61A2290-A865-4658-B0D6-DBBBBC031DB4}" type="slidenum">
              <a:rPr lang="en-US" smtClean="0">
                <a:solidFill>
                  <a:srgbClr val="000000"/>
                </a:solidFill>
              </a:rPr>
              <a:pPr>
                <a:defRPr/>
              </a:pPr>
              <a:t>18</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8696"/>
    </mc:Choice>
    <mc:Fallback xmlns="">
      <p:transition spd="slow" advTm="1869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4387" y="1221834"/>
            <a:ext cx="7924800" cy="4862203"/>
          </a:xfrm>
        </p:spPr>
        <p:txBody>
          <a:bodyPr>
            <a:normAutofit/>
          </a:bodyPr>
          <a:lstStyle/>
          <a:p>
            <a:pPr marL="0" indent="0">
              <a:spcAft>
                <a:spcPts val="1200"/>
              </a:spcAft>
              <a:buNone/>
            </a:pPr>
            <a:r>
              <a:rPr lang="en-US" b="1" dirty="0"/>
              <a:t>Exploratory development work or feasibility studies:</a:t>
            </a:r>
          </a:p>
          <a:p>
            <a:pPr>
              <a:spcAft>
                <a:spcPts val="1200"/>
              </a:spcAft>
            </a:pPr>
            <a:r>
              <a:rPr lang="en-US" dirty="0"/>
              <a:t>Should be positioned to potentially lead to field-advancing proposals of other project types.</a:t>
            </a:r>
          </a:p>
          <a:p>
            <a:pPr>
              <a:spcAft>
                <a:spcPts val="1200"/>
              </a:spcAft>
            </a:pPr>
            <a:r>
              <a:rPr lang="en-US" dirty="0"/>
              <a:t>Should produce evidence, findings and/or deliverables that form basis for further work and help you make better decisions.</a:t>
            </a:r>
          </a:p>
          <a:p>
            <a:pPr>
              <a:spcAft>
                <a:spcPts val="1200"/>
              </a:spcAft>
            </a:pPr>
            <a:r>
              <a:rPr lang="en-US" dirty="0"/>
              <a:t>Should state how project informs future work &amp; advances field</a:t>
            </a:r>
          </a:p>
          <a:p>
            <a:pPr>
              <a:spcAft>
                <a:spcPts val="1200"/>
              </a:spcAft>
            </a:pPr>
            <a:r>
              <a:rPr lang="en-US" dirty="0"/>
              <a:t>Funding up to $300,000 (duration up to 2 years)</a:t>
            </a:r>
          </a:p>
          <a:p>
            <a:pPr>
              <a:buFont typeface="Wingdings" pitchFamily="2" charset="2"/>
              <a:buChar char="v"/>
            </a:pPr>
            <a:endParaRPr lang="en-US" sz="3200" dirty="0"/>
          </a:p>
        </p:txBody>
      </p:sp>
      <p:sp>
        <p:nvSpPr>
          <p:cNvPr id="3" name="Text Placeholder 2"/>
          <p:cNvSpPr>
            <a:spLocks noGrp="1"/>
          </p:cNvSpPr>
          <p:nvPr>
            <p:ph type="body" sz="quarter" idx="13"/>
          </p:nvPr>
        </p:nvSpPr>
        <p:spPr/>
        <p:txBody>
          <a:bodyPr>
            <a:normAutofit/>
          </a:bodyPr>
          <a:lstStyle/>
          <a:p>
            <a:endParaRPr lang="en-US" sz="1800" i="1" dirty="0"/>
          </a:p>
          <a:p>
            <a:endParaRPr lang="en-US" sz="1800" i="1" dirty="0"/>
          </a:p>
          <a:p>
            <a:pPr>
              <a:buNone/>
            </a:pPr>
            <a:endParaRPr lang="en-US" sz="2000" dirty="0"/>
          </a:p>
          <a:p>
            <a:pPr>
              <a:buNone/>
            </a:pPr>
            <a:endParaRPr lang="en-US" sz="2000"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19</a:t>
            </a:fld>
            <a:endParaRPr lang="en-US" dirty="0"/>
          </a:p>
        </p:txBody>
      </p:sp>
      <p:sp>
        <p:nvSpPr>
          <p:cNvPr id="2" name="Title 1"/>
          <p:cNvSpPr>
            <a:spLocks noGrp="1"/>
          </p:cNvSpPr>
          <p:nvPr>
            <p:ph type="title"/>
          </p:nvPr>
        </p:nvSpPr>
        <p:spPr>
          <a:xfrm>
            <a:off x="280987" y="289463"/>
            <a:ext cx="8458200" cy="707288"/>
          </a:xfrm>
        </p:spPr>
        <p:txBody>
          <a:bodyPr/>
          <a:lstStyle/>
          <a:p>
            <a:pPr>
              <a:buNone/>
            </a:pPr>
            <a:r>
              <a:rPr lang="en-US" sz="3600" dirty="0">
                <a:effectLst>
                  <a:outerShdw blurRad="38100" dist="38100" dir="2700000" algn="tl">
                    <a:srgbClr val="000000">
                      <a:alpha val="43137"/>
                    </a:srgbClr>
                  </a:outerShdw>
                </a:effectLst>
              </a:rPr>
              <a:t>Pilots &amp; Feasibility Studies</a:t>
            </a:r>
          </a:p>
        </p:txBody>
      </p:sp>
      <p:sp>
        <p:nvSpPr>
          <p:cNvPr id="8" name="TextBox 7"/>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1400" b="0" i="0" u="none" strike="noStrike" kern="1200" cap="none" spc="0" normalizeH="0" baseline="0" noProof="0" dirty="0">
              <a:ln>
                <a:noFill/>
              </a:ln>
              <a:solidFill>
                <a:schemeClr val="accent6">
                  <a:lumMod val="75000"/>
                </a:schemeClr>
              </a:solidFill>
              <a:effectLst/>
              <a:uLnTx/>
              <a:uFillTx/>
              <a:latin typeface="Perpetua" pitchFamily="18" charset="0"/>
              <a:ea typeface="+mj-ea"/>
              <a:cs typeface="+mj-cs"/>
            </a:endParaRPr>
          </a:p>
        </p:txBody>
      </p:sp>
      <p:cxnSp>
        <p:nvCxnSpPr>
          <p:cNvPr id="7" name="Straight Connector 6"/>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45570"/>
    </mc:Choice>
    <mc:Fallback xmlns="">
      <p:transition spd="slow" advTm="455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219200"/>
            <a:ext cx="7899400" cy="5196839"/>
          </a:xfrm>
        </p:spPr>
        <p:txBody>
          <a:bodyPr>
            <a:normAutofit/>
          </a:bodyPr>
          <a:lstStyle/>
          <a:p>
            <a:pPr>
              <a:lnSpc>
                <a:spcPct val="90000"/>
              </a:lnSpc>
              <a:buFont typeface="Wingdings" panose="05000000000000000000" pitchFamily="2" charset="2"/>
              <a:buChar char="§"/>
            </a:pPr>
            <a:r>
              <a:rPr lang="en-US" sz="3200" b="1" dirty="0"/>
              <a:t>Program Priorities</a:t>
            </a:r>
          </a:p>
          <a:p>
            <a:pPr>
              <a:lnSpc>
                <a:spcPct val="90000"/>
              </a:lnSpc>
              <a:buFont typeface="Wingdings" panose="05000000000000000000" pitchFamily="2" charset="2"/>
              <a:buChar char="§"/>
            </a:pPr>
            <a:r>
              <a:rPr lang="en-US" sz="3200" b="1" dirty="0"/>
              <a:t>Audiences for AISL projects</a:t>
            </a:r>
          </a:p>
          <a:p>
            <a:pPr>
              <a:lnSpc>
                <a:spcPct val="90000"/>
              </a:lnSpc>
              <a:buFont typeface="Wingdings" panose="05000000000000000000" pitchFamily="2" charset="2"/>
              <a:buChar char="§"/>
            </a:pPr>
            <a:r>
              <a:rPr lang="en-US" sz="3200" b="1" dirty="0"/>
              <a:t>Program Solicitation</a:t>
            </a:r>
          </a:p>
          <a:p>
            <a:pPr lvl="1">
              <a:lnSpc>
                <a:spcPct val="90000"/>
              </a:lnSpc>
            </a:pPr>
            <a:r>
              <a:rPr lang="en-US" sz="2800" b="1" dirty="0"/>
              <a:t>Revisions &amp; Additions</a:t>
            </a:r>
          </a:p>
          <a:p>
            <a:pPr lvl="1">
              <a:lnSpc>
                <a:spcPct val="90000"/>
              </a:lnSpc>
            </a:pPr>
            <a:r>
              <a:rPr lang="en-US" sz="2800" b="1" dirty="0"/>
              <a:t>Project Types</a:t>
            </a:r>
          </a:p>
          <a:p>
            <a:pPr lvl="1">
              <a:lnSpc>
                <a:spcPct val="90000"/>
              </a:lnSpc>
            </a:pPr>
            <a:r>
              <a:rPr lang="en-US" sz="2800" b="1" dirty="0"/>
              <a:t>Research &amp; Evaluation</a:t>
            </a:r>
          </a:p>
          <a:p>
            <a:pPr lvl="1">
              <a:lnSpc>
                <a:spcPct val="90000"/>
              </a:lnSpc>
            </a:pPr>
            <a:r>
              <a:rPr lang="en-US" sz="2800" b="1" dirty="0"/>
              <a:t>Review Criteria</a:t>
            </a:r>
          </a:p>
          <a:p>
            <a:pPr>
              <a:lnSpc>
                <a:spcPct val="90000"/>
              </a:lnSpc>
            </a:pPr>
            <a:r>
              <a:rPr lang="en-US" sz="3200" b="1" dirty="0"/>
              <a:t>Proposal Review Process</a:t>
            </a:r>
          </a:p>
          <a:p>
            <a:pPr>
              <a:lnSpc>
                <a:spcPct val="90000"/>
              </a:lnSpc>
              <a:buFont typeface="Wingdings" panose="05000000000000000000" pitchFamily="2" charset="2"/>
              <a:buChar char="§"/>
            </a:pPr>
            <a:r>
              <a:rPr lang="en-US" sz="3200" b="1" dirty="0"/>
              <a:t>Resources</a:t>
            </a:r>
          </a:p>
          <a:p>
            <a:pPr>
              <a:lnSpc>
                <a:spcPct val="90000"/>
              </a:lnSpc>
              <a:buFont typeface="Wingdings" panose="05000000000000000000" pitchFamily="2" charset="2"/>
              <a:buChar char="§"/>
            </a:pPr>
            <a:r>
              <a:rPr lang="en-US" sz="3200" b="1" dirty="0"/>
              <a:t>Contact Information</a:t>
            </a:r>
          </a:p>
          <a:p>
            <a:endParaRPr lang="en-US" sz="2800" dirty="0"/>
          </a:p>
        </p:txBody>
      </p:sp>
      <p:sp>
        <p:nvSpPr>
          <p:cNvPr id="3" name="Slide Number Placeholder 2"/>
          <p:cNvSpPr>
            <a:spLocks noGrp="1"/>
          </p:cNvSpPr>
          <p:nvPr>
            <p:ph type="sldNum" sz="quarter" idx="4"/>
          </p:nvPr>
        </p:nvSpPr>
        <p:spPr/>
        <p:txBody>
          <a:bodyPr/>
          <a:lstStyle/>
          <a:p>
            <a:fld id="{81582BD6-FC20-4557-852B-8433F8572D30}" type="slidenum">
              <a:rPr lang="en-US" smtClean="0"/>
              <a:pPr/>
              <a:t>2</a:t>
            </a:fld>
            <a:endParaRPr lang="en-US" dirty="0"/>
          </a:p>
        </p:txBody>
      </p:sp>
      <p:sp>
        <p:nvSpPr>
          <p:cNvPr id="4" name="Title 3"/>
          <p:cNvSpPr>
            <a:spLocks noGrp="1"/>
          </p:cNvSpPr>
          <p:nvPr>
            <p:ph type="title"/>
          </p:nvPr>
        </p:nvSpPr>
        <p:spPr>
          <a:xfrm>
            <a:off x="520700" y="350877"/>
            <a:ext cx="8229600" cy="639763"/>
          </a:xfrm>
        </p:spPr>
        <p:txBody>
          <a:bodyPr/>
          <a:lstStyle/>
          <a:p>
            <a:r>
              <a:rPr lang="en-US" dirty="0"/>
              <a:t>Contents</a:t>
            </a:r>
          </a:p>
        </p:txBody>
      </p:sp>
      <p:sp>
        <p:nvSpPr>
          <p:cNvPr id="6" name="TextBox 5"/>
          <p:cNvSpPr txBox="1"/>
          <p:nvPr/>
        </p:nvSpPr>
        <p:spPr>
          <a:xfrm>
            <a:off x="7747000" y="34290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cxnSp>
        <p:nvCxnSpPr>
          <p:cNvPr id="7" name="Straight Connector 6"/>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32397"/>
    </mc:Choice>
    <mc:Fallback xmlns="">
      <p:transition spd="slow" advTm="3239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920251"/>
            <a:ext cx="7924800" cy="4404349"/>
          </a:xfrm>
        </p:spPr>
        <p:txBody>
          <a:bodyPr>
            <a:normAutofit/>
          </a:bodyPr>
          <a:lstStyle/>
          <a:p>
            <a:pPr>
              <a:spcAft>
                <a:spcPts val="1200"/>
              </a:spcAft>
            </a:pPr>
            <a:r>
              <a:rPr lang="en-US" dirty="0"/>
              <a:t>Focuses on a problem requiring further understanding.</a:t>
            </a:r>
          </a:p>
          <a:p>
            <a:pPr>
              <a:spcAft>
                <a:spcPts val="1200"/>
              </a:spcAft>
            </a:pPr>
            <a:r>
              <a:rPr lang="en-US" dirty="0"/>
              <a:t>Pulls together literature(s)/research findings in a theoretical way. </a:t>
            </a:r>
          </a:p>
          <a:p>
            <a:pPr>
              <a:spcAft>
                <a:spcPts val="1200"/>
              </a:spcAft>
            </a:pPr>
            <a:r>
              <a:rPr lang="en-US" dirty="0"/>
              <a:t>Builds (creates new) knowledge. </a:t>
            </a:r>
          </a:p>
          <a:p>
            <a:pPr>
              <a:spcAft>
                <a:spcPts val="1200"/>
              </a:spcAft>
            </a:pPr>
            <a:r>
              <a:rPr lang="en-US" dirty="0"/>
              <a:t>Proposes directions for future research and practice.</a:t>
            </a:r>
          </a:p>
          <a:p>
            <a:pPr>
              <a:spcAft>
                <a:spcPts val="1200"/>
              </a:spcAft>
            </a:pPr>
            <a:r>
              <a:rPr lang="en-US" dirty="0"/>
              <a:t>Funding up to $250,000 (duration up to 2 years)</a:t>
            </a:r>
          </a:p>
          <a:p>
            <a:pPr marL="0" indent="0">
              <a:buNone/>
            </a:pPr>
            <a:endParaRPr lang="en-US" dirty="0"/>
          </a:p>
          <a:p>
            <a:pPr marL="0" indent="0">
              <a:buNone/>
            </a:pPr>
            <a:r>
              <a:rPr lang="en-US" dirty="0"/>
              <a:t>Definitions of these categories differ, so be clear about what you are proposing and why.</a:t>
            </a:r>
            <a:endParaRPr lang="en-US" sz="3200" dirty="0"/>
          </a:p>
        </p:txBody>
      </p:sp>
      <p:sp>
        <p:nvSpPr>
          <p:cNvPr id="3" name="Text Placeholder 2"/>
          <p:cNvSpPr>
            <a:spLocks noGrp="1"/>
          </p:cNvSpPr>
          <p:nvPr>
            <p:ph type="body" sz="quarter" idx="13"/>
          </p:nvPr>
        </p:nvSpPr>
        <p:spPr/>
        <p:txBody>
          <a:bodyPr>
            <a:normAutofit/>
          </a:bodyPr>
          <a:lstStyle/>
          <a:p>
            <a:endParaRPr lang="en-US" sz="1800" i="1" dirty="0"/>
          </a:p>
          <a:p>
            <a:endParaRPr lang="en-US" sz="1800" i="1" dirty="0"/>
          </a:p>
          <a:p>
            <a:pPr>
              <a:buNone/>
            </a:pPr>
            <a:endParaRPr lang="en-US" sz="2000" dirty="0"/>
          </a:p>
          <a:p>
            <a:pPr>
              <a:buNone/>
            </a:pPr>
            <a:endParaRPr lang="en-US" sz="2000"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20</a:t>
            </a:fld>
            <a:endParaRPr lang="en-US" dirty="0"/>
          </a:p>
        </p:txBody>
      </p:sp>
      <p:sp>
        <p:nvSpPr>
          <p:cNvPr id="2" name="Title 1"/>
          <p:cNvSpPr>
            <a:spLocks noGrp="1"/>
          </p:cNvSpPr>
          <p:nvPr>
            <p:ph type="title"/>
          </p:nvPr>
        </p:nvSpPr>
        <p:spPr>
          <a:xfrm>
            <a:off x="381000" y="304800"/>
            <a:ext cx="8458200" cy="1401763"/>
          </a:xfrm>
        </p:spPr>
        <p:txBody>
          <a:bodyPr/>
          <a:lstStyle/>
          <a:p>
            <a:pPr>
              <a:buNone/>
            </a:pPr>
            <a:r>
              <a:rPr lang="en-US" sz="3600" dirty="0">
                <a:effectLst>
                  <a:outerShdw blurRad="38100" dist="38100" dir="2700000" algn="tl">
                    <a:srgbClr val="000000">
                      <a:alpha val="43137"/>
                    </a:srgbClr>
                  </a:outerShdw>
                </a:effectLst>
              </a:rPr>
              <a:t>Literature Reviews, Syntheses &amp; Meta-analyses</a:t>
            </a:r>
          </a:p>
        </p:txBody>
      </p:sp>
      <p:sp>
        <p:nvSpPr>
          <p:cNvPr id="8" name="TextBox 7"/>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1400" b="0" i="0" u="none" strike="noStrike" kern="1200" cap="none" spc="0" normalizeH="0" baseline="0" noProof="0" dirty="0">
              <a:ln>
                <a:noFill/>
              </a:ln>
              <a:solidFill>
                <a:schemeClr val="accent6">
                  <a:lumMod val="75000"/>
                </a:schemeClr>
              </a:solidFill>
              <a:effectLst/>
              <a:uLnTx/>
              <a:uFillTx/>
              <a:latin typeface="Perpetua" pitchFamily="18" charset="0"/>
              <a:ea typeface="+mj-ea"/>
              <a:cs typeface="+mj-cs"/>
            </a:endParaRPr>
          </a:p>
        </p:txBody>
      </p:sp>
      <p:cxnSp>
        <p:nvCxnSpPr>
          <p:cNvPr id="7" name="Straight Connector 6"/>
          <p:cNvCxnSpPr/>
          <p:nvPr/>
        </p:nvCxnSpPr>
        <p:spPr bwMode="auto">
          <a:xfrm>
            <a:off x="762000" y="1697598"/>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45263734"/>
      </p:ext>
    </p:extLst>
  </p:cSld>
  <p:clrMapOvr>
    <a:masterClrMapping/>
  </p:clrMapOvr>
  <mc:AlternateContent xmlns:mc="http://schemas.openxmlformats.org/markup-compatibility/2006" xmlns:p14="http://schemas.microsoft.com/office/powerpoint/2010/main">
    <mc:Choice Requires="p14">
      <p:transition spd="slow" p14:dur="2000" advTm="45570"/>
    </mc:Choice>
    <mc:Fallback xmlns="">
      <p:transition spd="slow" advTm="455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2972" y="1329971"/>
            <a:ext cx="7772400" cy="4694565"/>
          </a:xfrm>
        </p:spPr>
        <p:txBody>
          <a:bodyPr>
            <a:normAutofit/>
          </a:bodyPr>
          <a:lstStyle/>
          <a:p>
            <a:pPr>
              <a:lnSpc>
                <a:spcPct val="110000"/>
              </a:lnSpc>
            </a:pPr>
            <a:r>
              <a:rPr lang="en-US" dirty="0"/>
              <a:t>Advances knowledge &amp; </a:t>
            </a:r>
            <a:r>
              <a:rPr lang="en-US" b="1" dirty="0"/>
              <a:t>provides evidence base for practice</a:t>
            </a:r>
          </a:p>
          <a:p>
            <a:pPr>
              <a:lnSpc>
                <a:spcPct val="150000"/>
              </a:lnSpc>
            </a:pPr>
            <a:r>
              <a:rPr lang="en-US" dirty="0"/>
              <a:t>Primary focus on research questions</a:t>
            </a:r>
          </a:p>
          <a:p>
            <a:pPr>
              <a:lnSpc>
                <a:spcPct val="110000"/>
              </a:lnSpc>
            </a:pPr>
            <a:r>
              <a:rPr lang="en-US" dirty="0"/>
              <a:t>Qualitative or quantitative data (evidence) and involve range of techniques </a:t>
            </a:r>
          </a:p>
          <a:p>
            <a:pPr>
              <a:lnSpc>
                <a:spcPct val="150000"/>
              </a:lnSpc>
            </a:pPr>
            <a:r>
              <a:rPr lang="en-US" dirty="0"/>
              <a:t>Includes literature review &amp; detailed research plan</a:t>
            </a:r>
          </a:p>
          <a:p>
            <a:pPr>
              <a:lnSpc>
                <a:spcPct val="150000"/>
              </a:lnSpc>
            </a:pPr>
            <a:r>
              <a:rPr lang="en-US" dirty="0"/>
              <a:t>Researchers and practitioners are close collaborators</a:t>
            </a:r>
          </a:p>
          <a:p>
            <a:pPr>
              <a:lnSpc>
                <a:spcPct val="150000"/>
              </a:lnSpc>
            </a:pPr>
            <a:r>
              <a:rPr lang="en-US" dirty="0"/>
              <a:t>Funding from $300K to $2 million for 2-5 years</a:t>
            </a:r>
          </a:p>
        </p:txBody>
      </p:sp>
      <p:sp>
        <p:nvSpPr>
          <p:cNvPr id="3" name="Text Placeholder 2"/>
          <p:cNvSpPr>
            <a:spLocks noGrp="1"/>
          </p:cNvSpPr>
          <p:nvPr>
            <p:ph type="body" sz="quarter" idx="13"/>
          </p:nvPr>
        </p:nvSpPr>
        <p:spPr/>
        <p:txBody>
          <a:bodyPr>
            <a:normAutofit/>
          </a:bodyPr>
          <a:lstStyle/>
          <a:p>
            <a:endParaRPr lang="en-US" sz="1800" i="1" dirty="0"/>
          </a:p>
          <a:p>
            <a:endParaRPr lang="en-US" sz="1800" i="1" dirty="0"/>
          </a:p>
          <a:p>
            <a:pPr>
              <a:buNone/>
            </a:pPr>
            <a:endParaRPr lang="en-US" sz="2000" dirty="0"/>
          </a:p>
          <a:p>
            <a:pPr>
              <a:buNone/>
            </a:pPr>
            <a:endParaRPr lang="en-US" sz="2000"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21</a:t>
            </a:fld>
            <a:endParaRPr lang="en-US" dirty="0"/>
          </a:p>
        </p:txBody>
      </p:sp>
      <p:sp>
        <p:nvSpPr>
          <p:cNvPr id="2" name="Title 1"/>
          <p:cNvSpPr>
            <a:spLocks noGrp="1"/>
          </p:cNvSpPr>
          <p:nvPr>
            <p:ph type="title"/>
          </p:nvPr>
        </p:nvSpPr>
        <p:spPr>
          <a:xfrm>
            <a:off x="342900" y="373054"/>
            <a:ext cx="8458200" cy="639763"/>
          </a:xfrm>
        </p:spPr>
        <p:txBody>
          <a:bodyPr/>
          <a:lstStyle/>
          <a:p>
            <a:pPr>
              <a:buNone/>
            </a:pPr>
            <a:r>
              <a:rPr lang="en-US" sz="3600" dirty="0">
                <a:effectLst>
                  <a:outerShdw blurRad="38100" dist="38100" dir="2700000" algn="tl">
                    <a:srgbClr val="000000">
                      <a:alpha val="43137"/>
                    </a:srgbClr>
                  </a:outerShdw>
                </a:effectLst>
              </a:rPr>
              <a:t>Research in Service to Practice</a:t>
            </a:r>
          </a:p>
        </p:txBody>
      </p:sp>
      <p:sp>
        <p:nvSpPr>
          <p:cNvPr id="8" name="TextBox 7"/>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1400" b="0" i="0" u="none" strike="noStrike" kern="1200" cap="none" spc="0" normalizeH="0" baseline="0" noProof="0" dirty="0">
              <a:ln>
                <a:noFill/>
              </a:ln>
              <a:solidFill>
                <a:schemeClr val="accent6">
                  <a:lumMod val="75000"/>
                </a:schemeClr>
              </a:solidFill>
              <a:effectLst/>
              <a:uLnTx/>
              <a:uFillTx/>
              <a:latin typeface="Perpetua" pitchFamily="18" charset="0"/>
              <a:ea typeface="+mj-ea"/>
              <a:cs typeface="+mj-cs"/>
            </a:endParaRPr>
          </a:p>
        </p:txBody>
      </p:sp>
      <p:cxnSp>
        <p:nvCxnSpPr>
          <p:cNvPr id="7" name="Straight Connector 6"/>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22786"/>
    </mc:Choice>
    <mc:Fallback xmlns="">
      <p:transition spd="slow" advTm="2278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572018"/>
            <a:ext cx="8001000" cy="4752582"/>
          </a:xfrm>
        </p:spPr>
        <p:txBody>
          <a:bodyPr>
            <a:normAutofit lnSpcReduction="10000"/>
          </a:bodyPr>
          <a:lstStyle/>
          <a:p>
            <a:pPr>
              <a:lnSpc>
                <a:spcPct val="120000"/>
              </a:lnSpc>
            </a:pPr>
            <a:r>
              <a:rPr lang="en-US" dirty="0"/>
              <a:t>Builds knowledge through the development of innovative products</a:t>
            </a:r>
          </a:p>
          <a:p>
            <a:pPr>
              <a:lnSpc>
                <a:spcPct val="150000"/>
              </a:lnSpc>
            </a:pPr>
            <a:r>
              <a:rPr lang="en-US" dirty="0"/>
              <a:t>Builds on evidence from prior practice &amp; research</a:t>
            </a:r>
          </a:p>
          <a:p>
            <a:pPr>
              <a:lnSpc>
                <a:spcPct val="120000"/>
              </a:lnSpc>
            </a:pPr>
            <a:r>
              <a:rPr lang="en-US" dirty="0"/>
              <a:t>Describes an explicit theory &amp; logic model/theory of action</a:t>
            </a:r>
          </a:p>
          <a:p>
            <a:pPr>
              <a:lnSpc>
                <a:spcPct val="110000"/>
              </a:lnSpc>
            </a:pPr>
            <a:r>
              <a:rPr lang="en-US" dirty="0"/>
              <a:t>Includes plan &amp; process for design, development &amp; implementation </a:t>
            </a:r>
          </a:p>
          <a:p>
            <a:pPr>
              <a:lnSpc>
                <a:spcPct val="110000"/>
              </a:lnSpc>
            </a:pPr>
            <a:r>
              <a:rPr lang="en-US" dirty="0"/>
              <a:t>Includes plan for knowledge building through research and/or evaluation</a:t>
            </a:r>
          </a:p>
          <a:p>
            <a:pPr>
              <a:lnSpc>
                <a:spcPct val="150000"/>
              </a:lnSpc>
            </a:pPr>
            <a:r>
              <a:rPr lang="en-US" dirty="0"/>
              <a:t>Funding: $500K to $3 million for 2-5 years</a:t>
            </a:r>
          </a:p>
        </p:txBody>
      </p:sp>
      <p:sp>
        <p:nvSpPr>
          <p:cNvPr id="4" name="Slide Number Placeholder 3"/>
          <p:cNvSpPr>
            <a:spLocks noGrp="1"/>
          </p:cNvSpPr>
          <p:nvPr>
            <p:ph type="sldNum" sz="quarter" idx="4"/>
          </p:nvPr>
        </p:nvSpPr>
        <p:spPr/>
        <p:txBody>
          <a:bodyPr/>
          <a:lstStyle/>
          <a:p>
            <a:fld id="{81582BD6-FC20-4557-852B-8433F8572D30}" type="slidenum">
              <a:rPr lang="en-US" smtClean="0"/>
              <a:pPr/>
              <a:t>22</a:t>
            </a:fld>
            <a:endParaRPr lang="en-US" dirty="0"/>
          </a:p>
        </p:txBody>
      </p:sp>
      <p:sp>
        <p:nvSpPr>
          <p:cNvPr id="2" name="Title 1"/>
          <p:cNvSpPr>
            <a:spLocks noGrp="1"/>
          </p:cNvSpPr>
          <p:nvPr>
            <p:ph type="title"/>
          </p:nvPr>
        </p:nvSpPr>
        <p:spPr>
          <a:xfrm>
            <a:off x="838200" y="322113"/>
            <a:ext cx="7848600" cy="639763"/>
          </a:xfrm>
        </p:spPr>
        <p:txBody>
          <a:bodyPr/>
          <a:lstStyle/>
          <a:p>
            <a:pPr>
              <a:buNone/>
            </a:pPr>
            <a:r>
              <a:rPr lang="en-US" sz="3600" dirty="0">
                <a:effectLst>
                  <a:outerShdw blurRad="38100" dist="38100" dir="2700000" algn="tl">
                    <a:srgbClr val="000000">
                      <a:alpha val="43137"/>
                    </a:srgbClr>
                  </a:outerShdw>
                </a:effectLst>
              </a:rPr>
              <a:t>Innovations in Development</a:t>
            </a:r>
          </a:p>
        </p:txBody>
      </p:sp>
      <p:sp>
        <p:nvSpPr>
          <p:cNvPr id="8" name="TextBox 7"/>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1400" b="0" i="0" u="none" strike="noStrike" kern="1200" cap="none" spc="0" normalizeH="0" baseline="0" noProof="0" dirty="0">
              <a:ln>
                <a:noFill/>
              </a:ln>
              <a:solidFill>
                <a:schemeClr val="accent6">
                  <a:lumMod val="75000"/>
                </a:schemeClr>
              </a:solidFill>
              <a:effectLst/>
              <a:uLnTx/>
              <a:uFillTx/>
              <a:latin typeface="Perpetua" pitchFamily="18" charset="0"/>
              <a:ea typeface="+mj-ea"/>
              <a:cs typeface="+mj-cs"/>
            </a:endParaRP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62550"/>
    </mc:Choice>
    <mc:Fallback xmlns="">
      <p:transition spd="slow" advTm="6255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553836"/>
            <a:ext cx="7848601" cy="4313564"/>
          </a:xfrm>
        </p:spPr>
        <p:txBody>
          <a:bodyPr>
            <a:normAutofit/>
          </a:bodyPr>
          <a:lstStyle/>
          <a:p>
            <a:pPr>
              <a:lnSpc>
                <a:spcPct val="100000"/>
              </a:lnSpc>
            </a:pPr>
            <a:r>
              <a:rPr lang="en-US" dirty="0"/>
              <a:t>Expands models, programs, technologies, assessment or other advances that have documented record of success</a:t>
            </a:r>
          </a:p>
          <a:p>
            <a:pPr>
              <a:lnSpc>
                <a:spcPct val="150000"/>
              </a:lnSpc>
            </a:pPr>
            <a:r>
              <a:rPr lang="en-US" dirty="0"/>
              <a:t>Expands reach: age, gender, geography, etc.</a:t>
            </a:r>
          </a:p>
          <a:p>
            <a:pPr>
              <a:lnSpc>
                <a:spcPct val="100000"/>
              </a:lnSpc>
              <a:spcAft>
                <a:spcPts val="600"/>
              </a:spcAft>
            </a:pPr>
            <a:r>
              <a:rPr lang="en-US" dirty="0"/>
              <a:t>Includes plan &amp; process for design, development, &amp; implementation</a:t>
            </a:r>
          </a:p>
          <a:p>
            <a:pPr>
              <a:lnSpc>
                <a:spcPct val="100000"/>
              </a:lnSpc>
            </a:pPr>
            <a:r>
              <a:rPr lang="en-US" dirty="0"/>
              <a:t>Builds knowledge through research and/or evaluation</a:t>
            </a:r>
          </a:p>
          <a:p>
            <a:pPr>
              <a:lnSpc>
                <a:spcPct val="150000"/>
              </a:lnSpc>
            </a:pPr>
            <a:r>
              <a:rPr lang="en-US" dirty="0"/>
              <a:t>Funding $500K to $3 million for 2-5 years</a:t>
            </a:r>
          </a:p>
          <a:p>
            <a:pPr marL="0" indent="0">
              <a:buNone/>
            </a:pPr>
            <a:endParaRPr lang="en-US" dirty="0"/>
          </a:p>
        </p:txBody>
      </p:sp>
      <p:sp>
        <p:nvSpPr>
          <p:cNvPr id="3" name="Text Placeholder 2"/>
          <p:cNvSpPr>
            <a:spLocks noGrp="1"/>
          </p:cNvSpPr>
          <p:nvPr>
            <p:ph type="body" sz="quarter" idx="13"/>
          </p:nvPr>
        </p:nvSpPr>
        <p:spPr/>
        <p:txBody>
          <a:bodyPr>
            <a:normAutofit/>
          </a:bodyPr>
          <a:lstStyle/>
          <a:p>
            <a:endParaRPr lang="en-US" sz="1800" i="1" dirty="0"/>
          </a:p>
          <a:p>
            <a:endParaRPr lang="en-US" sz="1800" i="1" dirty="0"/>
          </a:p>
          <a:p>
            <a:pPr>
              <a:buNone/>
            </a:pPr>
            <a:endParaRPr lang="en-US" sz="2000" dirty="0"/>
          </a:p>
          <a:p>
            <a:pPr>
              <a:buNone/>
            </a:pPr>
            <a:endParaRPr lang="en-US" sz="2000"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23</a:t>
            </a:fld>
            <a:endParaRPr lang="en-US" dirty="0"/>
          </a:p>
        </p:txBody>
      </p:sp>
      <p:sp>
        <p:nvSpPr>
          <p:cNvPr id="2" name="Title 1"/>
          <p:cNvSpPr>
            <a:spLocks noGrp="1"/>
          </p:cNvSpPr>
          <p:nvPr>
            <p:ph type="title"/>
          </p:nvPr>
        </p:nvSpPr>
        <p:spPr>
          <a:xfrm>
            <a:off x="914400" y="319872"/>
            <a:ext cx="7848600" cy="639763"/>
          </a:xfrm>
        </p:spPr>
        <p:txBody>
          <a:bodyPr/>
          <a:lstStyle/>
          <a:p>
            <a:pPr>
              <a:buNone/>
            </a:pPr>
            <a:r>
              <a:rPr lang="en-US" sz="3600" dirty="0">
                <a:effectLst>
                  <a:outerShdw blurRad="38100" dist="38100" dir="2700000" algn="tl">
                    <a:srgbClr val="000000">
                      <a:alpha val="43137"/>
                    </a:srgbClr>
                  </a:outerShdw>
                </a:effectLst>
              </a:rPr>
              <a:t>Broad Implementation</a:t>
            </a: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59756"/>
    </mc:Choice>
    <mc:Fallback xmlns="">
      <p:transition spd="slow" advTm="597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371601"/>
            <a:ext cx="7924800" cy="4521478"/>
          </a:xfrm>
        </p:spPr>
        <p:txBody>
          <a:bodyPr>
            <a:normAutofit/>
          </a:bodyPr>
          <a:lstStyle/>
          <a:p>
            <a:pPr>
              <a:lnSpc>
                <a:spcPct val="100000"/>
              </a:lnSpc>
              <a:spcAft>
                <a:spcPts val="600"/>
              </a:spcAft>
            </a:pPr>
            <a:r>
              <a:rPr lang="en-US" dirty="0"/>
              <a:t>Relate to AISL program goals</a:t>
            </a:r>
          </a:p>
          <a:p>
            <a:pPr>
              <a:lnSpc>
                <a:spcPct val="100000"/>
              </a:lnSpc>
              <a:spcAft>
                <a:spcPts val="600"/>
              </a:spcAft>
            </a:pPr>
            <a:r>
              <a:rPr lang="en-US" dirty="0"/>
              <a:t>Focus on development of communities of practice, field-advancing practice, assessments, &amp; research agendas</a:t>
            </a:r>
          </a:p>
          <a:p>
            <a:pPr>
              <a:lnSpc>
                <a:spcPct val="100000"/>
              </a:lnSpc>
              <a:spcAft>
                <a:spcPts val="600"/>
              </a:spcAft>
            </a:pPr>
            <a:r>
              <a:rPr lang="en-US" dirty="0"/>
              <a:t>Proposals request  &gt;$75,000, due on deadline</a:t>
            </a:r>
          </a:p>
          <a:p>
            <a:pPr>
              <a:lnSpc>
                <a:spcPct val="100000"/>
              </a:lnSpc>
              <a:spcAft>
                <a:spcPts val="600"/>
              </a:spcAft>
            </a:pPr>
            <a:r>
              <a:rPr lang="en-US" dirty="0"/>
              <a:t>Proposals up to $75,000 may be submitted at any time</a:t>
            </a:r>
          </a:p>
          <a:p>
            <a:endParaRPr lang="en-US" dirty="0"/>
          </a:p>
          <a:p>
            <a:pPr>
              <a:buFont typeface="Wingdings" pitchFamily="2" charset="2"/>
              <a:buChar char="v"/>
            </a:pPr>
            <a:endParaRPr lang="en-US" dirty="0"/>
          </a:p>
        </p:txBody>
      </p:sp>
      <p:sp>
        <p:nvSpPr>
          <p:cNvPr id="3" name="Text Placeholder 2"/>
          <p:cNvSpPr>
            <a:spLocks noGrp="1"/>
          </p:cNvSpPr>
          <p:nvPr>
            <p:ph type="body" sz="quarter" idx="13"/>
          </p:nvPr>
        </p:nvSpPr>
        <p:spPr/>
        <p:txBody>
          <a:bodyPr>
            <a:normAutofit/>
          </a:bodyPr>
          <a:lstStyle/>
          <a:p>
            <a:endParaRPr lang="en-US" sz="1800" i="1" dirty="0"/>
          </a:p>
          <a:p>
            <a:endParaRPr lang="en-US" sz="1800" i="1" dirty="0"/>
          </a:p>
          <a:p>
            <a:pPr>
              <a:buNone/>
            </a:pPr>
            <a:endParaRPr lang="en-US" sz="2000" dirty="0"/>
          </a:p>
          <a:p>
            <a:pPr>
              <a:buNone/>
            </a:pPr>
            <a:endParaRPr lang="en-US" sz="2000"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24</a:t>
            </a:fld>
            <a:endParaRPr lang="en-US" dirty="0"/>
          </a:p>
        </p:txBody>
      </p:sp>
      <p:sp>
        <p:nvSpPr>
          <p:cNvPr id="2" name="Title 1"/>
          <p:cNvSpPr>
            <a:spLocks noGrp="1"/>
          </p:cNvSpPr>
          <p:nvPr>
            <p:ph type="title"/>
          </p:nvPr>
        </p:nvSpPr>
        <p:spPr>
          <a:xfrm>
            <a:off x="914400" y="294318"/>
            <a:ext cx="7848600" cy="635000"/>
          </a:xfrm>
        </p:spPr>
        <p:txBody>
          <a:bodyPr/>
          <a:lstStyle/>
          <a:p>
            <a:pPr>
              <a:buNone/>
            </a:pPr>
            <a:r>
              <a:rPr lang="en-US" dirty="0">
                <a:effectLst>
                  <a:outerShdw blurRad="38100" dist="38100" dir="2700000" algn="tl">
                    <a:srgbClr val="000000">
                      <a:alpha val="43137"/>
                    </a:srgbClr>
                  </a:outerShdw>
                </a:effectLst>
              </a:rPr>
              <a:t>Conferences</a:t>
            </a:r>
          </a:p>
        </p:txBody>
      </p:sp>
      <p:sp>
        <p:nvSpPr>
          <p:cNvPr id="8" name="TextBox 7"/>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1400" b="0" i="0" u="none" strike="noStrike" kern="1200" cap="none" spc="0" normalizeH="0" baseline="0" noProof="0" dirty="0">
              <a:ln>
                <a:noFill/>
              </a:ln>
              <a:solidFill>
                <a:schemeClr val="accent6">
                  <a:lumMod val="75000"/>
                </a:schemeClr>
              </a:solidFill>
              <a:effectLst/>
              <a:uLnTx/>
              <a:uFillTx/>
              <a:latin typeface="Perpetua" pitchFamily="18" charset="0"/>
              <a:ea typeface="+mj-ea"/>
              <a:cs typeface="+mj-cs"/>
            </a:endParaRPr>
          </a:p>
        </p:txBody>
      </p:sp>
      <p:cxnSp>
        <p:nvCxnSpPr>
          <p:cNvPr id="7" name="Straight Connector 6"/>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58423"/>
    </mc:Choice>
    <mc:Fallback xmlns="">
      <p:transition spd="slow" advTm="5842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1981200"/>
            <a:ext cx="4038600" cy="2232025"/>
          </a:xfrm>
        </p:spPr>
        <p:txBody>
          <a:bodyPr/>
          <a:lstStyle/>
          <a:p>
            <a:r>
              <a:rPr lang="en-US" sz="4000" dirty="0">
                <a:effectLst>
                  <a:outerShdw blurRad="38100" dist="38100" dir="2700000" algn="tl">
                    <a:srgbClr val="000000">
                      <a:alpha val="43137"/>
                    </a:srgbClr>
                  </a:outerShdw>
                </a:effectLst>
              </a:rPr>
              <a:t>Research &amp; Evaluation</a:t>
            </a:r>
            <a:endParaRPr lang="en-US" dirty="0">
              <a:effectLst>
                <a:outerShdw blurRad="38100" dist="38100" dir="2700000" algn="tl">
                  <a:srgbClr val="000000">
                    <a:alpha val="43137"/>
                  </a:srgbClr>
                </a:outerShdw>
              </a:effectLst>
            </a:endParaRPr>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Slide Number Placeholder 2"/>
          <p:cNvSpPr>
            <a:spLocks noGrp="1"/>
          </p:cNvSpPr>
          <p:nvPr>
            <p:ph type="sldNum" sz="quarter" idx="12"/>
          </p:nvPr>
        </p:nvSpPr>
        <p:spPr/>
        <p:txBody>
          <a:bodyPr/>
          <a:lstStyle/>
          <a:p>
            <a:pPr>
              <a:defRPr/>
            </a:pPr>
            <a:fld id="{F61A2290-A865-4658-B0D6-DBBBBC031DB4}" type="slidenum">
              <a:rPr lang="en-US" smtClean="0">
                <a:solidFill>
                  <a:srgbClr val="000000"/>
                </a:solidFill>
              </a:rPr>
              <a:pPr>
                <a:defRPr/>
              </a:pPr>
              <a:t>25</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8250"/>
    </mc:Choice>
    <mc:Fallback xmlns="">
      <p:transition spd="slow" advTm="1825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09600"/>
          </a:xfrm>
        </p:spPr>
        <p:txBody>
          <a:bodyPr/>
          <a:lstStyle/>
          <a:p>
            <a:r>
              <a:rPr lang="en-US" sz="3600" dirty="0">
                <a:solidFill>
                  <a:schemeClr val="tx1"/>
                </a:solidFill>
              </a:rPr>
              <a:t>Research in AISL Projects</a:t>
            </a:r>
          </a:p>
        </p:txBody>
      </p:sp>
      <p:sp>
        <p:nvSpPr>
          <p:cNvPr id="3" name="Content Placeholder 2"/>
          <p:cNvSpPr>
            <a:spLocks noGrp="1"/>
          </p:cNvSpPr>
          <p:nvPr>
            <p:ph idx="1"/>
          </p:nvPr>
        </p:nvSpPr>
        <p:spPr>
          <a:xfrm>
            <a:off x="571500" y="1219200"/>
            <a:ext cx="8153400" cy="5105400"/>
          </a:xfrm>
        </p:spPr>
        <p:txBody>
          <a:bodyPr/>
          <a:lstStyle/>
          <a:p>
            <a:pPr marL="0" indent="0">
              <a:buNone/>
            </a:pPr>
            <a:r>
              <a:rPr lang="en-US" sz="2400" dirty="0">
                <a:solidFill>
                  <a:schemeClr val="accent6">
                    <a:lumMod val="75000"/>
                  </a:schemeClr>
                </a:solidFill>
              </a:rPr>
              <a:t>AISL supports research that advances knowledge and the evidence base for practices, assumptions, broadening participation, or emerging educational arrangements in STEM learning in informal environments, including the science of science communication (NAS, 2017). </a:t>
            </a:r>
          </a:p>
          <a:p>
            <a:pPr marL="0" indent="0">
              <a:buNone/>
            </a:pPr>
            <a:endParaRPr lang="en-US" sz="2400" dirty="0">
              <a:solidFill>
                <a:schemeClr val="accent6">
                  <a:lumMod val="75000"/>
                </a:schemeClr>
              </a:solidFill>
              <a:ea typeface="Tahoma" panose="020B0604030504040204" pitchFamily="34" charset="0"/>
              <a:cs typeface="Tahoma" panose="020B0604030504040204" pitchFamily="34" charset="0"/>
            </a:endParaRPr>
          </a:p>
          <a:p>
            <a:pPr marL="0" indent="0">
              <a:buNone/>
            </a:pPr>
            <a:r>
              <a:rPr lang="en-US" sz="2400" dirty="0">
                <a:solidFill>
                  <a:schemeClr val="accent6">
                    <a:lumMod val="75000"/>
                  </a:schemeClr>
                </a:solidFill>
                <a:ea typeface="Tahoma" panose="020B0604030504040204" pitchFamily="34" charset="0"/>
                <a:cs typeface="Tahoma" panose="020B0604030504040204" pitchFamily="34" charset="0"/>
              </a:rPr>
              <a:t>Research can be supported through these mechanisms:</a:t>
            </a:r>
          </a:p>
          <a:p>
            <a:pPr lvl="0"/>
            <a:r>
              <a:rPr lang="en-US" sz="2400" dirty="0">
                <a:solidFill>
                  <a:schemeClr val="accent6">
                    <a:lumMod val="75000"/>
                  </a:schemeClr>
                </a:solidFill>
              </a:rPr>
              <a:t>Literature Reviews, Syntheses, Meta-analyses</a:t>
            </a:r>
          </a:p>
          <a:p>
            <a:pPr lvl="0"/>
            <a:r>
              <a:rPr lang="en-US" sz="2400" dirty="0">
                <a:solidFill>
                  <a:schemeClr val="accent6">
                    <a:lumMod val="75000"/>
                  </a:schemeClr>
                </a:solidFill>
              </a:rPr>
              <a:t>Feasibility, Pilot Studies</a:t>
            </a:r>
          </a:p>
          <a:p>
            <a:pPr lvl="0"/>
            <a:r>
              <a:rPr lang="en-US" sz="2400" dirty="0">
                <a:solidFill>
                  <a:schemeClr val="accent6">
                    <a:lumMod val="75000"/>
                  </a:schemeClr>
                </a:solidFill>
              </a:rPr>
              <a:t>Research in Service to Practice projects</a:t>
            </a:r>
          </a:p>
          <a:p>
            <a:pPr lvl="0"/>
            <a:r>
              <a:rPr lang="en-US" sz="2400" dirty="0">
                <a:solidFill>
                  <a:schemeClr val="accent6">
                    <a:lumMod val="75000"/>
                  </a:schemeClr>
                </a:solidFill>
              </a:rPr>
              <a:t>Can be components of Innovations in Development &amp; Broad Implementation projects</a:t>
            </a:r>
          </a:p>
          <a:p>
            <a:pPr marL="0" indent="0">
              <a:buNone/>
            </a:pPr>
            <a:endParaRPr lang="en-US" sz="2400" dirty="0">
              <a:solidFill>
                <a:schemeClr val="accent6">
                  <a:lumMod val="75000"/>
                </a:schemeClr>
              </a:solidFill>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26</a:t>
            </a:fld>
            <a:endParaRPr lang="en-US" dirty="0">
              <a:solidFill>
                <a:srgbClr val="000000"/>
              </a:solidFill>
            </a:endParaRPr>
          </a:p>
        </p:txBody>
      </p:sp>
      <p:cxnSp>
        <p:nvCxnSpPr>
          <p:cNvPr id="5" name="Straight Connector 4"/>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7845002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609600"/>
          </a:xfrm>
        </p:spPr>
        <p:txBody>
          <a:bodyPr/>
          <a:lstStyle/>
          <a:p>
            <a:r>
              <a:rPr lang="en-US" dirty="0">
                <a:solidFill>
                  <a:schemeClr val="tx1"/>
                </a:solidFill>
              </a:rPr>
              <a:t>Evaluation in AISL Projects</a:t>
            </a:r>
            <a:endParaRPr lang="en-US" sz="3600" dirty="0">
              <a:solidFill>
                <a:schemeClr val="tx1"/>
              </a:solidFill>
            </a:endParaRPr>
          </a:p>
        </p:txBody>
      </p:sp>
      <p:sp>
        <p:nvSpPr>
          <p:cNvPr id="3" name="Content Placeholder 2"/>
          <p:cNvSpPr>
            <a:spLocks noGrp="1"/>
          </p:cNvSpPr>
          <p:nvPr>
            <p:ph idx="1"/>
          </p:nvPr>
        </p:nvSpPr>
        <p:spPr>
          <a:xfrm>
            <a:off x="571500" y="1199479"/>
            <a:ext cx="8153400" cy="5334000"/>
          </a:xfrm>
        </p:spPr>
        <p:txBody>
          <a:bodyPr/>
          <a:lstStyle/>
          <a:p>
            <a:pPr marL="0" indent="0">
              <a:buNone/>
            </a:pPr>
            <a:r>
              <a:rPr lang="en-US" sz="24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All AISL project proposals are required to specify the evaluative processes they would employ to achieve the following </a:t>
            </a:r>
            <a:r>
              <a:rPr lang="en-US" sz="2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two</a:t>
            </a:r>
            <a:r>
              <a:rPr lang="en-US" sz="24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goals:</a:t>
            </a:r>
          </a:p>
          <a:p>
            <a:pPr marL="0" indent="0">
              <a:buNone/>
            </a:pPr>
            <a:r>
              <a:rPr lang="en-US" sz="2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p>
          <a:p>
            <a:pPr marL="514350" lvl="0" indent="-514350">
              <a:buFont typeface="+mj-lt"/>
              <a:buAutoNum type="arabicPeriod"/>
            </a:pPr>
            <a:r>
              <a:rPr lang="en-US" sz="2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Support iterative improvement</a:t>
            </a:r>
            <a:r>
              <a:rPr lang="en-US" sz="2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Evaluative processes should ensure that a project gets appropriate, rigorous, external input throughout the life of the project.  Such input is essential for project monitoring, management, and continuous quality improvement. External feedback should enrich (and potentially challenge) teams’ perspectives.</a:t>
            </a:r>
          </a:p>
          <a:p>
            <a:pPr marL="514350" lvl="0" indent="-514350">
              <a:buFont typeface="+mj-lt"/>
              <a:buAutoNum type="arabicPeriod"/>
            </a:pPr>
            <a:endParaRPr lang="en-US" sz="2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50" lvl="0" indent="-514350">
              <a:buFont typeface="+mj-lt"/>
              <a:buAutoNum type="arabicPeriod"/>
            </a:pPr>
            <a:r>
              <a:rPr lang="en-US" sz="2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Promote accountability</a:t>
            </a:r>
            <a:r>
              <a:rPr lang="en-US" sz="2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Evaluative processes should address questions such as: Is the project addressing its stated goals? What is the quality of the work? </a:t>
            </a:r>
          </a:p>
        </p:txBody>
      </p:sp>
      <p:sp>
        <p:nvSpPr>
          <p:cNvPr id="4" name="Slide Number Placeholder 3"/>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27</a:t>
            </a:fld>
            <a:endParaRPr lang="en-US" dirty="0">
              <a:solidFill>
                <a:srgbClr val="000000"/>
              </a:solidFill>
            </a:endParaRPr>
          </a:p>
        </p:txBody>
      </p:sp>
      <p:cxnSp>
        <p:nvCxnSpPr>
          <p:cNvPr id="5" name="Straight Connector 4"/>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75298287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14600"/>
            <a:ext cx="8763000" cy="2232025"/>
          </a:xfrm>
        </p:spPr>
        <p:txBody>
          <a:bodyPr/>
          <a:lstStyle/>
          <a:p>
            <a:pPr algn="l"/>
            <a:br>
              <a:rPr lang="en-US"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Merit Review Criteria</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Slide Number Placeholder 2"/>
          <p:cNvSpPr>
            <a:spLocks noGrp="1"/>
          </p:cNvSpPr>
          <p:nvPr>
            <p:ph type="sldNum" sz="quarter" idx="12"/>
          </p:nvPr>
        </p:nvSpPr>
        <p:spPr/>
        <p:txBody>
          <a:bodyPr/>
          <a:lstStyle/>
          <a:p>
            <a:pPr>
              <a:defRPr/>
            </a:pPr>
            <a:fld id="{F61A2290-A865-4658-B0D6-DBBBBC031DB4}"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181363600"/>
      </p:ext>
    </p:extLst>
  </p:cSld>
  <p:clrMapOvr>
    <a:masterClrMapping/>
  </p:clrMapOvr>
  <mc:AlternateContent xmlns:mc="http://schemas.openxmlformats.org/markup-compatibility/2006" xmlns:p14="http://schemas.microsoft.com/office/powerpoint/2010/main">
    <mc:Choice Requires="p14">
      <p:transition spd="slow" p14:dur="2000" advTm="18250"/>
    </mc:Choice>
    <mc:Fallback xmlns="">
      <p:transition spd="slow" advTm="1825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2" y="346573"/>
            <a:ext cx="7748588" cy="720228"/>
          </a:xfrm>
        </p:spPr>
        <p:txBody>
          <a:bodyPr/>
          <a:lstStyle/>
          <a:p>
            <a:pPr>
              <a:buNone/>
            </a:pPr>
            <a:r>
              <a:rPr lang="en-US" sz="3600" dirty="0">
                <a:solidFill>
                  <a:schemeClr val="tx1"/>
                </a:solidFill>
                <a:effectLst>
                  <a:outerShdw blurRad="38100" dist="38100" dir="2700000" algn="tl">
                    <a:srgbClr val="000000">
                      <a:alpha val="43137"/>
                    </a:srgbClr>
                  </a:outerShdw>
                </a:effectLst>
              </a:rPr>
              <a:t>Merit Review Criteria</a:t>
            </a:r>
          </a:p>
        </p:txBody>
      </p:sp>
      <p:sp>
        <p:nvSpPr>
          <p:cNvPr id="3" name="Content Placeholder 2"/>
          <p:cNvSpPr>
            <a:spLocks noGrp="1"/>
          </p:cNvSpPr>
          <p:nvPr>
            <p:ph idx="1"/>
          </p:nvPr>
        </p:nvSpPr>
        <p:spPr>
          <a:xfrm>
            <a:off x="547295" y="1081144"/>
            <a:ext cx="8278010" cy="5486400"/>
          </a:xfrm>
        </p:spPr>
        <p:txBody>
          <a:bodyPr/>
          <a:lstStyle/>
          <a:p>
            <a:pPr marL="0" indent="0">
              <a:buNone/>
            </a:pPr>
            <a:r>
              <a:rPr lang="en-US" sz="2400" b="1" dirty="0">
                <a:solidFill>
                  <a:schemeClr val="accent6">
                    <a:lumMod val="75000"/>
                  </a:schemeClr>
                </a:solidFill>
              </a:rPr>
              <a:t>Intellectual Merit </a:t>
            </a:r>
            <a:r>
              <a:rPr lang="en-US" sz="2400" dirty="0">
                <a:solidFill>
                  <a:schemeClr val="accent6">
                    <a:lumMod val="75000"/>
                  </a:schemeClr>
                </a:solidFill>
              </a:rPr>
              <a:t>and </a:t>
            </a:r>
            <a:r>
              <a:rPr lang="en-US" sz="2400" b="1" dirty="0">
                <a:solidFill>
                  <a:schemeClr val="accent6">
                    <a:lumMod val="75000"/>
                  </a:schemeClr>
                </a:solidFill>
              </a:rPr>
              <a:t>Broader Impact:</a:t>
            </a:r>
          </a:p>
          <a:p>
            <a:pPr marL="0" indent="0">
              <a:buNone/>
            </a:pPr>
            <a:endParaRPr lang="en-US" sz="1000" b="1" dirty="0">
              <a:solidFill>
                <a:schemeClr val="accent6">
                  <a:lumMod val="75000"/>
                </a:schemeClr>
              </a:solidFill>
            </a:endParaRPr>
          </a:p>
          <a:p>
            <a:pPr marL="0" indent="0">
              <a:buNone/>
            </a:pPr>
            <a:r>
              <a:rPr lang="en-US" sz="1700" dirty="0">
                <a:solidFill>
                  <a:schemeClr val="accent6">
                    <a:lumMod val="75000"/>
                  </a:schemeClr>
                </a:solidFill>
              </a:rPr>
              <a:t>1. What is the potential for the proposed activity to:</a:t>
            </a:r>
          </a:p>
          <a:p>
            <a:pPr marL="0" indent="0">
              <a:buNone/>
            </a:pPr>
            <a:r>
              <a:rPr lang="en-US" sz="1700" dirty="0">
                <a:solidFill>
                  <a:schemeClr val="accent6">
                    <a:lumMod val="75000"/>
                  </a:schemeClr>
                </a:solidFill>
              </a:rPr>
              <a:t>	a. advance knowledge and understanding within its own field or</a:t>
            </a:r>
          </a:p>
          <a:p>
            <a:pPr marL="0" indent="0">
              <a:buNone/>
            </a:pPr>
            <a:r>
              <a:rPr lang="en-US" sz="1700" dirty="0">
                <a:solidFill>
                  <a:schemeClr val="accent6">
                    <a:lumMod val="75000"/>
                  </a:schemeClr>
                </a:solidFill>
              </a:rPr>
              <a:t>                     across different fields (Intellectual Merit); and</a:t>
            </a:r>
          </a:p>
          <a:p>
            <a:pPr marL="0" indent="0">
              <a:buNone/>
            </a:pPr>
            <a:r>
              <a:rPr lang="en-US" sz="1700" dirty="0">
                <a:solidFill>
                  <a:schemeClr val="accent6">
                    <a:lumMod val="75000"/>
                  </a:schemeClr>
                </a:solidFill>
              </a:rPr>
              <a:t> 	b. benefit society or advance desired societal outcomes </a:t>
            </a:r>
          </a:p>
          <a:p>
            <a:pPr marL="0" indent="0">
              <a:buNone/>
            </a:pPr>
            <a:endParaRPr lang="en-US" sz="1700" dirty="0">
              <a:solidFill>
                <a:schemeClr val="accent6">
                  <a:lumMod val="75000"/>
                </a:schemeClr>
              </a:solidFill>
            </a:endParaRPr>
          </a:p>
          <a:p>
            <a:pPr marL="0" indent="0">
              <a:buNone/>
            </a:pPr>
            <a:r>
              <a:rPr lang="en-US" sz="1700" dirty="0">
                <a:solidFill>
                  <a:schemeClr val="accent6">
                    <a:lumMod val="75000"/>
                  </a:schemeClr>
                </a:solidFill>
              </a:rPr>
              <a:t>2. To what extent do the proposed activities suggest and explore creative, original, or potentially transformative concepts?</a:t>
            </a:r>
          </a:p>
          <a:p>
            <a:pPr marL="0" indent="0">
              <a:buNone/>
            </a:pPr>
            <a:endParaRPr lang="en-US" sz="1700" dirty="0">
              <a:solidFill>
                <a:schemeClr val="accent6">
                  <a:lumMod val="75000"/>
                </a:schemeClr>
              </a:solidFill>
            </a:endParaRPr>
          </a:p>
          <a:p>
            <a:pPr marL="0" indent="0">
              <a:buNone/>
            </a:pPr>
            <a:r>
              <a:rPr lang="en-US" sz="1700" dirty="0">
                <a:solidFill>
                  <a:schemeClr val="accent6">
                    <a:lumMod val="75000"/>
                  </a:schemeClr>
                </a:solidFill>
              </a:rPr>
              <a:t> 3. Is the plan for carrying out the proposed activities well-reasoned, well-organized, and based on a sound rationale? Does the plan incorporate a mechanism to assess success?</a:t>
            </a:r>
          </a:p>
          <a:p>
            <a:pPr marL="0" indent="0">
              <a:buNone/>
            </a:pPr>
            <a:endParaRPr lang="en-US" sz="1700" dirty="0">
              <a:solidFill>
                <a:schemeClr val="accent6">
                  <a:lumMod val="75000"/>
                </a:schemeClr>
              </a:solidFill>
            </a:endParaRPr>
          </a:p>
          <a:p>
            <a:pPr marL="0" indent="0">
              <a:buNone/>
            </a:pPr>
            <a:r>
              <a:rPr lang="en-US" sz="1700" dirty="0">
                <a:solidFill>
                  <a:schemeClr val="accent6">
                    <a:lumMod val="75000"/>
                  </a:schemeClr>
                </a:solidFill>
              </a:rPr>
              <a:t>4. How well qualified is the individual, team, or institution to conduct the proposed activities?</a:t>
            </a:r>
          </a:p>
          <a:p>
            <a:pPr marL="0" indent="0">
              <a:buNone/>
            </a:pPr>
            <a:endParaRPr lang="en-US" sz="1700" dirty="0">
              <a:solidFill>
                <a:schemeClr val="accent6">
                  <a:lumMod val="75000"/>
                </a:schemeClr>
              </a:solidFill>
            </a:endParaRPr>
          </a:p>
          <a:p>
            <a:pPr marL="0" indent="0">
              <a:buNone/>
            </a:pPr>
            <a:r>
              <a:rPr lang="en-US" sz="1700" dirty="0">
                <a:solidFill>
                  <a:schemeClr val="accent6">
                    <a:lumMod val="75000"/>
                  </a:schemeClr>
                </a:solidFill>
              </a:rPr>
              <a:t>5. Are there adequate resources available to the PI (either at the home institution or through collaborations) to carry out the proposed activities?</a:t>
            </a:r>
          </a:p>
          <a:p>
            <a:pPr marL="0" indent="0">
              <a:buNone/>
            </a:pPr>
            <a:endParaRPr lang="en-US" sz="1650" dirty="0">
              <a:solidFill>
                <a:schemeClr val="accent6">
                  <a:lumMod val="75000"/>
                </a:schemeClr>
              </a:solidFill>
            </a:endParaRPr>
          </a:p>
          <a:p>
            <a:endParaRPr lang="en-US" sz="1650" dirty="0">
              <a:solidFill>
                <a:schemeClr val="accent6">
                  <a:lumMod val="75000"/>
                </a:schemeClr>
              </a:solidFill>
            </a:endParaRPr>
          </a:p>
          <a:p>
            <a:endParaRPr lang="en-US" sz="1650" dirty="0"/>
          </a:p>
          <a:p>
            <a:pPr>
              <a:buNone/>
            </a:pPr>
            <a:endParaRPr lang="en-US" dirty="0"/>
          </a:p>
        </p:txBody>
      </p:sp>
      <p:sp>
        <p:nvSpPr>
          <p:cNvPr id="4" name="TextBox 3"/>
          <p:cNvSpPr txBox="1"/>
          <p:nvPr/>
        </p:nvSpPr>
        <p:spPr>
          <a:xfrm>
            <a:off x="7620000" y="79872"/>
            <a:ext cx="914400" cy="533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1400" b="0" i="0" u="none" strike="noStrike" kern="1200" cap="none" spc="0" normalizeH="0" baseline="0" noProof="0" dirty="0">
              <a:ln>
                <a:noFill/>
              </a:ln>
              <a:solidFill>
                <a:schemeClr val="accent6">
                  <a:lumMod val="75000"/>
                </a:schemeClr>
              </a:solidFill>
              <a:effectLst/>
              <a:uLnTx/>
              <a:uFillTx/>
              <a:latin typeface="Perpetua" pitchFamily="18" charset="0"/>
              <a:ea typeface="+mj-ea"/>
              <a:cs typeface="+mj-cs"/>
            </a:endParaRPr>
          </a:p>
        </p:txBody>
      </p:sp>
      <p:sp>
        <p:nvSpPr>
          <p:cNvPr id="5" name="Slide Number Placeholder 4"/>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29</a:t>
            </a:fld>
            <a:endParaRPr lang="en-US" dirty="0">
              <a:solidFill>
                <a:srgbClr val="000000"/>
              </a:solidFill>
            </a:endParaRP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p14:dur="0" advTm="34491"/>
    </mc:Choice>
    <mc:Fallback xmlns="">
      <p:transition advTm="344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381000"/>
            <a:ext cx="7924800" cy="533400"/>
          </a:xfrm>
        </p:spPr>
        <p:txBody>
          <a:bodyPr/>
          <a:lstStyle/>
          <a:p>
            <a:r>
              <a:rPr lang="en-US" sz="3600" dirty="0">
                <a:solidFill>
                  <a:schemeClr val="accent6">
                    <a:lumMod val="50000"/>
                  </a:schemeClr>
                </a:solidFill>
                <a:effectLst/>
              </a:rPr>
              <a:t>AISL Program</a:t>
            </a:r>
            <a:endParaRPr lang="en-US" sz="3600" dirty="0">
              <a:solidFill>
                <a:schemeClr val="accent6">
                  <a:lumMod val="50000"/>
                </a:schemeClr>
              </a:solidFill>
            </a:endParaRPr>
          </a:p>
        </p:txBody>
      </p:sp>
      <p:sp>
        <p:nvSpPr>
          <p:cNvPr id="3" name="Content Placeholder 2"/>
          <p:cNvSpPr>
            <a:spLocks noGrp="1"/>
          </p:cNvSpPr>
          <p:nvPr>
            <p:ph idx="1"/>
          </p:nvPr>
        </p:nvSpPr>
        <p:spPr>
          <a:xfrm>
            <a:off x="381000" y="1066800"/>
            <a:ext cx="8458200" cy="5486400"/>
          </a:xfrm>
        </p:spPr>
        <p:txBody>
          <a:bodyPr/>
          <a:lstStyle/>
          <a:p>
            <a:pPr>
              <a:spcBef>
                <a:spcPts val="0"/>
              </a:spcBef>
              <a:buClr>
                <a:schemeClr val="tx2"/>
              </a:buClr>
            </a:pPr>
            <a:r>
              <a:rPr lang="en-US" sz="2400" b="1" dirty="0">
                <a:solidFill>
                  <a:schemeClr val="accent6">
                    <a:lumMod val="75000"/>
                  </a:schemeClr>
                </a:solidFill>
              </a:rPr>
              <a:t>Advancing </a:t>
            </a:r>
            <a:r>
              <a:rPr lang="en-US" sz="2400" dirty="0">
                <a:solidFill>
                  <a:schemeClr val="accent6">
                    <a:lumMod val="75000"/>
                  </a:schemeClr>
                </a:solidFill>
              </a:rPr>
              <a:t>– Innovative projects that advance the field through building knowledge via innovative approaches and research.</a:t>
            </a:r>
          </a:p>
          <a:p>
            <a:pPr>
              <a:spcBef>
                <a:spcPts val="0"/>
              </a:spcBef>
              <a:buClr>
                <a:schemeClr val="tx2"/>
              </a:buClr>
            </a:pPr>
            <a:endParaRPr lang="en-US" sz="2400" dirty="0">
              <a:solidFill>
                <a:schemeClr val="accent6">
                  <a:lumMod val="75000"/>
                </a:schemeClr>
              </a:solidFill>
            </a:endParaRPr>
          </a:p>
          <a:p>
            <a:pPr>
              <a:spcBef>
                <a:spcPts val="0"/>
              </a:spcBef>
              <a:buClr>
                <a:schemeClr val="tx2"/>
              </a:buClr>
            </a:pPr>
            <a:r>
              <a:rPr lang="en-US" sz="2400" b="1" dirty="0">
                <a:solidFill>
                  <a:schemeClr val="accent6">
                    <a:lumMod val="75000"/>
                  </a:schemeClr>
                </a:solidFill>
              </a:rPr>
              <a:t>Informal</a:t>
            </a:r>
            <a:r>
              <a:rPr lang="en-US" sz="2400" dirty="0">
                <a:solidFill>
                  <a:schemeClr val="accent6">
                    <a:lumMod val="75000"/>
                  </a:schemeClr>
                </a:solidFill>
              </a:rPr>
              <a:t> – Learning that is lifelong, life wide, &amp; life deep. Learning that occurs outside formal schooling systems. </a:t>
            </a:r>
          </a:p>
          <a:p>
            <a:pPr>
              <a:spcBef>
                <a:spcPts val="0"/>
              </a:spcBef>
              <a:buClr>
                <a:schemeClr val="tx2"/>
              </a:buClr>
            </a:pPr>
            <a:endParaRPr lang="en-US" sz="2400" dirty="0">
              <a:solidFill>
                <a:schemeClr val="accent6">
                  <a:lumMod val="75000"/>
                </a:schemeClr>
              </a:solidFill>
            </a:endParaRPr>
          </a:p>
          <a:p>
            <a:pPr>
              <a:spcBef>
                <a:spcPts val="0"/>
              </a:spcBef>
              <a:buClr>
                <a:schemeClr val="tx2"/>
              </a:buClr>
            </a:pPr>
            <a:r>
              <a:rPr lang="en-US" sz="2400" b="1" dirty="0">
                <a:solidFill>
                  <a:schemeClr val="accent6">
                    <a:lumMod val="75000"/>
                  </a:schemeClr>
                </a:solidFill>
              </a:rPr>
              <a:t>STEM</a:t>
            </a:r>
            <a:r>
              <a:rPr lang="en-US" sz="2400" dirty="0">
                <a:solidFill>
                  <a:schemeClr val="accent6">
                    <a:lumMod val="75000"/>
                  </a:schemeClr>
                </a:solidFill>
              </a:rPr>
              <a:t> – Not just focused on science, but all of NSF-funded STEM, including social and behavioral sciences.</a:t>
            </a:r>
          </a:p>
          <a:p>
            <a:pPr>
              <a:spcBef>
                <a:spcPts val="0"/>
              </a:spcBef>
              <a:buClr>
                <a:schemeClr val="tx2"/>
              </a:buClr>
            </a:pPr>
            <a:endParaRPr lang="en-US" sz="2400" dirty="0">
              <a:solidFill>
                <a:schemeClr val="accent6">
                  <a:lumMod val="75000"/>
                </a:schemeClr>
              </a:solidFill>
            </a:endParaRPr>
          </a:p>
          <a:p>
            <a:pPr>
              <a:spcBef>
                <a:spcPts val="0"/>
              </a:spcBef>
              <a:buClr>
                <a:schemeClr val="tx2"/>
              </a:buClr>
            </a:pPr>
            <a:r>
              <a:rPr lang="en-US" sz="2400" b="1" dirty="0">
                <a:solidFill>
                  <a:schemeClr val="accent6">
                    <a:lumMod val="75000"/>
                  </a:schemeClr>
                </a:solidFill>
              </a:rPr>
              <a:t>Learning</a:t>
            </a:r>
            <a:r>
              <a:rPr lang="en-US" sz="2400" dirty="0">
                <a:solidFill>
                  <a:schemeClr val="accent6">
                    <a:lumMod val="75000"/>
                  </a:schemeClr>
                </a:solidFill>
              </a:rPr>
              <a:t> – Learning outcomes typically include: interest, engagement, motivation, behavior, identity, persistence, understanding, awareness, knowledge, and use of STEM content and practices, and 21st century skills.</a:t>
            </a:r>
          </a:p>
        </p:txBody>
      </p:sp>
      <p:sp>
        <p:nvSpPr>
          <p:cNvPr id="4" name="Slide Number Placeholder 3"/>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3</a:t>
            </a:fld>
            <a:endParaRPr lang="en-US" dirty="0">
              <a:solidFill>
                <a:srgbClr val="000000"/>
              </a:solidFill>
            </a:endParaRPr>
          </a:p>
        </p:txBody>
      </p:sp>
      <p:cxnSp>
        <p:nvCxnSpPr>
          <p:cNvPr id="5" name="Straight Connector 4"/>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6794367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543800" cy="4495800"/>
          </a:xfrm>
        </p:spPr>
        <p:txBody>
          <a:bodyPr/>
          <a:lstStyle/>
          <a:p>
            <a:pPr marL="0" indent="0">
              <a:buNone/>
            </a:pPr>
            <a:r>
              <a:rPr lang="en-US" sz="2800" b="1" dirty="0"/>
              <a:t>Broadening Participation</a:t>
            </a:r>
          </a:p>
          <a:p>
            <a:pPr marL="0" indent="0">
              <a:buNone/>
            </a:pPr>
            <a:endParaRPr lang="en-US" dirty="0"/>
          </a:p>
          <a:p>
            <a:r>
              <a:rPr lang="en-US" sz="2800" dirty="0"/>
              <a:t>Does proposal identify characteristics and needs of targeted underrepresented groups to be served?</a:t>
            </a:r>
          </a:p>
          <a:p>
            <a:endParaRPr lang="en-US" sz="2800" dirty="0"/>
          </a:p>
          <a:p>
            <a:r>
              <a:rPr lang="en-US" sz="2800" dirty="0"/>
              <a:t>Does it include specifics plans or strategies for addressing or accommodating  particular needs of participants of these groups?</a:t>
            </a:r>
          </a:p>
        </p:txBody>
      </p:sp>
      <p:sp>
        <p:nvSpPr>
          <p:cNvPr id="4" name="Slide Number Placeholder 3"/>
          <p:cNvSpPr>
            <a:spLocks noGrp="1"/>
          </p:cNvSpPr>
          <p:nvPr>
            <p:ph type="sldNum" sz="quarter" idx="4"/>
          </p:nvPr>
        </p:nvSpPr>
        <p:spPr/>
        <p:txBody>
          <a:bodyPr/>
          <a:lstStyle/>
          <a:p>
            <a:fld id="{81582BD6-FC20-4557-852B-8433F8572D30}" type="slidenum">
              <a:rPr lang="en-US" smtClean="0"/>
              <a:pPr/>
              <a:t>30</a:t>
            </a:fld>
            <a:endParaRPr lang="en-US" dirty="0"/>
          </a:p>
        </p:txBody>
      </p:sp>
      <p:sp>
        <p:nvSpPr>
          <p:cNvPr id="5" name="Title 4"/>
          <p:cNvSpPr>
            <a:spLocks noGrp="1"/>
          </p:cNvSpPr>
          <p:nvPr>
            <p:ph type="title"/>
          </p:nvPr>
        </p:nvSpPr>
        <p:spPr>
          <a:xfrm>
            <a:off x="457200" y="209775"/>
            <a:ext cx="8458200" cy="914400"/>
          </a:xfrm>
        </p:spPr>
        <p:txBody>
          <a:bodyPr/>
          <a:lstStyle/>
          <a:p>
            <a:pPr>
              <a:buNone/>
            </a:pPr>
            <a:r>
              <a:rPr lang="en-US" sz="3600" dirty="0"/>
              <a:t>Solicitation-Specific Review Criteria</a:t>
            </a: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62398951"/>
      </p:ext>
    </p:extLst>
  </p:cSld>
  <p:clrMapOvr>
    <a:masterClrMapping/>
  </p:clrMapOvr>
  <mc:AlternateContent xmlns:mc="http://schemas.openxmlformats.org/markup-compatibility/2006" xmlns:p14="http://schemas.microsoft.com/office/powerpoint/2010/main">
    <mc:Choice Requires="p14">
      <p:transition spd="slow" p14:dur="2000" advTm="39401"/>
    </mc:Choice>
    <mc:Fallback xmlns="">
      <p:transition spd="slow" advTm="3940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514600"/>
            <a:ext cx="4953000" cy="2232025"/>
          </a:xfrm>
        </p:spPr>
        <p:txBody>
          <a:bodyPr/>
          <a:lstStyle/>
          <a:p>
            <a:br>
              <a:rPr lang="en-US"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Proposal Review Process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Slide Number Placeholder 2"/>
          <p:cNvSpPr>
            <a:spLocks noGrp="1"/>
          </p:cNvSpPr>
          <p:nvPr>
            <p:ph type="sldNum" sz="quarter" idx="12"/>
          </p:nvPr>
        </p:nvSpPr>
        <p:spPr/>
        <p:txBody>
          <a:bodyPr/>
          <a:lstStyle/>
          <a:p>
            <a:pPr>
              <a:defRPr/>
            </a:pPr>
            <a:fld id="{F61A2290-A865-4658-B0D6-DBBBBC031DB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3888491731"/>
      </p:ext>
    </p:extLst>
  </p:cSld>
  <p:clrMapOvr>
    <a:masterClrMapping/>
  </p:clrMapOvr>
  <mc:AlternateContent xmlns:mc="http://schemas.openxmlformats.org/markup-compatibility/2006" xmlns:p14="http://schemas.microsoft.com/office/powerpoint/2010/main">
    <mc:Choice Requires="p14">
      <p:transition spd="slow" p14:dur="2000" advTm="18250"/>
    </mc:Choice>
    <mc:Fallback xmlns="">
      <p:transition spd="slow" advTm="1825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344"/>
            <a:ext cx="8229600" cy="639763"/>
          </a:xfrm>
        </p:spPr>
        <p:txBody>
          <a:bodyPr/>
          <a:lstStyle/>
          <a:p>
            <a:pPr>
              <a:buNone/>
            </a:pPr>
            <a:r>
              <a:rPr lang="en-US" dirty="0">
                <a:solidFill>
                  <a:schemeClr val="tx1"/>
                </a:solidFill>
                <a:effectLst>
                  <a:outerShdw blurRad="38100" dist="38100" dir="2700000" algn="tl">
                    <a:srgbClr val="000000">
                      <a:alpha val="43137"/>
                    </a:srgbClr>
                  </a:outerShdw>
                </a:effectLst>
              </a:rPr>
              <a:t>Proposal Review Process</a:t>
            </a:r>
          </a:p>
        </p:txBody>
      </p:sp>
      <p:sp>
        <p:nvSpPr>
          <p:cNvPr id="3" name="Content Placeholder 2"/>
          <p:cNvSpPr>
            <a:spLocks noGrp="1"/>
          </p:cNvSpPr>
          <p:nvPr>
            <p:ph idx="1"/>
          </p:nvPr>
        </p:nvSpPr>
        <p:spPr>
          <a:xfrm>
            <a:off x="914400" y="1194706"/>
            <a:ext cx="7620000" cy="5434694"/>
          </a:xfrm>
        </p:spPr>
        <p:txBody>
          <a:bodyPr>
            <a:normAutofit fontScale="85000" lnSpcReduction="20000"/>
          </a:bodyPr>
          <a:lstStyle/>
          <a:p>
            <a:pPr marL="0" indent="0">
              <a:buNone/>
            </a:pPr>
            <a:r>
              <a:rPr lang="en-US" sz="2600" b="1" dirty="0">
                <a:solidFill>
                  <a:schemeClr val="accent6">
                    <a:lumMod val="75000"/>
                  </a:schemeClr>
                </a:solidFill>
              </a:rPr>
              <a:t>Proposal Deadlines</a:t>
            </a:r>
            <a:r>
              <a:rPr lang="en-US" sz="2600" dirty="0">
                <a:solidFill>
                  <a:schemeClr val="accent6">
                    <a:lumMod val="75000"/>
                  </a:schemeClr>
                </a:solidFill>
              </a:rPr>
              <a:t>: </a:t>
            </a:r>
            <a:r>
              <a:rPr lang="en-US" sz="2600" dirty="0">
                <a:solidFill>
                  <a:srgbClr val="C00000"/>
                </a:solidFill>
              </a:rPr>
              <a:t>November 6 , 2017</a:t>
            </a:r>
            <a:r>
              <a:rPr lang="en-US" sz="2600" dirty="0">
                <a:solidFill>
                  <a:schemeClr val="accent6">
                    <a:lumMod val="75000"/>
                  </a:schemeClr>
                </a:solidFill>
              </a:rPr>
              <a:t>; November 6, 2018; November 6, 2019</a:t>
            </a:r>
          </a:p>
          <a:p>
            <a:pPr marL="0" indent="0">
              <a:buNone/>
            </a:pPr>
            <a:endParaRPr lang="en-US" sz="2600" dirty="0"/>
          </a:p>
          <a:p>
            <a:pPr marL="0" indent="0">
              <a:buNone/>
            </a:pPr>
            <a:r>
              <a:rPr lang="en-US" sz="2600" b="1" dirty="0">
                <a:solidFill>
                  <a:schemeClr val="accent6">
                    <a:lumMod val="75000"/>
                  </a:schemeClr>
                </a:solidFill>
              </a:rPr>
              <a:t>Proposal Review</a:t>
            </a:r>
          </a:p>
          <a:p>
            <a:r>
              <a:rPr lang="en-US" sz="2400" dirty="0">
                <a:solidFill>
                  <a:schemeClr val="accent6">
                    <a:lumMod val="75000"/>
                  </a:schemeClr>
                </a:solidFill>
              </a:rPr>
              <a:t>Each proposal is reviewed by external experts                              (e.g. educational researchers, content experts, educators, developers)</a:t>
            </a:r>
          </a:p>
          <a:p>
            <a:pPr>
              <a:lnSpc>
                <a:spcPct val="150000"/>
              </a:lnSpc>
            </a:pPr>
            <a:r>
              <a:rPr lang="en-US" sz="2400" dirty="0">
                <a:solidFill>
                  <a:schemeClr val="accent6">
                    <a:lumMod val="75000"/>
                  </a:schemeClr>
                </a:solidFill>
              </a:rPr>
              <a:t>Each proposal receives at least 3 reviews.</a:t>
            </a:r>
          </a:p>
          <a:p>
            <a:r>
              <a:rPr lang="en-US" sz="2400" dirty="0">
                <a:solidFill>
                  <a:schemeClr val="accent6">
                    <a:lumMod val="75000"/>
                  </a:schemeClr>
                </a:solidFill>
              </a:rPr>
              <a:t>Each reviewer assigns a rating to each proposal of Excellent, Very Good, Good, Fair, or Poor</a:t>
            </a:r>
          </a:p>
          <a:p>
            <a:pPr marL="0" indent="0">
              <a:buNone/>
            </a:pPr>
            <a:endParaRPr lang="en-US" sz="2400" dirty="0">
              <a:solidFill>
                <a:schemeClr val="accent6">
                  <a:lumMod val="75000"/>
                </a:schemeClr>
              </a:solidFill>
            </a:endParaRPr>
          </a:p>
          <a:p>
            <a:pPr marL="0" indent="0">
              <a:buNone/>
            </a:pPr>
            <a:r>
              <a:rPr lang="en-US" sz="2400" b="1" dirty="0">
                <a:solidFill>
                  <a:schemeClr val="accent6">
                    <a:lumMod val="75000"/>
                  </a:schemeClr>
                </a:solidFill>
              </a:rPr>
              <a:t>Post Proposal Review</a:t>
            </a:r>
          </a:p>
          <a:p>
            <a:r>
              <a:rPr lang="en-US" sz="2400" dirty="0">
                <a:solidFill>
                  <a:schemeClr val="accent6">
                    <a:lumMod val="75000"/>
                  </a:schemeClr>
                </a:solidFill>
              </a:rPr>
              <a:t>PIs are generally notified within 6 -8 months of the proposal submission date.</a:t>
            </a:r>
          </a:p>
          <a:p>
            <a:r>
              <a:rPr lang="en-US" sz="2400" dirty="0">
                <a:solidFill>
                  <a:schemeClr val="accent6">
                    <a:lumMod val="75000"/>
                  </a:schemeClr>
                </a:solidFill>
              </a:rPr>
              <a:t>PIs receive reviews, comments from POs, and panel summaries (if applicable).</a:t>
            </a:r>
          </a:p>
          <a:p>
            <a:pPr marL="0" indent="0">
              <a:buNone/>
            </a:pPr>
            <a:endParaRPr lang="en-US" sz="2400" dirty="0">
              <a:solidFill>
                <a:schemeClr val="accent6">
                  <a:lumMod val="75000"/>
                </a:schemeClr>
              </a:solidFill>
            </a:endParaRPr>
          </a:p>
          <a:p>
            <a:pPr marL="0" indent="0">
              <a:buNone/>
            </a:pPr>
            <a:r>
              <a:rPr lang="en-US" sz="2200" i="1" dirty="0">
                <a:solidFill>
                  <a:schemeClr val="accent6">
                    <a:lumMod val="75000"/>
                  </a:schemeClr>
                </a:solidFill>
              </a:rPr>
              <a:t>     Reviews and panel considerations are advisory to NSF.</a:t>
            </a:r>
          </a:p>
          <a:p>
            <a:pPr marL="0" indent="0">
              <a:buNone/>
            </a:pPr>
            <a:endParaRPr lang="en-US" sz="2600" dirty="0"/>
          </a:p>
          <a:p>
            <a:pPr marL="0" indent="0">
              <a:buNone/>
            </a:pPr>
            <a:endParaRPr lang="en-US" sz="2600" dirty="0"/>
          </a:p>
        </p:txBody>
      </p:sp>
      <p:sp>
        <p:nvSpPr>
          <p:cNvPr id="4" name="Slide Number Placeholder 3"/>
          <p:cNvSpPr>
            <a:spLocks noGrp="1"/>
          </p:cNvSpPr>
          <p:nvPr>
            <p:ph type="sldNum" sz="quarter" idx="12"/>
          </p:nvPr>
        </p:nvSpPr>
        <p:spPr/>
        <p:txBody>
          <a:bodyPr/>
          <a:lstStyle/>
          <a:p>
            <a:fld id="{726EEB23-4B8A-44FC-BB2B-80C71E434A72}" type="slidenum">
              <a:rPr lang="en-US" smtClean="0"/>
              <a:pPr/>
              <a:t>32</a:t>
            </a:fld>
            <a:endParaRPr lang="en-US" dirty="0">
              <a:latin typeface="Trebuchet MS" pitchFamily="34" charset="0"/>
            </a:endParaRPr>
          </a:p>
        </p:txBody>
      </p:sp>
      <p:cxnSp>
        <p:nvCxnSpPr>
          <p:cNvPr id="5" name="Straight Connector 4"/>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86378924"/>
      </p:ext>
    </p:extLst>
  </p:cSld>
  <p:clrMapOvr>
    <a:masterClrMapping/>
  </p:clrMapOvr>
  <mc:AlternateContent xmlns:mc="http://schemas.openxmlformats.org/markup-compatibility/2006" xmlns:p14="http://schemas.microsoft.com/office/powerpoint/2010/main">
    <mc:Choice Requires="p14">
      <p:transition p14:dur="0" advTm="160935"/>
    </mc:Choice>
    <mc:Fallback xmlns="">
      <p:transition advTm="16093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14600"/>
            <a:ext cx="8763000" cy="2232025"/>
          </a:xfrm>
        </p:spPr>
        <p:txBody>
          <a:bodyPr/>
          <a:lstStyle/>
          <a:p>
            <a:pPr algn="l"/>
            <a:br>
              <a:rPr lang="en-US"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Resources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Slide Number Placeholder 2"/>
          <p:cNvSpPr>
            <a:spLocks noGrp="1"/>
          </p:cNvSpPr>
          <p:nvPr>
            <p:ph type="sldNum" sz="quarter" idx="12"/>
          </p:nvPr>
        </p:nvSpPr>
        <p:spPr/>
        <p:txBody>
          <a:bodyPr/>
          <a:lstStyle/>
          <a:p>
            <a:pPr>
              <a:defRPr/>
            </a:pPr>
            <a:fld id="{F61A2290-A865-4658-B0D6-DBBBBC031DB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520668309"/>
      </p:ext>
    </p:extLst>
  </p:cSld>
  <p:clrMapOvr>
    <a:masterClrMapping/>
  </p:clrMapOvr>
  <mc:AlternateContent xmlns:mc="http://schemas.openxmlformats.org/markup-compatibility/2006" xmlns:p14="http://schemas.microsoft.com/office/powerpoint/2010/main">
    <mc:Choice Requires="p14">
      <p:transition spd="slow" p14:dur="2000" advTm="18250"/>
    </mc:Choice>
    <mc:Fallback xmlns="">
      <p:transition spd="slow" advTm="1825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8229600" cy="4724401"/>
          </a:xfrm>
        </p:spPr>
        <p:txBody>
          <a:bodyPr/>
          <a:lstStyle/>
          <a:p>
            <a:pPr marL="0" indent="0">
              <a:lnSpc>
                <a:spcPct val="100000"/>
              </a:lnSpc>
              <a:buNone/>
            </a:pPr>
            <a:r>
              <a:rPr lang="en-US" b="1" dirty="0">
                <a:solidFill>
                  <a:srgbClr val="C00000"/>
                </a:solidFill>
              </a:rPr>
              <a:t>NSF Proposal &amp; Award Policies &amp; Procedures Guide </a:t>
            </a:r>
            <a:r>
              <a:rPr lang="en-US" dirty="0"/>
              <a:t>(PAPPG), NSF 17-1, is very helpful as are FAQs: </a:t>
            </a:r>
            <a:r>
              <a:rPr lang="en-US" dirty="0">
                <a:hlinkClick r:id="rId3"/>
              </a:rPr>
              <a:t>http://www.nsf.gov/bfa/dias/policy/</a:t>
            </a:r>
            <a:r>
              <a:rPr lang="en-US" dirty="0"/>
              <a:t>  </a:t>
            </a:r>
          </a:p>
          <a:p>
            <a:pPr marL="457200" lvl="1" indent="0">
              <a:lnSpc>
                <a:spcPct val="100000"/>
              </a:lnSpc>
              <a:buNone/>
            </a:pPr>
            <a:endParaRPr lang="en-US" sz="900" dirty="0"/>
          </a:p>
          <a:p>
            <a:pPr lvl="1">
              <a:lnSpc>
                <a:spcPct val="100000"/>
              </a:lnSpc>
            </a:pPr>
            <a:r>
              <a:rPr lang="en-US" dirty="0"/>
              <a:t>IRB and other information is also on this page.</a:t>
            </a:r>
          </a:p>
          <a:p>
            <a:pPr marL="457200" lvl="1" indent="0">
              <a:buNone/>
            </a:pPr>
            <a:endParaRPr lang="en-US" dirty="0"/>
          </a:p>
          <a:p>
            <a:pPr marL="0" indent="0">
              <a:buNone/>
            </a:pPr>
            <a:r>
              <a:rPr lang="en-US" b="1" dirty="0"/>
              <a:t>AISL-Funded Awards </a:t>
            </a:r>
            <a:endParaRPr lang="en-US" dirty="0"/>
          </a:p>
          <a:p>
            <a:pPr marL="0" indent="0">
              <a:buNone/>
            </a:pPr>
            <a:r>
              <a:rPr lang="en-US" dirty="0"/>
              <a:t> </a:t>
            </a:r>
            <a:r>
              <a:rPr lang="en-US" dirty="0">
                <a:hlinkClick r:id="rId4"/>
              </a:rPr>
              <a:t>http://www.nsf.gov/awardsearch/</a:t>
            </a:r>
            <a:endParaRPr lang="en-US" dirty="0"/>
          </a:p>
          <a:p>
            <a:pPr lvl="1"/>
            <a:r>
              <a:rPr lang="en-US" dirty="0"/>
              <a:t>Put “AISL” in the search box to obtain a listing of the range of awards OR just click on the link from the AISL webpage: </a:t>
            </a:r>
            <a:r>
              <a:rPr lang="en-US" dirty="0">
                <a:hlinkClick r:id="rId5"/>
              </a:rPr>
              <a:t>http://www.nsf.gov/funding/pgm_summ.jsp?pims_id=504793</a:t>
            </a:r>
            <a:endParaRPr lang="en-US" dirty="0"/>
          </a:p>
          <a:p>
            <a:pPr lvl="1"/>
            <a:r>
              <a:rPr lang="en-US" dirty="0"/>
              <a:t>Also try key words related to your proposal topic/area; there are many search options to explore</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34</a:t>
            </a:fld>
            <a:endParaRPr lang="en-US" dirty="0"/>
          </a:p>
        </p:txBody>
      </p:sp>
      <p:sp>
        <p:nvSpPr>
          <p:cNvPr id="5" name="Title 4"/>
          <p:cNvSpPr>
            <a:spLocks noGrp="1"/>
          </p:cNvSpPr>
          <p:nvPr>
            <p:ph type="title"/>
          </p:nvPr>
        </p:nvSpPr>
        <p:spPr>
          <a:xfrm>
            <a:off x="838200" y="369518"/>
            <a:ext cx="8001000" cy="639763"/>
          </a:xfrm>
        </p:spPr>
        <p:txBody>
          <a:bodyPr/>
          <a:lstStyle/>
          <a:p>
            <a:pPr>
              <a:buNone/>
            </a:pPr>
            <a:r>
              <a:rPr lang="en-US" dirty="0"/>
              <a:t>NSF Resources</a:t>
            </a: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48077561"/>
      </p:ext>
    </p:extLst>
  </p:cSld>
  <p:clrMapOvr>
    <a:masterClrMapping/>
  </p:clrMapOvr>
  <mc:AlternateContent xmlns:mc="http://schemas.openxmlformats.org/markup-compatibility/2006" xmlns:p14="http://schemas.microsoft.com/office/powerpoint/2010/main">
    <mc:Choice Requires="p14">
      <p:transition spd="slow" p14:dur="2000" advTm="32273"/>
    </mc:Choice>
    <mc:Fallback xmlns="">
      <p:transition spd="slow" advTm="3227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572000"/>
          </a:xfrm>
        </p:spPr>
        <p:txBody>
          <a:bodyPr>
            <a:normAutofit/>
          </a:bodyPr>
          <a:lstStyle/>
          <a:p>
            <a:pPr marL="0" indent="0">
              <a:lnSpc>
                <a:spcPct val="120000"/>
              </a:lnSpc>
              <a:spcBef>
                <a:spcPts val="0"/>
              </a:spcBef>
              <a:buNone/>
            </a:pPr>
            <a:endParaRPr lang="en-US" dirty="0"/>
          </a:p>
          <a:p>
            <a:pPr marL="0" indent="0">
              <a:lnSpc>
                <a:spcPct val="120000"/>
              </a:lnSpc>
              <a:spcBef>
                <a:spcPts val="0"/>
              </a:spcBef>
              <a:buNone/>
            </a:pPr>
            <a:r>
              <a:rPr lang="en-US" b="1" dirty="0"/>
              <a:t>The AISL Toolkit</a:t>
            </a:r>
          </a:p>
          <a:p>
            <a:pPr marL="0" indent="0">
              <a:lnSpc>
                <a:spcPct val="120000"/>
              </a:lnSpc>
              <a:spcBef>
                <a:spcPts val="0"/>
              </a:spcBef>
              <a:buNone/>
            </a:pPr>
            <a:r>
              <a:rPr lang="en-US" u="sng" dirty="0">
                <a:hlinkClick r:id="rId3"/>
              </a:rPr>
              <a:t>http://www.informalscience.org/projects/funding/nsf-aisl</a:t>
            </a:r>
            <a:endParaRPr lang="en-US" dirty="0"/>
          </a:p>
          <a:p>
            <a:pPr marL="0" indent="0">
              <a:lnSpc>
                <a:spcPct val="120000"/>
              </a:lnSpc>
              <a:spcBef>
                <a:spcPts val="0"/>
              </a:spcBef>
              <a:buNone/>
            </a:pPr>
            <a:endParaRPr lang="en-US" dirty="0"/>
          </a:p>
          <a:p>
            <a:pPr marL="0" indent="0">
              <a:lnSpc>
                <a:spcPct val="120000"/>
              </a:lnSpc>
              <a:spcBef>
                <a:spcPts val="0"/>
              </a:spcBef>
              <a:buNone/>
            </a:pPr>
            <a:r>
              <a:rPr lang="en-US" b="1" dirty="0"/>
              <a:t>The Knowledge Base (formerly the Evidence Wiki)</a:t>
            </a:r>
          </a:p>
          <a:p>
            <a:pPr marL="0" indent="0">
              <a:lnSpc>
                <a:spcPct val="120000"/>
              </a:lnSpc>
              <a:spcBef>
                <a:spcPts val="0"/>
              </a:spcBef>
              <a:buNone/>
            </a:pPr>
            <a:r>
              <a:rPr lang="en-US" dirty="0">
                <a:hlinkClick r:id="rId4"/>
              </a:rPr>
              <a:t>http://www.informalscience.org/knowledge-base</a:t>
            </a:r>
            <a:endParaRPr lang="en-US" dirty="0"/>
          </a:p>
          <a:p>
            <a:pPr marL="0" indent="0">
              <a:lnSpc>
                <a:spcPct val="120000"/>
              </a:lnSpc>
              <a:spcBef>
                <a:spcPts val="0"/>
              </a:spcBef>
              <a:buNone/>
            </a:pPr>
            <a:endParaRPr lang="en-US" b="1" dirty="0"/>
          </a:p>
          <a:p>
            <a:pPr marL="0" indent="0">
              <a:lnSpc>
                <a:spcPct val="120000"/>
              </a:lnSpc>
              <a:spcBef>
                <a:spcPts val="0"/>
              </a:spcBef>
              <a:buNone/>
            </a:pPr>
            <a:r>
              <a:rPr lang="en-US" b="1" dirty="0"/>
              <a:t>Developing an Evaluation Plan</a:t>
            </a:r>
          </a:p>
          <a:p>
            <a:pPr marL="0" indent="0">
              <a:lnSpc>
                <a:spcPct val="120000"/>
              </a:lnSpc>
              <a:spcBef>
                <a:spcPts val="0"/>
              </a:spcBef>
              <a:buNone/>
            </a:pPr>
            <a:r>
              <a:rPr lang="en-US" dirty="0">
                <a:hlinkClick r:id="rId5"/>
              </a:rPr>
              <a:t>http://www.informalscience.org/evaluation/developing-evaluation-plan</a:t>
            </a:r>
            <a:r>
              <a:rPr lang="en-US" dirty="0"/>
              <a:t> </a:t>
            </a:r>
          </a:p>
          <a:p>
            <a:pPr marL="0" indent="0">
              <a:lnSpc>
                <a:spcPct val="120000"/>
              </a:lnSpc>
              <a:spcBef>
                <a:spcPts val="0"/>
              </a:spcBef>
              <a:buNone/>
            </a:pPr>
            <a:endParaRPr lang="en-US" dirty="0"/>
          </a:p>
        </p:txBody>
      </p:sp>
      <p:sp>
        <p:nvSpPr>
          <p:cNvPr id="4" name="Slide Number Placeholder 3"/>
          <p:cNvSpPr>
            <a:spLocks noGrp="1"/>
          </p:cNvSpPr>
          <p:nvPr>
            <p:ph type="sldNum" sz="quarter" idx="4"/>
          </p:nvPr>
        </p:nvSpPr>
        <p:spPr/>
        <p:txBody>
          <a:bodyPr/>
          <a:lstStyle/>
          <a:p>
            <a:fld id="{81582BD6-FC20-4557-852B-8433F8572D30}" type="slidenum">
              <a:rPr lang="en-US" smtClean="0"/>
              <a:pPr/>
              <a:t>35</a:t>
            </a:fld>
            <a:endParaRPr lang="en-US" dirty="0"/>
          </a:p>
        </p:txBody>
      </p:sp>
      <p:sp>
        <p:nvSpPr>
          <p:cNvPr id="5" name="Title 4"/>
          <p:cNvSpPr>
            <a:spLocks noGrp="1"/>
          </p:cNvSpPr>
          <p:nvPr>
            <p:ph type="title"/>
          </p:nvPr>
        </p:nvSpPr>
        <p:spPr>
          <a:xfrm>
            <a:off x="533400" y="381000"/>
            <a:ext cx="8229600" cy="1371600"/>
          </a:xfrm>
        </p:spPr>
        <p:txBody>
          <a:bodyPr/>
          <a:lstStyle/>
          <a:p>
            <a:r>
              <a:rPr lang="en-US" dirty="0"/>
              <a:t>CAISE</a:t>
            </a:r>
            <a:br>
              <a:rPr lang="en-US" dirty="0"/>
            </a:br>
            <a:r>
              <a:rPr lang="en-US" sz="2800" dirty="0"/>
              <a:t>www.informalscience.org</a:t>
            </a:r>
            <a:endParaRPr lang="en-US" dirty="0"/>
          </a:p>
        </p:txBody>
      </p:sp>
      <p:cxnSp>
        <p:nvCxnSpPr>
          <p:cNvPr id="6" name="Straight Connector 5"/>
          <p:cNvCxnSpPr/>
          <p:nvPr/>
        </p:nvCxnSpPr>
        <p:spPr bwMode="auto">
          <a:xfrm>
            <a:off x="533400" y="17526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38260513"/>
      </p:ext>
    </p:extLst>
  </p:cSld>
  <p:clrMapOvr>
    <a:masterClrMapping/>
  </p:clrMapOvr>
  <mc:AlternateContent xmlns:mc="http://schemas.openxmlformats.org/markup-compatibility/2006" xmlns:p14="http://schemas.microsoft.com/office/powerpoint/2010/main">
    <mc:Choice Requires="p14">
      <p:transition spd="slow" p14:dur="2000" advTm="34437"/>
    </mc:Choice>
    <mc:Fallback xmlns="">
      <p:transition spd="slow" advTm="3443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20100" cy="5334000"/>
          </a:xfrm>
        </p:spPr>
        <p:txBody>
          <a:bodyPr/>
          <a:lstStyle/>
          <a:p>
            <a:pPr marL="0" indent="0">
              <a:buNone/>
            </a:pPr>
            <a:r>
              <a:rPr lang="en-US" b="1" dirty="0"/>
              <a:t>September 14, 2017, 1:00-2:30 pm EDT </a:t>
            </a:r>
          </a:p>
          <a:p>
            <a:pPr marL="0" indent="0">
              <a:buNone/>
            </a:pPr>
            <a:r>
              <a:rPr lang="en-US" dirty="0"/>
              <a:t>How to Use informalscience.org to Make Your Case (CAISE)</a:t>
            </a:r>
          </a:p>
          <a:p>
            <a:pPr marL="0" indent="0">
              <a:buNone/>
            </a:pPr>
            <a:endParaRPr lang="en-US" b="1" dirty="0"/>
          </a:p>
          <a:p>
            <a:pPr marL="0" indent="0">
              <a:buNone/>
            </a:pPr>
            <a:r>
              <a:rPr lang="en-US" b="1" dirty="0"/>
              <a:t>September 19, 2017, 2:00-3:00 pm EDT </a:t>
            </a:r>
          </a:p>
          <a:p>
            <a:pPr marL="0" indent="0">
              <a:buNone/>
            </a:pPr>
            <a:r>
              <a:rPr lang="en-US" dirty="0"/>
              <a:t>How to Write a Competitive AISL Proposal</a:t>
            </a:r>
          </a:p>
          <a:p>
            <a:pPr marL="0" indent="0">
              <a:buNone/>
            </a:pPr>
            <a:endParaRPr lang="en-US" dirty="0"/>
          </a:p>
          <a:p>
            <a:pPr marL="0" indent="0">
              <a:buNone/>
            </a:pPr>
            <a:r>
              <a:rPr lang="en-US" b="1" dirty="0"/>
              <a:t>September 22, 2017, 2:00-3:00 pm EDT</a:t>
            </a:r>
          </a:p>
          <a:p>
            <a:pPr marL="0" indent="0">
              <a:buNone/>
            </a:pPr>
            <a:r>
              <a:rPr lang="en-US" dirty="0"/>
              <a:t>AISL &amp; Broadening Participation </a:t>
            </a:r>
          </a:p>
          <a:p>
            <a:pPr marL="0" indent="0" algn="ctr">
              <a:buNone/>
            </a:pPr>
            <a:r>
              <a:rPr lang="en-US" dirty="0"/>
              <a:t>= = = = = = = </a:t>
            </a:r>
          </a:p>
          <a:p>
            <a:pPr marL="0" indent="0">
              <a:buNone/>
            </a:pPr>
            <a:r>
              <a:rPr lang="en-US" dirty="0"/>
              <a:t>A detailed walk-through of AISL Solicitation 17-573 can be found under the Events link on the AISL Webpage.</a:t>
            </a:r>
          </a:p>
          <a:p>
            <a:pPr marL="0" indent="0" algn="ctr">
              <a:buNone/>
            </a:pPr>
            <a:endParaRPr lang="en-US" sz="2000" dirty="0"/>
          </a:p>
          <a:p>
            <a:pPr marL="0" indent="0" algn="ctr">
              <a:buNone/>
            </a:pPr>
            <a:r>
              <a:rPr lang="en-US" sz="2000" b="1" dirty="0">
                <a:solidFill>
                  <a:schemeClr val="accent6">
                    <a:lumMod val="50000"/>
                  </a:schemeClr>
                </a:solidFill>
              </a:rPr>
              <a:t>Check the AISL &amp; CAISE Webpages for more information about </a:t>
            </a:r>
          </a:p>
          <a:p>
            <a:pPr marL="0" indent="0" algn="ctr">
              <a:buNone/>
            </a:pPr>
            <a:r>
              <a:rPr lang="en-US" sz="2000" b="1" dirty="0">
                <a:solidFill>
                  <a:schemeClr val="accent6">
                    <a:lumMod val="50000"/>
                  </a:schemeClr>
                </a:solidFill>
              </a:rPr>
              <a:t>these webinars and other resources</a:t>
            </a:r>
            <a:r>
              <a:rPr lang="en-US" sz="2000" b="1" dirty="0"/>
              <a:t>.</a:t>
            </a:r>
          </a:p>
        </p:txBody>
      </p:sp>
      <p:sp>
        <p:nvSpPr>
          <p:cNvPr id="4" name="Slide Number Placeholder 3"/>
          <p:cNvSpPr>
            <a:spLocks noGrp="1"/>
          </p:cNvSpPr>
          <p:nvPr>
            <p:ph type="sldNum" sz="quarter" idx="4"/>
          </p:nvPr>
        </p:nvSpPr>
        <p:spPr/>
        <p:txBody>
          <a:bodyPr/>
          <a:lstStyle/>
          <a:p>
            <a:fld id="{81582BD6-FC20-4557-852B-8433F8572D30}" type="slidenum">
              <a:rPr lang="en-US" smtClean="0"/>
              <a:pPr/>
              <a:t>36</a:t>
            </a:fld>
            <a:endParaRPr lang="en-US" dirty="0"/>
          </a:p>
        </p:txBody>
      </p:sp>
      <p:sp>
        <p:nvSpPr>
          <p:cNvPr id="5" name="Title 4"/>
          <p:cNvSpPr>
            <a:spLocks noGrp="1"/>
          </p:cNvSpPr>
          <p:nvPr>
            <p:ph type="title"/>
          </p:nvPr>
        </p:nvSpPr>
        <p:spPr>
          <a:xfrm>
            <a:off x="381000" y="381000"/>
            <a:ext cx="8534400" cy="639763"/>
          </a:xfrm>
        </p:spPr>
        <p:txBody>
          <a:bodyPr/>
          <a:lstStyle/>
          <a:p>
            <a:r>
              <a:rPr lang="en-US" dirty="0"/>
              <a:t>Live Webinars and Webcasts</a:t>
            </a: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35541373"/>
      </p:ext>
    </p:extLst>
  </p:cSld>
  <p:clrMapOvr>
    <a:masterClrMapping/>
  </p:clrMapOvr>
  <mc:AlternateContent xmlns:mc="http://schemas.openxmlformats.org/markup-compatibility/2006" xmlns:p14="http://schemas.microsoft.com/office/powerpoint/2010/main">
    <mc:Choice Requires="p14">
      <p:transition spd="slow" p14:dur="2000" advTm="51070"/>
    </mc:Choice>
    <mc:Fallback xmlns="">
      <p:transition spd="slow" advTm="5107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4" name="Slide Number Placeholder 3"/>
          <p:cNvSpPr>
            <a:spLocks noGrp="1"/>
          </p:cNvSpPr>
          <p:nvPr>
            <p:ph type="sldNum" sz="quarter" idx="12"/>
          </p:nvPr>
        </p:nvSpPr>
        <p:spPr/>
        <p:txBody>
          <a:bodyPr/>
          <a:lstStyle/>
          <a:p>
            <a:pPr>
              <a:defRPr/>
            </a:pPr>
            <a:fld id="{A49FFDF5-87A7-4370-A5D2-F0EA05A12DEB}"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340050225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83834"/>
            <a:ext cx="8153400" cy="5621766"/>
          </a:xfrm>
        </p:spPr>
        <p:txBody>
          <a:bodyPr>
            <a:normAutofit/>
          </a:bodyPr>
          <a:lstStyle/>
          <a:p>
            <a:pPr marL="0" indent="0" algn="ctr">
              <a:buNone/>
            </a:pPr>
            <a:endParaRPr lang="en-US" b="1" dirty="0"/>
          </a:p>
          <a:p>
            <a:pPr marL="0" indent="0" algn="ctr">
              <a:buNone/>
            </a:pPr>
            <a:r>
              <a:rPr lang="en-US" b="1" dirty="0"/>
              <a:t>General inquiries regarding this program and program solicitation should be made to:</a:t>
            </a:r>
          </a:p>
          <a:p>
            <a:pPr marL="0" indent="0" algn="ctr">
              <a:buNone/>
            </a:pPr>
            <a:endParaRPr lang="en-US" b="1" dirty="0"/>
          </a:p>
          <a:p>
            <a:pPr marL="0" indent="0" algn="ctr">
              <a:buNone/>
            </a:pPr>
            <a:r>
              <a:rPr lang="en-US" b="1" dirty="0">
                <a:hlinkClick r:id="rId3"/>
              </a:rPr>
              <a:t>DRLAISL@nsf.gov</a:t>
            </a:r>
            <a:endParaRPr lang="en-US" b="1" dirty="0"/>
          </a:p>
          <a:p>
            <a:pPr marL="0" indent="0">
              <a:buNone/>
            </a:pPr>
            <a:endParaRPr lang="en-US" dirty="0"/>
          </a:p>
          <a:p>
            <a:pPr marL="0" indent="0">
              <a:buNone/>
            </a:pPr>
            <a:endParaRPr lang="en-US" sz="2000" u="sng" dirty="0"/>
          </a:p>
          <a:p>
            <a:pPr marL="0" indent="0">
              <a:buNone/>
            </a:pPr>
            <a:r>
              <a:rPr lang="en-US" sz="2000" u="sng" dirty="0"/>
              <a:t>What should you do if you have a specific inquiry regarding your project or proposal?</a:t>
            </a:r>
            <a:endParaRPr lang="en-US" sz="2000" dirty="0"/>
          </a:p>
          <a:p>
            <a:pPr marL="0" indent="0">
              <a:buNone/>
            </a:pPr>
            <a:r>
              <a:rPr lang="en-US" sz="2000" dirty="0"/>
              <a:t>Using the email address above, in the body of the email or as in attachment, send a brief (max 2 pages) summary of the research or R&amp;D you are planning to conduct. The synopsis should include a very brief rationale for the work, how it will contribute to the knowledge base on informal learning, and what you believe the broader impacts to be. Be sure to also include your specific questions.  </a:t>
            </a:r>
          </a:p>
        </p:txBody>
      </p:sp>
      <p:sp>
        <p:nvSpPr>
          <p:cNvPr id="4" name="Slide Number Placeholder 3"/>
          <p:cNvSpPr>
            <a:spLocks noGrp="1"/>
          </p:cNvSpPr>
          <p:nvPr>
            <p:ph type="sldNum" sz="quarter" idx="4"/>
          </p:nvPr>
        </p:nvSpPr>
        <p:spPr/>
        <p:txBody>
          <a:bodyPr/>
          <a:lstStyle/>
          <a:p>
            <a:fld id="{81582BD6-FC20-4557-852B-8433F8572D30}" type="slidenum">
              <a:rPr lang="en-US" smtClean="0"/>
              <a:pPr/>
              <a:t>38</a:t>
            </a:fld>
            <a:endParaRPr lang="en-US" dirty="0"/>
          </a:p>
        </p:txBody>
      </p:sp>
      <p:sp>
        <p:nvSpPr>
          <p:cNvPr id="5" name="Title 4"/>
          <p:cNvSpPr>
            <a:spLocks noGrp="1"/>
          </p:cNvSpPr>
          <p:nvPr>
            <p:ph type="title"/>
          </p:nvPr>
        </p:nvSpPr>
        <p:spPr>
          <a:xfrm>
            <a:off x="533400" y="126997"/>
            <a:ext cx="8229600" cy="956836"/>
          </a:xfrm>
        </p:spPr>
        <p:txBody>
          <a:bodyPr/>
          <a:lstStyle/>
          <a:p>
            <a:pPr>
              <a:buNone/>
            </a:pPr>
            <a:r>
              <a:rPr lang="en-US" sz="3600" dirty="0"/>
              <a:t>Contact Information</a:t>
            </a: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48819262"/>
      </p:ext>
    </p:extLst>
  </p:cSld>
  <p:clrMapOvr>
    <a:masterClrMapping/>
  </p:clrMapOvr>
  <mc:AlternateContent xmlns:mc="http://schemas.openxmlformats.org/markup-compatibility/2006" xmlns:p14="http://schemas.microsoft.com/office/powerpoint/2010/main">
    <mc:Choice Requires="p14">
      <p:transition spd="slow" p14:dur="2000" advTm="34437"/>
    </mc:Choice>
    <mc:Fallback xmlns="">
      <p:transition spd="slow" advTm="3443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381000" y="457200"/>
            <a:ext cx="8229600" cy="571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0000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000099"/>
                </a:solidFill>
                <a:effectLst>
                  <a:outerShdw blurRad="38100" dist="38100" dir="2700000" algn="tl">
                    <a:srgbClr val="C0C0C0"/>
                  </a:outerShdw>
                </a:effectLst>
                <a:latin typeface="Tahoma" charset="0"/>
              </a:defRPr>
            </a:lvl2pPr>
            <a:lvl3pPr algn="ctr" rtl="0" eaLnBrk="0" fontAlgn="base" hangingPunct="0">
              <a:spcBef>
                <a:spcPct val="0"/>
              </a:spcBef>
              <a:spcAft>
                <a:spcPct val="0"/>
              </a:spcAft>
              <a:defRPr sz="4400" b="1">
                <a:solidFill>
                  <a:srgbClr val="000099"/>
                </a:solidFill>
                <a:effectLst>
                  <a:outerShdw blurRad="38100" dist="38100" dir="2700000" algn="tl">
                    <a:srgbClr val="C0C0C0"/>
                  </a:outerShdw>
                </a:effectLst>
                <a:latin typeface="Tahoma" charset="0"/>
              </a:defRPr>
            </a:lvl3pPr>
            <a:lvl4pPr algn="ctr" rtl="0" eaLnBrk="0" fontAlgn="base" hangingPunct="0">
              <a:spcBef>
                <a:spcPct val="0"/>
              </a:spcBef>
              <a:spcAft>
                <a:spcPct val="0"/>
              </a:spcAft>
              <a:defRPr sz="4400" b="1">
                <a:solidFill>
                  <a:srgbClr val="000099"/>
                </a:solidFill>
                <a:effectLst>
                  <a:outerShdw blurRad="38100" dist="38100" dir="2700000" algn="tl">
                    <a:srgbClr val="C0C0C0"/>
                  </a:outerShdw>
                </a:effectLst>
                <a:latin typeface="Tahoma" charset="0"/>
              </a:defRPr>
            </a:lvl4pPr>
            <a:lvl5pPr algn="ctr" rtl="0" eaLnBrk="0" fontAlgn="base" hangingPunct="0">
              <a:spcBef>
                <a:spcPct val="0"/>
              </a:spcBef>
              <a:spcAft>
                <a:spcPct val="0"/>
              </a:spcAft>
              <a:defRPr sz="4400" b="1">
                <a:solidFill>
                  <a:srgbClr val="000099"/>
                </a:solidFill>
                <a:effectLst>
                  <a:outerShdw blurRad="38100" dist="38100" dir="2700000" algn="tl">
                    <a:srgbClr val="C0C0C0"/>
                  </a:outerShdw>
                </a:effectLst>
                <a:latin typeface="Tahoma" charset="0"/>
              </a:defRPr>
            </a:lvl5pPr>
            <a:lvl6pPr marL="457200" algn="ctr" rtl="0" fontAlgn="base">
              <a:spcBef>
                <a:spcPct val="0"/>
              </a:spcBef>
              <a:spcAft>
                <a:spcPct val="0"/>
              </a:spcAft>
              <a:defRPr sz="4400" b="1">
                <a:solidFill>
                  <a:srgbClr val="000099"/>
                </a:solidFill>
                <a:effectLst>
                  <a:outerShdw blurRad="38100" dist="38100" dir="2700000" algn="tl">
                    <a:srgbClr val="C0C0C0"/>
                  </a:outerShdw>
                </a:effectLst>
                <a:latin typeface="Tahoma" charset="0"/>
              </a:defRPr>
            </a:lvl6pPr>
            <a:lvl7pPr marL="914400" algn="ctr" rtl="0" fontAlgn="base">
              <a:spcBef>
                <a:spcPct val="0"/>
              </a:spcBef>
              <a:spcAft>
                <a:spcPct val="0"/>
              </a:spcAft>
              <a:defRPr sz="4400" b="1">
                <a:solidFill>
                  <a:srgbClr val="000099"/>
                </a:solidFill>
                <a:effectLst>
                  <a:outerShdw blurRad="38100" dist="38100" dir="2700000" algn="tl">
                    <a:srgbClr val="C0C0C0"/>
                  </a:outerShdw>
                </a:effectLst>
                <a:latin typeface="Tahoma" charset="0"/>
              </a:defRPr>
            </a:lvl7pPr>
            <a:lvl8pPr marL="1371600" algn="ctr" rtl="0" fontAlgn="base">
              <a:spcBef>
                <a:spcPct val="0"/>
              </a:spcBef>
              <a:spcAft>
                <a:spcPct val="0"/>
              </a:spcAft>
              <a:defRPr sz="4400" b="1">
                <a:solidFill>
                  <a:srgbClr val="000099"/>
                </a:solidFill>
                <a:effectLst>
                  <a:outerShdw blurRad="38100" dist="38100" dir="2700000" algn="tl">
                    <a:srgbClr val="C0C0C0"/>
                  </a:outerShdw>
                </a:effectLst>
                <a:latin typeface="Tahoma" charset="0"/>
              </a:defRPr>
            </a:lvl8pPr>
            <a:lvl9pPr marL="1828800" algn="ctr" rtl="0" fontAlgn="base">
              <a:spcBef>
                <a:spcPct val="0"/>
              </a:spcBef>
              <a:spcAft>
                <a:spcPct val="0"/>
              </a:spcAft>
              <a:defRPr sz="4400" b="1">
                <a:solidFill>
                  <a:srgbClr val="000099"/>
                </a:solidFill>
                <a:effectLst>
                  <a:outerShdw blurRad="38100" dist="38100" dir="2700000" algn="tl">
                    <a:srgbClr val="C0C0C0"/>
                  </a:outerShdw>
                </a:effectLst>
                <a:latin typeface="Tahoma" charset="0"/>
              </a:defRPr>
            </a:lvl9pPr>
          </a:lstStyle>
          <a:p>
            <a:r>
              <a:rPr lang="en-US" dirty="0"/>
              <a:t>THANK YOU!</a:t>
            </a:r>
            <a:br>
              <a:rPr lang="en-US" sz="3600" dirty="0"/>
            </a:br>
            <a:endParaRPr lang="en-US" sz="3600" dirty="0"/>
          </a:p>
          <a:p>
            <a:r>
              <a:rPr lang="en-US" sz="3600" dirty="0"/>
              <a:t>-------------------</a:t>
            </a:r>
          </a:p>
          <a:p>
            <a:endParaRPr lang="en-US" sz="3600" kern="0" dirty="0"/>
          </a:p>
          <a:p>
            <a:r>
              <a:rPr lang="en-US" sz="3200" kern="0" dirty="0"/>
              <a:t>Advancing Informal STEM Learning (AISL) Program</a:t>
            </a:r>
          </a:p>
          <a:p>
            <a:endParaRPr lang="en-US" sz="3600" i="1" kern="0" dirty="0"/>
          </a:p>
          <a:p>
            <a:r>
              <a:rPr lang="en-US" sz="2000" b="0" kern="0" dirty="0">
                <a:hlinkClick r:id="rId3"/>
              </a:rPr>
              <a:t>https://www.nsf.gov/funding/pgm_summ.jsp?pims_id=504793</a:t>
            </a:r>
            <a:r>
              <a:rPr lang="en-US" sz="2000" b="0" kern="0" dirty="0"/>
              <a:t> </a:t>
            </a:r>
          </a:p>
          <a:p>
            <a:endParaRPr lang="en-US" sz="3600" i="1" kern="0" dirty="0"/>
          </a:p>
        </p:txBody>
      </p:sp>
      <p:sp>
        <p:nvSpPr>
          <p:cNvPr id="2" name="Slide Number Placeholder 1"/>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205396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3733800"/>
            <a:ext cx="4038600" cy="860425"/>
          </a:xfrm>
        </p:spPr>
        <p:txBody>
          <a:bodyPr/>
          <a:lstStyle/>
          <a:p>
            <a:br>
              <a:rPr lang="en-US" dirty="0"/>
            </a:br>
            <a:r>
              <a:rPr lang="en-US" sz="4200" dirty="0">
                <a:effectLst>
                  <a:outerShdw blurRad="38100" dist="38100" dir="2700000" algn="tl">
                    <a:srgbClr val="000000">
                      <a:alpha val="43137"/>
                    </a:srgbClr>
                  </a:outerShdw>
                </a:effectLst>
              </a:rPr>
              <a:t>AISL</a:t>
            </a:r>
            <a:r>
              <a:rPr lang="en-US"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sz="4200" dirty="0">
                <a:effectLst>
                  <a:outerShdw blurRad="38100" dist="38100" dir="2700000" algn="tl">
                    <a:srgbClr val="000000">
                      <a:alpha val="43137"/>
                    </a:srgbClr>
                  </a:outerShdw>
                </a:effectLst>
              </a:rPr>
              <a:t>Program Overview</a:t>
            </a:r>
            <a:br>
              <a:rPr lang="en-US" sz="4200" dirty="0"/>
            </a:br>
            <a:endParaRPr lang="en-US" sz="4200" dirty="0"/>
          </a:p>
        </p:txBody>
      </p:sp>
      <p:sp>
        <p:nvSpPr>
          <p:cNvPr id="4" name="TextBox 3"/>
          <p:cNvSpPr txBox="1"/>
          <p:nvPr/>
        </p:nvSpPr>
        <p:spPr>
          <a:xfrm>
            <a:off x="6096000" y="6400800"/>
            <a:ext cx="2971800" cy="228600"/>
          </a:xfrm>
          <a:prstGeom prst="rect">
            <a:avLst/>
          </a:prstGeom>
        </p:spPr>
        <p:txBody>
          <a:bodyPr vert="horz" wrap="square" lIns="91440" tIns="45720" rIns="91440" bIns="45720" rtlCol="0" anchor="ctr">
            <a:noAutofit/>
          </a:bodyPr>
          <a:lstStyle/>
          <a:p>
            <a:pPr>
              <a:spcBef>
                <a:spcPct val="0"/>
              </a:spcBef>
            </a:pPr>
            <a:endParaRPr kumimoji="0" lang="en-US" sz="16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Slide Number Placeholder 2"/>
          <p:cNvSpPr>
            <a:spLocks noGrp="1"/>
          </p:cNvSpPr>
          <p:nvPr>
            <p:ph type="sldNum" sz="quarter" idx="12"/>
          </p:nvPr>
        </p:nvSpPr>
        <p:spPr/>
        <p:txBody>
          <a:bodyPr/>
          <a:lstStyle/>
          <a:p>
            <a:pPr>
              <a:defRPr/>
            </a:pPr>
            <a:fld id="{F61A2290-A865-4658-B0D6-DBBBBC031DB4}" type="slidenum">
              <a:rPr lang="en-US" smtClean="0">
                <a:solidFill>
                  <a:srgbClr val="000000"/>
                </a:solidFill>
              </a:rPr>
              <a:pPr>
                <a:defRPr/>
              </a:pPr>
              <a:t>4</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7411"/>
    </mc:Choice>
    <mc:Fallback xmlns="">
      <p:transition spd="slow" advTm="741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AISL priorities</a:t>
            </a:r>
          </a:p>
        </p:txBody>
      </p:sp>
      <p:sp>
        <p:nvSpPr>
          <p:cNvPr id="4" name="Slide Number Placeholder 3"/>
          <p:cNvSpPr>
            <a:spLocks noGrp="1"/>
          </p:cNvSpPr>
          <p:nvPr>
            <p:ph type="sldNum" sz="quarter" idx="12"/>
          </p:nvPr>
        </p:nvSpPr>
        <p:spPr/>
        <p:txBody>
          <a:bodyPr/>
          <a:lstStyle/>
          <a:p>
            <a:pPr>
              <a:defRPr/>
            </a:pPr>
            <a:fld id="{A49FFDF5-87A7-4370-A5D2-F0EA05A12DEB}"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64373900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09600"/>
          </a:xfrm>
        </p:spPr>
        <p:txBody>
          <a:bodyPr/>
          <a:lstStyle/>
          <a:p>
            <a:r>
              <a:rPr lang="en-US" sz="3600" dirty="0">
                <a:solidFill>
                  <a:schemeClr val="accent6">
                    <a:lumMod val="50000"/>
                  </a:schemeClr>
                </a:solidFill>
                <a:effectLst/>
              </a:rPr>
              <a:t>Maximizing Strategic Impact </a:t>
            </a:r>
            <a:endParaRPr lang="en-US" sz="3600" dirty="0">
              <a:solidFill>
                <a:schemeClr val="accent6">
                  <a:lumMod val="50000"/>
                </a:schemeClr>
              </a:solidFill>
            </a:endParaRPr>
          </a:p>
        </p:txBody>
      </p:sp>
      <p:sp>
        <p:nvSpPr>
          <p:cNvPr id="3" name="Content Placeholder 2"/>
          <p:cNvSpPr>
            <a:spLocks noGrp="1"/>
          </p:cNvSpPr>
          <p:nvPr>
            <p:ph idx="1"/>
          </p:nvPr>
        </p:nvSpPr>
        <p:spPr>
          <a:xfrm>
            <a:off x="533400" y="1447800"/>
            <a:ext cx="8153400" cy="4800600"/>
          </a:xfrm>
        </p:spPr>
        <p:txBody>
          <a:bodyPr/>
          <a:lstStyle/>
          <a:p>
            <a:pPr marL="0" indent="0">
              <a:spcBef>
                <a:spcPts val="0"/>
              </a:spcBef>
              <a:spcAft>
                <a:spcPts val="0"/>
              </a:spcAft>
              <a:buClr>
                <a:schemeClr val="tx2"/>
              </a:buClr>
              <a:buNone/>
            </a:pPr>
            <a:r>
              <a:rPr lang="en-US" dirty="0">
                <a:solidFill>
                  <a:schemeClr val="accent6">
                    <a:lumMod val="75000"/>
                  </a:schemeClr>
                </a:solidFill>
              </a:rPr>
              <a:t>How does the project address important areas for continued development and advances the informal STEM learning field overall, not simply the project impact for the target audiences or communities?</a:t>
            </a:r>
          </a:p>
        </p:txBody>
      </p:sp>
      <p:pic>
        <p:nvPicPr>
          <p:cNvPr id="5" name="Picture 4" descr="G+ is great for sharing creative visual content – IMHO FB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978697"/>
            <a:ext cx="2857388" cy="2847927"/>
          </a:xfrm>
          <a:prstGeom prst="rect">
            <a:avLst/>
          </a:prstGeom>
        </p:spPr>
      </p:pic>
      <p:sp>
        <p:nvSpPr>
          <p:cNvPr id="4" name="Slide Number Placeholder 3"/>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6</a:t>
            </a:fld>
            <a:endParaRPr lang="en-US" dirty="0">
              <a:solidFill>
                <a:srgbClr val="000000"/>
              </a:solidFill>
            </a:endParaRPr>
          </a:p>
        </p:txBody>
      </p:sp>
      <p:cxnSp>
        <p:nvCxnSpPr>
          <p:cNvPr id="7" name="Straight Connector 6"/>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4630210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24800" cy="609600"/>
          </a:xfrm>
        </p:spPr>
        <p:txBody>
          <a:bodyPr/>
          <a:lstStyle/>
          <a:p>
            <a:r>
              <a:rPr lang="en-US" sz="3600" dirty="0">
                <a:solidFill>
                  <a:schemeClr val="accent6">
                    <a:lumMod val="50000"/>
                  </a:schemeClr>
                </a:solidFill>
                <a:effectLst/>
              </a:rPr>
              <a:t>Enhancing Knowledge Building</a:t>
            </a:r>
            <a:endParaRPr lang="en-US" sz="3600" dirty="0">
              <a:solidFill>
                <a:schemeClr val="accent6">
                  <a:lumMod val="50000"/>
                </a:schemeClr>
              </a:solidFill>
            </a:endParaRPr>
          </a:p>
        </p:txBody>
      </p:sp>
      <p:sp>
        <p:nvSpPr>
          <p:cNvPr id="3" name="Content Placeholder 2"/>
          <p:cNvSpPr>
            <a:spLocks noGrp="1"/>
          </p:cNvSpPr>
          <p:nvPr>
            <p:ph idx="1"/>
          </p:nvPr>
        </p:nvSpPr>
        <p:spPr>
          <a:xfrm>
            <a:off x="533400" y="1143000"/>
            <a:ext cx="8153400" cy="5562600"/>
          </a:xfrm>
        </p:spPr>
        <p:txBody>
          <a:bodyPr/>
          <a:lstStyle/>
          <a:p>
            <a:pPr marL="0" indent="0">
              <a:spcBef>
                <a:spcPts val="0"/>
              </a:spcBef>
              <a:spcAft>
                <a:spcPts val="0"/>
              </a:spcAft>
              <a:buClr>
                <a:schemeClr val="tx2"/>
              </a:buClr>
              <a:buNone/>
            </a:pPr>
            <a:r>
              <a:rPr lang="en-US" b="1" dirty="0">
                <a:solidFill>
                  <a:schemeClr val="accent6">
                    <a:lumMod val="75000"/>
                  </a:schemeClr>
                </a:solidFill>
              </a:rPr>
              <a:t>How does the project advance </a:t>
            </a:r>
          </a:p>
          <a:p>
            <a:pPr marL="0" indent="0">
              <a:spcBef>
                <a:spcPts val="0"/>
              </a:spcBef>
              <a:spcAft>
                <a:spcPts val="0"/>
              </a:spcAft>
              <a:buClr>
                <a:schemeClr val="tx2"/>
              </a:buClr>
              <a:buNone/>
            </a:pPr>
            <a:r>
              <a:rPr lang="en-US" b="1" dirty="0">
                <a:solidFill>
                  <a:schemeClr val="accent6">
                    <a:lumMod val="75000"/>
                  </a:schemeClr>
                </a:solidFill>
              </a:rPr>
              <a:t>the knowledge base of the </a:t>
            </a:r>
          </a:p>
          <a:p>
            <a:pPr marL="0" indent="0">
              <a:spcBef>
                <a:spcPts val="0"/>
              </a:spcBef>
              <a:spcAft>
                <a:spcPts val="0"/>
              </a:spcAft>
              <a:buClr>
                <a:schemeClr val="tx2"/>
              </a:buClr>
              <a:buNone/>
            </a:pPr>
            <a:r>
              <a:rPr lang="en-US" b="1" dirty="0">
                <a:solidFill>
                  <a:schemeClr val="accent6">
                    <a:lumMod val="75000"/>
                  </a:schemeClr>
                </a:solidFill>
              </a:rPr>
              <a:t>informal STEM learning field?</a:t>
            </a:r>
          </a:p>
          <a:p>
            <a:pPr marL="0" indent="0">
              <a:spcBef>
                <a:spcPts val="0"/>
              </a:spcBef>
              <a:spcAft>
                <a:spcPts val="0"/>
              </a:spcAft>
              <a:buClr>
                <a:schemeClr val="tx2"/>
              </a:buClr>
              <a:buNone/>
            </a:pPr>
            <a:r>
              <a:rPr lang="en-US" dirty="0">
                <a:solidFill>
                  <a:schemeClr val="accent6">
                    <a:lumMod val="75000"/>
                  </a:schemeClr>
                </a:solidFill>
              </a:rPr>
              <a:t> </a:t>
            </a:r>
          </a:p>
          <a:p>
            <a:pPr>
              <a:spcBef>
                <a:spcPts val="0"/>
              </a:spcBef>
              <a:spcAft>
                <a:spcPts val="0"/>
              </a:spcAft>
              <a:buClr>
                <a:schemeClr val="tx2"/>
              </a:buClr>
            </a:pPr>
            <a:r>
              <a:rPr lang="en-US" sz="2800" dirty="0">
                <a:solidFill>
                  <a:schemeClr val="accent6">
                    <a:lumMod val="75000"/>
                  </a:schemeClr>
                </a:solidFill>
              </a:rPr>
              <a:t>Knowledge generation may focus on developing, testing, and/or implementing innovative research, models, resources, and tools for informal learning environments. </a:t>
            </a:r>
          </a:p>
          <a:p>
            <a:pPr marL="0" indent="0">
              <a:spcBef>
                <a:spcPts val="0"/>
              </a:spcBef>
              <a:spcAft>
                <a:spcPts val="0"/>
              </a:spcAft>
              <a:buClr>
                <a:schemeClr val="tx2"/>
              </a:buClr>
              <a:buNone/>
            </a:pPr>
            <a:endParaRPr lang="en-US" sz="2800" dirty="0">
              <a:solidFill>
                <a:schemeClr val="accent6">
                  <a:lumMod val="75000"/>
                </a:schemeClr>
              </a:solidFill>
            </a:endParaRPr>
          </a:p>
          <a:p>
            <a:pPr>
              <a:spcBef>
                <a:spcPts val="0"/>
              </a:spcBef>
              <a:spcAft>
                <a:spcPts val="0"/>
              </a:spcAft>
              <a:buClr>
                <a:schemeClr val="tx2"/>
              </a:buClr>
            </a:pPr>
            <a:r>
              <a:rPr lang="en-US" sz="2800" dirty="0">
                <a:solidFill>
                  <a:schemeClr val="accent6">
                    <a:lumMod val="75000"/>
                  </a:schemeClr>
                </a:solidFill>
              </a:rPr>
              <a:t>The theoretical and empirical justification for the proposed project must be clearly articulated.</a:t>
            </a:r>
            <a:endParaRPr lang="en-US" sz="2000" dirty="0">
              <a:solidFill>
                <a:schemeClr val="accent6">
                  <a:lumMod val="75000"/>
                </a:schemeClr>
              </a:solidFill>
            </a:endParaRPr>
          </a:p>
        </p:txBody>
      </p:sp>
      <p:pic>
        <p:nvPicPr>
          <p:cNvPr id="4" name="Picture Placeholder 4"/>
          <p:cNvPicPr>
            <a:picLocks noChangeAspect="1"/>
          </p:cNvPicPr>
          <p:nvPr/>
        </p:nvPicPr>
        <p:blipFill rotWithShape="1">
          <a:blip r:embed="rId3">
            <a:extLst>
              <a:ext uri="{28A0092B-C50C-407E-A947-70E740481C1C}">
                <a14:useLocalDpi xmlns:a14="http://schemas.microsoft.com/office/drawing/2010/main" val="0"/>
              </a:ext>
            </a:extLst>
          </a:blip>
          <a:srcRect l="1040" t="1777" r="914" b="1771"/>
          <a:stretch/>
        </p:blipFill>
        <p:spPr bwMode="auto">
          <a:xfrm>
            <a:off x="7010400" y="1295400"/>
            <a:ext cx="2038150" cy="1676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7</a:t>
            </a:fld>
            <a:endParaRPr lang="en-US" dirty="0">
              <a:solidFill>
                <a:srgbClr val="000000"/>
              </a:solidFill>
            </a:endParaRP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9115441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09600"/>
          </a:xfrm>
        </p:spPr>
        <p:txBody>
          <a:bodyPr/>
          <a:lstStyle/>
          <a:p>
            <a:r>
              <a:rPr lang="en-US" dirty="0">
                <a:solidFill>
                  <a:schemeClr val="accent6">
                    <a:lumMod val="50000"/>
                  </a:schemeClr>
                </a:solidFill>
                <a:effectLst/>
              </a:rPr>
              <a:t>Promoting Innovation</a:t>
            </a:r>
            <a:endParaRPr lang="en-US" sz="3600" dirty="0">
              <a:solidFill>
                <a:schemeClr val="accent6">
                  <a:lumMod val="50000"/>
                </a:schemeClr>
              </a:solidFill>
            </a:endParaRPr>
          </a:p>
        </p:txBody>
      </p:sp>
      <p:sp>
        <p:nvSpPr>
          <p:cNvPr id="3" name="Content Placeholder 2"/>
          <p:cNvSpPr>
            <a:spLocks noGrp="1"/>
          </p:cNvSpPr>
          <p:nvPr>
            <p:ph idx="1"/>
          </p:nvPr>
        </p:nvSpPr>
        <p:spPr>
          <a:xfrm>
            <a:off x="533400" y="1371600"/>
            <a:ext cx="8153400" cy="4876800"/>
          </a:xfrm>
        </p:spPr>
        <p:txBody>
          <a:bodyPr/>
          <a:lstStyle/>
          <a:p>
            <a:pPr marL="0" indent="0">
              <a:spcBef>
                <a:spcPts val="0"/>
              </a:spcBef>
              <a:spcAft>
                <a:spcPts val="0"/>
              </a:spcAft>
              <a:buClr>
                <a:schemeClr val="tx2"/>
              </a:buClr>
              <a:buNone/>
            </a:pPr>
            <a:r>
              <a:rPr lang="en-US" dirty="0">
                <a:solidFill>
                  <a:schemeClr val="accent6">
                    <a:lumMod val="75000"/>
                  </a:schemeClr>
                </a:solidFill>
              </a:rPr>
              <a:t>In a manner similar to NSF programs that fund the frontiers of STEM research, AISL seeks to fund projects at the frontiers of STEM learning in informal </a:t>
            </a:r>
          </a:p>
          <a:p>
            <a:pPr marL="0" indent="0">
              <a:spcBef>
                <a:spcPts val="0"/>
              </a:spcBef>
              <a:spcAft>
                <a:spcPts val="0"/>
              </a:spcAft>
              <a:buClr>
                <a:schemeClr val="tx2"/>
              </a:buClr>
              <a:buNone/>
            </a:pPr>
            <a:r>
              <a:rPr lang="en-US" dirty="0">
                <a:solidFill>
                  <a:schemeClr val="accent6">
                    <a:lumMod val="75000"/>
                  </a:schemeClr>
                </a:solidFill>
              </a:rPr>
              <a:t>environments that will </a:t>
            </a:r>
          </a:p>
          <a:p>
            <a:pPr marL="0" indent="0">
              <a:spcBef>
                <a:spcPts val="0"/>
              </a:spcBef>
              <a:spcAft>
                <a:spcPts val="0"/>
              </a:spcAft>
              <a:buClr>
                <a:schemeClr val="tx2"/>
              </a:buClr>
              <a:buNone/>
            </a:pPr>
            <a:r>
              <a:rPr lang="en-US" dirty="0">
                <a:solidFill>
                  <a:schemeClr val="accent6">
                    <a:lumMod val="75000"/>
                  </a:schemeClr>
                </a:solidFill>
              </a:rPr>
              <a:t>advance the </a:t>
            </a:r>
          </a:p>
          <a:p>
            <a:pPr marL="0" indent="0">
              <a:spcBef>
                <a:spcPts val="0"/>
              </a:spcBef>
              <a:spcAft>
                <a:spcPts val="0"/>
              </a:spcAft>
              <a:buClr>
                <a:schemeClr val="tx2"/>
              </a:buClr>
              <a:buNone/>
            </a:pPr>
            <a:r>
              <a:rPr lang="en-US" dirty="0">
                <a:solidFill>
                  <a:schemeClr val="accent6">
                    <a:lumMod val="75000"/>
                  </a:schemeClr>
                </a:solidFill>
              </a:rPr>
              <a:t>state-of-the-art. </a:t>
            </a:r>
            <a:endParaRPr lang="en-US" sz="2400" dirty="0">
              <a:solidFill>
                <a:schemeClr val="accent6">
                  <a:lumMod val="75000"/>
                </a:schemeClr>
              </a:solidFill>
            </a:endParaRPr>
          </a:p>
        </p:txBody>
      </p:sp>
      <p:pic>
        <p:nvPicPr>
          <p:cNvPr id="4" name="Picture 3" descr="&lt;strong&gt;innovation&lt;/strong&gt;-vs-immitation-contitiuum-final-300x2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911186"/>
            <a:ext cx="3587074" cy="3371850"/>
          </a:xfrm>
          <a:prstGeom prst="rect">
            <a:avLst/>
          </a:prstGeom>
        </p:spPr>
      </p:pic>
      <p:sp>
        <p:nvSpPr>
          <p:cNvPr id="5" name="Slide Number Placeholder 4"/>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8</a:t>
            </a:fld>
            <a:endParaRPr lang="en-US" dirty="0">
              <a:solidFill>
                <a:srgbClr val="000000"/>
              </a:solidFill>
            </a:endParaRP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625705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04800"/>
            <a:ext cx="7924800" cy="609600"/>
          </a:xfrm>
        </p:spPr>
        <p:txBody>
          <a:bodyPr/>
          <a:lstStyle/>
          <a:p>
            <a:r>
              <a:rPr lang="en-US" dirty="0">
                <a:solidFill>
                  <a:schemeClr val="accent6">
                    <a:lumMod val="50000"/>
                  </a:schemeClr>
                </a:solidFill>
                <a:effectLst/>
              </a:rPr>
              <a:t>Advancing Collaboration</a:t>
            </a:r>
            <a:endParaRPr lang="en-US" sz="3600" dirty="0">
              <a:solidFill>
                <a:schemeClr val="accent6">
                  <a:lumMod val="50000"/>
                </a:schemeClr>
              </a:solidFill>
            </a:endParaRPr>
          </a:p>
        </p:txBody>
      </p:sp>
      <p:sp>
        <p:nvSpPr>
          <p:cNvPr id="3" name="Content Placeholder 2"/>
          <p:cNvSpPr>
            <a:spLocks noGrp="1"/>
          </p:cNvSpPr>
          <p:nvPr>
            <p:ph idx="1"/>
          </p:nvPr>
        </p:nvSpPr>
        <p:spPr>
          <a:xfrm>
            <a:off x="533400" y="1143000"/>
            <a:ext cx="8153400" cy="5486400"/>
          </a:xfrm>
        </p:spPr>
        <p:txBody>
          <a:bodyPr/>
          <a:lstStyle/>
          <a:p>
            <a:pPr marL="0" indent="0">
              <a:spcBef>
                <a:spcPts val="0"/>
              </a:spcBef>
              <a:spcAft>
                <a:spcPts val="0"/>
              </a:spcAft>
              <a:buClr>
                <a:schemeClr val="tx2"/>
              </a:buClr>
              <a:buNone/>
            </a:pPr>
            <a:r>
              <a:rPr lang="en-US" dirty="0">
                <a:solidFill>
                  <a:schemeClr val="accent6">
                    <a:lumMod val="75000"/>
                  </a:schemeClr>
                </a:solidFill>
              </a:rPr>
              <a:t>This priority has two aspects.</a:t>
            </a:r>
          </a:p>
          <a:p>
            <a:pPr marL="0" indent="0">
              <a:spcBef>
                <a:spcPts val="0"/>
              </a:spcBef>
              <a:spcAft>
                <a:spcPts val="0"/>
              </a:spcAft>
              <a:buClr>
                <a:schemeClr val="tx2"/>
              </a:buClr>
              <a:buNone/>
            </a:pPr>
            <a:r>
              <a:rPr lang="en-US" dirty="0">
                <a:solidFill>
                  <a:schemeClr val="accent6">
                    <a:lumMod val="75000"/>
                  </a:schemeClr>
                </a:solidFill>
              </a:rPr>
              <a:t> </a:t>
            </a:r>
          </a:p>
          <a:p>
            <a:pPr marL="0" indent="0">
              <a:spcBef>
                <a:spcPts val="0"/>
              </a:spcBef>
              <a:spcAft>
                <a:spcPts val="0"/>
              </a:spcAft>
              <a:buClr>
                <a:schemeClr val="tx2"/>
              </a:buClr>
              <a:buNone/>
            </a:pPr>
            <a:r>
              <a:rPr lang="en-US" dirty="0">
                <a:solidFill>
                  <a:schemeClr val="accent6">
                    <a:lumMod val="75000"/>
                  </a:schemeClr>
                </a:solidFill>
              </a:rPr>
              <a:t>Projects should:</a:t>
            </a:r>
          </a:p>
          <a:p>
            <a:pPr>
              <a:spcBef>
                <a:spcPts val="0"/>
              </a:spcBef>
              <a:spcAft>
                <a:spcPts val="0"/>
              </a:spcAft>
              <a:buClr>
                <a:schemeClr val="tx2"/>
              </a:buClr>
            </a:pPr>
            <a:r>
              <a:rPr lang="en-US" dirty="0">
                <a:solidFill>
                  <a:schemeClr val="accent6">
                    <a:lumMod val="75000"/>
                  </a:schemeClr>
                </a:solidFill>
              </a:rPr>
              <a:t>leverage resources of partners; and</a:t>
            </a:r>
          </a:p>
          <a:p>
            <a:pPr>
              <a:spcBef>
                <a:spcPts val="0"/>
              </a:spcBef>
              <a:spcAft>
                <a:spcPts val="0"/>
              </a:spcAft>
              <a:buClr>
                <a:schemeClr val="tx2"/>
              </a:buClr>
            </a:pPr>
            <a:r>
              <a:rPr lang="en-US" dirty="0">
                <a:solidFill>
                  <a:schemeClr val="accent6">
                    <a:lumMod val="75000"/>
                  </a:schemeClr>
                </a:solidFill>
              </a:rPr>
              <a:t>evidence more focused, reflective approach(</a:t>
            </a:r>
            <a:r>
              <a:rPr lang="en-US" dirty="0" err="1">
                <a:solidFill>
                  <a:schemeClr val="accent6">
                    <a:lumMod val="75000"/>
                  </a:schemeClr>
                </a:solidFill>
              </a:rPr>
              <a:t>es</a:t>
            </a:r>
            <a:r>
              <a:rPr lang="en-US" dirty="0">
                <a:solidFill>
                  <a:schemeClr val="accent6">
                    <a:lumMod val="75000"/>
                  </a:schemeClr>
                </a:solidFill>
              </a:rPr>
              <a:t>) to building collaborations.  </a:t>
            </a:r>
          </a:p>
          <a:p>
            <a:pPr marL="0" indent="0">
              <a:spcBef>
                <a:spcPts val="0"/>
              </a:spcBef>
              <a:spcAft>
                <a:spcPts val="0"/>
              </a:spcAft>
              <a:buClr>
                <a:schemeClr val="tx2"/>
              </a:buClr>
              <a:buNone/>
            </a:pPr>
            <a:endParaRPr lang="en-US" dirty="0">
              <a:solidFill>
                <a:schemeClr val="accent6">
                  <a:lumMod val="75000"/>
                </a:schemeClr>
              </a:solidFill>
            </a:endParaRPr>
          </a:p>
          <a:p>
            <a:pPr marL="0" indent="0">
              <a:spcBef>
                <a:spcPts val="0"/>
              </a:spcBef>
              <a:spcAft>
                <a:spcPts val="0"/>
              </a:spcAft>
              <a:buClr>
                <a:schemeClr val="tx2"/>
              </a:buClr>
              <a:buNone/>
            </a:pPr>
            <a:r>
              <a:rPr lang="en-US" dirty="0">
                <a:solidFill>
                  <a:schemeClr val="accent6">
                    <a:lumMod val="75000"/>
                  </a:schemeClr>
                </a:solidFill>
              </a:rPr>
              <a:t>Collaborations should be </a:t>
            </a:r>
          </a:p>
          <a:p>
            <a:pPr marL="0" indent="0">
              <a:spcBef>
                <a:spcPts val="0"/>
              </a:spcBef>
              <a:spcAft>
                <a:spcPts val="0"/>
              </a:spcAft>
              <a:buClr>
                <a:schemeClr val="tx2"/>
              </a:buClr>
              <a:buNone/>
            </a:pPr>
            <a:r>
              <a:rPr lang="en-US" dirty="0">
                <a:solidFill>
                  <a:schemeClr val="accent6">
                    <a:lumMod val="75000"/>
                  </a:schemeClr>
                </a:solidFill>
              </a:rPr>
              <a:t>integral components of the </a:t>
            </a:r>
          </a:p>
          <a:p>
            <a:pPr marL="0" indent="0">
              <a:spcBef>
                <a:spcPts val="0"/>
              </a:spcBef>
              <a:spcAft>
                <a:spcPts val="0"/>
              </a:spcAft>
              <a:buClr>
                <a:schemeClr val="tx2"/>
              </a:buClr>
              <a:buNone/>
            </a:pPr>
            <a:r>
              <a:rPr lang="en-US" dirty="0">
                <a:solidFill>
                  <a:schemeClr val="accent6">
                    <a:lumMod val="75000"/>
                  </a:schemeClr>
                </a:solidFill>
              </a:rPr>
              <a:t>work funded. </a:t>
            </a:r>
          </a:p>
          <a:p>
            <a:pPr marL="0" indent="0">
              <a:spcBef>
                <a:spcPts val="0"/>
              </a:spcBef>
              <a:spcAft>
                <a:spcPts val="0"/>
              </a:spcAft>
              <a:buClr>
                <a:schemeClr val="tx2"/>
              </a:buClr>
              <a:buNone/>
            </a:pPr>
            <a:endParaRPr lang="en-US" sz="800" dirty="0">
              <a:solidFill>
                <a:schemeClr val="accent6">
                  <a:lumMod val="75000"/>
                </a:schemeClr>
              </a:solidFill>
            </a:endParaRPr>
          </a:p>
          <a:p>
            <a:pPr marL="0" indent="0">
              <a:spcBef>
                <a:spcPts val="0"/>
              </a:spcBef>
              <a:spcAft>
                <a:spcPts val="0"/>
              </a:spcAft>
              <a:buClr>
                <a:schemeClr val="tx2"/>
              </a:buClr>
              <a:buNone/>
            </a:pPr>
            <a:r>
              <a:rPr lang="en-US" sz="1400" dirty="0">
                <a:solidFill>
                  <a:schemeClr val="accent6">
                    <a:lumMod val="75000"/>
                  </a:schemeClr>
                </a:solidFill>
              </a:rPr>
              <a:t>The term “collaboration” is used to cover a wide variety of activities: collective impact, partnerships, inter-disciplinary work, networks, alliances, etc. </a:t>
            </a:r>
          </a:p>
        </p:txBody>
      </p:sp>
      <p:pic>
        <p:nvPicPr>
          <p:cNvPr id="4" name="Picture Placeholder 4"/>
          <p:cNvPicPr>
            <a:picLocks noChangeAspect="1"/>
          </p:cNvPicPr>
          <p:nvPr/>
        </p:nvPicPr>
        <p:blipFill rotWithShape="1">
          <a:blip r:embed="rId3">
            <a:extLst>
              <a:ext uri="{28A0092B-C50C-407E-A947-70E740481C1C}">
                <a14:useLocalDpi xmlns:a14="http://schemas.microsoft.com/office/drawing/2010/main" val="0"/>
              </a:ext>
            </a:extLst>
          </a:blip>
          <a:srcRect t="9496" r="12801" b="8521"/>
          <a:stretch/>
        </p:blipFill>
        <p:spPr bwMode="auto">
          <a:xfrm>
            <a:off x="6273617" y="4457699"/>
            <a:ext cx="2870383" cy="1790701"/>
          </a:xfrm>
          <a:prstGeom prst="ellipse">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89014A76-38CC-4080-8E8F-EB33C50D699B}" type="slidenum">
              <a:rPr lang="en-US" smtClean="0">
                <a:solidFill>
                  <a:srgbClr val="000000"/>
                </a:solidFill>
              </a:rPr>
              <a:pPr>
                <a:defRPr/>
              </a:pPr>
              <a:t>9</a:t>
            </a:fld>
            <a:endParaRPr lang="en-US" dirty="0">
              <a:solidFill>
                <a:srgbClr val="000000"/>
              </a:solidFill>
            </a:endParaRPr>
          </a:p>
        </p:txBody>
      </p:sp>
      <p:cxnSp>
        <p:nvCxnSpPr>
          <p:cNvPr id="6" name="Straight Connector 5"/>
          <p:cNvCxnSpPr/>
          <p:nvPr/>
        </p:nvCxnSpPr>
        <p:spPr bwMode="auto">
          <a:xfrm>
            <a:off x="685800" y="1066800"/>
            <a:ext cx="8001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65844381"/>
      </p:ext>
    </p:extLst>
  </p:cSld>
  <p:clrMapOvr>
    <a:masterClrMapping/>
  </p:clrMapOvr>
  <p:transition spd="slow"/>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B5B4ED63E08D488210289860754A56" ma:contentTypeVersion="0" ma:contentTypeDescription="Create a new document." ma:contentTypeScope="" ma:versionID="9014d25ef372a35b61be5d3bf27f56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1DF69B-8060-473A-90FF-358D75A14EF1}">
  <ds:schemaRefs>
    <ds:schemaRef ds:uri="http://schemas.microsoft.com/sharepoint/v3/contenttype/forms"/>
  </ds:schemaRefs>
</ds:datastoreItem>
</file>

<file path=customXml/itemProps2.xml><?xml version="1.0" encoding="utf-8"?>
<ds:datastoreItem xmlns:ds="http://schemas.openxmlformats.org/officeDocument/2006/customXml" ds:itemID="{3EEFFE8D-793E-4990-BC89-A9FCA24AF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85625C1-4480-477C-859B-1B0CC29C4A6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9879</TotalTime>
  <Words>3563</Words>
  <Application>Microsoft Office PowerPoint</Application>
  <PresentationFormat>On-screen Show (4:3)</PresentationFormat>
  <Paragraphs>530</Paragraphs>
  <Slides>39</Slides>
  <Notes>39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Segoe UI</vt:lpstr>
      <vt:lpstr>Times New Roman</vt:lpstr>
      <vt:lpstr>Calibri</vt:lpstr>
      <vt:lpstr>Cambria</vt:lpstr>
      <vt:lpstr>Arial</vt:lpstr>
      <vt:lpstr>Wingdings</vt:lpstr>
      <vt:lpstr>Trebuchet MS</vt:lpstr>
      <vt:lpstr>Perpetua</vt:lpstr>
      <vt:lpstr>Tahoma</vt:lpstr>
      <vt:lpstr>2_Default Design</vt:lpstr>
      <vt:lpstr>3_Default Design</vt:lpstr>
      <vt:lpstr>1_Default Design</vt:lpstr>
      <vt:lpstr>The AISL Program                                                                         FY 18,19, 20  Overview of NSF Solicitation 17-573  Advancing Informal STEM learning (AISL)  Directorate for Education and Human Resources Division of Research on Learning in Formal and Informal Settings </vt:lpstr>
      <vt:lpstr>Contents</vt:lpstr>
      <vt:lpstr>AISL Program</vt:lpstr>
      <vt:lpstr> AISL  Program Overview </vt:lpstr>
      <vt:lpstr>AISL priorities</vt:lpstr>
      <vt:lpstr>Maximizing Strategic Impact </vt:lpstr>
      <vt:lpstr>Enhancing Knowledge Building</vt:lpstr>
      <vt:lpstr>Promoting Innovation</vt:lpstr>
      <vt:lpstr>Advancing Collaboration</vt:lpstr>
      <vt:lpstr>Strengthening Infrastructure &amp; Building Capacity</vt:lpstr>
      <vt:lpstr>Broadening Participation</vt:lpstr>
      <vt:lpstr>AISL audiences</vt:lpstr>
      <vt:lpstr>Public Audiences</vt:lpstr>
      <vt:lpstr>Professional Audiences</vt:lpstr>
      <vt:lpstr>NSF 17-573</vt:lpstr>
      <vt:lpstr>Revisions &amp; Additions</vt:lpstr>
      <vt:lpstr>Revisions &amp; Additions (cont.)</vt:lpstr>
      <vt:lpstr>Project Types </vt:lpstr>
      <vt:lpstr>Pilots &amp; Feasibility Studies</vt:lpstr>
      <vt:lpstr>Literature Reviews, Syntheses &amp; Meta-analyses</vt:lpstr>
      <vt:lpstr>Research in Service to Practice</vt:lpstr>
      <vt:lpstr>Innovations in Development</vt:lpstr>
      <vt:lpstr>Broad Implementation</vt:lpstr>
      <vt:lpstr>Conferences</vt:lpstr>
      <vt:lpstr>Research &amp; Evaluation</vt:lpstr>
      <vt:lpstr>Research in AISL Projects</vt:lpstr>
      <vt:lpstr>Evaluation in AISL Projects</vt:lpstr>
      <vt:lpstr> Merit Review Criteria </vt:lpstr>
      <vt:lpstr>Merit Review Criteria</vt:lpstr>
      <vt:lpstr>Solicitation-Specific Review Criteria</vt:lpstr>
      <vt:lpstr> Proposal Review Process </vt:lpstr>
      <vt:lpstr>Proposal Review Process</vt:lpstr>
      <vt:lpstr> Resources </vt:lpstr>
      <vt:lpstr>NSF Resources</vt:lpstr>
      <vt:lpstr>CAISE www.informalscience.org</vt:lpstr>
      <vt:lpstr>Live Webinars and Webcasts</vt:lpstr>
      <vt:lpstr>Contact information</vt:lpstr>
      <vt:lpstr>Contact Information</vt:lpstr>
      <vt:lpstr>PowerPoint Presentation</vt:lpstr>
    </vt:vector>
  </TitlesOfParts>
  <Company>National Science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 Molecule</dc:title>
  <dc:creator>Pamela Brooks-Pope</dc:creator>
  <cp:lastModifiedBy>Ruffin, Monya A</cp:lastModifiedBy>
  <cp:revision>337</cp:revision>
  <cp:lastPrinted>2017-08-22T18:28:19Z</cp:lastPrinted>
  <dcterms:created xsi:type="dcterms:W3CDTF">2013-11-01T09:57:09Z</dcterms:created>
  <dcterms:modified xsi:type="dcterms:W3CDTF">2017-08-23T14:52:51Z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TC018572849991</vt:lpwstr>
  </property>
  <property fmtid="{D5CDD505-2E9C-101B-9397-08002B2CF9AE}" pid="3" name="ContentTypeId">
    <vt:lpwstr>0x01010095B5B4ED63E08D488210289860754A56</vt:lpwstr>
  </property>
</Properties>
</file>