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7" r:id="rId4"/>
    <p:sldMasterId id="2147483860" r:id="rId5"/>
    <p:sldMasterId id="2147483872" r:id="rId6"/>
  </p:sldMasterIdLst>
  <p:notesMasterIdLst>
    <p:notesMasterId r:id="rId21"/>
  </p:notesMasterIdLst>
  <p:sldIdLst>
    <p:sldId id="256" r:id="rId7"/>
    <p:sldId id="257" r:id="rId8"/>
    <p:sldId id="258" r:id="rId9"/>
    <p:sldId id="265" r:id="rId10"/>
    <p:sldId id="266" r:id="rId11"/>
    <p:sldId id="259" r:id="rId12"/>
    <p:sldId id="260" r:id="rId13"/>
    <p:sldId id="261" r:id="rId14"/>
    <p:sldId id="262" r:id="rId15"/>
    <p:sldId id="263" r:id="rId16"/>
    <p:sldId id="268" r:id="rId17"/>
    <p:sldId id="269" r:id="rId18"/>
    <p:sldId id="270" r:id="rId19"/>
    <p:sldId id="264"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20" autoAdjust="0"/>
    <p:restoredTop sz="58924" autoAdjust="0"/>
  </p:normalViewPr>
  <p:slideViewPr>
    <p:cSldViewPr snapToGrid="0">
      <p:cViewPr varScale="1">
        <p:scale>
          <a:sx n="67" d="100"/>
          <a:sy n="67" d="100"/>
        </p:scale>
        <p:origin x="31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F837490-8741-4A9B-B935-05509D5E7851}" type="datetimeFigureOut">
              <a:rPr lang="en-US" smtClean="0"/>
              <a:t>2/13/2019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BEBC13C-ED19-4790-AFA2-1CC815AE3AEB}" type="slidenum">
              <a:rPr lang="en-US" smtClean="0"/>
              <a:t>‹#›</a:t>
            </a:fld>
            <a:endParaRPr lang="en-US"/>
          </a:p>
        </p:txBody>
      </p:sp>
    </p:spTree>
    <p:extLst>
      <p:ext uri="{BB962C8B-B14F-4D97-AF65-F5344CB8AC3E}">
        <p14:creationId xmlns:p14="http://schemas.microsoft.com/office/powerpoint/2010/main" val="3826942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 Welcome – Webinar</a:t>
            </a:r>
            <a:r>
              <a:rPr lang="en-US" baseline="0" dirty="0"/>
              <a:t> for prospective principle investigators in the S-STEM program.</a:t>
            </a:r>
          </a:p>
          <a:p>
            <a:r>
              <a:rPr lang="en-US" baseline="0" dirty="0"/>
              <a:t>Solicitation 17-527 – proposals due on March 29.  Keep in mind that 85% of NSF proposals are submitted on the due date.  I strongly recommend that you endeavor to be in the other 15%.  </a:t>
            </a:r>
            <a:endParaRPr lang="en-US" dirty="0"/>
          </a:p>
          <a:p>
            <a:endParaRPr lang="en-US" dirty="0"/>
          </a:p>
          <a:p>
            <a:endParaRPr lang="en-US" dirty="0"/>
          </a:p>
          <a:p>
            <a:r>
              <a:rPr lang="en-US" dirty="0"/>
              <a:t>S-STEM can best be described succinctly</a:t>
            </a:r>
            <a:r>
              <a:rPr lang="en-US" baseline="0" dirty="0"/>
              <a:t> as … (sub-header)</a:t>
            </a:r>
          </a:p>
          <a:p>
            <a:endParaRPr lang="en-US" baseline="0" dirty="0"/>
          </a:p>
          <a:p>
            <a:r>
              <a:rPr lang="en-US" baseline="0" dirty="0"/>
              <a:t>S-STEM is a longstanding program -- big changes in occurred in 2015 in two ways -- Increase in flexibility of this ecosystem – all types of academic and student support packages became possible – and an emphasis on knowledge generation as we want PIs to study these different ecosystem implementations in their local context and help us learn what are the “best practices” for awarding scholarship dollars in the most impactful way.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Overarching Goal -- Workforce improvement – more impactful with STEM degree in hand</a:t>
            </a:r>
          </a:p>
          <a:p>
            <a:endParaRPr lang="en-US" dirty="0"/>
          </a:p>
        </p:txBody>
      </p:sp>
      <p:sp>
        <p:nvSpPr>
          <p:cNvPr id="4" name="Slide Number Placeholder 3"/>
          <p:cNvSpPr>
            <a:spLocks noGrp="1"/>
          </p:cNvSpPr>
          <p:nvPr>
            <p:ph type="sldNum" sz="quarter" idx="10"/>
          </p:nvPr>
        </p:nvSpPr>
        <p:spPr/>
        <p:txBody>
          <a:bodyPr/>
          <a:lstStyle/>
          <a:p>
            <a:fld id="{CBEBC13C-ED19-4790-AFA2-1CC815AE3AEB}" type="slidenum">
              <a:rPr lang="en-US" smtClean="0"/>
              <a:t>1</a:t>
            </a:fld>
            <a:endParaRPr lang="en-US"/>
          </a:p>
        </p:txBody>
      </p:sp>
    </p:spTree>
    <p:extLst>
      <p:ext uri="{BB962C8B-B14F-4D97-AF65-F5344CB8AC3E}">
        <p14:creationId xmlns:p14="http://schemas.microsoft.com/office/powerpoint/2010/main" val="3539236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June of 2015 – push</a:t>
            </a:r>
            <a:r>
              <a:rPr lang="en-US" baseline="0" dirty="0"/>
              <a:t> toward KG</a:t>
            </a:r>
            <a:endParaRPr lang="en-US" dirty="0"/>
          </a:p>
          <a:p>
            <a:r>
              <a:rPr lang="en-US" dirty="0"/>
              <a:t>When we line</a:t>
            </a:r>
            <a:r>
              <a:rPr lang="en-US" baseline="0" dirty="0"/>
              <a:t> up proposals and compare the intellectual merit of the KG – the highest ranking proposals are those with hypothesis-driven formal research questions.  I think that it is important to clearly identify the knowledge-generation areas you will be focusing upon – and who will be leading this effort.  </a:t>
            </a:r>
          </a:p>
          <a:p>
            <a:endParaRPr lang="en-US" baseline="0" dirty="0"/>
          </a:p>
          <a:p>
            <a:r>
              <a:rPr lang="en-US" baseline="0" dirty="0"/>
              <a:t>Use the tools that are available (we don’t want you to create/invent this stuff) – there are large amounts of tools -- instruments, questionnaires, and interviewing protocols to assess certain things – be it Attitudes toward STEM, Identity as a Scientist, Persistence/GRIT, Belongingness (do you feel like you are a part of the discipline, department, institution, or broader community).  Combinations of these tools can learn about a great many things.  </a:t>
            </a:r>
          </a:p>
          <a:p>
            <a:endParaRPr lang="en-US" baseline="0" dirty="0"/>
          </a:p>
        </p:txBody>
      </p:sp>
      <p:sp>
        <p:nvSpPr>
          <p:cNvPr id="4" name="Slide Number Placeholder 3"/>
          <p:cNvSpPr>
            <a:spLocks noGrp="1"/>
          </p:cNvSpPr>
          <p:nvPr>
            <p:ph type="sldNum" sz="quarter" idx="10"/>
          </p:nvPr>
        </p:nvSpPr>
        <p:spPr/>
        <p:txBody>
          <a:bodyPr/>
          <a:lstStyle/>
          <a:p>
            <a:fld id="{CBEBC13C-ED19-4790-AFA2-1CC815AE3AEB}" type="slidenum">
              <a:rPr lang="en-US" smtClean="0"/>
              <a:t>10</a:t>
            </a:fld>
            <a:endParaRPr lang="en-US"/>
          </a:p>
        </p:txBody>
      </p:sp>
    </p:spTree>
    <p:extLst>
      <p:ext uri="{BB962C8B-B14F-4D97-AF65-F5344CB8AC3E}">
        <p14:creationId xmlns:p14="http://schemas.microsoft.com/office/powerpoint/2010/main" val="2934572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can view the progression of Track 1 to Track 2 to Track 3 as a ramping up of …</a:t>
            </a:r>
          </a:p>
          <a:p>
            <a:r>
              <a:rPr lang="en-US" baseline="0" dirty="0"/>
              <a:t>     not only the budget, but the scope of the project,  </a:t>
            </a:r>
            <a:endParaRPr lang="en-US" dirty="0"/>
          </a:p>
          <a:p>
            <a:r>
              <a:rPr lang="en-US" baseline="0" dirty="0"/>
              <a:t>     </a:t>
            </a:r>
            <a:r>
              <a:rPr lang="en-US" dirty="0"/>
              <a:t>th</a:t>
            </a:r>
            <a:r>
              <a:rPr lang="en-US" baseline="0" dirty="0"/>
              <a:t>e number of students who can be supported,</a:t>
            </a:r>
          </a:p>
          <a:p>
            <a:r>
              <a:rPr lang="en-US" baseline="0" dirty="0"/>
              <a:t>     the complexity of the support mechanisms that can be implemented</a:t>
            </a:r>
          </a:p>
          <a:p>
            <a:r>
              <a:rPr lang="en-US" baseline="0" dirty="0"/>
              <a:t>     the complexity of the research that can be performed.  </a:t>
            </a:r>
          </a:p>
          <a:p>
            <a:endParaRPr lang="en-US" baseline="0" dirty="0"/>
          </a:p>
          <a:p>
            <a:r>
              <a:rPr lang="en-US" baseline="0" dirty="0"/>
              <a:t>Track 1 is really for institutions with little previous experience with supporting activities, NSF funding, and S-STEM.  If you have previously had a STEP or S-STEM award, you are not allowed to be in Track 1. I would go so far to say that if you aren’t a cc or very small university, you will stick out in track 1.   While at the other extreme, you should be quite experienced to be in track 3, a real leader in the field.  </a:t>
            </a:r>
          </a:p>
          <a:p>
            <a:endParaRPr lang="en-US" baseline="0" dirty="0"/>
          </a:p>
          <a:p>
            <a:r>
              <a:rPr lang="en-US" baseline="0" dirty="0"/>
              <a:t>Complexity of the Research should ramp up with tracks.</a:t>
            </a:r>
          </a:p>
          <a:p>
            <a:r>
              <a:rPr lang="en-US" baseline="0" dirty="0"/>
              <a:t>	Track 1 – RQs, but efforts don’t need to look that much different than very thorough evaluation</a:t>
            </a:r>
          </a:p>
          <a:p>
            <a:pPr marL="0" marR="0" lvl="0" indent="0" algn="l" defTabSz="931774" rtl="0" eaLnBrk="1" fontAlgn="auto" latinLnBrk="0" hangingPunct="1">
              <a:lnSpc>
                <a:spcPct val="100000"/>
              </a:lnSpc>
              <a:spcBef>
                <a:spcPts val="0"/>
              </a:spcBef>
              <a:spcAft>
                <a:spcPts val="0"/>
              </a:spcAft>
              <a:buClrTx/>
              <a:buSzTx/>
              <a:buFontTx/>
              <a:buNone/>
              <a:tabLst/>
              <a:defRPr/>
            </a:pPr>
            <a:r>
              <a:rPr lang="en-US" baseline="0" dirty="0"/>
              <a:t>	Track 3 – the results of your research questions should potentially be transformative.</a:t>
            </a:r>
          </a:p>
          <a:p>
            <a:pPr defTabSz="931774"/>
            <a:endParaRPr lang="en-US" dirty="0"/>
          </a:p>
          <a:p>
            <a:r>
              <a:rPr lang="en-US" baseline="0" dirty="0"/>
              <a:t>	</a:t>
            </a:r>
            <a:endParaRPr lang="en-US" dirty="0"/>
          </a:p>
        </p:txBody>
      </p:sp>
      <p:sp>
        <p:nvSpPr>
          <p:cNvPr id="4" name="Slide Number Placeholder 3"/>
          <p:cNvSpPr>
            <a:spLocks noGrp="1"/>
          </p:cNvSpPr>
          <p:nvPr>
            <p:ph type="sldNum" sz="quarter" idx="10"/>
          </p:nvPr>
        </p:nvSpPr>
        <p:spPr/>
        <p:txBody>
          <a:bodyPr/>
          <a:lstStyle/>
          <a:p>
            <a:fld id="{CEADFD04-5E46-E14F-A5B0-8A6A25925EE1}" type="slidenum">
              <a:rPr lang="en-US" smtClean="0"/>
              <a:t>11</a:t>
            </a:fld>
            <a:endParaRPr lang="en-US"/>
          </a:p>
        </p:txBody>
      </p:sp>
    </p:spTree>
    <p:extLst>
      <p:ext uri="{BB962C8B-B14F-4D97-AF65-F5344CB8AC3E}">
        <p14:creationId xmlns:p14="http://schemas.microsoft.com/office/powerpoint/2010/main" val="4066530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pPr defTabSz="927453"/>
            <a:fld id="{784B97AC-DD24-4713-B363-5D4200FF1E96}" type="slidenum">
              <a:rPr lang="en-US" smtClean="0"/>
              <a:pPr defTabSz="927453"/>
              <a:t>12</a:t>
            </a:fld>
            <a:endParaRPr lang="en-US"/>
          </a:p>
        </p:txBody>
      </p:sp>
      <p:sp>
        <p:nvSpPr>
          <p:cNvPr id="62467" name="Rectangle 2"/>
          <p:cNvSpPr>
            <a:spLocks noGrp="1" noRot="1" noChangeAspect="1" noChangeArrowheads="1" noTextEdit="1"/>
          </p:cNvSpPr>
          <p:nvPr>
            <p:ph type="sldImg"/>
          </p:nvPr>
        </p:nvSpPr>
        <p:spPr>
          <a:xfrm>
            <a:off x="1200150" y="717550"/>
            <a:ext cx="4611688" cy="3459163"/>
          </a:xfrm>
          <a:ln/>
        </p:spPr>
      </p:sp>
      <p:sp>
        <p:nvSpPr>
          <p:cNvPr id="62468" name="Rectangle 3"/>
          <p:cNvSpPr>
            <a:spLocks noGrp="1" noChangeArrowheads="1"/>
          </p:cNvSpPr>
          <p:nvPr>
            <p:ph type="body" idx="1"/>
          </p:nvPr>
        </p:nvSpPr>
        <p:spPr>
          <a:xfrm>
            <a:off x="935145" y="4397031"/>
            <a:ext cx="5140112" cy="4166530"/>
          </a:xfrm>
          <a:noFill/>
          <a:ln/>
        </p:spPr>
        <p:txBody>
          <a:bodyPr lIns="91769" tIns="45886" rIns="91769" bIns="45886"/>
          <a:lstStyle/>
          <a:p>
            <a:r>
              <a:rPr lang="en-US" sz="1200" b="0" dirty="0"/>
              <a:t>Reviewers for NSF will be evaluating proposals based upon two broad criteria:  intellectual merit (its ability</a:t>
            </a:r>
            <a:r>
              <a:rPr lang="en-US" sz="1200" b="0" baseline="0" dirty="0"/>
              <a:t> to advance knowledge)</a:t>
            </a:r>
            <a:r>
              <a:rPr lang="en-US" sz="1200" b="0" dirty="0"/>
              <a:t> and broader impacts (its ability to benefit society).  I would like to discuss how to interpret the two criteria in the context of the S-STEM program.</a:t>
            </a:r>
          </a:p>
          <a:p>
            <a:endParaRPr lang="en-US" sz="1200" b="0" dirty="0"/>
          </a:p>
          <a:p>
            <a:r>
              <a:rPr lang="en-US" sz="1200" b="0" dirty="0"/>
              <a:t>Here are some questions that reviewers apply to a proposal to identify criterion I:  Intellectual Merit</a:t>
            </a:r>
          </a:p>
        </p:txBody>
      </p:sp>
      <p:sp>
        <p:nvSpPr>
          <p:cNvPr id="2" name="Date Placeholder 1"/>
          <p:cNvSpPr>
            <a:spLocks noGrp="1"/>
          </p:cNvSpPr>
          <p:nvPr>
            <p:ph type="dt"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958886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pPr defTabSz="927453"/>
            <a:fld id="{3D0E16ED-BE98-47E8-A094-0F4009DBB111}" type="slidenum">
              <a:rPr lang="en-US" smtClean="0"/>
              <a:pPr defTabSz="927453"/>
              <a:t>13</a:t>
            </a:fld>
            <a:endParaRPr lang="en-US"/>
          </a:p>
        </p:txBody>
      </p:sp>
      <p:sp>
        <p:nvSpPr>
          <p:cNvPr id="63491" name="Rectangle 2"/>
          <p:cNvSpPr>
            <a:spLocks noGrp="1" noRot="1" noChangeAspect="1" noChangeArrowheads="1" noTextEdit="1"/>
          </p:cNvSpPr>
          <p:nvPr>
            <p:ph type="sldImg"/>
          </p:nvPr>
        </p:nvSpPr>
        <p:spPr>
          <a:xfrm>
            <a:off x="1200150" y="717550"/>
            <a:ext cx="4611688" cy="3459163"/>
          </a:xfrm>
          <a:ln/>
        </p:spPr>
      </p:sp>
      <p:sp>
        <p:nvSpPr>
          <p:cNvPr id="63492" name="Rectangle 3"/>
          <p:cNvSpPr>
            <a:spLocks noGrp="1" noChangeArrowheads="1"/>
          </p:cNvSpPr>
          <p:nvPr>
            <p:ph type="body" idx="1"/>
          </p:nvPr>
        </p:nvSpPr>
        <p:spPr>
          <a:xfrm>
            <a:off x="935145" y="4397031"/>
            <a:ext cx="5140112" cy="4166530"/>
          </a:xfrm>
          <a:noFill/>
          <a:ln/>
        </p:spPr>
        <p:txBody>
          <a:bodyPr lIns="91769" tIns="45886" rIns="91769" bIns="45886"/>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Note</a:t>
            </a:r>
            <a:r>
              <a:rPr lang="en-US" sz="1200" b="1" baseline="0" dirty="0"/>
              <a:t> that these are some of the questions that we ask reviewers to question regarding proposals regarding </a:t>
            </a:r>
            <a:r>
              <a:rPr lang="en-US" sz="1200" b="1" dirty="0"/>
              <a:t>Criterion II:  Breadth of Impact.</a:t>
            </a:r>
          </a:p>
          <a:p>
            <a:endParaRPr lang="en-US" sz="1600" b="1" dirty="0"/>
          </a:p>
        </p:txBody>
      </p:sp>
      <p:sp>
        <p:nvSpPr>
          <p:cNvPr id="2" name="Date Placeholder 1"/>
          <p:cNvSpPr>
            <a:spLocks noGrp="1"/>
          </p:cNvSpPr>
          <p:nvPr>
            <p:ph type="dt"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14105568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start the Q &amp; A section.  Please enter your questions on the chat line.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Questions that really get into the details of your institutional situation are probably better left for e-mail communications.  </a:t>
            </a:r>
            <a:endParaRPr lang="en-US" dirty="0"/>
          </a:p>
          <a:p>
            <a:endParaRPr lang="en-US" dirty="0"/>
          </a:p>
        </p:txBody>
      </p:sp>
      <p:sp>
        <p:nvSpPr>
          <p:cNvPr id="4" name="Slide Number Placeholder 3"/>
          <p:cNvSpPr>
            <a:spLocks noGrp="1"/>
          </p:cNvSpPr>
          <p:nvPr>
            <p:ph type="sldNum" sz="quarter" idx="10"/>
          </p:nvPr>
        </p:nvSpPr>
        <p:spPr/>
        <p:txBody>
          <a:bodyPr/>
          <a:lstStyle/>
          <a:p>
            <a:fld id="{CBEBC13C-ED19-4790-AFA2-1CC815AE3AEB}" type="slidenum">
              <a:rPr lang="en-US" smtClean="0"/>
              <a:t>14</a:t>
            </a:fld>
            <a:endParaRPr lang="en-US"/>
          </a:p>
        </p:txBody>
      </p:sp>
    </p:spTree>
    <p:extLst>
      <p:ext uri="{BB962C8B-B14F-4D97-AF65-F5344CB8AC3E}">
        <p14:creationId xmlns:p14="http://schemas.microsoft.com/office/powerpoint/2010/main" val="1194056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First half –</a:t>
            </a:r>
            <a:r>
              <a:rPr lang="en-US" baseline="0" dirty="0"/>
              <a:t> short presentation </a:t>
            </a:r>
          </a:p>
          <a:p>
            <a:endParaRPr lang="en-US" baseline="0" dirty="0"/>
          </a:p>
          <a:p>
            <a:r>
              <a:rPr lang="en-US" dirty="0"/>
              <a:t>Note that S-STEM materials available on our web</a:t>
            </a:r>
            <a:r>
              <a:rPr lang="en-US" baseline="0" dirty="0"/>
              <a:t> site u</a:t>
            </a:r>
            <a:r>
              <a:rPr lang="en-US" dirty="0"/>
              <a:t>se a flipped format – there is a series of seven narrated</a:t>
            </a:r>
            <a:r>
              <a:rPr lang="en-US" baseline="0" dirty="0"/>
              <a:t> </a:t>
            </a:r>
            <a:r>
              <a:rPr lang="en-US" dirty="0" err="1"/>
              <a:t>powerpoints</a:t>
            </a:r>
            <a:r>
              <a:rPr lang="en-US" dirty="0"/>
              <a:t> thoroughly covering S-STEM proposal creation.  Our thinking is that</a:t>
            </a:r>
            <a:r>
              <a:rPr lang="en-US" baseline="0" dirty="0"/>
              <a:t> prospective PIs who view this material will be thinking of questions that they can ask us during Live sessions like this.  We know that some of you have had a chance to view these </a:t>
            </a:r>
            <a:r>
              <a:rPr lang="en-US" baseline="0" dirty="0" err="1"/>
              <a:t>ppts</a:t>
            </a:r>
            <a:r>
              <a:rPr lang="en-US" baseline="0" dirty="0"/>
              <a:t>, but certainly not all of you.  I will be utilizing a different approach in the presentation today than that of the flipped materials – focusing on providing a big picture overview of S-STEM that collates the major ideas behind S-STEM from each of the seven </a:t>
            </a:r>
            <a:r>
              <a:rPr lang="en-US" baseline="0" dirty="0" err="1"/>
              <a:t>ppts</a:t>
            </a:r>
            <a:r>
              <a:rPr lang="en-US" baseline="0" dirty="0"/>
              <a:t>.  </a:t>
            </a:r>
          </a:p>
          <a:p>
            <a:endParaRPr lang="en-US" baseline="0" dirty="0"/>
          </a:p>
          <a:p>
            <a:r>
              <a:rPr lang="en-US" baseline="0" dirty="0"/>
              <a:t>We will start with a Big Picture View of S-STEM, and then move on to the Project Team,  Planning than needs to be done at your institution, Evaluation, and finally Knowledge Generation/Research.</a:t>
            </a:r>
            <a:endParaRPr lang="en-US" dirty="0"/>
          </a:p>
          <a:p>
            <a:endParaRPr lang="en-US" dirty="0"/>
          </a:p>
          <a:p>
            <a:r>
              <a:rPr lang="en-US" dirty="0"/>
              <a:t>The</a:t>
            </a:r>
            <a:r>
              <a:rPr lang="en-US" baseline="0" dirty="0"/>
              <a:t> presentation </a:t>
            </a:r>
            <a:r>
              <a:rPr lang="en-US" dirty="0"/>
              <a:t>will</a:t>
            </a:r>
            <a:r>
              <a:rPr lang="en-US" baseline="0" dirty="0"/>
              <a:t> be followed by a Q &amp; hopefully A session -- making use of the WebEx chat feature.  So during my presentation be thinking of difficult S-STEM questions that you can ask Ron. </a:t>
            </a:r>
            <a:endParaRPr lang="en-US" dirty="0"/>
          </a:p>
        </p:txBody>
      </p:sp>
      <p:sp>
        <p:nvSpPr>
          <p:cNvPr id="4" name="Slide Number Placeholder 3"/>
          <p:cNvSpPr>
            <a:spLocks noGrp="1"/>
          </p:cNvSpPr>
          <p:nvPr>
            <p:ph type="sldNum" sz="quarter" idx="10"/>
          </p:nvPr>
        </p:nvSpPr>
        <p:spPr/>
        <p:txBody>
          <a:bodyPr/>
          <a:lstStyle/>
          <a:p>
            <a:fld id="{CBEBC13C-ED19-4790-AFA2-1CC815AE3AEB}" type="slidenum">
              <a:rPr lang="en-US" smtClean="0"/>
              <a:t>2</a:t>
            </a:fld>
            <a:endParaRPr lang="en-US"/>
          </a:p>
        </p:txBody>
      </p:sp>
    </p:spTree>
    <p:extLst>
      <p:ext uri="{BB962C8B-B14F-4D97-AF65-F5344CB8AC3E}">
        <p14:creationId xmlns:p14="http://schemas.microsoft.com/office/powerpoint/2010/main" val="1562355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start with the “Big Picture” view</a:t>
            </a:r>
            <a:r>
              <a:rPr lang="en-US" baseline="0" dirty="0"/>
              <a:t> of S-STEM</a:t>
            </a:r>
            <a:endParaRPr lang="en-US" dirty="0"/>
          </a:p>
          <a:p>
            <a:endParaRPr lang="en-US" dirty="0"/>
          </a:p>
          <a:p>
            <a:r>
              <a:rPr lang="en-US" dirty="0"/>
              <a:t>Students must be in a supported Discipline to receive a scholarship – listed at the bottom of page 1 of the solicitation.</a:t>
            </a:r>
          </a:p>
          <a:p>
            <a:r>
              <a:rPr lang="en-US" dirty="0"/>
              <a:t>	</a:t>
            </a:r>
            <a:endParaRPr lang="en-US" baseline="0" dirty="0"/>
          </a:p>
        </p:txBody>
      </p:sp>
      <p:sp>
        <p:nvSpPr>
          <p:cNvPr id="4" name="Slide Number Placeholder 3"/>
          <p:cNvSpPr>
            <a:spLocks noGrp="1"/>
          </p:cNvSpPr>
          <p:nvPr>
            <p:ph type="sldNum" sz="quarter" idx="10"/>
          </p:nvPr>
        </p:nvSpPr>
        <p:spPr/>
        <p:txBody>
          <a:bodyPr/>
          <a:lstStyle/>
          <a:p>
            <a:fld id="{CBEBC13C-ED19-4790-AFA2-1CC815AE3AEB}" type="slidenum">
              <a:rPr lang="en-US" smtClean="0"/>
              <a:t>3</a:t>
            </a:fld>
            <a:endParaRPr lang="en-US"/>
          </a:p>
        </p:txBody>
      </p:sp>
    </p:spTree>
    <p:extLst>
      <p:ext uri="{BB962C8B-B14F-4D97-AF65-F5344CB8AC3E}">
        <p14:creationId xmlns:p14="http://schemas.microsoft.com/office/powerpoint/2010/main" val="1928264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must be full-time (you define</a:t>
            </a:r>
            <a:r>
              <a:rPr lang="en-US" baseline="0" dirty="0"/>
              <a:t> this) – in one of the disciplines listed here.  Note  that we stay from medicine and other clinical fields as those are covered by NIH.  We also stay away from future teachers as those are covered by the NSF Noyce program.  </a:t>
            </a:r>
          </a:p>
          <a:p>
            <a:r>
              <a:rPr lang="en-US" baseline="0" dirty="0"/>
              <a:t>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a:t>
            </a:r>
            <a:r>
              <a:rPr lang="en-US" baseline="0" dirty="0"/>
              <a:t> discipline that is not listed is not necessarily excluded – you must make the case.  Please realize that it has to be this way – because the name of a program means such different things to different institutions.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Make the case … Core of studies should have lots of STEM courses .. Students end up in the workforce in what we would recognize as STEM jobs.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Environmental Studies is a discipline that comes to mind where I have seen a proposal make good arguments to be considered a STEM discipline at that particular institution.  </a:t>
            </a:r>
          </a:p>
          <a:p>
            <a:endParaRPr lang="en-US" dirty="0"/>
          </a:p>
        </p:txBody>
      </p:sp>
      <p:sp>
        <p:nvSpPr>
          <p:cNvPr id="4" name="Slide Number Placeholder 3"/>
          <p:cNvSpPr>
            <a:spLocks noGrp="1"/>
          </p:cNvSpPr>
          <p:nvPr>
            <p:ph type="sldNum" sz="quarter" idx="10"/>
          </p:nvPr>
        </p:nvSpPr>
        <p:spPr/>
        <p:txBody>
          <a:bodyPr/>
          <a:lstStyle/>
          <a:p>
            <a:fld id="{CBEBC13C-ED19-4790-AFA2-1CC815AE3AEB}" type="slidenum">
              <a:rPr lang="en-US" smtClean="0"/>
              <a:t>4</a:t>
            </a:fld>
            <a:endParaRPr lang="en-US"/>
          </a:p>
        </p:txBody>
      </p:sp>
    </p:spTree>
    <p:extLst>
      <p:ext uri="{BB962C8B-B14F-4D97-AF65-F5344CB8AC3E}">
        <p14:creationId xmlns:p14="http://schemas.microsoft.com/office/powerpoint/2010/main" val="2051243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in addition to the general PAPPG requirements of discussin</a:t>
            </a:r>
            <a:r>
              <a:rPr lang="en-US" baseline="0" dirty="0"/>
              <a:t>g anything a PI or Co-PI has been on in the last 5 years</a:t>
            </a:r>
          </a:p>
          <a:p>
            <a:endParaRPr lang="en-US" baseline="0" dirty="0"/>
          </a:p>
          <a:p>
            <a:r>
              <a:rPr lang="en-US" baseline="0" dirty="0"/>
              <a:t>The S-STEM solicitation has additional requirements related to the continuity of knowledge at your institution. READ: The proposed project ….</a:t>
            </a:r>
          </a:p>
          <a:p>
            <a:endParaRPr lang="en-US" baseline="0" dirty="0"/>
          </a:p>
          <a:p>
            <a:r>
              <a:rPr lang="en-US" baseline="0" dirty="0"/>
              <a:t>We don’t want knowledge and experience to be lost!</a:t>
            </a:r>
            <a:endParaRPr lang="en-US" dirty="0"/>
          </a:p>
        </p:txBody>
      </p:sp>
      <p:sp>
        <p:nvSpPr>
          <p:cNvPr id="4" name="Slide Number Placeholder 3"/>
          <p:cNvSpPr>
            <a:spLocks noGrp="1"/>
          </p:cNvSpPr>
          <p:nvPr>
            <p:ph type="sldNum" sz="quarter" idx="10"/>
          </p:nvPr>
        </p:nvSpPr>
        <p:spPr/>
        <p:txBody>
          <a:bodyPr/>
          <a:lstStyle/>
          <a:p>
            <a:fld id="{CBEBC13C-ED19-4790-AFA2-1CC815AE3AEB}" type="slidenum">
              <a:rPr lang="en-US" smtClean="0"/>
              <a:t>5</a:t>
            </a:fld>
            <a:endParaRPr lang="en-US"/>
          </a:p>
        </p:txBody>
      </p:sp>
    </p:spTree>
    <p:extLst>
      <p:ext uri="{BB962C8B-B14F-4D97-AF65-F5344CB8AC3E}">
        <p14:creationId xmlns:p14="http://schemas.microsoft.com/office/powerpoint/2010/main" val="795896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 – STEM faculty</a:t>
            </a:r>
            <a:r>
              <a:rPr lang="en-US" baseline="0" dirty="0"/>
              <a:t> member – who encounters the students you will be supporting in the classroom</a:t>
            </a:r>
          </a:p>
          <a:p>
            <a:r>
              <a:rPr lang="en-US" baseline="0" dirty="0"/>
              <a:t>Co-PI administrator – can help you overcome institutional hurdles, sustainability</a:t>
            </a:r>
          </a:p>
          <a:p>
            <a:r>
              <a:rPr lang="en-US" baseline="0" dirty="0"/>
              <a:t>Co-PI educational research (or social science, DBER researcher) – who will lead the knowledge-generation effort.  Note that this filling this slot is often a challenge at small universities and CCs. – Partnering-- </a:t>
            </a:r>
          </a:p>
          <a:p>
            <a:endParaRPr lang="en-US" baseline="0" dirty="0"/>
          </a:p>
          <a:p>
            <a:r>
              <a:rPr lang="en-US" baseline="0" dirty="0"/>
              <a:t>You are allowed to have 5 – but required to have people in these 3 slots – and you should clearly state who is taking each role.  </a:t>
            </a:r>
          </a:p>
          <a:p>
            <a:endParaRPr lang="en-US" baseline="0" dirty="0"/>
          </a:p>
          <a:p>
            <a:r>
              <a:rPr lang="en-US" baseline="0" dirty="0"/>
              <a:t>Evaluator – independent evaluator – they don’t necessarily need to be from a different institutions (but for larger schools I would say that they should be from a different college) (for smaller schools – I think you to address their independence) – Dispassionately evaluate your project.</a:t>
            </a:r>
          </a:p>
          <a:p>
            <a:r>
              <a:rPr lang="en-US" baseline="0" dirty="0"/>
              <a:t>	Actually evaluation tends to be a little more straightforward for S-STEM than other programs (so think the bottom of that range) – but it really depends on your project.</a:t>
            </a:r>
          </a:p>
          <a:p>
            <a:endParaRPr lang="en-US" baseline="0" dirty="0"/>
          </a:p>
          <a:p>
            <a:r>
              <a:rPr lang="en-US" baseline="0" dirty="0"/>
              <a:t>Lastly have a management plan that clearly spells out everyone’s responsibilities.  It is typical in S-STEM for some university personnel to be completing duties as part of their normal institutional responsibilities (and not getting any salary in the budget).  Please list these people in the Facilities, Equipment, and other Resources document.  </a:t>
            </a:r>
            <a:endParaRPr lang="en-US" dirty="0"/>
          </a:p>
        </p:txBody>
      </p:sp>
      <p:sp>
        <p:nvSpPr>
          <p:cNvPr id="4" name="Slide Number Placeholder 3"/>
          <p:cNvSpPr>
            <a:spLocks noGrp="1"/>
          </p:cNvSpPr>
          <p:nvPr>
            <p:ph type="sldNum" sz="quarter" idx="10"/>
          </p:nvPr>
        </p:nvSpPr>
        <p:spPr/>
        <p:txBody>
          <a:bodyPr/>
          <a:lstStyle/>
          <a:p>
            <a:fld id="{CBEBC13C-ED19-4790-AFA2-1CC815AE3AEB}" type="slidenum">
              <a:rPr lang="en-US" smtClean="0"/>
              <a:t>6</a:t>
            </a:fld>
            <a:endParaRPr lang="en-US"/>
          </a:p>
        </p:txBody>
      </p:sp>
    </p:spTree>
    <p:extLst>
      <p:ext uri="{BB962C8B-B14F-4D97-AF65-F5344CB8AC3E}">
        <p14:creationId xmlns:p14="http://schemas.microsoft.com/office/powerpoint/2010/main" val="589318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talk about some of the issues related</a:t>
            </a:r>
            <a:r>
              <a:rPr lang="en-US" baseline="0" dirty="0"/>
              <a:t> to planning at your institution. </a:t>
            </a:r>
            <a:endParaRPr lang="en-US" dirty="0"/>
          </a:p>
          <a:p>
            <a:endParaRPr lang="en-US" dirty="0"/>
          </a:p>
          <a:p>
            <a:r>
              <a:rPr lang="en-US" dirty="0"/>
              <a:t>Estimate the number of students who will be supported on scholarship based upon the average unmet financial need of current.</a:t>
            </a:r>
            <a:r>
              <a:rPr lang="en-US" baseline="0" dirty="0"/>
              <a:t>  Your plan should take into account Tuition, Room &amp; Board, Books, Family contribution, student earnings from working and identify the average (and range of ) unmet financial need and what your scholarship program will put toward that unmet need. </a:t>
            </a:r>
          </a:p>
          <a:p>
            <a:r>
              <a:rPr lang="en-US" baseline="0" dirty="0"/>
              <a:t>My plan is consistent with the rules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a:t>
            </a:r>
            <a:r>
              <a:rPr lang="en-US" baseline="0" dirty="0"/>
              <a:t> is considerable flexibility after an award is made, but we want to see evidence that you have thought about these issues.</a:t>
            </a:r>
          </a:p>
          <a:p>
            <a:endParaRPr lang="en-US" dirty="0"/>
          </a:p>
          <a:p>
            <a:r>
              <a:rPr lang="en-US" dirty="0"/>
              <a:t>You want to tackle</a:t>
            </a:r>
            <a:r>
              <a:rPr lang="en-US" baseline="0" dirty="0"/>
              <a:t> the unmet need, but it is also i</a:t>
            </a:r>
            <a:r>
              <a:rPr lang="en-US" dirty="0"/>
              <a:t>mportant</a:t>
            </a:r>
            <a:r>
              <a:rPr lang="en-US" baseline="0" dirty="0"/>
              <a:t> to reduce a student’s need to work! ( so they can apply this time toward their studies)</a:t>
            </a:r>
            <a:endParaRPr lang="en-US" dirty="0"/>
          </a:p>
          <a:p>
            <a:endParaRPr lang="en-US" dirty="0"/>
          </a:p>
          <a:p>
            <a:r>
              <a:rPr lang="en-US" dirty="0"/>
              <a:t>You should</a:t>
            </a:r>
            <a:r>
              <a:rPr lang="en-US" baseline="0" dirty="0"/>
              <a:t> also discuss how you will recruit applicants and award scholarships.  </a:t>
            </a:r>
            <a:r>
              <a:rPr lang="en-US" dirty="0"/>
              <a:t>Note that there are</a:t>
            </a:r>
            <a:r>
              <a:rPr lang="en-US" baseline="0" dirty="0"/>
              <a:t> t</a:t>
            </a:r>
            <a:r>
              <a:rPr lang="en-US" dirty="0"/>
              <a:t>wo main</a:t>
            </a:r>
            <a:r>
              <a:rPr lang="en-US" baseline="0" dirty="0"/>
              <a:t> scholarship requirements.</a:t>
            </a:r>
            <a:endParaRPr lang="en-US" dirty="0"/>
          </a:p>
          <a:p>
            <a:endParaRPr lang="en-US" dirty="0"/>
          </a:p>
          <a:p>
            <a:r>
              <a:rPr lang="en-US" dirty="0"/>
              <a:t>Recruitment</a:t>
            </a:r>
            <a:r>
              <a:rPr lang="en-US" baseline="0" dirty="0"/>
              <a:t> &amp; Selection</a:t>
            </a:r>
            <a:endParaRPr lang="en-US" dirty="0"/>
          </a:p>
          <a:p>
            <a:endParaRPr lang="en-US" dirty="0"/>
          </a:p>
          <a:p>
            <a:r>
              <a:rPr lang="en-US" dirty="0"/>
              <a:t>Diversity</a:t>
            </a:r>
            <a:r>
              <a:rPr lang="en-US" baseline="0" dirty="0"/>
              <a:t> – Anything that increases the size or diversity of the applicant pool is a positive – visiting tribal colleges for example. </a:t>
            </a:r>
            <a:endParaRPr lang="en-US" dirty="0"/>
          </a:p>
        </p:txBody>
      </p:sp>
      <p:sp>
        <p:nvSpPr>
          <p:cNvPr id="4" name="Slide Number Placeholder 3"/>
          <p:cNvSpPr>
            <a:spLocks noGrp="1"/>
          </p:cNvSpPr>
          <p:nvPr>
            <p:ph type="sldNum" sz="quarter" idx="10"/>
          </p:nvPr>
        </p:nvSpPr>
        <p:spPr/>
        <p:txBody>
          <a:bodyPr/>
          <a:lstStyle/>
          <a:p>
            <a:fld id="{CBEBC13C-ED19-4790-AFA2-1CC815AE3AEB}" type="slidenum">
              <a:rPr lang="en-US" smtClean="0"/>
              <a:t>7</a:t>
            </a:fld>
            <a:endParaRPr lang="en-US"/>
          </a:p>
        </p:txBody>
      </p:sp>
    </p:spTree>
    <p:extLst>
      <p:ext uri="{BB962C8B-B14F-4D97-AF65-F5344CB8AC3E}">
        <p14:creationId xmlns:p14="http://schemas.microsoft.com/office/powerpoint/2010/main" val="1819214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Support Structures – we have learned</a:t>
            </a:r>
            <a:r>
              <a:rPr lang="en-US" baseline="0" dirty="0"/>
              <a:t> that scholarships by themselves are not enough.  </a:t>
            </a:r>
          </a:p>
          <a:p>
            <a:endParaRPr lang="en-US" baseline="0" dirty="0"/>
          </a:p>
          <a:p>
            <a:r>
              <a:rPr lang="en-US" baseline="0" dirty="0"/>
              <a:t>Academic Efforts: summer bridging programs, tutor rooms, organizing peer study pairs/groups, </a:t>
            </a:r>
          </a:p>
          <a:p>
            <a:r>
              <a:rPr lang="en-US" baseline="0" dirty="0"/>
              <a:t>Efforts to Build Disciplinary Identity: outreach activities, research experiences, colloquia series,</a:t>
            </a:r>
          </a:p>
          <a:p>
            <a:r>
              <a:rPr lang="en-US" baseline="0" dirty="0"/>
              <a:t>Faculty PD: interactive teaching techniques, advising/mentoring training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There are many different support mechanisms and S-STEM has considerable flexibility (&lt; 40% of the budget), but you can’t do them all.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Intellectual cohesiveness – having a reasonably sized set of support mechanisms that logically go together</a:t>
            </a:r>
            <a:r>
              <a:rPr lang="en-US" baseline="0" dirty="0"/>
              <a:t> to achieve the goals of the project. Your “support structure package” will likely be determined by some combination of what’s appropriate for you discipline, your institutional scan, personal interest, and the interests of your project’s researcher.  </a:t>
            </a:r>
          </a:p>
          <a:p>
            <a:endParaRPr lang="en-US" dirty="0"/>
          </a:p>
          <a:p>
            <a:r>
              <a:rPr lang="en-US" dirty="0"/>
              <a:t>You</a:t>
            </a:r>
            <a:r>
              <a:rPr lang="en-US" baseline="0" dirty="0"/>
              <a:t> will need institutional help with your project  -- I encourage you to build relationships with colleagues in …</a:t>
            </a:r>
            <a:endParaRPr lang="en-US" dirty="0"/>
          </a:p>
          <a:p>
            <a:endParaRPr lang="en-US" dirty="0"/>
          </a:p>
          <a:p>
            <a:r>
              <a:rPr lang="en-US" dirty="0"/>
              <a:t>Two required elements</a:t>
            </a:r>
            <a:r>
              <a:rPr lang="en-US" baseline="0" dirty="0"/>
              <a:t> that we learned early on are vital</a:t>
            </a:r>
          </a:p>
          <a:p>
            <a:r>
              <a:rPr lang="en-US" dirty="0"/>
              <a:t>Student</a:t>
            </a:r>
            <a:r>
              <a:rPr lang="en-US" baseline="0" dirty="0"/>
              <a:t> Cohorts – a group of students who naturally associate – share information about study skills, course content, difficult instructors, build relationships that makes them feel part of the institution and discipline – I recommend that you include non-scholarship students in these meetings as well.</a:t>
            </a:r>
          </a:p>
          <a:p>
            <a:r>
              <a:rPr lang="en-US" baseline="0" dirty="0"/>
              <a:t>Faulty Mentors – provide disciplinary guidance, make them aware of opportunities in the department,  research guidance, </a:t>
            </a:r>
            <a:endParaRPr lang="en-US" dirty="0"/>
          </a:p>
        </p:txBody>
      </p:sp>
      <p:sp>
        <p:nvSpPr>
          <p:cNvPr id="4" name="Slide Number Placeholder 3"/>
          <p:cNvSpPr>
            <a:spLocks noGrp="1"/>
          </p:cNvSpPr>
          <p:nvPr>
            <p:ph type="sldNum" sz="quarter" idx="10"/>
          </p:nvPr>
        </p:nvSpPr>
        <p:spPr/>
        <p:txBody>
          <a:bodyPr/>
          <a:lstStyle/>
          <a:p>
            <a:fld id="{CBEBC13C-ED19-4790-AFA2-1CC815AE3AEB}" type="slidenum">
              <a:rPr lang="en-US" smtClean="0"/>
              <a:t>8</a:t>
            </a:fld>
            <a:endParaRPr lang="en-US"/>
          </a:p>
        </p:txBody>
      </p:sp>
    </p:spTree>
    <p:extLst>
      <p:ext uri="{BB962C8B-B14F-4D97-AF65-F5344CB8AC3E}">
        <p14:creationId xmlns:p14="http://schemas.microsoft.com/office/powerpoint/2010/main" val="2095063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a:t>
            </a:r>
            <a:r>
              <a:rPr lang="en-US" baseline="0" dirty="0"/>
              <a:t> that t</a:t>
            </a:r>
            <a:r>
              <a:rPr lang="en-US" dirty="0"/>
              <a:t>he project has an independent evaluator who …</a:t>
            </a:r>
          </a:p>
          <a:p>
            <a:pPr lvl="1"/>
            <a:r>
              <a:rPr lang="en-US" dirty="0"/>
              <a:t>is NOT a Co-PI	 </a:t>
            </a:r>
          </a:p>
          <a:p>
            <a:pPr lvl="1"/>
            <a:r>
              <a:rPr lang="en-US" dirty="0"/>
              <a:t>has a </a:t>
            </a:r>
            <a:r>
              <a:rPr lang="en-US" dirty="0" err="1"/>
              <a:t>biosketch</a:t>
            </a:r>
            <a:r>
              <a:rPr lang="en-US" dirty="0"/>
              <a:t> included</a:t>
            </a:r>
          </a:p>
          <a:p>
            <a:pPr lvl="1"/>
            <a:r>
              <a:rPr lang="en-US" dirty="0"/>
              <a:t>receives about 5%-10% of budget</a:t>
            </a:r>
          </a:p>
          <a:p>
            <a:pPr lvl="1"/>
            <a:endParaRPr lang="en-US" dirty="0"/>
          </a:p>
          <a:p>
            <a:pPr lvl="0"/>
            <a:r>
              <a:rPr lang="en-US" dirty="0"/>
              <a:t>I</a:t>
            </a:r>
            <a:r>
              <a:rPr lang="en-US" baseline="0" dirty="0"/>
              <a:t> encourage you to involve the evaluator early – actually involve them in writing the proposal</a:t>
            </a:r>
          </a:p>
          <a:p>
            <a:pPr lvl="0"/>
            <a:endParaRPr lang="en-US" baseline="0" dirty="0"/>
          </a:p>
          <a:p>
            <a:pPr lvl="0"/>
            <a:r>
              <a:rPr lang="en-US" baseline="0" dirty="0"/>
              <a:t>-- formative &amp; summative components</a:t>
            </a:r>
          </a:p>
          <a:p>
            <a:pPr lvl="0"/>
            <a:endParaRPr lang="en-US" baseline="0" dirty="0"/>
          </a:p>
          <a:p>
            <a:pPr lvl="0"/>
            <a:r>
              <a:rPr lang="en-US" baseline="0" dirty="0"/>
              <a:t>Evaluator evaluates the entire project – of which the research study is one part.  </a:t>
            </a:r>
          </a:p>
          <a:p>
            <a:pPr lvl="0"/>
            <a:endParaRPr lang="en-US" baseline="0" dirty="0"/>
          </a:p>
          <a:p>
            <a:pPr lvl="0"/>
            <a:r>
              <a:rPr lang="en-US" baseline="0" dirty="0"/>
              <a:t>This last sentence is in “evaluator language” – it </a:t>
            </a:r>
            <a:r>
              <a:rPr lang="en-US" sz="1200" kern="1200" dirty="0">
                <a:solidFill>
                  <a:schemeClr val="tx1"/>
                </a:solidFill>
                <a:effectLst/>
                <a:latin typeface="+mn-lt"/>
                <a:ea typeface="+mn-ea"/>
                <a:cs typeface="+mn-cs"/>
              </a:rPr>
              <a:t>refers to a logic model that has not been required in the solicitation, but an evaluation expert would know.</a:t>
            </a:r>
            <a:r>
              <a:rPr lang="en-US" baseline="0" dirty="0"/>
              <a:t> This is how an evaluator says “intellectually cohesive”.</a:t>
            </a:r>
          </a:p>
          <a:p>
            <a:pPr lvl="0"/>
            <a:endParaRPr lang="en-US" baseline="0" dirty="0"/>
          </a:p>
        </p:txBody>
      </p:sp>
      <p:sp>
        <p:nvSpPr>
          <p:cNvPr id="4" name="Slide Number Placeholder 3"/>
          <p:cNvSpPr>
            <a:spLocks noGrp="1"/>
          </p:cNvSpPr>
          <p:nvPr>
            <p:ph type="sldNum" sz="quarter" idx="10"/>
          </p:nvPr>
        </p:nvSpPr>
        <p:spPr/>
        <p:txBody>
          <a:bodyPr/>
          <a:lstStyle/>
          <a:p>
            <a:fld id="{CBEBC13C-ED19-4790-AFA2-1CC815AE3AEB}" type="slidenum">
              <a:rPr lang="en-US" smtClean="0"/>
              <a:t>9</a:t>
            </a:fld>
            <a:endParaRPr lang="en-US"/>
          </a:p>
        </p:txBody>
      </p:sp>
    </p:spTree>
    <p:extLst>
      <p:ext uri="{BB962C8B-B14F-4D97-AF65-F5344CB8AC3E}">
        <p14:creationId xmlns:p14="http://schemas.microsoft.com/office/powerpoint/2010/main" val="3373505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smtClean="0"/>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13509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smtClean="0"/>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5220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7B1BF-4039-460D-A637-65428CBD720E}" type="datetimeFigureOut">
              <a:rPr lang="en-US" smtClean="0"/>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25162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smtClean="0"/>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1672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1"/>
            <a:ext cx="9144000" cy="6507239"/>
          </a:xfrm>
          <a:prstGeom prst="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3" name="Picture 12"/>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2734399" y="4086085"/>
            <a:ext cx="6523631" cy="2388897"/>
          </a:xfrm>
          <a:prstGeom prst="rect">
            <a:avLst/>
          </a:prstGeom>
        </p:spPr>
      </p:pic>
      <p:sp>
        <p:nvSpPr>
          <p:cNvPr id="2" name="Title 1"/>
          <p:cNvSpPr>
            <a:spLocks noGrp="1"/>
          </p:cNvSpPr>
          <p:nvPr>
            <p:ph type="ctrTitle"/>
          </p:nvPr>
        </p:nvSpPr>
        <p:spPr>
          <a:xfrm>
            <a:off x="281214" y="637017"/>
            <a:ext cx="5300739" cy="1128888"/>
          </a:xfrm>
        </p:spPr>
        <p:txBody>
          <a:bodyPr anchor="ctr">
            <a:normAutofit/>
          </a:bodyPr>
          <a:lstStyle>
            <a:lvl1pPr algn="l">
              <a:defRPr sz="32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281213" y="2123726"/>
            <a:ext cx="5715001" cy="892021"/>
          </a:xfrm>
        </p:spPr>
        <p:txBody>
          <a:bodyPr>
            <a:normAutofit/>
          </a:bodyPr>
          <a:lstStyle>
            <a:lvl1pPr marL="0" indent="0" algn="l">
              <a:buNone/>
              <a:defRPr sz="18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First Name Last Name</a:t>
            </a:r>
          </a:p>
        </p:txBody>
      </p:sp>
      <p:sp>
        <p:nvSpPr>
          <p:cNvPr id="17" name="Rectangle 16"/>
          <p:cNvSpPr/>
          <p:nvPr userDrawn="1"/>
        </p:nvSpPr>
        <p:spPr>
          <a:xfrm>
            <a:off x="1" y="637017"/>
            <a:ext cx="139095" cy="1128889"/>
          </a:xfrm>
          <a:prstGeom prst="rect">
            <a:avLst/>
          </a:prstGeom>
          <a:solidFill>
            <a:srgbClr val="0622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52711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6551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638229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48260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62350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25101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4421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pic>
        <p:nvPicPr>
          <p:cNvPr id="10" name="Picture 9">
            <a:extLst>
              <a:ext uri="{FF2B5EF4-FFF2-40B4-BE49-F238E27FC236}">
                <a16:creationId xmlns:a16="http://schemas.microsoft.com/office/drawing/2014/main" id="{86CB5BF5-FEA6-4D61-A122-8D28F5463714}"/>
              </a:ext>
            </a:extLst>
          </p:cNvPr>
          <p:cNvPicPr>
            <a:picLocks noChangeAspect="1"/>
          </p:cNvPicPr>
          <p:nvPr/>
        </p:nvPicPr>
        <p:blipFill>
          <a:blip r:embed="rId2"/>
          <a:stretch>
            <a:fillRect/>
          </a:stretch>
        </p:blipFill>
        <p:spPr>
          <a:xfrm>
            <a:off x="3483033" y="2387504"/>
            <a:ext cx="2400300" cy="318221"/>
          </a:xfrm>
          <a:prstGeom prst="rect">
            <a:avLst/>
          </a:prstGeom>
        </p:spPr>
      </p:pic>
      <p:pic>
        <p:nvPicPr>
          <p:cNvPr id="9" name="Picture 8">
            <a:extLst>
              <a:ext uri="{FF2B5EF4-FFF2-40B4-BE49-F238E27FC236}">
                <a16:creationId xmlns:a16="http://schemas.microsoft.com/office/drawing/2014/main" id="{AD69DEAB-6F09-43E2-A9CC-57149E1683BC}"/>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 y="3"/>
            <a:ext cx="1975105" cy="6869395"/>
          </a:xfrm>
          <a:prstGeom prst="rect">
            <a:avLst/>
          </a:prstGeom>
        </p:spPr>
      </p:pic>
      <p:sp>
        <p:nvSpPr>
          <p:cNvPr id="5" name="TextBox 4">
            <a:extLst>
              <a:ext uri="{FF2B5EF4-FFF2-40B4-BE49-F238E27FC236}">
                <a16:creationId xmlns:a16="http://schemas.microsoft.com/office/drawing/2014/main" id="{9BDAC724-E161-4178-B6FA-B0CD97D48C00}"/>
              </a:ext>
            </a:extLst>
          </p:cNvPr>
          <p:cNvSpPr txBox="1"/>
          <p:nvPr/>
        </p:nvSpPr>
        <p:spPr>
          <a:xfrm>
            <a:off x="2229986" y="6440252"/>
            <a:ext cx="6626489" cy="40011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National Science Foundation</a:t>
            </a:r>
          </a:p>
        </p:txBody>
      </p:sp>
    </p:spTree>
    <p:extLst>
      <p:ext uri="{BB962C8B-B14F-4D97-AF65-F5344CB8AC3E}">
        <p14:creationId xmlns:p14="http://schemas.microsoft.com/office/powerpoint/2010/main" val="609173472"/>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273052"/>
            <a:ext cx="5111750" cy="585311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565705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9435097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42879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1"/>
          </a:xfrm>
        </p:spPr>
        <p:txBody>
          <a:bodyPr vert="eaVert">
            <a:normAutofit/>
          </a:bodyPr>
          <a:lstStyle>
            <a:lvl1pPr>
              <a:defRPr sz="24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06375"/>
            <a:ext cx="6019800" cy="43878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50921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1"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7E0307-B85C-446A-8EF0-0407D435D787}" type="datetimeFigureOut">
              <a:rPr lang="en-US" smtClean="0"/>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46888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EF52CC-F3D9-41D4-BCE4-C208E61A3F31}" type="datetimeFigureOut">
              <a:rPr lang="en-US" smtClean="0"/>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35759872"/>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2" indent="0">
              <a:buNone/>
              <a:defRPr sz="1813">
                <a:solidFill>
                  <a:schemeClr val="tx1">
                    <a:tint val="75000"/>
                  </a:schemeClr>
                </a:solidFill>
              </a:defRPr>
            </a:lvl2pPr>
            <a:lvl3pPr marL="914363" indent="0">
              <a:buNone/>
              <a:defRPr sz="1625">
                <a:solidFill>
                  <a:schemeClr val="tx1">
                    <a:tint val="75000"/>
                  </a:schemeClr>
                </a:solidFill>
              </a:defRPr>
            </a:lvl3pPr>
            <a:lvl4pPr marL="1371545" indent="0">
              <a:buNone/>
              <a:defRPr sz="1375">
                <a:solidFill>
                  <a:schemeClr val="tx1">
                    <a:tint val="75000"/>
                  </a:schemeClr>
                </a:solidFill>
              </a:defRPr>
            </a:lvl4pPr>
            <a:lvl5pPr marL="1828727" indent="0">
              <a:buNone/>
              <a:defRPr sz="1375">
                <a:solidFill>
                  <a:schemeClr val="tx1">
                    <a:tint val="75000"/>
                  </a:schemeClr>
                </a:solidFill>
              </a:defRPr>
            </a:lvl5pPr>
            <a:lvl6pPr marL="2285909" indent="0">
              <a:buNone/>
              <a:defRPr sz="1375">
                <a:solidFill>
                  <a:schemeClr val="tx1">
                    <a:tint val="75000"/>
                  </a:schemeClr>
                </a:solidFill>
              </a:defRPr>
            </a:lvl6pPr>
            <a:lvl7pPr marL="2743091" indent="0">
              <a:buNone/>
              <a:defRPr sz="1375">
                <a:solidFill>
                  <a:schemeClr val="tx1">
                    <a:tint val="75000"/>
                  </a:schemeClr>
                </a:solidFill>
              </a:defRPr>
            </a:lvl7pPr>
            <a:lvl8pPr marL="3200272" indent="0">
              <a:buNone/>
              <a:defRPr sz="1375">
                <a:solidFill>
                  <a:schemeClr val="tx1">
                    <a:tint val="75000"/>
                  </a:schemeClr>
                </a:solidFill>
              </a:defRPr>
            </a:lvl8pPr>
            <a:lvl9pPr marL="3657454" indent="0">
              <a:buNone/>
              <a:defRPr sz="1375">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A00F7B-89C5-4DF7-A309-6263220147D4}" type="datetimeFigureOut">
              <a:rPr lang="en-US" smtClean="0"/>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717243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5"/>
            <a:ext cx="4038600" cy="4525963"/>
          </a:xfrm>
        </p:spPr>
        <p:txBody>
          <a:bodyPr/>
          <a:lstStyle>
            <a:lvl1pPr>
              <a:defRPr sz="2813"/>
            </a:lvl1pPr>
            <a:lvl2pPr>
              <a:defRPr sz="2375"/>
            </a:lvl2pPr>
            <a:lvl3pPr>
              <a:defRPr sz="2000"/>
            </a:lvl3pPr>
            <a:lvl4pPr>
              <a:defRPr sz="1813"/>
            </a:lvl4pPr>
            <a:lvl5pPr>
              <a:defRPr sz="1813"/>
            </a:lvl5pPr>
            <a:lvl6pPr>
              <a:defRPr sz="1813"/>
            </a:lvl6pPr>
            <a:lvl7pPr>
              <a:defRPr sz="1813"/>
            </a:lvl7pPr>
            <a:lvl8pPr>
              <a:defRPr sz="1813"/>
            </a:lvl8pPr>
            <a:lvl9pPr>
              <a:defRPr sz="181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5"/>
            <a:ext cx="4038600" cy="4525963"/>
          </a:xfrm>
        </p:spPr>
        <p:txBody>
          <a:bodyPr/>
          <a:lstStyle>
            <a:lvl1pPr>
              <a:defRPr sz="2813"/>
            </a:lvl1pPr>
            <a:lvl2pPr>
              <a:defRPr sz="2375"/>
            </a:lvl2pPr>
            <a:lvl3pPr>
              <a:defRPr sz="2000"/>
            </a:lvl3pPr>
            <a:lvl4pPr>
              <a:defRPr sz="1813"/>
            </a:lvl4pPr>
            <a:lvl5pPr>
              <a:defRPr sz="1813"/>
            </a:lvl5pPr>
            <a:lvl6pPr>
              <a:defRPr sz="1813"/>
            </a:lvl6pPr>
            <a:lvl7pPr>
              <a:defRPr sz="1813"/>
            </a:lvl7pPr>
            <a:lvl8pPr>
              <a:defRPr sz="1813"/>
            </a:lvl8pPr>
            <a:lvl9pPr>
              <a:defRPr sz="181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9C95DE-FD64-4606-AE61-EC1136867CC6}" type="datetimeFigureOut">
              <a:rPr lang="en-US" smtClean="0"/>
              <a:t>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15757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7"/>
            <a:ext cx="4040189" cy="639763"/>
          </a:xfrm>
        </p:spPr>
        <p:txBody>
          <a:bodyPr anchor="b"/>
          <a:lstStyle>
            <a:lvl1pPr marL="0" indent="0">
              <a:buNone/>
              <a:defRPr sz="2375" b="1"/>
            </a:lvl1pPr>
            <a:lvl2pPr marL="457182" indent="0">
              <a:buNone/>
              <a:defRPr sz="2000" b="1"/>
            </a:lvl2pPr>
            <a:lvl3pPr marL="914363" indent="0">
              <a:buNone/>
              <a:defRPr sz="1813" b="1"/>
            </a:lvl3pPr>
            <a:lvl4pPr marL="1371545" indent="0">
              <a:buNone/>
              <a:defRPr sz="1625" b="1"/>
            </a:lvl4pPr>
            <a:lvl5pPr marL="1828727" indent="0">
              <a:buNone/>
              <a:defRPr sz="1625" b="1"/>
            </a:lvl5pPr>
            <a:lvl6pPr marL="2285909" indent="0">
              <a:buNone/>
              <a:defRPr sz="1625" b="1"/>
            </a:lvl6pPr>
            <a:lvl7pPr marL="2743091" indent="0">
              <a:buNone/>
              <a:defRPr sz="1625" b="1"/>
            </a:lvl7pPr>
            <a:lvl8pPr marL="3200272" indent="0">
              <a:buNone/>
              <a:defRPr sz="1625" b="1"/>
            </a:lvl8pPr>
            <a:lvl9pPr marL="3657454" indent="0">
              <a:buNone/>
              <a:defRPr sz="1625" b="1"/>
            </a:lvl9pPr>
          </a:lstStyle>
          <a:p>
            <a:pPr lvl="0"/>
            <a:r>
              <a:rPr lang="en-US"/>
              <a:t>Edit Master text styles</a:t>
            </a:r>
          </a:p>
        </p:txBody>
      </p:sp>
      <p:sp>
        <p:nvSpPr>
          <p:cNvPr id="4" name="Content Placeholder 3"/>
          <p:cNvSpPr>
            <a:spLocks noGrp="1"/>
          </p:cNvSpPr>
          <p:nvPr>
            <p:ph sz="half" idx="2"/>
          </p:nvPr>
        </p:nvSpPr>
        <p:spPr>
          <a:xfrm>
            <a:off x="457201" y="2174874"/>
            <a:ext cx="4040189" cy="3951288"/>
          </a:xfrm>
        </p:spPr>
        <p:txBody>
          <a:bodyPr/>
          <a:lstStyle>
            <a:lvl1pPr>
              <a:defRPr sz="2375"/>
            </a:lvl1pPr>
            <a:lvl2pPr>
              <a:defRPr sz="2000"/>
            </a:lvl2pPr>
            <a:lvl3pPr>
              <a:defRPr sz="1813"/>
            </a:lvl3pPr>
            <a:lvl4pPr>
              <a:defRPr sz="1625"/>
            </a:lvl4pPr>
            <a:lvl5pPr>
              <a:defRPr sz="1625"/>
            </a:lvl5pPr>
            <a:lvl6pPr>
              <a:defRPr sz="1625"/>
            </a:lvl6pPr>
            <a:lvl7pPr>
              <a:defRPr sz="1625"/>
            </a:lvl7pPr>
            <a:lvl8pPr>
              <a:defRPr sz="1625"/>
            </a:lvl8pPr>
            <a:lvl9pPr>
              <a:defRPr sz="16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7"/>
            <a:ext cx="4041775" cy="639763"/>
          </a:xfrm>
        </p:spPr>
        <p:txBody>
          <a:bodyPr anchor="b"/>
          <a:lstStyle>
            <a:lvl1pPr marL="0" indent="0">
              <a:buNone/>
              <a:defRPr sz="2375" b="1"/>
            </a:lvl1pPr>
            <a:lvl2pPr marL="457182" indent="0">
              <a:buNone/>
              <a:defRPr sz="2000" b="1"/>
            </a:lvl2pPr>
            <a:lvl3pPr marL="914363" indent="0">
              <a:buNone/>
              <a:defRPr sz="1813" b="1"/>
            </a:lvl3pPr>
            <a:lvl4pPr marL="1371545" indent="0">
              <a:buNone/>
              <a:defRPr sz="1625" b="1"/>
            </a:lvl4pPr>
            <a:lvl5pPr marL="1828727" indent="0">
              <a:buNone/>
              <a:defRPr sz="1625" b="1"/>
            </a:lvl5pPr>
            <a:lvl6pPr marL="2285909" indent="0">
              <a:buNone/>
              <a:defRPr sz="1625" b="1"/>
            </a:lvl6pPr>
            <a:lvl7pPr marL="2743091" indent="0">
              <a:buNone/>
              <a:defRPr sz="1625" b="1"/>
            </a:lvl7pPr>
            <a:lvl8pPr marL="3200272" indent="0">
              <a:buNone/>
              <a:defRPr sz="1625" b="1"/>
            </a:lvl8pPr>
            <a:lvl9pPr marL="3657454" indent="0">
              <a:buNone/>
              <a:defRPr sz="1625" b="1"/>
            </a:lvl9pPr>
          </a:lstStyle>
          <a:p>
            <a:pPr lvl="0"/>
            <a:r>
              <a:rPr lang="en-US"/>
              <a:t>Edit Master text styles</a:t>
            </a:r>
          </a:p>
        </p:txBody>
      </p:sp>
      <p:sp>
        <p:nvSpPr>
          <p:cNvPr id="6" name="Content Placeholder 5"/>
          <p:cNvSpPr>
            <a:spLocks noGrp="1"/>
          </p:cNvSpPr>
          <p:nvPr>
            <p:ph sz="quarter" idx="4"/>
          </p:nvPr>
        </p:nvSpPr>
        <p:spPr>
          <a:xfrm>
            <a:off x="4645028" y="2174874"/>
            <a:ext cx="4041775" cy="3951288"/>
          </a:xfrm>
        </p:spPr>
        <p:txBody>
          <a:bodyPr/>
          <a:lstStyle>
            <a:lvl1pPr>
              <a:defRPr sz="2375"/>
            </a:lvl1pPr>
            <a:lvl2pPr>
              <a:defRPr sz="2000"/>
            </a:lvl2pPr>
            <a:lvl3pPr>
              <a:defRPr sz="1813"/>
            </a:lvl3pPr>
            <a:lvl4pPr>
              <a:defRPr sz="1625"/>
            </a:lvl4pPr>
            <a:lvl5pPr>
              <a:defRPr sz="1625"/>
            </a:lvl5pPr>
            <a:lvl6pPr>
              <a:defRPr sz="1625"/>
            </a:lvl6pPr>
            <a:lvl7pPr>
              <a:defRPr sz="1625"/>
            </a:lvl7pPr>
            <a:lvl8pPr>
              <a:defRPr sz="1625"/>
            </a:lvl8pPr>
            <a:lvl9pPr>
              <a:defRPr sz="16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EB0BBD-30FE-4CF1-900A-0C45149F8AF8}" type="datetimeFigureOut">
              <a:rPr lang="en-US" smtClean="0"/>
              <a:t>2/13/2019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795592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1A5F7F-3E81-4C65-A4D1-CB62D5B9DB91}" type="datetimeFigureOut">
              <a:rPr lang="en-US" smtClean="0"/>
              <a:t>2/13/2019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43003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8"/>
            <a:ext cx="78867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A00F7B-89C5-4DF7-A309-6263220147D4}" type="datetimeFigureOut">
              <a:rPr lang="en-US" smtClean="0"/>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522034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7ECC86-1672-4627-AEFE-EC5485C73905}" type="datetimeFigureOut">
              <a:rPr lang="en-US" smtClean="0"/>
              <a:t>2/13/2019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02212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3"/>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5"/>
            <a:ext cx="5111750" cy="5853113"/>
          </a:xfrm>
        </p:spPr>
        <p:txBody>
          <a:bodyPr/>
          <a:lstStyle>
            <a:lvl1pPr>
              <a:defRPr sz="3188"/>
            </a:lvl1pPr>
            <a:lvl2pPr>
              <a:defRPr sz="2813"/>
            </a:lvl2pPr>
            <a:lvl3pPr>
              <a:defRPr sz="2375"/>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375"/>
            </a:lvl1pPr>
            <a:lvl2pPr marL="457182" indent="0">
              <a:buNone/>
              <a:defRPr sz="1187"/>
            </a:lvl2pPr>
            <a:lvl3pPr marL="914363" indent="0">
              <a:buNone/>
              <a:defRPr sz="1000"/>
            </a:lvl3pPr>
            <a:lvl4pPr marL="1371545" indent="0">
              <a:buNone/>
              <a:defRPr sz="875"/>
            </a:lvl4pPr>
            <a:lvl5pPr marL="1828727" indent="0">
              <a:buNone/>
              <a:defRPr sz="875"/>
            </a:lvl5pPr>
            <a:lvl6pPr marL="2285909" indent="0">
              <a:buNone/>
              <a:defRPr sz="875"/>
            </a:lvl6pPr>
            <a:lvl7pPr marL="2743091" indent="0">
              <a:buNone/>
              <a:defRPr sz="875"/>
            </a:lvl7pPr>
            <a:lvl8pPr marL="3200272" indent="0">
              <a:buNone/>
              <a:defRPr sz="875"/>
            </a:lvl8pPr>
            <a:lvl9pPr marL="3657454" indent="0">
              <a:buNone/>
              <a:defRPr sz="875"/>
            </a:lvl9pPr>
          </a:lstStyle>
          <a:p>
            <a:pPr lvl="0"/>
            <a:r>
              <a:rPr lang="en-US"/>
              <a:t>Edit Master text styles</a:t>
            </a:r>
          </a:p>
        </p:txBody>
      </p:sp>
      <p:sp>
        <p:nvSpPr>
          <p:cNvPr id="5" name="Date Placeholder 4"/>
          <p:cNvSpPr>
            <a:spLocks noGrp="1"/>
          </p:cNvSpPr>
          <p:nvPr>
            <p:ph type="dt" sz="half" idx="10"/>
          </p:nvPr>
        </p:nvSpPr>
        <p:spPr/>
        <p:txBody>
          <a:bodyPr/>
          <a:lstStyle/>
          <a:p>
            <a:fld id="{3CDCB01F-D966-4C62-B900-0BE008A90C98}" type="datetimeFigureOut">
              <a:rPr lang="en-US" smtClean="0"/>
              <a:t>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302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9" y="612775"/>
            <a:ext cx="5486400" cy="4114800"/>
          </a:xfrm>
        </p:spPr>
        <p:txBody>
          <a:bodyPr/>
          <a:lstStyle>
            <a:lvl1pPr marL="0" indent="0">
              <a:buNone/>
              <a:defRPr sz="3188"/>
            </a:lvl1pPr>
            <a:lvl2pPr marL="457182" indent="0">
              <a:buNone/>
              <a:defRPr sz="2813"/>
            </a:lvl2pPr>
            <a:lvl3pPr marL="914363" indent="0">
              <a:buNone/>
              <a:defRPr sz="2375"/>
            </a:lvl3pPr>
            <a:lvl4pPr marL="1371545" indent="0">
              <a:buNone/>
              <a:defRPr sz="2000"/>
            </a:lvl4pPr>
            <a:lvl5pPr marL="1828727" indent="0">
              <a:buNone/>
              <a:defRPr sz="2000"/>
            </a:lvl5pPr>
            <a:lvl6pPr marL="2285909" indent="0">
              <a:buNone/>
              <a:defRPr sz="2000"/>
            </a:lvl6pPr>
            <a:lvl7pPr marL="2743091" indent="0">
              <a:buNone/>
              <a:defRPr sz="2000"/>
            </a:lvl7pPr>
            <a:lvl8pPr marL="3200272" indent="0">
              <a:buNone/>
              <a:defRPr sz="2000"/>
            </a:lvl8pPr>
            <a:lvl9pPr marL="3657454"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9" y="5367342"/>
            <a:ext cx="5486400" cy="804863"/>
          </a:xfrm>
        </p:spPr>
        <p:txBody>
          <a:bodyPr/>
          <a:lstStyle>
            <a:lvl1pPr marL="0" indent="0">
              <a:buNone/>
              <a:defRPr sz="1375"/>
            </a:lvl1pPr>
            <a:lvl2pPr marL="457182" indent="0">
              <a:buNone/>
              <a:defRPr sz="1187"/>
            </a:lvl2pPr>
            <a:lvl3pPr marL="914363" indent="0">
              <a:buNone/>
              <a:defRPr sz="1000"/>
            </a:lvl3pPr>
            <a:lvl4pPr marL="1371545" indent="0">
              <a:buNone/>
              <a:defRPr sz="875"/>
            </a:lvl4pPr>
            <a:lvl5pPr marL="1828727" indent="0">
              <a:buNone/>
              <a:defRPr sz="875"/>
            </a:lvl5pPr>
            <a:lvl6pPr marL="2285909" indent="0">
              <a:buNone/>
              <a:defRPr sz="875"/>
            </a:lvl6pPr>
            <a:lvl7pPr marL="2743091" indent="0">
              <a:buNone/>
              <a:defRPr sz="875"/>
            </a:lvl7pPr>
            <a:lvl8pPr marL="3200272" indent="0">
              <a:buNone/>
              <a:defRPr sz="875"/>
            </a:lvl8pPr>
            <a:lvl9pPr marL="3657454" indent="0">
              <a:buNone/>
              <a:defRPr sz="875"/>
            </a:lvl9pPr>
          </a:lstStyle>
          <a:p>
            <a:pPr lvl="0"/>
            <a:r>
              <a:rPr lang="en-US"/>
              <a:t>Edit Master text styles</a:t>
            </a:r>
          </a:p>
        </p:txBody>
      </p:sp>
      <p:sp>
        <p:nvSpPr>
          <p:cNvPr id="5" name="Date Placeholder 4"/>
          <p:cNvSpPr>
            <a:spLocks noGrp="1"/>
          </p:cNvSpPr>
          <p:nvPr>
            <p:ph type="dt" sz="half" idx="10"/>
          </p:nvPr>
        </p:nvSpPr>
        <p:spPr/>
        <p:txBody>
          <a:bodyPr/>
          <a:lstStyle/>
          <a:p>
            <a:fld id="{5E73A0EA-7DC7-4964-BB97-B173EF3B859A}" type="datetimeFigureOut">
              <a:rPr lang="en-US" smtClean="0"/>
              <a:t>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10309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CFE2CC-454D-4466-AC55-B86DA0A87BAE}" type="datetimeFigureOut">
              <a:rPr lang="en-US" smtClean="0"/>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83832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47B1BF-4039-460D-A637-65428CBD720E}" type="datetimeFigureOut">
              <a:rPr lang="en-US" smtClean="0"/>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93496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smtClean="0"/>
              <a:t>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4942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smtClean="0"/>
              <a:t>2/13/2019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690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smtClean="0"/>
              <a:t>2/13/2019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9718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7ECC86-1672-4627-AEFE-EC5485C73905}" type="datetimeFigureOut">
              <a:rPr lang="en-US" smtClean="0"/>
              <a:t>2/13/2019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37584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CDCB01F-D966-4C62-B900-0BE008A90C98}" type="datetimeFigureOut">
              <a:rPr lang="en-US" smtClean="0"/>
              <a:t>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28528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E73A0EA-7DC7-4964-BB97-B173EF3B859A}" type="datetimeFigureOut">
              <a:rPr lang="en-US" smtClean="0"/>
              <a:t>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61677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6.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EF52CC-F3D9-41D4-BCE4-C208E61A3F31}" type="datetimeFigureOut">
              <a:rPr lang="en-US" smtClean="0"/>
              <a:t>2/13/2019</a:t>
            </a:fld>
            <a:endParaRPr lang="en-US" dirty="0"/>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97069363"/>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Lst>
  <p:hf sldNum="0"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8" name="Picture 17" descr="bar.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529475"/>
            <a:ext cx="9144000" cy="345440"/>
          </a:xfrm>
          <a:prstGeom prst="rect">
            <a:avLst/>
          </a:prstGeom>
        </p:spPr>
      </p:pic>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aaas_tag_white.eps"/>
          <p:cNvPicPr>
            <a:picLocks noChangeAspect="1"/>
          </p:cNvPicPr>
          <p:nvPr/>
        </p:nvPicPr>
        <p:blipFill rotWithShape="1">
          <a:blip r:embed="rId14">
            <a:extLst>
              <a:ext uri="{28A0092B-C50C-407E-A947-70E740481C1C}">
                <a14:useLocalDpi xmlns:a14="http://schemas.microsoft.com/office/drawing/2010/main" val="0"/>
              </a:ext>
            </a:extLst>
          </a:blip>
          <a:srcRect l="7897" r="7947" b="20089"/>
          <a:stretch/>
        </p:blipFill>
        <p:spPr>
          <a:xfrm>
            <a:off x="236548" y="6620900"/>
            <a:ext cx="477592" cy="182379"/>
          </a:xfrm>
          <a:prstGeom prst="rect">
            <a:avLst/>
          </a:prstGeom>
        </p:spPr>
      </p:pic>
      <p:cxnSp>
        <p:nvCxnSpPr>
          <p:cNvPr id="11" name="Straight Connector 10"/>
          <p:cNvCxnSpPr/>
          <p:nvPr/>
        </p:nvCxnSpPr>
        <p:spPr>
          <a:xfrm>
            <a:off x="8773367" y="6591332"/>
            <a:ext cx="0" cy="229227"/>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7971973" y="6591332"/>
            <a:ext cx="0" cy="229227"/>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21" name="Picture 20" descr="aaas_tag_white.eps"/>
          <p:cNvPicPr>
            <a:picLocks noChangeAspect="1"/>
          </p:cNvPicPr>
          <p:nvPr/>
        </p:nvPicPr>
        <p:blipFill rotWithShape="1">
          <a:blip r:embed="rId14">
            <a:extLst>
              <a:ext uri="{28A0092B-C50C-407E-A947-70E740481C1C}">
                <a14:useLocalDpi xmlns:a14="http://schemas.microsoft.com/office/drawing/2010/main" val="0"/>
              </a:ext>
            </a:extLst>
          </a:blip>
          <a:srcRect l="8844" t="1" r="65521" b="20088"/>
          <a:stretch/>
        </p:blipFill>
        <p:spPr>
          <a:xfrm>
            <a:off x="8427392" y="621558"/>
            <a:ext cx="615730" cy="771889"/>
          </a:xfrm>
          <a:prstGeom prst="rect">
            <a:avLst/>
          </a:prstGeom>
        </p:spPr>
      </p:pic>
      <p:pic>
        <p:nvPicPr>
          <p:cNvPr id="22" name="Picture 21" descr="bar.png"/>
          <p:cNvPicPr>
            <a:picLocks noChangeAspect="1"/>
          </p:cNvPicPr>
          <p:nvPr/>
        </p:nvPicPr>
        <p:blipFill rotWithShape="1">
          <a:blip r:embed="rId13">
            <a:extLst>
              <a:ext uri="{28A0092B-C50C-407E-A947-70E740481C1C}">
                <a14:useLocalDpi xmlns:a14="http://schemas.microsoft.com/office/drawing/2010/main" val="0"/>
              </a:ext>
            </a:extLst>
          </a:blip>
          <a:srcRect l="50000" r="46098"/>
          <a:stretch/>
        </p:blipFill>
        <p:spPr>
          <a:xfrm>
            <a:off x="2" y="368787"/>
            <a:ext cx="131963" cy="1024660"/>
          </a:xfrm>
          <a:prstGeom prst="rect">
            <a:avLst/>
          </a:prstGeom>
        </p:spPr>
      </p:pic>
      <p:sp>
        <p:nvSpPr>
          <p:cNvPr id="25" name="Rectangle 24"/>
          <p:cNvSpPr/>
          <p:nvPr/>
        </p:nvSpPr>
        <p:spPr>
          <a:xfrm>
            <a:off x="5346090" y="6575204"/>
            <a:ext cx="2570238" cy="184666"/>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bg1"/>
                </a:solidFill>
                <a:effectLst/>
                <a:uLnTx/>
                <a:uFillTx/>
                <a:latin typeface="+mn-lt"/>
                <a:ea typeface="+mn-ea"/>
                <a:cs typeface="+mn-cs"/>
              </a:rPr>
              <a:t>Copyright © American Association for the Advancement of Science</a:t>
            </a:r>
          </a:p>
        </p:txBody>
      </p:sp>
      <p:sp>
        <p:nvSpPr>
          <p:cNvPr id="26" name="Date Placeholder 3"/>
          <p:cNvSpPr txBox="1">
            <a:spLocks/>
          </p:cNvSpPr>
          <p:nvPr/>
        </p:nvSpPr>
        <p:spPr>
          <a:xfrm>
            <a:off x="8174671" y="6529475"/>
            <a:ext cx="479474" cy="329060"/>
          </a:xfrm>
          <a:prstGeom prst="rect">
            <a:avLst/>
          </a:prstGeom>
        </p:spPr>
        <p:txBody>
          <a:bodyPr vert="horz" lIns="91440" tIns="45720" rIns="91440" bIns="45720" rtlCol="0" anchor="ctr"/>
          <a:lstStyle>
            <a:defPPr>
              <a:defRPr lang="en-US"/>
            </a:defPPr>
            <a:lvl1pPr marL="0" algn="l" defTabSz="457200" rtl="0" eaLnBrk="1" latinLnBrk="0" hangingPunct="1">
              <a:defRPr sz="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5D86C2D-80D2-2F4B-B7D4-6C5DF3D9ADAD}" type="datetime1">
              <a:rPr lang="en-US" sz="500" smtClean="0"/>
              <a:t>2/13/2019</a:t>
            </a:fld>
            <a:endParaRPr lang="en-US" sz="500" dirty="0"/>
          </a:p>
        </p:txBody>
      </p:sp>
      <p:sp>
        <p:nvSpPr>
          <p:cNvPr id="27" name="Slide Number Placeholder 5"/>
          <p:cNvSpPr txBox="1">
            <a:spLocks/>
          </p:cNvSpPr>
          <p:nvPr/>
        </p:nvSpPr>
        <p:spPr>
          <a:xfrm>
            <a:off x="8827812" y="6529476"/>
            <a:ext cx="316189" cy="323329"/>
          </a:xfrm>
          <a:prstGeom prst="rect">
            <a:avLst/>
          </a:prstGeom>
        </p:spPr>
        <p:txBody>
          <a:bodyPr vert="horz" lIns="91440" tIns="45720" rIns="91440" bIns="45720" rtlCol="0" anchor="ctr"/>
          <a:lstStyle>
            <a:defPPr>
              <a:defRPr lang="en-US"/>
            </a:defPPr>
            <a:lvl1pPr marL="0" algn="l" defTabSz="457200" rtl="0" eaLnBrk="1" latinLnBrk="0" hangingPunct="1">
              <a:defRPr sz="6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3AC91E2-DB93-7D4E-AA16-668EAF2E916B}" type="slidenum">
              <a:rPr lang="en-US" sz="600" smtClean="0"/>
              <a:pPr/>
              <a:t>‹#›</a:t>
            </a:fld>
            <a:endParaRPr lang="en-US" sz="600" dirty="0"/>
          </a:p>
        </p:txBody>
      </p:sp>
    </p:spTree>
    <p:extLst>
      <p:ext uri="{BB962C8B-B14F-4D97-AF65-F5344CB8AC3E}">
        <p14:creationId xmlns:p14="http://schemas.microsoft.com/office/powerpoint/2010/main" val="3612774060"/>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txStyles>
    <p:titleStyle>
      <a:lvl1pPr algn="ctr" defTabSz="457200" rtl="0" eaLnBrk="1" latinLnBrk="0" hangingPunct="1">
        <a:spcBef>
          <a:spcPct val="0"/>
        </a:spcBef>
        <a:buNone/>
        <a:defRPr sz="2500" kern="1200">
          <a:solidFill>
            <a:srgbClr val="0A357E"/>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500" kern="1200">
          <a:solidFill>
            <a:srgbClr val="6D6D6D"/>
          </a:solidFill>
          <a:latin typeface="+mn-lt"/>
          <a:ea typeface="+mn-ea"/>
          <a:cs typeface="+mn-cs"/>
        </a:defRPr>
      </a:lvl1pPr>
      <a:lvl2pPr marL="742950" indent="-285750" algn="l" defTabSz="457200" rtl="0" eaLnBrk="1" latinLnBrk="0" hangingPunct="1">
        <a:spcBef>
          <a:spcPct val="20000"/>
        </a:spcBef>
        <a:buFont typeface="Wingdings" charset="2"/>
        <a:buChar char="§"/>
        <a:defRPr sz="2400" kern="1200">
          <a:solidFill>
            <a:srgbClr val="6D6D6D"/>
          </a:solidFill>
          <a:latin typeface="+mn-lt"/>
          <a:ea typeface="+mn-ea"/>
          <a:cs typeface="+mn-cs"/>
        </a:defRPr>
      </a:lvl2pPr>
      <a:lvl3pPr marL="1143000" indent="-228600" algn="l" defTabSz="457200" rtl="0" eaLnBrk="1" latinLnBrk="0" hangingPunct="1">
        <a:spcBef>
          <a:spcPct val="20000"/>
        </a:spcBef>
        <a:buFont typeface="Wingdings" charset="2"/>
        <a:buChar char="§"/>
        <a:defRPr sz="2000" kern="1200">
          <a:solidFill>
            <a:srgbClr val="6D6D6D"/>
          </a:solidFill>
          <a:latin typeface="+mn-lt"/>
          <a:ea typeface="+mn-ea"/>
          <a:cs typeface="+mn-cs"/>
        </a:defRPr>
      </a:lvl3pPr>
      <a:lvl4pPr marL="1600200" indent="-228600" algn="l" defTabSz="457200" rtl="0" eaLnBrk="1" latinLnBrk="0" hangingPunct="1">
        <a:spcBef>
          <a:spcPct val="20000"/>
        </a:spcBef>
        <a:buFont typeface="Wingdings" charset="2"/>
        <a:buChar char="§"/>
        <a:defRPr sz="1800" kern="1200">
          <a:solidFill>
            <a:srgbClr val="6D6D6D"/>
          </a:solidFill>
          <a:latin typeface="+mn-lt"/>
          <a:ea typeface="+mn-ea"/>
          <a:cs typeface="+mn-cs"/>
        </a:defRPr>
      </a:lvl4pPr>
      <a:lvl5pPr marL="2057400" indent="-228600" algn="l" defTabSz="457200" rtl="0" eaLnBrk="1" latinLnBrk="0" hangingPunct="1">
        <a:spcBef>
          <a:spcPct val="20000"/>
        </a:spcBef>
        <a:buFont typeface="Wingdings" charset="2"/>
        <a:buChar char="§"/>
        <a:defRPr sz="1800" kern="1200">
          <a:solidFill>
            <a:srgbClr val="6D6D6D"/>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9625"/>
            <a:ext cx="8229600" cy="1143000"/>
          </a:xfrm>
          <a:prstGeom prst="rect">
            <a:avLst/>
          </a:prstGeom>
        </p:spPr>
        <p:txBody>
          <a:bodyPr vert="horz" lIns="146304" tIns="73152" rIns="146304" bIns="73152"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5"/>
            <a:ext cx="8229600" cy="4525963"/>
          </a:xfrm>
          <a:prstGeom prst="rect">
            <a:avLst/>
          </a:prstGeom>
        </p:spPr>
        <p:txBody>
          <a:bodyPr vert="horz" lIns="146304" tIns="73152" rIns="146304" bIns="73152"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4"/>
            <a:ext cx="2133600" cy="365125"/>
          </a:xfrm>
          <a:prstGeom prst="rect">
            <a:avLst/>
          </a:prstGeom>
        </p:spPr>
        <p:txBody>
          <a:bodyPr vert="horz" lIns="146304" tIns="73152" rIns="146304" bIns="73152" rtlCol="0" anchor="ctr"/>
          <a:lstStyle>
            <a:lvl1pPr algn="l">
              <a:defRPr sz="1187">
                <a:solidFill>
                  <a:schemeClr val="tx1">
                    <a:tint val="75000"/>
                  </a:schemeClr>
                </a:solidFill>
              </a:defRPr>
            </a:lvl1pPr>
          </a:lstStyle>
          <a:p>
            <a:fld id="{30EF52CC-F3D9-41D4-BCE4-C208E61A3F31}" type="datetimeFigureOut">
              <a:rPr lang="en-US" smtClean="0"/>
              <a:t>2/13/2019</a:t>
            </a:fld>
            <a:endParaRPr lang="en-US" dirty="0"/>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146304" tIns="73152" rIns="146304" bIns="73152" rtlCol="0" anchor="ctr"/>
          <a:lstStyle>
            <a:lvl1pPr algn="ctr">
              <a:defRPr sz="1187">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146304" tIns="73152" rIns="146304" bIns="73152" rtlCol="0" anchor="ctr"/>
          <a:lstStyle>
            <a:lvl1pPr algn="r">
              <a:defRPr sz="1187">
                <a:solidFill>
                  <a:schemeClr val="tx1">
                    <a:tint val="75000"/>
                  </a:schemeClr>
                </a:solidFill>
              </a:defRPr>
            </a:lvl1pPr>
          </a:lstStyle>
          <a:p>
            <a:fld id="{6D22F896-40B5-4ADD-8801-0D06FADFA095}" type="slidenum">
              <a:rPr lang="en-US" smtClean="0"/>
              <a:pPr/>
              <a:t>‹#›</a:t>
            </a:fld>
            <a:endParaRPr lang="en-US" dirty="0"/>
          </a:p>
        </p:txBody>
      </p:sp>
      <p:pic>
        <p:nvPicPr>
          <p:cNvPr id="8" name="Picture 7" descr="budget_2017_2ndary_2.jpg"/>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0" y="6430982"/>
            <a:ext cx="9144000" cy="427018"/>
          </a:xfrm>
          <a:prstGeom prst="rect">
            <a:avLst/>
          </a:prstGeom>
        </p:spPr>
      </p:pic>
      <p:pic>
        <p:nvPicPr>
          <p:cNvPr id="9" name="Picture 8" descr="BitmapLogo_NOLayers_F.png"/>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77005" y="6051072"/>
            <a:ext cx="566906" cy="759825"/>
          </a:xfrm>
          <a:prstGeom prst="rect">
            <a:avLst/>
          </a:prstGeom>
        </p:spPr>
      </p:pic>
    </p:spTree>
    <p:extLst>
      <p:ext uri="{BB962C8B-B14F-4D97-AF65-F5344CB8AC3E}">
        <p14:creationId xmlns:p14="http://schemas.microsoft.com/office/powerpoint/2010/main" val="2219640352"/>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hf sldNum="0" hdr="0" ftr="0" dt="0"/>
  <p:txStyles>
    <p:titleStyle>
      <a:lvl1pPr algn="l" defTabSz="457182" rtl="0" eaLnBrk="1" latinLnBrk="0" hangingPunct="1">
        <a:spcBef>
          <a:spcPct val="0"/>
        </a:spcBef>
        <a:buNone/>
        <a:defRPr sz="3125" kern="1200">
          <a:solidFill>
            <a:srgbClr val="1A3F6F"/>
          </a:solidFill>
          <a:latin typeface="Arial"/>
          <a:ea typeface="+mj-ea"/>
          <a:cs typeface="Arial"/>
        </a:defRPr>
      </a:lvl1pPr>
    </p:titleStyle>
    <p:bodyStyle>
      <a:lvl1pPr marL="342887" indent="-342887" algn="l" defTabSz="457182" rtl="0" eaLnBrk="1" latinLnBrk="0" hangingPunct="1">
        <a:spcBef>
          <a:spcPct val="20000"/>
        </a:spcBef>
        <a:buFont typeface="Arial"/>
        <a:buChar char="•"/>
        <a:defRPr sz="2500" kern="1200">
          <a:solidFill>
            <a:schemeClr val="tx1">
              <a:lumMod val="85000"/>
              <a:lumOff val="15000"/>
            </a:schemeClr>
          </a:solidFill>
          <a:latin typeface="Arial"/>
          <a:ea typeface="+mn-ea"/>
          <a:cs typeface="Arial"/>
        </a:defRPr>
      </a:lvl1pPr>
      <a:lvl2pPr marL="742920" indent="-285739" algn="l" defTabSz="457182" rtl="0" eaLnBrk="1" latinLnBrk="0" hangingPunct="1">
        <a:spcBef>
          <a:spcPct val="20000"/>
        </a:spcBef>
        <a:buFont typeface="Arial"/>
        <a:buChar char="–"/>
        <a:defRPr sz="2188" kern="1200">
          <a:solidFill>
            <a:schemeClr val="tx1">
              <a:lumMod val="85000"/>
              <a:lumOff val="15000"/>
            </a:schemeClr>
          </a:solidFill>
          <a:latin typeface="Arial"/>
          <a:ea typeface="+mn-ea"/>
          <a:cs typeface="Arial"/>
        </a:defRPr>
      </a:lvl2pPr>
      <a:lvl3pPr marL="1142954" indent="-228591" algn="l" defTabSz="457182" rtl="0" eaLnBrk="1" latinLnBrk="0" hangingPunct="1">
        <a:spcBef>
          <a:spcPct val="20000"/>
        </a:spcBef>
        <a:buFont typeface="Arial"/>
        <a:buChar char="•"/>
        <a:defRPr sz="2000" kern="1200">
          <a:solidFill>
            <a:schemeClr val="tx1">
              <a:lumMod val="85000"/>
              <a:lumOff val="15000"/>
            </a:schemeClr>
          </a:solidFill>
          <a:latin typeface="Arial"/>
          <a:ea typeface="+mn-ea"/>
          <a:cs typeface="Arial"/>
        </a:defRPr>
      </a:lvl3pPr>
      <a:lvl4pPr marL="1600136" indent="-228591" algn="l" defTabSz="457182" rtl="0" eaLnBrk="1" latinLnBrk="0" hangingPunct="1">
        <a:spcBef>
          <a:spcPct val="20000"/>
        </a:spcBef>
        <a:buFont typeface="Arial"/>
        <a:buChar char="–"/>
        <a:defRPr sz="1813" kern="1200">
          <a:solidFill>
            <a:schemeClr val="tx1">
              <a:lumMod val="85000"/>
              <a:lumOff val="15000"/>
            </a:schemeClr>
          </a:solidFill>
          <a:latin typeface="Arial"/>
          <a:ea typeface="+mn-ea"/>
          <a:cs typeface="Arial"/>
        </a:defRPr>
      </a:lvl4pPr>
      <a:lvl5pPr marL="2057318" indent="-228591" algn="l" defTabSz="457182" rtl="0" eaLnBrk="1" latinLnBrk="0" hangingPunct="1">
        <a:spcBef>
          <a:spcPct val="20000"/>
        </a:spcBef>
        <a:buFont typeface="Arial"/>
        <a:buChar char="»"/>
        <a:defRPr sz="1625" kern="1200">
          <a:solidFill>
            <a:schemeClr val="tx1">
              <a:lumMod val="85000"/>
              <a:lumOff val="15000"/>
            </a:schemeClr>
          </a:solidFill>
          <a:latin typeface="Arial"/>
          <a:ea typeface="+mn-ea"/>
          <a:cs typeface="Arial"/>
        </a:defRPr>
      </a:lvl5pPr>
      <a:lvl6pPr marL="2514500" indent="-228591" algn="l" defTabSz="457182" rtl="0" eaLnBrk="1" latinLnBrk="0" hangingPunct="1">
        <a:spcBef>
          <a:spcPct val="20000"/>
        </a:spcBef>
        <a:buFont typeface="Arial"/>
        <a:buChar char="•"/>
        <a:defRPr sz="2000" kern="1200">
          <a:solidFill>
            <a:schemeClr val="tx1"/>
          </a:solidFill>
          <a:latin typeface="+mn-lt"/>
          <a:ea typeface="+mn-ea"/>
          <a:cs typeface="+mn-cs"/>
        </a:defRPr>
      </a:lvl6pPr>
      <a:lvl7pPr marL="2971682" indent="-228591" algn="l" defTabSz="457182" rtl="0" eaLnBrk="1" latinLnBrk="0" hangingPunct="1">
        <a:spcBef>
          <a:spcPct val="20000"/>
        </a:spcBef>
        <a:buFont typeface="Arial"/>
        <a:buChar char="•"/>
        <a:defRPr sz="2000" kern="1200">
          <a:solidFill>
            <a:schemeClr val="tx1"/>
          </a:solidFill>
          <a:latin typeface="+mn-lt"/>
          <a:ea typeface="+mn-ea"/>
          <a:cs typeface="+mn-cs"/>
        </a:defRPr>
      </a:lvl7pPr>
      <a:lvl8pPr marL="3428863" indent="-228591" algn="l" defTabSz="457182" rtl="0" eaLnBrk="1" latinLnBrk="0" hangingPunct="1">
        <a:spcBef>
          <a:spcPct val="20000"/>
        </a:spcBef>
        <a:buFont typeface="Arial"/>
        <a:buChar char="•"/>
        <a:defRPr sz="2000" kern="1200">
          <a:solidFill>
            <a:schemeClr val="tx1"/>
          </a:solidFill>
          <a:latin typeface="+mn-lt"/>
          <a:ea typeface="+mn-ea"/>
          <a:cs typeface="+mn-cs"/>
        </a:defRPr>
      </a:lvl8pPr>
      <a:lvl9pPr marL="3886045" indent="-228591" algn="l" defTabSz="457182"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2" rtl="0" eaLnBrk="1" latinLnBrk="0" hangingPunct="1">
        <a:defRPr sz="1813" kern="1200">
          <a:solidFill>
            <a:schemeClr val="tx1"/>
          </a:solidFill>
          <a:latin typeface="+mn-lt"/>
          <a:ea typeface="+mn-ea"/>
          <a:cs typeface="+mn-cs"/>
        </a:defRPr>
      </a:lvl1pPr>
      <a:lvl2pPr marL="457182" algn="l" defTabSz="457182" rtl="0" eaLnBrk="1" latinLnBrk="0" hangingPunct="1">
        <a:defRPr sz="1813" kern="1200">
          <a:solidFill>
            <a:schemeClr val="tx1"/>
          </a:solidFill>
          <a:latin typeface="+mn-lt"/>
          <a:ea typeface="+mn-ea"/>
          <a:cs typeface="+mn-cs"/>
        </a:defRPr>
      </a:lvl2pPr>
      <a:lvl3pPr marL="914363" algn="l" defTabSz="457182" rtl="0" eaLnBrk="1" latinLnBrk="0" hangingPunct="1">
        <a:defRPr sz="1813" kern="1200">
          <a:solidFill>
            <a:schemeClr val="tx1"/>
          </a:solidFill>
          <a:latin typeface="+mn-lt"/>
          <a:ea typeface="+mn-ea"/>
          <a:cs typeface="+mn-cs"/>
        </a:defRPr>
      </a:lvl3pPr>
      <a:lvl4pPr marL="1371545" algn="l" defTabSz="457182" rtl="0" eaLnBrk="1" latinLnBrk="0" hangingPunct="1">
        <a:defRPr sz="1813" kern="1200">
          <a:solidFill>
            <a:schemeClr val="tx1"/>
          </a:solidFill>
          <a:latin typeface="+mn-lt"/>
          <a:ea typeface="+mn-ea"/>
          <a:cs typeface="+mn-cs"/>
        </a:defRPr>
      </a:lvl4pPr>
      <a:lvl5pPr marL="1828727" algn="l" defTabSz="457182" rtl="0" eaLnBrk="1" latinLnBrk="0" hangingPunct="1">
        <a:defRPr sz="1813" kern="1200">
          <a:solidFill>
            <a:schemeClr val="tx1"/>
          </a:solidFill>
          <a:latin typeface="+mn-lt"/>
          <a:ea typeface="+mn-ea"/>
          <a:cs typeface="+mn-cs"/>
        </a:defRPr>
      </a:lvl5pPr>
      <a:lvl6pPr marL="2285909" algn="l" defTabSz="457182" rtl="0" eaLnBrk="1" latinLnBrk="0" hangingPunct="1">
        <a:defRPr sz="1813" kern="1200">
          <a:solidFill>
            <a:schemeClr val="tx1"/>
          </a:solidFill>
          <a:latin typeface="+mn-lt"/>
          <a:ea typeface="+mn-ea"/>
          <a:cs typeface="+mn-cs"/>
        </a:defRPr>
      </a:lvl6pPr>
      <a:lvl7pPr marL="2743091" algn="l" defTabSz="457182" rtl="0" eaLnBrk="1" latinLnBrk="0" hangingPunct="1">
        <a:defRPr sz="1813" kern="1200">
          <a:solidFill>
            <a:schemeClr val="tx1"/>
          </a:solidFill>
          <a:latin typeface="+mn-lt"/>
          <a:ea typeface="+mn-ea"/>
          <a:cs typeface="+mn-cs"/>
        </a:defRPr>
      </a:lvl7pPr>
      <a:lvl8pPr marL="3200272" algn="l" defTabSz="457182" rtl="0" eaLnBrk="1" latinLnBrk="0" hangingPunct="1">
        <a:defRPr sz="1813" kern="1200">
          <a:solidFill>
            <a:schemeClr val="tx1"/>
          </a:solidFill>
          <a:latin typeface="+mn-lt"/>
          <a:ea typeface="+mn-ea"/>
          <a:cs typeface="+mn-cs"/>
        </a:defRPr>
      </a:lvl8pPr>
      <a:lvl9pPr marL="3657454" algn="l" defTabSz="457182" rtl="0" eaLnBrk="1" latinLnBrk="0" hangingPunct="1">
        <a:defRPr sz="18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66135"/>
            <a:ext cx="7772400" cy="1470025"/>
          </a:xfrm>
        </p:spPr>
        <p:txBody>
          <a:bodyPr>
            <a:normAutofit fontScale="90000"/>
          </a:bodyPr>
          <a:lstStyle/>
          <a:p>
            <a:r>
              <a:rPr lang="en-US" sz="4400" dirty="0"/>
              <a:t>NSF S-STEM (17-527) </a:t>
            </a:r>
            <a:br>
              <a:rPr lang="en-US" sz="4400" dirty="0"/>
            </a:br>
            <a:r>
              <a:rPr lang="en-US" sz="4400" dirty="0"/>
              <a:t>PI Q&amp;A Webinar</a:t>
            </a:r>
          </a:p>
        </p:txBody>
      </p:sp>
      <p:sp>
        <p:nvSpPr>
          <p:cNvPr id="4" name="TextBox 3"/>
          <p:cNvSpPr txBox="1"/>
          <p:nvPr/>
        </p:nvSpPr>
        <p:spPr>
          <a:xfrm>
            <a:off x="4221563" y="3715048"/>
            <a:ext cx="4816929" cy="2031325"/>
          </a:xfrm>
          <a:prstGeom prst="rect">
            <a:avLst/>
          </a:prstGeom>
          <a:noFill/>
          <a:ln w="25400">
            <a:solidFill>
              <a:schemeClr val="accent1"/>
            </a:solidFill>
          </a:ln>
        </p:spPr>
        <p:txBody>
          <a:bodyPr wrap="square" rtlCol="0">
            <a:spAutoFit/>
          </a:bodyPr>
          <a:lstStyle/>
          <a:p>
            <a:r>
              <a:rPr lang="en-US" dirty="0"/>
              <a:t>-- You should be using the “Call Using Computer” feature of WebEx – to get video and audio over your computer or call-in to the number in the WebEx instructions.</a:t>
            </a:r>
          </a:p>
          <a:p>
            <a:r>
              <a:rPr lang="en-US" dirty="0"/>
              <a:t>-- Once the presentation portion is complete, you can submit questions by  asking the operator or through the chat box.  </a:t>
            </a:r>
          </a:p>
        </p:txBody>
      </p:sp>
      <p:sp>
        <p:nvSpPr>
          <p:cNvPr id="5" name="Rectangle 4"/>
          <p:cNvSpPr/>
          <p:nvPr/>
        </p:nvSpPr>
        <p:spPr>
          <a:xfrm>
            <a:off x="388955" y="2255211"/>
            <a:ext cx="8649537" cy="1661993"/>
          </a:xfrm>
          <a:prstGeom prst="rect">
            <a:avLst/>
          </a:prstGeom>
        </p:spPr>
        <p:txBody>
          <a:bodyPr wrap="square">
            <a:spAutoFit/>
          </a:bodyPr>
          <a:lstStyle/>
          <a:p>
            <a:r>
              <a:rPr lang="en-US" sz="2800" dirty="0"/>
              <a:t>   Scholarships </a:t>
            </a:r>
          </a:p>
          <a:p>
            <a:r>
              <a:rPr lang="en-US" sz="2800" dirty="0"/>
              <a:t>+ Ecosystem of Academic/Student Supports </a:t>
            </a:r>
          </a:p>
          <a:p>
            <a:r>
              <a:rPr lang="en-US" sz="2800" dirty="0"/>
              <a:t>= STEM Degrees</a:t>
            </a:r>
            <a:br>
              <a:rPr lang="en-US" dirty="0"/>
            </a:br>
            <a:endParaRPr lang="en-US" dirty="0"/>
          </a:p>
        </p:txBody>
      </p:sp>
      <p:sp>
        <p:nvSpPr>
          <p:cNvPr id="6" name="TextBox 5"/>
          <p:cNvSpPr txBox="1"/>
          <p:nvPr>
            <p:extLst/>
          </p:nvPr>
        </p:nvSpPr>
        <p:spPr>
          <a:xfrm>
            <a:off x="5438670" y="2029207"/>
            <a:ext cx="3316375" cy="369332"/>
          </a:xfrm>
          <a:prstGeom prst="rect">
            <a:avLst/>
          </a:prstGeom>
          <a:noFill/>
          <a:ln w="25400">
            <a:solidFill>
              <a:schemeClr val="accent1"/>
            </a:solidFill>
          </a:ln>
        </p:spPr>
        <p:txBody>
          <a:bodyPr wrap="square" rtlCol="0" anchor="t">
            <a:spAutoFit/>
          </a:bodyPr>
          <a:lstStyle/>
          <a:p>
            <a:r>
              <a:rPr lang="en-US" dirty="0">
                <a:highlight>
                  <a:srgbClr val="FFFF00"/>
                </a:highlight>
              </a:rPr>
              <a:t>Proposals Due March 27!</a:t>
            </a:r>
          </a:p>
        </p:txBody>
      </p:sp>
    </p:spTree>
    <p:extLst>
      <p:ext uri="{BB962C8B-B14F-4D97-AF65-F5344CB8AC3E}">
        <p14:creationId xmlns:p14="http://schemas.microsoft.com/office/powerpoint/2010/main" val="3836003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080" y="441360"/>
            <a:ext cx="7284176" cy="1293028"/>
          </a:xfrm>
        </p:spPr>
        <p:txBody>
          <a:bodyPr/>
          <a:lstStyle/>
          <a:p>
            <a:pPr algn="l"/>
            <a:r>
              <a:rPr lang="en-US" dirty="0"/>
              <a:t>Knowledge Generation</a:t>
            </a:r>
          </a:p>
        </p:txBody>
      </p:sp>
      <p:sp>
        <p:nvSpPr>
          <p:cNvPr id="3" name="Content Placeholder 2"/>
          <p:cNvSpPr>
            <a:spLocks noGrp="1"/>
          </p:cNvSpPr>
          <p:nvPr>
            <p:ph idx="1"/>
            <p:extLst/>
          </p:nvPr>
        </p:nvSpPr>
        <p:spPr>
          <a:xfrm>
            <a:off x="562079" y="1515458"/>
            <a:ext cx="8183335" cy="4973683"/>
          </a:xfrm>
        </p:spPr>
        <p:txBody>
          <a:bodyPr vert="horz" lIns="91440" tIns="45720" rIns="91440" bIns="45720" rtlCol="0" anchor="t">
            <a:normAutofit fontScale="92500" lnSpcReduction="20000"/>
          </a:bodyPr>
          <a:lstStyle/>
          <a:p>
            <a:r>
              <a:rPr lang="en-US" dirty="0"/>
              <a:t>Specify research questions to guide the knowledge-generation effort (likely involving the distinct interventions that the project is testing as part of the support structures). </a:t>
            </a:r>
          </a:p>
          <a:p>
            <a:r>
              <a:rPr lang="en-US" dirty="0"/>
              <a:t>Demonstrate knowledge of the educational literature regarding my project’s support structures, student population, and institutional context.   </a:t>
            </a:r>
          </a:p>
          <a:p>
            <a:pPr lvl="1"/>
            <a:r>
              <a:rPr lang="en-US" dirty="0"/>
              <a:t>Select research methods and analyses that will answer the research question.</a:t>
            </a:r>
          </a:p>
          <a:p>
            <a:r>
              <a:rPr lang="en-US" dirty="0"/>
              <a:t>Make use of published validated instruments to gather information related to the research questions.</a:t>
            </a:r>
          </a:p>
          <a:p>
            <a:r>
              <a:rPr lang="en-US" dirty="0"/>
              <a:t>Dissemination of the knowledge gained will involve publications, conference presentations, and a web site (like every other proposal) plus …</a:t>
            </a:r>
          </a:p>
          <a:p>
            <a:pPr lvl="1"/>
            <a:r>
              <a:rPr lang="en-US" dirty="0"/>
              <a:t>an innovative dissemination vehicle that distinguishes my project.</a:t>
            </a:r>
          </a:p>
          <a:p>
            <a:pPr lvl="1"/>
            <a:endParaRPr lang="en-US" dirty="0"/>
          </a:p>
        </p:txBody>
      </p:sp>
    </p:spTree>
    <p:extLst>
      <p:ext uri="{BB962C8B-B14F-4D97-AF65-F5344CB8AC3E}">
        <p14:creationId xmlns:p14="http://schemas.microsoft.com/office/powerpoint/2010/main" val="86694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69049" y="1147756"/>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buClrTx/>
              <a:buSzTx/>
              <a:buFontTx/>
              <a:buNone/>
            </a:pPr>
            <a:endParaRPr lang="en-US" sz="3600" dirty="0">
              <a:solidFill>
                <a:prstClr val="black"/>
              </a:solidFill>
              <a:latin typeface="Arial" panose="020B0604020202020204" pitchFamily="34" charset="0"/>
              <a:cs typeface="Arial" panose="020B0604020202020204" pitchFamily="34" charset="0"/>
            </a:endParaRPr>
          </a:p>
        </p:txBody>
      </p:sp>
      <p:sp>
        <p:nvSpPr>
          <p:cNvPr id="5" name="TextBox 4"/>
          <p:cNvSpPr txBox="1"/>
          <p:nvPr/>
        </p:nvSpPr>
        <p:spPr>
          <a:xfrm>
            <a:off x="5316941" y="20291"/>
            <a:ext cx="3536546" cy="1077218"/>
          </a:xfrm>
          <a:prstGeom prst="rect">
            <a:avLst/>
          </a:prstGeom>
          <a:noFill/>
        </p:spPr>
        <p:txBody>
          <a:bodyPr wrap="none" rtlCol="0">
            <a:spAutoFit/>
          </a:bodyPr>
          <a:lstStyle/>
          <a:p>
            <a:pPr algn="r" defTabSz="914400" eaLnBrk="1" fontAlgn="auto" hangingPunct="1">
              <a:spcBef>
                <a:spcPts val="0"/>
              </a:spcBef>
              <a:spcAft>
                <a:spcPts val="0"/>
              </a:spcAft>
              <a:buClrTx/>
              <a:buSzTx/>
              <a:buFontTx/>
              <a:buNone/>
            </a:pPr>
            <a:r>
              <a:rPr lang="en-US" sz="3200" dirty="0">
                <a:solidFill>
                  <a:schemeClr val="tx1"/>
                </a:solidFill>
                <a:latin typeface="Arial" panose="020B0604020202020204" pitchFamily="34" charset="0"/>
                <a:cs typeface="Arial" panose="020B0604020202020204" pitchFamily="34" charset="0"/>
              </a:rPr>
              <a:t>S-STEM Program</a:t>
            </a:r>
          </a:p>
          <a:p>
            <a:pPr algn="r" defTabSz="914400" eaLnBrk="1" fontAlgn="auto" hangingPunct="1">
              <a:spcBef>
                <a:spcPts val="0"/>
              </a:spcBef>
              <a:spcAft>
                <a:spcPts val="0"/>
              </a:spcAft>
              <a:buClrTx/>
              <a:buSzTx/>
              <a:buFontTx/>
              <a:buNone/>
            </a:pPr>
            <a:r>
              <a:rPr lang="en-US" sz="3200" dirty="0">
                <a:solidFill>
                  <a:schemeClr val="tx1"/>
                </a:solidFill>
                <a:latin typeface="Arial" panose="020B0604020202020204" pitchFamily="34" charset="0"/>
                <a:cs typeface="Arial" panose="020B0604020202020204" pitchFamily="34" charset="0"/>
              </a:rPr>
              <a:t>NSF 17-527</a:t>
            </a:r>
          </a:p>
        </p:txBody>
      </p:sp>
      <p:sp>
        <p:nvSpPr>
          <p:cNvPr id="8" name="TextBox 7"/>
          <p:cNvSpPr txBox="1"/>
          <p:nvPr/>
        </p:nvSpPr>
        <p:spPr>
          <a:xfrm>
            <a:off x="-27107" y="2125929"/>
            <a:ext cx="3111749" cy="1200329"/>
          </a:xfrm>
          <a:prstGeom prst="rect">
            <a:avLst/>
          </a:prstGeom>
          <a:noFill/>
        </p:spPr>
        <p:txBody>
          <a:bodyPr wrap="none" rtlCol="0">
            <a:spAutoFit/>
          </a:bodyPr>
          <a:lstStyle>
            <a:defPPr>
              <a:defRPr lang="en-US"/>
            </a:defPPr>
            <a:lvl1pPr defTabSz="914400" fontAlgn="auto">
              <a:spcBef>
                <a:spcPts val="0"/>
              </a:spcBef>
              <a:spcAft>
                <a:spcPts val="0"/>
              </a:spcAft>
              <a:buClrTx/>
              <a:buSzTx/>
              <a:buFontTx/>
              <a:buNone/>
              <a:defRPr sz="2800">
                <a:latin typeface="Arial" panose="020B0604020202020204" pitchFamily="34" charset="0"/>
                <a:cs typeface="Arial" panose="020B0604020202020204" pitchFamily="34" charset="0"/>
              </a:defRPr>
            </a:lvl1pPr>
          </a:lstStyle>
          <a:p>
            <a:r>
              <a:rPr lang="en-US" sz="2400" dirty="0"/>
              <a:t>Institutional Capacity </a:t>
            </a:r>
          </a:p>
          <a:p>
            <a:pPr algn="ctr"/>
            <a:r>
              <a:rPr lang="en-US" sz="2400" dirty="0"/>
              <a:t>Building</a:t>
            </a:r>
          </a:p>
          <a:p>
            <a:pPr algn="ctr"/>
            <a:r>
              <a:rPr lang="en-US" sz="2400" dirty="0"/>
              <a:t>(Track 1)</a:t>
            </a:r>
          </a:p>
        </p:txBody>
      </p:sp>
      <p:sp>
        <p:nvSpPr>
          <p:cNvPr id="9" name="TextBox 8"/>
          <p:cNvSpPr txBox="1"/>
          <p:nvPr/>
        </p:nvSpPr>
        <p:spPr>
          <a:xfrm>
            <a:off x="2583068" y="2426049"/>
            <a:ext cx="3645549" cy="1200329"/>
          </a:xfrm>
          <a:prstGeom prst="rect">
            <a:avLst/>
          </a:prstGeom>
          <a:noFill/>
        </p:spPr>
        <p:txBody>
          <a:bodyPr wrap="none" rtlCol="0">
            <a:spAutoFit/>
          </a:bodyPr>
          <a:lstStyle>
            <a:defPPr>
              <a:defRPr lang="en-US"/>
            </a:defPPr>
            <a:lvl1pPr defTabSz="914400" fontAlgn="auto">
              <a:spcBef>
                <a:spcPts val="0"/>
              </a:spcBef>
              <a:spcAft>
                <a:spcPts val="0"/>
              </a:spcAft>
              <a:buClrTx/>
              <a:buSzTx/>
              <a:buFontTx/>
              <a:buNone/>
              <a:defRPr sz="2400">
                <a:latin typeface="Arial" panose="020B0604020202020204" pitchFamily="34" charset="0"/>
                <a:cs typeface="Arial" panose="020B0604020202020204" pitchFamily="34" charset="0"/>
              </a:defRPr>
            </a:lvl1pPr>
          </a:lstStyle>
          <a:p>
            <a:pPr algn="ctr"/>
            <a:r>
              <a:rPr lang="en-US" dirty="0"/>
              <a:t>Design and Development</a:t>
            </a:r>
          </a:p>
          <a:p>
            <a:pPr algn="ctr"/>
            <a:r>
              <a:rPr lang="en-US" dirty="0"/>
              <a:t>Single Institution</a:t>
            </a:r>
          </a:p>
          <a:p>
            <a:pPr algn="ctr"/>
            <a:r>
              <a:rPr lang="en-US" dirty="0"/>
              <a:t>(Track 2)</a:t>
            </a:r>
          </a:p>
        </p:txBody>
      </p:sp>
      <p:grpSp>
        <p:nvGrpSpPr>
          <p:cNvPr id="10" name="Group 9"/>
          <p:cNvGrpSpPr/>
          <p:nvPr/>
        </p:nvGrpSpPr>
        <p:grpSpPr>
          <a:xfrm>
            <a:off x="1354278" y="1051214"/>
            <a:ext cx="6139826" cy="736602"/>
            <a:chOff x="1390684" y="1168398"/>
            <a:chExt cx="5734083" cy="736602"/>
          </a:xfrm>
        </p:grpSpPr>
        <p:sp>
          <p:nvSpPr>
            <p:cNvPr id="11" name="TextBox 10"/>
            <p:cNvSpPr txBox="1"/>
            <p:nvPr/>
          </p:nvSpPr>
          <p:spPr>
            <a:xfrm>
              <a:off x="2420797" y="1168398"/>
              <a:ext cx="3514881" cy="523220"/>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sz="2800" dirty="0">
                  <a:latin typeface="Arial" panose="020B0604020202020204" pitchFamily="34" charset="0"/>
                  <a:cs typeface="Arial" panose="020B0604020202020204" pitchFamily="34" charset="0"/>
                </a:rPr>
                <a:t>Three Program Tracks</a:t>
              </a:r>
            </a:p>
          </p:txBody>
        </p:sp>
        <p:sp>
          <p:nvSpPr>
            <p:cNvPr id="12" name="Bent-Up Arrow 11"/>
            <p:cNvSpPr/>
            <p:nvPr/>
          </p:nvSpPr>
          <p:spPr>
            <a:xfrm rot="10800000">
              <a:off x="1390684" y="1371600"/>
              <a:ext cx="990600" cy="523220"/>
            </a:xfrm>
            <a:prstGeom prst="bentUp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eaLnBrk="1" fontAlgn="auto" hangingPunct="1">
                <a:spcBef>
                  <a:spcPts val="0"/>
                </a:spcBef>
                <a:spcAft>
                  <a:spcPts val="0"/>
                </a:spcAft>
                <a:buClrTx/>
                <a:buSzTx/>
                <a:buFontTx/>
                <a:buNone/>
              </a:pPr>
              <a:endParaRPr lang="en-US" sz="1800" b="0">
                <a:solidFill>
                  <a:prstClr val="white"/>
                </a:solidFill>
                <a:latin typeface="Arial" panose="020B0604020202020204" pitchFamily="34" charset="0"/>
                <a:cs typeface="Arial" panose="020B0604020202020204" pitchFamily="34" charset="0"/>
              </a:endParaRPr>
            </a:p>
          </p:txBody>
        </p:sp>
        <p:sp>
          <p:nvSpPr>
            <p:cNvPr id="13" name="Bent-Up Arrow 12"/>
            <p:cNvSpPr/>
            <p:nvPr/>
          </p:nvSpPr>
          <p:spPr>
            <a:xfrm rot="10800000">
              <a:off x="6134167" y="1381780"/>
              <a:ext cx="990600" cy="523220"/>
            </a:xfrm>
            <a:prstGeom prst="bentUpArrow">
              <a:avLst>
                <a:gd name="adj1" fmla="val 22842"/>
                <a:gd name="adj2" fmla="val 25000"/>
                <a:gd name="adj3" fmla="val 27158"/>
              </a:avLst>
            </a:prstGeom>
            <a:solidFill>
              <a:schemeClr val="accent1"/>
            </a:solidFill>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eaLnBrk="1" fontAlgn="auto" hangingPunct="1">
                <a:spcBef>
                  <a:spcPts val="0"/>
                </a:spcBef>
                <a:spcAft>
                  <a:spcPts val="0"/>
                </a:spcAft>
                <a:buClrTx/>
                <a:buSzTx/>
                <a:buFontTx/>
                <a:buNone/>
              </a:pPr>
              <a:endParaRPr lang="en-US" sz="1800" b="0">
                <a:solidFill>
                  <a:prstClr val="white"/>
                </a:solidFill>
                <a:latin typeface="Arial" panose="020B0604020202020204" pitchFamily="34" charset="0"/>
                <a:cs typeface="Arial" panose="020B0604020202020204" pitchFamily="34" charset="0"/>
              </a:endParaRPr>
            </a:p>
          </p:txBody>
        </p:sp>
      </p:grpSp>
      <p:sp>
        <p:nvSpPr>
          <p:cNvPr id="15" name="Down Arrow 14"/>
          <p:cNvSpPr/>
          <p:nvPr/>
        </p:nvSpPr>
        <p:spPr>
          <a:xfrm>
            <a:off x="1358494" y="3321095"/>
            <a:ext cx="188844"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eaLnBrk="1" fontAlgn="auto" hangingPunct="1">
              <a:spcBef>
                <a:spcPts val="0"/>
              </a:spcBef>
              <a:spcAft>
                <a:spcPts val="0"/>
              </a:spcAft>
              <a:buClrTx/>
              <a:buSzTx/>
              <a:buFontTx/>
              <a:buNone/>
            </a:pPr>
            <a:endParaRPr lang="en-US" sz="1800" b="0">
              <a:solidFill>
                <a:prstClr val="white"/>
              </a:solidFill>
              <a:latin typeface="Arial" panose="020B0604020202020204" pitchFamily="34" charset="0"/>
              <a:cs typeface="Arial" panose="020B0604020202020204" pitchFamily="34" charset="0"/>
            </a:endParaRPr>
          </a:p>
        </p:txBody>
      </p:sp>
      <p:sp>
        <p:nvSpPr>
          <p:cNvPr id="17" name="Down Arrow 16"/>
          <p:cNvSpPr/>
          <p:nvPr/>
        </p:nvSpPr>
        <p:spPr>
          <a:xfrm>
            <a:off x="4311421" y="1664735"/>
            <a:ext cx="188844" cy="6608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eaLnBrk="1" fontAlgn="auto" hangingPunct="1">
              <a:spcBef>
                <a:spcPts val="0"/>
              </a:spcBef>
              <a:spcAft>
                <a:spcPts val="0"/>
              </a:spcAft>
              <a:buClrTx/>
              <a:buSzTx/>
              <a:buFontTx/>
              <a:buNone/>
            </a:pPr>
            <a:endParaRPr lang="en-US" sz="1800" b="0">
              <a:solidFill>
                <a:prstClr val="white"/>
              </a:solidFill>
              <a:latin typeface="Arial" panose="020B0604020202020204" pitchFamily="34" charset="0"/>
              <a:cs typeface="Arial" panose="020B0604020202020204" pitchFamily="34" charset="0"/>
            </a:endParaRPr>
          </a:p>
        </p:txBody>
      </p:sp>
      <p:sp>
        <p:nvSpPr>
          <p:cNvPr id="28" name="TextBox 27"/>
          <p:cNvSpPr txBox="1"/>
          <p:nvPr/>
        </p:nvSpPr>
        <p:spPr>
          <a:xfrm>
            <a:off x="769586" y="4383383"/>
            <a:ext cx="1518365" cy="646331"/>
          </a:xfrm>
          <a:prstGeom prst="rect">
            <a:avLst/>
          </a:prstGeom>
          <a:noFill/>
        </p:spPr>
        <p:txBody>
          <a:bodyPr wrap="none" rtlCol="0">
            <a:spAutoFit/>
          </a:bodyPr>
          <a:lstStyle/>
          <a:p>
            <a:pPr algn="ctr" defTabSz="914400" eaLnBrk="1" fontAlgn="auto" hangingPunct="1">
              <a:spcBef>
                <a:spcPts val="0"/>
              </a:spcBef>
              <a:spcAft>
                <a:spcPts val="0"/>
              </a:spcAft>
              <a:buClrTx/>
              <a:buSzTx/>
              <a:buFontTx/>
              <a:buNone/>
            </a:pPr>
            <a:r>
              <a:rPr lang="en-US" sz="1800" dirty="0">
                <a:latin typeface="Arial" panose="020B0604020202020204" pitchFamily="34" charset="0"/>
                <a:cs typeface="Arial" panose="020B0604020202020204" pitchFamily="34" charset="0"/>
              </a:rPr>
              <a:t>Up to $650K</a:t>
            </a:r>
          </a:p>
          <a:p>
            <a:pPr algn="ctr" defTabSz="914400" eaLnBrk="1" fontAlgn="auto" hangingPunct="1">
              <a:spcBef>
                <a:spcPts val="0"/>
              </a:spcBef>
              <a:spcAft>
                <a:spcPts val="0"/>
              </a:spcAft>
              <a:buClrTx/>
              <a:buSzTx/>
              <a:buFontTx/>
              <a:buNone/>
            </a:pPr>
            <a:r>
              <a:rPr lang="en-US" sz="1800" dirty="0">
                <a:latin typeface="Arial" panose="020B0604020202020204" pitchFamily="34" charset="0"/>
                <a:cs typeface="Arial" panose="020B0604020202020204" pitchFamily="34" charset="0"/>
              </a:rPr>
              <a:t>Up to 5 yrs</a:t>
            </a:r>
          </a:p>
        </p:txBody>
      </p:sp>
      <p:sp>
        <p:nvSpPr>
          <p:cNvPr id="32" name="Down Arrow 31"/>
          <p:cNvSpPr/>
          <p:nvPr/>
        </p:nvSpPr>
        <p:spPr>
          <a:xfrm>
            <a:off x="4334991" y="3714040"/>
            <a:ext cx="188844"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eaLnBrk="1" fontAlgn="auto" hangingPunct="1">
              <a:spcBef>
                <a:spcPts val="0"/>
              </a:spcBef>
              <a:spcAft>
                <a:spcPts val="0"/>
              </a:spcAft>
              <a:buClrTx/>
              <a:buSzTx/>
              <a:buFontTx/>
              <a:buNone/>
            </a:pPr>
            <a:endParaRPr lang="en-US" sz="1800" b="0">
              <a:solidFill>
                <a:prstClr val="white"/>
              </a:solidFill>
              <a:latin typeface="Arial" panose="020B0604020202020204" pitchFamily="34" charset="0"/>
              <a:cs typeface="Arial" panose="020B0604020202020204" pitchFamily="34" charset="0"/>
            </a:endParaRPr>
          </a:p>
        </p:txBody>
      </p:sp>
      <p:sp>
        <p:nvSpPr>
          <p:cNvPr id="33" name="Rectangle 38"/>
          <p:cNvSpPr>
            <a:spLocks noChangeArrowheads="1"/>
          </p:cNvSpPr>
          <p:nvPr/>
        </p:nvSpPr>
        <p:spPr bwMode="auto">
          <a:xfrm>
            <a:off x="485004" y="5391327"/>
            <a:ext cx="3010263" cy="1077218"/>
          </a:xfrm>
          <a:prstGeom prst="rect">
            <a:avLst/>
          </a:prstGeom>
          <a:noFill/>
          <a:ln w="9525">
            <a:noFill/>
            <a:miter lim="800000"/>
            <a:headEnd/>
            <a:tailEnd/>
          </a:ln>
        </p:spPr>
        <p:txBody>
          <a:bodyPr wrap="square">
            <a:spAutoFit/>
          </a:bodyPr>
          <a:lstStyle/>
          <a:p>
            <a:pPr defTabSz="914400" eaLnBrk="1" fontAlgn="auto" hangingPunct="1">
              <a:spcBef>
                <a:spcPts val="0"/>
              </a:spcBef>
              <a:spcAft>
                <a:spcPts val="0"/>
              </a:spcAft>
              <a:buClrTx/>
              <a:buSzTx/>
              <a:buFontTx/>
              <a:buNone/>
            </a:pPr>
            <a:r>
              <a:rPr lang="en-US" sz="1600" b="0" i="1" dirty="0">
                <a:latin typeface="Arial" panose="020B0604020202020204" pitchFamily="34" charset="0"/>
                <a:cs typeface="Arial" panose="020B0604020202020204" pitchFamily="34" charset="0"/>
              </a:rPr>
              <a:t>For institutions with limited experience in implementing  effective curricular and co-curricular activities</a:t>
            </a:r>
          </a:p>
        </p:txBody>
      </p:sp>
      <p:sp>
        <p:nvSpPr>
          <p:cNvPr id="34" name="Rectangle 39"/>
          <p:cNvSpPr>
            <a:spLocks noChangeArrowheads="1"/>
          </p:cNvSpPr>
          <p:nvPr/>
        </p:nvSpPr>
        <p:spPr bwMode="auto">
          <a:xfrm>
            <a:off x="3495267" y="5407871"/>
            <a:ext cx="2938142" cy="1077218"/>
          </a:xfrm>
          <a:prstGeom prst="rect">
            <a:avLst/>
          </a:prstGeom>
          <a:noFill/>
          <a:ln w="9525">
            <a:noFill/>
            <a:miter lim="800000"/>
            <a:headEnd/>
            <a:tailEnd/>
          </a:ln>
        </p:spPr>
        <p:txBody>
          <a:bodyPr wrap="square">
            <a:spAutoFit/>
          </a:bodyPr>
          <a:lstStyle/>
          <a:p>
            <a:pPr defTabSz="914400"/>
            <a:r>
              <a:rPr lang="en-US" sz="1600" i="1" dirty="0">
                <a:latin typeface="Arial" panose="020B0604020202020204" pitchFamily="34" charset="0"/>
                <a:cs typeface="Arial" panose="020B0604020202020204" pitchFamily="34" charset="0"/>
              </a:rPr>
              <a:t>Seeks to leverage S-STEM funds with institutional efforts and infrastructure to increase and understand impacts</a:t>
            </a:r>
          </a:p>
        </p:txBody>
      </p:sp>
      <p:sp>
        <p:nvSpPr>
          <p:cNvPr id="35" name="TextBox 34"/>
          <p:cNvSpPr txBox="1"/>
          <p:nvPr/>
        </p:nvSpPr>
        <p:spPr>
          <a:xfrm>
            <a:off x="3811363" y="4628440"/>
            <a:ext cx="1300356" cy="646331"/>
          </a:xfrm>
          <a:prstGeom prst="rect">
            <a:avLst/>
          </a:prstGeom>
          <a:noFill/>
        </p:spPr>
        <p:txBody>
          <a:bodyPr wrap="none" rtlCol="0">
            <a:spAutoFit/>
          </a:bodyPr>
          <a:lstStyle>
            <a:defPPr>
              <a:defRPr lang="en-US"/>
            </a:defPPr>
            <a:lvl1pPr algn="ctr" defTabSz="914400" fontAlgn="auto">
              <a:spcBef>
                <a:spcPts val="0"/>
              </a:spcBef>
              <a:spcAft>
                <a:spcPts val="0"/>
              </a:spcAft>
              <a:buClrTx/>
              <a:buSzTx/>
              <a:buFontTx/>
              <a:buNone/>
              <a:defRPr>
                <a:latin typeface="Arial" panose="020B0604020202020204" pitchFamily="34" charset="0"/>
                <a:cs typeface="Arial" panose="020B0604020202020204" pitchFamily="34" charset="0"/>
              </a:defRPr>
            </a:lvl1pPr>
          </a:lstStyle>
          <a:p>
            <a:r>
              <a:rPr lang="en-US" dirty="0"/>
              <a:t>Up to $1M</a:t>
            </a:r>
          </a:p>
          <a:p>
            <a:r>
              <a:rPr lang="en-US" dirty="0"/>
              <a:t>Up to 5 yrs</a:t>
            </a:r>
          </a:p>
        </p:txBody>
      </p:sp>
      <p:sp>
        <p:nvSpPr>
          <p:cNvPr id="36" name="TextBox 35"/>
          <p:cNvSpPr txBox="1"/>
          <p:nvPr/>
        </p:nvSpPr>
        <p:spPr>
          <a:xfrm>
            <a:off x="6938347" y="4453120"/>
            <a:ext cx="1300356" cy="646331"/>
          </a:xfrm>
          <a:prstGeom prst="rect">
            <a:avLst/>
          </a:prstGeom>
          <a:noFill/>
        </p:spPr>
        <p:txBody>
          <a:bodyPr wrap="none" rtlCol="0">
            <a:spAutoFit/>
          </a:bodyPr>
          <a:lstStyle>
            <a:defPPr>
              <a:defRPr lang="en-US"/>
            </a:defPPr>
            <a:lvl1pPr algn="ctr" defTabSz="914400" fontAlgn="auto">
              <a:spcBef>
                <a:spcPts val="0"/>
              </a:spcBef>
              <a:spcAft>
                <a:spcPts val="0"/>
              </a:spcAft>
              <a:buClrTx/>
              <a:buSzTx/>
              <a:buFontTx/>
              <a:buNone/>
              <a:defRPr>
                <a:latin typeface="Arial" panose="020B0604020202020204" pitchFamily="34" charset="0"/>
                <a:cs typeface="Arial" panose="020B0604020202020204" pitchFamily="34" charset="0"/>
              </a:defRPr>
            </a:lvl1pPr>
          </a:lstStyle>
          <a:p>
            <a:r>
              <a:rPr lang="en-US" dirty="0"/>
              <a:t>Up to $5M</a:t>
            </a:r>
          </a:p>
          <a:p>
            <a:r>
              <a:rPr lang="en-US" dirty="0"/>
              <a:t>Up to 5 yrs</a:t>
            </a:r>
          </a:p>
        </p:txBody>
      </p:sp>
      <p:sp>
        <p:nvSpPr>
          <p:cNvPr id="2" name="Slide Number Placeholder 1"/>
          <p:cNvSpPr>
            <a:spLocks noGrp="1"/>
          </p:cNvSpPr>
          <p:nvPr>
            <p:ph type="sldNum" sz="quarter" idx="12"/>
          </p:nvPr>
        </p:nvSpPr>
        <p:spPr>
          <a:xfrm>
            <a:off x="6553200" y="6056310"/>
            <a:ext cx="2133600" cy="365125"/>
          </a:xfrm>
        </p:spPr>
        <p:txBody>
          <a:bodyPr/>
          <a:lstStyle/>
          <a:p>
            <a:fld id="{21CBAACD-8C11-451D-AF75-3A01F06292C2}" type="slidenum">
              <a:rPr lang="en-US" smtClean="0">
                <a:solidFill>
                  <a:prstClr val="black">
                    <a:tint val="75000"/>
                  </a:prstClr>
                </a:solidFill>
              </a:rPr>
              <a:pPr/>
              <a:t>11</a:t>
            </a:fld>
            <a:endParaRPr lang="en-US">
              <a:solidFill>
                <a:prstClr val="black">
                  <a:tint val="75000"/>
                </a:prstClr>
              </a:solidFill>
            </a:endParaRPr>
          </a:p>
        </p:txBody>
      </p:sp>
      <p:sp>
        <p:nvSpPr>
          <p:cNvPr id="23" name="TextBox 22"/>
          <p:cNvSpPr txBox="1"/>
          <p:nvPr/>
        </p:nvSpPr>
        <p:spPr>
          <a:xfrm>
            <a:off x="5621486" y="2087860"/>
            <a:ext cx="3645549" cy="1569660"/>
          </a:xfrm>
          <a:prstGeom prst="rect">
            <a:avLst/>
          </a:prstGeom>
          <a:noFill/>
        </p:spPr>
        <p:txBody>
          <a:bodyPr wrap="none" rtlCol="0">
            <a:spAutoFit/>
          </a:bodyPr>
          <a:lstStyle>
            <a:defPPr>
              <a:defRPr lang="en-US"/>
            </a:defPPr>
            <a:lvl1pPr algn="ctr" defTabSz="914400" fontAlgn="auto">
              <a:spcBef>
                <a:spcPts val="0"/>
              </a:spcBef>
              <a:spcAft>
                <a:spcPts val="0"/>
              </a:spcAft>
              <a:buClrTx/>
              <a:buSzTx/>
              <a:buFontTx/>
              <a:buNone/>
              <a:defRPr sz="2400">
                <a:latin typeface="Arial" panose="020B0604020202020204" pitchFamily="34" charset="0"/>
                <a:cs typeface="Arial" panose="020B0604020202020204" pitchFamily="34" charset="0"/>
              </a:defRPr>
            </a:lvl1pPr>
          </a:lstStyle>
          <a:p>
            <a:r>
              <a:rPr lang="en-US" dirty="0"/>
              <a:t>Design and Development</a:t>
            </a:r>
          </a:p>
          <a:p>
            <a:r>
              <a:rPr lang="en-US" dirty="0"/>
              <a:t>Multi-Institutional</a:t>
            </a:r>
          </a:p>
          <a:p>
            <a:r>
              <a:rPr lang="en-US" dirty="0"/>
              <a:t>Consortia</a:t>
            </a:r>
          </a:p>
          <a:p>
            <a:r>
              <a:rPr lang="en-US" dirty="0"/>
              <a:t>(Track 3)</a:t>
            </a:r>
          </a:p>
        </p:txBody>
      </p:sp>
      <p:sp>
        <p:nvSpPr>
          <p:cNvPr id="24" name="Down Arrow 23"/>
          <p:cNvSpPr/>
          <p:nvPr/>
        </p:nvSpPr>
        <p:spPr>
          <a:xfrm>
            <a:off x="7494104" y="3609241"/>
            <a:ext cx="188844"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eaLnBrk="1" fontAlgn="auto" hangingPunct="1">
              <a:spcBef>
                <a:spcPts val="0"/>
              </a:spcBef>
              <a:spcAft>
                <a:spcPts val="0"/>
              </a:spcAft>
              <a:buClrTx/>
              <a:buSzTx/>
              <a:buFontTx/>
              <a:buNone/>
            </a:pPr>
            <a:endParaRPr lang="en-US" sz="1800" b="0">
              <a:solidFill>
                <a:prstClr val="white"/>
              </a:solidFill>
              <a:latin typeface="Arial" panose="020B0604020202020204" pitchFamily="34" charset="0"/>
              <a:cs typeface="Arial" panose="020B0604020202020204" pitchFamily="34" charset="0"/>
            </a:endParaRPr>
          </a:p>
        </p:txBody>
      </p:sp>
      <p:sp>
        <p:nvSpPr>
          <p:cNvPr id="21" name="Rectangle 39"/>
          <p:cNvSpPr>
            <a:spLocks noChangeArrowheads="1"/>
          </p:cNvSpPr>
          <p:nvPr/>
        </p:nvSpPr>
        <p:spPr bwMode="auto">
          <a:xfrm>
            <a:off x="6600014" y="5391327"/>
            <a:ext cx="2510307" cy="830997"/>
          </a:xfrm>
          <a:prstGeom prst="rect">
            <a:avLst/>
          </a:prstGeom>
          <a:noFill/>
          <a:ln w="9525">
            <a:noFill/>
            <a:miter lim="800000"/>
            <a:headEnd/>
            <a:tailEnd/>
          </a:ln>
        </p:spPr>
        <p:txBody>
          <a:bodyPr wrap="square">
            <a:spAutoFit/>
          </a:bodyPr>
          <a:lstStyle/>
          <a:p>
            <a:pPr defTabSz="914400"/>
            <a:r>
              <a:rPr lang="en-US" sz="1600" i="1" dirty="0">
                <a:latin typeface="Arial" panose="020B0604020202020204" pitchFamily="34" charset="0"/>
                <a:cs typeface="Arial" panose="020B0604020202020204" pitchFamily="34" charset="0"/>
              </a:rPr>
              <a:t>Potentially transformative support structures and research questions.</a:t>
            </a:r>
          </a:p>
        </p:txBody>
      </p:sp>
      <p:grpSp>
        <p:nvGrpSpPr>
          <p:cNvPr id="7" name="Group 6"/>
          <p:cNvGrpSpPr/>
          <p:nvPr/>
        </p:nvGrpSpPr>
        <p:grpSpPr>
          <a:xfrm>
            <a:off x="346974" y="2317807"/>
            <a:ext cx="7848495" cy="3049797"/>
            <a:chOff x="481594" y="2220960"/>
            <a:chExt cx="7848495" cy="3049797"/>
          </a:xfrm>
          <a:solidFill>
            <a:srgbClr val="92D050"/>
          </a:solidFill>
        </p:grpSpPr>
        <p:sp>
          <p:nvSpPr>
            <p:cNvPr id="3" name="Right Triangle 2"/>
            <p:cNvSpPr/>
            <p:nvPr/>
          </p:nvSpPr>
          <p:spPr>
            <a:xfrm flipH="1">
              <a:off x="481594" y="2220960"/>
              <a:ext cx="7848495" cy="3049797"/>
            </a:xfrm>
            <a:prstGeom prst="rtTriangl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700151" y="3991697"/>
              <a:ext cx="4629938" cy="1200329"/>
            </a:xfrm>
            <a:prstGeom prst="rect">
              <a:avLst/>
            </a:prstGeom>
            <a:grpFill/>
          </p:spPr>
          <p:txBody>
            <a:bodyPr wrap="square" rtlCol="0">
              <a:spAutoFit/>
            </a:bodyPr>
            <a:lstStyle/>
            <a:p>
              <a:r>
                <a:rPr lang="en-US" sz="2400" b="1" dirty="0"/>
                <a:t>#Students, Budget, Scope, Complexity of Support Structures, Complexity of Research Questions </a:t>
              </a:r>
            </a:p>
          </p:txBody>
        </p:sp>
      </p:grpSp>
    </p:spTree>
    <p:extLst>
      <p:ext uri="{BB962C8B-B14F-4D97-AF65-F5344CB8AC3E}">
        <p14:creationId xmlns:p14="http://schemas.microsoft.com/office/powerpoint/2010/main" val="1750624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615440" y="114301"/>
            <a:ext cx="6934200" cy="533400"/>
          </a:xfrm>
        </p:spPr>
        <p:txBody>
          <a:bodyPr>
            <a:normAutofit fontScale="90000"/>
          </a:bodyPr>
          <a:lstStyle/>
          <a:p>
            <a:pPr algn="r" eaLnBrk="1" fontAlgn="auto" hangingPunct="1">
              <a:spcAft>
                <a:spcPts val="0"/>
              </a:spcAft>
              <a:defRPr/>
            </a:pPr>
            <a:r>
              <a:rPr lang="en-US" sz="2800" dirty="0">
                <a:solidFill>
                  <a:schemeClr val="tx1"/>
                </a:solidFill>
                <a:effectLst/>
              </a:rPr>
              <a:t>NSF Review Criteria</a:t>
            </a:r>
          </a:p>
        </p:txBody>
      </p:sp>
      <p:sp>
        <p:nvSpPr>
          <p:cNvPr id="35842" name="Rectangle 3"/>
          <p:cNvSpPr>
            <a:spLocks noGrp="1" noChangeArrowheads="1"/>
          </p:cNvSpPr>
          <p:nvPr>
            <p:ph idx="1"/>
          </p:nvPr>
        </p:nvSpPr>
        <p:spPr>
          <a:xfrm>
            <a:off x="242888" y="644528"/>
            <a:ext cx="8572500" cy="5715000"/>
          </a:xfrm>
        </p:spPr>
        <p:txBody>
          <a:bodyPr>
            <a:noAutofit/>
          </a:bodyPr>
          <a:lstStyle/>
          <a:p>
            <a:pPr algn="ctr" eaLnBrk="1" hangingPunct="1">
              <a:spcAft>
                <a:spcPts val="600"/>
              </a:spcAft>
              <a:buFont typeface="Wingdings" pitchFamily="2" charset="2"/>
              <a:buNone/>
            </a:pPr>
            <a:r>
              <a:rPr lang="en-US" sz="2000" b="1" dirty="0">
                <a:solidFill>
                  <a:schemeClr val="accent1"/>
                </a:solidFill>
              </a:rPr>
              <a:t>Intellectual Merit</a:t>
            </a:r>
            <a:r>
              <a:rPr lang="en-US" sz="2000" b="1" dirty="0"/>
              <a:t> of S-STEM Proposals</a:t>
            </a:r>
          </a:p>
          <a:p>
            <a:pPr eaLnBrk="1" hangingPunct="1">
              <a:spcAft>
                <a:spcPts val="600"/>
              </a:spcAft>
            </a:pPr>
            <a:r>
              <a:rPr lang="en-US" sz="2000" dirty="0"/>
              <a:t>Is the need or problem identified (to which the S-STEM project is a solution) clearly described? (Note:  This should be more than financial need of students - all proposals submitted are due to financial need.)</a:t>
            </a:r>
          </a:p>
          <a:p>
            <a:pPr eaLnBrk="1" hangingPunct="1">
              <a:spcAft>
                <a:spcPts val="600"/>
              </a:spcAft>
            </a:pPr>
            <a:r>
              <a:rPr lang="en-US" sz="2000" dirty="0"/>
              <a:t>Is there relevant data of student retention and graduation rates? </a:t>
            </a:r>
          </a:p>
          <a:p>
            <a:pPr eaLnBrk="1" hangingPunct="1">
              <a:spcAft>
                <a:spcPts val="600"/>
              </a:spcAft>
            </a:pPr>
            <a:r>
              <a:rPr lang="en-US" sz="2000" dirty="0"/>
              <a:t>Do the PIs and senior personnel have the knowledge, experience and expertise to effective lead the project? </a:t>
            </a:r>
          </a:p>
          <a:p>
            <a:pPr eaLnBrk="1" hangingPunct="1">
              <a:spcAft>
                <a:spcPts val="600"/>
              </a:spcAft>
            </a:pPr>
            <a:r>
              <a:rPr lang="en-US" sz="2000" dirty="0"/>
              <a:t>Is there a well-crafted plan to recruit students with demonstrated academic ability or potential and financial need to assure a sufficient pool from which to select the number of scholars proposed?</a:t>
            </a:r>
          </a:p>
          <a:p>
            <a:pPr eaLnBrk="1" hangingPunct="1">
              <a:spcAft>
                <a:spcPts val="600"/>
              </a:spcAft>
            </a:pPr>
            <a:r>
              <a:rPr lang="en-US" sz="2000" dirty="0"/>
              <a:t>Are the selection criteria indicative of seeking talented scholars? </a:t>
            </a:r>
          </a:p>
          <a:p>
            <a:pPr eaLnBrk="1" hangingPunct="1">
              <a:spcAft>
                <a:spcPts val="600"/>
              </a:spcAft>
            </a:pPr>
            <a:r>
              <a:rPr lang="en-US" sz="2000" dirty="0"/>
              <a:t>What is the quality of the academic program for scholars?</a:t>
            </a:r>
          </a:p>
          <a:p>
            <a:pPr eaLnBrk="1" hangingPunct="1">
              <a:spcAft>
                <a:spcPts val="600"/>
              </a:spcAft>
            </a:pPr>
            <a:r>
              <a:rPr lang="en-US" sz="2000" dirty="0"/>
              <a:t>How does the project assure quality in the support/resources for scholars? </a:t>
            </a:r>
          </a:p>
          <a:p>
            <a:pPr eaLnBrk="1" hangingPunct="1"/>
            <a:r>
              <a:rPr lang="en-US" sz="2000" dirty="0"/>
              <a:t>Are you convinced that the project will be well managed? </a:t>
            </a:r>
          </a:p>
        </p:txBody>
      </p:sp>
      <p:sp>
        <p:nvSpPr>
          <p:cNvPr id="3584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96DFE84-C431-4B81-A7A5-86653E0FB427}" type="slidenum">
              <a:rPr lang="en-US" smtClean="0"/>
              <a:pPr/>
              <a:t>12</a:t>
            </a:fld>
            <a:endParaRPr lang="en-US"/>
          </a:p>
        </p:txBody>
      </p:sp>
    </p:spTree>
    <p:extLst>
      <p:ext uri="{BB962C8B-B14F-4D97-AF65-F5344CB8AC3E}">
        <p14:creationId xmlns:p14="http://schemas.microsoft.com/office/powerpoint/2010/main" val="1119005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4095750" y="151767"/>
            <a:ext cx="4953000" cy="609600"/>
          </a:xfrm>
        </p:spPr>
        <p:txBody>
          <a:bodyPr>
            <a:normAutofit fontScale="90000"/>
          </a:bodyPr>
          <a:lstStyle/>
          <a:p>
            <a:pPr eaLnBrk="1" fontAlgn="auto" hangingPunct="1">
              <a:spcAft>
                <a:spcPts val="0"/>
              </a:spcAft>
              <a:defRPr/>
            </a:pPr>
            <a:r>
              <a:rPr lang="en-US" sz="3200" dirty="0">
                <a:solidFill>
                  <a:schemeClr val="tx1"/>
                </a:solidFill>
                <a:effectLst/>
              </a:rPr>
              <a:t>NSF Review Criteria</a:t>
            </a:r>
          </a:p>
        </p:txBody>
      </p:sp>
      <p:sp>
        <p:nvSpPr>
          <p:cNvPr id="36866" name="Rectangle 3"/>
          <p:cNvSpPr>
            <a:spLocks noGrp="1" noChangeArrowheads="1"/>
          </p:cNvSpPr>
          <p:nvPr>
            <p:ph idx="1"/>
          </p:nvPr>
        </p:nvSpPr>
        <p:spPr>
          <a:xfrm>
            <a:off x="190085" y="975360"/>
            <a:ext cx="8744712" cy="5268578"/>
          </a:xfrm>
        </p:spPr>
        <p:txBody>
          <a:bodyPr>
            <a:noAutofit/>
          </a:bodyPr>
          <a:lstStyle/>
          <a:p>
            <a:pPr algn="ctr" eaLnBrk="1" hangingPunct="1">
              <a:lnSpc>
                <a:spcPct val="80000"/>
              </a:lnSpc>
              <a:buNone/>
            </a:pPr>
            <a:r>
              <a:rPr lang="en-US" sz="2400" b="1" dirty="0">
                <a:solidFill>
                  <a:schemeClr val="accent1"/>
                </a:solidFill>
              </a:rPr>
              <a:t>Broader Impacts </a:t>
            </a:r>
            <a:r>
              <a:rPr lang="en-US" sz="2400" b="1" dirty="0"/>
              <a:t>of S-STEM Proposals</a:t>
            </a:r>
          </a:p>
          <a:p>
            <a:pPr eaLnBrk="1" hangingPunct="1">
              <a:lnSpc>
                <a:spcPct val="80000"/>
              </a:lnSpc>
              <a:spcAft>
                <a:spcPts val="600"/>
              </a:spcAft>
            </a:pPr>
            <a:r>
              <a:rPr lang="en-US" sz="2400" dirty="0"/>
              <a:t>Is the number of students and faculty involved appropriate for the scale and scope of the project? </a:t>
            </a:r>
          </a:p>
          <a:p>
            <a:pPr eaLnBrk="1" hangingPunct="1">
              <a:lnSpc>
                <a:spcPct val="80000"/>
              </a:lnSpc>
              <a:spcAft>
                <a:spcPts val="600"/>
              </a:spcAft>
            </a:pPr>
            <a:r>
              <a:rPr lang="en-US" sz="2400" dirty="0"/>
              <a:t>Will the project offer career pathways for students?</a:t>
            </a:r>
          </a:p>
          <a:p>
            <a:pPr eaLnBrk="1" hangingPunct="1">
              <a:lnSpc>
                <a:spcPct val="80000"/>
              </a:lnSpc>
              <a:spcAft>
                <a:spcPts val="600"/>
              </a:spcAft>
            </a:pPr>
            <a:r>
              <a:rPr lang="en-US" sz="2400" dirty="0"/>
              <a:t>What will be the legacy within the department(s), the institution and beyond?  Is there a plan? </a:t>
            </a:r>
          </a:p>
          <a:p>
            <a:pPr eaLnBrk="1" hangingPunct="1">
              <a:lnSpc>
                <a:spcPct val="80000"/>
              </a:lnSpc>
              <a:spcAft>
                <a:spcPts val="600"/>
              </a:spcAft>
            </a:pPr>
            <a:r>
              <a:rPr lang="en-US" sz="2400" u="sng" dirty="0"/>
              <a:t>If</a:t>
            </a:r>
            <a:r>
              <a:rPr lang="en-US" sz="2400" dirty="0"/>
              <a:t> there is a plan to diversify the STEM workforce does it clearly show how it will recruit and support the students into studying STEM disciplines?</a:t>
            </a:r>
          </a:p>
          <a:p>
            <a:pPr eaLnBrk="1" hangingPunct="1">
              <a:lnSpc>
                <a:spcPct val="80000"/>
              </a:lnSpc>
              <a:spcAft>
                <a:spcPts val="600"/>
              </a:spcAft>
            </a:pPr>
            <a:r>
              <a:rPr lang="en-US" sz="2400" dirty="0"/>
              <a:t>Is the evaluation plan going to provide the PIs with useful feedback and guidance to make mid-course corrections? </a:t>
            </a:r>
          </a:p>
          <a:p>
            <a:pPr eaLnBrk="1" hangingPunct="1">
              <a:lnSpc>
                <a:spcPct val="80000"/>
              </a:lnSpc>
              <a:spcAft>
                <a:spcPts val="600"/>
              </a:spcAft>
            </a:pPr>
            <a:r>
              <a:rPr lang="en-US" sz="2400" dirty="0"/>
              <a:t>Will the knowledge generated benefit the broader STEM education community?</a:t>
            </a:r>
          </a:p>
        </p:txBody>
      </p:sp>
      <p:sp>
        <p:nvSpPr>
          <p:cNvPr id="3686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AC9AFDA-F5D5-41F7-99BC-2A7CE75A4E8F}" type="slidenum">
              <a:rPr lang="en-US" smtClean="0"/>
              <a:pPr/>
              <a:t>13</a:t>
            </a:fld>
            <a:endParaRPr lang="en-US"/>
          </a:p>
        </p:txBody>
      </p:sp>
    </p:spTree>
    <p:extLst>
      <p:ext uri="{BB962C8B-B14F-4D97-AF65-F5344CB8AC3E}">
        <p14:creationId xmlns:p14="http://schemas.microsoft.com/office/powerpoint/2010/main" val="1018218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023" y="164456"/>
            <a:ext cx="6377940" cy="1293028"/>
          </a:xfrm>
        </p:spPr>
        <p:txBody>
          <a:bodyPr/>
          <a:lstStyle/>
          <a:p>
            <a:pPr algn="l"/>
            <a:r>
              <a:rPr lang="en-US" dirty="0"/>
              <a:t>Questions ?</a:t>
            </a:r>
          </a:p>
        </p:txBody>
      </p:sp>
      <p:sp>
        <p:nvSpPr>
          <p:cNvPr id="3" name="Content Placeholder 2"/>
          <p:cNvSpPr>
            <a:spLocks noGrp="1"/>
          </p:cNvSpPr>
          <p:nvPr>
            <p:ph idx="1"/>
            <p:extLst/>
          </p:nvPr>
        </p:nvSpPr>
        <p:spPr>
          <a:xfrm>
            <a:off x="507023" y="1483734"/>
            <a:ext cx="8279168" cy="4897188"/>
          </a:xfrm>
        </p:spPr>
        <p:txBody>
          <a:bodyPr vert="horz" lIns="91440" tIns="45720" rIns="91440" bIns="45720" rtlCol="0" anchor="t">
            <a:normAutofit/>
          </a:bodyPr>
          <a:lstStyle/>
          <a:p>
            <a:pPr marL="0" indent="0">
              <a:buNone/>
            </a:pPr>
            <a:r>
              <a:rPr lang="en-US" sz="3600" dirty="0"/>
              <a:t>Please ask your questions by contacting the operator or writing in the WebEx chat box!</a:t>
            </a:r>
          </a:p>
          <a:p>
            <a:pPr marL="0" indent="0">
              <a:buNone/>
            </a:pPr>
            <a:endParaRPr lang="en-US" sz="3600" dirty="0"/>
          </a:p>
          <a:p>
            <a:pPr marL="0" indent="0">
              <a:buNone/>
            </a:pPr>
            <a:endParaRPr lang="en-US" sz="3600" dirty="0"/>
          </a:p>
        </p:txBody>
      </p:sp>
    </p:spTree>
    <p:extLst>
      <p:ext uri="{BB962C8B-B14F-4D97-AF65-F5344CB8AC3E}">
        <p14:creationId xmlns:p14="http://schemas.microsoft.com/office/powerpoint/2010/main" val="311786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855" y="764373"/>
            <a:ext cx="8154785" cy="1293028"/>
          </a:xfrm>
        </p:spPr>
        <p:txBody>
          <a:bodyPr/>
          <a:lstStyle/>
          <a:p>
            <a:pPr algn="l"/>
            <a:r>
              <a:rPr lang="en-US" dirty="0"/>
              <a:t>Webinar Outline</a:t>
            </a:r>
          </a:p>
        </p:txBody>
      </p:sp>
      <p:sp>
        <p:nvSpPr>
          <p:cNvPr id="3" name="Content Placeholder 2"/>
          <p:cNvSpPr>
            <a:spLocks noGrp="1"/>
          </p:cNvSpPr>
          <p:nvPr>
            <p:ph idx="1"/>
          </p:nvPr>
        </p:nvSpPr>
        <p:spPr>
          <a:xfrm>
            <a:off x="651510" y="1884317"/>
            <a:ext cx="7955280" cy="4069080"/>
          </a:xfrm>
        </p:spPr>
        <p:txBody>
          <a:bodyPr>
            <a:normAutofit lnSpcReduction="10000"/>
          </a:bodyPr>
          <a:lstStyle/>
          <a:p>
            <a:r>
              <a:rPr lang="en-US" sz="2800" dirty="0"/>
              <a:t>Presentation Section</a:t>
            </a:r>
          </a:p>
          <a:p>
            <a:pPr lvl="1"/>
            <a:r>
              <a:rPr lang="en-US" sz="2800" dirty="0"/>
              <a:t>Introductions</a:t>
            </a:r>
          </a:p>
          <a:p>
            <a:pPr lvl="1"/>
            <a:r>
              <a:rPr lang="en-US" sz="2800" dirty="0"/>
              <a:t>S-STEM Big Picture Ideas</a:t>
            </a:r>
          </a:p>
          <a:p>
            <a:pPr lvl="1"/>
            <a:r>
              <a:rPr lang="en-US" sz="2800" dirty="0"/>
              <a:t>Project Team</a:t>
            </a:r>
          </a:p>
          <a:p>
            <a:pPr lvl="1"/>
            <a:r>
              <a:rPr lang="en-US" sz="2800" dirty="0"/>
              <a:t>Institutional Planning</a:t>
            </a:r>
          </a:p>
          <a:p>
            <a:pPr lvl="1"/>
            <a:r>
              <a:rPr lang="en-US" sz="2800" dirty="0"/>
              <a:t>Evaluation</a:t>
            </a:r>
          </a:p>
          <a:p>
            <a:pPr lvl="1"/>
            <a:r>
              <a:rPr lang="en-US" sz="2800" dirty="0"/>
              <a:t>Knowledge Generation / Research</a:t>
            </a:r>
          </a:p>
          <a:p>
            <a:r>
              <a:rPr lang="en-US" sz="2800" dirty="0"/>
              <a:t>Question &amp; Answer Section</a:t>
            </a:r>
          </a:p>
          <a:p>
            <a:endParaRPr lang="en-US" sz="2800" dirty="0"/>
          </a:p>
        </p:txBody>
      </p:sp>
    </p:spTree>
    <p:extLst>
      <p:ext uri="{BB962C8B-B14F-4D97-AF65-F5344CB8AC3E}">
        <p14:creationId xmlns:p14="http://schemas.microsoft.com/office/powerpoint/2010/main" val="120351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978" y="331666"/>
            <a:ext cx="6377940" cy="1293028"/>
          </a:xfrm>
        </p:spPr>
        <p:txBody>
          <a:bodyPr>
            <a:normAutofit/>
          </a:bodyPr>
          <a:lstStyle/>
          <a:p>
            <a:pPr algn="l"/>
            <a:r>
              <a:rPr lang="en-US" dirty="0"/>
              <a:t>The Big Picture for</a:t>
            </a:r>
            <a:br>
              <a:rPr lang="en-US" dirty="0"/>
            </a:br>
            <a:r>
              <a:rPr lang="en-US" dirty="0"/>
              <a:t>S-STEM Proposals …</a:t>
            </a:r>
          </a:p>
        </p:txBody>
      </p:sp>
      <p:sp>
        <p:nvSpPr>
          <p:cNvPr id="3" name="Content Placeholder 2"/>
          <p:cNvSpPr>
            <a:spLocks noGrp="1"/>
          </p:cNvSpPr>
          <p:nvPr>
            <p:ph idx="1"/>
          </p:nvPr>
        </p:nvSpPr>
        <p:spPr>
          <a:xfrm>
            <a:off x="432707" y="1853293"/>
            <a:ext cx="8360229" cy="4653643"/>
          </a:xfrm>
        </p:spPr>
        <p:txBody>
          <a:bodyPr>
            <a:normAutofit lnSpcReduction="10000"/>
          </a:bodyPr>
          <a:lstStyle/>
          <a:p>
            <a:r>
              <a:rPr lang="en-US" dirty="0"/>
              <a:t>Supported Disciplines are listed in the solicitation</a:t>
            </a:r>
          </a:p>
          <a:p>
            <a:r>
              <a:rPr lang="en-US" dirty="0"/>
              <a:t>Workforce Motivated</a:t>
            </a:r>
          </a:p>
          <a:p>
            <a:pPr lvl="1"/>
            <a:r>
              <a:rPr lang="en-US" dirty="0"/>
              <a:t>locally, nationally, in the present and near future</a:t>
            </a:r>
          </a:p>
          <a:p>
            <a:pPr lvl="1"/>
            <a:r>
              <a:rPr lang="en-US" dirty="0"/>
              <a:t>H1B visa fees</a:t>
            </a:r>
          </a:p>
          <a:p>
            <a:r>
              <a:rPr lang="en-US" dirty="0"/>
              <a:t>Institutional Scans</a:t>
            </a:r>
          </a:p>
          <a:p>
            <a:pPr lvl="1"/>
            <a:r>
              <a:rPr lang="en-US" dirty="0"/>
              <a:t>Strengths you can build upon</a:t>
            </a:r>
          </a:p>
          <a:p>
            <a:pPr lvl="1"/>
            <a:r>
              <a:rPr lang="en-US" dirty="0"/>
              <a:t>Attrition points you can address </a:t>
            </a:r>
          </a:p>
          <a:p>
            <a:pPr lvl="1"/>
            <a:r>
              <a:rPr lang="en-US" dirty="0"/>
              <a:t>prior/current S-STEM &amp; STEP awards</a:t>
            </a:r>
          </a:p>
          <a:p>
            <a:r>
              <a:rPr lang="en-US" dirty="0"/>
              <a:t>Describe the STEM degree “pathway” </a:t>
            </a:r>
          </a:p>
          <a:p>
            <a:pPr lvl="1"/>
            <a:r>
              <a:rPr lang="en-US" dirty="0"/>
              <a:t>the “path” from a student receiving a scholarship to entering the workforce with degree in hand (or moving to another institution for a more advanced degree). </a:t>
            </a:r>
          </a:p>
        </p:txBody>
      </p:sp>
    </p:spTree>
    <p:extLst>
      <p:ext uri="{BB962C8B-B14F-4D97-AF65-F5344CB8AC3E}">
        <p14:creationId xmlns:p14="http://schemas.microsoft.com/office/powerpoint/2010/main" val="4021308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285" y="143050"/>
            <a:ext cx="6377940" cy="1293028"/>
          </a:xfrm>
        </p:spPr>
        <p:txBody>
          <a:bodyPr/>
          <a:lstStyle/>
          <a:p>
            <a:r>
              <a:rPr lang="en-US" dirty="0"/>
              <a:t>Supported Disciplines</a:t>
            </a:r>
          </a:p>
        </p:txBody>
      </p:sp>
      <p:sp>
        <p:nvSpPr>
          <p:cNvPr id="3" name="Content Placeholder 2"/>
          <p:cNvSpPr>
            <a:spLocks noGrp="1"/>
          </p:cNvSpPr>
          <p:nvPr>
            <p:ph idx="1"/>
          </p:nvPr>
        </p:nvSpPr>
        <p:spPr>
          <a:xfrm>
            <a:off x="140678" y="1186375"/>
            <a:ext cx="8909538" cy="5566117"/>
          </a:xfrm>
        </p:spPr>
        <p:txBody>
          <a:bodyPr>
            <a:normAutofit fontScale="92500" lnSpcReduction="20000"/>
          </a:bodyPr>
          <a:lstStyle/>
          <a:p>
            <a:r>
              <a:rPr lang="en-US" dirty="0"/>
              <a:t>Be enrolled full time in a program leading to an associate, baccalaureate, or graduate degree in one of the following disciplines for each term for which a student receives a scholarship: </a:t>
            </a:r>
          </a:p>
          <a:p>
            <a:pPr lvl="1"/>
            <a:r>
              <a:rPr lang="en-US" dirty="0"/>
              <a:t>biological sciences (except medicine and other clinical fields); </a:t>
            </a:r>
          </a:p>
          <a:p>
            <a:pPr lvl="1"/>
            <a:r>
              <a:rPr lang="en-US" dirty="0"/>
              <a:t>physical sciences, including physics, chemistry, astronomy, and materials science; </a:t>
            </a:r>
          </a:p>
          <a:p>
            <a:pPr lvl="1"/>
            <a:r>
              <a:rPr lang="en-US" dirty="0"/>
              <a:t>mathematical sciences; </a:t>
            </a:r>
          </a:p>
          <a:p>
            <a:pPr lvl="1"/>
            <a:r>
              <a:rPr lang="en-US" dirty="0"/>
              <a:t>computer and information sciences; </a:t>
            </a:r>
          </a:p>
          <a:p>
            <a:pPr lvl="1"/>
            <a:r>
              <a:rPr lang="en-US" dirty="0"/>
              <a:t>geosciences; </a:t>
            </a:r>
          </a:p>
          <a:p>
            <a:pPr lvl="1"/>
            <a:r>
              <a:rPr lang="en-US" dirty="0"/>
              <a:t>engineering; </a:t>
            </a:r>
          </a:p>
          <a:p>
            <a:pPr lvl="1"/>
            <a:r>
              <a:rPr lang="en-US" dirty="0"/>
              <a:t>or technology areas associated with the preceding fields (e.g., biotechnology, chemical technology, engineering technology, information technology);</a:t>
            </a:r>
          </a:p>
          <a:p>
            <a:r>
              <a:rPr lang="en-US" dirty="0"/>
              <a:t>Others (not necessarily excluded) -- make the case using … </a:t>
            </a:r>
          </a:p>
          <a:p>
            <a:pPr lvl="1"/>
            <a:r>
              <a:rPr lang="en-US" dirty="0"/>
              <a:t>STEM content of the core of studies </a:t>
            </a:r>
          </a:p>
          <a:p>
            <a:pPr lvl="1"/>
            <a:r>
              <a:rPr lang="en-US" dirty="0"/>
              <a:t>Likely destination in the workforce (STEM jobs)</a:t>
            </a:r>
          </a:p>
        </p:txBody>
      </p:sp>
    </p:spTree>
    <p:extLst>
      <p:ext uri="{BB962C8B-B14F-4D97-AF65-F5344CB8AC3E}">
        <p14:creationId xmlns:p14="http://schemas.microsoft.com/office/powerpoint/2010/main" val="2213826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070" y="201665"/>
            <a:ext cx="6377940" cy="1293028"/>
          </a:xfrm>
        </p:spPr>
        <p:txBody>
          <a:bodyPr/>
          <a:lstStyle/>
          <a:p>
            <a:pPr algn="l"/>
            <a:r>
              <a:rPr lang="en-US" dirty="0"/>
              <a:t>Prior NSF Support</a:t>
            </a:r>
          </a:p>
        </p:txBody>
      </p:sp>
      <p:sp>
        <p:nvSpPr>
          <p:cNvPr id="3" name="Content Placeholder 2"/>
          <p:cNvSpPr>
            <a:spLocks noGrp="1"/>
          </p:cNvSpPr>
          <p:nvPr>
            <p:ph idx="1"/>
          </p:nvPr>
        </p:nvSpPr>
        <p:spPr>
          <a:xfrm>
            <a:off x="199292" y="1248507"/>
            <a:ext cx="8710246" cy="4695091"/>
          </a:xfrm>
        </p:spPr>
        <p:txBody>
          <a:bodyPr>
            <a:noAutofit/>
          </a:bodyPr>
          <a:lstStyle/>
          <a:p>
            <a:r>
              <a:rPr lang="en-US" sz="2400" dirty="0"/>
              <a:t>PAPPG</a:t>
            </a:r>
          </a:p>
          <a:p>
            <a:pPr lvl="1"/>
            <a:r>
              <a:rPr lang="en-US" sz="2400" dirty="0"/>
              <a:t>Anything with a PI or Co-PI -- as a PI or Co-PI -- and a start date in the last 5 years</a:t>
            </a:r>
          </a:p>
          <a:p>
            <a:r>
              <a:rPr lang="en-US" sz="2400" dirty="0"/>
              <a:t>S-STEM Solicitation</a:t>
            </a:r>
          </a:p>
          <a:p>
            <a:pPr lvl="1"/>
            <a:r>
              <a:rPr lang="en-US" sz="2400" dirty="0"/>
              <a:t>If there have been any prior S-STEM or STEP (STEM Talent Expansion Program) awards at the institution, the proposed project should build on the experience from the prior or ongoing project. Proposals should include quantitative and qualitative outcomes of any current or former project(s) and how the experience has informed plans for the current project. This is especially true when the same or related disciplines are involved, even if there is no overlap in personnel. </a:t>
            </a:r>
          </a:p>
        </p:txBody>
      </p:sp>
    </p:spTree>
    <p:extLst>
      <p:ext uri="{BB962C8B-B14F-4D97-AF65-F5344CB8AC3E}">
        <p14:creationId xmlns:p14="http://schemas.microsoft.com/office/powerpoint/2010/main" val="3573896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360" y="313034"/>
            <a:ext cx="6377940" cy="1293028"/>
          </a:xfrm>
        </p:spPr>
        <p:txBody>
          <a:bodyPr/>
          <a:lstStyle/>
          <a:p>
            <a:pPr algn="l"/>
            <a:r>
              <a:rPr lang="en-US" dirty="0"/>
              <a:t>The Project Team </a:t>
            </a:r>
          </a:p>
        </p:txBody>
      </p:sp>
      <p:sp>
        <p:nvSpPr>
          <p:cNvPr id="3" name="Content Placeholder 2"/>
          <p:cNvSpPr>
            <a:spLocks noGrp="1"/>
          </p:cNvSpPr>
          <p:nvPr>
            <p:ph idx="1"/>
          </p:nvPr>
        </p:nvSpPr>
        <p:spPr>
          <a:xfrm>
            <a:off x="231178" y="1386606"/>
            <a:ext cx="8571446" cy="5209266"/>
          </a:xfrm>
        </p:spPr>
        <p:txBody>
          <a:bodyPr>
            <a:normAutofit fontScale="92500" lnSpcReduction="10000"/>
          </a:bodyPr>
          <a:lstStyle/>
          <a:p>
            <a:r>
              <a:rPr lang="en-US" dirty="0"/>
              <a:t>The Project PI is …</a:t>
            </a:r>
          </a:p>
          <a:p>
            <a:pPr lvl="1"/>
            <a:r>
              <a:rPr lang="en-US" dirty="0"/>
              <a:t>a STEM faculty member (who teaches students the project supports)</a:t>
            </a:r>
          </a:p>
          <a:p>
            <a:r>
              <a:rPr lang="en-US" dirty="0"/>
              <a:t>The Project Team contains …</a:t>
            </a:r>
          </a:p>
          <a:p>
            <a:pPr lvl="1"/>
            <a:r>
              <a:rPr lang="en-US" dirty="0"/>
              <a:t>an administrator Co-PI who can help “get things done”</a:t>
            </a:r>
          </a:p>
          <a:p>
            <a:pPr lvl="1"/>
            <a:r>
              <a:rPr lang="en-US" dirty="0"/>
              <a:t>an educational researcher Co-PI who will lead the knowledge-generation effort</a:t>
            </a:r>
          </a:p>
          <a:p>
            <a:pPr lvl="1"/>
            <a:r>
              <a:rPr lang="en-US" dirty="0"/>
              <a:t>You are allowed a total of 5 (1 PI and 4 Co-PIs) </a:t>
            </a:r>
          </a:p>
          <a:p>
            <a:r>
              <a:rPr lang="en-US" dirty="0"/>
              <a:t>The Project has an independent evaluator who …</a:t>
            </a:r>
          </a:p>
          <a:p>
            <a:pPr lvl="1"/>
            <a:r>
              <a:rPr lang="en-US" dirty="0"/>
              <a:t>is NOT a Co-PI	 </a:t>
            </a:r>
          </a:p>
          <a:p>
            <a:pPr lvl="1"/>
            <a:r>
              <a:rPr lang="en-US" dirty="0"/>
              <a:t>has a </a:t>
            </a:r>
            <a:r>
              <a:rPr lang="en-US" dirty="0" err="1"/>
              <a:t>biosketch</a:t>
            </a:r>
            <a:r>
              <a:rPr lang="en-US" dirty="0"/>
              <a:t> included</a:t>
            </a:r>
          </a:p>
          <a:p>
            <a:pPr lvl="1"/>
            <a:r>
              <a:rPr lang="en-US" dirty="0"/>
              <a:t>receives about 5%-10% of budget</a:t>
            </a:r>
          </a:p>
          <a:p>
            <a:r>
              <a:rPr lang="en-US" dirty="0"/>
              <a:t>Have a management plan clearly describing everyone’s responsibilities.</a:t>
            </a:r>
          </a:p>
          <a:p>
            <a:pPr lvl="1"/>
            <a:r>
              <a:rPr lang="en-US" dirty="0"/>
              <a:t>No wages == FER document</a:t>
            </a:r>
          </a:p>
          <a:p>
            <a:endParaRPr lang="en-US" dirty="0"/>
          </a:p>
        </p:txBody>
      </p:sp>
    </p:spTree>
    <p:extLst>
      <p:ext uri="{BB962C8B-B14F-4D97-AF65-F5344CB8AC3E}">
        <p14:creationId xmlns:p14="http://schemas.microsoft.com/office/powerpoint/2010/main" val="802243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775" y="436167"/>
            <a:ext cx="6859633" cy="1293028"/>
          </a:xfrm>
        </p:spPr>
        <p:txBody>
          <a:bodyPr/>
          <a:lstStyle/>
          <a:p>
            <a:r>
              <a:rPr lang="en-US" dirty="0"/>
              <a:t>Institutional Planning 1</a:t>
            </a:r>
          </a:p>
        </p:txBody>
      </p:sp>
      <p:sp>
        <p:nvSpPr>
          <p:cNvPr id="3" name="Content Placeholder 2"/>
          <p:cNvSpPr>
            <a:spLocks noGrp="1"/>
          </p:cNvSpPr>
          <p:nvPr>
            <p:ph idx="1"/>
          </p:nvPr>
        </p:nvSpPr>
        <p:spPr>
          <a:xfrm>
            <a:off x="231430" y="1460970"/>
            <a:ext cx="8607769" cy="5147647"/>
          </a:xfrm>
        </p:spPr>
        <p:txBody>
          <a:bodyPr>
            <a:normAutofit fontScale="92500" lnSpcReduction="10000"/>
          </a:bodyPr>
          <a:lstStyle/>
          <a:p>
            <a:r>
              <a:rPr lang="en-US" dirty="0"/>
              <a:t>Estimate the number of students who will be supported on scholarship based upon the average unmet financial need of current students (and acknowledges the range of unmet need). My plan is consistent with … </a:t>
            </a:r>
          </a:p>
          <a:p>
            <a:pPr lvl="1"/>
            <a:r>
              <a:rPr lang="en-US" dirty="0"/>
              <a:t>the $10,000/year limit</a:t>
            </a:r>
          </a:p>
          <a:p>
            <a:pPr lvl="1"/>
            <a:r>
              <a:rPr lang="en-US" dirty="0"/>
              <a:t>the student 4 year limit </a:t>
            </a:r>
          </a:p>
          <a:p>
            <a:pPr lvl="1"/>
            <a:r>
              <a:rPr lang="en-US" dirty="0"/>
              <a:t>&gt; 60% on scholarships</a:t>
            </a:r>
          </a:p>
          <a:p>
            <a:pPr lvl="1"/>
            <a:r>
              <a:rPr lang="en-US" dirty="0"/>
              <a:t>Want to reduce a student’s need to work!</a:t>
            </a:r>
          </a:p>
          <a:p>
            <a:r>
              <a:rPr lang="en-US" dirty="0"/>
              <a:t>Scholarship applicants will be selected based upon …</a:t>
            </a:r>
          </a:p>
          <a:p>
            <a:pPr lvl="1"/>
            <a:r>
              <a:rPr lang="en-US" dirty="0"/>
              <a:t>a clearly specified holistic criterion for “high-ability” (or high potential) with rationale</a:t>
            </a:r>
          </a:p>
          <a:p>
            <a:pPr lvl="1"/>
            <a:r>
              <a:rPr lang="en-US" dirty="0"/>
              <a:t>a clearly specified criterion for “low-income” with rationale</a:t>
            </a:r>
          </a:p>
          <a:p>
            <a:pPr lvl="1"/>
            <a:r>
              <a:rPr lang="en-US" dirty="0"/>
              <a:t>These are the only criteria – selection should be based on some formula involving the criteria or an equal chance</a:t>
            </a:r>
          </a:p>
          <a:p>
            <a:pPr lvl="2"/>
            <a:r>
              <a:rPr lang="en-US" dirty="0"/>
              <a:t>Promoting diversity</a:t>
            </a:r>
          </a:p>
          <a:p>
            <a:pPr lvl="1"/>
            <a:endParaRPr lang="en-US" dirty="0"/>
          </a:p>
          <a:p>
            <a:pPr lvl="1"/>
            <a:endParaRPr lang="en-US" dirty="0"/>
          </a:p>
          <a:p>
            <a:endParaRPr lang="en-US" dirty="0"/>
          </a:p>
        </p:txBody>
      </p:sp>
    </p:spTree>
    <p:extLst>
      <p:ext uri="{BB962C8B-B14F-4D97-AF65-F5344CB8AC3E}">
        <p14:creationId xmlns:p14="http://schemas.microsoft.com/office/powerpoint/2010/main" val="1190752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775" y="204107"/>
            <a:ext cx="6859633" cy="1293028"/>
          </a:xfrm>
        </p:spPr>
        <p:txBody>
          <a:bodyPr/>
          <a:lstStyle/>
          <a:p>
            <a:r>
              <a:rPr lang="en-US" dirty="0"/>
              <a:t>Institutional Planning 2</a:t>
            </a:r>
          </a:p>
        </p:txBody>
      </p:sp>
      <p:sp>
        <p:nvSpPr>
          <p:cNvPr id="3" name="Content Placeholder 2"/>
          <p:cNvSpPr>
            <a:spLocks noGrp="1"/>
          </p:cNvSpPr>
          <p:nvPr>
            <p:ph idx="1"/>
          </p:nvPr>
        </p:nvSpPr>
        <p:spPr>
          <a:xfrm>
            <a:off x="316775" y="1243420"/>
            <a:ext cx="8525146" cy="4924698"/>
          </a:xfrm>
        </p:spPr>
        <p:txBody>
          <a:bodyPr>
            <a:normAutofit/>
          </a:bodyPr>
          <a:lstStyle/>
          <a:p>
            <a:r>
              <a:rPr lang="en-US" dirty="0"/>
              <a:t>Specify a cohesive set of student support structures consistent with the disciplines covered, my institutional scan, and project goals.</a:t>
            </a:r>
          </a:p>
          <a:p>
            <a:pPr lvl="1"/>
            <a:r>
              <a:rPr lang="en-US" dirty="0"/>
              <a:t>S-STEM has considerable flexibility (&lt;40% of the budget)</a:t>
            </a:r>
          </a:p>
          <a:p>
            <a:pPr lvl="1"/>
            <a:r>
              <a:rPr lang="en-US" dirty="0"/>
              <a:t>“Intellectual Cohesiveness”</a:t>
            </a:r>
          </a:p>
          <a:p>
            <a:r>
              <a:rPr lang="en-US" dirty="0"/>
              <a:t>Have established relationships with institutional personnel in … </a:t>
            </a:r>
          </a:p>
          <a:p>
            <a:pPr lvl="1"/>
            <a:r>
              <a:rPr lang="en-US" dirty="0"/>
              <a:t>financial aid, admissions/recruiting, student services, advising</a:t>
            </a:r>
          </a:p>
          <a:p>
            <a:r>
              <a:rPr lang="en-US" dirty="0"/>
              <a:t>Describe required elements … </a:t>
            </a:r>
          </a:p>
          <a:p>
            <a:pPr lvl="1"/>
            <a:r>
              <a:rPr lang="en-US" dirty="0"/>
              <a:t>student cohorts </a:t>
            </a:r>
          </a:p>
          <a:p>
            <a:pPr lvl="1"/>
            <a:r>
              <a:rPr lang="en-US" dirty="0"/>
              <a:t>STEM faculty mentors</a:t>
            </a:r>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446880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360" y="776096"/>
            <a:ext cx="6377940" cy="1293028"/>
          </a:xfrm>
        </p:spPr>
        <p:txBody>
          <a:bodyPr/>
          <a:lstStyle/>
          <a:p>
            <a:pPr algn="l"/>
            <a:r>
              <a:rPr lang="en-US" dirty="0"/>
              <a:t>Evaluation …</a:t>
            </a:r>
          </a:p>
        </p:txBody>
      </p:sp>
      <p:sp>
        <p:nvSpPr>
          <p:cNvPr id="3" name="Content Placeholder 2"/>
          <p:cNvSpPr>
            <a:spLocks noGrp="1"/>
          </p:cNvSpPr>
          <p:nvPr>
            <p:ph idx="1"/>
          </p:nvPr>
        </p:nvSpPr>
        <p:spPr>
          <a:xfrm>
            <a:off x="406790" y="1913206"/>
            <a:ext cx="8280009" cy="4323471"/>
          </a:xfrm>
        </p:spPr>
        <p:txBody>
          <a:bodyPr>
            <a:normAutofit/>
          </a:bodyPr>
          <a:lstStyle/>
          <a:p>
            <a:r>
              <a:rPr lang="en-US" sz="2400" dirty="0"/>
              <a:t>Involve your evaluator in the writing of the proposal so that appropriate metrics for my project can be specified.</a:t>
            </a:r>
          </a:p>
          <a:p>
            <a:r>
              <a:rPr lang="en-US" sz="2400" dirty="0"/>
              <a:t>Evaluation should contain both formative and summative components for project improvement and accountability.</a:t>
            </a:r>
          </a:p>
          <a:p>
            <a:r>
              <a:rPr lang="en-US" sz="2400" dirty="0"/>
              <a:t>Avoid conflating research and project evaluation.</a:t>
            </a:r>
          </a:p>
          <a:p>
            <a:r>
              <a:rPr lang="en-US" sz="2400" dirty="0"/>
              <a:t>Make sure goals, inputs, activities, outputs, and outcomes are aligned.</a:t>
            </a:r>
          </a:p>
        </p:txBody>
      </p:sp>
    </p:spTree>
    <p:extLst>
      <p:ext uri="{BB962C8B-B14F-4D97-AF65-F5344CB8AC3E}">
        <p14:creationId xmlns:p14="http://schemas.microsoft.com/office/powerpoint/2010/main" val="564119563"/>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V_S-STEM presentation" id="{F9E40820-E7B9-474A-A76B-D804FAD840FE}" vid="{ED4550AC-19EC-4F5B-A7C1-EE72F91AB441}"/>
    </a:ext>
  </a:extLst>
</a:theme>
</file>

<file path=ppt/theme/theme2.xml><?xml version="1.0" encoding="utf-8"?>
<a:theme xmlns:a="http://schemas.openxmlformats.org/drawingml/2006/main" name="Office Theme">
  <a:themeElements>
    <a:clrScheme name="AAAS">
      <a:dk1>
        <a:srgbClr val="0A357E"/>
      </a:dk1>
      <a:lt1>
        <a:sysClr val="window" lastClr="FFFFFF"/>
      </a:lt1>
      <a:dk2>
        <a:srgbClr val="ED171F"/>
      </a:dk2>
      <a:lt2>
        <a:srgbClr val="FFFFFF"/>
      </a:lt2>
      <a:accent1>
        <a:srgbClr val="0A357E"/>
      </a:accent1>
      <a:accent2>
        <a:srgbClr val="7F837E"/>
      </a:accent2>
      <a:accent3>
        <a:srgbClr val="ED171F"/>
      </a:accent3>
      <a:accent4>
        <a:srgbClr val="6D6D6D"/>
      </a:accent4>
      <a:accent5>
        <a:srgbClr val="D3D3D3"/>
      </a:accent5>
      <a:accent6>
        <a:srgbClr val="000000"/>
      </a:accent6>
      <a:hlink>
        <a:srgbClr val="EEEEEE"/>
      </a:hlink>
      <a:folHlink>
        <a:srgbClr val="E4E4E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OV_S-STEM presentation" id="{F9E40820-E7B9-474A-A76B-D804FAD840FE}" vid="{8B8CC073-4E63-4B48-B93B-E7A0CB554B58}"/>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urose ppt" id="{2B3D3360-A864-4819-8D0F-E1D8CD2A2F6C}" vid="{D52ADB2A-2E01-49A9-94AB-275E879463CC}"/>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183736E58D60844B6DE5D3F89614D83" ma:contentTypeVersion="2" ma:contentTypeDescription="Create a new document." ma:contentTypeScope="" ma:versionID="a4fb6eea522c7a68560d25d946bb9228">
  <xsd:schema xmlns:xsd="http://www.w3.org/2001/XMLSchema" xmlns:xs="http://www.w3.org/2001/XMLSchema" xmlns:p="http://schemas.microsoft.com/office/2006/metadata/properties" xmlns:ns2="ece103af-0bf5-44d2-b82e-7a6c8c37b1c4" targetNamespace="http://schemas.microsoft.com/office/2006/metadata/properties" ma:root="true" ma:fieldsID="00a6e026a30983243542a640084e49a9" ns2:_="">
    <xsd:import namespace="ece103af-0bf5-44d2-b82e-7a6c8c37b1c4"/>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e103af-0bf5-44d2-b82e-7a6c8c37b1c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657356-5832-4306-9EE4-218E5FA9561F}">
  <ds:schemaRefs>
    <ds:schemaRef ds:uri="http://schemas.microsoft.com/sharepoint/v3/contenttype/forms"/>
  </ds:schemaRefs>
</ds:datastoreItem>
</file>

<file path=customXml/itemProps2.xml><?xml version="1.0" encoding="utf-8"?>
<ds:datastoreItem xmlns:ds="http://schemas.openxmlformats.org/officeDocument/2006/customXml" ds:itemID="{C85E7E3E-4CEE-47EB-81A6-2A94262A25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e103af-0bf5-44d2-b82e-7a6c8c37b1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493D13F-EB6E-4884-89BE-0005F6ED7671}">
  <ds:schemaRefs>
    <ds:schemaRef ds:uri="http://purl.org/dc/elements/1.1/"/>
    <ds:schemaRef ds:uri="http://schemas.microsoft.com/office/2006/metadata/properties"/>
    <ds:schemaRef ds:uri="http://purl.org/dc/terms/"/>
    <ds:schemaRef ds:uri="http://schemas.openxmlformats.org/package/2006/metadata/core-properties"/>
    <ds:schemaRef ds:uri="ece103af-0bf5-44d2-b82e-7a6c8c37b1c4"/>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EHR template</Template>
  <TotalTime>1095</TotalTime>
  <Words>2779</Words>
  <Application>Microsoft Office PowerPoint</Application>
  <PresentationFormat>On-screen Show (4:3)</PresentationFormat>
  <Paragraphs>261</Paragraphs>
  <Slides>14</Slides>
  <Notes>14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Calibri</vt:lpstr>
      <vt:lpstr>Calibri Light</vt:lpstr>
      <vt:lpstr>Wingdings</vt:lpstr>
      <vt:lpstr>1_Office Theme</vt:lpstr>
      <vt:lpstr>Office Theme</vt:lpstr>
      <vt:lpstr>2_Office Theme</vt:lpstr>
      <vt:lpstr>NSF S-STEM (17-527)  PI Q&amp;A Webinar</vt:lpstr>
      <vt:lpstr>Webinar Outline</vt:lpstr>
      <vt:lpstr>The Big Picture for S-STEM Proposals …</vt:lpstr>
      <vt:lpstr>Supported Disciplines</vt:lpstr>
      <vt:lpstr>Prior NSF Support</vt:lpstr>
      <vt:lpstr>The Project Team </vt:lpstr>
      <vt:lpstr>Institutional Planning 1</vt:lpstr>
      <vt:lpstr>Institutional Planning 2</vt:lpstr>
      <vt:lpstr>Evaluation …</vt:lpstr>
      <vt:lpstr>Knowledge Generation</vt:lpstr>
      <vt:lpstr>PowerPoint Presentation</vt:lpstr>
      <vt:lpstr>NSF Review Criteria</vt:lpstr>
      <vt:lpstr>NSF Review Criteria</vt:lpstr>
      <vt:lpstr>Questions ?</vt:lpstr>
    </vt:vector>
  </TitlesOfParts>
  <Company>National Science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S-STEM Investigator Q&amp;A Webinar</dc:title>
  <dc:creator>Lee, Kevin M</dc:creator>
  <cp:lastModifiedBy>Medina-Borja, Alexandra</cp:lastModifiedBy>
  <cp:revision>157</cp:revision>
  <cp:lastPrinted>2017-03-01T20:25:03Z</cp:lastPrinted>
  <dcterms:created xsi:type="dcterms:W3CDTF">2017-03-01T00:13:41Z</dcterms:created>
  <dcterms:modified xsi:type="dcterms:W3CDTF">2019-02-13T21:29:42Z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0x0101003183736E58D60844B6DE5D3F89614D83</vt:lpwstr>
  </property>
</Properties>
</file>