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2" r:id="rId6"/>
    <p:sldMasterId id="2147483684" r:id="rId7"/>
  </p:sldMasterIdLst>
  <p:notesMasterIdLst>
    <p:notesMasterId r:id="rId25"/>
  </p:notesMasterIdLst>
  <p:handoutMasterIdLst>
    <p:handoutMasterId r:id="rId26"/>
  </p:handoutMasterIdLst>
  <p:sldIdLst>
    <p:sldId id="320" r:id="rId8"/>
    <p:sldId id="329" r:id="rId9"/>
    <p:sldId id="330" r:id="rId10"/>
    <p:sldId id="286" r:id="rId11"/>
    <p:sldId id="277" r:id="rId12"/>
    <p:sldId id="279" r:id="rId13"/>
    <p:sldId id="280" r:id="rId14"/>
    <p:sldId id="282" r:id="rId15"/>
    <p:sldId id="333" r:id="rId16"/>
    <p:sldId id="283" r:id="rId17"/>
    <p:sldId id="285" r:id="rId18"/>
    <p:sldId id="288" r:id="rId19"/>
    <p:sldId id="334" r:id="rId20"/>
    <p:sldId id="335" r:id="rId21"/>
    <p:sldId id="323" r:id="rId22"/>
    <p:sldId id="337" r:id="rId23"/>
    <p:sldId id="339" r:id="rId24"/>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4943" autoAdjust="0"/>
  </p:normalViewPr>
  <p:slideViewPr>
    <p:cSldViewPr snapToGrid="0" snapToObjects="1">
      <p:cViewPr varScale="1">
        <p:scale>
          <a:sx n="86" d="100"/>
          <a:sy n="86" d="100"/>
        </p:scale>
        <p:origin x="193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8" d="100"/>
        <a:sy n="88" d="100"/>
      </p:scale>
      <p:origin x="0" y="0"/>
    </p:cViewPr>
  </p:sorterViewPr>
  <p:notesViewPr>
    <p:cSldViewPr snapToGrid="0" snapToObjects="1">
      <p:cViewPr>
        <p:scale>
          <a:sx n="200" d="100"/>
          <a:sy n="200" d="100"/>
        </p:scale>
        <p:origin x="-1392" y="297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027" y="0"/>
            <a:ext cx="2972421" cy="465138"/>
          </a:xfrm>
          <a:prstGeom prst="rect">
            <a:avLst/>
          </a:prstGeom>
        </p:spPr>
        <p:txBody>
          <a:bodyPr vert="horz" lIns="91440" tIns="45720" rIns="91440" bIns="45720" rtlCol="0"/>
          <a:lstStyle>
            <a:lvl1pPr algn="r">
              <a:defRPr sz="1200"/>
            </a:lvl1pPr>
          </a:lstStyle>
          <a:p>
            <a:fld id="{CE956C3B-38B1-4A36-902A-80C1D3C0D896}" type="datetimeFigureOut">
              <a:rPr lang="en-US" smtClean="0"/>
              <a:t>2/13/2019</a:t>
            </a:fld>
            <a:endParaRPr lang="en-US"/>
          </a:p>
        </p:txBody>
      </p:sp>
      <p:sp>
        <p:nvSpPr>
          <p:cNvPr id="4" name="Footer Placeholder 3"/>
          <p:cNvSpPr>
            <a:spLocks noGrp="1"/>
          </p:cNvSpPr>
          <p:nvPr>
            <p:ph type="ftr" sz="quarter" idx="2"/>
          </p:nvPr>
        </p:nvSpPr>
        <p:spPr>
          <a:xfrm>
            <a:off x="1" y="8829675"/>
            <a:ext cx="2972421"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027" y="8829675"/>
            <a:ext cx="2972421" cy="465138"/>
          </a:xfrm>
          <a:prstGeom prst="rect">
            <a:avLst/>
          </a:prstGeom>
        </p:spPr>
        <p:txBody>
          <a:bodyPr vert="horz" lIns="91440" tIns="45720" rIns="91440" bIns="45720" rtlCol="0" anchor="b"/>
          <a:lstStyle>
            <a:lvl1pPr algn="r">
              <a:defRPr sz="1200"/>
            </a:lvl1pPr>
          </a:lstStyle>
          <a:p>
            <a:fld id="{F2379CC2-A32A-4537-BE6B-6508D0749853}" type="slidenum">
              <a:rPr lang="en-US" smtClean="0"/>
              <a:t>‹#›</a:t>
            </a:fld>
            <a:endParaRPr lang="en-US"/>
          </a:p>
        </p:txBody>
      </p:sp>
    </p:spTree>
    <p:extLst>
      <p:ext uri="{BB962C8B-B14F-4D97-AF65-F5344CB8AC3E}">
        <p14:creationId xmlns:p14="http://schemas.microsoft.com/office/powerpoint/2010/main" val="433410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3177" tIns="46589" rIns="93177" bIns="46589" rtlCol="0"/>
          <a:lstStyle>
            <a:lvl1pPr algn="r">
              <a:defRPr sz="1200"/>
            </a:lvl1pPr>
          </a:lstStyle>
          <a:p>
            <a:fld id="{ED3D6847-7893-CE4B-B379-D8DE272F5E08}" type="datetimeFigureOut">
              <a:rPr lang="en-US" smtClean="0"/>
              <a:t>2/13/2019</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3177" tIns="46589" rIns="93177" bIns="46589" rtlCol="0" anchor="b"/>
          <a:lstStyle>
            <a:lvl1pPr algn="r">
              <a:defRPr sz="1200"/>
            </a:lvl1pPr>
          </a:lstStyle>
          <a:p>
            <a:fld id="{371AF109-1586-9244-AF33-86ED39F0153D}" type="slidenum">
              <a:rPr lang="en-US" smtClean="0"/>
              <a:t>‹#›</a:t>
            </a:fld>
            <a:endParaRPr lang="en-US"/>
          </a:p>
        </p:txBody>
      </p:sp>
    </p:spTree>
    <p:extLst>
      <p:ext uri="{BB962C8B-B14F-4D97-AF65-F5344CB8AC3E}">
        <p14:creationId xmlns:p14="http://schemas.microsoft.com/office/powerpoint/2010/main" val="40578510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This is the third</a:t>
            </a:r>
            <a:r>
              <a:rPr lang="en-US" baseline="0" dirty="0"/>
              <a:t> </a:t>
            </a:r>
            <a:r>
              <a:rPr lang="en-US" dirty="0"/>
              <a:t>in a series of presentations on the new S-STEM solicitation that was released last fall. This</a:t>
            </a:r>
            <a:r>
              <a:rPr lang="en-US" baseline="0" dirty="0"/>
              <a:t> presentation will address proposals to Track 2 called the “Design and Development – Single Institution”</a:t>
            </a:r>
            <a:r>
              <a:rPr lang="en-US" dirty="0"/>
              <a:t>.  </a:t>
            </a:r>
          </a:p>
        </p:txBody>
      </p:sp>
      <p:sp>
        <p:nvSpPr>
          <p:cNvPr id="4" name="Slide Number Placeholder 3"/>
          <p:cNvSpPr>
            <a:spLocks noGrp="1"/>
          </p:cNvSpPr>
          <p:nvPr>
            <p:ph type="sldNum" sz="quarter" idx="10"/>
          </p:nvPr>
        </p:nvSpPr>
        <p:spPr/>
        <p:txBody>
          <a:bodyPr/>
          <a:lstStyle/>
          <a:p>
            <a:fld id="{F87547B3-FA34-49FD-9D10-76102C8BF9E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485851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Projects are asked to consider using data analytics to examine patterns in student data that describe and predict the successful completion of student academic pathways.</a:t>
            </a:r>
          </a:p>
          <a:p>
            <a:endParaRPr lang="en-US" dirty="0"/>
          </a:p>
          <a:p>
            <a:r>
              <a:rPr lang="en-US" dirty="0"/>
              <a:t>A source of institutional data is an institution’s office of</a:t>
            </a:r>
            <a:r>
              <a:rPr lang="en-US" baseline="0" dirty="0"/>
              <a:t> institutional research.</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11</a:t>
            </a:fld>
            <a:endParaRPr lang="en-US"/>
          </a:p>
        </p:txBody>
      </p:sp>
    </p:spTree>
    <p:extLst>
      <p:ext uri="{BB962C8B-B14F-4D97-AF65-F5344CB8AC3E}">
        <p14:creationId xmlns:p14="http://schemas.microsoft.com/office/powerpoint/2010/main" val="2497925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track, NSF encourages efforts that are focused on documented institutional needs or concerns.  The S-STEM program encourages Strand 2, Type 1 proposals to build on completed institutional needs analyses or institutional needs assessments.</a:t>
            </a:r>
          </a:p>
        </p:txBody>
      </p:sp>
      <p:sp>
        <p:nvSpPr>
          <p:cNvPr id="4" name="Slide Number Placeholder 3"/>
          <p:cNvSpPr>
            <a:spLocks noGrp="1"/>
          </p:cNvSpPr>
          <p:nvPr>
            <p:ph type="sldNum" sz="quarter" idx="10"/>
          </p:nvPr>
        </p:nvSpPr>
        <p:spPr/>
        <p:txBody>
          <a:bodyPr/>
          <a:lstStyle/>
          <a:p>
            <a:fld id="{371AF109-1586-9244-AF33-86ED39F0153D}" type="slidenum">
              <a:rPr lang="en-US" smtClean="0"/>
              <a:t>12</a:t>
            </a:fld>
            <a:endParaRPr lang="en-US"/>
          </a:p>
        </p:txBody>
      </p:sp>
    </p:spTree>
    <p:extLst>
      <p:ext uri="{BB962C8B-B14F-4D97-AF65-F5344CB8AC3E}">
        <p14:creationId xmlns:p14="http://schemas.microsoft.com/office/powerpoint/2010/main" val="2201600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S-STEM Track</a:t>
            </a:r>
            <a:r>
              <a:rPr lang="en-US" sz="1200" kern="1200" baseline="0" dirty="0">
                <a:solidFill>
                  <a:schemeClr val="tx1"/>
                </a:solidFill>
                <a:effectLst/>
                <a:latin typeface="+mn-lt"/>
                <a:ea typeface="+mn-ea"/>
                <a:cs typeface="+mn-cs"/>
              </a:rPr>
              <a:t> 2 </a:t>
            </a:r>
            <a:r>
              <a:rPr lang="en-US" sz="1200" kern="1200" dirty="0">
                <a:solidFill>
                  <a:schemeClr val="tx1"/>
                </a:solidFill>
                <a:effectLst/>
                <a:latin typeface="+mn-lt"/>
                <a:ea typeface="+mn-ea"/>
                <a:cs typeface="+mn-cs"/>
              </a:rPr>
              <a:t>proposals, the project management team should consist of at least these three individuals.  The Principal Investigator (PI) must be a faculty member currently teaching in one of the S-STEM disciplines.  The second team member is a STEM administrator who serves as a Co-Principal</a:t>
            </a:r>
            <a:r>
              <a:rPr lang="en-US" sz="1200" kern="1200" baseline="0" dirty="0">
                <a:solidFill>
                  <a:schemeClr val="tx1"/>
                </a:solidFill>
                <a:effectLst/>
                <a:latin typeface="+mn-lt"/>
                <a:ea typeface="+mn-ea"/>
                <a:cs typeface="+mn-cs"/>
              </a:rPr>
              <a:t> Investigator (Co-PI).  </a:t>
            </a:r>
            <a:r>
              <a:rPr lang="en-US" sz="1200" kern="1200" dirty="0">
                <a:solidFill>
                  <a:schemeClr val="tx1"/>
                </a:solidFill>
                <a:effectLst/>
                <a:latin typeface="+mn-lt"/>
                <a:ea typeface="+mn-ea"/>
                <a:cs typeface="+mn-cs"/>
              </a:rPr>
              <a:t>This could be an administrator whose responsibilities include STEM subjects in addition to other duties.  An example would be a Director of Admissions, or a Director of Student Services.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third required member of the management team is a Co-PI with a background in institutional research, education, social science or discipline-based education research.  This research Co-PI can be from the same institution as the PI and STEM administrator OR he/she can be from a different institution.</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13</a:t>
            </a:fld>
            <a:endParaRPr lang="en-US"/>
          </a:p>
        </p:txBody>
      </p:sp>
    </p:spTree>
    <p:extLst>
      <p:ext uri="{BB962C8B-B14F-4D97-AF65-F5344CB8AC3E}">
        <p14:creationId xmlns:p14="http://schemas.microsoft.com/office/powerpoint/2010/main" val="1031794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funds</a:t>
            </a:r>
            <a:r>
              <a:rPr lang="en-US" baseline="0" dirty="0"/>
              <a:t> to be used for in an S-STEM Track  2 Design &amp; Development – Single Institution Project? </a:t>
            </a:r>
          </a:p>
          <a:p>
            <a:endParaRPr lang="en-US" baseline="0" dirty="0"/>
          </a:p>
          <a:p>
            <a:r>
              <a:rPr lang="en-US" baseline="0" dirty="0"/>
              <a:t>Use of funds is described in detail in the solicitation, however in general terms, funds </a:t>
            </a:r>
          </a:p>
          <a:p>
            <a:pPr marL="174708" indent="-174708">
              <a:buFont typeface="Arial"/>
              <a:buChar char="•"/>
            </a:pPr>
            <a:r>
              <a:rPr lang="en-US" baseline="0" dirty="0"/>
              <a:t>Support scholarships to low-income academically talented students who demonstrate financial need</a:t>
            </a:r>
          </a:p>
          <a:p>
            <a:pPr marL="174708" indent="-174708">
              <a:buFont typeface="Arial"/>
              <a:buChar char="•"/>
            </a:pPr>
            <a:r>
              <a:rPr lang="en-US" baseline="0" dirty="0"/>
              <a:t>Can support the implementation or adaptation of high-quality extant professional and workforce development activities</a:t>
            </a:r>
          </a:p>
          <a:p>
            <a:pPr marL="174708" indent="-174708">
              <a:buFont typeface="Arial"/>
              <a:buChar char="•"/>
            </a:pPr>
            <a:endParaRPr lang="en-US" baseline="0" dirty="0"/>
          </a:p>
          <a:p>
            <a:r>
              <a:rPr lang="en-US" baseline="0" dirty="0"/>
              <a:t>Funds also should be requested to support implementation and testing of evidence-based academic and student support activities to determine their effectiveness for</a:t>
            </a:r>
          </a:p>
          <a:p>
            <a:pPr marL="174708" indent="-174708">
              <a:buFont typeface="Arial"/>
              <a:buChar char="•"/>
            </a:pPr>
            <a:r>
              <a:rPr lang="en-US" baseline="0" dirty="0"/>
              <a:t>Recruiting, retaining, and graduating students in STEM, as well as</a:t>
            </a:r>
          </a:p>
          <a:p>
            <a:pPr marL="174708" indent="-174708">
              <a:buFont typeface="Arial"/>
              <a:buChar char="•"/>
            </a:pPr>
            <a:r>
              <a:rPr lang="en-US" baseline="0" dirty="0"/>
              <a:t>Helping students to be successful in transferring, joining the workforce, or pursuing advanced degrees in STEM</a:t>
            </a:r>
          </a:p>
          <a:p>
            <a:endParaRPr lang="en-US" baseline="0" dirty="0"/>
          </a:p>
          <a:p>
            <a:r>
              <a:rPr lang="en-US" baseline="0" dirty="0"/>
              <a:t>Funds also support project evaluation and project management</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FFCFFDA-055A-224B-8552-902F8B2BB3CC}" type="slidenum">
              <a:rPr lang="en-US" smtClean="0"/>
              <a:t>14</a:t>
            </a:fld>
            <a:endParaRPr lang="en-US"/>
          </a:p>
        </p:txBody>
      </p:sp>
    </p:spTree>
    <p:extLst>
      <p:ext uri="{BB962C8B-B14F-4D97-AF65-F5344CB8AC3E}">
        <p14:creationId xmlns:p14="http://schemas.microsoft.com/office/powerpoint/2010/main" val="2475275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note of caution here.  The level of funding should be based on the focus, size and scope of the proposed effort.  The total request must be carefully stated and well-justified.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is possible to request less than the maximum of 1 million dollars.</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15</a:t>
            </a:fld>
            <a:endParaRPr lang="en-US"/>
          </a:p>
        </p:txBody>
      </p:sp>
    </p:spTree>
    <p:extLst>
      <p:ext uri="{BB962C8B-B14F-4D97-AF65-F5344CB8AC3E}">
        <p14:creationId xmlns:p14="http://schemas.microsoft.com/office/powerpoint/2010/main" val="3502889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brings us to the end of this presentation about S-STEM Track 2 projects. Before closing let us summarize just a few key points.</a:t>
            </a:r>
          </a:p>
          <a:p>
            <a:endParaRPr lang="en-US" baseline="0" dirty="0"/>
          </a:p>
          <a:p>
            <a:r>
              <a:rPr lang="en-US" baseline="0" dirty="0"/>
              <a:t>Track 2 proposals are proposals from a single institution. </a:t>
            </a:r>
          </a:p>
          <a:p>
            <a:endParaRPr lang="en-US" baseline="0" dirty="0"/>
          </a:p>
          <a:p>
            <a:r>
              <a:rPr lang="en-US" baseline="0" dirty="0"/>
              <a:t>Projects can request up to </a:t>
            </a:r>
            <a:r>
              <a:rPr lang="en-US" dirty="0"/>
              <a:t>$1</a:t>
            </a:r>
            <a:r>
              <a:rPr lang="en-US" baseline="0" dirty="0"/>
              <a:t> million</a:t>
            </a:r>
            <a:r>
              <a:rPr lang="en-US" dirty="0"/>
              <a:t> for 5 years. It is possible</a:t>
            </a:r>
            <a:r>
              <a:rPr lang="en-US" baseline="0" dirty="0"/>
              <a:t> to request less.</a:t>
            </a:r>
            <a:endParaRPr lang="en-US" dirty="0"/>
          </a:p>
          <a:p>
            <a:r>
              <a:rPr lang="en-US" dirty="0"/>
              <a:t> </a:t>
            </a:r>
          </a:p>
          <a:p>
            <a:r>
              <a:rPr lang="en-US" dirty="0"/>
              <a:t>At least 60% of the total amount requested must be allocated for scholarships</a:t>
            </a:r>
          </a:p>
          <a:p>
            <a:endParaRPr lang="en-US" dirty="0"/>
          </a:p>
          <a:p>
            <a:r>
              <a:rPr lang="en-US" dirty="0"/>
              <a:t>A</a:t>
            </a:r>
            <a:r>
              <a:rPr lang="en-US" baseline="0" dirty="0"/>
              <a:t> major goal is to i</a:t>
            </a:r>
            <a:r>
              <a:rPr lang="en-US" dirty="0"/>
              <a:t>ncrease the recruitment, retention, student success, transfer if appropriate, and completion of STEM degrees, by low-income academically talented students with demonstrated financial need and to</a:t>
            </a:r>
            <a:r>
              <a:rPr lang="en-US" baseline="0" dirty="0"/>
              <a:t> support their eventual entry into nations’ STEM </a:t>
            </a:r>
            <a:r>
              <a:rPr lang="en-US" dirty="0"/>
              <a:t>workforce.</a:t>
            </a:r>
          </a:p>
          <a:p>
            <a:endParaRPr lang="en-US" dirty="0"/>
          </a:p>
          <a:p>
            <a:r>
              <a:rPr lang="en-US" baseline="0" dirty="0"/>
              <a:t> Track 2 projects will also implement and </a:t>
            </a:r>
            <a:r>
              <a:rPr lang="en-US" dirty="0"/>
              <a:t>test strategies for student success</a:t>
            </a:r>
            <a:r>
              <a:rPr lang="en-US" baseline="0" dirty="0"/>
              <a:t> and </a:t>
            </a:r>
            <a:r>
              <a:rPr lang="en-US" dirty="0"/>
              <a:t>contribute to STEM education knowledge base.</a:t>
            </a:r>
          </a:p>
          <a:p>
            <a:endParaRPr lang="en-US" dirty="0"/>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16</a:t>
            </a:fld>
            <a:endParaRPr lang="en-US"/>
          </a:p>
        </p:txBody>
      </p:sp>
    </p:spTree>
    <p:extLst>
      <p:ext uri="{BB962C8B-B14F-4D97-AF65-F5344CB8AC3E}">
        <p14:creationId xmlns:p14="http://schemas.microsoft.com/office/powerpoint/2010/main" val="3385291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a:t>
            </a:r>
            <a:r>
              <a:rPr lang="en-US" baseline="0" dirty="0"/>
              <a:t> this presentation has been useful in helping you to plan your S-STEM proposal. </a:t>
            </a:r>
            <a:r>
              <a:rPr lang="en-US" dirty="0"/>
              <a:t>On behalf of the NSF</a:t>
            </a:r>
            <a:r>
              <a:rPr lang="en-US" baseline="0" dirty="0"/>
              <a:t> and the entire S-STEM team we thank you for time and interest.  For more information, please consult the S-STEM solicitation or the links on the next slide.</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17</a:t>
            </a:fld>
            <a:endParaRPr lang="en-US"/>
          </a:p>
        </p:txBody>
      </p:sp>
    </p:spTree>
    <p:extLst>
      <p:ext uri="{BB962C8B-B14F-4D97-AF65-F5344CB8AC3E}">
        <p14:creationId xmlns:p14="http://schemas.microsoft.com/office/powerpoint/2010/main" val="2566244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are links to a collection of resources on NSF proposal submission and the S-STEM program in particular.</a:t>
            </a:r>
          </a:p>
          <a:p>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t>18</a:t>
            </a:fld>
            <a:endParaRPr lang="en-US"/>
          </a:p>
        </p:txBody>
      </p:sp>
    </p:spTree>
    <p:extLst>
      <p:ext uri="{BB962C8B-B14F-4D97-AF65-F5344CB8AC3E}">
        <p14:creationId xmlns:p14="http://schemas.microsoft.com/office/powerpoint/2010/main" val="4264089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goals of the S-STEM</a:t>
            </a:r>
            <a:r>
              <a:rPr lang="en-US" baseline="0" dirty="0"/>
              <a:t> program are</a:t>
            </a:r>
            <a:endParaRPr lang="en-US" dirty="0"/>
          </a:p>
          <a:p>
            <a:pPr marL="514296" indent="-514296">
              <a:buFont typeface="+mj-lt"/>
              <a:buAutoNum type="arabicPeriod"/>
            </a:pPr>
            <a:endParaRPr lang="en-US" dirty="0"/>
          </a:p>
          <a:p>
            <a:pPr marL="514296" indent="-514296">
              <a:buFont typeface="+mj-lt"/>
              <a:buAutoNum type="arabicPeriod"/>
            </a:pPr>
            <a:endParaRPr lang="en-US" dirty="0"/>
          </a:p>
          <a:p>
            <a:pPr marL="514296" indent="-514296">
              <a:buFont typeface="+mj-lt"/>
              <a:buAutoNum type="arabicPeriod"/>
            </a:pPr>
            <a:r>
              <a:rPr lang="en-US" dirty="0"/>
              <a:t>To increase the recruitment, retention, student success, and graduation (including student transfer) of low-income academically talented students with demonstrated financial</a:t>
            </a:r>
            <a:r>
              <a:rPr lang="en-US" baseline="0" dirty="0"/>
              <a:t> need </a:t>
            </a:r>
            <a:r>
              <a:rPr lang="en-US" dirty="0"/>
              <a:t>who are pursuing associate, baccalaureate, or graduate degrees in STEM and enter the STEM workforce or graduate study.</a:t>
            </a:r>
          </a:p>
          <a:p>
            <a:pPr marL="514296" indent="-514296">
              <a:buFont typeface="+mj-lt"/>
              <a:buAutoNum type="arabicPeriod"/>
            </a:pPr>
            <a:endParaRPr lang="en-US" dirty="0"/>
          </a:p>
          <a:p>
            <a:pPr marL="514296" indent="-514296">
              <a:buFont typeface="+mj-lt"/>
              <a:buAutoNum type="arabicPeriod"/>
            </a:pPr>
            <a:r>
              <a:rPr lang="en-US" dirty="0"/>
              <a:t>To implement and study models, effective practices, and/or strategies that contribute to understanding of factors … that affect recruitment, retention, student success, academic/career pathways, and/or degree attainment (including student transfer) in STEM of low income academically talented students with</a:t>
            </a:r>
            <a:r>
              <a:rPr lang="en-US" baseline="0" dirty="0"/>
              <a:t> demonstrated financial need.</a:t>
            </a:r>
            <a:endParaRPr lang="en-US" dirty="0"/>
          </a:p>
          <a:p>
            <a:pPr marL="514296" indent="-514296">
              <a:buFont typeface="+mj-lt"/>
              <a:buAutoNum type="arabicPeriod"/>
            </a:pPr>
            <a:endParaRPr lang="en-US" dirty="0"/>
          </a:p>
          <a:p>
            <a:pPr marL="514296" indent="-514296">
              <a:buFont typeface="+mj-lt"/>
              <a:buAutoNum type="arabicPeriod"/>
            </a:pPr>
            <a:r>
              <a:rPr lang="en-US" dirty="0"/>
              <a:t>To contribute to the implementation and sustainability of effective curricular and co-curricular activities (e.g., high-quality extant curriculum, professional, and workforce development activities) for low-income academically talented students</a:t>
            </a:r>
            <a:r>
              <a:rPr lang="en-US" baseline="0" dirty="0"/>
              <a:t> with demonstrated financial need, </a:t>
            </a:r>
            <a:r>
              <a:rPr lang="en-US" dirty="0"/>
              <a:t>pursuing undergraduate and graduate STEM education</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436207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presentation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will focus on S-STEM Track 2 proposals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are the Expectations of S-STEM Track 2 proposals? </a:t>
            </a:r>
          </a:p>
          <a:p>
            <a:r>
              <a:rPr lang="en-US" sz="1200" kern="1200" dirty="0">
                <a:solidFill>
                  <a:schemeClr val="tx1"/>
                </a:solidFill>
                <a:effectLst/>
                <a:latin typeface="+mn-lt"/>
                <a:ea typeface="+mn-ea"/>
                <a:cs typeface="+mn-cs"/>
              </a:rPr>
              <a:t>Design &amp; Development</a:t>
            </a:r>
            <a:r>
              <a:rPr lang="en-US" sz="1200" kern="1200" baseline="0" dirty="0">
                <a:solidFill>
                  <a:schemeClr val="tx1"/>
                </a:solidFill>
                <a:effectLst/>
                <a:latin typeface="+mn-lt"/>
                <a:ea typeface="+mn-ea"/>
                <a:cs typeface="+mn-cs"/>
              </a:rPr>
              <a:t> Single Institution projects</a:t>
            </a:r>
            <a:r>
              <a:rPr lang="en-US" sz="1200" kern="1200" dirty="0">
                <a:solidFill>
                  <a:schemeClr val="tx1"/>
                </a:solidFill>
                <a:effectLst/>
                <a:latin typeface="+mn-lt"/>
                <a:ea typeface="+mn-ea"/>
                <a:cs typeface="+mn-cs"/>
              </a:rPr>
              <a:t> are expected to establish scholarship programs for low-income</a:t>
            </a:r>
            <a:r>
              <a:rPr lang="en-US" sz="1200" kern="1200" baseline="0" dirty="0">
                <a:solidFill>
                  <a:schemeClr val="tx1"/>
                </a:solidFill>
                <a:effectLst/>
                <a:latin typeface="+mn-lt"/>
                <a:ea typeface="+mn-ea"/>
                <a:cs typeface="+mn-cs"/>
              </a:rPr>
              <a:t> academically talented students with demonstrated financial need </a:t>
            </a:r>
            <a:r>
              <a:rPr lang="en-US" sz="1200" kern="1200" dirty="0">
                <a:solidFill>
                  <a:schemeClr val="tx1"/>
                </a:solidFill>
                <a:effectLst/>
                <a:latin typeface="+mn-lt"/>
                <a:ea typeface="+mn-ea"/>
                <a:cs typeface="+mn-cs"/>
              </a:rPr>
              <a:t>and provide academic and student support.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academic and student support can take the form of implementation</a:t>
            </a:r>
            <a:r>
              <a:rPr lang="en-US" sz="1200" kern="1200" baseline="0" dirty="0">
                <a:solidFill>
                  <a:schemeClr val="tx1"/>
                </a:solidFill>
                <a:effectLst/>
                <a:latin typeface="+mn-lt"/>
                <a:ea typeface="+mn-ea"/>
                <a:cs typeface="+mn-cs"/>
              </a:rPr>
              <a:t> of (1) high quality extant curricular efforts and/or (2) other professional and/or workforce development activities.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Projects should increase retention, student success, transfer</a:t>
            </a:r>
            <a:r>
              <a:rPr lang="en-US" sz="1200" kern="1200" baseline="0" dirty="0">
                <a:solidFill>
                  <a:schemeClr val="tx1"/>
                </a:solidFill>
                <a:effectLst/>
                <a:latin typeface="+mn-lt"/>
                <a:ea typeface="+mn-ea"/>
                <a:cs typeface="+mn-cs"/>
              </a:rPr>
              <a:t> – if appropriate -                                                                                                                                                                                                                                                                                                                                                                                                                                                                                                                  </a:t>
            </a:r>
            <a:r>
              <a:rPr lang="en-US" sz="1200" kern="1200" dirty="0">
                <a:solidFill>
                  <a:schemeClr val="tx1"/>
                </a:solidFill>
                <a:effectLst/>
                <a:latin typeface="+mn-lt"/>
                <a:ea typeface="+mn-ea"/>
                <a:cs typeface="+mn-cs"/>
              </a:rPr>
              <a:t> and graduation rates in STEM fields.</a:t>
            </a:r>
          </a:p>
          <a:p>
            <a:endParaRPr lang="en-US" dirty="0"/>
          </a:p>
          <a:p>
            <a:r>
              <a:rPr lang="en-US" dirty="0"/>
              <a:t>Projects should also contribute to</a:t>
            </a:r>
            <a:r>
              <a:rPr lang="en-US" baseline="0" dirty="0"/>
              <a:t> understanding the effect of evidence-based practices (such as recruitment, student success, retention, graduation, and transfer in STEM including cognitive and non-cognitive factors).</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869903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some key parameters describing S-STEM Track 2 – Design &amp; Development</a:t>
            </a:r>
            <a:r>
              <a:rPr lang="en-US" sz="1200" kern="1200" baseline="0" dirty="0">
                <a:solidFill>
                  <a:schemeClr val="tx1"/>
                </a:solidFill>
                <a:effectLst/>
                <a:latin typeface="+mn-lt"/>
                <a:ea typeface="+mn-ea"/>
                <a:cs typeface="+mn-cs"/>
              </a:rPr>
              <a:t>: Single Institution</a:t>
            </a:r>
            <a:r>
              <a:rPr lang="en-US" sz="1200" kern="1200" dirty="0">
                <a:solidFill>
                  <a:schemeClr val="tx1"/>
                </a:solidFill>
                <a:effectLst/>
                <a:latin typeface="+mn-lt"/>
                <a:ea typeface="+mn-ea"/>
                <a:cs typeface="+mn-cs"/>
              </a:rPr>
              <a:t>  -- projects.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Projects may request up to $1 million dollars with a project duration of up to 5 years.  </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that $1</a:t>
            </a:r>
            <a:r>
              <a:rPr lang="en-US" sz="1200" kern="1200" baseline="0" dirty="0">
                <a:solidFill>
                  <a:schemeClr val="tx1"/>
                </a:solidFill>
                <a:effectLst/>
                <a:latin typeface="+mn-lt"/>
                <a:ea typeface="+mn-ea"/>
                <a:cs typeface="+mn-cs"/>
              </a:rPr>
              <a:t> millions is the maximum amount, projects can request less than $1 million.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least 60% of the total amount requested must be allocated for scholarships for talented STEM students with demonstrated financial need.</a:t>
            </a:r>
          </a:p>
          <a:p>
            <a:endParaRPr lang="en-US" dirty="0"/>
          </a:p>
          <a:p>
            <a:r>
              <a:rPr lang="en-US" sz="1200" kern="1200" dirty="0">
                <a:solidFill>
                  <a:schemeClr val="tx1"/>
                </a:solidFill>
                <a:effectLst/>
                <a:latin typeface="+mn-lt"/>
                <a:ea typeface="+mn-ea"/>
                <a:cs typeface="+mn-cs"/>
              </a:rPr>
              <a:t>Financial need is determined</a:t>
            </a:r>
            <a:r>
              <a:rPr lang="en-US" sz="1200" kern="1200" baseline="0" dirty="0">
                <a:solidFill>
                  <a:schemeClr val="tx1"/>
                </a:solidFill>
                <a:effectLst/>
                <a:latin typeface="+mn-lt"/>
                <a:ea typeface="+mn-ea"/>
                <a:cs typeface="+mn-cs"/>
              </a:rPr>
              <a:t> by the FAFSA form for undergraduates and the GAANN for graduate students.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In addition to providing scholarships, project will implement  and investigate academic and student support activities.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Project must involve specific STEM disciplines that are listed in the S-STEM solicitation. </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5</a:t>
            </a:fld>
            <a:endParaRPr lang="en-US"/>
          </a:p>
        </p:txBody>
      </p:sp>
    </p:spTree>
    <p:extLst>
      <p:ext uri="{BB962C8B-B14F-4D97-AF65-F5344CB8AC3E}">
        <p14:creationId xmlns:p14="http://schemas.microsoft.com/office/powerpoint/2010/main" val="4142971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expected that projects will leverage S-STEM funds in combination with existing institutional efforts and existing student support infrastructure.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to providing scholarships, S-STEM projects will improve,</a:t>
            </a:r>
            <a:r>
              <a:rPr lang="en-US" sz="1200" kern="1200" baseline="0" dirty="0">
                <a:solidFill>
                  <a:schemeClr val="tx1"/>
                </a:solidFill>
                <a:effectLst/>
                <a:latin typeface="+mn-lt"/>
                <a:ea typeface="+mn-ea"/>
                <a:cs typeface="+mn-cs"/>
              </a:rPr>
              <a:t> study,</a:t>
            </a:r>
            <a:r>
              <a:rPr lang="en-US" sz="1200" kern="1200" dirty="0">
                <a:solidFill>
                  <a:schemeClr val="tx1"/>
                </a:solidFill>
                <a:effectLst/>
                <a:latin typeface="+mn-lt"/>
                <a:ea typeface="+mn-ea"/>
                <a:cs typeface="+mn-cs"/>
              </a:rPr>
              <a:t> and understand practices for increasing recruitment, retention, student success and degree attainment in STEM Fields.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Projects will have an emphasis on low income academically talented students with demonstrated financial need</a:t>
            </a:r>
            <a:r>
              <a:rPr lang="en-US" sz="1200" kern="1200" baseline="0" dirty="0">
                <a:solidFill>
                  <a:schemeClr val="tx1"/>
                </a:solidFill>
                <a:effectLst/>
                <a:latin typeface="+mn-lt"/>
                <a:ea typeface="+mn-ea"/>
                <a:cs typeface="+mn-cs"/>
              </a:rPr>
              <a:t> through academic and student support activities that can benefit other students.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6</a:t>
            </a:fld>
            <a:endParaRPr lang="en-US"/>
          </a:p>
        </p:txBody>
      </p:sp>
    </p:spTree>
    <p:extLst>
      <p:ext uri="{BB962C8B-B14F-4D97-AF65-F5344CB8AC3E}">
        <p14:creationId xmlns:p14="http://schemas.microsoft.com/office/powerpoint/2010/main" val="2343185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Projects</a:t>
            </a:r>
            <a:r>
              <a:rPr lang="en-US" sz="1200" kern="1200" baseline="0" dirty="0">
                <a:solidFill>
                  <a:schemeClr val="tx1"/>
                </a:solidFill>
                <a:effectLst/>
                <a:latin typeface="+mn-lt"/>
                <a:ea typeface="+mn-ea"/>
                <a:cs typeface="+mn-cs"/>
              </a:rPr>
              <a:t> should </a:t>
            </a:r>
            <a:r>
              <a:rPr lang="en-US" sz="1200" kern="1200" dirty="0">
                <a:solidFill>
                  <a:schemeClr val="tx1"/>
                </a:solidFill>
                <a:effectLst/>
                <a:latin typeface="+mn-lt"/>
                <a:ea typeface="+mn-ea"/>
                <a:cs typeface="+mn-cs"/>
              </a:rPr>
              <a:t>increase the quality of the STEM workforce and should have strong STEM faculty commitment and involvement.</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7</a:t>
            </a:fld>
            <a:endParaRPr lang="en-US"/>
          </a:p>
        </p:txBody>
      </p:sp>
    </p:spTree>
    <p:extLst>
      <p:ext uri="{BB962C8B-B14F-4D97-AF65-F5344CB8AC3E}">
        <p14:creationId xmlns:p14="http://schemas.microsoft.com/office/powerpoint/2010/main" val="1651289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elaborate on these aspects: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to scholarships, the S-STEM program supports projects that implement or adapt, and study effective curricular, co-curricular, and professional development activities that are tailored to students, faculty, and different types of institutional contexts. </a:t>
            </a:r>
          </a:p>
          <a:p>
            <a:r>
              <a:rPr lang="en-US" sz="1200" kern="1200" dirty="0">
                <a:solidFill>
                  <a:schemeClr val="tx1"/>
                </a:solidFill>
                <a:effectLst/>
                <a:latin typeface="+mn-lt"/>
                <a:ea typeface="+mn-ea"/>
                <a:cs typeface="+mn-cs"/>
              </a:rPr>
              <a:t> </a:t>
            </a:r>
          </a:p>
          <a:p>
            <a:r>
              <a:rPr lang="en-US" baseline="0" dirty="0"/>
              <a:t>The Department of Education, Institute for Educational Sciences and the Education and Human Resources Directorate at NSF developed the Common Guidelines for Education Research and Development. This document describes expectations for research studies.  PIs are encouraged to review the Common Guidelines when planning projects</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8</a:t>
            </a:fld>
            <a:endParaRPr lang="en-US"/>
          </a:p>
        </p:txBody>
      </p:sp>
    </p:spTree>
    <p:extLst>
      <p:ext uri="{BB962C8B-B14F-4D97-AF65-F5344CB8AC3E}">
        <p14:creationId xmlns:p14="http://schemas.microsoft.com/office/powerpoint/2010/main" val="4279356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Topics of study</a:t>
            </a:r>
          </a:p>
          <a:p>
            <a:r>
              <a:rPr lang="en-US" sz="1200" kern="1200" dirty="0">
                <a:solidFill>
                  <a:schemeClr val="tx1"/>
                </a:solidFill>
                <a:effectLst/>
                <a:latin typeface="+mn-lt"/>
                <a:ea typeface="+mn-ea"/>
                <a:cs typeface="+mn-cs"/>
              </a:rPr>
              <a:t>Might focus on cognitive or non-cognitive aspects of student experiences. </a:t>
            </a:r>
          </a:p>
          <a:p>
            <a:r>
              <a:rPr lang="en-US" sz="1200" kern="1200" dirty="0">
                <a:solidFill>
                  <a:schemeClr val="tx1"/>
                </a:solidFill>
                <a:effectLst/>
                <a:latin typeface="+mn-lt"/>
                <a:ea typeface="+mn-ea"/>
                <a:cs typeface="+mn-cs"/>
              </a:rPr>
              <a:t>Experiences might include research experiences, internships, participation in student cohorts, or the mentor/mentee relationship.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Projects will increase implementation and understanding of evidence-based practices and strategies on student outcomes.</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9</a:t>
            </a:fld>
            <a:endParaRPr lang="en-US"/>
          </a:p>
        </p:txBody>
      </p:sp>
    </p:spTree>
    <p:extLst>
      <p:ext uri="{BB962C8B-B14F-4D97-AF65-F5344CB8AC3E}">
        <p14:creationId xmlns:p14="http://schemas.microsoft.com/office/powerpoint/2010/main" val="2085627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It is expected that scholarship recipients will achieve at least one of the following by the end of the scholarship award </a:t>
            </a:r>
            <a:r>
              <a:rPr lang="en-US" baseline="0"/>
              <a:t>period.</a:t>
            </a:r>
          </a:p>
          <a:p>
            <a:endParaRPr lang="en-US" baseline="0" dirty="0"/>
          </a:p>
          <a:p>
            <a:pPr marL="174690" indent="-174690">
              <a:buFont typeface="Arial"/>
              <a:buChar char="•"/>
            </a:pPr>
            <a:r>
              <a:rPr lang="en-US" baseline="0" dirty="0"/>
              <a:t>Receive an associate, baccalaureate, or graduate degree in one of the STEM disciplines supported by the S-STEM program;</a:t>
            </a:r>
          </a:p>
          <a:p>
            <a:pPr marL="174690" indent="-174690">
              <a:buFont typeface="Arial"/>
              <a:buChar char="•"/>
            </a:pPr>
            <a:r>
              <a:rPr lang="en-US" baseline="0" dirty="0"/>
              <a:t>Transfer from an associate degree program to a baccalaureate degree program or from an undergraduate program to a graduate program in on of the STEM disciplines supported by the S-STEM program; or</a:t>
            </a:r>
          </a:p>
          <a:p>
            <a:pPr marL="174690" indent="-174690">
              <a:buFont typeface="Arial"/>
              <a:buChar char="•"/>
            </a:pPr>
            <a:r>
              <a:rPr lang="en-US" baseline="0" dirty="0"/>
              <a:t>Successfully overcome one or more of an institutions’ self-identified attrition points which have been described in the proposal.</a:t>
            </a:r>
            <a:endParaRPr lang="en-US" dirty="0"/>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10</a:t>
            </a:fld>
            <a:endParaRPr lang="en-US"/>
          </a:p>
        </p:txBody>
      </p:sp>
    </p:spTree>
    <p:extLst>
      <p:ext uri="{BB962C8B-B14F-4D97-AF65-F5344CB8AC3E}">
        <p14:creationId xmlns:p14="http://schemas.microsoft.com/office/powerpoint/2010/main" val="1773503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A769022-E42C-384E-80FD-89610E6F3F05}"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759248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769022-E42C-384E-80FD-89610E6F3F05}"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982470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769022-E42C-384E-80FD-89610E6F3F05}"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874421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a:solidFill>
                <a:prstClr val="black"/>
              </a:solidFill>
            </a:endParaRPr>
          </a:p>
        </p:txBody>
      </p:sp>
    </p:spTree>
    <p:extLst>
      <p:ext uri="{BB962C8B-B14F-4D97-AF65-F5344CB8AC3E}">
        <p14:creationId xmlns:p14="http://schemas.microsoft.com/office/powerpoint/2010/main" val="1883463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0068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a:solidFill>
                <a:prstClr val="black"/>
              </a:solidFill>
            </a:endParaRPr>
          </a:p>
        </p:txBody>
      </p:sp>
    </p:spTree>
    <p:extLst>
      <p:ext uri="{BB962C8B-B14F-4D97-AF65-F5344CB8AC3E}">
        <p14:creationId xmlns:p14="http://schemas.microsoft.com/office/powerpoint/2010/main" val="563895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0379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975919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10899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Date Placeholder 1"/>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Tree>
    <p:extLst>
      <p:ext uri="{BB962C8B-B14F-4D97-AF65-F5344CB8AC3E}">
        <p14:creationId xmlns:p14="http://schemas.microsoft.com/office/powerpoint/2010/main" val="827761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48178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769022-E42C-384E-80FD-89610E6F3F05}"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610908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defTabSz="914400">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2367741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46016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288556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631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598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322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661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247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38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21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769022-E42C-384E-80FD-89610E6F3F05}"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941529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0547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4119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651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13981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641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557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4896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215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6679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811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769022-E42C-384E-80FD-89610E6F3F05}" type="datetimeFigureOut">
              <a:rPr lang="en-US" smtClean="0"/>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8186449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196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0661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420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1039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093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769022-E42C-384E-80FD-89610E6F3F05}" type="datetimeFigureOut">
              <a:rPr lang="en-US" smtClean="0"/>
              <a:t>2/13/2019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392902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769022-E42C-384E-80FD-89610E6F3F05}" type="datetimeFigureOut">
              <a:rPr lang="en-US" smtClean="0"/>
              <a:t>2/13/2019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2851078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769022-E42C-384E-80FD-89610E6F3F05}" type="datetimeFigureOut">
              <a:rPr lang="en-US" smtClean="0"/>
              <a:t>2/13/2019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207409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270841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797769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69022-E42C-384E-80FD-89610E6F3F05}" type="datetimeFigureOut">
              <a:rPr lang="en-US" smtClean="0"/>
              <a:t>2/13/2019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828FF8-63C3-FC4D-BAAF-743AA2379423}" type="slidenum">
              <a:rPr lang="en-US" smtClean="0"/>
              <a:t>‹#›</a:t>
            </a:fld>
            <a:endParaRPr lang="en-US"/>
          </a:p>
        </p:txBody>
      </p:sp>
    </p:spTree>
    <p:extLst>
      <p:ext uri="{BB962C8B-B14F-4D97-AF65-F5344CB8AC3E}">
        <p14:creationId xmlns:p14="http://schemas.microsoft.com/office/powerpoint/2010/main" val="2861506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defTabSz="914400"/>
            <a:fld id="{17F2D559-2D0B-44FC-A2BD-BBE7A81A9FB9}" type="datetimeFigureOut">
              <a:rPr lang="en-US" smtClean="0">
                <a:solidFill>
                  <a:srgbClr val="E7DEC9">
                    <a:shade val="50000"/>
                    <a:satMod val="200000"/>
                  </a:srgbClr>
                </a:solidFill>
              </a:rPr>
              <a:pPr defTabSz="914400"/>
              <a:t>2/13/2019</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defTabSz="914400"/>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defTabSz="914400"/>
            <a:fld id="{8F78FA40-5311-46F7-86C8-80CFAE79426B}" type="slidenum">
              <a:rPr lang="en-US" smtClean="0">
                <a:solidFill>
                  <a:srgbClr val="E7DEC9">
                    <a:shade val="50000"/>
                    <a:satMod val="200000"/>
                  </a:srgbClr>
                </a:solidFill>
              </a:rPr>
              <a:pPr defTabSz="914400"/>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Tree>
    <p:extLst>
      <p:ext uri="{BB962C8B-B14F-4D97-AF65-F5344CB8AC3E}">
        <p14:creationId xmlns:p14="http://schemas.microsoft.com/office/powerpoint/2010/main" val="153871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475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69022-E42C-384E-80FD-89610E6F3F05}" type="datetimeFigureOut">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0240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nsf.gov/bfa/dias/policy/merit_review/" TargetMode="External"/><Relationship Id="rId3" Type="http://schemas.openxmlformats.org/officeDocument/2006/relationships/slideLayout" Target="../slideLayouts/slideLayout2.xml"/><Relationship Id="rId7" Type="http://schemas.openxmlformats.org/officeDocument/2006/relationships/hyperlink" Target="http://www.nsf.gov/pubs/2013/nsf13126/nsf13126.pdf"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nsf.gov/pubs/policydocs/pappg17_1/" TargetMode="External"/><Relationship Id="rId5" Type="http://schemas.openxmlformats.org/officeDocument/2006/relationships/hyperlink" Target="http://www.nsf.gov/publications/pub_summ.jsp?ods_key=gpg" TargetMode="External"/><Relationship Id="rId10" Type="http://schemas.openxmlformats.org/officeDocument/2006/relationships/image" Target="../media/image3.png"/><Relationship Id="rId4" Type="http://schemas.openxmlformats.org/officeDocument/2006/relationships/notesSlide" Target="../notesSlides/notesSlide17.xml"/><Relationship Id="rId9" Type="http://schemas.openxmlformats.org/officeDocument/2006/relationships/hyperlink" Target="https://www.nsf.gov/funding/pgm_summ.jsp?pims_id=5257"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ollaboration.inside.nsf.gov/ehr/itsupport/Shared%20Documents/Graphics/nsf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94" t="15389" r="22270" b="14687"/>
          <a:stretch/>
        </p:blipFill>
        <p:spPr bwMode="auto">
          <a:xfrm>
            <a:off x="7728899" y="4716751"/>
            <a:ext cx="1384075" cy="1348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161950" y="1752600"/>
            <a:ext cx="7772400" cy="1470025"/>
          </a:xfrm>
        </p:spPr>
        <p:txBody>
          <a:bodyPr>
            <a:noAutofit/>
          </a:bodyPr>
          <a:lstStyle/>
          <a:p>
            <a:pPr algn="ctr"/>
            <a:r>
              <a:rPr lang="en-US" sz="3600" b="1" dirty="0"/>
              <a:t>S-STEM (NSF 17-527)</a:t>
            </a:r>
            <a:br>
              <a:rPr lang="en-US" sz="3600" b="1" dirty="0"/>
            </a:br>
            <a:r>
              <a:rPr lang="en-US" sz="3600" b="1" dirty="0"/>
              <a:t>NSF Scholarships in Science, Technology,  Engineering, &amp; Mathematics</a:t>
            </a:r>
            <a:br>
              <a:rPr lang="en-US" sz="3600" b="1" dirty="0"/>
            </a:br>
            <a:r>
              <a:rPr lang="en-US" sz="3600" b="1" dirty="0"/>
              <a:t>Information Materials </a:t>
            </a:r>
          </a:p>
        </p:txBody>
      </p:sp>
      <p:sp>
        <p:nvSpPr>
          <p:cNvPr id="3" name="Subtitle 2"/>
          <p:cNvSpPr>
            <a:spLocks noGrp="1"/>
          </p:cNvSpPr>
          <p:nvPr>
            <p:ph type="subTitle" idx="1"/>
          </p:nvPr>
        </p:nvSpPr>
        <p:spPr>
          <a:xfrm>
            <a:off x="2548251" y="4079331"/>
            <a:ext cx="5180648" cy="1752600"/>
          </a:xfrm>
        </p:spPr>
        <p:txBody>
          <a:bodyPr>
            <a:noAutofit/>
          </a:bodyPr>
          <a:lstStyle/>
          <a:p>
            <a:pPr algn="ctr"/>
            <a:r>
              <a:rPr lang="en-US" sz="3600" b="1" dirty="0"/>
              <a:t>Track 2</a:t>
            </a:r>
            <a:endParaRPr lang="en-US" sz="3600" b="1" dirty="0">
              <a:latin typeface="Arial" panose="020B0604020202020204" pitchFamily="34" charset="0"/>
              <a:cs typeface="Arial" panose="020B0604020202020204" pitchFamily="34" charset="0"/>
            </a:endParaRPr>
          </a:p>
          <a:p>
            <a:pPr algn="ctr"/>
            <a:r>
              <a:rPr lang="en-US" sz="3200" b="1" dirty="0"/>
              <a:t>Design and Development</a:t>
            </a:r>
          </a:p>
          <a:p>
            <a:pPr algn="ctr"/>
            <a:r>
              <a:rPr lang="en-US" sz="3200" b="1" dirty="0"/>
              <a:t>Single Institution</a:t>
            </a:r>
          </a:p>
        </p:txBody>
      </p:sp>
      <p:pic>
        <p:nvPicPr>
          <p:cNvPr id="6" name="Picture 4" descr="https://collaboration.inside.nsf.gov/ehr/itsupport/Shared%20Documents/Graphics/nsf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94" t="15389" r="22270" b="14687"/>
          <a:stretch/>
        </p:blipFill>
        <p:spPr bwMode="auto">
          <a:xfrm>
            <a:off x="1164176" y="4724400"/>
            <a:ext cx="1384075" cy="134828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3124200" y="3203031"/>
            <a:ext cx="4038600" cy="1752600"/>
          </a:xfrm>
          <a:prstGeom prst="rect">
            <a:avLst/>
          </a:prstGeom>
        </p:spPr>
        <p:txBody>
          <a:bodyPr tIns="0">
            <a:no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defTabSz="914400"/>
            <a:r>
              <a:rPr lang="en-US" sz="4800" b="1" dirty="0"/>
              <a:t>3</a:t>
            </a:r>
            <a:endParaRPr lang="en-US" sz="3600" b="1" dirty="0"/>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17136667"/>
      </p:ext>
    </p:extLst>
  </p:cSld>
  <p:clrMapOvr>
    <a:masterClrMapping/>
  </p:clrMapOvr>
  <mc:AlternateContent xmlns:mc="http://schemas.openxmlformats.org/markup-compatibility/2006" xmlns:p14="http://schemas.microsoft.com/office/powerpoint/2010/main">
    <mc:Choice Requires="p14">
      <p:transition spd="slow" p14:dur="2000" advTm="20177"/>
    </mc:Choice>
    <mc:Fallback xmlns="">
      <p:transition spd="slow" advTm="20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S-STEM Program Encourages </a:t>
            </a:r>
          </a:p>
        </p:txBody>
      </p:sp>
      <p:sp>
        <p:nvSpPr>
          <p:cNvPr id="3" name="Content Placeholder 2"/>
          <p:cNvSpPr>
            <a:spLocks noGrp="1"/>
          </p:cNvSpPr>
          <p:nvPr>
            <p:ph idx="1"/>
          </p:nvPr>
        </p:nvSpPr>
        <p:spPr/>
        <p:txBody>
          <a:bodyPr/>
          <a:lstStyle/>
          <a:p>
            <a:r>
              <a:rPr lang="en-US" dirty="0"/>
              <a:t>Consideration of utilizing data analytics </a:t>
            </a:r>
          </a:p>
          <a:p>
            <a:pPr lvl="1"/>
            <a:r>
              <a:rPr lang="en-US" dirty="0"/>
              <a:t>Examine patterns in institutional student data </a:t>
            </a:r>
          </a:p>
          <a:p>
            <a:pPr lvl="1"/>
            <a:r>
              <a:rPr lang="en-US" dirty="0"/>
              <a:t>Describe and predict successful completion of student academic and career pathways</a:t>
            </a:r>
          </a:p>
          <a:p>
            <a:r>
              <a:rPr lang="en-US" dirty="0"/>
              <a:t>Partnerships with offices of institutional research, offices of financial aid and offices of admissions</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60293944"/>
      </p:ext>
    </p:extLst>
  </p:cSld>
  <p:clrMapOvr>
    <a:masterClrMapping/>
  </p:clrMapOvr>
  <mc:AlternateContent xmlns:mc="http://schemas.openxmlformats.org/markup-compatibility/2006" xmlns:p14="http://schemas.microsoft.com/office/powerpoint/2010/main">
    <mc:Choice Requires="p14">
      <p:transition spd="slow" p14:dur="2000" advTm="22909"/>
    </mc:Choice>
    <mc:Fallback xmlns="">
      <p:transition spd="slow" advTm="22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Institutional Needs</a:t>
            </a:r>
          </a:p>
        </p:txBody>
      </p:sp>
      <p:sp>
        <p:nvSpPr>
          <p:cNvPr id="3" name="Content Placeholder 2"/>
          <p:cNvSpPr>
            <a:spLocks noGrp="1"/>
          </p:cNvSpPr>
          <p:nvPr>
            <p:ph idx="1"/>
          </p:nvPr>
        </p:nvSpPr>
        <p:spPr/>
        <p:txBody>
          <a:bodyPr/>
          <a:lstStyle/>
          <a:p>
            <a:r>
              <a:rPr lang="en-US" dirty="0"/>
              <a:t>Encourage efforts that are focused on well-documented institutional needs or concerns</a:t>
            </a:r>
          </a:p>
          <a:p>
            <a:r>
              <a:rPr lang="en-US" dirty="0"/>
              <a:t>Strongly encourages proposals to build on completed needs analyses or institutional scans</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78189270"/>
      </p:ext>
    </p:extLst>
  </p:cSld>
  <p:clrMapOvr>
    <a:masterClrMapping/>
  </p:clrMapOvr>
  <mc:AlternateContent xmlns:mc="http://schemas.openxmlformats.org/markup-compatibility/2006" xmlns:p14="http://schemas.microsoft.com/office/powerpoint/2010/main">
    <mc:Choice Requires="p14">
      <p:transition spd="slow" p14:dur="2000" advTm="22058"/>
    </mc:Choice>
    <mc:Fallback xmlns="">
      <p:transition spd="slow" advTm="22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a:t>
            </a:r>
          </a:p>
        </p:txBody>
      </p:sp>
      <p:sp>
        <p:nvSpPr>
          <p:cNvPr id="3" name="Content Placeholder 2"/>
          <p:cNvSpPr>
            <a:spLocks noGrp="1"/>
          </p:cNvSpPr>
          <p:nvPr>
            <p:ph idx="1"/>
          </p:nvPr>
        </p:nvSpPr>
        <p:spPr/>
        <p:txBody>
          <a:bodyPr>
            <a:normAutofit/>
          </a:bodyPr>
          <a:lstStyle/>
          <a:p>
            <a:pPr marL="0" indent="0">
              <a:buNone/>
            </a:pPr>
            <a:r>
              <a:rPr lang="en-US" dirty="0"/>
              <a:t>Project teams composed of: </a:t>
            </a:r>
          </a:p>
          <a:p>
            <a:pPr marL="514350" indent="-514350">
              <a:buFont typeface="+mj-lt"/>
              <a:buAutoNum type="arabicPeriod"/>
            </a:pPr>
            <a:r>
              <a:rPr lang="en-US" dirty="0"/>
              <a:t>PI: Faculty member currently teaching in one of the S-STEM disciplines;</a:t>
            </a:r>
          </a:p>
          <a:p>
            <a:pPr marL="514350" indent="-514350">
              <a:buFont typeface="+mj-lt"/>
              <a:buAutoNum type="arabicPeriod"/>
            </a:pPr>
            <a:r>
              <a:rPr lang="en-US" dirty="0"/>
              <a:t>Co-PI: STEM administrator; and </a:t>
            </a:r>
          </a:p>
          <a:p>
            <a:pPr marL="514350" indent="-514350">
              <a:buFont typeface="+mj-lt"/>
              <a:buAutoNum type="arabicPeriod"/>
            </a:pPr>
            <a:r>
              <a:rPr lang="en-US" dirty="0"/>
              <a:t>Co-PI: Institutional, educational, discipline-based educational, or social science researcher at the institution or from another institution or research organization</a:t>
            </a:r>
          </a:p>
          <a:p>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53995771"/>
      </p:ext>
    </p:extLst>
  </p:cSld>
  <p:clrMapOvr>
    <a:masterClrMapping/>
  </p:clrMapOvr>
  <mc:AlternateContent xmlns:mc="http://schemas.openxmlformats.org/markup-compatibility/2006" xmlns:p14="http://schemas.microsoft.com/office/powerpoint/2010/main">
    <mc:Choice Requires="p14">
      <p:transition spd="slow" p14:dur="2000" advTm="70728"/>
    </mc:Choice>
    <mc:Fallback xmlns="">
      <p:transition spd="slow" advTm="70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31419"/>
            <a:ext cx="9143999" cy="1143000"/>
          </a:xfrm>
        </p:spPr>
        <p:txBody>
          <a:bodyPr>
            <a:noAutofit/>
          </a:bodyPr>
          <a:lstStyle/>
          <a:p>
            <a:r>
              <a:rPr lang="en-US" sz="4000" dirty="0"/>
              <a:t>Use of Funds -- Track 2 </a:t>
            </a:r>
            <a:br>
              <a:rPr lang="en-US" sz="4000" dirty="0"/>
            </a:br>
            <a:r>
              <a:rPr lang="en-US" sz="4000" dirty="0"/>
              <a:t>Design and Development: Single Institution</a:t>
            </a:r>
          </a:p>
        </p:txBody>
      </p:sp>
      <p:sp>
        <p:nvSpPr>
          <p:cNvPr id="3" name="Content Placeholder 2"/>
          <p:cNvSpPr>
            <a:spLocks noGrp="1"/>
          </p:cNvSpPr>
          <p:nvPr>
            <p:ph idx="1"/>
          </p:nvPr>
        </p:nvSpPr>
        <p:spPr/>
        <p:txBody>
          <a:bodyPr>
            <a:normAutofit fontScale="85000" lnSpcReduction="10000"/>
          </a:bodyPr>
          <a:lstStyle/>
          <a:p>
            <a:r>
              <a:rPr lang="en-US" dirty="0"/>
              <a:t>Scholarships for low-income academically talented students with demonstrated financial need</a:t>
            </a:r>
          </a:p>
          <a:p>
            <a:r>
              <a:rPr lang="en-US" dirty="0"/>
              <a:t>Implementation of the requirement for S-STEM faculty mentor and cohort experience</a:t>
            </a:r>
          </a:p>
          <a:p>
            <a:r>
              <a:rPr lang="en-US" dirty="0"/>
              <a:t>Support for high-quality extant professional and workforce development activities</a:t>
            </a:r>
          </a:p>
          <a:p>
            <a:r>
              <a:rPr lang="en-US" dirty="0"/>
              <a:t>Implementation and investigation of evidence based academic and student support activities to determine their effectiveness in recruiting, retaining, and graduating students in STEM</a:t>
            </a:r>
          </a:p>
          <a:p>
            <a:r>
              <a:rPr lang="en-US" dirty="0"/>
              <a:t>Support for evaluation and management</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20830568"/>
      </p:ext>
    </p:extLst>
  </p:cSld>
  <p:clrMapOvr>
    <a:masterClrMapping/>
  </p:clrMapOvr>
  <mc:AlternateContent xmlns:mc="http://schemas.openxmlformats.org/markup-compatibility/2006" xmlns:p14="http://schemas.microsoft.com/office/powerpoint/2010/main">
    <mc:Choice Requires="p14">
      <p:transition spd="slow" p14:dur="2000" advTm="69790"/>
    </mc:Choice>
    <mc:Fallback xmlns="">
      <p:transition spd="slow" advTm="69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Caution</a:t>
            </a:r>
          </a:p>
        </p:txBody>
      </p:sp>
      <p:sp>
        <p:nvSpPr>
          <p:cNvPr id="3" name="Content Placeholder 2"/>
          <p:cNvSpPr>
            <a:spLocks noGrp="1"/>
          </p:cNvSpPr>
          <p:nvPr>
            <p:ph idx="1"/>
          </p:nvPr>
        </p:nvSpPr>
        <p:spPr/>
        <p:txBody>
          <a:bodyPr/>
          <a:lstStyle/>
          <a:p>
            <a:r>
              <a:rPr lang="en-US" dirty="0"/>
              <a:t>The level of funding requested should be based on the </a:t>
            </a:r>
            <a:r>
              <a:rPr lang="en-US" b="1" u="sng" dirty="0"/>
              <a:t>focus</a:t>
            </a:r>
            <a:r>
              <a:rPr lang="en-US" dirty="0"/>
              <a:t>, </a:t>
            </a:r>
            <a:r>
              <a:rPr lang="en-US" b="1" u="sng" dirty="0"/>
              <a:t>scope</a:t>
            </a:r>
            <a:r>
              <a:rPr lang="en-US" dirty="0"/>
              <a:t>, and </a:t>
            </a:r>
            <a:r>
              <a:rPr lang="en-US" b="1" u="sng" dirty="0"/>
              <a:t>size</a:t>
            </a:r>
            <a:r>
              <a:rPr lang="en-US" dirty="0"/>
              <a:t> of the effort</a:t>
            </a:r>
          </a:p>
          <a:p>
            <a:r>
              <a:rPr lang="en-US" dirty="0"/>
              <a:t>Possible to request less than $1M</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69857320"/>
      </p:ext>
    </p:extLst>
  </p:cSld>
  <p:clrMapOvr>
    <a:masterClrMapping/>
  </p:clrMapOvr>
  <mc:AlternateContent xmlns:mc="http://schemas.openxmlformats.org/markup-compatibility/2006" xmlns:p14="http://schemas.microsoft.com/office/powerpoint/2010/main">
    <mc:Choice Requires="p14">
      <p:transition spd="slow" p14:dur="2000" advTm="24759"/>
    </mc:Choice>
    <mc:Fallback xmlns="">
      <p:transition spd="slow" advTm="24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8723"/>
            <a:ext cx="9144000" cy="1143000"/>
          </a:xfrm>
        </p:spPr>
        <p:txBody>
          <a:bodyPr>
            <a:normAutofit fontScale="90000"/>
          </a:bodyPr>
          <a:lstStyle/>
          <a:p>
            <a:r>
              <a:rPr lang="en-US" dirty="0"/>
              <a:t>Track 2 </a:t>
            </a:r>
            <a:br>
              <a:rPr lang="en-US" dirty="0"/>
            </a:br>
            <a:r>
              <a:rPr lang="en-US" dirty="0"/>
              <a:t>Design and Development: Single Institution</a:t>
            </a:r>
            <a:br>
              <a:rPr lang="en-US" dirty="0"/>
            </a:br>
            <a:br>
              <a:rPr lang="en-US" dirty="0"/>
            </a:br>
            <a:endParaRPr lang="en-US" dirty="0"/>
          </a:p>
        </p:txBody>
      </p:sp>
      <p:sp>
        <p:nvSpPr>
          <p:cNvPr id="3" name="Content Placeholder 2"/>
          <p:cNvSpPr>
            <a:spLocks noGrp="1"/>
          </p:cNvSpPr>
          <p:nvPr>
            <p:ph idx="1"/>
          </p:nvPr>
        </p:nvSpPr>
        <p:spPr/>
        <p:txBody>
          <a:bodyPr>
            <a:normAutofit fontScale="77500" lnSpcReduction="20000"/>
          </a:bodyPr>
          <a:lstStyle/>
          <a:p>
            <a:r>
              <a:rPr lang="en-US" dirty="0"/>
              <a:t>Single Institution</a:t>
            </a:r>
          </a:p>
          <a:p>
            <a:r>
              <a:rPr lang="en-US" dirty="0"/>
              <a:t>Up to $1M for 5 years.</a:t>
            </a:r>
          </a:p>
          <a:p>
            <a:r>
              <a:rPr lang="en-US" dirty="0"/>
              <a:t>At least 60% of total amount requested must be requested for scholarships</a:t>
            </a:r>
          </a:p>
          <a:p>
            <a:r>
              <a:rPr lang="en-US" dirty="0"/>
              <a:t>Increase recruitment, retention, student success, transfer, if appropriate, and completion of STEM degrees by talented students with demonstrated financial need, and entry into the workforce or graduate studies</a:t>
            </a:r>
          </a:p>
          <a:p>
            <a:r>
              <a:rPr lang="en-US" dirty="0"/>
              <a:t>Develop and test approaches for student success and contribute to STEM education knowledge base</a:t>
            </a:r>
          </a:p>
          <a:p>
            <a:r>
              <a:rPr lang="en-US" dirty="0"/>
              <a:t>Encouraged to focus on cognitive and non-cognitive aspects of student experiences and success</a:t>
            </a:r>
          </a:p>
          <a:p>
            <a:pPr marL="0" indent="0">
              <a:buNone/>
            </a:pPr>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07058549"/>
      </p:ext>
    </p:extLst>
  </p:cSld>
  <p:clrMapOvr>
    <a:masterClrMapping/>
  </p:clrMapOvr>
  <mc:AlternateContent xmlns:mc="http://schemas.openxmlformats.org/markup-compatibility/2006" xmlns:p14="http://schemas.microsoft.com/office/powerpoint/2010/main">
    <mc:Choice Requires="p14">
      <p:transition spd="slow" p14:dur="2000" advTm="72443"/>
    </mc:Choice>
    <mc:Fallback xmlns="">
      <p:transition spd="slow" advTm="72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a:t>
            </a:r>
          </a:p>
        </p:txBody>
      </p:sp>
      <p:sp>
        <p:nvSpPr>
          <p:cNvPr id="10" name="AutoShape 2" descr="Image result for old photo of scientis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12" name="TextBox 11"/>
          <p:cNvSpPr txBox="1"/>
          <p:nvPr>
            <p:extLst>
              <p:ext uri="{D42A27DB-BD31-4B8C-83A1-F6EECF244321}">
                <p14:modId xmlns:p14="http://schemas.microsoft.com/office/powerpoint/2010/main" val="3425508510"/>
              </p:ext>
            </p:extLst>
          </p:nvPr>
        </p:nvSpPr>
        <p:spPr>
          <a:xfrm>
            <a:off x="990938" y="1933575"/>
            <a:ext cx="6858000" cy="646331"/>
          </a:xfrm>
          <a:prstGeom prst="rect">
            <a:avLst/>
          </a:prstGeom>
          <a:noFill/>
        </p:spPr>
        <p:txBody>
          <a:bodyPr wrap="square" rtlCol="0" anchor="t">
            <a:spAutoFit/>
          </a:bodyPr>
          <a:lstStyle/>
          <a:p>
            <a:pPr algn="ctr"/>
            <a:r>
              <a:rPr lang="en-US" sz="2400" u="sng" dirty="0">
                <a:solidFill>
                  <a:prstClr val="black"/>
                </a:solidFill>
              </a:rPr>
              <a:t>NSF S-STEM Team</a:t>
            </a:r>
          </a:p>
          <a:p>
            <a:pPr algn="ctr"/>
            <a:endParaRPr lang="en-US" sz="1200">
              <a:solidFill>
                <a:prstClr val="black"/>
              </a:solidFill>
              <a:cs typeface="Calibri"/>
            </a:endParaRPr>
          </a:p>
        </p:txBody>
      </p:sp>
    </p:spTree>
    <p:extLst>
      <p:ext uri="{BB962C8B-B14F-4D97-AF65-F5344CB8AC3E}">
        <p14:creationId xmlns:p14="http://schemas.microsoft.com/office/powerpoint/2010/main" val="700770728"/>
      </p:ext>
    </p:extLst>
  </p:cSld>
  <p:clrMapOvr>
    <a:masterClrMapping/>
  </p:clrMapOvr>
  <mc:AlternateContent xmlns:mc="http://schemas.openxmlformats.org/markup-compatibility/2006" xmlns:p14="http://schemas.microsoft.com/office/powerpoint/2010/main">
    <mc:Choice Requires="p14">
      <p:transition spd="slow" p14:dur="2000" advTm="22611"/>
    </mc:Choice>
    <mc:Fallback xmlns="">
      <p:transition spd="slow" advTm="22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Information</a:t>
            </a:r>
          </a:p>
        </p:txBody>
      </p:sp>
      <p:sp>
        <p:nvSpPr>
          <p:cNvPr id="3" name="Content Placeholder 2"/>
          <p:cNvSpPr>
            <a:spLocks noGrp="1"/>
          </p:cNvSpPr>
          <p:nvPr>
            <p:ph idx="1"/>
          </p:nvPr>
        </p:nvSpPr>
        <p:spPr>
          <a:xfrm>
            <a:off x="990600" y="1447800"/>
            <a:ext cx="8153400" cy="4800600"/>
          </a:xfrm>
        </p:spPr>
        <p:txBody>
          <a:bodyPr>
            <a:normAutofit fontScale="92500" lnSpcReduction="20000"/>
          </a:bodyPr>
          <a:lstStyle/>
          <a:p>
            <a:r>
              <a:rPr lang="en-US" sz="2400" dirty="0"/>
              <a:t>NSF Proposal &amp; Award Policies &amp; Procedures Guide</a:t>
            </a:r>
          </a:p>
          <a:p>
            <a:pPr marL="0" indent="0">
              <a:buNone/>
            </a:pPr>
            <a:r>
              <a:rPr lang="en-US" sz="2400" dirty="0">
                <a:hlinkClick r:id="rId5"/>
              </a:rPr>
              <a:t>http://</a:t>
            </a:r>
            <a:r>
              <a:rPr lang="en-US" sz="2400" dirty="0">
                <a:hlinkClick r:id="rId6"/>
              </a:rPr>
              <a:t>https://www.nsf.gov/pubs/policydocs/pappg17_1/</a:t>
            </a:r>
            <a:endParaRPr lang="en-US" sz="2400" dirty="0"/>
          </a:p>
          <a:p>
            <a:pPr marL="0" indent="0">
              <a:buNone/>
            </a:pPr>
            <a:endParaRPr lang="en-US" sz="2400" dirty="0"/>
          </a:p>
          <a:p>
            <a:r>
              <a:rPr lang="en-US" sz="2800" dirty="0"/>
              <a:t>Common Guidelines for Education Research and Development</a:t>
            </a:r>
          </a:p>
          <a:p>
            <a:pPr marL="0" indent="0">
              <a:buNone/>
            </a:pPr>
            <a:r>
              <a:rPr lang="en-US" sz="2400" dirty="0">
                <a:hlinkClick r:id="rId7"/>
              </a:rPr>
              <a:t>http://www.nsf.gov/pubs/2013/nsf13126/nsf13126.pdf</a:t>
            </a:r>
            <a:endParaRPr lang="en-US" sz="2400" dirty="0"/>
          </a:p>
          <a:p>
            <a:pPr marL="0" indent="0">
              <a:buNone/>
            </a:pPr>
            <a:endParaRPr lang="en-US" sz="2400" dirty="0"/>
          </a:p>
          <a:p>
            <a:pPr marL="342900" indent="-342900"/>
            <a:r>
              <a:rPr lang="en-US" sz="2800" dirty="0"/>
              <a:t>NSF Merit Review Overview</a:t>
            </a:r>
          </a:p>
          <a:p>
            <a:pPr marL="0" indent="0">
              <a:buNone/>
            </a:pPr>
            <a:r>
              <a:rPr lang="en-US" sz="2400" dirty="0">
                <a:hlinkClick r:id="rId8"/>
              </a:rPr>
              <a:t>http://nsf.gov/bfa/dias/policy/merit_review/</a:t>
            </a:r>
            <a:endParaRPr lang="en-US" sz="2400" dirty="0"/>
          </a:p>
          <a:p>
            <a:pPr marL="0" indent="0">
              <a:buNone/>
            </a:pPr>
            <a:endParaRPr lang="en-US" sz="2400" dirty="0"/>
          </a:p>
          <a:p>
            <a:pPr marL="342900" indent="-342900"/>
            <a:r>
              <a:rPr lang="en-US" sz="2800" dirty="0"/>
              <a:t>Solicitation, FAQs, and Webinar Resources on the S-STEM program website:</a:t>
            </a:r>
          </a:p>
          <a:p>
            <a:pPr marL="0" indent="0">
              <a:buNone/>
            </a:pPr>
            <a:r>
              <a:rPr lang="en-US" sz="2400" dirty="0">
                <a:hlinkClick r:id="rId9"/>
              </a:rPr>
              <a:t>https://www.nsf.gov/funding/pgm_summ.jsp?pims_id=5257</a:t>
            </a:r>
            <a:endParaRPr lang="en-US" sz="2400" dirty="0"/>
          </a:p>
          <a:p>
            <a:pPr marL="0" indent="0">
              <a:buNone/>
            </a:pPr>
            <a:endParaRPr lang="en-US" sz="2400" dirty="0"/>
          </a:p>
          <a:p>
            <a:pPr marL="0" indent="0">
              <a:buNone/>
            </a:pPr>
            <a:endParaRPr lang="en-US" sz="2800" dirty="0"/>
          </a:p>
          <a:p>
            <a:pPr marL="0" indent="0">
              <a:buNone/>
            </a:pPr>
            <a:endParaRPr lang="en-US" sz="2800" dirty="0"/>
          </a:p>
          <a:p>
            <a:pPr marL="0" indent="0">
              <a:buNone/>
            </a:pP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67670045"/>
      </p:ext>
    </p:extLst>
  </p:cSld>
  <p:clrMapOvr>
    <a:masterClrMapping/>
  </p:clrMapOvr>
  <mc:AlternateContent xmlns:mc="http://schemas.openxmlformats.org/markup-compatibility/2006" xmlns:p14="http://schemas.microsoft.com/office/powerpoint/2010/main">
    <mc:Choice Requires="p14">
      <p:transition spd="slow" p14:dur="2000" advTm="11230"/>
    </mc:Choice>
    <mc:Fallback xmlns="">
      <p:transition spd="slow" advTm="11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S-STEM Program Goals</a:t>
            </a:r>
          </a:p>
        </p:txBody>
      </p:sp>
      <p:sp>
        <p:nvSpPr>
          <p:cNvPr id="3" name="Content Placeholder 2"/>
          <p:cNvSpPr>
            <a:spLocks noGrp="1"/>
          </p:cNvSpPr>
          <p:nvPr>
            <p:ph idx="1"/>
          </p:nvPr>
        </p:nvSpPr>
        <p:spPr>
          <a:xfrm>
            <a:off x="258896" y="1176968"/>
            <a:ext cx="8534400" cy="5223831"/>
          </a:xfrm>
        </p:spPr>
        <p:txBody>
          <a:bodyPr>
            <a:normAutofit fontScale="70000" lnSpcReduction="20000"/>
          </a:bodyPr>
          <a:lstStyle/>
          <a:p>
            <a:pPr marL="514350" indent="-514350">
              <a:buFont typeface="+mj-lt"/>
              <a:buAutoNum type="arabicPeriod"/>
            </a:pPr>
            <a:r>
              <a:rPr lang="en-US" dirty="0"/>
              <a:t>To increase the recruitment, retention, student success, and graduation (including student transfer) of low-income academically talented students who are pursuing associate, baccalaureate, or graduate degrees in STEM and enter the STEM workforce or graduate study.</a:t>
            </a:r>
          </a:p>
          <a:p>
            <a:pPr marL="514350" indent="-514350">
              <a:buFont typeface="+mj-lt"/>
              <a:buAutoNum type="arabicPeriod"/>
            </a:pPr>
            <a:endParaRPr lang="en-US" dirty="0"/>
          </a:p>
          <a:p>
            <a:pPr marL="514350" indent="-514350">
              <a:buFont typeface="+mj-lt"/>
              <a:buAutoNum type="arabicPeriod"/>
            </a:pPr>
            <a:r>
              <a:rPr lang="en-US" dirty="0"/>
              <a:t>To implement and study models, effective practices, and/or strategies that contribute to understanding of factors that affect recruitment, retention, student success, academic/career pathways, and/or degree attainment in STEM of low income academically talented students.</a:t>
            </a:r>
          </a:p>
          <a:p>
            <a:pPr marL="514350" indent="-514350">
              <a:buFont typeface="+mj-lt"/>
              <a:buAutoNum type="arabicPeriod"/>
            </a:pPr>
            <a:endParaRPr lang="en-US" dirty="0"/>
          </a:p>
          <a:p>
            <a:pPr marL="514350" indent="-514350">
              <a:buFont typeface="+mj-lt"/>
              <a:buAutoNum type="arabicPeriod"/>
            </a:pPr>
            <a:r>
              <a:rPr lang="en-US" dirty="0"/>
              <a:t>To contribute to the implementation and sustainability of effective curricular and co-curricular activities for low-income academically talented students pursuing undergraduate and graduate STEM education.</a:t>
            </a:r>
          </a:p>
        </p:txBody>
      </p:sp>
      <p:pic>
        <p:nvPicPr>
          <p:cNvPr id="11" name="Sound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31811789"/>
      </p:ext>
    </p:extLst>
  </p:cSld>
  <p:clrMapOvr>
    <a:masterClrMapping/>
  </p:clrMapOvr>
  <mc:AlternateContent xmlns:mc="http://schemas.openxmlformats.org/markup-compatibility/2006" xmlns:p14="http://schemas.microsoft.com/office/powerpoint/2010/main">
    <mc:Choice Requires="p14">
      <p:transition spd="slow" p14:dur="2000" advTm="82942"/>
    </mc:Choice>
    <mc:Fallback xmlns="">
      <p:transition spd="slow" advTm="82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Track 2 Design and Development Single Institution Project Expectations</a:t>
            </a:r>
          </a:p>
        </p:txBody>
      </p:sp>
      <p:sp>
        <p:nvSpPr>
          <p:cNvPr id="3" name="Content Placeholder 2"/>
          <p:cNvSpPr>
            <a:spLocks noGrp="1"/>
          </p:cNvSpPr>
          <p:nvPr>
            <p:ph idx="1"/>
          </p:nvPr>
        </p:nvSpPr>
        <p:spPr/>
        <p:txBody>
          <a:bodyPr>
            <a:normAutofit fontScale="77500" lnSpcReduction="20000"/>
          </a:bodyPr>
          <a:lstStyle/>
          <a:p>
            <a:r>
              <a:rPr lang="en-US" dirty="0"/>
              <a:t>Establish scholarship programs for low-income academically talented students with demonstrated financial need</a:t>
            </a:r>
          </a:p>
          <a:p>
            <a:r>
              <a:rPr lang="en-US" dirty="0"/>
              <a:t>Provide strong academic and student support</a:t>
            </a:r>
          </a:p>
          <a:p>
            <a:pPr lvl="1"/>
            <a:r>
              <a:rPr lang="en-US" dirty="0"/>
              <a:t>Such as: high-quality extant curriculum, professional, and workforce development activities.</a:t>
            </a:r>
          </a:p>
          <a:p>
            <a:r>
              <a:rPr lang="en-US" dirty="0"/>
              <a:t>Increase student success, retention, and degree attainment in STEM (including student transfer, if appropriate)</a:t>
            </a:r>
          </a:p>
          <a:p>
            <a:r>
              <a:rPr lang="en-US" dirty="0"/>
              <a:t>Implement/adapt and study effective curricular and co-curricular activities and professional development activities </a:t>
            </a:r>
          </a:p>
          <a:p>
            <a:r>
              <a:rPr lang="en-US" dirty="0"/>
              <a:t>Contribute to understanding the effect of evidence-based practices on student outcomes</a:t>
            </a:r>
          </a:p>
          <a:p>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08996593"/>
      </p:ext>
    </p:extLst>
  </p:cSld>
  <p:clrMapOvr>
    <a:masterClrMapping/>
  </p:clrMapOvr>
  <mc:AlternateContent xmlns:mc="http://schemas.openxmlformats.org/markup-compatibility/2006" xmlns:p14="http://schemas.microsoft.com/office/powerpoint/2010/main">
    <mc:Choice Requires="p14">
      <p:transition spd="slow" p14:dur="2000" advTm="72677"/>
    </mc:Choice>
    <mc:Fallback xmlns="">
      <p:transition spd="slow" advTm="72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Strand 2 Design and Development, Type 1 Key Parameters</a:t>
            </a:r>
          </a:p>
        </p:txBody>
      </p:sp>
      <p:sp>
        <p:nvSpPr>
          <p:cNvPr id="3" name="Content Placeholder 2"/>
          <p:cNvSpPr>
            <a:spLocks noGrp="1"/>
          </p:cNvSpPr>
          <p:nvPr>
            <p:ph idx="1"/>
          </p:nvPr>
        </p:nvSpPr>
        <p:spPr/>
        <p:txBody>
          <a:bodyPr/>
          <a:lstStyle/>
          <a:p>
            <a:r>
              <a:rPr lang="en-US" dirty="0"/>
              <a:t>Up to $1.0 million for 5 years.</a:t>
            </a:r>
          </a:p>
          <a:p>
            <a:r>
              <a:rPr lang="en-US" dirty="0"/>
              <a:t>At least 60% of the total amount requested must be requested for scholarships.</a:t>
            </a:r>
          </a:p>
          <a:p>
            <a:r>
              <a:rPr lang="en-US" dirty="0"/>
              <a:t>Eligibility based on:</a:t>
            </a:r>
          </a:p>
          <a:p>
            <a:pPr lvl="1"/>
            <a:r>
              <a:rPr lang="en-US" dirty="0"/>
              <a:t>FAFSA (undergraduates)</a:t>
            </a:r>
          </a:p>
          <a:p>
            <a:pPr lvl="1"/>
            <a:r>
              <a:rPr lang="en-US" dirty="0"/>
              <a:t>GAANN (graduate students)</a:t>
            </a:r>
          </a:p>
          <a:p>
            <a:r>
              <a:rPr lang="en-US" dirty="0"/>
              <a:t>Implementation and Investigation of academic and student support activities</a:t>
            </a:r>
          </a:p>
          <a:p>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83560321"/>
      </p:ext>
    </p:extLst>
  </p:cSld>
  <p:clrMapOvr>
    <a:masterClrMapping/>
  </p:clrMapOvr>
  <mc:AlternateContent xmlns:mc="http://schemas.openxmlformats.org/markup-compatibility/2006" xmlns:p14="http://schemas.microsoft.com/office/powerpoint/2010/main">
    <mc:Choice Requires="p14">
      <p:transition spd="slow" p14:dur="2000" advTm="70695"/>
    </mc:Choice>
    <mc:Fallback xmlns="">
      <p:transition spd="slow" advTm="70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Track 2 Design and Development: Single Institution seeks to:</a:t>
            </a:r>
          </a:p>
        </p:txBody>
      </p:sp>
      <p:sp>
        <p:nvSpPr>
          <p:cNvPr id="3" name="Content Placeholder 2"/>
          <p:cNvSpPr>
            <a:spLocks noGrp="1"/>
          </p:cNvSpPr>
          <p:nvPr>
            <p:ph idx="1"/>
          </p:nvPr>
        </p:nvSpPr>
        <p:spPr/>
        <p:txBody>
          <a:bodyPr>
            <a:normAutofit fontScale="92500" lnSpcReduction="20000"/>
          </a:bodyPr>
          <a:lstStyle/>
          <a:p>
            <a:r>
              <a:rPr lang="en-US" dirty="0"/>
              <a:t>Leverage S-STEM funds with institutional efforts and infrastructure </a:t>
            </a:r>
          </a:p>
          <a:p>
            <a:r>
              <a:rPr lang="en-US" dirty="0"/>
              <a:t>Improve, study, and understand: </a:t>
            </a:r>
          </a:p>
          <a:p>
            <a:pPr lvl="1"/>
            <a:r>
              <a:rPr lang="en-US" dirty="0"/>
              <a:t>Recruitment</a:t>
            </a:r>
          </a:p>
          <a:p>
            <a:pPr lvl="1"/>
            <a:r>
              <a:rPr lang="en-US" dirty="0"/>
              <a:t>Retention</a:t>
            </a:r>
          </a:p>
          <a:p>
            <a:pPr lvl="1"/>
            <a:r>
              <a:rPr lang="en-US" dirty="0"/>
              <a:t>Student Success</a:t>
            </a:r>
          </a:p>
          <a:p>
            <a:pPr lvl="1"/>
            <a:r>
              <a:rPr lang="en-US" dirty="0"/>
              <a:t>Degree Attainment in STEM (including transfer)</a:t>
            </a:r>
          </a:p>
          <a:p>
            <a:r>
              <a:rPr lang="en-US" dirty="0"/>
              <a:t>Support low income academically talented students with demonstrated financial need</a:t>
            </a:r>
            <a:r>
              <a:rPr lang="en-US" dirty="0">
                <a:effectLst/>
              </a:rPr>
              <a:t> (scholarships)</a:t>
            </a:r>
          </a:p>
          <a:p>
            <a:r>
              <a:rPr lang="en-US" dirty="0"/>
              <a:t>Other students (participating in project activities)</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84378413"/>
      </p:ext>
    </p:extLst>
  </p:cSld>
  <p:clrMapOvr>
    <a:masterClrMapping/>
  </p:clrMapOvr>
  <mc:AlternateContent xmlns:mc="http://schemas.openxmlformats.org/markup-compatibility/2006" xmlns:p14="http://schemas.microsoft.com/office/powerpoint/2010/main">
    <mc:Choice Requires="p14">
      <p:transition spd="slow" p14:dur="2000" advTm="44809"/>
    </mc:Choice>
    <mc:Fallback xmlns="">
      <p:transition spd="slow" advTm="44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Expectations </a:t>
            </a:r>
          </a:p>
        </p:txBody>
      </p:sp>
      <p:sp>
        <p:nvSpPr>
          <p:cNvPr id="3" name="Content Placeholder 2"/>
          <p:cNvSpPr>
            <a:spLocks noGrp="1"/>
          </p:cNvSpPr>
          <p:nvPr>
            <p:ph idx="1"/>
          </p:nvPr>
        </p:nvSpPr>
        <p:spPr/>
        <p:txBody>
          <a:bodyPr/>
          <a:lstStyle/>
          <a:p>
            <a:r>
              <a:rPr lang="en-US" dirty="0"/>
              <a:t>Increase the quality of the STEM workforce</a:t>
            </a:r>
          </a:p>
          <a:p>
            <a:endParaRPr lang="en-US" dirty="0"/>
          </a:p>
          <a:p>
            <a:r>
              <a:rPr lang="en-US" dirty="0"/>
              <a:t>Have strong STEM faculty commitment and involvement</a:t>
            </a:r>
          </a:p>
          <a:p>
            <a:pPr marL="0" indent="0">
              <a:buNone/>
            </a:pP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55900892"/>
      </p:ext>
    </p:extLst>
  </p:cSld>
  <p:clrMapOvr>
    <a:masterClrMapping/>
  </p:clrMapOvr>
  <mc:AlternateContent xmlns:mc="http://schemas.openxmlformats.org/markup-compatibility/2006" xmlns:p14="http://schemas.microsoft.com/office/powerpoint/2010/main">
    <mc:Choice Requires="p14">
      <p:transition spd="slow" p14:dur="2000" advTm="11044"/>
    </mc:Choice>
    <mc:Fallback xmlns="">
      <p:transition spd="slow" advTm="11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Expectations </a:t>
            </a:r>
          </a:p>
        </p:txBody>
      </p:sp>
      <p:sp>
        <p:nvSpPr>
          <p:cNvPr id="3" name="Content Placeholder 2"/>
          <p:cNvSpPr>
            <a:spLocks noGrp="1"/>
          </p:cNvSpPr>
          <p:nvPr>
            <p:ph idx="1"/>
          </p:nvPr>
        </p:nvSpPr>
        <p:spPr/>
        <p:txBody>
          <a:bodyPr>
            <a:normAutofit/>
          </a:bodyPr>
          <a:lstStyle/>
          <a:p>
            <a:r>
              <a:rPr lang="en-US" dirty="0"/>
              <a:t>Implement or adapt and study </a:t>
            </a:r>
          </a:p>
          <a:p>
            <a:pPr lvl="1"/>
            <a:r>
              <a:rPr lang="en-US" dirty="0"/>
              <a:t>Effective curricular and co-curricular activities and professional development activities</a:t>
            </a:r>
          </a:p>
          <a:p>
            <a:pPr lvl="1"/>
            <a:r>
              <a:rPr lang="en-US" dirty="0"/>
              <a:t>Activities tailored to students, STEM faculty, and different types of institutional contexts</a:t>
            </a:r>
          </a:p>
          <a:p>
            <a:r>
              <a:rPr lang="en-US" dirty="0"/>
              <a:t>Informed by the Common Guidelines for Education Research and Development (NSF 13-126)</a:t>
            </a:r>
          </a:p>
          <a:p>
            <a:pPr marL="0" indent="0">
              <a:buNone/>
            </a:pPr>
            <a:endParaRPr lang="en-US" dirty="0"/>
          </a:p>
          <a:p>
            <a:pPr lvl="1"/>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67124301"/>
      </p:ext>
    </p:extLst>
  </p:cSld>
  <p:clrMapOvr>
    <a:masterClrMapping/>
  </p:clrMapOvr>
  <mc:AlternateContent xmlns:mc="http://schemas.openxmlformats.org/markup-compatibility/2006" xmlns:p14="http://schemas.microsoft.com/office/powerpoint/2010/main">
    <mc:Choice Requires="p14">
      <p:transition spd="slow" p14:dur="2000" advTm="49660"/>
    </mc:Choice>
    <mc:Fallback xmlns="">
      <p:transition spd="slow" advTm="49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Expectations </a:t>
            </a:r>
          </a:p>
        </p:txBody>
      </p:sp>
      <p:sp>
        <p:nvSpPr>
          <p:cNvPr id="3" name="Content Placeholder 2"/>
          <p:cNvSpPr>
            <a:spLocks noGrp="1"/>
          </p:cNvSpPr>
          <p:nvPr>
            <p:ph idx="1"/>
          </p:nvPr>
        </p:nvSpPr>
        <p:spPr/>
        <p:txBody>
          <a:bodyPr>
            <a:normAutofit/>
          </a:bodyPr>
          <a:lstStyle/>
          <a:p>
            <a:r>
              <a:rPr lang="en-US" dirty="0"/>
              <a:t>Focus on cognitive or non-cognitive aspects of student experiences and success </a:t>
            </a:r>
          </a:p>
          <a:p>
            <a:pPr lvl="1"/>
            <a:r>
              <a:rPr lang="en-US" dirty="0"/>
              <a:t>Research experiences, internships, participation in student cohorts, the mentor/mentee relationship. </a:t>
            </a:r>
          </a:p>
          <a:p>
            <a:pPr lvl="1"/>
            <a:r>
              <a:rPr lang="en-US" dirty="0"/>
              <a:t>Increase implementation and understanding of evidence-based practices and strategies on student outcomes. </a:t>
            </a: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26804397"/>
      </p:ext>
    </p:extLst>
  </p:cSld>
  <p:clrMapOvr>
    <a:masterClrMapping/>
  </p:clrMapOvr>
  <mc:AlternateContent xmlns:mc="http://schemas.openxmlformats.org/markup-compatibility/2006" xmlns:p14="http://schemas.microsoft.com/office/powerpoint/2010/main">
    <mc:Choice Requires="p14">
      <p:transition spd="slow" p14:dur="2000" advTm="30560"/>
    </mc:Choice>
    <mc:Fallback xmlns="">
      <p:transition spd="slow" advTm="30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Expected Outcomes:  </a:t>
            </a:r>
            <a:br>
              <a:rPr lang="en-US" dirty="0"/>
            </a:br>
            <a:r>
              <a:rPr lang="en-US" dirty="0"/>
              <a:t>Scholarship Recipients</a:t>
            </a:r>
          </a:p>
        </p:txBody>
      </p:sp>
      <p:sp>
        <p:nvSpPr>
          <p:cNvPr id="3" name="Content Placeholder 2"/>
          <p:cNvSpPr>
            <a:spLocks noGrp="1"/>
          </p:cNvSpPr>
          <p:nvPr>
            <p:ph idx="1"/>
          </p:nvPr>
        </p:nvSpPr>
        <p:spPr/>
        <p:txBody>
          <a:bodyPr>
            <a:normAutofit fontScale="92500" lnSpcReduction="20000"/>
          </a:bodyPr>
          <a:lstStyle/>
          <a:p>
            <a:pPr marL="174690" indent="-174690"/>
            <a:r>
              <a:rPr lang="en-US" dirty="0"/>
              <a:t>Receive an associate, baccalaureate, or graduate degree in one of the STEM disciplines supported by the S-STEM program;</a:t>
            </a:r>
          </a:p>
          <a:p>
            <a:pPr marL="174690" indent="-174690"/>
            <a:r>
              <a:rPr lang="en-US" dirty="0"/>
              <a:t>Transfer from an associate degree program to a baccalaureate degree program or from an undergraduate program to a graduate program in one of the STEM disciplines supported by the S-STEM program; or</a:t>
            </a:r>
          </a:p>
          <a:p>
            <a:pPr marL="174690" indent="-174690"/>
            <a:r>
              <a:rPr lang="en-US" dirty="0"/>
              <a:t>Successfully overcome one or more of an institution’s self-identified attrition points which have been described in the proposal.</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87391441"/>
      </p:ext>
    </p:extLst>
  </p:cSld>
  <p:clrMapOvr>
    <a:masterClrMapping/>
  </p:clrMapOvr>
  <mc:AlternateContent xmlns:mc="http://schemas.openxmlformats.org/markup-compatibility/2006" xmlns:p14="http://schemas.microsoft.com/office/powerpoint/2010/main">
    <mc:Choice Requires="p14">
      <p:transition spd="slow" p14:dur="2000" advTm="45679"/>
    </mc:Choice>
    <mc:Fallback xmlns="">
      <p:transition spd="slow" advTm="45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83736E58D60844B6DE5D3F89614D83" ma:contentTypeVersion="2" ma:contentTypeDescription="Create a new document." ma:contentTypeScope="" ma:versionID="a4fb6eea522c7a68560d25d946bb9228">
  <xsd:schema xmlns:xsd="http://www.w3.org/2001/XMLSchema" xmlns:xs="http://www.w3.org/2001/XMLSchema" xmlns:p="http://schemas.microsoft.com/office/2006/metadata/properties" xmlns:ns2="ece103af-0bf5-44d2-b82e-7a6c8c37b1c4" targetNamespace="http://schemas.microsoft.com/office/2006/metadata/properties" ma:root="true" ma:fieldsID="00a6e026a30983243542a640084e49a9" ns2:_="">
    <xsd:import namespace="ece103af-0bf5-44d2-b82e-7a6c8c37b1c4"/>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e103af-0bf5-44d2-b82e-7a6c8c37b1c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4487C6-BB5E-492B-B2E2-DF14C5A8E0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e103af-0bf5-44d2-b82e-7a6c8c37b1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67EBE6-9EB0-41DD-AB72-714E62BABA4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FB442C0-5936-4927-9646-122B7A01C3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1036</TotalTime>
  <Words>1929</Words>
  <Application>Microsoft Office PowerPoint</Application>
  <PresentationFormat>On-screen Show (4:3)</PresentationFormat>
  <Paragraphs>213</Paragraphs>
  <Slides>17</Slides>
  <Notes>17</Notes>
  <HiddenSlides>0</HiddenSlides>
  <MMClips>18</MMClips>
  <ScaleCrop>false</ScaleCrop>
  <HeadingPairs>
    <vt:vector size="4" baseType="variant">
      <vt:variant>
        <vt:lpstr>Theme</vt:lpstr>
      </vt:variant>
      <vt:variant>
        <vt:i4>4</vt:i4>
      </vt:variant>
      <vt:variant>
        <vt:lpstr>Slide Titles</vt:lpstr>
      </vt:variant>
      <vt:variant>
        <vt:i4>17</vt:i4>
      </vt:variant>
    </vt:vector>
  </HeadingPairs>
  <TitlesOfParts>
    <vt:vector size="21" baseType="lpstr">
      <vt:lpstr>Office Theme</vt:lpstr>
      <vt:lpstr>Solstice</vt:lpstr>
      <vt:lpstr>1_Office Theme</vt:lpstr>
      <vt:lpstr>2_Office Theme</vt:lpstr>
      <vt:lpstr>S-STEM (NSF 17-527) NSF Scholarships in Science, Technology,  Engineering, &amp; Mathematics Information Materials </vt:lpstr>
      <vt:lpstr>S-STEM Program Goals</vt:lpstr>
      <vt:lpstr>Track 2 Design and Development Single Institution Project Expectations</vt:lpstr>
      <vt:lpstr>Strand 2 Design and Development, Type 1 Key Parameters</vt:lpstr>
      <vt:lpstr>Track 2 Design and Development: Single Institution seeks to:</vt:lpstr>
      <vt:lpstr>Expectations </vt:lpstr>
      <vt:lpstr>Expectations </vt:lpstr>
      <vt:lpstr>Expectations </vt:lpstr>
      <vt:lpstr>Expected Outcomes:   Scholarship Recipients</vt:lpstr>
      <vt:lpstr>The S-STEM Program Encourages </vt:lpstr>
      <vt:lpstr>Institutional Needs</vt:lpstr>
      <vt:lpstr>Management </vt:lpstr>
      <vt:lpstr>Use of Funds -- Track 2  Design and Development: Single Institution</vt:lpstr>
      <vt:lpstr>Caution</vt:lpstr>
      <vt:lpstr>Track 2  Design and Development: Single Institution  </vt:lpstr>
      <vt:lpstr>Thank you</vt:lpstr>
      <vt:lpstr>Additional Information</vt:lpstr>
    </vt:vector>
  </TitlesOfParts>
  <Company>nsf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Criteria</dc:title>
  <dc:creator>John Krupczak</dc:creator>
  <cp:lastModifiedBy>7723907103@nsf.gov</cp:lastModifiedBy>
  <cp:revision>97</cp:revision>
  <cp:lastPrinted>2015-07-01T19:05:09Z</cp:lastPrinted>
  <dcterms:created xsi:type="dcterms:W3CDTF">2015-05-17T02:57:02Z</dcterms:created>
  <dcterms:modified xsi:type="dcterms:W3CDTF">2019-02-13T20:53:55Z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0x0101003183736E58D60844B6DE5D3F89614D83</vt:lpwstr>
  </property>
</Properties>
</file>