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56" r:id="rId2"/>
    <p:sldId id="257" r:id="rId3"/>
    <p:sldId id="273" r:id="rId4"/>
    <p:sldId id="326" r:id="rId5"/>
    <p:sldId id="259" r:id="rId6"/>
    <p:sldId id="267" r:id="rId7"/>
    <p:sldId id="258" r:id="rId8"/>
    <p:sldId id="272" r:id="rId9"/>
    <p:sldId id="264" r:id="rId10"/>
    <p:sldId id="265" r:id="rId11"/>
    <p:sldId id="260" r:id="rId12"/>
    <p:sldId id="270" r:id="rId13"/>
    <p:sldId id="333" r:id="rId14"/>
    <p:sldId id="335"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000"/>
    <p:restoredTop sz="94503"/>
  </p:normalViewPr>
  <p:slideViewPr>
    <p:cSldViewPr snapToGrid="0" snapToObjects="1">
      <p:cViewPr varScale="1">
        <p:scale>
          <a:sx n="108" d="100"/>
          <a:sy n="108" d="100"/>
        </p:scale>
        <p:origin x="1632" y="19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5312E0-29BC-3F4F-888F-188A9D3C417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5BA82EC-CE21-504B-B606-D2F142A04AF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9BB24E-4BEA-9C48-8735-C8887DD0CACC}" type="datetimeFigureOut">
              <a:rPr lang="en-US" smtClean="0"/>
              <a:t>10/17/18</a:t>
            </a:fld>
            <a:endParaRPr lang="en-US"/>
          </a:p>
        </p:txBody>
      </p:sp>
      <p:sp>
        <p:nvSpPr>
          <p:cNvPr id="4" name="Footer Placeholder 3">
            <a:extLst>
              <a:ext uri="{FF2B5EF4-FFF2-40B4-BE49-F238E27FC236}">
                <a16:creationId xmlns:a16="http://schemas.microsoft.com/office/drawing/2014/main" id="{3C29F59F-CBCD-8945-8F92-BE776D8A6D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B1CC5E5-BB97-CB44-838D-BE72B0E7607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CDDF7C-EC40-6943-9B3F-53C4AA246D17}" type="slidenum">
              <a:rPr lang="en-US" smtClean="0"/>
              <a:t>‹#›</a:t>
            </a:fld>
            <a:endParaRPr lang="en-US"/>
          </a:p>
        </p:txBody>
      </p:sp>
    </p:spTree>
    <p:extLst>
      <p:ext uri="{BB962C8B-B14F-4D97-AF65-F5344CB8AC3E}">
        <p14:creationId xmlns:p14="http://schemas.microsoft.com/office/powerpoint/2010/main" val="1837282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2D06F-558C-EC4E-BA76-C44E3F592591}" type="datetimeFigureOut">
              <a:rPr lang="en-US" smtClean="0"/>
              <a:t>10/17/18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F01FB8-E3D6-BB43-A052-76F1106635C5}" type="slidenum">
              <a:rPr lang="en-US" smtClean="0"/>
              <a:t>‹#›</a:t>
            </a:fld>
            <a:endParaRPr lang="en-US"/>
          </a:p>
        </p:txBody>
      </p:sp>
    </p:spTree>
    <p:extLst>
      <p:ext uri="{BB962C8B-B14F-4D97-AF65-F5344CB8AC3E}">
        <p14:creationId xmlns:p14="http://schemas.microsoft.com/office/powerpoint/2010/main" val="3440674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organization of the chosen PI must meet the criteria for eligible organizations. </a:t>
            </a:r>
          </a:p>
          <a:p>
            <a:endParaRPr lang="en-US" dirty="0"/>
          </a:p>
        </p:txBody>
      </p:sp>
      <p:sp>
        <p:nvSpPr>
          <p:cNvPr id="4" name="Slide Number Placeholder 3"/>
          <p:cNvSpPr>
            <a:spLocks noGrp="1"/>
          </p:cNvSpPr>
          <p:nvPr>
            <p:ph type="sldNum" sz="quarter" idx="10"/>
          </p:nvPr>
        </p:nvSpPr>
        <p:spPr/>
        <p:txBody>
          <a:bodyPr/>
          <a:lstStyle/>
          <a:p>
            <a:fld id="{D6F01FB8-E3D6-BB43-A052-76F1106635C5}" type="slidenum">
              <a:rPr lang="en-US" smtClean="0"/>
              <a:t>13</a:t>
            </a:fld>
            <a:endParaRPr lang="en-US"/>
          </a:p>
        </p:txBody>
      </p:sp>
    </p:spTree>
    <p:extLst>
      <p:ext uri="{BB962C8B-B14F-4D97-AF65-F5344CB8AC3E}">
        <p14:creationId xmlns:p14="http://schemas.microsoft.com/office/powerpoint/2010/main" val="531226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organization of the chosen PI must meet the criteria for eligible organizations. </a:t>
            </a:r>
          </a:p>
          <a:p>
            <a:endParaRPr lang="en-US" dirty="0"/>
          </a:p>
        </p:txBody>
      </p:sp>
      <p:sp>
        <p:nvSpPr>
          <p:cNvPr id="4" name="Slide Number Placeholder 3"/>
          <p:cNvSpPr>
            <a:spLocks noGrp="1"/>
          </p:cNvSpPr>
          <p:nvPr>
            <p:ph type="sldNum" sz="quarter" idx="10"/>
          </p:nvPr>
        </p:nvSpPr>
        <p:spPr/>
        <p:txBody>
          <a:bodyPr/>
          <a:lstStyle/>
          <a:p>
            <a:fld id="{D6F01FB8-E3D6-BB43-A052-76F1106635C5}" type="slidenum">
              <a:rPr lang="en-US" smtClean="0"/>
              <a:t>14</a:t>
            </a:fld>
            <a:endParaRPr lang="en-US"/>
          </a:p>
        </p:txBody>
      </p:sp>
    </p:spTree>
    <p:extLst>
      <p:ext uri="{BB962C8B-B14F-4D97-AF65-F5344CB8AC3E}">
        <p14:creationId xmlns:p14="http://schemas.microsoft.com/office/powerpoint/2010/main" val="4131128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A8196-0705-634C-B58D-9D52C58197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0F94DB-9D91-9B4B-8ADC-DD3D2DA879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173D08-3A1E-9342-9EDB-3FFC7C3C0E35}"/>
              </a:ext>
            </a:extLst>
          </p:cNvPr>
          <p:cNvSpPr>
            <a:spLocks noGrp="1"/>
          </p:cNvSpPr>
          <p:nvPr>
            <p:ph type="dt" sz="half" idx="10"/>
          </p:nvPr>
        </p:nvSpPr>
        <p:spPr/>
        <p:txBody>
          <a:bodyPr/>
          <a:lstStyle/>
          <a:p>
            <a:fld id="{D6383B21-C7BE-3640-B9F7-9B611721C9C1}" type="datetime1">
              <a:rPr lang="en-US" smtClean="0"/>
              <a:t>10/17/18</a:t>
            </a:fld>
            <a:endParaRPr lang="en-US"/>
          </a:p>
        </p:txBody>
      </p:sp>
      <p:sp>
        <p:nvSpPr>
          <p:cNvPr id="5" name="Footer Placeholder 4">
            <a:extLst>
              <a:ext uri="{FF2B5EF4-FFF2-40B4-BE49-F238E27FC236}">
                <a16:creationId xmlns:a16="http://schemas.microsoft.com/office/drawing/2014/main" id="{F1C525CB-EB17-5948-9F1D-1C2ABD67B9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3ED3FD-B18B-454E-8BA8-2FAFB84CC5A5}"/>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575088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DA4C-EC04-F342-8046-1F36E81041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F2704C-9C4A-A549-82EE-9FDEA74AA8E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B9BAB-8D81-F644-A707-98004FE3F866}"/>
              </a:ext>
            </a:extLst>
          </p:cNvPr>
          <p:cNvSpPr>
            <a:spLocks noGrp="1"/>
          </p:cNvSpPr>
          <p:nvPr>
            <p:ph type="dt" sz="half" idx="10"/>
          </p:nvPr>
        </p:nvSpPr>
        <p:spPr/>
        <p:txBody>
          <a:bodyPr/>
          <a:lstStyle/>
          <a:p>
            <a:fld id="{84D851C6-F1F7-5544-82BD-EC661AEFFC91}" type="datetime1">
              <a:rPr lang="en-US" smtClean="0"/>
              <a:t>10/17/18</a:t>
            </a:fld>
            <a:endParaRPr lang="en-US"/>
          </a:p>
        </p:txBody>
      </p:sp>
      <p:sp>
        <p:nvSpPr>
          <p:cNvPr id="5" name="Footer Placeholder 4">
            <a:extLst>
              <a:ext uri="{FF2B5EF4-FFF2-40B4-BE49-F238E27FC236}">
                <a16:creationId xmlns:a16="http://schemas.microsoft.com/office/drawing/2014/main" id="{2BD50C18-5C6D-984B-A2EF-86F76029C1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318FAA-1804-1540-B198-76A4B239036C}"/>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82998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7F1A5-05B1-5448-8C9A-53E60D0DA9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C0170E-C166-5946-AF81-09CAF2D7ED4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2B4EF-0B09-774D-AFF9-BC03F894764F}"/>
              </a:ext>
            </a:extLst>
          </p:cNvPr>
          <p:cNvSpPr>
            <a:spLocks noGrp="1"/>
          </p:cNvSpPr>
          <p:nvPr>
            <p:ph type="dt" sz="half" idx="10"/>
          </p:nvPr>
        </p:nvSpPr>
        <p:spPr/>
        <p:txBody>
          <a:bodyPr/>
          <a:lstStyle/>
          <a:p>
            <a:fld id="{C5F9550D-F7F0-7F4F-BEA4-55BBA04783CB}" type="datetime1">
              <a:rPr lang="en-US" smtClean="0"/>
              <a:t>10/17/18</a:t>
            </a:fld>
            <a:endParaRPr lang="en-US"/>
          </a:p>
        </p:txBody>
      </p:sp>
      <p:sp>
        <p:nvSpPr>
          <p:cNvPr id="5" name="Footer Placeholder 4">
            <a:extLst>
              <a:ext uri="{FF2B5EF4-FFF2-40B4-BE49-F238E27FC236}">
                <a16:creationId xmlns:a16="http://schemas.microsoft.com/office/drawing/2014/main" id="{508423E6-A28E-0D4B-8EB6-65DD4D002B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7B9E8-E171-284C-81BC-07C5D78BDB75}"/>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4228927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41892" y="200726"/>
            <a:ext cx="10708216" cy="968771"/>
          </a:xfrm>
        </p:spPr>
        <p:txBody>
          <a:bodyPr/>
          <a:lstStyle>
            <a:lvl1pPr>
              <a:defRPr>
                <a:latin typeface="Lato Light" panose="020F0302020204030203" pitchFamily="34" charset="0"/>
              </a:defRPr>
            </a:lvl1pPr>
          </a:lstStyle>
          <a:p>
            <a:r>
              <a:rPr lang="en-US" dirty="0"/>
              <a:t>Click to edit Master title style</a:t>
            </a:r>
          </a:p>
        </p:txBody>
      </p:sp>
      <p:sp>
        <p:nvSpPr>
          <p:cNvPr id="3" name="Content Placeholder 2"/>
          <p:cNvSpPr>
            <a:spLocks noGrp="1"/>
          </p:cNvSpPr>
          <p:nvPr>
            <p:ph idx="1"/>
          </p:nvPr>
        </p:nvSpPr>
        <p:spPr>
          <a:xfrm>
            <a:off x="741892" y="1650027"/>
            <a:ext cx="10708216" cy="4580495"/>
          </a:xfrm>
        </p:spPr>
        <p:txBody>
          <a:bodyPr/>
          <a:lstStyle>
            <a:lvl1pPr>
              <a:defRPr>
                <a:latin typeface="Lato Light" panose="020F0302020204030203" pitchFamily="34" charset="0"/>
              </a:defRPr>
            </a:lvl1pPr>
            <a:lvl2pPr>
              <a:defRPr>
                <a:latin typeface="Lato Light" panose="020F0302020204030203" pitchFamily="34" charset="0"/>
              </a:defRPr>
            </a:lvl2pPr>
            <a:lvl3pPr>
              <a:defRPr>
                <a:latin typeface="Lato Light" panose="020F0302020204030203" pitchFamily="34" charset="0"/>
              </a:defRPr>
            </a:lvl3pPr>
            <a:lvl4pPr>
              <a:defRPr>
                <a:latin typeface="Lato Light" panose="020F0302020204030203" pitchFamily="34" charset="0"/>
              </a:defRPr>
            </a:lvl4pPr>
            <a:lvl5pPr>
              <a:defRPr>
                <a:latin typeface="Lato Light" panose="020F030202020403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hasCustomPrompt="1"/>
          </p:nvPr>
        </p:nvSpPr>
        <p:spPr>
          <a:xfrm>
            <a:off x="739780" y="1174101"/>
            <a:ext cx="10712449"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a:t>Subtitle goes here</a:t>
            </a:r>
          </a:p>
        </p:txBody>
      </p:sp>
    </p:spTree>
    <p:extLst>
      <p:ext uri="{BB962C8B-B14F-4D97-AF65-F5344CB8AC3E}">
        <p14:creationId xmlns:p14="http://schemas.microsoft.com/office/powerpoint/2010/main" val="1685744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B4AD-9D29-F748-A076-EFFDCB1B67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82FDA3-4739-C147-8C44-ABE90F8101A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871205-EC54-924E-AE31-CA07E42DC1F5}"/>
              </a:ext>
            </a:extLst>
          </p:cNvPr>
          <p:cNvSpPr>
            <a:spLocks noGrp="1"/>
          </p:cNvSpPr>
          <p:nvPr>
            <p:ph type="dt" sz="half" idx="10"/>
          </p:nvPr>
        </p:nvSpPr>
        <p:spPr/>
        <p:txBody>
          <a:bodyPr/>
          <a:lstStyle/>
          <a:p>
            <a:fld id="{424DCC40-6A89-E347-B0DA-42E595ED01C7}" type="datetime1">
              <a:rPr lang="en-US" smtClean="0"/>
              <a:t>10/17/18</a:t>
            </a:fld>
            <a:endParaRPr lang="en-US"/>
          </a:p>
        </p:txBody>
      </p:sp>
      <p:sp>
        <p:nvSpPr>
          <p:cNvPr id="5" name="Footer Placeholder 4">
            <a:extLst>
              <a:ext uri="{FF2B5EF4-FFF2-40B4-BE49-F238E27FC236}">
                <a16:creationId xmlns:a16="http://schemas.microsoft.com/office/drawing/2014/main" id="{86FF6EEB-5757-214D-8C0B-2FE35B7A17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A9D989-2323-DA46-B945-6FB88A546144}"/>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313049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1423-4A9A-D045-86BF-2DDD6B2D6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ACF502-70FC-3047-A6ED-9BDED0C972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821A0B6-F377-114F-B831-C2D85FF1FF27}"/>
              </a:ext>
            </a:extLst>
          </p:cNvPr>
          <p:cNvSpPr>
            <a:spLocks noGrp="1"/>
          </p:cNvSpPr>
          <p:nvPr>
            <p:ph type="dt" sz="half" idx="10"/>
          </p:nvPr>
        </p:nvSpPr>
        <p:spPr/>
        <p:txBody>
          <a:bodyPr/>
          <a:lstStyle/>
          <a:p>
            <a:fld id="{D85FEDB9-7557-2540-BC1B-3E9680FAB831}" type="datetime1">
              <a:rPr lang="en-US" smtClean="0"/>
              <a:t>10/17/18</a:t>
            </a:fld>
            <a:endParaRPr lang="en-US"/>
          </a:p>
        </p:txBody>
      </p:sp>
      <p:sp>
        <p:nvSpPr>
          <p:cNvPr id="5" name="Footer Placeholder 4">
            <a:extLst>
              <a:ext uri="{FF2B5EF4-FFF2-40B4-BE49-F238E27FC236}">
                <a16:creationId xmlns:a16="http://schemas.microsoft.com/office/drawing/2014/main" id="{E0B9AB2B-295A-EF47-9D88-4EE3D8CFBF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788F2-EC53-BD46-89AD-F5ECC4BEC905}"/>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99106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2E07F-4631-1844-AE30-23FF6FAC88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4DFEB1-3068-264B-B449-A6502A0E56C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B1FAAB-3AED-0C4D-A7D3-85AE349CEC1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63B378-AC94-3244-8FF1-2FF949B20029}"/>
              </a:ext>
            </a:extLst>
          </p:cNvPr>
          <p:cNvSpPr>
            <a:spLocks noGrp="1"/>
          </p:cNvSpPr>
          <p:nvPr>
            <p:ph type="dt" sz="half" idx="10"/>
          </p:nvPr>
        </p:nvSpPr>
        <p:spPr/>
        <p:txBody>
          <a:bodyPr/>
          <a:lstStyle/>
          <a:p>
            <a:fld id="{C54789B9-03E3-9E49-81E4-3B3F36D95627}" type="datetime1">
              <a:rPr lang="en-US" smtClean="0"/>
              <a:t>10/17/18</a:t>
            </a:fld>
            <a:endParaRPr lang="en-US"/>
          </a:p>
        </p:txBody>
      </p:sp>
      <p:sp>
        <p:nvSpPr>
          <p:cNvPr id="6" name="Footer Placeholder 5">
            <a:extLst>
              <a:ext uri="{FF2B5EF4-FFF2-40B4-BE49-F238E27FC236}">
                <a16:creationId xmlns:a16="http://schemas.microsoft.com/office/drawing/2014/main" id="{EBD65A62-7950-C14A-A3F0-2DB9AE3426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53B9D-3C29-E041-AD21-F0BC53E6EA6F}"/>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335837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1474F-6197-154B-AD36-4058130A55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D38DC4-B8C1-4744-AD9E-A29083DE03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223713E-73C2-2B42-9C95-D510984AE6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240E9D-22F3-6F45-B316-27E0137A7F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A970F6D-87A6-CA43-974E-E52C28E876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B0C14A-01FA-5147-9822-FB9A70D68296}"/>
              </a:ext>
            </a:extLst>
          </p:cNvPr>
          <p:cNvSpPr>
            <a:spLocks noGrp="1"/>
          </p:cNvSpPr>
          <p:nvPr>
            <p:ph type="dt" sz="half" idx="10"/>
          </p:nvPr>
        </p:nvSpPr>
        <p:spPr/>
        <p:txBody>
          <a:bodyPr/>
          <a:lstStyle/>
          <a:p>
            <a:fld id="{218F01D9-B149-6547-8691-E317DC1EC93E}" type="datetime1">
              <a:rPr lang="en-US" smtClean="0"/>
              <a:t>10/17/18</a:t>
            </a:fld>
            <a:endParaRPr lang="en-US"/>
          </a:p>
        </p:txBody>
      </p:sp>
      <p:sp>
        <p:nvSpPr>
          <p:cNvPr id="8" name="Footer Placeholder 7">
            <a:extLst>
              <a:ext uri="{FF2B5EF4-FFF2-40B4-BE49-F238E27FC236}">
                <a16:creationId xmlns:a16="http://schemas.microsoft.com/office/drawing/2014/main" id="{4C0827FB-D7C8-564B-948F-21BC65905F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C545A9-EE37-594F-9C82-C94BDD773E97}"/>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538578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697F2-D9CD-6F4A-85F8-41FFE0E96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876B1E-AD7A-374D-B0F0-3D2F64F78284}"/>
              </a:ext>
            </a:extLst>
          </p:cNvPr>
          <p:cNvSpPr>
            <a:spLocks noGrp="1"/>
          </p:cNvSpPr>
          <p:nvPr>
            <p:ph type="dt" sz="half" idx="10"/>
          </p:nvPr>
        </p:nvSpPr>
        <p:spPr/>
        <p:txBody>
          <a:bodyPr/>
          <a:lstStyle/>
          <a:p>
            <a:fld id="{A46D4067-9829-3D49-BFD3-055FDF7B8369}" type="datetime1">
              <a:rPr lang="en-US" smtClean="0"/>
              <a:t>10/17/18</a:t>
            </a:fld>
            <a:endParaRPr lang="en-US"/>
          </a:p>
        </p:txBody>
      </p:sp>
      <p:sp>
        <p:nvSpPr>
          <p:cNvPr id="4" name="Footer Placeholder 3">
            <a:extLst>
              <a:ext uri="{FF2B5EF4-FFF2-40B4-BE49-F238E27FC236}">
                <a16:creationId xmlns:a16="http://schemas.microsoft.com/office/drawing/2014/main" id="{2E861DD1-4770-9A40-928F-590A7DD51A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3F4400-93EF-A245-8F75-89CC3A21192E}"/>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354707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C0E820-B162-8D4D-9593-8158D313B28B}"/>
              </a:ext>
            </a:extLst>
          </p:cNvPr>
          <p:cNvSpPr>
            <a:spLocks noGrp="1"/>
          </p:cNvSpPr>
          <p:nvPr>
            <p:ph type="dt" sz="half" idx="10"/>
          </p:nvPr>
        </p:nvSpPr>
        <p:spPr/>
        <p:txBody>
          <a:bodyPr/>
          <a:lstStyle/>
          <a:p>
            <a:fld id="{289E37BE-453A-704D-8F80-59386BFF022A}" type="datetime1">
              <a:rPr lang="en-US" smtClean="0"/>
              <a:t>10/17/18</a:t>
            </a:fld>
            <a:endParaRPr lang="en-US"/>
          </a:p>
        </p:txBody>
      </p:sp>
      <p:sp>
        <p:nvSpPr>
          <p:cNvPr id="3" name="Footer Placeholder 2">
            <a:extLst>
              <a:ext uri="{FF2B5EF4-FFF2-40B4-BE49-F238E27FC236}">
                <a16:creationId xmlns:a16="http://schemas.microsoft.com/office/drawing/2014/main" id="{E564B147-4D2C-014C-906C-3FE5F58763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7F7775-BD09-4A42-9F30-B71120F79044}"/>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32557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2DAA-7A2B-0E41-A630-5E45D3C1D8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808878-C98F-4E4F-8236-6B708144BE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0B581E-5B74-7C45-A9A8-08156BC230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D04776-1BF6-1C47-84B8-F66BB99D9AC1}"/>
              </a:ext>
            </a:extLst>
          </p:cNvPr>
          <p:cNvSpPr>
            <a:spLocks noGrp="1"/>
          </p:cNvSpPr>
          <p:nvPr>
            <p:ph type="dt" sz="half" idx="10"/>
          </p:nvPr>
        </p:nvSpPr>
        <p:spPr/>
        <p:txBody>
          <a:bodyPr/>
          <a:lstStyle/>
          <a:p>
            <a:fld id="{C6E3D76C-74BB-EE41-9AEA-B4864574D9C0}" type="datetime1">
              <a:rPr lang="en-US" smtClean="0"/>
              <a:t>10/17/18</a:t>
            </a:fld>
            <a:endParaRPr lang="en-US"/>
          </a:p>
        </p:txBody>
      </p:sp>
      <p:sp>
        <p:nvSpPr>
          <p:cNvPr id="6" name="Footer Placeholder 5">
            <a:extLst>
              <a:ext uri="{FF2B5EF4-FFF2-40B4-BE49-F238E27FC236}">
                <a16:creationId xmlns:a16="http://schemas.microsoft.com/office/drawing/2014/main" id="{7C596F23-1037-5E46-886A-E75B30E403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C8C00A-89C4-3846-9535-D1CAD5663FEF}"/>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13731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4F625-ABA3-624E-ABFE-DE7F9E5F1B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0AF192-4C0F-704F-91C4-3C0AA60BE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DBFB03-4573-BD42-A0E8-C01D4C6FB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DCE2784-77C0-7B48-997A-DD3863622358}"/>
              </a:ext>
            </a:extLst>
          </p:cNvPr>
          <p:cNvSpPr>
            <a:spLocks noGrp="1"/>
          </p:cNvSpPr>
          <p:nvPr>
            <p:ph type="dt" sz="half" idx="10"/>
          </p:nvPr>
        </p:nvSpPr>
        <p:spPr/>
        <p:txBody>
          <a:bodyPr/>
          <a:lstStyle/>
          <a:p>
            <a:fld id="{C937BA80-DC68-0842-AABF-25421CDC8212}" type="datetime1">
              <a:rPr lang="en-US" smtClean="0"/>
              <a:t>10/17/18</a:t>
            </a:fld>
            <a:endParaRPr lang="en-US"/>
          </a:p>
        </p:txBody>
      </p:sp>
      <p:sp>
        <p:nvSpPr>
          <p:cNvPr id="6" name="Footer Placeholder 5">
            <a:extLst>
              <a:ext uri="{FF2B5EF4-FFF2-40B4-BE49-F238E27FC236}">
                <a16:creationId xmlns:a16="http://schemas.microsoft.com/office/drawing/2014/main" id="{87B69B2E-FF86-1D4B-A4F4-200E2CB587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D3529F-F18D-5D41-8EC1-014EA12C6C22}"/>
              </a:ext>
            </a:extLst>
          </p:cNvPr>
          <p:cNvSpPr>
            <a:spLocks noGrp="1"/>
          </p:cNvSpPr>
          <p:nvPr>
            <p:ph type="sldNum" sz="quarter" idx="12"/>
          </p:nvPr>
        </p:nvSpPr>
        <p:spPr/>
        <p:txBody>
          <a:bodyPr/>
          <a:lstStyle/>
          <a:p>
            <a:fld id="{192232FF-8457-2D4D-9601-8DC9E0517A6B}" type="slidenum">
              <a:rPr lang="en-US" smtClean="0"/>
              <a:t>‹#›</a:t>
            </a:fld>
            <a:endParaRPr lang="en-US"/>
          </a:p>
        </p:txBody>
      </p:sp>
    </p:spTree>
    <p:extLst>
      <p:ext uri="{BB962C8B-B14F-4D97-AF65-F5344CB8AC3E}">
        <p14:creationId xmlns:p14="http://schemas.microsoft.com/office/powerpoint/2010/main" val="2753879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3D7D36-7580-5B4B-A2A6-D7BCA48A92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E631F-45F1-7347-9E09-E256EB6E46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EB4D9F0-6DA5-764B-B091-57DC211548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295E0-B6EE-9C40-81CD-5C7FE61D9943}" type="datetime1">
              <a:rPr lang="en-US" smtClean="0"/>
              <a:t>10/17/18</a:t>
            </a:fld>
            <a:endParaRPr lang="en-US"/>
          </a:p>
        </p:txBody>
      </p:sp>
      <p:sp>
        <p:nvSpPr>
          <p:cNvPr id="5" name="Footer Placeholder 4">
            <a:extLst>
              <a:ext uri="{FF2B5EF4-FFF2-40B4-BE49-F238E27FC236}">
                <a16:creationId xmlns:a16="http://schemas.microsoft.com/office/drawing/2014/main" id="{D767BA81-CF58-2441-8266-533198D2C8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B7C7EA1-6B22-E841-A384-500FC6CE71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2232FF-8457-2D4D-9601-8DC9E0517A6B}" type="slidenum">
              <a:rPr lang="en-US" smtClean="0"/>
              <a:t>‹#›</a:t>
            </a:fld>
            <a:endParaRPr lang="en-US"/>
          </a:p>
        </p:txBody>
      </p:sp>
    </p:spTree>
    <p:extLst>
      <p:ext uri="{BB962C8B-B14F-4D97-AF65-F5344CB8AC3E}">
        <p14:creationId xmlns:p14="http://schemas.microsoft.com/office/powerpoint/2010/main" val="339217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plale@nsf.gov" TargetMode="External"/><Relationship Id="rId2" Type="http://schemas.openxmlformats.org/officeDocument/2006/relationships/hyperlink" Target="https://www.nsf.gov/funding/pgm_summ.jsp?pims_id=50518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nsf.gov/awardsearc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nsf.gov/events/event_summ.jsp?cntn_id=296828&amp;org=CISE" TargetMode="External"/><Relationship Id="rId2" Type="http://schemas.openxmlformats.org/officeDocument/2006/relationships/hyperlink" Target="mailto:BDHubQueries@nsf.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79C1E-9BBE-D04A-8741-1C0FE1C80B57}"/>
              </a:ext>
            </a:extLst>
          </p:cNvPr>
          <p:cNvSpPr>
            <a:spLocks noGrp="1"/>
          </p:cNvSpPr>
          <p:nvPr>
            <p:ph type="ctrTitle"/>
          </p:nvPr>
        </p:nvSpPr>
        <p:spPr>
          <a:xfrm>
            <a:off x="1524000" y="1122363"/>
            <a:ext cx="9144000" cy="2853736"/>
          </a:xfrm>
        </p:spPr>
        <p:txBody>
          <a:bodyPr>
            <a:normAutofit fontScale="90000"/>
          </a:bodyPr>
          <a:lstStyle/>
          <a:p>
            <a:br>
              <a:rPr lang="en-US" dirty="0"/>
            </a:br>
            <a:r>
              <a:rPr lang="en-US" sz="4400" dirty="0"/>
              <a:t>Big Data Regional Innovation </a:t>
            </a:r>
            <a:br>
              <a:rPr lang="en-US" sz="4400" dirty="0"/>
            </a:br>
            <a:r>
              <a:rPr lang="en-US" sz="4400" dirty="0"/>
              <a:t>Hubs (BD Hubs)</a:t>
            </a:r>
            <a:br>
              <a:rPr lang="en-US" sz="4400" dirty="0"/>
            </a:br>
            <a:r>
              <a:rPr lang="en-US" sz="4400" dirty="0"/>
              <a:t>NSF 18-598</a:t>
            </a:r>
            <a:br>
              <a:rPr lang="en-US" sz="4400" dirty="0"/>
            </a:br>
            <a:r>
              <a:rPr lang="en-US" sz="4400" dirty="0"/>
              <a:t>(replaces NSF 15-562)</a:t>
            </a:r>
            <a:br>
              <a:rPr lang="en-US" sz="4400" dirty="0"/>
            </a:br>
            <a:r>
              <a:rPr lang="en-US" sz="4000" dirty="0">
                <a:solidFill>
                  <a:schemeClr val="tx1">
                    <a:lumMod val="50000"/>
                    <a:lumOff val="50000"/>
                  </a:schemeClr>
                </a:solidFill>
              </a:rPr>
              <a:t>Submission Deadline:  Dec 18, 2018</a:t>
            </a:r>
            <a:br>
              <a:rPr lang="en-US" dirty="0"/>
            </a:br>
            <a:r>
              <a:rPr lang="en-US" sz="2200" dirty="0">
                <a:hlinkClick r:id="rId2"/>
              </a:rPr>
              <a:t>https://www.nsf.gov/funding/pgm_summ.jsp?pims_id=505185</a:t>
            </a:r>
            <a:endParaRPr lang="en-US" sz="2200" dirty="0"/>
          </a:p>
        </p:txBody>
      </p:sp>
      <p:sp>
        <p:nvSpPr>
          <p:cNvPr id="3" name="Subtitle 2">
            <a:extLst>
              <a:ext uri="{FF2B5EF4-FFF2-40B4-BE49-F238E27FC236}">
                <a16:creationId xmlns:a16="http://schemas.microsoft.com/office/drawing/2014/main" id="{55AB7657-19E1-6243-BD1D-21E67150FA60}"/>
              </a:ext>
            </a:extLst>
          </p:cNvPr>
          <p:cNvSpPr>
            <a:spLocks noGrp="1"/>
          </p:cNvSpPr>
          <p:nvPr>
            <p:ph type="subTitle" idx="1"/>
          </p:nvPr>
        </p:nvSpPr>
        <p:spPr>
          <a:xfrm>
            <a:off x="1524000" y="4300680"/>
            <a:ext cx="9144000" cy="1802169"/>
          </a:xfrm>
        </p:spPr>
        <p:txBody>
          <a:bodyPr>
            <a:normAutofit/>
          </a:bodyPr>
          <a:lstStyle/>
          <a:p>
            <a:r>
              <a:rPr lang="en-US" dirty="0"/>
              <a:t>Beth A. Plale, Program Director, CISE/OAC</a:t>
            </a:r>
          </a:p>
          <a:p>
            <a:r>
              <a:rPr lang="en-US" dirty="0"/>
              <a:t>Alejandro M. Suarez, Asst. Program Director, CISE/OAC</a:t>
            </a:r>
          </a:p>
          <a:p>
            <a:r>
              <a:rPr lang="en-US" dirty="0">
                <a:hlinkClick r:id="rId3"/>
              </a:rPr>
              <a:t>BDHubsQueries@nsf.gov</a:t>
            </a:r>
            <a:endParaRPr lang="en-US" dirty="0"/>
          </a:p>
        </p:txBody>
      </p:sp>
      <p:sp>
        <p:nvSpPr>
          <p:cNvPr id="4" name="Slide Number Placeholder 3">
            <a:extLst>
              <a:ext uri="{FF2B5EF4-FFF2-40B4-BE49-F238E27FC236}">
                <a16:creationId xmlns:a16="http://schemas.microsoft.com/office/drawing/2014/main" id="{469DF182-5A87-1D48-86FC-960C5F10B645}"/>
              </a:ext>
            </a:extLst>
          </p:cNvPr>
          <p:cNvSpPr>
            <a:spLocks noGrp="1"/>
          </p:cNvSpPr>
          <p:nvPr>
            <p:ph type="sldNum" sz="quarter" idx="12"/>
          </p:nvPr>
        </p:nvSpPr>
        <p:spPr/>
        <p:txBody>
          <a:bodyPr/>
          <a:lstStyle/>
          <a:p>
            <a:fld id="{192232FF-8457-2D4D-9601-8DC9E0517A6B}" type="slidenum">
              <a:rPr lang="en-US" smtClean="0"/>
              <a:t>1</a:t>
            </a:fld>
            <a:endParaRPr lang="en-US"/>
          </a:p>
        </p:txBody>
      </p:sp>
    </p:spTree>
    <p:extLst>
      <p:ext uri="{BB962C8B-B14F-4D97-AF65-F5344CB8AC3E}">
        <p14:creationId xmlns:p14="http://schemas.microsoft.com/office/powerpoint/2010/main" val="3545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F8805-2D88-0743-B9FE-EC33CDD69F49}"/>
              </a:ext>
            </a:extLst>
          </p:cNvPr>
          <p:cNvSpPr>
            <a:spLocks noGrp="1"/>
          </p:cNvSpPr>
          <p:nvPr>
            <p:ph type="title"/>
          </p:nvPr>
        </p:nvSpPr>
        <p:spPr/>
        <p:txBody>
          <a:bodyPr/>
          <a:lstStyle/>
          <a:p>
            <a:r>
              <a:rPr lang="en-US" dirty="0"/>
              <a:t>Anticipated Areas of Accomplishment</a:t>
            </a:r>
          </a:p>
        </p:txBody>
      </p:sp>
      <p:sp>
        <p:nvSpPr>
          <p:cNvPr id="3" name="Content Placeholder 2">
            <a:extLst>
              <a:ext uri="{FF2B5EF4-FFF2-40B4-BE49-F238E27FC236}">
                <a16:creationId xmlns:a16="http://schemas.microsoft.com/office/drawing/2014/main" id="{0A62064B-F90B-F744-B7E6-115A36B03D4C}"/>
              </a:ext>
            </a:extLst>
          </p:cNvPr>
          <p:cNvSpPr>
            <a:spLocks noGrp="1"/>
          </p:cNvSpPr>
          <p:nvPr>
            <p:ph idx="1"/>
          </p:nvPr>
        </p:nvSpPr>
        <p:spPr>
          <a:xfrm>
            <a:off x="838200" y="1690688"/>
            <a:ext cx="10515600" cy="4351338"/>
          </a:xfrm>
        </p:spPr>
        <p:txBody>
          <a:bodyPr>
            <a:noAutofit/>
          </a:bodyPr>
          <a:lstStyle/>
          <a:p>
            <a:r>
              <a:rPr lang="en-US" sz="2400" i="1" dirty="0"/>
              <a:t>Programmatic activities such as:</a:t>
            </a:r>
          </a:p>
          <a:p>
            <a:pPr lvl="1"/>
            <a:r>
              <a:rPr lang="en-US" dirty="0"/>
              <a:t>Ideation activities, transformative initiatives </a:t>
            </a:r>
          </a:p>
          <a:p>
            <a:r>
              <a:rPr lang="en-US" sz="2400" i="1" dirty="0"/>
              <a:t>Socio-technical shared resources/services such as:</a:t>
            </a:r>
            <a:endParaRPr lang="en-US" sz="2400" dirty="0"/>
          </a:p>
          <a:p>
            <a:pPr lvl="1"/>
            <a:r>
              <a:rPr lang="en-US" dirty="0"/>
              <a:t>FAIR coordination hub, central repository of resources and expertise  (e.g., data use agreements)</a:t>
            </a:r>
          </a:p>
          <a:p>
            <a:pPr lvl="1"/>
            <a:r>
              <a:rPr lang="en-US" dirty="0"/>
              <a:t>Brokering partnerships to stimulate innovation in data science</a:t>
            </a:r>
          </a:p>
          <a:p>
            <a:r>
              <a:rPr lang="en-US" sz="2400" i="1" dirty="0"/>
              <a:t>Data science education and workforce development such as:</a:t>
            </a:r>
            <a:endParaRPr lang="en-US" sz="2400" dirty="0"/>
          </a:p>
          <a:p>
            <a:pPr lvl="1"/>
            <a:r>
              <a:rPr lang="en-US" dirty="0"/>
              <a:t>Responding to regional needs for data science education and workforce training</a:t>
            </a:r>
          </a:p>
          <a:p>
            <a:pPr lvl="1"/>
            <a:r>
              <a:rPr lang="en-US" dirty="0"/>
              <a:t>Student internships with industry</a:t>
            </a:r>
          </a:p>
          <a:p>
            <a:pPr lvl="1"/>
            <a:r>
              <a:rPr lang="en-US" dirty="0"/>
              <a:t>Forum for broadening participation in data science</a:t>
            </a:r>
          </a:p>
        </p:txBody>
      </p:sp>
      <p:sp>
        <p:nvSpPr>
          <p:cNvPr id="4" name="Slide Number Placeholder 3">
            <a:extLst>
              <a:ext uri="{FF2B5EF4-FFF2-40B4-BE49-F238E27FC236}">
                <a16:creationId xmlns:a16="http://schemas.microsoft.com/office/drawing/2014/main" id="{92700320-F993-5A44-B951-52C10373BE3B}"/>
              </a:ext>
            </a:extLst>
          </p:cNvPr>
          <p:cNvSpPr>
            <a:spLocks noGrp="1"/>
          </p:cNvSpPr>
          <p:nvPr>
            <p:ph type="sldNum" sz="quarter" idx="12"/>
          </p:nvPr>
        </p:nvSpPr>
        <p:spPr/>
        <p:txBody>
          <a:bodyPr/>
          <a:lstStyle/>
          <a:p>
            <a:fld id="{192232FF-8457-2D4D-9601-8DC9E0517A6B}" type="slidenum">
              <a:rPr lang="en-US" smtClean="0"/>
              <a:t>10</a:t>
            </a:fld>
            <a:endParaRPr lang="en-US"/>
          </a:p>
        </p:txBody>
      </p:sp>
    </p:spTree>
    <p:extLst>
      <p:ext uri="{BB962C8B-B14F-4D97-AF65-F5344CB8AC3E}">
        <p14:creationId xmlns:p14="http://schemas.microsoft.com/office/powerpoint/2010/main" val="1997959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5DE3F-8977-A64F-ABDF-1EA0501E7055}"/>
              </a:ext>
            </a:extLst>
          </p:cNvPr>
          <p:cNvSpPr>
            <a:spLocks noGrp="1"/>
          </p:cNvSpPr>
          <p:nvPr>
            <p:ph type="title"/>
          </p:nvPr>
        </p:nvSpPr>
        <p:spPr/>
        <p:txBody>
          <a:bodyPr/>
          <a:lstStyle/>
          <a:p>
            <a:r>
              <a:rPr lang="en-US" dirty="0"/>
              <a:t>Additional review criteria</a:t>
            </a:r>
          </a:p>
        </p:txBody>
      </p:sp>
      <p:sp>
        <p:nvSpPr>
          <p:cNvPr id="3" name="Content Placeholder 2">
            <a:extLst>
              <a:ext uri="{FF2B5EF4-FFF2-40B4-BE49-F238E27FC236}">
                <a16:creationId xmlns:a16="http://schemas.microsoft.com/office/drawing/2014/main" id="{671B3E1A-1E56-2041-97C8-49E399E673EC}"/>
              </a:ext>
            </a:extLst>
          </p:cNvPr>
          <p:cNvSpPr>
            <a:spLocks noGrp="1"/>
          </p:cNvSpPr>
          <p:nvPr>
            <p:ph idx="1"/>
          </p:nvPr>
        </p:nvSpPr>
        <p:spPr/>
        <p:txBody>
          <a:bodyPr>
            <a:normAutofit/>
          </a:bodyPr>
          <a:lstStyle/>
          <a:p>
            <a:pPr marL="0" indent="0">
              <a:buNone/>
            </a:pPr>
            <a:r>
              <a:rPr lang="en-US" dirty="0"/>
              <a:t>Assess the degree to which the proposal</a:t>
            </a:r>
          </a:p>
          <a:p>
            <a:r>
              <a:rPr lang="en-US" dirty="0"/>
              <a:t>Is concrete in defining activities and services</a:t>
            </a:r>
          </a:p>
          <a:p>
            <a:r>
              <a:rPr lang="en-US" dirty="0"/>
              <a:t>Organizational model that is broadly representative</a:t>
            </a:r>
          </a:p>
          <a:p>
            <a:r>
              <a:rPr lang="en-US" dirty="0"/>
              <a:t>reaches a broad community of stakeholders within a region, and can respond materially to its needs</a:t>
            </a:r>
          </a:p>
          <a:p>
            <a:r>
              <a:rPr lang="en-US" dirty="0"/>
              <a:t>Contributes to lightweight national BD Hubs coordination body</a:t>
            </a:r>
          </a:p>
          <a:p>
            <a:r>
              <a:rPr lang="en-US" dirty="0"/>
              <a:t>Evaluation plan for improved project performance </a:t>
            </a:r>
          </a:p>
          <a:p>
            <a:r>
              <a:rPr lang="en-US" dirty="0"/>
              <a:t>Draws on prior experience in BD Hubs activity for minimal community disruption.</a:t>
            </a:r>
          </a:p>
        </p:txBody>
      </p:sp>
      <p:sp>
        <p:nvSpPr>
          <p:cNvPr id="4" name="Slide Number Placeholder 3">
            <a:extLst>
              <a:ext uri="{FF2B5EF4-FFF2-40B4-BE49-F238E27FC236}">
                <a16:creationId xmlns:a16="http://schemas.microsoft.com/office/drawing/2014/main" id="{DB7BCCFF-7609-BA42-AF0B-BD35418F58C1}"/>
              </a:ext>
            </a:extLst>
          </p:cNvPr>
          <p:cNvSpPr>
            <a:spLocks noGrp="1"/>
          </p:cNvSpPr>
          <p:nvPr>
            <p:ph type="sldNum" sz="quarter" idx="12"/>
          </p:nvPr>
        </p:nvSpPr>
        <p:spPr/>
        <p:txBody>
          <a:bodyPr/>
          <a:lstStyle/>
          <a:p>
            <a:fld id="{192232FF-8457-2D4D-9601-8DC9E0517A6B}" type="slidenum">
              <a:rPr lang="en-US" smtClean="0"/>
              <a:t>11</a:t>
            </a:fld>
            <a:endParaRPr lang="en-US"/>
          </a:p>
        </p:txBody>
      </p:sp>
    </p:spTree>
    <p:extLst>
      <p:ext uri="{BB962C8B-B14F-4D97-AF65-F5344CB8AC3E}">
        <p14:creationId xmlns:p14="http://schemas.microsoft.com/office/powerpoint/2010/main" val="3086132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598A-9115-DC4B-B2E3-F286190FB6BE}"/>
              </a:ext>
            </a:extLst>
          </p:cNvPr>
          <p:cNvSpPr>
            <a:spLocks noGrp="1"/>
          </p:cNvSpPr>
          <p:nvPr>
            <p:ph type="title"/>
          </p:nvPr>
        </p:nvSpPr>
        <p:spPr/>
        <p:txBody>
          <a:bodyPr/>
          <a:lstStyle/>
          <a:p>
            <a:r>
              <a:rPr lang="en-US" dirty="0"/>
              <a:t>FAQ</a:t>
            </a:r>
          </a:p>
        </p:txBody>
      </p:sp>
      <p:sp>
        <p:nvSpPr>
          <p:cNvPr id="3" name="Content Placeholder 2">
            <a:extLst>
              <a:ext uri="{FF2B5EF4-FFF2-40B4-BE49-F238E27FC236}">
                <a16:creationId xmlns:a16="http://schemas.microsoft.com/office/drawing/2014/main" id="{A7DF7B5D-8BE8-7B4F-8B00-771150D0893E}"/>
              </a:ext>
            </a:extLst>
          </p:cNvPr>
          <p:cNvSpPr>
            <a:spLocks noGrp="1"/>
          </p:cNvSpPr>
          <p:nvPr>
            <p:ph idx="1"/>
          </p:nvPr>
        </p:nvSpPr>
        <p:spPr/>
        <p:txBody>
          <a:bodyPr/>
          <a:lstStyle/>
          <a:p>
            <a:pPr marL="0" indent="0">
              <a:buNone/>
            </a:pPr>
            <a:r>
              <a:rPr lang="en-US" dirty="0"/>
              <a:t>Q: I am a co-PI of an active Spoke award.  Should I reach out to the BD Hub that wrote a letter of support for my award?  </a:t>
            </a:r>
          </a:p>
          <a:p>
            <a:pPr marL="0" indent="0">
              <a:buNone/>
            </a:pPr>
            <a:r>
              <a:rPr lang="en-US" dirty="0"/>
              <a:t>A:  It is a good idea to reach out to the BD Hub with whom you are connected to reassert the mutually beneficial Spoke/BD Hub  relationship as BD Hubs applicants define their priorities</a:t>
            </a:r>
          </a:p>
        </p:txBody>
      </p:sp>
      <p:sp>
        <p:nvSpPr>
          <p:cNvPr id="4" name="Slide Number Placeholder 3">
            <a:extLst>
              <a:ext uri="{FF2B5EF4-FFF2-40B4-BE49-F238E27FC236}">
                <a16:creationId xmlns:a16="http://schemas.microsoft.com/office/drawing/2014/main" id="{B318EC51-CD68-2040-A04E-99F840B6233F}"/>
              </a:ext>
            </a:extLst>
          </p:cNvPr>
          <p:cNvSpPr>
            <a:spLocks noGrp="1"/>
          </p:cNvSpPr>
          <p:nvPr>
            <p:ph type="sldNum" sz="quarter" idx="12"/>
          </p:nvPr>
        </p:nvSpPr>
        <p:spPr/>
        <p:txBody>
          <a:bodyPr/>
          <a:lstStyle/>
          <a:p>
            <a:fld id="{192232FF-8457-2D4D-9601-8DC9E0517A6B}" type="slidenum">
              <a:rPr lang="en-US" smtClean="0"/>
              <a:t>12</a:t>
            </a:fld>
            <a:endParaRPr lang="en-US"/>
          </a:p>
        </p:txBody>
      </p:sp>
    </p:spTree>
    <p:extLst>
      <p:ext uri="{BB962C8B-B14F-4D97-AF65-F5344CB8AC3E}">
        <p14:creationId xmlns:p14="http://schemas.microsoft.com/office/powerpoint/2010/main" val="904572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598A-9115-DC4B-B2E3-F286190FB6BE}"/>
              </a:ext>
            </a:extLst>
          </p:cNvPr>
          <p:cNvSpPr>
            <a:spLocks noGrp="1"/>
          </p:cNvSpPr>
          <p:nvPr>
            <p:ph type="title"/>
          </p:nvPr>
        </p:nvSpPr>
        <p:spPr/>
        <p:txBody>
          <a:bodyPr/>
          <a:lstStyle/>
          <a:p>
            <a:r>
              <a:rPr lang="en-US" dirty="0"/>
              <a:t>FAQ</a:t>
            </a:r>
          </a:p>
        </p:txBody>
      </p:sp>
      <p:sp>
        <p:nvSpPr>
          <p:cNvPr id="3" name="Content Placeholder 2">
            <a:extLst>
              <a:ext uri="{FF2B5EF4-FFF2-40B4-BE49-F238E27FC236}">
                <a16:creationId xmlns:a16="http://schemas.microsoft.com/office/drawing/2014/main" id="{A7DF7B5D-8BE8-7B4F-8B00-771150D0893E}"/>
              </a:ext>
            </a:extLst>
          </p:cNvPr>
          <p:cNvSpPr>
            <a:spLocks noGrp="1"/>
          </p:cNvSpPr>
          <p:nvPr>
            <p:ph idx="1"/>
          </p:nvPr>
        </p:nvSpPr>
        <p:spPr>
          <a:xfrm>
            <a:off x="838200" y="1560930"/>
            <a:ext cx="10515600" cy="4351338"/>
          </a:xfrm>
        </p:spPr>
        <p:txBody>
          <a:bodyPr>
            <a:normAutofit/>
          </a:bodyPr>
          <a:lstStyle/>
          <a:p>
            <a:pPr marL="0" indent="0">
              <a:buNone/>
            </a:pPr>
            <a:r>
              <a:rPr lang="en-US" dirty="0"/>
              <a:t>Q:  The data science network that I am part of is thinking of applying to become a BD Hub.  Are we eligible? </a:t>
            </a:r>
          </a:p>
          <a:p>
            <a:pPr marL="0" indent="0">
              <a:buNone/>
            </a:pPr>
            <a:r>
              <a:rPr lang="en-US" dirty="0"/>
              <a:t>A:   Yes, you may be.  Just one of your set of PIs or co-PIs must be a PI, co-PI, or Senior Personnel on one of the four currently-funded BD Hubs projects.  </a:t>
            </a:r>
          </a:p>
          <a:p>
            <a:pPr marL="0" indent="0">
              <a:buNone/>
            </a:pPr>
            <a:r>
              <a:rPr lang="en-US" dirty="0"/>
              <a:t>To find out who are PI and co-PI for existing BD Hub</a:t>
            </a:r>
          </a:p>
          <a:p>
            <a:pPr lvl="1"/>
            <a:r>
              <a:rPr lang="en-US" dirty="0"/>
              <a:t>Use “BD Hubs” as search criteria at public search web site at </a:t>
            </a:r>
            <a:r>
              <a:rPr lang="en-US" dirty="0">
                <a:hlinkClick r:id="rId3"/>
              </a:rPr>
              <a:t>https://www.nsf.gov/awardsearch/</a:t>
            </a:r>
            <a:r>
              <a:rPr lang="en-US" dirty="0"/>
              <a:t>. </a:t>
            </a:r>
          </a:p>
          <a:p>
            <a:r>
              <a:rPr lang="en-US" dirty="0"/>
              <a:t>To find out who are Senior Personnel for existing BD Hub</a:t>
            </a:r>
          </a:p>
          <a:p>
            <a:pPr lvl="1"/>
            <a:r>
              <a:rPr lang="en-US" dirty="0"/>
              <a:t>Contact the BD Hub in the region of your submission</a:t>
            </a:r>
          </a:p>
        </p:txBody>
      </p:sp>
      <p:sp>
        <p:nvSpPr>
          <p:cNvPr id="4" name="Slide Number Placeholder 3">
            <a:extLst>
              <a:ext uri="{FF2B5EF4-FFF2-40B4-BE49-F238E27FC236}">
                <a16:creationId xmlns:a16="http://schemas.microsoft.com/office/drawing/2014/main" id="{B6F3260A-DDBA-DB41-B366-9E7021BCB522}"/>
              </a:ext>
            </a:extLst>
          </p:cNvPr>
          <p:cNvSpPr>
            <a:spLocks noGrp="1"/>
          </p:cNvSpPr>
          <p:nvPr>
            <p:ph type="sldNum" sz="quarter" idx="12"/>
          </p:nvPr>
        </p:nvSpPr>
        <p:spPr/>
        <p:txBody>
          <a:bodyPr/>
          <a:lstStyle/>
          <a:p>
            <a:fld id="{192232FF-8457-2D4D-9601-8DC9E0517A6B}" type="slidenum">
              <a:rPr lang="en-US" smtClean="0"/>
              <a:t>13</a:t>
            </a:fld>
            <a:endParaRPr lang="en-US"/>
          </a:p>
        </p:txBody>
      </p:sp>
    </p:spTree>
    <p:extLst>
      <p:ext uri="{BB962C8B-B14F-4D97-AF65-F5344CB8AC3E}">
        <p14:creationId xmlns:p14="http://schemas.microsoft.com/office/powerpoint/2010/main" val="4160070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598A-9115-DC4B-B2E3-F286190FB6BE}"/>
              </a:ext>
            </a:extLst>
          </p:cNvPr>
          <p:cNvSpPr>
            <a:spLocks noGrp="1"/>
          </p:cNvSpPr>
          <p:nvPr>
            <p:ph type="title"/>
          </p:nvPr>
        </p:nvSpPr>
        <p:spPr/>
        <p:txBody>
          <a:bodyPr/>
          <a:lstStyle/>
          <a:p>
            <a:r>
              <a:rPr lang="en-US" dirty="0"/>
              <a:t>FAQ</a:t>
            </a:r>
          </a:p>
        </p:txBody>
      </p:sp>
      <p:sp>
        <p:nvSpPr>
          <p:cNvPr id="3" name="Content Placeholder 2">
            <a:extLst>
              <a:ext uri="{FF2B5EF4-FFF2-40B4-BE49-F238E27FC236}">
                <a16:creationId xmlns:a16="http://schemas.microsoft.com/office/drawing/2014/main" id="{A7DF7B5D-8BE8-7B4F-8B00-771150D0893E}"/>
              </a:ext>
            </a:extLst>
          </p:cNvPr>
          <p:cNvSpPr>
            <a:spLocks noGrp="1"/>
          </p:cNvSpPr>
          <p:nvPr>
            <p:ph idx="1"/>
          </p:nvPr>
        </p:nvSpPr>
        <p:spPr>
          <a:xfrm>
            <a:off x="838200" y="1560930"/>
            <a:ext cx="10515600" cy="4351338"/>
          </a:xfrm>
        </p:spPr>
        <p:txBody>
          <a:bodyPr>
            <a:normAutofit/>
          </a:bodyPr>
          <a:lstStyle/>
          <a:p>
            <a:pPr marL="0" indent="0">
              <a:buNone/>
            </a:pPr>
            <a:r>
              <a:rPr lang="en-US" dirty="0"/>
              <a:t>Q:  Are the BD Hubs who were funded under the 2015 solicitation, Big Data Regional Innovation Hubs (BD Hubs, NSF 15562) continuing? </a:t>
            </a:r>
          </a:p>
          <a:p>
            <a:pPr marL="0" indent="0">
              <a:buNone/>
            </a:pPr>
            <a:r>
              <a:rPr lang="en-US" dirty="0"/>
              <a:t>A:   The awards that fund the four BD Hubs under the 2015 solicitation were 3 year awards that are coming to an end.  </a:t>
            </a:r>
          </a:p>
        </p:txBody>
      </p:sp>
      <p:sp>
        <p:nvSpPr>
          <p:cNvPr id="4" name="Slide Number Placeholder 3">
            <a:extLst>
              <a:ext uri="{FF2B5EF4-FFF2-40B4-BE49-F238E27FC236}">
                <a16:creationId xmlns:a16="http://schemas.microsoft.com/office/drawing/2014/main" id="{E648F800-F308-7449-8B37-CD9DB84AB386}"/>
              </a:ext>
            </a:extLst>
          </p:cNvPr>
          <p:cNvSpPr>
            <a:spLocks noGrp="1"/>
          </p:cNvSpPr>
          <p:nvPr>
            <p:ph type="sldNum" sz="quarter" idx="12"/>
          </p:nvPr>
        </p:nvSpPr>
        <p:spPr/>
        <p:txBody>
          <a:bodyPr/>
          <a:lstStyle/>
          <a:p>
            <a:fld id="{192232FF-8457-2D4D-9601-8DC9E0517A6B}" type="slidenum">
              <a:rPr lang="en-US" smtClean="0"/>
              <a:t>14</a:t>
            </a:fld>
            <a:endParaRPr lang="en-US"/>
          </a:p>
        </p:txBody>
      </p:sp>
    </p:spTree>
    <p:extLst>
      <p:ext uri="{BB962C8B-B14F-4D97-AF65-F5344CB8AC3E}">
        <p14:creationId xmlns:p14="http://schemas.microsoft.com/office/powerpoint/2010/main" val="793258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237F-662F-5D4D-A05E-80059EEC662A}"/>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E9D6F7F8-4D35-FF42-9F0F-B968E37CC336}"/>
              </a:ext>
            </a:extLst>
          </p:cNvPr>
          <p:cNvSpPr>
            <a:spLocks noGrp="1"/>
          </p:cNvSpPr>
          <p:nvPr>
            <p:ph idx="1"/>
          </p:nvPr>
        </p:nvSpPr>
        <p:spPr/>
        <p:txBody>
          <a:bodyPr/>
          <a:lstStyle/>
          <a:p>
            <a:pPr marL="0" indent="0">
              <a:buNone/>
            </a:pPr>
            <a:r>
              <a:rPr lang="en-US" dirty="0"/>
              <a:t>Questions:  </a:t>
            </a:r>
            <a:r>
              <a:rPr lang="en-US" dirty="0">
                <a:hlinkClick r:id="rId2"/>
              </a:rPr>
              <a:t>BDHubQueries@nsf.gov</a:t>
            </a:r>
            <a:endParaRPr lang="en-US" dirty="0"/>
          </a:p>
          <a:p>
            <a:pPr marL="0" indent="0">
              <a:buNone/>
            </a:pPr>
            <a:endParaRPr lang="en-US" dirty="0"/>
          </a:p>
          <a:p>
            <a:pPr marL="0" indent="0">
              <a:buNone/>
            </a:pPr>
            <a:r>
              <a:rPr lang="en-US" dirty="0"/>
              <a:t>These slides, an audio recording, and a script of this webinar will be available at </a:t>
            </a:r>
            <a:r>
              <a:rPr lang="en-US" dirty="0">
                <a:hlinkClick r:id="rId3"/>
              </a:rPr>
              <a:t>https://www.nsf.gov/events/event_summ.jsp?cntn_id=296828&amp;org=CISE</a:t>
            </a:r>
            <a:r>
              <a:rPr lang="en-US" dirty="0"/>
              <a:t> </a:t>
            </a:r>
          </a:p>
        </p:txBody>
      </p:sp>
      <p:sp>
        <p:nvSpPr>
          <p:cNvPr id="4" name="Slide Number Placeholder 3">
            <a:extLst>
              <a:ext uri="{FF2B5EF4-FFF2-40B4-BE49-F238E27FC236}">
                <a16:creationId xmlns:a16="http://schemas.microsoft.com/office/drawing/2014/main" id="{6EDB0964-C0EB-FC4A-8EF0-F0811969A0AF}"/>
              </a:ext>
            </a:extLst>
          </p:cNvPr>
          <p:cNvSpPr>
            <a:spLocks noGrp="1"/>
          </p:cNvSpPr>
          <p:nvPr>
            <p:ph type="sldNum" sz="quarter" idx="12"/>
          </p:nvPr>
        </p:nvSpPr>
        <p:spPr/>
        <p:txBody>
          <a:bodyPr/>
          <a:lstStyle/>
          <a:p>
            <a:fld id="{192232FF-8457-2D4D-9601-8DC9E0517A6B}" type="slidenum">
              <a:rPr lang="en-US" smtClean="0"/>
              <a:t>15</a:t>
            </a:fld>
            <a:endParaRPr lang="en-US"/>
          </a:p>
        </p:txBody>
      </p:sp>
    </p:spTree>
    <p:extLst>
      <p:ext uri="{BB962C8B-B14F-4D97-AF65-F5344CB8AC3E}">
        <p14:creationId xmlns:p14="http://schemas.microsoft.com/office/powerpoint/2010/main" val="1519053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6C658-F9AB-CC42-9821-23EA5D592E30}"/>
              </a:ext>
            </a:extLst>
          </p:cNvPr>
          <p:cNvSpPr>
            <a:spLocks noGrp="1"/>
          </p:cNvSpPr>
          <p:nvPr>
            <p:ph type="title"/>
          </p:nvPr>
        </p:nvSpPr>
        <p:spPr/>
        <p:txBody>
          <a:bodyPr/>
          <a:lstStyle/>
          <a:p>
            <a:r>
              <a:rPr lang="en-US" dirty="0"/>
              <a:t>Overarching Goals (2015)</a:t>
            </a:r>
          </a:p>
        </p:txBody>
      </p:sp>
      <p:sp>
        <p:nvSpPr>
          <p:cNvPr id="3" name="Content Placeholder 2">
            <a:extLst>
              <a:ext uri="{FF2B5EF4-FFF2-40B4-BE49-F238E27FC236}">
                <a16:creationId xmlns:a16="http://schemas.microsoft.com/office/drawing/2014/main" id="{485E3651-CAAE-B24B-B640-A2E71338E483}"/>
              </a:ext>
            </a:extLst>
          </p:cNvPr>
          <p:cNvSpPr>
            <a:spLocks noGrp="1"/>
          </p:cNvSpPr>
          <p:nvPr>
            <p:ph idx="1"/>
          </p:nvPr>
        </p:nvSpPr>
        <p:spPr>
          <a:xfrm>
            <a:off x="3416968" y="1933909"/>
            <a:ext cx="5919537" cy="4351338"/>
          </a:xfrm>
        </p:spPr>
        <p:txBody>
          <a:bodyPr>
            <a:normAutofit/>
          </a:bodyPr>
          <a:lstStyle/>
          <a:p>
            <a:pPr marL="0" indent="0" algn="ctr">
              <a:buNone/>
            </a:pPr>
            <a:r>
              <a:rPr lang="en-US" dirty="0"/>
              <a:t>Establish four BD Hubs (2015) to engage local/regional stakeholders in big data research, in way that permits focus on regional issues.</a:t>
            </a:r>
          </a:p>
          <a:p>
            <a:pPr marL="0" indent="0" algn="ctr">
              <a:buNone/>
            </a:pPr>
            <a:endParaRPr lang="en-US" dirty="0"/>
          </a:p>
          <a:p>
            <a:pPr marL="0" indent="0" algn="ctr">
              <a:buNone/>
            </a:pPr>
            <a:r>
              <a:rPr lang="en-US" dirty="0"/>
              <a:t>Contributes to building and sustaining a national big data ecosystem</a:t>
            </a:r>
          </a:p>
          <a:p>
            <a:pPr marL="0" indent="0">
              <a:buNone/>
            </a:pPr>
            <a:endParaRPr lang="en-US" sz="3200" dirty="0"/>
          </a:p>
        </p:txBody>
      </p:sp>
      <p:sp>
        <p:nvSpPr>
          <p:cNvPr id="4" name="Slide Number Placeholder 3">
            <a:extLst>
              <a:ext uri="{FF2B5EF4-FFF2-40B4-BE49-F238E27FC236}">
                <a16:creationId xmlns:a16="http://schemas.microsoft.com/office/drawing/2014/main" id="{9AD5D542-2721-1C4F-9FAE-7A12AEC53410}"/>
              </a:ext>
            </a:extLst>
          </p:cNvPr>
          <p:cNvSpPr>
            <a:spLocks noGrp="1"/>
          </p:cNvSpPr>
          <p:nvPr>
            <p:ph type="sldNum" sz="quarter" idx="12"/>
          </p:nvPr>
        </p:nvSpPr>
        <p:spPr/>
        <p:txBody>
          <a:bodyPr/>
          <a:lstStyle/>
          <a:p>
            <a:fld id="{192232FF-8457-2D4D-9601-8DC9E0517A6B}" type="slidenum">
              <a:rPr lang="en-US" smtClean="0"/>
              <a:t>2</a:t>
            </a:fld>
            <a:endParaRPr lang="en-US"/>
          </a:p>
        </p:txBody>
      </p:sp>
    </p:spTree>
    <p:extLst>
      <p:ext uri="{BB962C8B-B14F-4D97-AF65-F5344CB8AC3E}">
        <p14:creationId xmlns:p14="http://schemas.microsoft.com/office/powerpoint/2010/main" val="4062408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6C658-F9AB-CC42-9821-23EA5D592E30}"/>
              </a:ext>
            </a:extLst>
          </p:cNvPr>
          <p:cNvSpPr>
            <a:spLocks noGrp="1"/>
          </p:cNvSpPr>
          <p:nvPr>
            <p:ph type="title"/>
          </p:nvPr>
        </p:nvSpPr>
        <p:spPr/>
        <p:txBody>
          <a:bodyPr/>
          <a:lstStyle/>
          <a:p>
            <a:r>
              <a:rPr lang="en-US" dirty="0"/>
              <a:t>Intervening 2015-2018</a:t>
            </a:r>
          </a:p>
        </p:txBody>
      </p:sp>
      <p:sp>
        <p:nvSpPr>
          <p:cNvPr id="3" name="Content Placeholder 2">
            <a:extLst>
              <a:ext uri="{FF2B5EF4-FFF2-40B4-BE49-F238E27FC236}">
                <a16:creationId xmlns:a16="http://schemas.microsoft.com/office/drawing/2014/main" id="{485E3651-CAAE-B24B-B640-A2E71338E483}"/>
              </a:ext>
            </a:extLst>
          </p:cNvPr>
          <p:cNvSpPr>
            <a:spLocks noGrp="1"/>
          </p:cNvSpPr>
          <p:nvPr>
            <p:ph idx="1"/>
          </p:nvPr>
        </p:nvSpPr>
        <p:spPr/>
        <p:txBody>
          <a:bodyPr>
            <a:normAutofit/>
          </a:bodyPr>
          <a:lstStyle/>
          <a:p>
            <a:r>
              <a:rPr lang="en-US" dirty="0"/>
              <a:t>BD Hubs and BD Spokes have contributed to the national ecosystem for big data </a:t>
            </a:r>
          </a:p>
          <a:p>
            <a:r>
              <a:rPr lang="en-US" dirty="0"/>
              <a:t>National developments in data science esp. around education and workforce training</a:t>
            </a:r>
          </a:p>
          <a:p>
            <a:r>
              <a:rPr lang="en-US" dirty="0"/>
              <a:t>NSF unveiled set of "Big Ideas” in 2016 —10 bold, long-term research and process ideas that identify areas for future investment at the frontiers of science and engineering. </a:t>
            </a:r>
          </a:p>
          <a:p>
            <a:endParaRPr lang="en-US" dirty="0"/>
          </a:p>
          <a:p>
            <a:pPr marL="0" indent="0">
              <a:buNone/>
            </a:pPr>
            <a:endParaRPr lang="en-US" sz="3200" dirty="0"/>
          </a:p>
        </p:txBody>
      </p:sp>
      <p:sp>
        <p:nvSpPr>
          <p:cNvPr id="4" name="Slide Number Placeholder 3">
            <a:extLst>
              <a:ext uri="{FF2B5EF4-FFF2-40B4-BE49-F238E27FC236}">
                <a16:creationId xmlns:a16="http://schemas.microsoft.com/office/drawing/2014/main" id="{0F9971AA-78D2-6841-8121-4DC749CD9B16}"/>
              </a:ext>
            </a:extLst>
          </p:cNvPr>
          <p:cNvSpPr>
            <a:spLocks noGrp="1"/>
          </p:cNvSpPr>
          <p:nvPr>
            <p:ph type="sldNum" sz="quarter" idx="12"/>
          </p:nvPr>
        </p:nvSpPr>
        <p:spPr/>
        <p:txBody>
          <a:bodyPr/>
          <a:lstStyle/>
          <a:p>
            <a:fld id="{192232FF-8457-2D4D-9601-8DC9E0517A6B}" type="slidenum">
              <a:rPr lang="en-US" smtClean="0"/>
              <a:t>3</a:t>
            </a:fld>
            <a:endParaRPr lang="en-US"/>
          </a:p>
        </p:txBody>
      </p:sp>
    </p:spTree>
    <p:extLst>
      <p:ext uri="{BB962C8B-B14F-4D97-AF65-F5344CB8AC3E}">
        <p14:creationId xmlns:p14="http://schemas.microsoft.com/office/powerpoint/2010/main" val="1287159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E1F18-CB98-7848-AA94-E8788A41883E}"/>
              </a:ext>
            </a:extLst>
          </p:cNvPr>
          <p:cNvSpPr>
            <a:spLocks noGrp="1"/>
          </p:cNvSpPr>
          <p:nvPr>
            <p:ph type="title"/>
          </p:nvPr>
        </p:nvSpPr>
        <p:spPr/>
        <p:txBody>
          <a:bodyPr>
            <a:normAutofit/>
          </a:bodyPr>
          <a:lstStyle/>
          <a:p>
            <a:r>
              <a:rPr lang="en-US" sz="4000" dirty="0">
                <a:latin typeface="+mj-lt"/>
              </a:rPr>
              <a:t>Harnessing the Data Revolution (HDR)</a:t>
            </a:r>
          </a:p>
        </p:txBody>
      </p:sp>
      <p:sp>
        <p:nvSpPr>
          <p:cNvPr id="3" name="Content Placeholder 2">
            <a:extLst>
              <a:ext uri="{FF2B5EF4-FFF2-40B4-BE49-F238E27FC236}">
                <a16:creationId xmlns:a16="http://schemas.microsoft.com/office/drawing/2014/main" id="{D5BBED22-7713-784B-87E1-09BAD4A5ECAF}"/>
              </a:ext>
            </a:extLst>
          </p:cNvPr>
          <p:cNvSpPr>
            <a:spLocks noGrp="1"/>
          </p:cNvSpPr>
          <p:nvPr>
            <p:ph idx="1"/>
          </p:nvPr>
        </p:nvSpPr>
        <p:spPr/>
        <p:txBody>
          <a:bodyPr>
            <a:normAutofit lnSpcReduction="10000"/>
          </a:bodyPr>
          <a:lstStyle/>
          <a:p>
            <a:r>
              <a:rPr lang="en-US" sz="2400" dirty="0"/>
              <a:t>HDR aims: </a:t>
            </a:r>
          </a:p>
          <a:p>
            <a:pPr lvl="1"/>
            <a:r>
              <a:rPr lang="en-US" sz="2400" dirty="0"/>
              <a:t>To promote engagement of NSF's research community in the pursuit of fundamental research in data science and engineering; </a:t>
            </a:r>
          </a:p>
          <a:p>
            <a:pPr lvl="1"/>
            <a:r>
              <a:rPr lang="en-US" sz="2400" dirty="0"/>
              <a:t>For development of a cohesive, federated, national-scale approach to research data cyberinfrastructure; and </a:t>
            </a:r>
          </a:p>
          <a:p>
            <a:pPr lvl="1"/>
            <a:r>
              <a:rPr lang="en-US" sz="2400" dirty="0"/>
              <a:t>For development of a 21st century data-capable workforce </a:t>
            </a:r>
          </a:p>
          <a:p>
            <a:r>
              <a:rPr lang="en-US" sz="2400" dirty="0"/>
              <a:t>The HDR vision is realized via a coordinated set of program solicitations resulting in an ecosystem of data science research, education, workforce development, and cyberinfrastructure activities, all of which are designed to amplify the intrinsically multidisciplinary nature of data science challenges. </a:t>
            </a:r>
          </a:p>
          <a:p>
            <a:endParaRPr lang="en-US" sz="2400" dirty="0"/>
          </a:p>
          <a:p>
            <a:r>
              <a:rPr lang="en-US" sz="2400" dirty="0"/>
              <a:t>NSF BD Hubs is aligned with NSF’s Harnessing the Data Revolution (HDR) Big Idea</a:t>
            </a:r>
          </a:p>
          <a:p>
            <a:endParaRPr lang="en-US" dirty="0"/>
          </a:p>
        </p:txBody>
      </p:sp>
      <p:sp>
        <p:nvSpPr>
          <p:cNvPr id="4" name="Text Placeholder 3">
            <a:extLst>
              <a:ext uri="{FF2B5EF4-FFF2-40B4-BE49-F238E27FC236}">
                <a16:creationId xmlns:a16="http://schemas.microsoft.com/office/drawing/2014/main" id="{B465C2A4-AFC5-054D-8FF5-559C76B4A451}"/>
              </a:ext>
            </a:extLst>
          </p:cNvPr>
          <p:cNvSpPr>
            <a:spLocks noGrp="1"/>
          </p:cNvSpPr>
          <p:nvPr>
            <p:ph type="body" sz="quarter" idx="13"/>
          </p:nvPr>
        </p:nvSpPr>
        <p:spPr/>
        <p:txBody>
          <a:bodyPr>
            <a:normAutofit/>
          </a:bodyPr>
          <a:lstStyle/>
          <a:p>
            <a:r>
              <a:rPr lang="en-US" sz="1800" dirty="0"/>
              <a:t>An NSF Big Idea</a:t>
            </a:r>
          </a:p>
        </p:txBody>
      </p:sp>
    </p:spTree>
    <p:extLst>
      <p:ext uri="{BB962C8B-B14F-4D97-AF65-F5344CB8AC3E}">
        <p14:creationId xmlns:p14="http://schemas.microsoft.com/office/powerpoint/2010/main" val="3833713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AED78-4F1B-4941-9D83-BC0B0BEED929}"/>
              </a:ext>
            </a:extLst>
          </p:cNvPr>
          <p:cNvSpPr>
            <a:spLocks noGrp="1"/>
          </p:cNvSpPr>
          <p:nvPr>
            <p:ph type="title"/>
          </p:nvPr>
        </p:nvSpPr>
        <p:spPr/>
        <p:txBody>
          <a:bodyPr/>
          <a:lstStyle/>
          <a:p>
            <a:r>
              <a:rPr lang="en-US" dirty="0"/>
              <a:t>Revision Highlights</a:t>
            </a:r>
          </a:p>
        </p:txBody>
      </p:sp>
      <p:sp>
        <p:nvSpPr>
          <p:cNvPr id="3" name="Content Placeholder 2">
            <a:extLst>
              <a:ext uri="{FF2B5EF4-FFF2-40B4-BE49-F238E27FC236}">
                <a16:creationId xmlns:a16="http://schemas.microsoft.com/office/drawing/2014/main" id="{9F037C88-0527-BC42-8363-A169C1E5BA66}"/>
              </a:ext>
            </a:extLst>
          </p:cNvPr>
          <p:cNvSpPr>
            <a:spLocks noGrp="1"/>
          </p:cNvSpPr>
          <p:nvPr>
            <p:ph idx="1"/>
          </p:nvPr>
        </p:nvSpPr>
        <p:spPr/>
        <p:txBody>
          <a:bodyPr>
            <a:normAutofit/>
          </a:bodyPr>
          <a:lstStyle/>
          <a:p>
            <a:r>
              <a:rPr lang="en-US" dirty="0"/>
              <a:t>Revised eligibility</a:t>
            </a:r>
          </a:p>
          <a:p>
            <a:pPr lvl="1"/>
            <a:r>
              <a:rPr lang="en-US" sz="2800" dirty="0"/>
              <a:t>At least one PI or co-PI of a proposal submitted in response to this solicitation must be a PI, co-PI, or Senior Personnel on one of the four currently-funded BD Hubs projects</a:t>
            </a:r>
          </a:p>
          <a:p>
            <a:r>
              <a:rPr lang="en-US" dirty="0"/>
              <a:t>Duration of a given award period from three to four years and level of funding per award increased from $500K/</a:t>
            </a:r>
            <a:r>
              <a:rPr lang="en-US" dirty="0" err="1"/>
              <a:t>yr</a:t>
            </a:r>
            <a:r>
              <a:rPr lang="en-US" dirty="0"/>
              <a:t> to $1M/</a:t>
            </a:r>
            <a:r>
              <a:rPr lang="en-US" dirty="0" err="1"/>
              <a:t>yr</a:t>
            </a:r>
            <a:endParaRPr lang="en-US" dirty="0"/>
          </a:p>
          <a:p>
            <a:r>
              <a:rPr lang="en-US" dirty="0"/>
              <a:t>Portion of a proposal budget allocated to a “Seed Fund”</a:t>
            </a:r>
          </a:p>
        </p:txBody>
      </p:sp>
      <p:sp>
        <p:nvSpPr>
          <p:cNvPr id="4" name="Slide Number Placeholder 3">
            <a:extLst>
              <a:ext uri="{FF2B5EF4-FFF2-40B4-BE49-F238E27FC236}">
                <a16:creationId xmlns:a16="http://schemas.microsoft.com/office/drawing/2014/main" id="{DCA8267A-F3C7-FD48-998C-15D47F032D53}"/>
              </a:ext>
            </a:extLst>
          </p:cNvPr>
          <p:cNvSpPr>
            <a:spLocks noGrp="1"/>
          </p:cNvSpPr>
          <p:nvPr>
            <p:ph type="sldNum" sz="quarter" idx="12"/>
          </p:nvPr>
        </p:nvSpPr>
        <p:spPr/>
        <p:txBody>
          <a:bodyPr/>
          <a:lstStyle/>
          <a:p>
            <a:fld id="{192232FF-8457-2D4D-9601-8DC9E0517A6B}" type="slidenum">
              <a:rPr lang="en-US" smtClean="0"/>
              <a:t>5</a:t>
            </a:fld>
            <a:endParaRPr lang="en-US"/>
          </a:p>
        </p:txBody>
      </p:sp>
    </p:spTree>
    <p:extLst>
      <p:ext uri="{BB962C8B-B14F-4D97-AF65-F5344CB8AC3E}">
        <p14:creationId xmlns:p14="http://schemas.microsoft.com/office/powerpoint/2010/main" val="179348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6E75-0572-314D-85E1-AC51866A9259}"/>
              </a:ext>
            </a:extLst>
          </p:cNvPr>
          <p:cNvSpPr>
            <a:spLocks noGrp="1"/>
          </p:cNvSpPr>
          <p:nvPr>
            <p:ph type="title"/>
          </p:nvPr>
        </p:nvSpPr>
        <p:spPr/>
        <p:txBody>
          <a:bodyPr/>
          <a:lstStyle/>
          <a:p>
            <a:r>
              <a:rPr lang="en-US" dirty="0"/>
              <a:t>FY18: Award Framework</a:t>
            </a:r>
          </a:p>
        </p:txBody>
      </p:sp>
      <p:sp>
        <p:nvSpPr>
          <p:cNvPr id="3" name="Content Placeholder 2">
            <a:extLst>
              <a:ext uri="{FF2B5EF4-FFF2-40B4-BE49-F238E27FC236}">
                <a16:creationId xmlns:a16="http://schemas.microsoft.com/office/drawing/2014/main" id="{6027595B-592E-124A-8A2A-E43EC30E40CD}"/>
              </a:ext>
            </a:extLst>
          </p:cNvPr>
          <p:cNvSpPr>
            <a:spLocks noGrp="1"/>
          </p:cNvSpPr>
          <p:nvPr>
            <p:ph idx="1"/>
          </p:nvPr>
        </p:nvSpPr>
        <p:spPr>
          <a:xfrm>
            <a:off x="1536192" y="1825625"/>
            <a:ext cx="8924544" cy="4351338"/>
          </a:xfrm>
        </p:spPr>
        <p:txBody>
          <a:bodyPr>
            <a:normAutofit lnSpcReduction="10000"/>
          </a:bodyPr>
          <a:lstStyle/>
          <a:p>
            <a:r>
              <a:rPr lang="en-US" dirty="0"/>
              <a:t>NSF expects to make up to 4 awards at a maximum of $4,000,000 per award</a:t>
            </a:r>
          </a:p>
          <a:p>
            <a:r>
              <a:rPr lang="en-US" dirty="0"/>
              <a:t>Awards are up to 4 years duration</a:t>
            </a:r>
          </a:p>
          <a:p>
            <a:r>
              <a:rPr lang="en-US" sz="2600" dirty="0"/>
              <a:t>A proposal must contain a $250,000/</a:t>
            </a:r>
            <a:r>
              <a:rPr lang="en-US" sz="2600" dirty="0" err="1"/>
              <a:t>yr</a:t>
            </a:r>
            <a:r>
              <a:rPr lang="en-US" sz="2600" dirty="0"/>
              <a:t> seed fund allocated on competitive basis and managed through community governance</a:t>
            </a:r>
          </a:p>
          <a:p>
            <a:r>
              <a:rPr lang="en-US" sz="2600" dirty="0"/>
              <a:t>Awards will be in form of Cooperative Agreements</a:t>
            </a:r>
          </a:p>
          <a:p>
            <a:r>
              <a:rPr lang="en-US" sz="2600" dirty="0"/>
              <a:t>Each project shall have a Steering Committee </a:t>
            </a:r>
          </a:p>
          <a:p>
            <a:pPr lvl="1"/>
            <a:r>
              <a:rPr lang="en-US" sz="2600" dirty="0"/>
              <a:t>Steering Committee responsible for defining policy and processes for allocating the Seed Fund. </a:t>
            </a:r>
          </a:p>
          <a:p>
            <a:r>
              <a:rPr lang="en-US" sz="2600" dirty="0"/>
              <a:t>A BD Hub must have an Executive Director.</a:t>
            </a:r>
          </a:p>
          <a:p>
            <a:endParaRPr lang="en-US" dirty="0"/>
          </a:p>
          <a:p>
            <a:endParaRPr lang="en-US" dirty="0"/>
          </a:p>
        </p:txBody>
      </p:sp>
      <p:sp>
        <p:nvSpPr>
          <p:cNvPr id="4" name="Slide Number Placeholder 3">
            <a:extLst>
              <a:ext uri="{FF2B5EF4-FFF2-40B4-BE49-F238E27FC236}">
                <a16:creationId xmlns:a16="http://schemas.microsoft.com/office/drawing/2014/main" id="{B6AFB137-59E9-E542-A8F4-8FFF26FCA517}"/>
              </a:ext>
            </a:extLst>
          </p:cNvPr>
          <p:cNvSpPr>
            <a:spLocks noGrp="1"/>
          </p:cNvSpPr>
          <p:nvPr>
            <p:ph type="sldNum" sz="quarter" idx="12"/>
          </p:nvPr>
        </p:nvSpPr>
        <p:spPr/>
        <p:txBody>
          <a:bodyPr/>
          <a:lstStyle/>
          <a:p>
            <a:fld id="{192232FF-8457-2D4D-9601-8DC9E0517A6B}" type="slidenum">
              <a:rPr lang="en-US" smtClean="0"/>
              <a:t>6</a:t>
            </a:fld>
            <a:endParaRPr lang="en-US"/>
          </a:p>
        </p:txBody>
      </p:sp>
    </p:spTree>
    <p:extLst>
      <p:ext uri="{BB962C8B-B14F-4D97-AF65-F5344CB8AC3E}">
        <p14:creationId xmlns:p14="http://schemas.microsoft.com/office/powerpoint/2010/main" val="126180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A50C-FC07-C14C-B9F7-C7911C66F21A}"/>
              </a:ext>
            </a:extLst>
          </p:cNvPr>
          <p:cNvSpPr>
            <a:spLocks noGrp="1"/>
          </p:cNvSpPr>
          <p:nvPr>
            <p:ph type="title"/>
          </p:nvPr>
        </p:nvSpPr>
        <p:spPr>
          <a:xfrm>
            <a:off x="838200" y="365125"/>
            <a:ext cx="10515600" cy="1142001"/>
          </a:xfrm>
        </p:spPr>
        <p:txBody>
          <a:bodyPr/>
          <a:lstStyle/>
          <a:p>
            <a:r>
              <a:rPr lang="en-US" dirty="0"/>
              <a:t>2018 Solicitation Goals</a:t>
            </a:r>
          </a:p>
        </p:txBody>
      </p:sp>
      <p:sp>
        <p:nvSpPr>
          <p:cNvPr id="3" name="Content Placeholder 2">
            <a:extLst>
              <a:ext uri="{FF2B5EF4-FFF2-40B4-BE49-F238E27FC236}">
                <a16:creationId xmlns:a16="http://schemas.microsoft.com/office/drawing/2014/main" id="{23E87A32-4F5A-274E-B6E3-2B55A934ACE1}"/>
              </a:ext>
            </a:extLst>
          </p:cNvPr>
          <p:cNvSpPr>
            <a:spLocks noGrp="1"/>
          </p:cNvSpPr>
          <p:nvPr>
            <p:ph idx="1"/>
          </p:nvPr>
        </p:nvSpPr>
        <p:spPr>
          <a:xfrm>
            <a:off x="838200" y="1692061"/>
            <a:ext cx="10515600" cy="4351338"/>
          </a:xfrm>
        </p:spPr>
        <p:txBody>
          <a:bodyPr>
            <a:normAutofit fontScale="92500" lnSpcReduction="20000"/>
          </a:bodyPr>
          <a:lstStyle/>
          <a:p>
            <a:r>
              <a:rPr lang="en-US" sz="3000" dirty="0"/>
              <a:t>Continue operation of national network of Big Data Hubs </a:t>
            </a:r>
          </a:p>
          <a:p>
            <a:r>
              <a:rPr lang="en-US" sz="3000" dirty="0"/>
              <a:t>Reaffirmed commitment:</a:t>
            </a:r>
          </a:p>
          <a:p>
            <a:pPr lvl="1"/>
            <a:r>
              <a:rPr lang="en-US" sz="3000" dirty="0"/>
              <a:t>To four BD Hubs, each as </a:t>
            </a:r>
          </a:p>
          <a:p>
            <a:pPr lvl="1"/>
            <a:r>
              <a:rPr lang="en-US" sz="3000" dirty="0"/>
              <a:t>Network of stakeholders, resources, activities that</a:t>
            </a:r>
          </a:p>
          <a:p>
            <a:pPr lvl="1"/>
            <a:r>
              <a:rPr lang="en-US" sz="3000" dirty="0"/>
              <a:t>Catalyze new research and create economic and societal good</a:t>
            </a:r>
          </a:p>
          <a:p>
            <a:r>
              <a:rPr lang="en-US" sz="3000" dirty="0"/>
              <a:t>Regional orientation: </a:t>
            </a:r>
          </a:p>
          <a:p>
            <a:pPr lvl="1"/>
            <a:r>
              <a:rPr lang="en-US" sz="3000" dirty="0"/>
              <a:t>While BD Hubs activity is not limited to within a region, their regional focus is unique within the HDR big data ecosystem </a:t>
            </a:r>
          </a:p>
          <a:p>
            <a:r>
              <a:rPr lang="en-US" sz="3000" dirty="0"/>
              <a:t>Serves as incubator:</a:t>
            </a:r>
          </a:p>
          <a:p>
            <a:pPr lvl="1"/>
            <a:r>
              <a:rPr lang="en-US" sz="3000" dirty="0"/>
              <a:t>To formative-stage ideas prior to taking form as separate project – through </a:t>
            </a:r>
            <a:r>
              <a:rPr lang="en-US" sz="3000" i="1" dirty="0"/>
              <a:t>seed fund </a:t>
            </a:r>
          </a:p>
          <a:p>
            <a:pPr marL="0" indent="0">
              <a:buNone/>
            </a:pPr>
            <a:endParaRPr lang="en-US" dirty="0"/>
          </a:p>
        </p:txBody>
      </p:sp>
      <p:sp>
        <p:nvSpPr>
          <p:cNvPr id="4" name="Slide Number Placeholder 3">
            <a:extLst>
              <a:ext uri="{FF2B5EF4-FFF2-40B4-BE49-F238E27FC236}">
                <a16:creationId xmlns:a16="http://schemas.microsoft.com/office/drawing/2014/main" id="{E7E805EC-5EA6-DA49-87D4-2C4F7156078D}"/>
              </a:ext>
            </a:extLst>
          </p:cNvPr>
          <p:cNvSpPr>
            <a:spLocks noGrp="1"/>
          </p:cNvSpPr>
          <p:nvPr>
            <p:ph type="sldNum" sz="quarter" idx="12"/>
          </p:nvPr>
        </p:nvSpPr>
        <p:spPr/>
        <p:txBody>
          <a:bodyPr/>
          <a:lstStyle/>
          <a:p>
            <a:fld id="{192232FF-8457-2D4D-9601-8DC9E0517A6B}" type="slidenum">
              <a:rPr lang="en-US" smtClean="0"/>
              <a:t>7</a:t>
            </a:fld>
            <a:endParaRPr lang="en-US"/>
          </a:p>
        </p:txBody>
      </p:sp>
    </p:spTree>
    <p:extLst>
      <p:ext uri="{BB962C8B-B14F-4D97-AF65-F5344CB8AC3E}">
        <p14:creationId xmlns:p14="http://schemas.microsoft.com/office/powerpoint/2010/main" val="350877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A50C-FC07-C14C-B9F7-C7911C66F21A}"/>
              </a:ext>
            </a:extLst>
          </p:cNvPr>
          <p:cNvSpPr>
            <a:spLocks noGrp="1"/>
          </p:cNvSpPr>
          <p:nvPr>
            <p:ph type="title"/>
          </p:nvPr>
        </p:nvSpPr>
        <p:spPr/>
        <p:txBody>
          <a:bodyPr/>
          <a:lstStyle/>
          <a:p>
            <a:r>
              <a:rPr lang="en-US" dirty="0"/>
              <a:t>2018 Solicitation Goals, cont.</a:t>
            </a:r>
          </a:p>
        </p:txBody>
      </p:sp>
      <p:sp>
        <p:nvSpPr>
          <p:cNvPr id="3" name="Content Placeholder 2">
            <a:extLst>
              <a:ext uri="{FF2B5EF4-FFF2-40B4-BE49-F238E27FC236}">
                <a16:creationId xmlns:a16="http://schemas.microsoft.com/office/drawing/2014/main" id="{23E87A32-4F5A-274E-B6E3-2B55A934ACE1}"/>
              </a:ext>
            </a:extLst>
          </p:cNvPr>
          <p:cNvSpPr>
            <a:spLocks noGrp="1"/>
          </p:cNvSpPr>
          <p:nvPr>
            <p:ph idx="1"/>
          </p:nvPr>
        </p:nvSpPr>
        <p:spPr/>
        <p:txBody>
          <a:bodyPr>
            <a:normAutofit/>
          </a:bodyPr>
          <a:lstStyle/>
          <a:p>
            <a:r>
              <a:rPr lang="en-US" dirty="0"/>
              <a:t>Emphasis on data science</a:t>
            </a:r>
          </a:p>
          <a:p>
            <a:pPr lvl="1"/>
            <a:r>
              <a:rPr lang="en-US" sz="2800" dirty="0"/>
              <a:t>Encompassing Big Data</a:t>
            </a:r>
          </a:p>
          <a:p>
            <a:pPr lvl="1"/>
            <a:r>
              <a:rPr lang="en-US" sz="2800" dirty="0"/>
              <a:t>Responsive to developments in education and workforce training</a:t>
            </a:r>
          </a:p>
          <a:p>
            <a:r>
              <a:rPr lang="en-US" dirty="0"/>
              <a:t>Encourage lightweight cross-BD Hubs coordination network </a:t>
            </a:r>
          </a:p>
          <a:p>
            <a:pPr lvl="1"/>
            <a:r>
              <a:rPr lang="en-US" sz="2800" dirty="0"/>
              <a:t>The BD Hubs as cohesive unit can respond to new opportunities </a:t>
            </a:r>
          </a:p>
          <a:p>
            <a:pPr lvl="2"/>
            <a:r>
              <a:rPr lang="en-US" sz="2800" dirty="0"/>
              <a:t>E.g., Harnessing the Data Revolution</a:t>
            </a:r>
          </a:p>
          <a:p>
            <a:r>
              <a:rPr lang="en-US" dirty="0"/>
              <a:t>Community participation in decision-making (esp. around seed fund)</a:t>
            </a:r>
          </a:p>
        </p:txBody>
      </p:sp>
      <p:sp>
        <p:nvSpPr>
          <p:cNvPr id="4" name="Slide Number Placeholder 3">
            <a:extLst>
              <a:ext uri="{FF2B5EF4-FFF2-40B4-BE49-F238E27FC236}">
                <a16:creationId xmlns:a16="http://schemas.microsoft.com/office/drawing/2014/main" id="{BF110077-E0B6-D547-85C0-4D417C34881A}"/>
              </a:ext>
            </a:extLst>
          </p:cNvPr>
          <p:cNvSpPr>
            <a:spLocks noGrp="1"/>
          </p:cNvSpPr>
          <p:nvPr>
            <p:ph type="sldNum" sz="quarter" idx="12"/>
          </p:nvPr>
        </p:nvSpPr>
        <p:spPr/>
        <p:txBody>
          <a:bodyPr/>
          <a:lstStyle/>
          <a:p>
            <a:fld id="{192232FF-8457-2D4D-9601-8DC9E0517A6B}" type="slidenum">
              <a:rPr lang="en-US" smtClean="0"/>
              <a:t>8</a:t>
            </a:fld>
            <a:endParaRPr lang="en-US"/>
          </a:p>
        </p:txBody>
      </p:sp>
    </p:spTree>
    <p:extLst>
      <p:ext uri="{BB962C8B-B14F-4D97-AF65-F5344CB8AC3E}">
        <p14:creationId xmlns:p14="http://schemas.microsoft.com/office/powerpoint/2010/main" val="1846950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F8805-2D88-0743-B9FE-EC33CDD69F49}"/>
              </a:ext>
            </a:extLst>
          </p:cNvPr>
          <p:cNvSpPr>
            <a:spLocks noGrp="1"/>
          </p:cNvSpPr>
          <p:nvPr>
            <p:ph type="title"/>
          </p:nvPr>
        </p:nvSpPr>
        <p:spPr/>
        <p:txBody>
          <a:bodyPr/>
          <a:lstStyle/>
          <a:p>
            <a:r>
              <a:rPr lang="en-US" dirty="0"/>
              <a:t>Anticipated Areas of Accomplishment </a:t>
            </a:r>
          </a:p>
        </p:txBody>
      </p:sp>
      <p:sp>
        <p:nvSpPr>
          <p:cNvPr id="3" name="Content Placeholder 2">
            <a:extLst>
              <a:ext uri="{FF2B5EF4-FFF2-40B4-BE49-F238E27FC236}">
                <a16:creationId xmlns:a16="http://schemas.microsoft.com/office/drawing/2014/main" id="{0A62064B-F90B-F744-B7E6-115A36B03D4C}"/>
              </a:ext>
            </a:extLst>
          </p:cNvPr>
          <p:cNvSpPr>
            <a:spLocks noGrp="1"/>
          </p:cNvSpPr>
          <p:nvPr>
            <p:ph idx="1"/>
          </p:nvPr>
        </p:nvSpPr>
        <p:spPr/>
        <p:txBody>
          <a:bodyPr>
            <a:normAutofit/>
          </a:bodyPr>
          <a:lstStyle/>
          <a:p>
            <a:r>
              <a:rPr lang="en-US" dirty="0"/>
              <a:t>Accomplishments:</a:t>
            </a:r>
          </a:p>
          <a:p>
            <a:pPr lvl="1"/>
            <a:r>
              <a:rPr lang="en-US" sz="2800" dirty="0"/>
              <a:t>Accomplishments of a given BD Hub are the accomplishments of the collective, inclusive community around a BD Hub</a:t>
            </a:r>
          </a:p>
          <a:p>
            <a:pPr lvl="1"/>
            <a:r>
              <a:rPr lang="en-US" sz="2800" dirty="0"/>
              <a:t>Accomplishments are the activities that are stimulated through and by the existence of the BD Hub  </a:t>
            </a:r>
          </a:p>
          <a:p>
            <a:r>
              <a:rPr lang="en-US" dirty="0"/>
              <a:t>A BD Hub must have an Executive Director.  The ED office role is diverse:  it stimulates some activity, lends support to other activity, and fully carries out a third form of activity</a:t>
            </a:r>
          </a:p>
          <a:p>
            <a:pPr marL="0" indent="0">
              <a:buNone/>
            </a:pPr>
            <a:endParaRPr lang="en-US" dirty="0"/>
          </a:p>
        </p:txBody>
      </p:sp>
      <p:sp>
        <p:nvSpPr>
          <p:cNvPr id="4" name="Slide Number Placeholder 3">
            <a:extLst>
              <a:ext uri="{FF2B5EF4-FFF2-40B4-BE49-F238E27FC236}">
                <a16:creationId xmlns:a16="http://schemas.microsoft.com/office/drawing/2014/main" id="{151EF4FF-71D6-A34D-964D-34D03B21832B}"/>
              </a:ext>
            </a:extLst>
          </p:cNvPr>
          <p:cNvSpPr>
            <a:spLocks noGrp="1"/>
          </p:cNvSpPr>
          <p:nvPr>
            <p:ph type="sldNum" sz="quarter" idx="12"/>
          </p:nvPr>
        </p:nvSpPr>
        <p:spPr/>
        <p:txBody>
          <a:bodyPr/>
          <a:lstStyle/>
          <a:p>
            <a:fld id="{192232FF-8457-2D4D-9601-8DC9E0517A6B}" type="slidenum">
              <a:rPr lang="en-US" smtClean="0"/>
              <a:t>9</a:t>
            </a:fld>
            <a:endParaRPr lang="en-US"/>
          </a:p>
        </p:txBody>
      </p:sp>
    </p:spTree>
    <p:extLst>
      <p:ext uri="{BB962C8B-B14F-4D97-AF65-F5344CB8AC3E}">
        <p14:creationId xmlns:p14="http://schemas.microsoft.com/office/powerpoint/2010/main" val="328679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741</TotalTime>
  <Words>1036</Words>
  <Application>Microsoft Macintosh PowerPoint</Application>
  <PresentationFormat>Widescreen</PresentationFormat>
  <Paragraphs>110</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Gotham Book</vt:lpstr>
      <vt:lpstr>Lato Light</vt:lpstr>
      <vt:lpstr>Office Theme</vt:lpstr>
      <vt:lpstr> Big Data Regional Innovation  Hubs (BD Hubs) NSF 18-598 (replaces NSF 15-562) Submission Deadline:  Dec 18, 2018 https://www.nsf.gov/funding/pgm_summ.jsp?pims_id=505185</vt:lpstr>
      <vt:lpstr>Overarching Goals (2015)</vt:lpstr>
      <vt:lpstr>Intervening 2015-2018</vt:lpstr>
      <vt:lpstr>Harnessing the Data Revolution (HDR)</vt:lpstr>
      <vt:lpstr>Revision Highlights</vt:lpstr>
      <vt:lpstr>FY18: Award Framework</vt:lpstr>
      <vt:lpstr>2018 Solicitation Goals</vt:lpstr>
      <vt:lpstr>2018 Solicitation Goals, cont.</vt:lpstr>
      <vt:lpstr>Anticipated Areas of Accomplishment </vt:lpstr>
      <vt:lpstr>Anticipated Areas of Accomplishment</vt:lpstr>
      <vt:lpstr>Additional review criteria</vt:lpstr>
      <vt:lpstr>FAQ</vt:lpstr>
      <vt:lpstr>FAQ</vt:lpstr>
      <vt:lpstr>FAQ</vt:lpstr>
      <vt:lpstr>Thank you!</vt:lpstr>
    </vt:vector>
  </TitlesOfParts>
  <Manager/>
  <Company>National Science Foundation</Company>
  <LinksUpToDate>false</LinksUpToDate>
  <SharedDoc>false</SharedDoc>
  <HyperlinkBase/>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Big Data Regional Innovation  Hubs (BD Hubs) NSF 18-598 (replaces NSF 15-562) Submission Deadline:  Dec 18, 2018 https://www.nsf.gov/funding/pgm_summ.jsp?pims_id=505185</dc:title>
  <dc:subject>BD Hubs webinar 2018</dc:subject>
  <dc:creator>Beth Plale</dc:creator>
  <cp:keywords/>
  <dc:description/>
  <cp:lastModifiedBy>Geary, Karen L.</cp:lastModifiedBy>
  <cp:revision>36</cp:revision>
  <cp:lastPrinted>2018-10-17T16:49:14Z</cp:lastPrinted>
  <dcterms:created xsi:type="dcterms:W3CDTF">2018-10-10T18:24:45Z</dcterms:created>
  <dcterms:modified xsi:type="dcterms:W3CDTF">2018-10-17T16:50:30Z</dcterms:modified>
  <cp:category/>
</cp:coreProperties>
</file>