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9"/>
  </p:notesMasterIdLst>
  <p:sldIdLst>
    <p:sldId id="316" r:id="rId3"/>
    <p:sldId id="314" r:id="rId4"/>
    <p:sldId id="1446" r:id="rId5"/>
    <p:sldId id="1442" r:id="rId6"/>
    <p:sldId id="1447" r:id="rId7"/>
    <p:sldId id="144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91"/>
    <p:restoredTop sz="91451"/>
  </p:normalViewPr>
  <p:slideViewPr>
    <p:cSldViewPr snapToGrid="0" snapToObjects="1">
      <p:cViewPr varScale="1">
        <p:scale>
          <a:sx n="123" d="100"/>
          <a:sy n="123" d="100"/>
        </p:scale>
        <p:origin x="20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868107-097D-8542-8C1B-4908C664EDDD}" type="datetimeFigureOut">
              <a:rPr lang="en-US" smtClean="0"/>
              <a:t>6/22/19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7A6C5-606F-4943-96F1-D791B86BBD8C}" type="slidenum">
              <a:rPr lang="en-US" smtClean="0"/>
              <a:t>‹#›</a:t>
            </a:fld>
            <a:endParaRPr lang="en-US"/>
          </a:p>
        </p:txBody>
      </p:sp>
    </p:spTree>
    <p:extLst>
      <p:ext uri="{BB962C8B-B14F-4D97-AF65-F5344CB8AC3E}">
        <p14:creationId xmlns:p14="http://schemas.microsoft.com/office/powerpoint/2010/main" val="2457644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Good afternoon. Multi-messenger astrophysics allows us to probe the Universe as never before though independent and diverse cosmic messengers, each revealing a distinct perspective. Together they reveal a detailed picture that will allow us to study and understand matter, energy, and the cosmos in fundamentally new ways.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963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[[I wouldn’t do this and EHT (too much!), I’ll let you pick which to use.]]</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Last year, NSF’s </a:t>
            </a:r>
            <a:r>
              <a:rPr lang="en-US" sz="1800" kern="1200" dirty="0" err="1">
                <a:solidFill>
                  <a:schemeClr val="tx1"/>
                </a:solidFill>
                <a:effectLst/>
                <a:latin typeface="+mn-lt"/>
                <a:ea typeface="+mn-ea"/>
                <a:cs typeface="+mn-cs"/>
              </a:rPr>
              <a:t>IceCube</a:t>
            </a:r>
            <a:r>
              <a:rPr lang="en-US" sz="1800" kern="1200" dirty="0">
                <a:solidFill>
                  <a:schemeClr val="tx1"/>
                </a:solidFill>
                <a:effectLst/>
                <a:latin typeface="+mn-lt"/>
                <a:ea typeface="+mn-ea"/>
                <a:cs typeface="+mn-cs"/>
              </a:rPr>
              <a:t> Neutrino Observatory at the South Pole detected a high-energy neutrino from a distant blazar (a galaxy with a flaring supermassive black hole at its center). Ground- and space-based telescopes observed flares of light from the same source. In a major early breakthrough for </a:t>
            </a:r>
            <a:r>
              <a:rPr lang="en-US" sz="1800" kern="1200" dirty="0" err="1">
                <a:solidFill>
                  <a:schemeClr val="tx1"/>
                </a:solidFill>
                <a:effectLst/>
                <a:latin typeface="+mn-lt"/>
                <a:ea typeface="+mn-ea"/>
                <a:cs typeface="+mn-cs"/>
              </a:rPr>
              <a:t>WoU</a:t>
            </a:r>
            <a:r>
              <a:rPr lang="en-US" sz="1800" kern="1200" dirty="0">
                <a:solidFill>
                  <a:schemeClr val="tx1"/>
                </a:solidFill>
                <a:effectLst/>
                <a:latin typeface="+mn-lt"/>
                <a:ea typeface="+mn-ea"/>
                <a:cs typeface="+mn-cs"/>
              </a:rPr>
              <a:t>, this coordinated set of observations produced the first evidence of an astrophysical source of high-energy cosmic rays: a flaring blazar in the nucleus of an active galaxy. </a:t>
            </a:r>
          </a:p>
          <a:p>
            <a:r>
              <a:rPr lang="en-US" sz="1800" kern="1200" dirty="0">
                <a:solidFill>
                  <a:schemeClr val="tx1"/>
                </a:solidFill>
                <a:effectLst/>
                <a:latin typeface="+mn-lt"/>
                <a:ea typeface="+mn-ea"/>
                <a:cs typeface="+mn-cs"/>
              </a:rPr>
              <a:t> </a:t>
            </a:r>
          </a:p>
          <a:p>
            <a:r>
              <a:rPr lang="en-US" sz="1800" kern="1200" dirty="0">
                <a:solidFill>
                  <a:schemeClr val="tx1"/>
                </a:solidFill>
                <a:effectLst/>
                <a:latin typeface="+mn-lt"/>
                <a:ea typeface="+mn-ea"/>
                <a:cs typeface="+mn-cs"/>
              </a:rPr>
              <a:t>In the animation shown here, a neutrino is emitted and travels on 4 billion light years journey through the universe.   It finally enters the Antarctic ice sheet and collides with a molecule of ice, producing a secondary high-energy particle—a muon—which enters the </a:t>
            </a:r>
            <a:r>
              <a:rPr lang="en-US" sz="1800" kern="1200" dirty="0" err="1">
                <a:solidFill>
                  <a:schemeClr val="tx1"/>
                </a:solidFill>
                <a:effectLst/>
                <a:latin typeface="+mn-lt"/>
                <a:ea typeface="+mn-ea"/>
                <a:cs typeface="+mn-cs"/>
              </a:rPr>
              <a:t>IceCube</a:t>
            </a:r>
            <a:r>
              <a:rPr lang="en-US" sz="1800" kern="1200" dirty="0">
                <a:solidFill>
                  <a:schemeClr val="tx1"/>
                </a:solidFill>
                <a:effectLst/>
                <a:latin typeface="+mn-lt"/>
                <a:ea typeface="+mn-ea"/>
                <a:cs typeface="+mn-cs"/>
              </a:rPr>
              <a:t> array, producing the blue light of Cherenkov Radiation. </a:t>
            </a:r>
            <a:r>
              <a:rPr lang="en-US" sz="1800" kern="1200" dirty="0" err="1">
                <a:solidFill>
                  <a:schemeClr val="tx1"/>
                </a:solidFill>
                <a:effectLst/>
                <a:latin typeface="+mn-lt"/>
                <a:ea typeface="+mn-ea"/>
                <a:cs typeface="+mn-cs"/>
              </a:rPr>
              <a:t>IceCube</a:t>
            </a:r>
            <a:r>
              <a:rPr lang="en-US" sz="1800" kern="1200" dirty="0">
                <a:solidFill>
                  <a:schemeClr val="tx1"/>
                </a:solidFill>
                <a:effectLst/>
                <a:latin typeface="+mn-lt"/>
                <a:ea typeface="+mn-ea"/>
                <a:cs typeface="+mn-cs"/>
              </a:rPr>
              <a:t> detects this scattering of light, and sends a real-time alert to facilities around the world to follow up on, verify, and in this case, identify only the third source of extraterrestrial neutrino radiation, a flaring Blazar. ***[[Nadege, Anne asked for us to use this exact phrasing if we keep this animation.]]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691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2-3are  on EHT if you want to start there, but the Director is talking about it quite a bit? Maybe use </a:t>
            </a:r>
            <a:r>
              <a:rPr lang="en-US" dirty="0" err="1"/>
              <a:t>IceCube</a:t>
            </a:r>
            <a:r>
              <a:rPr lang="en-US" dirty="0"/>
              <a:t>, idk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442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S190425z Sky Map</a:t>
            </a:r>
          </a:p>
          <a:p>
            <a:r>
              <a:rPr lang="en-US" sz="1200" b="0" i="0" u="none" strike="noStrike" kern="1200" dirty="0">
                <a:solidFill>
                  <a:schemeClr val="tx1"/>
                </a:solidFill>
                <a:effectLst/>
                <a:latin typeface="+mn-lt"/>
                <a:ea typeface="+mn-ea"/>
                <a:cs typeface="+mn-cs"/>
              </a:rPr>
              <a:t>LIGO and Virgo team members estimate that the candidate gravitational signal referred to as S190425z originated from the region outlined on the sky map. The signal likely came from two colliding neutron stars. Because only LIGO Livingston and Virgo saw the signal (LIGO Hanford was offline at the time), its localization was not very precise, covering about 18 percent of the sky. Image: LIGO/Virgo/NASA/Leo Singer (Milky Way image: Axel Mellinger)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46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79207-B17F-D143-9B58-19CE16756F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570F4-2B0B-844F-ADE5-FBE0FE191E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BE9849-14A5-3A41-8AEA-7267D4310FF2}"/>
              </a:ext>
            </a:extLst>
          </p:cNvPr>
          <p:cNvSpPr>
            <a:spLocks noGrp="1"/>
          </p:cNvSpPr>
          <p:nvPr>
            <p:ph type="dt" sz="half" idx="10"/>
          </p:nvPr>
        </p:nvSpPr>
        <p:spPr/>
        <p:txBody>
          <a:bodyPr/>
          <a:lstStyle/>
          <a:p>
            <a:fld id="{C71BC3C8-2842-8941-B522-1F8AF9F6E6AC}" type="datetimeFigureOut">
              <a:rPr lang="en-US" smtClean="0"/>
              <a:t>6/22/19</a:t>
            </a:fld>
            <a:endParaRPr lang="en-US"/>
          </a:p>
        </p:txBody>
      </p:sp>
      <p:sp>
        <p:nvSpPr>
          <p:cNvPr id="5" name="Footer Placeholder 4">
            <a:extLst>
              <a:ext uri="{FF2B5EF4-FFF2-40B4-BE49-F238E27FC236}">
                <a16:creationId xmlns:a16="http://schemas.microsoft.com/office/drawing/2014/main" id="{C70541CC-FFFF-C648-B7A4-C25D6D1BE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E05F9-AFFA-1148-A52D-FF93446603F1}"/>
              </a:ext>
            </a:extLst>
          </p:cNvPr>
          <p:cNvSpPr>
            <a:spLocks noGrp="1"/>
          </p:cNvSpPr>
          <p:nvPr>
            <p:ph type="sldNum" sz="quarter" idx="12"/>
          </p:nvPr>
        </p:nvSpPr>
        <p:spPr/>
        <p:txBody>
          <a:bodyPr/>
          <a:lstStyle/>
          <a:p>
            <a:fld id="{36C94FEF-7F55-544B-95C6-DF586E9C65FC}" type="slidenum">
              <a:rPr lang="en-US" smtClean="0"/>
              <a:t>‹#›</a:t>
            </a:fld>
            <a:endParaRPr lang="en-US"/>
          </a:p>
        </p:txBody>
      </p:sp>
    </p:spTree>
    <p:extLst>
      <p:ext uri="{BB962C8B-B14F-4D97-AF65-F5344CB8AC3E}">
        <p14:creationId xmlns:p14="http://schemas.microsoft.com/office/powerpoint/2010/main" val="1851581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6787-0102-4747-AC8B-5DF74D0DA6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D6A322-675C-2C4A-8B02-3992BA6FB5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30CCD-070C-6549-B9BD-88A30C0044F9}"/>
              </a:ext>
            </a:extLst>
          </p:cNvPr>
          <p:cNvSpPr>
            <a:spLocks noGrp="1"/>
          </p:cNvSpPr>
          <p:nvPr>
            <p:ph type="dt" sz="half" idx="10"/>
          </p:nvPr>
        </p:nvSpPr>
        <p:spPr/>
        <p:txBody>
          <a:bodyPr/>
          <a:lstStyle/>
          <a:p>
            <a:fld id="{C71BC3C8-2842-8941-B522-1F8AF9F6E6AC}" type="datetimeFigureOut">
              <a:rPr lang="en-US" smtClean="0"/>
              <a:t>6/22/19</a:t>
            </a:fld>
            <a:endParaRPr lang="en-US"/>
          </a:p>
        </p:txBody>
      </p:sp>
      <p:sp>
        <p:nvSpPr>
          <p:cNvPr id="5" name="Footer Placeholder 4">
            <a:extLst>
              <a:ext uri="{FF2B5EF4-FFF2-40B4-BE49-F238E27FC236}">
                <a16:creationId xmlns:a16="http://schemas.microsoft.com/office/drawing/2014/main" id="{6ABAE670-F675-BF46-9729-4794D94C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0AF98-ABD9-A944-BD14-E5D61B2B2F45}"/>
              </a:ext>
            </a:extLst>
          </p:cNvPr>
          <p:cNvSpPr>
            <a:spLocks noGrp="1"/>
          </p:cNvSpPr>
          <p:nvPr>
            <p:ph type="sldNum" sz="quarter" idx="12"/>
          </p:nvPr>
        </p:nvSpPr>
        <p:spPr/>
        <p:txBody>
          <a:bodyPr/>
          <a:lstStyle/>
          <a:p>
            <a:fld id="{36C94FEF-7F55-544B-95C6-DF586E9C65FC}" type="slidenum">
              <a:rPr lang="en-US" smtClean="0"/>
              <a:t>‹#›</a:t>
            </a:fld>
            <a:endParaRPr lang="en-US"/>
          </a:p>
        </p:txBody>
      </p:sp>
    </p:spTree>
    <p:extLst>
      <p:ext uri="{BB962C8B-B14F-4D97-AF65-F5344CB8AC3E}">
        <p14:creationId xmlns:p14="http://schemas.microsoft.com/office/powerpoint/2010/main" val="534762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436706-B5B3-774B-B785-1D5037CE8F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CE9ABD-59D6-AD4C-BB68-29E1802F89A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C1CB7-9465-8A47-913E-3418AE861AE2}"/>
              </a:ext>
            </a:extLst>
          </p:cNvPr>
          <p:cNvSpPr>
            <a:spLocks noGrp="1"/>
          </p:cNvSpPr>
          <p:nvPr>
            <p:ph type="dt" sz="half" idx="10"/>
          </p:nvPr>
        </p:nvSpPr>
        <p:spPr/>
        <p:txBody>
          <a:bodyPr/>
          <a:lstStyle/>
          <a:p>
            <a:fld id="{C71BC3C8-2842-8941-B522-1F8AF9F6E6AC}" type="datetimeFigureOut">
              <a:rPr lang="en-US" smtClean="0"/>
              <a:t>6/22/19</a:t>
            </a:fld>
            <a:endParaRPr lang="en-US"/>
          </a:p>
        </p:txBody>
      </p:sp>
      <p:sp>
        <p:nvSpPr>
          <p:cNvPr id="5" name="Footer Placeholder 4">
            <a:extLst>
              <a:ext uri="{FF2B5EF4-FFF2-40B4-BE49-F238E27FC236}">
                <a16:creationId xmlns:a16="http://schemas.microsoft.com/office/drawing/2014/main" id="{F63EFFD8-ABCD-5A49-B3B7-49BB92943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BB965-F16A-E74E-8271-7CD727DC98CB}"/>
              </a:ext>
            </a:extLst>
          </p:cNvPr>
          <p:cNvSpPr>
            <a:spLocks noGrp="1"/>
          </p:cNvSpPr>
          <p:nvPr>
            <p:ph type="sldNum" sz="quarter" idx="12"/>
          </p:nvPr>
        </p:nvSpPr>
        <p:spPr/>
        <p:txBody>
          <a:bodyPr/>
          <a:lstStyle/>
          <a:p>
            <a:fld id="{36C94FEF-7F55-544B-95C6-DF586E9C65FC}" type="slidenum">
              <a:rPr lang="en-US" smtClean="0"/>
              <a:t>‹#›</a:t>
            </a:fld>
            <a:endParaRPr lang="en-US"/>
          </a:p>
        </p:txBody>
      </p:sp>
    </p:spTree>
    <p:extLst>
      <p:ext uri="{BB962C8B-B14F-4D97-AF65-F5344CB8AC3E}">
        <p14:creationId xmlns:p14="http://schemas.microsoft.com/office/powerpoint/2010/main" val="4121089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6/22/19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4BEAD3-91E3-4FFC-B7DC-935959D17485}" type="slidenum">
              <a:rPr lang="en-US" smtClean="0"/>
              <a:t>‹#›</a:t>
            </a:fld>
            <a:endParaRPr lang="en-US"/>
          </a:p>
        </p:txBody>
      </p:sp>
      <p:pic>
        <p:nvPicPr>
          <p:cNvPr id="8" name="Picture 7">
            <a:extLst>
              <a:ext uri="{FF2B5EF4-FFF2-40B4-BE49-F238E27FC236}">
                <a16:creationId xmlns:a16="http://schemas.microsoft.com/office/drawing/2014/main" id="{EB06E904-B461-C246-9599-8738190E99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09044" y="6052407"/>
            <a:ext cx="743256" cy="747141"/>
          </a:xfrm>
          <a:prstGeom prst="rect">
            <a:avLst/>
          </a:prstGeom>
        </p:spPr>
      </p:pic>
    </p:spTree>
    <p:extLst>
      <p:ext uri="{BB962C8B-B14F-4D97-AF65-F5344CB8AC3E}">
        <p14:creationId xmlns:p14="http://schemas.microsoft.com/office/powerpoint/2010/main" val="313350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6/22/19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4BEAD3-91E3-4FFC-B7DC-935959D17485}" type="slidenum">
              <a:rPr lang="en-US" smtClean="0"/>
              <a:t>‹#›</a:t>
            </a:fld>
            <a:endParaRPr lang="en-US"/>
          </a:p>
        </p:txBody>
      </p:sp>
    </p:spTree>
    <p:extLst>
      <p:ext uri="{BB962C8B-B14F-4D97-AF65-F5344CB8AC3E}">
        <p14:creationId xmlns:p14="http://schemas.microsoft.com/office/powerpoint/2010/main" val="1197287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6/22/19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4BEAD3-91E3-4FFC-B7DC-935959D17485}" type="slidenum">
              <a:rPr lang="en-US" smtClean="0"/>
              <a:t>‹#›</a:t>
            </a:fld>
            <a:endParaRPr lang="en-US"/>
          </a:p>
        </p:txBody>
      </p:sp>
    </p:spTree>
    <p:extLst>
      <p:ext uri="{BB962C8B-B14F-4D97-AF65-F5344CB8AC3E}">
        <p14:creationId xmlns:p14="http://schemas.microsoft.com/office/powerpoint/2010/main" val="3932575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6/22/19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4BEAD3-91E3-4FFC-B7DC-935959D17485}" type="slidenum">
              <a:rPr lang="en-US" smtClean="0"/>
              <a:t>‹#›</a:t>
            </a:fld>
            <a:endParaRPr lang="en-US"/>
          </a:p>
        </p:txBody>
      </p:sp>
    </p:spTree>
    <p:extLst>
      <p:ext uri="{BB962C8B-B14F-4D97-AF65-F5344CB8AC3E}">
        <p14:creationId xmlns:p14="http://schemas.microsoft.com/office/powerpoint/2010/main" val="360906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6/22/19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F4BEAD3-91E3-4FFC-B7DC-935959D17485}" type="slidenum">
              <a:rPr lang="en-US" smtClean="0"/>
              <a:t>‹#›</a:t>
            </a:fld>
            <a:endParaRPr lang="en-US"/>
          </a:p>
        </p:txBody>
      </p:sp>
    </p:spTree>
    <p:extLst>
      <p:ext uri="{BB962C8B-B14F-4D97-AF65-F5344CB8AC3E}">
        <p14:creationId xmlns:p14="http://schemas.microsoft.com/office/powerpoint/2010/main" val="2775513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6/22/19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F4BEAD3-91E3-4FFC-B7DC-935959D17485}" type="slidenum">
              <a:rPr lang="en-US" smtClean="0"/>
              <a:t>‹#›</a:t>
            </a:fld>
            <a:endParaRPr lang="en-US"/>
          </a:p>
        </p:txBody>
      </p:sp>
    </p:spTree>
    <p:extLst>
      <p:ext uri="{BB962C8B-B14F-4D97-AF65-F5344CB8AC3E}">
        <p14:creationId xmlns:p14="http://schemas.microsoft.com/office/powerpoint/2010/main" val="1209899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6/22/19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F4BEAD3-91E3-4FFC-B7DC-935959D17485}" type="slidenum">
              <a:rPr lang="en-US" smtClean="0"/>
              <a:t>‹#›</a:t>
            </a:fld>
            <a:endParaRPr lang="en-US"/>
          </a:p>
        </p:txBody>
      </p:sp>
    </p:spTree>
    <p:extLst>
      <p:ext uri="{BB962C8B-B14F-4D97-AF65-F5344CB8AC3E}">
        <p14:creationId xmlns:p14="http://schemas.microsoft.com/office/powerpoint/2010/main" val="2094189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6/22/19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4BEAD3-91E3-4FFC-B7DC-935959D17485}" type="slidenum">
              <a:rPr lang="en-US" smtClean="0"/>
              <a:t>‹#›</a:t>
            </a:fld>
            <a:endParaRPr lang="en-US"/>
          </a:p>
        </p:txBody>
      </p:sp>
    </p:spTree>
    <p:extLst>
      <p:ext uri="{BB962C8B-B14F-4D97-AF65-F5344CB8AC3E}">
        <p14:creationId xmlns:p14="http://schemas.microsoft.com/office/powerpoint/2010/main" val="42407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97467-B972-4A41-8E06-AB9594AA47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D55A85-670B-0B48-9F6D-06F25C13CF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50D59-15E7-334E-97AB-D2CBACF296A7}"/>
              </a:ext>
            </a:extLst>
          </p:cNvPr>
          <p:cNvSpPr>
            <a:spLocks noGrp="1"/>
          </p:cNvSpPr>
          <p:nvPr>
            <p:ph type="dt" sz="half" idx="10"/>
          </p:nvPr>
        </p:nvSpPr>
        <p:spPr/>
        <p:txBody>
          <a:bodyPr/>
          <a:lstStyle/>
          <a:p>
            <a:fld id="{C71BC3C8-2842-8941-B522-1F8AF9F6E6AC}" type="datetimeFigureOut">
              <a:rPr lang="en-US" smtClean="0"/>
              <a:t>6/22/19</a:t>
            </a:fld>
            <a:endParaRPr lang="en-US"/>
          </a:p>
        </p:txBody>
      </p:sp>
      <p:sp>
        <p:nvSpPr>
          <p:cNvPr id="5" name="Footer Placeholder 4">
            <a:extLst>
              <a:ext uri="{FF2B5EF4-FFF2-40B4-BE49-F238E27FC236}">
                <a16:creationId xmlns:a16="http://schemas.microsoft.com/office/drawing/2014/main" id="{449CCFA7-FD68-E342-A233-EF5F040B2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FC67A-AEDE-DA49-8E0A-6F1EFDAC268D}"/>
              </a:ext>
            </a:extLst>
          </p:cNvPr>
          <p:cNvSpPr>
            <a:spLocks noGrp="1"/>
          </p:cNvSpPr>
          <p:nvPr>
            <p:ph type="sldNum" sz="quarter" idx="12"/>
          </p:nvPr>
        </p:nvSpPr>
        <p:spPr/>
        <p:txBody>
          <a:bodyPr/>
          <a:lstStyle/>
          <a:p>
            <a:fld id="{36C94FEF-7F55-544B-95C6-DF586E9C65FC}" type="slidenum">
              <a:rPr lang="en-US" smtClean="0"/>
              <a:t>‹#›</a:t>
            </a:fld>
            <a:endParaRPr lang="en-US"/>
          </a:p>
        </p:txBody>
      </p:sp>
    </p:spTree>
    <p:extLst>
      <p:ext uri="{BB962C8B-B14F-4D97-AF65-F5344CB8AC3E}">
        <p14:creationId xmlns:p14="http://schemas.microsoft.com/office/powerpoint/2010/main" val="1490347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6/22/19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4BEAD3-91E3-4FFC-B7DC-935959D17485}" type="slidenum">
              <a:rPr lang="en-US" smtClean="0"/>
              <a:t>‹#›</a:t>
            </a:fld>
            <a:endParaRPr lang="en-US"/>
          </a:p>
        </p:txBody>
      </p:sp>
    </p:spTree>
    <p:extLst>
      <p:ext uri="{BB962C8B-B14F-4D97-AF65-F5344CB8AC3E}">
        <p14:creationId xmlns:p14="http://schemas.microsoft.com/office/powerpoint/2010/main" val="620141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6/22/19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4BEAD3-91E3-4FFC-B7DC-935959D17485}" type="slidenum">
              <a:rPr lang="en-US" smtClean="0"/>
              <a:t>‹#›</a:t>
            </a:fld>
            <a:endParaRPr lang="en-US"/>
          </a:p>
        </p:txBody>
      </p:sp>
    </p:spTree>
    <p:extLst>
      <p:ext uri="{BB962C8B-B14F-4D97-AF65-F5344CB8AC3E}">
        <p14:creationId xmlns:p14="http://schemas.microsoft.com/office/powerpoint/2010/main" val="1949847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6/22/19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4BEAD3-91E3-4FFC-B7DC-935959D17485}" type="slidenum">
              <a:rPr lang="en-US" smtClean="0"/>
              <a:t>‹#›</a:t>
            </a:fld>
            <a:endParaRPr lang="en-US"/>
          </a:p>
        </p:txBody>
      </p:sp>
    </p:spTree>
    <p:extLst>
      <p:ext uri="{BB962C8B-B14F-4D97-AF65-F5344CB8AC3E}">
        <p14:creationId xmlns:p14="http://schemas.microsoft.com/office/powerpoint/2010/main" val="1710253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9110B-A87B-664C-993B-0FD3CB9585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DB79EC-DA5C-234D-89ED-FF51BECFDE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92B99CD-9316-1540-9B42-67D1CC2A69E9}"/>
              </a:ext>
            </a:extLst>
          </p:cNvPr>
          <p:cNvSpPr>
            <a:spLocks noGrp="1"/>
          </p:cNvSpPr>
          <p:nvPr>
            <p:ph type="dt" sz="half" idx="10"/>
          </p:nvPr>
        </p:nvSpPr>
        <p:spPr/>
        <p:txBody>
          <a:bodyPr/>
          <a:lstStyle/>
          <a:p>
            <a:fld id="{C71BC3C8-2842-8941-B522-1F8AF9F6E6AC}" type="datetimeFigureOut">
              <a:rPr lang="en-US" smtClean="0"/>
              <a:t>6/22/19</a:t>
            </a:fld>
            <a:endParaRPr lang="en-US"/>
          </a:p>
        </p:txBody>
      </p:sp>
      <p:sp>
        <p:nvSpPr>
          <p:cNvPr id="5" name="Footer Placeholder 4">
            <a:extLst>
              <a:ext uri="{FF2B5EF4-FFF2-40B4-BE49-F238E27FC236}">
                <a16:creationId xmlns:a16="http://schemas.microsoft.com/office/drawing/2014/main" id="{3D2BAFAB-9DDC-E34A-9429-54729A7F1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FFA9C1-9D13-404D-AB76-C7FA941A7E9A}"/>
              </a:ext>
            </a:extLst>
          </p:cNvPr>
          <p:cNvSpPr>
            <a:spLocks noGrp="1"/>
          </p:cNvSpPr>
          <p:nvPr>
            <p:ph type="sldNum" sz="quarter" idx="12"/>
          </p:nvPr>
        </p:nvSpPr>
        <p:spPr/>
        <p:txBody>
          <a:bodyPr/>
          <a:lstStyle/>
          <a:p>
            <a:fld id="{36C94FEF-7F55-544B-95C6-DF586E9C65FC}" type="slidenum">
              <a:rPr lang="en-US" smtClean="0"/>
              <a:t>‹#›</a:t>
            </a:fld>
            <a:endParaRPr lang="en-US"/>
          </a:p>
        </p:txBody>
      </p:sp>
    </p:spTree>
    <p:extLst>
      <p:ext uri="{BB962C8B-B14F-4D97-AF65-F5344CB8AC3E}">
        <p14:creationId xmlns:p14="http://schemas.microsoft.com/office/powerpoint/2010/main" val="884470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EEE47-433D-CB4E-AC35-3192F39E39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1EA82-50AE-FD41-A6E9-84D3B0F353D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C8528E-5EFC-DE42-9349-0BE285FCEC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4B99DD-1EBB-2745-A435-948F1ABFA40F}"/>
              </a:ext>
            </a:extLst>
          </p:cNvPr>
          <p:cNvSpPr>
            <a:spLocks noGrp="1"/>
          </p:cNvSpPr>
          <p:nvPr>
            <p:ph type="dt" sz="half" idx="10"/>
          </p:nvPr>
        </p:nvSpPr>
        <p:spPr/>
        <p:txBody>
          <a:bodyPr/>
          <a:lstStyle/>
          <a:p>
            <a:fld id="{C71BC3C8-2842-8941-B522-1F8AF9F6E6AC}" type="datetimeFigureOut">
              <a:rPr lang="en-US" smtClean="0"/>
              <a:t>6/22/19</a:t>
            </a:fld>
            <a:endParaRPr lang="en-US"/>
          </a:p>
        </p:txBody>
      </p:sp>
      <p:sp>
        <p:nvSpPr>
          <p:cNvPr id="6" name="Footer Placeholder 5">
            <a:extLst>
              <a:ext uri="{FF2B5EF4-FFF2-40B4-BE49-F238E27FC236}">
                <a16:creationId xmlns:a16="http://schemas.microsoft.com/office/drawing/2014/main" id="{54622B81-57FC-4648-AFB7-ADCDA37B06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68D90-114B-B54F-ADC2-BB126BB58F57}"/>
              </a:ext>
            </a:extLst>
          </p:cNvPr>
          <p:cNvSpPr>
            <a:spLocks noGrp="1"/>
          </p:cNvSpPr>
          <p:nvPr>
            <p:ph type="sldNum" sz="quarter" idx="12"/>
          </p:nvPr>
        </p:nvSpPr>
        <p:spPr/>
        <p:txBody>
          <a:bodyPr/>
          <a:lstStyle/>
          <a:p>
            <a:fld id="{36C94FEF-7F55-544B-95C6-DF586E9C65FC}" type="slidenum">
              <a:rPr lang="en-US" smtClean="0"/>
              <a:t>‹#›</a:t>
            </a:fld>
            <a:endParaRPr lang="en-US"/>
          </a:p>
        </p:txBody>
      </p:sp>
    </p:spTree>
    <p:extLst>
      <p:ext uri="{BB962C8B-B14F-4D97-AF65-F5344CB8AC3E}">
        <p14:creationId xmlns:p14="http://schemas.microsoft.com/office/powerpoint/2010/main" val="155563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57B2-D6FD-374B-9D4C-A8A9EE4B22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8D85AD-6AD9-1644-99F4-08CFA51F19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4DF5DB5-3745-8441-9ABC-C5B735B027C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F4CF72-7B83-DB4B-B367-5A1EEA0740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3509F8-0E92-044C-A0E0-28649F6E0D5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F7B9D3-7883-7547-9C1F-8BC7ADFB4EE1}"/>
              </a:ext>
            </a:extLst>
          </p:cNvPr>
          <p:cNvSpPr>
            <a:spLocks noGrp="1"/>
          </p:cNvSpPr>
          <p:nvPr>
            <p:ph type="dt" sz="half" idx="10"/>
          </p:nvPr>
        </p:nvSpPr>
        <p:spPr/>
        <p:txBody>
          <a:bodyPr/>
          <a:lstStyle/>
          <a:p>
            <a:fld id="{C71BC3C8-2842-8941-B522-1F8AF9F6E6AC}" type="datetimeFigureOut">
              <a:rPr lang="en-US" smtClean="0"/>
              <a:t>6/22/19</a:t>
            </a:fld>
            <a:endParaRPr lang="en-US"/>
          </a:p>
        </p:txBody>
      </p:sp>
      <p:sp>
        <p:nvSpPr>
          <p:cNvPr id="8" name="Footer Placeholder 7">
            <a:extLst>
              <a:ext uri="{FF2B5EF4-FFF2-40B4-BE49-F238E27FC236}">
                <a16:creationId xmlns:a16="http://schemas.microsoft.com/office/drawing/2014/main" id="{A606BFB6-079A-1749-9543-ED9280FCEA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6A14A0-BB29-714B-A1AB-DEAD46BF3C6C}"/>
              </a:ext>
            </a:extLst>
          </p:cNvPr>
          <p:cNvSpPr>
            <a:spLocks noGrp="1"/>
          </p:cNvSpPr>
          <p:nvPr>
            <p:ph type="sldNum" sz="quarter" idx="12"/>
          </p:nvPr>
        </p:nvSpPr>
        <p:spPr/>
        <p:txBody>
          <a:bodyPr/>
          <a:lstStyle/>
          <a:p>
            <a:fld id="{36C94FEF-7F55-544B-95C6-DF586E9C65FC}" type="slidenum">
              <a:rPr lang="en-US" smtClean="0"/>
              <a:t>‹#›</a:t>
            </a:fld>
            <a:endParaRPr lang="en-US"/>
          </a:p>
        </p:txBody>
      </p:sp>
    </p:spTree>
    <p:extLst>
      <p:ext uri="{BB962C8B-B14F-4D97-AF65-F5344CB8AC3E}">
        <p14:creationId xmlns:p14="http://schemas.microsoft.com/office/powerpoint/2010/main" val="1071003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3AC98-C313-BE4D-9328-ADC1A7447A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7CBDE7-4B02-4140-9551-5CED8027BA21}"/>
              </a:ext>
            </a:extLst>
          </p:cNvPr>
          <p:cNvSpPr>
            <a:spLocks noGrp="1"/>
          </p:cNvSpPr>
          <p:nvPr>
            <p:ph type="dt" sz="half" idx="10"/>
          </p:nvPr>
        </p:nvSpPr>
        <p:spPr/>
        <p:txBody>
          <a:bodyPr/>
          <a:lstStyle/>
          <a:p>
            <a:fld id="{C71BC3C8-2842-8941-B522-1F8AF9F6E6AC}" type="datetimeFigureOut">
              <a:rPr lang="en-US" smtClean="0"/>
              <a:t>6/22/19</a:t>
            </a:fld>
            <a:endParaRPr lang="en-US"/>
          </a:p>
        </p:txBody>
      </p:sp>
      <p:sp>
        <p:nvSpPr>
          <p:cNvPr id="4" name="Footer Placeholder 3">
            <a:extLst>
              <a:ext uri="{FF2B5EF4-FFF2-40B4-BE49-F238E27FC236}">
                <a16:creationId xmlns:a16="http://schemas.microsoft.com/office/drawing/2014/main" id="{72E6E5AC-D35F-834D-8536-6851B03CC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BE5C5-FA5E-2447-8E56-64A1A23FC2E2}"/>
              </a:ext>
            </a:extLst>
          </p:cNvPr>
          <p:cNvSpPr>
            <a:spLocks noGrp="1"/>
          </p:cNvSpPr>
          <p:nvPr>
            <p:ph type="sldNum" sz="quarter" idx="12"/>
          </p:nvPr>
        </p:nvSpPr>
        <p:spPr/>
        <p:txBody>
          <a:bodyPr/>
          <a:lstStyle/>
          <a:p>
            <a:fld id="{36C94FEF-7F55-544B-95C6-DF586E9C65FC}" type="slidenum">
              <a:rPr lang="en-US" smtClean="0"/>
              <a:t>‹#›</a:t>
            </a:fld>
            <a:endParaRPr lang="en-US"/>
          </a:p>
        </p:txBody>
      </p:sp>
    </p:spTree>
    <p:extLst>
      <p:ext uri="{BB962C8B-B14F-4D97-AF65-F5344CB8AC3E}">
        <p14:creationId xmlns:p14="http://schemas.microsoft.com/office/powerpoint/2010/main" val="860548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1CB6DB-0003-844D-A86F-D1D0D2669E4F}"/>
              </a:ext>
            </a:extLst>
          </p:cNvPr>
          <p:cNvSpPr>
            <a:spLocks noGrp="1"/>
          </p:cNvSpPr>
          <p:nvPr>
            <p:ph type="dt" sz="half" idx="10"/>
          </p:nvPr>
        </p:nvSpPr>
        <p:spPr/>
        <p:txBody>
          <a:bodyPr/>
          <a:lstStyle/>
          <a:p>
            <a:fld id="{C71BC3C8-2842-8941-B522-1F8AF9F6E6AC}" type="datetimeFigureOut">
              <a:rPr lang="en-US" smtClean="0"/>
              <a:t>6/22/19</a:t>
            </a:fld>
            <a:endParaRPr lang="en-US"/>
          </a:p>
        </p:txBody>
      </p:sp>
      <p:sp>
        <p:nvSpPr>
          <p:cNvPr id="3" name="Footer Placeholder 2">
            <a:extLst>
              <a:ext uri="{FF2B5EF4-FFF2-40B4-BE49-F238E27FC236}">
                <a16:creationId xmlns:a16="http://schemas.microsoft.com/office/drawing/2014/main" id="{2F56D555-AE3F-3C40-AC1D-D3BBF36A6D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11FFD4-881A-4D4A-B754-508A53C10F38}"/>
              </a:ext>
            </a:extLst>
          </p:cNvPr>
          <p:cNvSpPr>
            <a:spLocks noGrp="1"/>
          </p:cNvSpPr>
          <p:nvPr>
            <p:ph type="sldNum" sz="quarter" idx="12"/>
          </p:nvPr>
        </p:nvSpPr>
        <p:spPr/>
        <p:txBody>
          <a:bodyPr/>
          <a:lstStyle/>
          <a:p>
            <a:fld id="{36C94FEF-7F55-544B-95C6-DF586E9C65FC}" type="slidenum">
              <a:rPr lang="en-US" smtClean="0"/>
              <a:t>‹#›</a:t>
            </a:fld>
            <a:endParaRPr lang="en-US"/>
          </a:p>
        </p:txBody>
      </p:sp>
    </p:spTree>
    <p:extLst>
      <p:ext uri="{BB962C8B-B14F-4D97-AF65-F5344CB8AC3E}">
        <p14:creationId xmlns:p14="http://schemas.microsoft.com/office/powerpoint/2010/main" val="2612923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FAF94-15C3-BC41-BF29-DCBEBCF1A1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37D681-7929-0B4E-8034-2EB601AB1F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D13A20-59B0-2E49-81B3-7983607CE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A043AE-4FB0-DD4C-B183-C54920CACA5D}"/>
              </a:ext>
            </a:extLst>
          </p:cNvPr>
          <p:cNvSpPr>
            <a:spLocks noGrp="1"/>
          </p:cNvSpPr>
          <p:nvPr>
            <p:ph type="dt" sz="half" idx="10"/>
          </p:nvPr>
        </p:nvSpPr>
        <p:spPr/>
        <p:txBody>
          <a:bodyPr/>
          <a:lstStyle/>
          <a:p>
            <a:fld id="{C71BC3C8-2842-8941-B522-1F8AF9F6E6AC}" type="datetimeFigureOut">
              <a:rPr lang="en-US" smtClean="0"/>
              <a:t>6/22/19</a:t>
            </a:fld>
            <a:endParaRPr lang="en-US"/>
          </a:p>
        </p:txBody>
      </p:sp>
      <p:sp>
        <p:nvSpPr>
          <p:cNvPr id="6" name="Footer Placeholder 5">
            <a:extLst>
              <a:ext uri="{FF2B5EF4-FFF2-40B4-BE49-F238E27FC236}">
                <a16:creationId xmlns:a16="http://schemas.microsoft.com/office/drawing/2014/main" id="{FFC6CC82-8372-8C4B-97A8-253EC7E60D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C4307F-343C-C644-B3E4-8F467DB99FFF}"/>
              </a:ext>
            </a:extLst>
          </p:cNvPr>
          <p:cNvSpPr>
            <a:spLocks noGrp="1"/>
          </p:cNvSpPr>
          <p:nvPr>
            <p:ph type="sldNum" sz="quarter" idx="12"/>
          </p:nvPr>
        </p:nvSpPr>
        <p:spPr/>
        <p:txBody>
          <a:bodyPr/>
          <a:lstStyle/>
          <a:p>
            <a:fld id="{36C94FEF-7F55-544B-95C6-DF586E9C65FC}" type="slidenum">
              <a:rPr lang="en-US" smtClean="0"/>
              <a:t>‹#›</a:t>
            </a:fld>
            <a:endParaRPr lang="en-US"/>
          </a:p>
        </p:txBody>
      </p:sp>
    </p:spTree>
    <p:extLst>
      <p:ext uri="{BB962C8B-B14F-4D97-AF65-F5344CB8AC3E}">
        <p14:creationId xmlns:p14="http://schemas.microsoft.com/office/powerpoint/2010/main" val="1935220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B8A2-7A75-B24D-8D27-B8B448CBF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097934-2D58-3F48-B271-9B012E8C53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AD73F2-AAA4-6647-9A92-CC3154E46F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BA4BE8-9AB0-6446-8DE3-0100952EC11D}"/>
              </a:ext>
            </a:extLst>
          </p:cNvPr>
          <p:cNvSpPr>
            <a:spLocks noGrp="1"/>
          </p:cNvSpPr>
          <p:nvPr>
            <p:ph type="dt" sz="half" idx="10"/>
          </p:nvPr>
        </p:nvSpPr>
        <p:spPr/>
        <p:txBody>
          <a:bodyPr/>
          <a:lstStyle/>
          <a:p>
            <a:fld id="{C71BC3C8-2842-8941-B522-1F8AF9F6E6AC}" type="datetimeFigureOut">
              <a:rPr lang="en-US" smtClean="0"/>
              <a:t>6/22/19</a:t>
            </a:fld>
            <a:endParaRPr lang="en-US"/>
          </a:p>
        </p:txBody>
      </p:sp>
      <p:sp>
        <p:nvSpPr>
          <p:cNvPr id="6" name="Footer Placeholder 5">
            <a:extLst>
              <a:ext uri="{FF2B5EF4-FFF2-40B4-BE49-F238E27FC236}">
                <a16:creationId xmlns:a16="http://schemas.microsoft.com/office/drawing/2014/main" id="{A1EBF5D7-146C-F547-9554-9C936A843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2D8227-AEE0-8E43-B0F9-60E4C434E837}"/>
              </a:ext>
            </a:extLst>
          </p:cNvPr>
          <p:cNvSpPr>
            <a:spLocks noGrp="1"/>
          </p:cNvSpPr>
          <p:nvPr>
            <p:ph type="sldNum" sz="quarter" idx="12"/>
          </p:nvPr>
        </p:nvSpPr>
        <p:spPr/>
        <p:txBody>
          <a:bodyPr/>
          <a:lstStyle/>
          <a:p>
            <a:fld id="{36C94FEF-7F55-544B-95C6-DF586E9C65FC}" type="slidenum">
              <a:rPr lang="en-US" smtClean="0"/>
              <a:t>‹#›</a:t>
            </a:fld>
            <a:endParaRPr lang="en-US"/>
          </a:p>
        </p:txBody>
      </p:sp>
    </p:spTree>
    <p:extLst>
      <p:ext uri="{BB962C8B-B14F-4D97-AF65-F5344CB8AC3E}">
        <p14:creationId xmlns:p14="http://schemas.microsoft.com/office/powerpoint/2010/main" val="3048154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0071E-DB1A-A94B-BBEA-5FE88BCE33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CB10B6-DCDA-6643-9677-96721418B9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A62F9-6AA0-B44E-8367-A8A4D20ED7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BC3C8-2842-8941-B522-1F8AF9F6E6AC}" type="datetimeFigureOut">
              <a:rPr lang="en-US" smtClean="0"/>
              <a:t>6/22/19</a:t>
            </a:fld>
            <a:endParaRPr lang="en-US"/>
          </a:p>
        </p:txBody>
      </p:sp>
      <p:sp>
        <p:nvSpPr>
          <p:cNvPr id="5" name="Footer Placeholder 4">
            <a:extLst>
              <a:ext uri="{FF2B5EF4-FFF2-40B4-BE49-F238E27FC236}">
                <a16:creationId xmlns:a16="http://schemas.microsoft.com/office/drawing/2014/main" id="{873178B1-EF51-CE45-95DF-34E62A2968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4B56EC-D610-C34D-8EEF-17418ACC8D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C94FEF-7F55-544B-95C6-DF586E9C65FC}" type="slidenum">
              <a:rPr lang="en-US" smtClean="0"/>
              <a:t>‹#›</a:t>
            </a:fld>
            <a:endParaRPr lang="en-US"/>
          </a:p>
        </p:txBody>
      </p:sp>
    </p:spTree>
    <p:extLst>
      <p:ext uri="{BB962C8B-B14F-4D97-AF65-F5344CB8AC3E}">
        <p14:creationId xmlns:p14="http://schemas.microsoft.com/office/powerpoint/2010/main" val="3327316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8150" y="12498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5D6C8F16-7AEB-45F7-B23F-6255B8056C6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309044" y="6052407"/>
            <a:ext cx="743256" cy="747141"/>
          </a:xfrm>
          <a:prstGeom prst="rect">
            <a:avLst/>
          </a:prstGeom>
        </p:spPr>
      </p:pic>
    </p:spTree>
    <p:extLst>
      <p:ext uri="{BB962C8B-B14F-4D97-AF65-F5344CB8AC3E}">
        <p14:creationId xmlns:p14="http://schemas.microsoft.com/office/powerpoint/2010/main" val="2685206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13.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2228AA-0525-3F44-82D4-F0691BD88B17}"/>
              </a:ext>
            </a:extLst>
          </p:cNvPr>
          <p:cNvSpPr/>
          <p:nvPr/>
        </p:nvSpPr>
        <p:spPr>
          <a:xfrm>
            <a:off x="-141890" y="-70511"/>
            <a:ext cx="12333890" cy="11454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gf</a:t>
            </a:r>
          </a:p>
        </p:txBody>
      </p:sp>
      <p:grpSp>
        <p:nvGrpSpPr>
          <p:cNvPr id="20" name="Group 19">
            <a:extLst>
              <a:ext uri="{FF2B5EF4-FFF2-40B4-BE49-F238E27FC236}">
                <a16:creationId xmlns:a16="http://schemas.microsoft.com/office/drawing/2014/main" id="{98B8F5FB-BA7C-5E43-8C23-5F566CCD1CE8}"/>
              </a:ext>
            </a:extLst>
          </p:cNvPr>
          <p:cNvGrpSpPr/>
          <p:nvPr/>
        </p:nvGrpSpPr>
        <p:grpSpPr>
          <a:xfrm>
            <a:off x="2266189" y="2219777"/>
            <a:ext cx="7434254" cy="4769107"/>
            <a:chOff x="2266189" y="2219777"/>
            <a:chExt cx="7434254" cy="4769107"/>
          </a:xfrm>
        </p:grpSpPr>
        <p:pic>
          <p:nvPicPr>
            <p:cNvPr id="12" name="Picture 11">
              <a:extLst>
                <a:ext uri="{FF2B5EF4-FFF2-40B4-BE49-F238E27FC236}">
                  <a16:creationId xmlns:a16="http://schemas.microsoft.com/office/drawing/2014/main" id="{D01DF874-2210-E948-A13D-DE876D84BE0C}"/>
                </a:ext>
              </a:extLst>
            </p:cNvPr>
            <p:cNvPicPr>
              <a:picLocks noChangeAspect="1"/>
            </p:cNvPicPr>
            <p:nvPr/>
          </p:nvPicPr>
          <p:blipFill rotWithShape="1">
            <a:blip r:embed="rId3"/>
            <a:srcRect t="20259" r="557"/>
            <a:stretch/>
          </p:blipFill>
          <p:spPr>
            <a:xfrm>
              <a:off x="2266189" y="2219777"/>
              <a:ext cx="7434254" cy="4769107"/>
            </a:xfrm>
            <a:prstGeom prst="rect">
              <a:avLst/>
            </a:prstGeom>
          </p:spPr>
        </p:pic>
        <p:sp>
          <p:nvSpPr>
            <p:cNvPr id="19" name="TextBox 18">
              <a:extLst>
                <a:ext uri="{FF2B5EF4-FFF2-40B4-BE49-F238E27FC236}">
                  <a16:creationId xmlns:a16="http://schemas.microsoft.com/office/drawing/2014/main" id="{4FD4A729-D966-1D4A-9D00-28B88AF2199A}"/>
                </a:ext>
              </a:extLst>
            </p:cNvPr>
            <p:cNvSpPr txBox="1"/>
            <p:nvPr/>
          </p:nvSpPr>
          <p:spPr>
            <a:xfrm>
              <a:off x="2266189" y="6513042"/>
              <a:ext cx="293541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4546A">
                      <a:lumMod val="60000"/>
                      <a:lumOff val="40000"/>
                    </a:srgbClr>
                  </a:solidFill>
                  <a:effectLst/>
                  <a:uLnTx/>
                  <a:uFillTx/>
                  <a:latin typeface="Gill Sans MT" panose="020B0502020104020203" pitchFamily="34" charset="77"/>
                  <a:ea typeface="+mn-ea"/>
                  <a:cs typeface="+mn-cs"/>
                </a:rPr>
                <a:t>LIGO/Caltech/MIT/Sonoma State (Aurore </a:t>
              </a:r>
              <a:r>
                <a:rPr kumimoji="0" lang="en-US" sz="1000" b="0" i="0" u="none" strike="noStrike" kern="1200" cap="none" spc="0" normalizeH="0" baseline="0" noProof="0" dirty="0" err="1">
                  <a:ln>
                    <a:noFill/>
                  </a:ln>
                  <a:solidFill>
                    <a:srgbClr val="44546A">
                      <a:lumMod val="60000"/>
                      <a:lumOff val="40000"/>
                    </a:srgbClr>
                  </a:solidFill>
                  <a:effectLst/>
                  <a:uLnTx/>
                  <a:uFillTx/>
                  <a:latin typeface="Gill Sans MT" panose="020B0502020104020203" pitchFamily="34" charset="77"/>
                  <a:ea typeface="+mn-ea"/>
                  <a:cs typeface="+mn-cs"/>
                </a:rPr>
                <a:t>Simonnet</a:t>
              </a:r>
              <a:r>
                <a:rPr kumimoji="0" lang="en-US" sz="1000" b="0" i="0" u="none" strike="noStrike" kern="1200" cap="none" spc="0" normalizeH="0" baseline="0" noProof="0" dirty="0">
                  <a:ln>
                    <a:noFill/>
                  </a:ln>
                  <a:solidFill>
                    <a:srgbClr val="44546A">
                      <a:lumMod val="60000"/>
                      <a:lumOff val="40000"/>
                    </a:srgbClr>
                  </a:solidFill>
                  <a:effectLst/>
                  <a:uLnTx/>
                  <a:uFillTx/>
                  <a:latin typeface="Gill Sans MT" panose="020B0502020104020203" pitchFamily="34" charset="77"/>
                  <a:ea typeface="+mn-ea"/>
                  <a:cs typeface="+mn-cs"/>
                </a:rPr>
                <a:t>)</a:t>
              </a:r>
            </a:p>
          </p:txBody>
        </p:sp>
      </p:grpSp>
      <p:pic>
        <p:nvPicPr>
          <p:cNvPr id="16" name="Picture 15">
            <a:extLst>
              <a:ext uri="{FF2B5EF4-FFF2-40B4-BE49-F238E27FC236}">
                <a16:creationId xmlns:a16="http://schemas.microsoft.com/office/drawing/2014/main" id="{1D010073-99EE-0F47-9920-EAE9BA278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8399" y="-15766"/>
            <a:ext cx="6447492" cy="1090700"/>
          </a:xfrm>
          <a:prstGeom prst="rect">
            <a:avLst/>
          </a:prstGeom>
        </p:spPr>
      </p:pic>
      <p:sp>
        <p:nvSpPr>
          <p:cNvPr id="4" name="Title 1">
            <a:extLst>
              <a:ext uri="{FF2B5EF4-FFF2-40B4-BE49-F238E27FC236}">
                <a16:creationId xmlns:a16="http://schemas.microsoft.com/office/drawing/2014/main" id="{DFD0598D-5DCE-4521-A466-DD54F3DFEF9A}"/>
              </a:ext>
            </a:extLst>
          </p:cNvPr>
          <p:cNvSpPr txBox="1">
            <a:spLocks/>
          </p:cNvSpPr>
          <p:nvPr/>
        </p:nvSpPr>
        <p:spPr>
          <a:xfrm>
            <a:off x="2093970" y="1954056"/>
            <a:ext cx="8004061" cy="7521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pitchFamily="34" charset="77"/>
                <a:ea typeface="+mj-ea"/>
                <a:cs typeface="+mj-cs"/>
              </a:rPr>
              <a:t>Dr.  Anne L. Kinney</a:t>
            </a:r>
            <a:br>
              <a:rPr kumimoji="0" lang="en-US" sz="2400" b="0" i="0" u="none" strike="noStrike" kern="1200" cap="none" spc="0" normalizeH="0" baseline="0" noProof="0" dirty="0">
                <a:ln>
                  <a:noFill/>
                </a:ln>
                <a:solidFill>
                  <a:prstClr val="white"/>
                </a:solidFill>
                <a:effectLst/>
                <a:uLnTx/>
                <a:uFillTx/>
                <a:latin typeface="Gill Sans MT" panose="020B0502020104020203" pitchFamily="34" charset="77"/>
                <a:ea typeface="+mj-ea"/>
                <a:cs typeface="+mj-cs"/>
              </a:rPr>
            </a:br>
            <a:r>
              <a:rPr kumimoji="0" lang="en-US" sz="2400" b="0" i="0" u="none" strike="noStrike" kern="1200" cap="none" spc="0" normalizeH="0" baseline="0" noProof="0" dirty="0">
                <a:ln>
                  <a:noFill/>
                </a:ln>
                <a:solidFill>
                  <a:prstClr val="white"/>
                </a:solidFill>
                <a:effectLst/>
                <a:uLnTx/>
                <a:uFillTx/>
                <a:latin typeface="Gill Sans MT" panose="020B0502020104020203" pitchFamily="34" charset="77"/>
                <a:ea typeface="+mj-ea"/>
                <a:cs typeface="+mj-cs"/>
              </a:rPr>
              <a:t>Assistant Director, National Science Foundation </a:t>
            </a:r>
          </a:p>
        </p:txBody>
      </p:sp>
      <p:sp>
        <p:nvSpPr>
          <p:cNvPr id="3" name="Rectangle 2">
            <a:extLst>
              <a:ext uri="{FF2B5EF4-FFF2-40B4-BE49-F238E27FC236}">
                <a16:creationId xmlns:a16="http://schemas.microsoft.com/office/drawing/2014/main" id="{F7B17FB6-2231-1A4D-8B14-654DCD3873EA}"/>
              </a:ext>
            </a:extLst>
          </p:cNvPr>
          <p:cNvSpPr/>
          <p:nvPr/>
        </p:nvSpPr>
        <p:spPr>
          <a:xfrm>
            <a:off x="970013" y="1191425"/>
            <a:ext cx="1025197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lumMod val="60000"/>
                    <a:lumOff val="40000"/>
                  </a:srgbClr>
                </a:solidFill>
                <a:effectLst/>
                <a:uLnTx/>
                <a:uFillTx/>
                <a:latin typeface="Gill Sans MT" panose="020B0502020104020203" pitchFamily="34" charset="77"/>
                <a:ea typeface="+mn-ea"/>
                <a:cs typeface="+mn-cs"/>
              </a:rPr>
              <a:t>Gravitational Wave Astronomy: Future Prospects</a:t>
            </a:r>
          </a:p>
        </p:txBody>
      </p:sp>
      <p:sp>
        <p:nvSpPr>
          <p:cNvPr id="10" name="TextBox 9">
            <a:extLst>
              <a:ext uri="{FF2B5EF4-FFF2-40B4-BE49-F238E27FC236}">
                <a16:creationId xmlns:a16="http://schemas.microsoft.com/office/drawing/2014/main" id="{C67D010D-EDF2-914C-8EAB-12D7BA6B2A31}"/>
              </a:ext>
            </a:extLst>
          </p:cNvPr>
          <p:cNvSpPr txBox="1"/>
          <p:nvPr/>
        </p:nvSpPr>
        <p:spPr>
          <a:xfrm>
            <a:off x="819807" y="3925614"/>
            <a:ext cx="952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IGC@25</a:t>
            </a:r>
          </a:p>
        </p:txBody>
      </p:sp>
    </p:spTree>
    <p:extLst>
      <p:ext uri="{BB962C8B-B14F-4D97-AF65-F5344CB8AC3E}">
        <p14:creationId xmlns:p14="http://schemas.microsoft.com/office/powerpoint/2010/main" val="1406326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neutrino-thru-icecube.mp4">
            <a:hlinkClick r:id="" action="ppaction://media"/>
            <a:extLst>
              <a:ext uri="{FF2B5EF4-FFF2-40B4-BE49-F238E27FC236}">
                <a16:creationId xmlns:a16="http://schemas.microsoft.com/office/drawing/2014/main" id="{EFC7007F-F444-3346-A13C-943FCDB26D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3660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16"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7"/>
                </p:tgtEl>
              </p:cMediaNode>
            </p:video>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
                                        </p:tgtEl>
                                      </p:cBhvr>
                                    </p:cmd>
                                  </p:childTnLst>
                                </p:cTn>
                              </p:par>
                            </p:childTnLst>
                          </p:cTn>
                        </p:par>
                      </p:childTnLst>
                    </p:cTn>
                  </p:par>
                </p:childTnLst>
              </p:cTn>
              <p:nextCondLst>
                <p:cond evt="onClick" delay="0">
                  <p:tgtEl>
                    <p:spTgt spid="3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31C64-0CC5-B948-A106-EFD9C6C91AAA}"/>
              </a:ext>
            </a:extLst>
          </p:cNvPr>
          <p:cNvSpPr>
            <a:spLocks noGrp="1"/>
          </p:cNvSpPr>
          <p:nvPr>
            <p:ph type="title"/>
          </p:nvPr>
        </p:nvSpPr>
        <p:spPr/>
        <p:txBody>
          <a:bodyPr/>
          <a:lstStyle/>
          <a:p>
            <a:endParaRPr lang="en-US"/>
          </a:p>
        </p:txBody>
      </p:sp>
      <p:pic>
        <p:nvPicPr>
          <p:cNvPr id="4" name="2018_orbits_animation_wide_short_hires">
            <a:hlinkClick r:id="" action="ppaction://media"/>
            <a:extLst>
              <a:ext uri="{FF2B5EF4-FFF2-40B4-BE49-F238E27FC236}">
                <a16:creationId xmlns:a16="http://schemas.microsoft.com/office/drawing/2014/main" id="{CFC263D1-3809-D44B-B091-2121CF13B124}"/>
              </a:ext>
            </a:extLst>
          </p:cNvPr>
          <p:cNvPicPr>
            <a:picLocks noGrp="1" noChangeAspect="1"/>
          </p:cNvPicPr>
          <p:nvPr>
            <p:ph idx="1"/>
            <a:videoFile r:link="rId1"/>
            <p:extLst>
              <p:ext uri="{DAA4B4D4-6D71-4841-9C94-3DE7FCFB9230}">
                <p14:media xmlns:p14="http://schemas.microsoft.com/office/powerpoint/2010/main" r:embed="rId2">
                  <p14:trim st="1504.4807"/>
                </p14:media>
              </p:ext>
            </p:extLst>
          </p:nvPr>
        </p:nvPicPr>
        <p:blipFill>
          <a:blip r:embed="rId4"/>
          <a:stretch>
            <a:fillRect/>
          </a:stretch>
        </p:blipFill>
        <p:spPr>
          <a:xfrm>
            <a:off x="804041" y="299819"/>
            <a:ext cx="10371303" cy="5877144"/>
          </a:xfrm>
        </p:spPr>
      </p:pic>
      <p:sp>
        <p:nvSpPr>
          <p:cNvPr id="5" name="TextBox 4">
            <a:extLst>
              <a:ext uri="{FF2B5EF4-FFF2-40B4-BE49-F238E27FC236}">
                <a16:creationId xmlns:a16="http://schemas.microsoft.com/office/drawing/2014/main" id="{CDEF4709-9C7D-C441-8238-83BF7F8DFF4D}"/>
              </a:ext>
            </a:extLst>
          </p:cNvPr>
          <p:cNvSpPr txBox="1"/>
          <p:nvPr/>
        </p:nvSpPr>
        <p:spPr>
          <a:xfrm>
            <a:off x="1863402" y="6176963"/>
            <a:ext cx="8252580"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4546A">
                    <a:lumMod val="60000"/>
                    <a:lumOff val="40000"/>
                  </a:srgbClr>
                </a:solidFill>
                <a:effectLst/>
                <a:uLnTx/>
                <a:uFillTx/>
                <a:latin typeface="Gill Sans MT" panose="020B0502020104020203" pitchFamily="34" charset="77"/>
                <a:ea typeface="+mn-ea"/>
                <a:cs typeface="+mn-cs"/>
              </a:rPr>
              <a:t>This animations was created by Prof. Andrea </a:t>
            </a:r>
            <a:r>
              <a:rPr kumimoji="0" lang="en-US" sz="1100" b="0" i="1" u="none" strike="noStrike" kern="1200" cap="none" spc="0" normalizeH="0" baseline="0" noProof="0" dirty="0" err="1">
                <a:ln>
                  <a:noFill/>
                </a:ln>
                <a:solidFill>
                  <a:srgbClr val="44546A">
                    <a:lumMod val="60000"/>
                    <a:lumOff val="40000"/>
                  </a:srgbClr>
                </a:solidFill>
                <a:effectLst/>
                <a:uLnTx/>
                <a:uFillTx/>
                <a:latin typeface="Gill Sans MT" panose="020B0502020104020203" pitchFamily="34" charset="77"/>
                <a:ea typeface="+mn-ea"/>
                <a:cs typeface="+mn-cs"/>
              </a:rPr>
              <a:t>Ghez</a:t>
            </a:r>
            <a:r>
              <a:rPr kumimoji="0" lang="en-US" sz="1100" b="0" i="1" u="none" strike="noStrike" kern="1200" cap="none" spc="0" normalizeH="0" baseline="0" noProof="0" dirty="0">
                <a:ln>
                  <a:noFill/>
                </a:ln>
                <a:solidFill>
                  <a:srgbClr val="44546A">
                    <a:lumMod val="60000"/>
                    <a:lumOff val="40000"/>
                  </a:srgbClr>
                </a:solidFill>
                <a:effectLst/>
                <a:uLnTx/>
                <a:uFillTx/>
                <a:latin typeface="Gill Sans MT" panose="020B0502020104020203" pitchFamily="34" charset="77"/>
                <a:ea typeface="+mn-ea"/>
                <a:cs typeface="+mn-cs"/>
              </a:rPr>
              <a:t> and her research team at UCLA and are from data sets obtained with the W. M. Keck Telescopes.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5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43D43B-3F78-4DA2-B627-8CE129251B7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7767305-CED7-489D-B8F2-547DA9A51AEC}"/>
              </a:ext>
            </a:extLst>
          </p:cNvPr>
          <p:cNvPicPr>
            <a:picLocks noChangeAspect="1"/>
          </p:cNvPicPr>
          <p:nvPr/>
        </p:nvPicPr>
        <p:blipFill>
          <a:blip r:embed="rId3"/>
          <a:stretch>
            <a:fillRect/>
          </a:stretch>
        </p:blipFill>
        <p:spPr>
          <a:xfrm>
            <a:off x="649534" y="0"/>
            <a:ext cx="10568593" cy="6852928"/>
          </a:xfrm>
          <a:prstGeom prst="rect">
            <a:avLst/>
          </a:prstGeom>
        </p:spPr>
      </p:pic>
    </p:spTree>
    <p:extLst>
      <p:ext uri="{BB962C8B-B14F-4D97-AF65-F5344CB8AC3E}">
        <p14:creationId xmlns:p14="http://schemas.microsoft.com/office/powerpoint/2010/main" val="1994219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139C-55FE-C84A-B1E2-CA01C35579C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666E263-3058-FB48-B36F-97835A44C921}"/>
              </a:ext>
            </a:extLst>
          </p:cNvPr>
          <p:cNvPicPr>
            <a:picLocks noGrp="1" noChangeAspect="1"/>
          </p:cNvPicPr>
          <p:nvPr>
            <p:ph idx="1"/>
          </p:nvPr>
        </p:nvPicPr>
        <p:blipFill>
          <a:blip r:embed="rId3"/>
          <a:stretch>
            <a:fillRect/>
          </a:stretch>
        </p:blipFill>
        <p:spPr>
          <a:xfrm>
            <a:off x="278497" y="479138"/>
            <a:ext cx="5550602" cy="5550602"/>
          </a:xfrm>
        </p:spPr>
      </p:pic>
      <p:pic>
        <p:nvPicPr>
          <p:cNvPr id="6" name="Picture 5">
            <a:extLst>
              <a:ext uri="{FF2B5EF4-FFF2-40B4-BE49-F238E27FC236}">
                <a16:creationId xmlns:a16="http://schemas.microsoft.com/office/drawing/2014/main" id="{348C0426-7BAC-D94A-A382-E6813C95E3DD}"/>
              </a:ext>
            </a:extLst>
          </p:cNvPr>
          <p:cNvPicPr>
            <a:picLocks noChangeAspect="1"/>
          </p:cNvPicPr>
          <p:nvPr/>
        </p:nvPicPr>
        <p:blipFill>
          <a:blip r:embed="rId4"/>
          <a:stretch>
            <a:fillRect/>
          </a:stretch>
        </p:blipFill>
        <p:spPr>
          <a:xfrm>
            <a:off x="5638800" y="1557337"/>
            <a:ext cx="6553200" cy="3686175"/>
          </a:xfrm>
          <a:prstGeom prst="rect">
            <a:avLst/>
          </a:prstGeom>
        </p:spPr>
      </p:pic>
    </p:spTree>
    <p:extLst>
      <p:ext uri="{BB962C8B-B14F-4D97-AF65-F5344CB8AC3E}">
        <p14:creationId xmlns:p14="http://schemas.microsoft.com/office/powerpoint/2010/main" val="3803371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0E36-19B1-524C-A692-11883FF13B0B}"/>
              </a:ext>
            </a:extLst>
          </p:cNvPr>
          <p:cNvSpPr>
            <a:spLocks noGrp="1"/>
          </p:cNvSpPr>
          <p:nvPr>
            <p:ph type="title"/>
          </p:nvPr>
        </p:nvSpPr>
        <p:spPr/>
        <p:txBody>
          <a:bodyPr/>
          <a:lstStyle/>
          <a:p>
            <a:pPr algn="ctr"/>
            <a:r>
              <a:rPr lang="en-US" b="0" dirty="0">
                <a:solidFill>
                  <a:schemeClr val="tx2">
                    <a:lumMod val="60000"/>
                    <a:lumOff val="40000"/>
                  </a:schemeClr>
                </a:solidFill>
                <a:latin typeface="Gill Sans MT" panose="020B0502020104020203" pitchFamily="34" charset="77"/>
              </a:rPr>
              <a:t>What Next?</a:t>
            </a:r>
          </a:p>
        </p:txBody>
      </p:sp>
      <p:sp>
        <p:nvSpPr>
          <p:cNvPr id="3" name="Content Placeholder 2">
            <a:extLst>
              <a:ext uri="{FF2B5EF4-FFF2-40B4-BE49-F238E27FC236}">
                <a16:creationId xmlns:a16="http://schemas.microsoft.com/office/drawing/2014/main" id="{B184320F-B1D5-DA41-AA26-A63BF8ED6783}"/>
              </a:ext>
            </a:extLst>
          </p:cNvPr>
          <p:cNvSpPr>
            <a:spLocks noGrp="1"/>
          </p:cNvSpPr>
          <p:nvPr>
            <p:ph idx="1"/>
          </p:nvPr>
        </p:nvSpPr>
        <p:spPr>
          <a:xfrm>
            <a:off x="838200" y="1825625"/>
            <a:ext cx="10515600" cy="1029087"/>
          </a:xfrm>
        </p:spPr>
        <p:txBody>
          <a:bodyPr/>
          <a:lstStyle/>
          <a:p>
            <a:pPr marL="0" indent="0" algn="ctr">
              <a:buNone/>
            </a:pPr>
            <a:r>
              <a:rPr lang="en-US" dirty="0">
                <a:solidFill>
                  <a:schemeClr val="tx2">
                    <a:lumMod val="60000"/>
                    <a:lumOff val="40000"/>
                  </a:schemeClr>
                </a:solidFill>
                <a:latin typeface="Gill Sans MT" panose="020B0502020104020203" pitchFamily="34" charset="77"/>
              </a:rPr>
              <a:t>Multi-messenger astronomy contributes to our understanding of an ever-expanding </a:t>
            </a:r>
            <a:r>
              <a:rPr lang="en-US" i="1" dirty="0">
                <a:solidFill>
                  <a:schemeClr val="tx2">
                    <a:lumMod val="60000"/>
                    <a:lumOff val="40000"/>
                  </a:schemeClr>
                </a:solidFill>
                <a:latin typeface="Gill Sans MT" panose="020B0502020104020203" pitchFamily="34" charset="77"/>
              </a:rPr>
              <a:t>invisible universe</a:t>
            </a:r>
          </a:p>
          <a:p>
            <a:pPr marL="0" indent="0" algn="ctr">
              <a:buNone/>
            </a:pPr>
            <a:endParaRPr lang="en-US" i="1" dirty="0">
              <a:solidFill>
                <a:schemeClr val="tx2">
                  <a:lumMod val="60000"/>
                  <a:lumOff val="40000"/>
                </a:schemeClr>
              </a:solidFill>
              <a:latin typeface="Gill Sans MT" panose="020B0502020104020203" pitchFamily="34" charset="77"/>
            </a:endParaRPr>
          </a:p>
          <a:p>
            <a:pPr marL="0" indent="0" algn="ctr">
              <a:buNone/>
            </a:pPr>
            <a:endParaRPr lang="en-US" dirty="0">
              <a:solidFill>
                <a:schemeClr val="tx2">
                  <a:lumMod val="60000"/>
                  <a:lumOff val="40000"/>
                </a:schemeClr>
              </a:solidFill>
              <a:latin typeface="Gill Sans MT" panose="020B0502020104020203" pitchFamily="34" charset="77"/>
            </a:endParaRPr>
          </a:p>
        </p:txBody>
      </p:sp>
      <p:sp>
        <p:nvSpPr>
          <p:cNvPr id="4" name="Rectangle 3">
            <a:extLst>
              <a:ext uri="{FF2B5EF4-FFF2-40B4-BE49-F238E27FC236}">
                <a16:creationId xmlns:a16="http://schemas.microsoft.com/office/drawing/2014/main" id="{70D8E5C2-1E6F-ED42-9D85-1E95B87D54CD}"/>
              </a:ext>
            </a:extLst>
          </p:cNvPr>
          <p:cNvSpPr/>
          <p:nvPr/>
        </p:nvSpPr>
        <p:spPr>
          <a:xfrm>
            <a:off x="1253137" y="2914366"/>
            <a:ext cx="150073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60000"/>
                    <a:lumOff val="40000"/>
                  </a:srgbClr>
                </a:solidFill>
                <a:effectLst/>
                <a:uLnTx/>
                <a:uFillTx/>
                <a:latin typeface="Gill Sans MT" panose="020B0502020104020203" pitchFamily="34" charset="77"/>
                <a:ea typeface="+mn-ea"/>
                <a:cs typeface="+mn-cs"/>
              </a:rPr>
              <a:t>Today’s Panel:</a:t>
            </a:r>
          </a:p>
        </p:txBody>
      </p:sp>
      <p:pic>
        <p:nvPicPr>
          <p:cNvPr id="5" name="Picture 4">
            <a:extLst>
              <a:ext uri="{FF2B5EF4-FFF2-40B4-BE49-F238E27FC236}">
                <a16:creationId xmlns:a16="http://schemas.microsoft.com/office/drawing/2014/main" id="{35A0432D-2FA1-2840-B733-43385B71D70D}"/>
              </a:ext>
            </a:extLst>
          </p:cNvPr>
          <p:cNvPicPr>
            <a:picLocks noChangeAspect="1"/>
          </p:cNvPicPr>
          <p:nvPr/>
        </p:nvPicPr>
        <p:blipFill rotWithShape="1">
          <a:blip r:embed="rId2"/>
          <a:srcRect t="11755"/>
          <a:stretch/>
        </p:blipFill>
        <p:spPr>
          <a:xfrm>
            <a:off x="1492405" y="3947533"/>
            <a:ext cx="1708904" cy="2181611"/>
          </a:xfrm>
          <a:prstGeom prst="rect">
            <a:avLst/>
          </a:prstGeom>
        </p:spPr>
      </p:pic>
      <p:sp>
        <p:nvSpPr>
          <p:cNvPr id="6" name="TextBox 5">
            <a:extLst>
              <a:ext uri="{FF2B5EF4-FFF2-40B4-BE49-F238E27FC236}">
                <a16:creationId xmlns:a16="http://schemas.microsoft.com/office/drawing/2014/main" id="{49CBB6C4-AA4C-B548-B4CB-7149A82E009C}"/>
              </a:ext>
            </a:extLst>
          </p:cNvPr>
          <p:cNvSpPr txBox="1"/>
          <p:nvPr/>
        </p:nvSpPr>
        <p:spPr>
          <a:xfrm>
            <a:off x="1457883" y="3413549"/>
            <a:ext cx="17434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60000"/>
                    <a:lumOff val="40000"/>
                  </a:srgbClr>
                </a:solidFill>
                <a:effectLst/>
                <a:uLnTx/>
                <a:uFillTx/>
                <a:latin typeface="Gill Sans MT" panose="020B0502020104020203" pitchFamily="34" charset="77"/>
                <a:ea typeface="+mn-ea"/>
                <a:cs typeface="+mn-cs"/>
              </a:rPr>
              <a:t>Dr. Sheila Rowan</a:t>
            </a:r>
          </a:p>
        </p:txBody>
      </p:sp>
      <p:sp>
        <p:nvSpPr>
          <p:cNvPr id="7" name="TextBox 6">
            <a:extLst>
              <a:ext uri="{FF2B5EF4-FFF2-40B4-BE49-F238E27FC236}">
                <a16:creationId xmlns:a16="http://schemas.microsoft.com/office/drawing/2014/main" id="{D2988563-4A1B-3044-AA19-05502261BB58}"/>
              </a:ext>
            </a:extLst>
          </p:cNvPr>
          <p:cNvSpPr txBox="1"/>
          <p:nvPr/>
        </p:nvSpPr>
        <p:spPr>
          <a:xfrm>
            <a:off x="5006973" y="3413549"/>
            <a:ext cx="19432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60000"/>
                    <a:lumOff val="40000"/>
                  </a:srgbClr>
                </a:solidFill>
                <a:effectLst/>
                <a:uLnTx/>
                <a:uFillTx/>
                <a:latin typeface="Gill Sans MT" panose="020B0502020104020203" pitchFamily="34" charset="77"/>
                <a:ea typeface="+mn-ea"/>
                <a:cs typeface="+mn-cs"/>
              </a:rPr>
              <a:t>Dr. Bernard Schutz</a:t>
            </a:r>
          </a:p>
        </p:txBody>
      </p:sp>
      <p:sp>
        <p:nvSpPr>
          <p:cNvPr id="8" name="TextBox 7">
            <a:extLst>
              <a:ext uri="{FF2B5EF4-FFF2-40B4-BE49-F238E27FC236}">
                <a16:creationId xmlns:a16="http://schemas.microsoft.com/office/drawing/2014/main" id="{F22B3900-3E94-D04E-B32A-7C34456FFF4B}"/>
              </a:ext>
            </a:extLst>
          </p:cNvPr>
          <p:cNvSpPr txBox="1"/>
          <p:nvPr/>
        </p:nvSpPr>
        <p:spPr>
          <a:xfrm>
            <a:off x="8755861" y="3413549"/>
            <a:ext cx="17175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60000"/>
                    <a:lumOff val="40000"/>
                  </a:srgbClr>
                </a:solidFill>
                <a:effectLst/>
                <a:uLnTx/>
                <a:uFillTx/>
                <a:latin typeface="Gill Sans MT" panose="020B0502020104020203" pitchFamily="34" charset="77"/>
                <a:ea typeface="+mn-ea"/>
                <a:cs typeface="+mn-cs"/>
              </a:rPr>
              <a:t>Dr. Rainer Weiss</a:t>
            </a:r>
          </a:p>
        </p:txBody>
      </p:sp>
      <p:pic>
        <p:nvPicPr>
          <p:cNvPr id="9" name="Picture 8">
            <a:extLst>
              <a:ext uri="{FF2B5EF4-FFF2-40B4-BE49-F238E27FC236}">
                <a16:creationId xmlns:a16="http://schemas.microsoft.com/office/drawing/2014/main" id="{0F222EBF-DDE1-0A4D-B3AB-EF5032F892AF}"/>
              </a:ext>
            </a:extLst>
          </p:cNvPr>
          <p:cNvPicPr>
            <a:picLocks noChangeAspect="1"/>
          </p:cNvPicPr>
          <p:nvPr/>
        </p:nvPicPr>
        <p:blipFill rotWithShape="1">
          <a:blip r:embed="rId3"/>
          <a:srcRect l="9994" r="10193"/>
          <a:stretch/>
        </p:blipFill>
        <p:spPr>
          <a:xfrm>
            <a:off x="5006973" y="3947533"/>
            <a:ext cx="2064825" cy="1940312"/>
          </a:xfrm>
          <a:prstGeom prst="rect">
            <a:avLst/>
          </a:prstGeom>
        </p:spPr>
      </p:pic>
      <p:pic>
        <p:nvPicPr>
          <p:cNvPr id="10" name="Picture 9">
            <a:extLst>
              <a:ext uri="{FF2B5EF4-FFF2-40B4-BE49-F238E27FC236}">
                <a16:creationId xmlns:a16="http://schemas.microsoft.com/office/drawing/2014/main" id="{AD4DF79F-4B32-0641-B124-B01187BEFB18}"/>
              </a:ext>
            </a:extLst>
          </p:cNvPr>
          <p:cNvPicPr>
            <a:picLocks noChangeAspect="1"/>
          </p:cNvPicPr>
          <p:nvPr/>
        </p:nvPicPr>
        <p:blipFill rotWithShape="1">
          <a:blip r:embed="rId4"/>
          <a:srcRect t="9636" r="3059"/>
          <a:stretch/>
        </p:blipFill>
        <p:spPr>
          <a:xfrm>
            <a:off x="8834523" y="3947533"/>
            <a:ext cx="1560261" cy="2181610"/>
          </a:xfrm>
          <a:prstGeom prst="rect">
            <a:avLst/>
          </a:prstGeom>
        </p:spPr>
      </p:pic>
    </p:spTree>
    <p:extLst>
      <p:ext uri="{BB962C8B-B14F-4D97-AF65-F5344CB8AC3E}">
        <p14:creationId xmlns:p14="http://schemas.microsoft.com/office/powerpoint/2010/main" val="1651178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2522</TotalTime>
  <Words>361</Words>
  <Application>Microsoft Macintosh PowerPoint</Application>
  <PresentationFormat>Widescreen</PresentationFormat>
  <Paragraphs>25</Paragraphs>
  <Slides>6</Slides>
  <Notes>4</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vt:i4>
      </vt:variant>
    </vt:vector>
  </HeadingPairs>
  <TitlesOfParts>
    <vt:vector size="12" baseType="lpstr">
      <vt:lpstr>Arial</vt:lpstr>
      <vt:lpstr>Calibri</vt:lpstr>
      <vt:lpstr>Calibri Light</vt:lpstr>
      <vt:lpstr>Gill Sans MT</vt:lpstr>
      <vt:lpstr>Office Theme</vt:lpstr>
      <vt:lpstr>1_Office Theme</vt:lpstr>
      <vt:lpstr>PowerPoint Presentation</vt:lpstr>
      <vt:lpstr>PowerPoint Presentation</vt:lpstr>
      <vt:lpstr>PowerPoint Presentation</vt:lpstr>
      <vt:lpstr>PowerPoint Presentation</vt:lpstr>
      <vt:lpstr>PowerPoint Presentation</vt:lpstr>
      <vt:lpstr>What Next?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Aoki, Nadege S.</dc:creator>
  <cp:lastModifiedBy>Aoki, Nadege S.</cp:lastModifiedBy>
  <cp:revision>2</cp:revision>
  <dcterms:created xsi:type="dcterms:W3CDTF">2019-06-22T21:55:44Z</dcterms:created>
  <dcterms:modified xsi:type="dcterms:W3CDTF">2019-06-24T15:58:38Z</dcterms:modified>
</cp:coreProperties>
</file>