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328" r:id="rId3"/>
    <p:sldId id="330" r:id="rId4"/>
    <p:sldId id="331" r:id="rId5"/>
    <p:sldId id="364" r:id="rId6"/>
    <p:sldId id="298" r:id="rId7"/>
    <p:sldId id="329" r:id="rId8"/>
    <p:sldId id="335" r:id="rId9"/>
    <p:sldId id="351" r:id="rId10"/>
    <p:sldId id="355" r:id="rId11"/>
    <p:sldId id="303" r:id="rId12"/>
    <p:sldId id="324" r:id="rId13"/>
    <p:sldId id="362" r:id="rId14"/>
    <p:sldId id="295" r:id="rId15"/>
    <p:sldId id="340" r:id="rId16"/>
    <p:sldId id="350" r:id="rId17"/>
    <p:sldId id="343" r:id="rId18"/>
    <p:sldId id="365" r:id="rId19"/>
    <p:sldId id="344" r:id="rId20"/>
    <p:sldId id="345" r:id="rId21"/>
    <p:sldId id="347" r:id="rId22"/>
    <p:sldId id="348" r:id="rId23"/>
    <p:sldId id="333" r:id="rId24"/>
    <p:sldId id="332" r:id="rId25"/>
    <p:sldId id="356" r:id="rId26"/>
    <p:sldId id="357" r:id="rId27"/>
    <p:sldId id="358" r:id="rId28"/>
    <p:sldId id="366" r:id="rId29"/>
    <p:sldId id="359" r:id="rId30"/>
    <p:sldId id="360" r:id="rId31"/>
    <p:sldId id="367" r:id="rId32"/>
    <p:sldId id="369" r:id="rId33"/>
    <p:sldId id="361" r:id="rId34"/>
    <p:sldId id="363" r:id="rId3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70"/>
    <p:restoredTop sz="51813" autoAdjust="0"/>
  </p:normalViewPr>
  <p:slideViewPr>
    <p:cSldViewPr>
      <p:cViewPr varScale="1">
        <p:scale>
          <a:sx n="55" d="100"/>
          <a:sy n="55" d="100"/>
        </p:scale>
        <p:origin x="3606" y="78"/>
      </p:cViewPr>
      <p:guideLst>
        <p:guide orient="horz" pos="2160"/>
        <p:guide pos="2880"/>
      </p:guideLst>
    </p:cSldViewPr>
  </p:slideViewPr>
  <p:outlineViewPr>
    <p:cViewPr>
      <p:scale>
        <a:sx n="33" d="100"/>
        <a:sy n="33" d="100"/>
      </p:scale>
      <p:origin x="0" y="-30128"/>
    </p:cViewPr>
  </p:outlineViewPr>
  <p:notesTextViewPr>
    <p:cViewPr>
      <p:scale>
        <a:sx n="1" d="1"/>
        <a:sy n="1" d="1"/>
      </p:scale>
      <p:origin x="0" y="0"/>
    </p:cViewPr>
  </p:notesTextViewPr>
  <p:sorterViewPr>
    <p:cViewPr>
      <p:scale>
        <a:sx n="100" d="100"/>
        <a:sy n="100" d="100"/>
      </p:scale>
      <p:origin x="0" y="0"/>
    </p:cViewPr>
  </p:sorterViewPr>
  <p:notesViewPr>
    <p:cSldViewPr>
      <p:cViewPr>
        <p:scale>
          <a:sx n="160" d="100"/>
          <a:sy n="160" d="100"/>
        </p:scale>
        <p:origin x="1640" y="1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6A7889D8-A96D-436D-AB82-272E691BACFC}" type="slidenum">
              <a:rPr lang="en-US" smtClean="0"/>
              <a:t>‹#›</a:t>
            </a:fld>
            <a:endParaRPr lang="en-US"/>
          </a:p>
        </p:txBody>
      </p:sp>
    </p:spTree>
    <p:extLst>
      <p:ext uri="{BB962C8B-B14F-4D97-AF65-F5344CB8AC3E}">
        <p14:creationId xmlns:p14="http://schemas.microsoft.com/office/powerpoint/2010/main" val="29803633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C3725509-5E33-446D-9A45-F0CCD2E8D9BA}" type="datetimeFigureOut">
              <a:rPr lang="en-US" smtClean="0"/>
              <a:t>9/23/2019</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C7E1CC9-C181-4583-9F0F-C39113424651}" type="slidenum">
              <a:rPr lang="en-US" smtClean="0"/>
              <a:t>‹#›</a:t>
            </a:fld>
            <a:endParaRPr lang="en-US"/>
          </a:p>
        </p:txBody>
      </p:sp>
    </p:spTree>
    <p:extLst>
      <p:ext uri="{BB962C8B-B14F-4D97-AF65-F5344CB8AC3E}">
        <p14:creationId xmlns:p14="http://schemas.microsoft.com/office/powerpoint/2010/main" val="3501630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www.nsf.gov/events/"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Good afternoon.  We’re Stefan Robila, Micah Beck, Vipin Chaudhary, Alan Sussman and Amy Walton from the NSF Office of Advanced Cyberinfrastructure, or OAC.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are the Program Directors from OAC managing the </a:t>
            </a:r>
            <a:r>
              <a:rPr lang="en-US" sz="1200" b="1" kern="1200" dirty="0">
                <a:solidFill>
                  <a:schemeClr val="tx1"/>
                </a:solidFill>
                <a:effectLst/>
                <a:latin typeface="+mn-lt"/>
                <a:ea typeface="+mn-ea"/>
                <a:cs typeface="+mn-cs"/>
              </a:rPr>
              <a:t>Cyberinfrastructure for Sustained Scientific Innovation</a:t>
            </a:r>
            <a:r>
              <a:rPr lang="en-US" sz="1200" kern="1200" dirty="0">
                <a:solidFill>
                  <a:schemeClr val="tx1"/>
                </a:solidFill>
                <a:effectLst/>
                <a:latin typeface="+mn-lt"/>
                <a:ea typeface="+mn-ea"/>
                <a:cs typeface="+mn-cs"/>
              </a:rPr>
              <a:t> program, or CSSI. Several other program directors from other divisions are also in the room to answer any specific questions related to their divisions.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In this webcast, we will provide a brief overview of the CSSI program and describe some of the most important things you need to know about submitting a proposal.</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Joining us to welcome you is Manish Parashar, the Director of the Office of Advanced Cyberinfrastructure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C7E1CC9-C181-4583-9F0F-C39113424651}" type="slidenum">
              <a:rPr lang="en-US" smtClean="0"/>
              <a:t>1</a:t>
            </a:fld>
            <a:endParaRPr lang="en-US"/>
          </a:p>
        </p:txBody>
      </p:sp>
    </p:spTree>
    <p:extLst>
      <p:ext uri="{BB962C8B-B14F-4D97-AF65-F5344CB8AC3E}">
        <p14:creationId xmlns:p14="http://schemas.microsoft.com/office/powerpoint/2010/main" val="8374928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we talk about this specific solicitation opportunity (NSF 19-548), including classes of investments, PI eligibility, and review criteria</a:t>
            </a:r>
            <a:r>
              <a:rPr lang="en-US" baseline="0" dirty="0"/>
              <a:t>.</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10</a:t>
            </a:fld>
            <a:endParaRPr lang="en-US"/>
          </a:p>
        </p:txBody>
      </p:sp>
    </p:spTree>
    <p:extLst>
      <p:ext uri="{BB962C8B-B14F-4D97-AF65-F5344CB8AC3E}">
        <p14:creationId xmlns:p14="http://schemas.microsoft.com/office/powerpoint/2010/main" val="109963467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1" fontAlgn="auto" latinLnBrk="0" hangingPunct="1"/>
            <a:r>
              <a:rPr lang="en-US" sz="1000" b="0" i="0" u="none" strike="noStrike" kern="1200" dirty="0">
                <a:solidFill>
                  <a:schemeClr val="tx1"/>
                </a:solidFill>
                <a:effectLst/>
                <a:latin typeface="+mn-lt"/>
                <a:ea typeface="+mn-ea"/>
                <a:cs typeface="+mn-cs"/>
              </a:rPr>
              <a:t>The CSSI umbrella</a:t>
            </a:r>
            <a:r>
              <a:rPr lang="en-US" sz="1000" b="0" i="0" u="none" strike="noStrike" kern="1200" baseline="0" dirty="0">
                <a:solidFill>
                  <a:schemeClr val="tx1"/>
                </a:solidFill>
                <a:effectLst/>
                <a:latin typeface="+mn-lt"/>
                <a:ea typeface="+mn-ea"/>
                <a:cs typeface="+mn-cs"/>
              </a:rPr>
              <a:t> includes four different classes of investment.  Only the first two investment classes are included in solicitation NSF 19-548; the other classes will not be covered in this webinar.  </a:t>
            </a:r>
          </a:p>
          <a:p>
            <a:pPr rtl="0" eaLnBrk="1" fontAlgn="auto" latinLnBrk="0" hangingPunct="1"/>
            <a:endParaRPr lang="en-US" sz="1000" b="0" i="0" u="none" strike="noStrike" kern="1200" baseline="0" dirty="0">
              <a:solidFill>
                <a:schemeClr val="tx1"/>
              </a:solidFill>
              <a:effectLst/>
              <a:latin typeface="+mn-lt"/>
              <a:ea typeface="+mn-ea"/>
              <a:cs typeface="+mn-cs"/>
            </a:endParaRPr>
          </a:p>
          <a:p>
            <a:pPr rtl="0" eaLnBrk="1" fontAlgn="auto" latinLnBrk="0" hangingPunct="1"/>
            <a:r>
              <a:rPr lang="en-US" sz="1000" b="0" i="0" u="none" strike="noStrike" kern="1200" baseline="0" dirty="0">
                <a:solidFill>
                  <a:schemeClr val="tx1"/>
                </a:solidFill>
                <a:effectLst/>
                <a:latin typeface="+mn-lt"/>
                <a:ea typeface="+mn-ea"/>
                <a:cs typeface="+mn-cs"/>
              </a:rPr>
              <a:t>First is the </a:t>
            </a:r>
            <a:r>
              <a:rPr lang="en-US" sz="1000" b="1" i="0" u="none" strike="noStrike" kern="1200" dirty="0">
                <a:solidFill>
                  <a:schemeClr val="tx1"/>
                </a:solidFill>
                <a:effectLst/>
                <a:latin typeface="+mn-lt"/>
                <a:ea typeface="+mn-ea"/>
                <a:cs typeface="+mn-cs"/>
              </a:rPr>
              <a:t>Elements.</a:t>
            </a:r>
            <a:r>
              <a:rPr lang="en-US" sz="1000" b="1" i="0" u="none" strike="noStrike" kern="1200" baseline="0" dirty="0">
                <a:solidFill>
                  <a:schemeClr val="tx1"/>
                </a:solidFill>
                <a:effectLst/>
                <a:latin typeface="+mn-lt"/>
                <a:ea typeface="+mn-ea"/>
                <a:cs typeface="+mn-cs"/>
              </a:rPr>
              <a:t> </a:t>
            </a:r>
            <a:r>
              <a:rPr lang="en-US" sz="1000" b="0" i="0" u="none" strike="noStrike" kern="1200" baseline="0" dirty="0">
                <a:solidFill>
                  <a:schemeClr val="tx1"/>
                </a:solidFill>
                <a:effectLst/>
                <a:latin typeface="+mn-lt"/>
                <a:ea typeface="+mn-ea"/>
                <a:cs typeface="+mn-cs"/>
              </a:rPr>
              <a:t>This class of investment</a:t>
            </a:r>
            <a:r>
              <a:rPr lang="en-US" sz="1000" b="0" i="0" u="none" strike="noStrike" kern="1200" dirty="0">
                <a:solidFill>
                  <a:schemeClr val="tx1"/>
                </a:solidFill>
                <a:effectLst/>
                <a:latin typeface="+mn-lt"/>
                <a:ea typeface="+mn-ea"/>
                <a:cs typeface="+mn-cs"/>
              </a:rPr>
              <a:t> targets small groups that will create and deploy robust capabilities for which there is a demonstrated need that will advance one or more significant areas of science and engineering.</a:t>
            </a:r>
          </a:p>
          <a:p>
            <a:pPr rtl="0" eaLnBrk="1" fontAlgn="auto" latinLnBrk="0" hangingPunct="1"/>
            <a:endParaRPr lang="en-US" sz="1000" b="0" i="0" u="none" strike="noStrike" kern="1200" dirty="0">
              <a:solidFill>
                <a:schemeClr val="tx1"/>
              </a:solidFill>
              <a:effectLst/>
              <a:latin typeface="+mn-lt"/>
              <a:ea typeface="+mn-ea"/>
              <a:cs typeface="+mn-cs"/>
            </a:endParaRPr>
          </a:p>
          <a:p>
            <a:pPr rtl="0" eaLnBrk="1" fontAlgn="t" latinLnBrk="0" hangingPunct="1"/>
            <a:r>
              <a:rPr lang="en-US" sz="1000" b="0" i="0" u="none" strike="noStrike" kern="1200" dirty="0">
                <a:solidFill>
                  <a:schemeClr val="tx1"/>
                </a:solidFill>
                <a:effectLst/>
                <a:latin typeface="+mn-lt"/>
                <a:ea typeface="+mn-ea"/>
                <a:cs typeface="+mn-cs"/>
              </a:rPr>
              <a:t>The next class of investment is the </a:t>
            </a:r>
            <a:r>
              <a:rPr lang="en-US" sz="1000" b="1" i="0" u="none" strike="noStrike" kern="1200" dirty="0">
                <a:solidFill>
                  <a:schemeClr val="tx1"/>
                </a:solidFill>
                <a:effectLst/>
                <a:latin typeface="+mn-lt"/>
                <a:ea typeface="+mn-ea"/>
                <a:cs typeface="+mn-cs"/>
              </a:rPr>
              <a:t>Framework Implementations</a:t>
            </a:r>
            <a:r>
              <a:rPr lang="en-US" sz="1000" b="1" i="0" u="none" strike="noStrike" kern="1200" baseline="0" dirty="0">
                <a:solidFill>
                  <a:schemeClr val="tx1"/>
                </a:solidFill>
                <a:effectLst/>
                <a:latin typeface="+mn-lt"/>
                <a:ea typeface="+mn-ea"/>
                <a:cs typeface="+mn-cs"/>
              </a:rPr>
              <a:t> </a:t>
            </a:r>
            <a:r>
              <a:rPr lang="en-US" sz="1000" b="0" i="0" u="none" strike="noStrike" kern="1200" baseline="0" dirty="0">
                <a:solidFill>
                  <a:schemeClr val="tx1"/>
                </a:solidFill>
                <a:effectLst/>
                <a:latin typeface="+mn-lt"/>
                <a:ea typeface="+mn-ea"/>
                <a:cs typeface="+mn-cs"/>
              </a:rPr>
              <a:t>that</a:t>
            </a:r>
            <a:r>
              <a:rPr lang="en-US" sz="1000" b="1" i="0" u="none" strike="noStrike" kern="1200" dirty="0">
                <a:solidFill>
                  <a:schemeClr val="tx1"/>
                </a:solidFill>
                <a:effectLst/>
                <a:latin typeface="+mn-lt"/>
                <a:ea typeface="+mn-ea"/>
                <a:cs typeface="+mn-cs"/>
              </a:rPr>
              <a:t> </a:t>
            </a:r>
            <a:r>
              <a:rPr lang="en-US" sz="1000" b="0" i="0" u="none" strike="noStrike" kern="1200" dirty="0">
                <a:solidFill>
                  <a:schemeClr val="tx1"/>
                </a:solidFill>
                <a:effectLst/>
                <a:latin typeface="+mn-lt"/>
                <a:ea typeface="+mn-ea"/>
                <a:cs typeface="+mn-cs"/>
              </a:rPr>
              <a:t>targets larger, interdisciplinary teams organized around the development and application of common infrastructure aimed at solving common research problems faced by NSF researchers in one or more areas of science and engineering, resulting in a sustainable community framework serving a diverse community or communities.</a:t>
            </a:r>
          </a:p>
          <a:p>
            <a:pPr rtl="0" eaLnBrk="1" fontAlgn="t" latinLnBrk="0" hangingPunct="1"/>
            <a:endParaRPr lang="en-US" sz="1000" b="0" i="0" u="none" strike="noStrike" kern="1200" dirty="0">
              <a:solidFill>
                <a:schemeClr val="tx1"/>
              </a:solidFill>
              <a:effectLst/>
              <a:latin typeface="+mn-lt"/>
              <a:ea typeface="+mn-ea"/>
              <a:cs typeface="+mn-cs"/>
            </a:endParaRPr>
          </a:p>
          <a:p>
            <a:pPr rtl="0" eaLnBrk="1" fontAlgn="auto" latinLnBrk="0" hangingPunct="1"/>
            <a:r>
              <a:rPr lang="en-US" sz="1000" b="0" i="0" u="none" strike="noStrike" kern="1200" dirty="0">
                <a:solidFill>
                  <a:schemeClr val="tx1"/>
                </a:solidFill>
                <a:effectLst/>
                <a:latin typeface="+mn-lt"/>
                <a:ea typeface="+mn-ea"/>
                <a:cs typeface="+mn-cs"/>
              </a:rPr>
              <a:t>The third</a:t>
            </a:r>
            <a:r>
              <a:rPr lang="en-US" sz="1000" b="0" i="0" u="none" strike="noStrike" kern="1200" baseline="0" dirty="0">
                <a:solidFill>
                  <a:schemeClr val="tx1"/>
                </a:solidFill>
                <a:effectLst/>
                <a:latin typeface="+mn-lt"/>
                <a:ea typeface="+mn-ea"/>
                <a:cs typeface="+mn-cs"/>
              </a:rPr>
              <a:t> class of investment is the </a:t>
            </a:r>
            <a:r>
              <a:rPr lang="en-US" sz="1000" b="1" i="0" u="none" strike="noStrike" kern="1200" dirty="0">
                <a:solidFill>
                  <a:schemeClr val="tx1"/>
                </a:solidFill>
                <a:effectLst/>
                <a:latin typeface="+mn-lt"/>
                <a:ea typeface="+mn-ea"/>
                <a:cs typeface="+mn-cs"/>
              </a:rPr>
              <a:t>Planning Grants for Community Cyberinfrastructure</a:t>
            </a:r>
            <a:r>
              <a:rPr lang="en-US" sz="1000" b="1" i="0" u="none" strike="noStrike" kern="1200" baseline="0" dirty="0">
                <a:solidFill>
                  <a:schemeClr val="tx1"/>
                </a:solidFill>
                <a:effectLst/>
                <a:latin typeface="+mn-lt"/>
                <a:ea typeface="+mn-ea"/>
                <a:cs typeface="+mn-cs"/>
              </a:rPr>
              <a:t> </a:t>
            </a:r>
            <a:r>
              <a:rPr lang="en-US" sz="1000" b="0" i="0" u="none" strike="noStrike" kern="1200" baseline="0" dirty="0">
                <a:solidFill>
                  <a:schemeClr val="tx1"/>
                </a:solidFill>
                <a:effectLst/>
                <a:latin typeface="+mn-lt"/>
                <a:ea typeface="+mn-ea"/>
                <a:cs typeface="+mn-cs"/>
              </a:rPr>
              <a:t>where the f</a:t>
            </a:r>
            <a:r>
              <a:rPr lang="en-US" sz="1000" b="0" i="0" u="none" strike="noStrike" kern="1200" dirty="0">
                <a:solidFill>
                  <a:schemeClr val="tx1"/>
                </a:solidFill>
                <a:effectLst/>
                <a:latin typeface="+mn-lt"/>
                <a:ea typeface="+mn-ea"/>
                <a:cs typeface="+mn-cs"/>
              </a:rPr>
              <a:t>ocus is on the establishment of long-term capabilities in cyberinfrastructure, which would serve a research community of substantial size and disciplinary breadth.</a:t>
            </a:r>
          </a:p>
          <a:p>
            <a:pPr rtl="0" eaLnBrk="1" fontAlgn="auto" latinLnBrk="0" hangingPunct="1"/>
            <a:endParaRPr lang="en-US" sz="1000" b="0" i="0" u="none" strike="noStrike" kern="1200" dirty="0">
              <a:solidFill>
                <a:schemeClr val="tx1"/>
              </a:solidFill>
              <a:effectLst/>
              <a:latin typeface="+mn-lt"/>
              <a:ea typeface="+mn-ea"/>
              <a:cs typeface="+mn-cs"/>
            </a:endParaRPr>
          </a:p>
          <a:p>
            <a:pPr rtl="0" eaLnBrk="1" fontAlgn="auto" latinLnBrk="0" hangingPunct="1"/>
            <a:r>
              <a:rPr lang="en-US" sz="1000" b="0" i="0" u="none" strike="noStrike" kern="1200" dirty="0">
                <a:solidFill>
                  <a:schemeClr val="tx1"/>
                </a:solidFill>
                <a:effectLst/>
                <a:latin typeface="+mn-lt"/>
                <a:ea typeface="+mn-ea"/>
                <a:cs typeface="+mn-cs"/>
              </a:rPr>
              <a:t>Finally, the fourth</a:t>
            </a:r>
            <a:r>
              <a:rPr lang="en-US" sz="1000" b="0" i="0" u="none" strike="noStrike" kern="1200" baseline="0" dirty="0">
                <a:solidFill>
                  <a:schemeClr val="tx1"/>
                </a:solidFill>
                <a:effectLst/>
                <a:latin typeface="+mn-lt"/>
                <a:ea typeface="+mn-ea"/>
                <a:cs typeface="+mn-cs"/>
              </a:rPr>
              <a:t> class of investment is the </a:t>
            </a:r>
            <a:r>
              <a:rPr lang="en-US" sz="1000" b="1" i="0" u="none" strike="noStrike" kern="1200" dirty="0">
                <a:solidFill>
                  <a:schemeClr val="tx1"/>
                </a:solidFill>
                <a:effectLst/>
                <a:latin typeface="+mn-lt"/>
                <a:ea typeface="+mn-ea"/>
                <a:cs typeface="+mn-cs"/>
              </a:rPr>
              <a:t>Community Cyberinfrastructure Implementations </a:t>
            </a:r>
            <a:r>
              <a:rPr lang="en-US" sz="1000" b="0" i="0" u="none" strike="noStrike" kern="1200" dirty="0">
                <a:solidFill>
                  <a:schemeClr val="tx1"/>
                </a:solidFill>
                <a:effectLst/>
                <a:latin typeface="+mn-lt"/>
                <a:ea typeface="+mn-ea"/>
                <a:cs typeface="+mn-cs"/>
              </a:rPr>
              <a:t>that</a:t>
            </a:r>
            <a:r>
              <a:rPr lang="en-US" sz="1000" b="1" i="0" u="none" strike="noStrike" kern="1200" dirty="0">
                <a:solidFill>
                  <a:schemeClr val="tx1"/>
                </a:solidFill>
                <a:effectLst/>
                <a:latin typeface="+mn-lt"/>
                <a:ea typeface="+mn-ea"/>
                <a:cs typeface="+mn-cs"/>
              </a:rPr>
              <a:t>  </a:t>
            </a:r>
            <a:r>
              <a:rPr lang="en-US" sz="1000" b="0" i="0" u="none" strike="noStrike" kern="1200" dirty="0">
                <a:solidFill>
                  <a:schemeClr val="tx1"/>
                </a:solidFill>
                <a:effectLst/>
                <a:latin typeface="+mn-lt"/>
                <a:ea typeface="+mn-ea"/>
                <a:cs typeface="+mn-cs"/>
              </a:rPr>
              <a:t>focuses on the establishment of long-term hubs of excellence in cyberinfrastructure and technologies, which will serve a research community of substantial size and disciplinary breadth.</a:t>
            </a:r>
          </a:p>
          <a:p>
            <a:endParaRPr lang="en-US" dirty="0"/>
          </a:p>
        </p:txBody>
      </p:sp>
      <p:sp>
        <p:nvSpPr>
          <p:cNvPr id="4" name="Slide Number Placeholder 3"/>
          <p:cNvSpPr>
            <a:spLocks noGrp="1"/>
          </p:cNvSpPr>
          <p:nvPr>
            <p:ph type="sldNum" sz="quarter" idx="10"/>
          </p:nvPr>
        </p:nvSpPr>
        <p:spPr/>
        <p:txBody>
          <a:bodyPr/>
          <a:lstStyle/>
          <a:p>
            <a:fld id="{4C7E1CC9-C181-4583-9F0F-C39113424651}" type="slidenum">
              <a:rPr lang="en-US" smtClean="0"/>
              <a:t>11</a:t>
            </a:fld>
            <a:endParaRPr lang="en-US"/>
          </a:p>
        </p:txBody>
      </p:sp>
    </p:spTree>
    <p:extLst>
      <p:ext uri="{BB962C8B-B14F-4D97-AF65-F5344CB8AC3E}">
        <p14:creationId xmlns:p14="http://schemas.microsoft.com/office/powerpoint/2010/main" val="3322596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will now cover the budget ranges by investment classes of proposals. </a:t>
            </a:r>
          </a:p>
          <a:p>
            <a:endParaRPr lang="en-US" dirty="0"/>
          </a:p>
          <a:p>
            <a:r>
              <a:rPr lang="en-US" dirty="0"/>
              <a:t>The </a:t>
            </a:r>
            <a:r>
              <a:rPr lang="en-US" baseline="0" dirty="0"/>
              <a:t>elements awards </a:t>
            </a:r>
            <a:r>
              <a:rPr lang="en-US" dirty="0"/>
              <a:t>shall not exceed a total of $600,000 and 3 years duration. </a:t>
            </a:r>
          </a:p>
          <a:p>
            <a:endParaRPr lang="en-US" dirty="0"/>
          </a:p>
          <a:p>
            <a:r>
              <a:rPr lang="en-US" dirty="0"/>
              <a:t>Framework Implementations awards shall range from $200,000 to $1M per year, and shall be 3 to 5 years in duration. </a:t>
            </a:r>
          </a:p>
          <a:p>
            <a:endParaRPr lang="en-US" dirty="0"/>
          </a:p>
          <a:p>
            <a:r>
              <a:rPr lang="en-US" dirty="0"/>
              <a:t>Note that these are total budget numbers for projects which may include multiple collaborative proposals. </a:t>
            </a:r>
          </a:p>
          <a:p>
            <a:endParaRPr lang="en-US" dirty="0"/>
          </a:p>
          <a:p>
            <a:r>
              <a:rPr lang="en-US" dirty="0"/>
              <a:t>Projects in the upper portion of this range must be exceptional in terms of scientific impact, and as with all proposals, should be discussed with program officers from the divisions that fund the researchers that would be impacted. Proposed funding amounts should be commensurate with the work being proposed, the size of the community that will be affected, and the level of impact anticipated.</a:t>
            </a:r>
          </a:p>
        </p:txBody>
      </p:sp>
      <p:sp>
        <p:nvSpPr>
          <p:cNvPr id="4" name="Slide Number Placeholder 3"/>
          <p:cNvSpPr>
            <a:spLocks noGrp="1"/>
          </p:cNvSpPr>
          <p:nvPr>
            <p:ph type="sldNum" sz="quarter" idx="10"/>
          </p:nvPr>
        </p:nvSpPr>
        <p:spPr/>
        <p:txBody>
          <a:bodyPr/>
          <a:lstStyle/>
          <a:p>
            <a:fld id="{4C7E1CC9-C181-4583-9F0F-C39113424651}" type="slidenum">
              <a:rPr lang="en-US" smtClean="0"/>
              <a:t>12</a:t>
            </a:fld>
            <a:endParaRPr lang="en-US"/>
          </a:p>
        </p:txBody>
      </p:sp>
    </p:spTree>
    <p:extLst>
      <p:ext uri="{BB962C8B-B14F-4D97-AF65-F5344CB8AC3E}">
        <p14:creationId xmlns:p14="http://schemas.microsoft.com/office/powerpoint/2010/main" val="2888062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Up to 25 Element awards, and up to 10 Framework Implementations awards are anticipated, subject to the availability of funds.</a:t>
            </a:r>
          </a:p>
          <a:p>
            <a:endParaRPr lang="en-US" dirty="0"/>
          </a:p>
          <a:p>
            <a:r>
              <a:rPr lang="en-US" dirty="0"/>
              <a:t>With anticipated total funding</a:t>
            </a:r>
            <a:r>
              <a:rPr lang="en-US" baseline="0" dirty="0"/>
              <a:t> of $46.5M, u</a:t>
            </a:r>
            <a:r>
              <a:rPr lang="en-US" dirty="0"/>
              <a:t>p to $15M is expected to be available for Elements awards, and up to $31.5M is expected to be available for Framework Implementations awards, subject to the availability of funds.</a:t>
            </a:r>
          </a:p>
          <a:p>
            <a:endParaRPr lang="en-US" dirty="0"/>
          </a:p>
          <a:p>
            <a:r>
              <a:rPr lang="en-US" dirty="0"/>
              <a:t>Other divisions and directorates may supplement with additional funds.</a:t>
            </a:r>
          </a:p>
        </p:txBody>
      </p:sp>
      <p:sp>
        <p:nvSpPr>
          <p:cNvPr id="4" name="Slide Number Placeholder 3"/>
          <p:cNvSpPr>
            <a:spLocks noGrp="1"/>
          </p:cNvSpPr>
          <p:nvPr>
            <p:ph type="sldNum" sz="quarter" idx="10"/>
          </p:nvPr>
        </p:nvSpPr>
        <p:spPr/>
        <p:txBody>
          <a:bodyPr/>
          <a:lstStyle/>
          <a:p>
            <a:fld id="{4C7E1CC9-C181-4583-9F0F-C39113424651}" type="slidenum">
              <a:rPr lang="en-US" smtClean="0"/>
              <a:t>13</a:t>
            </a:fld>
            <a:endParaRPr lang="en-US"/>
          </a:p>
        </p:txBody>
      </p:sp>
    </p:spTree>
    <p:extLst>
      <p:ext uri="{BB962C8B-B14F-4D97-AF65-F5344CB8AC3E}">
        <p14:creationId xmlns:p14="http://schemas.microsoft.com/office/powerpoint/2010/main" val="11918328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All proposals to this solicitation, namely, the</a:t>
            </a:r>
            <a:r>
              <a:rPr lang="en-US" sz="1200" baseline="0" dirty="0">
                <a:solidFill>
                  <a:schemeClr val="tx1"/>
                </a:solidFill>
              </a:rPr>
              <a:t> elements and framework implementations have </a:t>
            </a:r>
            <a:r>
              <a:rPr lang="en-US" sz="1200" b="0" i="0" dirty="0">
                <a:solidFill>
                  <a:schemeClr val="tx1"/>
                </a:solidFill>
              </a:rPr>
              <a:t>the same deadline  - November 1, 2019. The solicitation had another deadline on April 8, 2019. We will only target the November 1st deadline in today’s webinar.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dirty="0">
              <a:solidFill>
                <a:schemeClr val="tx1"/>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dirty="0">
                <a:solidFill>
                  <a:schemeClr val="tx1"/>
                </a:solidFill>
              </a:rPr>
              <a:t>We expect the review process to take place in early 2020 and </a:t>
            </a:r>
            <a:r>
              <a:rPr lang="en-US" sz="1200" b="0" i="0" baseline="0" dirty="0">
                <a:solidFill>
                  <a:schemeClr val="tx1"/>
                </a:solidFill>
              </a:rPr>
              <a:t>anticipate making announcements of awards in Spring 2020.</a:t>
            </a:r>
            <a:endParaRPr lang="en-US" sz="1200" b="0" i="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4C7E1CC9-C181-4583-9F0F-C39113424651}" type="slidenum">
              <a:rPr lang="en-US" smtClean="0"/>
              <a:t>14</a:t>
            </a:fld>
            <a:endParaRPr lang="en-US"/>
          </a:p>
        </p:txBody>
      </p:sp>
    </p:spTree>
    <p:extLst>
      <p:ext uri="{BB962C8B-B14F-4D97-AF65-F5344CB8AC3E}">
        <p14:creationId xmlns:p14="http://schemas.microsoft.com/office/powerpoint/2010/main" val="4424057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The</a:t>
            </a:r>
            <a:r>
              <a:rPr lang="en-US" sz="1000" baseline="0" dirty="0"/>
              <a:t> eligibility criteria for the CSSI program are as follows:</a:t>
            </a:r>
          </a:p>
          <a:p>
            <a:endParaRPr lang="en-US" sz="1000" baseline="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sz="1000" baseline="0" dirty="0"/>
              <a:t>Proposals may only be submitted by universities and colleges, non-profit,. non-academic organizations, and </a:t>
            </a:r>
            <a:r>
              <a:rPr lang="en-US" sz="1000" dirty="0">
                <a:solidFill>
                  <a:schemeClr val="tx1"/>
                </a:solidFill>
              </a:rPr>
              <a:t>NSF-sponsored federally funded research and development centers (FFRDCs), provided that that they are not including costs for which federal funds have already been awarded or are expected to be awarded.</a:t>
            </a:r>
            <a:endParaRPr lang="en-US" sz="1000" baseline="0" dirty="0"/>
          </a:p>
          <a:p>
            <a:endParaRPr lang="en-US" sz="1000" baseline="0" dirty="0"/>
          </a:p>
          <a:p>
            <a:r>
              <a:rPr lang="en-US" sz="1000" baseline="0" dirty="0"/>
              <a:t>The number of proposals per principal investigator, co-principal investigator, or senior personnel is limited to one.  An individual may participate in a proposal as a principal investigator, co-principal investigator, or other senior personnel in at most one proposal for a given deadline.  </a:t>
            </a:r>
          </a:p>
          <a:p>
            <a:endParaRPr lang="en-US" sz="1000" baseline="0" dirty="0"/>
          </a:p>
          <a:p>
            <a:pPr marL="0" lvl="0" indent="0" algn="l">
              <a:lnSpc>
                <a:spcPct val="120000"/>
              </a:lnSpc>
              <a:buFont typeface="Arial" charset="0"/>
              <a:buNone/>
            </a:pPr>
            <a:r>
              <a:rPr lang="en-US" sz="1000" dirty="0">
                <a:solidFill>
                  <a:schemeClr val="tx1"/>
                </a:solidFill>
              </a:rPr>
              <a:t>In the event that any individual exceeds this limit, any proposal submitted to this solicitation with this individual listed as PI, co-PI, or Senior Personnel after the first proposal is received at NSF will be returned without review.  No exceptions will be made. </a:t>
            </a:r>
          </a:p>
          <a:p>
            <a:endParaRPr lang="en-US" sz="1000" baseline="0" dirty="0"/>
          </a:p>
          <a:p>
            <a:r>
              <a:rPr lang="en-US" sz="1000" baseline="0" dirty="0"/>
              <a:t>Please review the solicitation for details.</a:t>
            </a:r>
          </a:p>
          <a:p>
            <a:endParaRPr lang="en-US" dirty="0"/>
          </a:p>
        </p:txBody>
      </p:sp>
      <p:sp>
        <p:nvSpPr>
          <p:cNvPr id="4" name="Slide Number Placeholder 3"/>
          <p:cNvSpPr>
            <a:spLocks noGrp="1"/>
          </p:cNvSpPr>
          <p:nvPr>
            <p:ph type="sldNum" sz="quarter" idx="10"/>
          </p:nvPr>
        </p:nvSpPr>
        <p:spPr/>
        <p:txBody>
          <a:bodyPr/>
          <a:lstStyle/>
          <a:p>
            <a:fld id="{4C7E1CC9-C181-4583-9F0F-C39113424651}" type="slidenum">
              <a:rPr lang="en-US" smtClean="0"/>
              <a:t>15</a:t>
            </a:fld>
            <a:endParaRPr lang="en-US"/>
          </a:p>
        </p:txBody>
      </p:sp>
    </p:spTree>
    <p:extLst>
      <p:ext uri="{BB962C8B-B14F-4D97-AF65-F5344CB8AC3E}">
        <p14:creationId xmlns:p14="http://schemas.microsoft.com/office/powerpoint/2010/main" val="5858096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kern="1200" dirty="0">
                <a:solidFill>
                  <a:schemeClr val="tx1"/>
                </a:solidFill>
                <a:effectLst/>
                <a:latin typeface="+mn-lt"/>
                <a:ea typeface="+mn-ea"/>
                <a:cs typeface="+mn-cs"/>
              </a:rPr>
              <a:t>Some important aspects to note about the CSSI Cover</a:t>
            </a:r>
            <a:r>
              <a:rPr lang="en-US" sz="1000" kern="1200" baseline="0" dirty="0">
                <a:solidFill>
                  <a:schemeClr val="tx1"/>
                </a:solidFill>
                <a:effectLst/>
                <a:latin typeface="+mn-lt"/>
                <a:ea typeface="+mn-ea"/>
                <a:cs typeface="+mn-cs"/>
              </a:rPr>
              <a:t> Sheet. </a:t>
            </a:r>
          </a:p>
          <a:p>
            <a:endParaRPr lang="en-US" sz="1000" kern="1200" baseline="0" dirty="0">
              <a:solidFill>
                <a:schemeClr val="tx1"/>
              </a:solidFill>
              <a:effectLst/>
              <a:latin typeface="+mn-lt"/>
              <a:ea typeface="+mn-ea"/>
              <a:cs typeface="+mn-cs"/>
            </a:endParaRPr>
          </a:p>
          <a:p>
            <a:r>
              <a:rPr lang="en-US" sz="1000" kern="1200" baseline="0" dirty="0">
                <a:solidFill>
                  <a:schemeClr val="tx1"/>
                </a:solidFill>
                <a:effectLst/>
                <a:latin typeface="+mn-lt"/>
                <a:ea typeface="+mn-ea"/>
                <a:cs typeface="+mn-cs"/>
              </a:rPr>
              <a:t>For the </a:t>
            </a:r>
            <a:r>
              <a:rPr lang="en-US" sz="1000" kern="1200" dirty="0">
                <a:solidFill>
                  <a:schemeClr val="tx1"/>
                </a:solidFill>
                <a:effectLst/>
                <a:latin typeface="+mn-lt"/>
                <a:ea typeface="+mn-ea"/>
                <a:cs typeface="+mn-cs"/>
              </a:rPr>
              <a:t>NSF Unit of Consideration, The “Divisions” section should automatically be selected. From the drop-down list in </a:t>
            </a:r>
            <a:r>
              <a:rPr lang="en-US" sz="1000" kern="1200" dirty="0" err="1">
                <a:solidFill>
                  <a:schemeClr val="tx1"/>
                </a:solidFill>
                <a:effectLst/>
                <a:latin typeface="+mn-lt"/>
                <a:ea typeface="+mn-ea"/>
                <a:cs typeface="+mn-cs"/>
              </a:rPr>
              <a:t>FastLane</a:t>
            </a:r>
            <a:r>
              <a:rPr lang="en-US" sz="1000" kern="1200" dirty="0">
                <a:solidFill>
                  <a:schemeClr val="tx1"/>
                </a:solidFill>
                <a:effectLst/>
                <a:latin typeface="+mn-lt"/>
                <a:ea typeface="+mn-ea"/>
                <a:cs typeface="+mn-cs"/>
              </a:rPr>
              <a:t> as the program(s) to consider the proposal, select “Software Institutes” as the Program. It must be the only option.</a:t>
            </a:r>
          </a:p>
          <a:p>
            <a:endParaRPr lang="en-US" sz="1000" kern="1200" dirty="0">
              <a:solidFill>
                <a:schemeClr val="tx1"/>
              </a:solidFill>
              <a:effectLst/>
              <a:latin typeface="+mn-lt"/>
              <a:ea typeface="+mn-ea"/>
              <a:cs typeface="+mn-cs"/>
            </a:endParaRPr>
          </a:p>
          <a:p>
            <a:r>
              <a:rPr lang="en-US" sz="1000" kern="1200" dirty="0" err="1">
                <a:solidFill>
                  <a:schemeClr val="tx1"/>
                </a:solidFill>
                <a:effectLst/>
                <a:latin typeface="+mn-lt"/>
                <a:ea typeface="+mn-ea"/>
                <a:cs typeface="+mn-cs"/>
              </a:rPr>
              <a:t>Grants.gov</a:t>
            </a:r>
            <a:r>
              <a:rPr lang="en-US" sz="1000" kern="1200" dirty="0">
                <a:solidFill>
                  <a:schemeClr val="tx1"/>
                </a:solidFill>
                <a:effectLst/>
                <a:latin typeface="+mn-lt"/>
                <a:ea typeface="+mn-ea"/>
                <a:cs typeface="+mn-cs"/>
              </a:rPr>
              <a:t> users should refer to Section VI.1.2. of the NSF Grants.gov Application Guide for specific instructions on how to designate the NSF Unit of Consideration.</a:t>
            </a:r>
          </a:p>
          <a:p>
            <a:endParaRPr lang="en-US" sz="1000" kern="1200" dirty="0">
              <a:solidFill>
                <a:schemeClr val="tx1"/>
              </a:solidFill>
              <a:effectLst/>
              <a:latin typeface="+mn-lt"/>
              <a:ea typeface="+mn-ea"/>
              <a:cs typeface="+mn-cs"/>
            </a:endParaRPr>
          </a:p>
          <a:p>
            <a:r>
              <a:rPr lang="en-US" sz="1000" kern="1200" dirty="0">
                <a:solidFill>
                  <a:schemeClr val="tx1"/>
                </a:solidFill>
                <a:effectLst/>
                <a:latin typeface="+mn-lt"/>
                <a:ea typeface="+mn-ea"/>
                <a:cs typeface="+mn-cs"/>
              </a:rPr>
              <a:t>For the proposal title, provide a short informative title for the proposed project. To assist NSF staff in sorting proposals for review, proposal titles should begin with "Elements:" or "Frameworks:", followed by the proposal title.</a:t>
            </a:r>
          </a:p>
          <a:p>
            <a:endParaRPr lang="en-US" sz="1000" kern="1200" dirty="0">
              <a:solidFill>
                <a:schemeClr val="tx1"/>
              </a:solidFill>
              <a:effectLst/>
              <a:latin typeface="+mn-lt"/>
              <a:ea typeface="+mn-ea"/>
              <a:cs typeface="+mn-cs"/>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mn-lt"/>
                <a:ea typeface="+mn-ea"/>
                <a:cs typeface="+mn-cs"/>
              </a:rPr>
              <a:t>An</a:t>
            </a:r>
            <a:r>
              <a:rPr lang="en-US" sz="1000" kern="1200" baseline="0" dirty="0">
                <a:solidFill>
                  <a:schemeClr val="tx1"/>
                </a:solidFill>
                <a:effectLst/>
                <a:latin typeface="+mn-lt"/>
                <a:ea typeface="+mn-ea"/>
                <a:cs typeface="+mn-cs"/>
              </a:rPr>
              <a:t> example title would be </a:t>
            </a:r>
            <a:r>
              <a:rPr lang="en-US" sz="1000" dirty="0" err="1">
                <a:solidFill>
                  <a:srgbClr val="0070C0"/>
                </a:solidFill>
                <a:cs typeface="Arial"/>
              </a:rPr>
              <a:t>Elements:</a:t>
            </a:r>
            <a:r>
              <a:rPr lang="en-US" sz="1000" i="1" dirty="0" err="1">
                <a:solidFill>
                  <a:schemeClr val="tx1"/>
                </a:solidFill>
                <a:cs typeface="Arial"/>
              </a:rPr>
              <a:t>MyProjectTitle</a:t>
            </a:r>
            <a:r>
              <a:rPr lang="en-US" sz="1000" i="1" dirty="0">
                <a:solidFill>
                  <a:schemeClr val="tx1"/>
                </a:solidFill>
                <a:cs typeface="Arial"/>
              </a:rPr>
              <a:t> </a:t>
            </a:r>
          </a:p>
          <a:p>
            <a:pPr marL="0" marR="0" lvl="2" indent="0" algn="l" defTabSz="914400" rtl="0" eaLnBrk="1" fontAlgn="auto" latinLnBrk="0" hangingPunct="1">
              <a:lnSpc>
                <a:spcPct val="100000"/>
              </a:lnSpc>
              <a:spcBef>
                <a:spcPts val="0"/>
              </a:spcBef>
              <a:spcAft>
                <a:spcPts val="0"/>
              </a:spcAft>
              <a:buClrTx/>
              <a:buSzTx/>
              <a:buFontTx/>
              <a:buNone/>
              <a:tabLst/>
              <a:defRPr/>
            </a:pPr>
            <a:r>
              <a:rPr lang="en-US" sz="1000" i="0" dirty="0">
                <a:solidFill>
                  <a:schemeClr val="tx1"/>
                </a:solidFill>
                <a:cs typeface="Arial"/>
              </a:rPr>
              <a:t>A second example title would </a:t>
            </a:r>
            <a:r>
              <a:rPr lang="en-US" sz="1000" dirty="0">
                <a:solidFill>
                  <a:srgbClr val="0070C0"/>
                </a:solidFill>
                <a:cs typeface="Arial"/>
              </a:rPr>
              <a:t>be </a:t>
            </a:r>
            <a:r>
              <a:rPr lang="en-US" sz="1000" dirty="0" err="1">
                <a:solidFill>
                  <a:srgbClr val="0070C0"/>
                </a:solidFill>
                <a:cs typeface="Arial"/>
              </a:rPr>
              <a:t>Frameworks:</a:t>
            </a:r>
            <a:r>
              <a:rPr lang="en-US" sz="1000" i="1" dirty="0" err="1">
                <a:solidFill>
                  <a:schemeClr val="tx1"/>
                </a:solidFill>
                <a:cs typeface="Arial"/>
              </a:rPr>
              <a:t>MyProjectTitle</a:t>
            </a:r>
            <a:endParaRPr lang="en-US" sz="1000" i="1" dirty="0">
              <a:solidFill>
                <a:schemeClr val="tx1"/>
              </a:solidFill>
              <a:cs typeface="Arial"/>
            </a:endParaRPr>
          </a:p>
          <a:p>
            <a:pPr marL="0" marR="0" lvl="2" indent="0" algn="l" defTabSz="914400" rtl="0" eaLnBrk="1" fontAlgn="auto" latinLnBrk="0" hangingPunct="1">
              <a:lnSpc>
                <a:spcPct val="100000"/>
              </a:lnSpc>
              <a:spcBef>
                <a:spcPts val="0"/>
              </a:spcBef>
              <a:spcAft>
                <a:spcPts val="0"/>
              </a:spcAft>
              <a:buClrTx/>
              <a:buSzTx/>
              <a:buFontTx/>
              <a:buNone/>
              <a:tabLst/>
              <a:defRPr/>
            </a:pPr>
            <a:endParaRPr lang="en-US" sz="2000" i="1" dirty="0">
              <a:solidFill>
                <a:schemeClr val="tx1"/>
              </a:solidFill>
              <a:cs typeface="Aria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C7E1CC9-C181-4583-9F0F-C39113424651}" type="slidenum">
              <a:rPr lang="en-US" smtClean="0"/>
              <a:t>16</a:t>
            </a:fld>
            <a:endParaRPr lang="en-US"/>
          </a:p>
        </p:txBody>
      </p:sp>
    </p:spTree>
    <p:extLst>
      <p:ext uri="{BB962C8B-B14F-4D97-AF65-F5344CB8AC3E}">
        <p14:creationId xmlns:p14="http://schemas.microsoft.com/office/powerpoint/2010/main" val="42470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The next three slides talk about supplementary documents to be included in the proposal, and a single copy document NSF will need for the merit review process.</a:t>
            </a:r>
          </a:p>
          <a:p>
            <a:endParaRPr lang="en-US" sz="1100" dirty="0"/>
          </a:p>
          <a:p>
            <a:r>
              <a:rPr lang="en-US" sz="1100" dirty="0"/>
              <a:t>Additional supplementary documents include:</a:t>
            </a:r>
          </a:p>
          <a:p>
            <a:endParaRPr lang="en-US" sz="1100" dirty="0"/>
          </a:p>
          <a:p>
            <a:r>
              <a:rPr lang="en-US" sz="1100" kern="1200" dirty="0">
                <a:ea typeface="Verdana" pitchFamily="34" charset="0"/>
                <a:cs typeface="Verdana" pitchFamily="34" charset="0"/>
              </a:rPr>
              <a:t>A data management plan and postdoctoral</a:t>
            </a:r>
            <a:r>
              <a:rPr lang="en-US" sz="1100" kern="1200" baseline="0" dirty="0">
                <a:ea typeface="Verdana" pitchFamily="34" charset="0"/>
                <a:cs typeface="Verdana" pitchFamily="34" charset="0"/>
              </a:rPr>
              <a:t> trainee m</a:t>
            </a:r>
            <a:r>
              <a:rPr lang="en-US" sz="1100" kern="1200" dirty="0">
                <a:ea typeface="Verdana" pitchFamily="34" charset="0"/>
                <a:cs typeface="Verdana" pitchFamily="34" charset="0"/>
              </a:rPr>
              <a:t>entoring plan (if the project includes such trainees).  These are standard NSF requirement.  CSSI reviewers will pay close attention to the data management plan.</a:t>
            </a:r>
          </a:p>
          <a:p>
            <a:endParaRPr lang="en-US" sz="1100" kern="1200" dirty="0">
              <a:ea typeface="Verdana" pitchFamily="34" charset="0"/>
              <a:cs typeface="Verdana" pitchFamily="34" charset="0"/>
            </a:endParaRPr>
          </a:p>
          <a:p>
            <a:r>
              <a:rPr lang="en-US" sz="1100" kern="1200" dirty="0">
                <a:ea typeface="Verdana" pitchFamily="34" charset="0"/>
                <a:cs typeface="Verdana" pitchFamily="34" charset="0"/>
              </a:rPr>
              <a:t>For framework implementation proposals, a management and coordination plan is also required with a 3-page limit.  The specific roles of the principal investigators, co-principal investigators, other senior personnel, and paid consultants at all institutions involved must be outlined.  Also, there must be a description of how the project will be managed across institutions and disciplines, identification of the specific coordination mechanisms that will enable cross-institution and/or cross-discipline scientific integration, and pointers to the budget line items that support these management and coordination mechanisms.</a:t>
            </a:r>
          </a:p>
          <a:p>
            <a:endParaRPr lang="en-US" sz="1100" kern="1200" dirty="0">
              <a:ea typeface="Verdana" pitchFamily="34" charset="0"/>
              <a:cs typeface="Verdana" pitchFamily="34" charset="0"/>
            </a:endParaRPr>
          </a:p>
          <a:p>
            <a:r>
              <a:rPr lang="en-US" sz="1100" b="1" dirty="0"/>
              <a:t>Letters of Collaboration (if</a:t>
            </a:r>
            <a:r>
              <a:rPr lang="en-US" sz="1100" b="1" baseline="0" dirty="0"/>
              <a:t> any) should </a:t>
            </a:r>
            <a:r>
              <a:rPr lang="en-US" sz="1100" b="0" baseline="0" dirty="0"/>
              <a:t>i</a:t>
            </a:r>
            <a:r>
              <a:rPr lang="en-US" sz="1100" dirty="0"/>
              <a:t>nclude documentation of funded or unfunded collaborative arrangements of significance to the proposal.</a:t>
            </a:r>
            <a:r>
              <a:rPr lang="en-US" sz="1100" baseline="0" dirty="0"/>
              <a:t> </a:t>
            </a:r>
            <a:r>
              <a:rPr lang="en-US" sz="1100" dirty="0"/>
              <a:t>Letters of collaboration should be limited to stating the intent to collaborate and should not contain endorsements or evaluation of the proposed project. The REQUIRED format for letters of collaboration is in the </a:t>
            </a:r>
            <a:r>
              <a:rPr lang="en-US" sz="1100" b="0" dirty="0"/>
              <a:t>NSF Proposal &amp; Award Policies &amp; Procedures Guide (PAPPG)</a:t>
            </a:r>
            <a:r>
              <a:rPr lang="en-US" sz="1100" dirty="0"/>
              <a:t>.</a:t>
            </a:r>
          </a:p>
          <a:p>
            <a:endParaRPr lang="en-US" sz="1100" dirty="0"/>
          </a:p>
          <a:p>
            <a:r>
              <a:rPr lang="en-US" sz="1100" dirty="0"/>
              <a:t>Not following the guidelines will result in your proposal being returned without review.</a:t>
            </a:r>
          </a:p>
        </p:txBody>
      </p:sp>
      <p:sp>
        <p:nvSpPr>
          <p:cNvPr id="4" name="Slide Number Placeholder 3"/>
          <p:cNvSpPr>
            <a:spLocks noGrp="1"/>
          </p:cNvSpPr>
          <p:nvPr>
            <p:ph type="sldNum" sz="quarter" idx="10"/>
          </p:nvPr>
        </p:nvSpPr>
        <p:spPr/>
        <p:txBody>
          <a:bodyPr/>
          <a:lstStyle/>
          <a:p>
            <a:fld id="{62F8A193-9A88-4C12-A131-3411C4BCE5F8}" type="slidenum">
              <a:rPr lang="en-US" smtClean="0"/>
              <a:pPr/>
              <a:t>17</a:t>
            </a:fld>
            <a:endParaRPr lang="en-US"/>
          </a:p>
        </p:txBody>
      </p:sp>
    </p:spTree>
    <p:extLst>
      <p:ext uri="{BB962C8B-B14F-4D97-AF65-F5344CB8AC3E}">
        <p14:creationId xmlns:p14="http://schemas.microsoft.com/office/powerpoint/2010/main" val="4308704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proposal must include a Supplementary Document of no more than 2 pages labeled "Delivery Mechanism and Community Usage Metrics." This Supplementary Document should address the following: </a:t>
            </a:r>
          </a:p>
          <a:p>
            <a:endParaRPr lang="en-US" sz="1100" dirty="0">
              <a:effectLst/>
            </a:endParaRPr>
          </a:p>
          <a:p>
            <a:r>
              <a:rPr lang="en-US" sz="1200" b="1" i="1" kern="1200" dirty="0">
                <a:solidFill>
                  <a:schemeClr val="tx1"/>
                </a:solidFill>
                <a:effectLst/>
                <a:latin typeface="+mn-lt"/>
                <a:ea typeface="+mn-ea"/>
                <a:cs typeface="+mn-cs"/>
              </a:rPr>
              <a:t>Deliverables</a:t>
            </a:r>
            <a:r>
              <a:rPr lang="en-US" sz="1200" kern="1200" dirty="0">
                <a:solidFill>
                  <a:schemeClr val="tx1"/>
                </a:solidFill>
                <a:effectLst/>
                <a:latin typeface="+mn-lt"/>
                <a:ea typeface="+mn-ea"/>
                <a:cs typeface="+mn-cs"/>
              </a:rPr>
              <a:t>: Does the proposed project clearly articulate the services and capabilities to be delivered by the project, and how they are to be delivered? NSF encourages exploration of various delivery mechanisms, including but not limited to, those leveraging XSEDE, leadership-class computing, OAC Software Institutes, Big Data Regional Innovation Hubs, individual organizational resources, and well-known public and private cloud services. </a:t>
            </a:r>
          </a:p>
          <a:p>
            <a:endParaRPr lang="en-US" sz="1100" dirty="0">
              <a:effectLst/>
            </a:endParaRPr>
          </a:p>
          <a:p>
            <a:r>
              <a:rPr lang="en-US" sz="1200" b="1" i="1" kern="1200" dirty="0">
                <a:solidFill>
                  <a:schemeClr val="tx1"/>
                </a:solidFill>
                <a:effectLst/>
                <a:latin typeface="+mn-lt"/>
                <a:ea typeface="+mn-ea"/>
                <a:cs typeface="+mn-cs"/>
              </a:rPr>
              <a:t>Metrics</a:t>
            </a:r>
            <a:r>
              <a:rPr lang="en-US" sz="1200" kern="1200" dirty="0">
                <a:solidFill>
                  <a:schemeClr val="tx1"/>
                </a:solidFill>
                <a:effectLst/>
                <a:latin typeface="+mn-lt"/>
                <a:ea typeface="+mn-ea"/>
                <a:cs typeface="+mn-cs"/>
              </a:rPr>
              <a:t>: Does the proposed project clearly articulate quantifiable metrics for development and delivery of the services and capabilities to be delivered by the project, and for the anticipated community adoption and usage? Are quantitative metrics with targets identified for each year of the award? These should be simple but should also clearly show what the project will accomplish each year, the impact on science, and the breadth of the user community. </a:t>
            </a:r>
            <a:endParaRPr lang="en-US" sz="1100" dirty="0">
              <a:effectLst/>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18</a:t>
            </a:fld>
            <a:endParaRPr lang="en-US"/>
          </a:p>
        </p:txBody>
      </p:sp>
    </p:spTree>
    <p:extLst>
      <p:ext uri="{BB962C8B-B14F-4D97-AF65-F5344CB8AC3E}">
        <p14:creationId xmlns:p14="http://schemas.microsoft.com/office/powerpoint/2010/main" val="39704452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supplementary documents also include:</a:t>
            </a:r>
          </a:p>
          <a:p>
            <a:endParaRPr lang="en-US" dirty="0"/>
          </a:p>
          <a:p>
            <a:r>
              <a:rPr lang="en-US" b="1" dirty="0"/>
              <a:t>Project Personnel and Partner Institutions. </a:t>
            </a:r>
            <a:r>
              <a:rPr lang="en-US" b="0" dirty="0"/>
              <a:t>This</a:t>
            </a:r>
            <a:r>
              <a:rPr lang="en-US" b="0" baseline="0" dirty="0"/>
              <a:t> is</a:t>
            </a:r>
            <a:r>
              <a:rPr lang="en-US" dirty="0"/>
              <a:t> required for all award categories.</a:t>
            </a:r>
            <a:r>
              <a:rPr lang="en-US" baseline="0" dirty="0"/>
              <a:t> You must</a:t>
            </a:r>
            <a:r>
              <a:rPr lang="en-US" dirty="0"/>
              <a:t> provide current, accurate information for all personnel and institutions involved in the project. NSF staff will use this information in the merit review process to manage conflicts of interest. The list must include all PIs, Co-PIs, Senior Personnel, paid/unpaid Consultants or Collaborators, </a:t>
            </a:r>
            <a:r>
              <a:rPr lang="en-US" dirty="0" err="1"/>
              <a:t>Subawardees</a:t>
            </a:r>
            <a:r>
              <a:rPr lang="en-US" dirty="0"/>
              <a:t>, Postdocs, project-level advisory committee members, and writers of letters of support. See details</a:t>
            </a:r>
            <a:r>
              <a:rPr lang="en-US" baseline="0" dirty="0"/>
              <a:t> in the solicitation.</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19</a:t>
            </a:fld>
            <a:endParaRPr lang="en-US"/>
          </a:p>
        </p:txBody>
      </p:sp>
    </p:spTree>
    <p:extLst>
      <p:ext uri="{BB962C8B-B14F-4D97-AF65-F5344CB8AC3E}">
        <p14:creationId xmlns:p14="http://schemas.microsoft.com/office/powerpoint/2010/main" val="2078091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a:t>
            </a:r>
            <a:r>
              <a:rPr lang="en-US" baseline="0" dirty="0"/>
              <a:t> webinar in intended to orient the research community to the CSSI competition, summarize the program and peer-review criteria, and answer questions. Of course, the ultimate goal is to improve the quality of your proposals.</a:t>
            </a:r>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Here is an outline</a:t>
            </a:r>
            <a:r>
              <a:rPr lang="en-US" baseline="0" dirty="0"/>
              <a:t> </a:t>
            </a:r>
            <a:r>
              <a:rPr lang="en-US" dirty="0"/>
              <a:t>of today’s presentation.  We’ll start with a description of the CSSI program followed by an overview of the NSF 19-548</a:t>
            </a:r>
            <a:r>
              <a:rPr lang="en-US" baseline="0" dirty="0"/>
              <a:t> solicitation.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We will then take questions from you, the audience.  Some of the questions we have already received are included at the end of the presentation. We invite your questions via email to NSF-CSSIQueries@nsf.gov.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recording of this webinar will be available on the program page.</a:t>
            </a:r>
            <a:endParaRPr lang="en-US" baseline="0" dirty="0"/>
          </a:p>
          <a:p>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2</a:t>
            </a:fld>
            <a:endParaRPr lang="en-US"/>
          </a:p>
        </p:txBody>
      </p:sp>
    </p:spTree>
    <p:extLst>
      <p:ext uri="{BB962C8B-B14F-4D97-AF65-F5344CB8AC3E}">
        <p14:creationId xmlns:p14="http://schemas.microsoft.com/office/powerpoint/2010/main" val="1108682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Additional </a:t>
            </a:r>
            <a:r>
              <a:rPr lang="en-US" sz="1200" dirty="0">
                <a:solidFill>
                  <a:schemeClr val="tx1"/>
                </a:solidFill>
                <a:effectLst/>
              </a:rPr>
              <a:t>single copy </a:t>
            </a:r>
            <a:r>
              <a:rPr lang="en-US" dirty="0"/>
              <a:t>documents include</a:t>
            </a:r>
            <a:r>
              <a:rPr lang="en-US" baseline="0" dirty="0"/>
              <a:t> the </a:t>
            </a:r>
            <a:r>
              <a:rPr lang="en-US" b="0" dirty="0"/>
              <a:t>Collaborators and Other Affiliations Information:</a:t>
            </a:r>
          </a:p>
          <a:p>
            <a:pPr marL="285750" lvl="0" indent="-285750">
              <a:buFont typeface="Arial" charset="0"/>
              <a:buChar char="•"/>
            </a:pPr>
            <a:r>
              <a:rPr lang="en-US" b="0" dirty="0"/>
              <a:t>Collaborators &amp; Other Affiliations information specified in the PAPPG should be submitted using the spreadsheet template found at https://</a:t>
            </a:r>
            <a:r>
              <a:rPr lang="en-US" b="0" dirty="0" err="1"/>
              <a:t>www.nsf.gov</a:t>
            </a:r>
            <a:r>
              <a:rPr lang="en-US" b="0" dirty="0"/>
              <a:t>/</a:t>
            </a:r>
            <a:r>
              <a:rPr lang="en-US" b="0" dirty="0" err="1"/>
              <a:t>cise</a:t>
            </a:r>
            <a:r>
              <a:rPr lang="en-US" b="0" dirty="0"/>
              <a:t>/</a:t>
            </a:r>
            <a:r>
              <a:rPr lang="en-US" b="0" dirty="0" err="1"/>
              <a:t>collab</a:t>
            </a:r>
            <a:r>
              <a:rPr lang="en-US" b="0" dirty="0"/>
              <a:t>/. For each proposal, a completed spreadsheet for each PI, co-PI, or senior personnel must be uploaded directly into </a:t>
            </a:r>
            <a:r>
              <a:rPr lang="en-US" b="0" dirty="0" err="1"/>
              <a:t>Fastlane</a:t>
            </a:r>
            <a:r>
              <a:rPr lang="en-US" b="0" dirty="0"/>
              <a:t> in .</a:t>
            </a:r>
            <a:r>
              <a:rPr lang="en-US" b="0" dirty="0" err="1"/>
              <a:t>xls</a:t>
            </a:r>
            <a:r>
              <a:rPr lang="en-US" b="0" dirty="0"/>
              <a:t> or .</a:t>
            </a:r>
            <a:r>
              <a:rPr lang="en-US" b="0" dirty="0" err="1"/>
              <a:t>xlsx</a:t>
            </a:r>
            <a:r>
              <a:rPr lang="en-US" b="0" dirty="0"/>
              <a:t> format as a "Collaborator and Other Affiliations" Single Copy Document. </a:t>
            </a:r>
          </a:p>
          <a:p>
            <a:pPr marL="285750" lvl="0" indent="-285750">
              <a:buFont typeface="Arial" charset="0"/>
              <a:buChar char="•"/>
            </a:pPr>
            <a:r>
              <a:rPr lang="en-US" b="0" dirty="0"/>
              <a:t>NSF staff use this information in the merit review process to help manage reviewer selection; the spreadsheet will ensure the Collaborator and Other Affiliations information has a common, searchable format.</a:t>
            </a:r>
          </a:p>
          <a:p>
            <a:pPr marL="285750" lvl="0" indent="-285750">
              <a:buFont typeface="Arial" charset="0"/>
              <a:buChar char="•"/>
            </a:pPr>
            <a:endParaRPr lang="en-US" b="0" dirty="0"/>
          </a:p>
          <a:p>
            <a:pPr marL="0" lvl="0" indent="0">
              <a:buFont typeface="Arial" charset="0"/>
              <a:buNone/>
            </a:pPr>
            <a:r>
              <a:rPr lang="en-US" b="0" dirty="0"/>
              <a:t>Note the distinction between</a:t>
            </a:r>
            <a:r>
              <a:rPr lang="en-US" b="0" baseline="0" dirty="0"/>
              <a:t> </a:t>
            </a:r>
            <a:r>
              <a:rPr lang="en-US" b="0" dirty="0"/>
              <a:t>this information</a:t>
            </a:r>
            <a:r>
              <a:rPr lang="en-US" b="0" baseline="0" dirty="0"/>
              <a:t> and the information in previous slide (Supplementary Documents (2))</a:t>
            </a:r>
            <a:r>
              <a:rPr lang="en-US" b="0" dirty="0"/>
              <a:t>: the listing of all project participants is collected by the project lead and entered as a Supplementary Document, which is then automatically included with all proposals in a project. The Collaborators and Other Affiliations information (this document) is entered for each participant within each proposal and, as Single Copy Documents, are available only to NSF staff. </a:t>
            </a:r>
          </a:p>
          <a:p>
            <a:pPr marL="285750" lvl="0" indent="-285750">
              <a:buFont typeface="Arial" charset="0"/>
              <a:buChar char="•"/>
            </a:pPr>
            <a:endParaRPr lang="en-US" b="0" dirty="0"/>
          </a:p>
          <a:p>
            <a:pPr marL="0" lvl="0" indent="0">
              <a:buFont typeface="Arial" charset="0"/>
              <a:buNone/>
            </a:pPr>
            <a:r>
              <a:rPr lang="en-US" b="0" dirty="0"/>
              <a:t>See</a:t>
            </a:r>
            <a:r>
              <a:rPr lang="en-US" b="0" baseline="0" dirty="0"/>
              <a:t> details in the solicitation.</a:t>
            </a:r>
            <a:endParaRPr lang="en-US" b="0"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20</a:t>
            </a:fld>
            <a:endParaRPr lang="en-US"/>
          </a:p>
        </p:txBody>
      </p:sp>
    </p:spTree>
    <p:extLst>
      <p:ext uri="{BB962C8B-B14F-4D97-AF65-F5344CB8AC3E}">
        <p14:creationId xmlns:p14="http://schemas.microsoft.com/office/powerpoint/2010/main" val="3502996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56484E55-490B-4EE9-896E-E452EEF5E58A}" type="slidenum">
              <a:rPr lang="en-US"/>
              <a:pPr/>
              <a:t>21</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dirty="0">
                <a:latin typeface="Times New Roman" charset="0"/>
              </a:rPr>
              <a:t>As for</a:t>
            </a:r>
            <a:r>
              <a:rPr lang="en-US" baseline="0" dirty="0">
                <a:latin typeface="Times New Roman" charset="0"/>
              </a:rPr>
              <a:t> all proposals received by NSF, CSSI reviewers and panelists will be asked to consider the intellectual merit and broader impact for each proposal for their reviews, panel discussions, and panel summaries.  In addition to these standard criteria, CSSI reviewers and panelists will also be asked to consider additional review criteria that are unique to the CSSI program.  More on this in a few moments.</a:t>
            </a:r>
            <a:endParaRPr lang="en-US" dirty="0">
              <a:latin typeface="Times New Roman" charset="0"/>
            </a:endParaRPr>
          </a:p>
        </p:txBody>
      </p:sp>
    </p:spTree>
    <p:extLst>
      <p:ext uri="{BB962C8B-B14F-4D97-AF65-F5344CB8AC3E}">
        <p14:creationId xmlns:p14="http://schemas.microsoft.com/office/powerpoint/2010/main" val="18068303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When evaluating NSF proposals, reviewers are asked to consider:</a:t>
            </a:r>
          </a:p>
          <a:p>
            <a:endParaRPr lang="en-US" baseline="0" dirty="0"/>
          </a:p>
          <a:p>
            <a:pPr marL="171450" indent="-171450">
              <a:spcBef>
                <a:spcPct val="0"/>
              </a:spcBef>
              <a:buFont typeface="Arial" panose="020B0604020202020204" pitchFamily="34" charset="0"/>
              <a:buChar char="•"/>
            </a:pPr>
            <a:r>
              <a:rPr lang="en-US" sz="1200" dirty="0">
                <a:ea typeface="Verdana" pitchFamily="34" charset="0"/>
                <a:cs typeface="Verdana" pitchFamily="34" charset="0"/>
              </a:rPr>
              <a:t>what the proposers want to do?</a:t>
            </a:r>
          </a:p>
          <a:p>
            <a:pPr marL="171450" indent="-171450">
              <a:spcBef>
                <a:spcPct val="0"/>
              </a:spcBef>
              <a:buFont typeface="Arial" panose="020B0604020202020204" pitchFamily="34" charset="0"/>
              <a:buChar char="•"/>
            </a:pPr>
            <a:r>
              <a:rPr lang="en-US" sz="1200" dirty="0">
                <a:ea typeface="Verdana" pitchFamily="34" charset="0"/>
                <a:cs typeface="Verdana" pitchFamily="34" charset="0"/>
              </a:rPr>
              <a:t>why they want to do it?</a:t>
            </a:r>
          </a:p>
          <a:p>
            <a:pPr marL="171450" indent="-171450">
              <a:spcBef>
                <a:spcPct val="0"/>
              </a:spcBef>
              <a:buFont typeface="Arial" panose="020B0604020202020204" pitchFamily="34" charset="0"/>
              <a:buChar char="•"/>
            </a:pPr>
            <a:r>
              <a:rPr lang="en-US" sz="1200" dirty="0">
                <a:ea typeface="Verdana" pitchFamily="34" charset="0"/>
                <a:cs typeface="Verdana" pitchFamily="34" charset="0"/>
              </a:rPr>
              <a:t>how they plan to do it?</a:t>
            </a:r>
          </a:p>
          <a:p>
            <a:pPr marL="171450" indent="-171450">
              <a:spcBef>
                <a:spcPct val="0"/>
              </a:spcBef>
              <a:buFont typeface="Arial" panose="020B0604020202020204" pitchFamily="34" charset="0"/>
              <a:buChar char="•"/>
            </a:pPr>
            <a:r>
              <a:rPr lang="en-US" sz="1200" dirty="0">
                <a:ea typeface="Verdana" pitchFamily="34" charset="0"/>
                <a:cs typeface="Verdana" pitchFamily="34" charset="0"/>
              </a:rPr>
              <a:t>how they will know if they succeed?</a:t>
            </a:r>
          </a:p>
          <a:p>
            <a:pPr marL="171450" indent="-171450">
              <a:spcBef>
                <a:spcPct val="0"/>
              </a:spcBef>
              <a:buFont typeface="Arial" panose="020B0604020202020204" pitchFamily="34" charset="0"/>
              <a:buChar char="•"/>
            </a:pPr>
            <a:r>
              <a:rPr lang="en-US" sz="1200" dirty="0">
                <a:ea typeface="Verdana" pitchFamily="34" charset="0"/>
                <a:cs typeface="Verdana" pitchFamily="34" charset="0"/>
              </a:rPr>
              <a:t>what benefits would accrue if the project is successful?</a:t>
            </a:r>
          </a:p>
          <a:p>
            <a:pPr marL="171450" indent="-171450">
              <a:spcBef>
                <a:spcPct val="0"/>
              </a:spcBef>
              <a:buFont typeface="Arial" panose="020B0604020202020204" pitchFamily="34" charset="0"/>
              <a:buChar char="•"/>
            </a:pPr>
            <a:endParaRPr lang="en-US" sz="1200" dirty="0">
              <a:ea typeface="Verdana" pitchFamily="34" charset="0"/>
              <a:cs typeface="Verdana" pitchFamily="34" charset="0"/>
            </a:endParaRPr>
          </a:p>
          <a:p>
            <a: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defRPr/>
            </a:pPr>
            <a:r>
              <a:rPr lang="en-US" sz="1200" dirty="0">
                <a:solidFill>
                  <a:srgbClr val="333399"/>
                </a:solidFill>
                <a:ea typeface="Verdana" pitchFamily="34" charset="0"/>
                <a:cs typeface="Verdana" pitchFamily="34" charset="0"/>
              </a:rPr>
              <a:t>These issues apply both to the technical aspects of the proposal (the intellectual merits) and the way in which the project may make broader contributions (the broader</a:t>
            </a:r>
            <a:r>
              <a:rPr lang="en-US" sz="1200" baseline="0" dirty="0">
                <a:solidFill>
                  <a:srgbClr val="333399"/>
                </a:solidFill>
                <a:ea typeface="Verdana" pitchFamily="34" charset="0"/>
                <a:cs typeface="Verdana" pitchFamily="34" charset="0"/>
              </a:rPr>
              <a:t> impacts)</a:t>
            </a:r>
            <a:r>
              <a:rPr lang="en-US" sz="1200" dirty="0">
                <a:solidFill>
                  <a:srgbClr val="333399"/>
                </a:solidFill>
                <a:ea typeface="Verdana" pitchFamily="34" charset="0"/>
                <a:cs typeface="Verdana" pitchFamily="34" charset="0"/>
              </a:rPr>
              <a:t>.</a:t>
            </a:r>
            <a:endParaRPr lang="en-US" sz="1050" dirty="0">
              <a:solidFill>
                <a:srgbClr val="333399"/>
              </a:solidFill>
              <a:ea typeface="Verdana" pitchFamily="34" charset="0"/>
              <a:cs typeface="Verdana" pitchFamily="34" charset="0"/>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22</a:t>
            </a:fld>
            <a:endParaRPr lang="en-US"/>
          </a:p>
        </p:txBody>
      </p:sp>
    </p:spTree>
    <p:extLst>
      <p:ext uri="{BB962C8B-B14F-4D97-AF65-F5344CB8AC3E}">
        <p14:creationId xmlns:p14="http://schemas.microsoft.com/office/powerpoint/2010/main" val="87576846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600" dirty="0"/>
              <a:t>In addition to the standard NSF review criteria,</a:t>
            </a:r>
            <a:r>
              <a:rPr lang="en-US" sz="600" baseline="0" dirty="0"/>
              <a:t> the proposals will be evaluated on CSSI-specific review criteria, namely,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dirty="0"/>
              <a:t>1)</a:t>
            </a:r>
            <a:r>
              <a:rPr lang="en-US" sz="600" baseline="0" dirty="0"/>
              <a:t> </a:t>
            </a:r>
            <a:r>
              <a:rPr lang="en-US" sz="600" dirty="0"/>
              <a:t>To what extent is the proposed project science-driven? How will the project outcomes fill well-recognized science and engineering needs of the research community, and advance research capability within a significant area or areas of science and engineering? What will be the broader impacts of the project, such as, its benefits to science and engineering communities beyond its initial targets, under-represented communities, education and workforce development?  The project description should provide a compelling discussion of the potential to benefit its intended as well as broader communities.</a:t>
            </a:r>
          </a:p>
          <a:p>
            <a:endParaRPr lang="en-US" sz="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dirty="0"/>
              <a:t>2) </a:t>
            </a:r>
            <a:r>
              <a:rPr lang="en-US" sz="600" kern="1200" dirty="0">
                <a:solidFill>
                  <a:schemeClr val="tx1"/>
                </a:solidFill>
                <a:effectLst/>
              </a:rPr>
              <a:t>To what extent is the proposed project innovative? What innovative and transformational capabilities will the project bring to its target communities? How will the project integrate innovation and discovery into the project activities, such as through empirical research embedded as an integral component of the project activities. Such research might encompass reproducibility, provenance, effectiveness, usability, and adoption of the components, its adaptability to new technologies and to changing requirements, and the development lifecycle processes used in the project;</a:t>
            </a:r>
          </a:p>
          <a:p>
            <a:endParaRPr lang="en-US" sz="600" dirty="0"/>
          </a:p>
          <a:p>
            <a:r>
              <a:rPr lang="en-US" sz="600" dirty="0"/>
              <a:t>3) </a:t>
            </a:r>
            <a:r>
              <a:rPr lang="en-US" sz="600" kern="1200" dirty="0">
                <a:solidFill>
                  <a:schemeClr val="tx1"/>
                </a:solidFill>
                <a:effectLst/>
              </a:rPr>
              <a:t>To what extent does the proposed project involve close collaborations among stakeholders? How will the project activities engage cyberinfrastructure (CI) experts, specialists and scientists working in concert with the relevant domain scientists who are users of CI.</a:t>
            </a:r>
            <a:r>
              <a:rPr lang="en-US" sz="600" dirty="0">
                <a:effectLst/>
              </a:rPr>
              <a:t> </a:t>
            </a:r>
          </a:p>
          <a:p>
            <a:endParaRPr lang="en-US" sz="6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dirty="0">
                <a:effectLst/>
              </a:rPr>
              <a:t>4) </a:t>
            </a:r>
            <a:r>
              <a:rPr lang="en-US" sz="600" kern="1200" dirty="0">
                <a:solidFill>
                  <a:schemeClr val="tx1"/>
                </a:solidFill>
                <a:effectLst/>
              </a:rPr>
              <a:t>To what extent does the proposed project build on existing, recognized capabilities? How will the project activities build on and leverage existing NSF and national cyberinfrastructure investments, as appropriate?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kern="1200" dirty="0">
                <a:solidFill>
                  <a:schemeClr val="tx1"/>
                </a:solidFill>
                <a:effectLst/>
              </a:rPr>
              <a:t>5) How well described are the project plans, and system and process architecture? The project description should include high-quality management plans. The project plan should include user interactions and a community-driven approach, and provide a timeline including a proof-of-concept demonstration of the key components. The proposal must include a list of tangible metrics to be used to measure the success of the project activities, and measure progress along the way. If the outcome of the project is software or data cyberinfrastructure, the architecture of the CI and the engineering process to be used for the design, development, documentation, testing, validation and release of the software, its deployment and associated outreach to the end user community, and an acceptance and evaluation plan that involves end users, all must be sufficiently described. The description of the CI architecture and processes should explain how security, trustworthiness, provenance, reproducibility, and usability will be addressed by the project and integrated into the proposed system and the engineering process, and how adaptability to new technologies and changing requirements will be addressed by the project and built into the proposed system, as appropriate.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kern="1200" dirty="0">
                <a:solidFill>
                  <a:schemeClr val="tx1"/>
                </a:solidFill>
                <a:effectLst/>
              </a:rPr>
              <a:t>6) To what extent does the </a:t>
            </a:r>
            <a:r>
              <a:rPr lang="en-US" sz="800" dirty="0"/>
              <a:t>project clearly articulate the services and capabilities to be delivered, and how they are to be delivered?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kern="1200" dirty="0">
                <a:solidFill>
                  <a:schemeClr val="tx1"/>
                </a:solidFill>
                <a:effectLst/>
              </a:rPr>
              <a:t>7) </a:t>
            </a:r>
            <a:r>
              <a:rPr lang="en-US" sz="800" b="0" dirty="0"/>
              <a:t>To what extent </a:t>
            </a:r>
            <a:r>
              <a:rPr lang="en-US" sz="800" dirty="0"/>
              <a:t>Does the proposed project clearly articulate quantifiable metrics for development and delivery of the services and capabilities to be delivered by the project, and for the anticipated community adoption and usage? Are quantitative metrics with targets identified for each year of the award?</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600" kern="1200" dirty="0">
              <a:solidFill>
                <a:schemeClr val="tx1"/>
              </a:solidFill>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600" dirty="0"/>
              <a:t>8) </a:t>
            </a:r>
            <a:r>
              <a:rPr lang="en-US" sz="600" kern="1200" dirty="0">
                <a:solidFill>
                  <a:schemeClr val="tx1"/>
                </a:solidFill>
                <a:effectLst/>
              </a:rPr>
              <a:t>How well does the project address the achievement of sustained and sustainable impacts? The project description should address how the project outcomes and its activities will have long-term impacts, and how these will be sustained beyond the lifetime of the award, as appropriate. If the outcome of the project is software or data cyberinfrastructure, the proposal should identify what license will be used for the released CI, and why this license has been chosen. PIs who have been previously funded under previous CI awards should show quantifiable evidence of the use, impact and sustainability of the previously funded work (and include a citation to the published CI in their biographical sketches as one of their relevant products, if appropriate). </a:t>
            </a:r>
          </a:p>
          <a:p>
            <a:endParaRPr lang="en-US" sz="800"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23</a:t>
            </a:fld>
            <a:endParaRPr lang="en-US"/>
          </a:p>
        </p:txBody>
      </p:sp>
    </p:spTree>
    <p:extLst>
      <p:ext uri="{BB962C8B-B14F-4D97-AF65-F5344CB8AC3E}">
        <p14:creationId xmlns:p14="http://schemas.microsoft.com/office/powerpoint/2010/main" val="7996757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SzPct val="46000"/>
              <a:buFont typeface="Wingdings" charset="2"/>
              <a:buNone/>
              <a:tabLst>
                <a:tab pos="457200" algn="l"/>
              </a:tabLst>
            </a:pPr>
            <a:r>
              <a:rPr lang="en-US" sz="1200" dirty="0">
                <a:ea typeface="Times New Roman" charset="0"/>
                <a:cs typeface="Times New Roman" charset="0"/>
              </a:rPr>
              <a:t>A competitive CSSI proposal</a:t>
            </a:r>
            <a:r>
              <a:rPr lang="en-US" sz="1200" baseline="0" dirty="0">
                <a:ea typeface="Times New Roman" charset="0"/>
                <a:cs typeface="Times New Roman" charset="0"/>
              </a:rPr>
              <a:t> will</a:t>
            </a:r>
            <a:r>
              <a:rPr lang="en-US" sz="1200" dirty="0">
                <a:ea typeface="Times New Roman" charset="0"/>
                <a:cs typeface="Times New Roman" charset="0"/>
              </a:rPr>
              <a:t> Identify science and engineering challenges where the proposed cyberinfrastructure enables fundamental new science advances, and describe how the proposed project fosters partnerships and community development that will have a significant impact on science and engineering research.</a:t>
            </a:r>
          </a:p>
          <a:p>
            <a:pPr marL="0" marR="0" lvl="0" indent="0">
              <a:spcBef>
                <a:spcPts val="0"/>
              </a:spcBef>
              <a:spcAft>
                <a:spcPts val="0"/>
              </a:spcAft>
              <a:buSzPct val="46000"/>
              <a:buFont typeface="Wingdings" charset="2"/>
              <a:buNone/>
              <a:tabLst>
                <a:tab pos="457200" algn="l"/>
              </a:tabLst>
            </a:pPr>
            <a:endParaRPr lang="en-US" sz="1200" dirty="0">
              <a:ea typeface="ＭＳ 明朝" charset="-128"/>
              <a:cs typeface="Times New Roman" charset="0"/>
            </a:endParaRPr>
          </a:p>
          <a:p>
            <a:pPr marL="0" marR="0" lvl="0" indent="0">
              <a:spcBef>
                <a:spcPts val="0"/>
              </a:spcBef>
              <a:spcAft>
                <a:spcPts val="0"/>
              </a:spcAft>
              <a:buSzPct val="46000"/>
              <a:buFont typeface="Wingdings" charset="2"/>
              <a:buNone/>
              <a:tabLst>
                <a:tab pos="457200" algn="l"/>
              </a:tabLst>
            </a:pPr>
            <a:r>
              <a:rPr lang="en-US" sz="1200" dirty="0">
                <a:ea typeface="Times New Roman" charset="0"/>
                <a:cs typeface="Times New Roman" charset="0"/>
              </a:rPr>
              <a:t>The proposal will indicate how the proposed cyberinfrastructure builds capability, capacity and cohesiveness of a national CI ecosystem; and</a:t>
            </a:r>
          </a:p>
          <a:p>
            <a:pPr marL="0" marR="0" lvl="0" indent="0">
              <a:spcBef>
                <a:spcPts val="0"/>
              </a:spcBef>
              <a:spcAft>
                <a:spcPts val="0"/>
              </a:spcAft>
              <a:buSzPct val="46000"/>
              <a:buFont typeface="Wingdings" charset="2"/>
              <a:buNone/>
              <a:tabLst>
                <a:tab pos="457200" algn="l"/>
              </a:tabLst>
            </a:pPr>
            <a:endParaRPr lang="en-US" sz="1200" dirty="0">
              <a:ea typeface="ＭＳ 明朝" charset="-128"/>
              <a:cs typeface="Times New Roman" charset="0"/>
            </a:endParaRPr>
          </a:p>
          <a:p>
            <a:pPr marL="0" marR="0" lvl="0" indent="0">
              <a:spcBef>
                <a:spcPts val="0"/>
              </a:spcBef>
              <a:spcAft>
                <a:spcPts val="0"/>
              </a:spcAft>
              <a:buSzPct val="46000"/>
              <a:buFont typeface="Wingdings" charset="2"/>
              <a:buNone/>
              <a:tabLst>
                <a:tab pos="457200" algn="l"/>
              </a:tabLst>
            </a:pPr>
            <a:r>
              <a:rPr lang="en-US" sz="1200" dirty="0">
                <a:ea typeface="Times New Roman" charset="0"/>
                <a:cs typeface="Times New Roman" charset="0"/>
              </a:rPr>
              <a:t>Provide a compelling discussion of the cyberinfrastructure’s potential use by a wider audience and its contribution to a national cyberinfrastructure.</a:t>
            </a:r>
            <a:endParaRPr lang="en-US" sz="1200" dirty="0">
              <a:effectLst/>
              <a:ea typeface="ＭＳ 明朝" charset="-128"/>
              <a:cs typeface="Times New Roman" charset="0"/>
            </a:endParaRPr>
          </a:p>
          <a:p>
            <a:pPr marL="0" indent="0">
              <a:buFont typeface="Arial" charset="0"/>
              <a:buNone/>
            </a:pP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24</a:t>
            </a:fld>
            <a:endParaRPr lang="en-US"/>
          </a:p>
        </p:txBody>
      </p:sp>
    </p:spTree>
    <p:extLst>
      <p:ext uri="{BB962C8B-B14F-4D97-AF65-F5344CB8AC3E}">
        <p14:creationId xmlns:p14="http://schemas.microsoft.com/office/powerpoint/2010/main" val="20068799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We have now completed the formal portion of the presentation.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We invite your questions via email to NSF-CSSIQueries@nsf.gov.</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Before considering the new questions received by email, we would like to address a few of the questions we have already received. </a:t>
            </a:r>
            <a:endParaRPr lang="en-US" baseline="0" dirty="0"/>
          </a:p>
        </p:txBody>
      </p:sp>
      <p:sp>
        <p:nvSpPr>
          <p:cNvPr id="4" name="Slide Number Placeholder 3"/>
          <p:cNvSpPr>
            <a:spLocks noGrp="1"/>
          </p:cNvSpPr>
          <p:nvPr>
            <p:ph type="sldNum" sz="quarter" idx="10"/>
          </p:nvPr>
        </p:nvSpPr>
        <p:spPr/>
        <p:txBody>
          <a:bodyPr/>
          <a:lstStyle/>
          <a:p>
            <a:fld id="{4C7E1CC9-C181-4583-9F0F-C39113424651}" type="slidenum">
              <a:rPr lang="en-US" smtClean="0"/>
              <a:t>25</a:t>
            </a:fld>
            <a:endParaRPr lang="en-US"/>
          </a:p>
        </p:txBody>
      </p:sp>
    </p:spTree>
    <p:extLst>
      <p:ext uri="{BB962C8B-B14F-4D97-AF65-F5344CB8AC3E}">
        <p14:creationId xmlns:p14="http://schemas.microsoft.com/office/powerpoint/2010/main" val="152225570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t>A key question – and a major change from prior solicitations -- concerns the limits on the number of proposals an individual</a:t>
            </a:r>
            <a:r>
              <a:rPr lang="en-US" b="0" i="0" baseline="0" dirty="0"/>
              <a:t> may participate in </a:t>
            </a:r>
            <a:r>
              <a:rPr lang="en-US" b="0" i="0" dirty="0"/>
              <a:t>under this solicitation (NSF 19-548).</a:t>
            </a:r>
          </a:p>
          <a:p>
            <a:pPr marL="171450" indent="-171450">
              <a:buFont typeface="Arial" charset="0"/>
              <a:buChar char="•"/>
            </a:pPr>
            <a:r>
              <a:rPr lang="en-US" dirty="0"/>
              <a:t>An individual may participate as PI, co-PI, or other Senior Personnel on at most one proposal across the Elements and Framework Implementations for this solicitation. Thus, if an individual participates on an Elements proposal, he or she may not participate on a Framework Implementations proposal, and vice versa. </a:t>
            </a:r>
          </a:p>
          <a:p>
            <a:pPr marL="171450" indent="-171450">
              <a:buFont typeface="Arial" charset="0"/>
              <a:buChar char="•"/>
            </a:pPr>
            <a:r>
              <a:rPr lang="en-US" dirty="0"/>
              <a:t>Note that any individual whose biographical sketch is provided as part of the proposal will be considered as Senior Personnel in the proposed activity, with or without financial support from the project.</a:t>
            </a:r>
          </a:p>
          <a:p>
            <a:pPr marL="171450" indent="-171450">
              <a:buFont typeface="Arial" charset="0"/>
              <a:buChar char="•"/>
            </a:pPr>
            <a:r>
              <a:rPr lang="en-US" dirty="0"/>
              <a:t>In the event that any individual exceeds this limit, any proposal submitted to this solicitation with this individual listed as PI, co-PI, or Senior Personnel after the first proposal is received at NSF will be returned without review. </a:t>
            </a:r>
          </a:p>
          <a:p>
            <a:pPr marL="171450" indent="-171450">
              <a:buFont typeface="Arial" charset="0"/>
              <a:buChar char="•"/>
            </a:pPr>
            <a:r>
              <a:rPr lang="en-US" dirty="0"/>
              <a:t>No exceptions will be made. </a:t>
            </a:r>
            <a:endParaRPr lang="en-US" b="0" i="0" dirty="0"/>
          </a:p>
          <a:p>
            <a:endParaRPr lang="en-US" b="0" i="0" dirty="0"/>
          </a:p>
          <a:p>
            <a:r>
              <a:rPr lang="en-US" b="0" i="0" dirty="0"/>
              <a:t>There has been some confusion as to the two deadlines in this solicitation of April 8, 2019 and November 1, 2019. You can participate in submitting proposals to both deadlines as these fall into different fiscal years for NSF. So, you can be a PI, co-PI or senior personnel in one proposal for both April and November submissions. But note that you can only submit exactly one to each of these deadlines.</a:t>
            </a:r>
          </a:p>
        </p:txBody>
      </p:sp>
      <p:sp>
        <p:nvSpPr>
          <p:cNvPr id="4" name="Slide Number Placeholder 3"/>
          <p:cNvSpPr>
            <a:spLocks noGrp="1"/>
          </p:cNvSpPr>
          <p:nvPr>
            <p:ph type="sldNum" sz="quarter" idx="10"/>
          </p:nvPr>
        </p:nvSpPr>
        <p:spPr/>
        <p:txBody>
          <a:bodyPr/>
          <a:lstStyle/>
          <a:p>
            <a:fld id="{4C7E1CC9-C181-4583-9F0F-C39113424651}" type="slidenum">
              <a:rPr lang="en-US" smtClean="0"/>
              <a:t>26</a:t>
            </a:fld>
            <a:endParaRPr lang="en-US"/>
          </a:p>
        </p:txBody>
      </p:sp>
    </p:spTree>
    <p:extLst>
      <p:ext uri="{BB962C8B-B14F-4D97-AF65-F5344CB8AC3E}">
        <p14:creationId xmlns:p14="http://schemas.microsoft.com/office/powerpoint/2010/main" val="192815044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Proposals must be received by 5 p.m. submitter's local time on the established deadline date. Failure to submit by 5</a:t>
            </a:r>
            <a:r>
              <a:rPr lang="en-US" baseline="0" dirty="0"/>
              <a:t> </a:t>
            </a:r>
            <a:r>
              <a:rPr lang="en-US" dirty="0"/>
              <a:t>p.m. submitter’s local time will result in the proposal not being accepted.</a:t>
            </a:r>
          </a:p>
          <a:p>
            <a:endParaRPr lang="en-US" dirty="0"/>
          </a:p>
          <a:p>
            <a:r>
              <a:rPr lang="en-US" dirty="0"/>
              <a:t>If you are part of a set of collaborative proposals, each of the individual collaborative proposals must be received by 5 p.m. submitter's local time. If any of the individual collaborative proposals is not received by 5 p.m. submitter's local time, the entire collaborative proposal is late, and will not be accepted.</a:t>
            </a:r>
          </a:p>
        </p:txBody>
      </p:sp>
      <p:sp>
        <p:nvSpPr>
          <p:cNvPr id="4" name="Slide Number Placeholder 3"/>
          <p:cNvSpPr>
            <a:spLocks noGrp="1"/>
          </p:cNvSpPr>
          <p:nvPr>
            <p:ph type="sldNum" sz="quarter" idx="10"/>
          </p:nvPr>
        </p:nvSpPr>
        <p:spPr/>
        <p:txBody>
          <a:bodyPr/>
          <a:lstStyle/>
          <a:p>
            <a:fld id="{4C7E1CC9-C181-4583-9F0F-C39113424651}" type="slidenum">
              <a:rPr lang="en-US" smtClean="0"/>
              <a:t>27</a:t>
            </a:fld>
            <a:endParaRPr lang="en-US"/>
          </a:p>
        </p:txBody>
      </p:sp>
    </p:spTree>
    <p:extLst>
      <p:ext uri="{BB962C8B-B14F-4D97-AF65-F5344CB8AC3E}">
        <p14:creationId xmlns:p14="http://schemas.microsoft.com/office/powerpoint/2010/main" val="1822628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a:t>Please carefully read and follow the instructions provided in the solicitation itself and the NSF </a:t>
            </a:r>
            <a:r>
              <a:rPr lang="en-US" i="1" dirty="0"/>
              <a:t>Proposal &amp; Award Policies &amp; Procedures Guide (PAPPG).</a:t>
            </a:r>
            <a:r>
              <a:rPr lang="en-US" i="1" baseline="0" dirty="0"/>
              <a:t> </a:t>
            </a:r>
            <a:r>
              <a:rPr lang="en-US" dirty="0"/>
              <a:t>If you need additional help preparing and submitting your proposal, we recommend that you contact your institution's Sponsored Projects Office. </a:t>
            </a:r>
          </a:p>
          <a:p>
            <a:endParaRPr lang="en-US" b="0" i="0" dirty="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a:t>You may use either </a:t>
            </a:r>
            <a:r>
              <a:rPr lang="en-US" dirty="0" err="1"/>
              <a:t>Grants.gov</a:t>
            </a:r>
            <a:r>
              <a:rPr lang="en-US" dirty="0"/>
              <a:t> or Fastlane</a:t>
            </a:r>
            <a:r>
              <a:rPr lang="en-US" baseline="0" dirty="0"/>
              <a:t> to apply. </a:t>
            </a:r>
            <a:endParaRPr lang="en-US" dirty="0"/>
          </a:p>
          <a:p>
            <a:endParaRPr lang="en-US" b="0" i="0" dirty="0"/>
          </a:p>
        </p:txBody>
      </p:sp>
      <p:sp>
        <p:nvSpPr>
          <p:cNvPr id="4" name="Slide Number Placeholder 3"/>
          <p:cNvSpPr>
            <a:spLocks noGrp="1"/>
          </p:cNvSpPr>
          <p:nvPr>
            <p:ph type="sldNum" sz="quarter" idx="10"/>
          </p:nvPr>
        </p:nvSpPr>
        <p:spPr/>
        <p:txBody>
          <a:bodyPr/>
          <a:lstStyle/>
          <a:p>
            <a:fld id="{4C7E1CC9-C181-4583-9F0F-C39113424651}" type="slidenum">
              <a:rPr lang="en-US" smtClean="0"/>
              <a:t>28</a:t>
            </a:fld>
            <a:endParaRPr lang="en-US"/>
          </a:p>
        </p:txBody>
      </p:sp>
    </p:spTree>
    <p:extLst>
      <p:ext uri="{BB962C8B-B14F-4D97-AF65-F5344CB8AC3E}">
        <p14:creationId xmlns:p14="http://schemas.microsoft.com/office/powerpoint/2010/main" val="227504565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dirty="0"/>
              <a:t>OAC recognizes that software and data infrastructure constitute fundamental infrastructure that cross-cuts academic, government, civic, and commercial organizations. The program encourages proposals to explore novel partnerships beyond academe wherever beneficial and permissible within the guidelines of the NSF </a:t>
            </a:r>
            <a:r>
              <a:rPr lang="en-US" sz="1000" i="1" dirty="0"/>
              <a:t>Proposal &amp; Award Policies &amp; Procedures Guide (PAPPG)</a:t>
            </a:r>
            <a:r>
              <a:rPr lang="en-US" sz="1000" dirty="0"/>
              <a:t>.</a:t>
            </a:r>
          </a:p>
          <a:p>
            <a:endParaRPr lang="en-US" sz="1000" b="0" i="0" dirty="0"/>
          </a:p>
          <a:p>
            <a:pPr marL="285750" indent="-285750">
              <a:buFont typeface="Arial" charset="0"/>
              <a:buChar char="•"/>
            </a:pPr>
            <a:r>
              <a:rPr lang="en-US" sz="1000" dirty="0"/>
              <a:t>What types of organizations organizations are allowed to submit proposals?</a:t>
            </a:r>
          </a:p>
          <a:p>
            <a:pPr marL="742950" lvl="1" indent="-285750">
              <a:buFont typeface="Arial" charset="0"/>
              <a:buChar char="•"/>
            </a:pPr>
            <a:r>
              <a:rPr lang="en-US" sz="1000" b="1" i="1" dirty="0"/>
              <a:t>Universities and Colleges </a:t>
            </a:r>
            <a:r>
              <a:rPr lang="en-US" sz="1000" dirty="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r>
              <a:rPr lang="en-US" sz="1000" b="1" i="1" dirty="0"/>
              <a:t>Non-profit, non-academic organizations</a:t>
            </a:r>
            <a:r>
              <a:rPr lang="en-US" sz="1000" dirty="0"/>
              <a:t>: Independent museums, observatories, research labs, professional societies and similar organizations in the U.S. associated with educational or research activities. </a:t>
            </a:r>
          </a:p>
          <a:p>
            <a:pPr marL="742950" lvl="1" indent="-285750">
              <a:buFont typeface="Arial" charset="0"/>
              <a:buChar char="•"/>
            </a:pPr>
            <a:r>
              <a:rPr lang="en-US" sz="1000" b="1" i="1" dirty="0"/>
              <a:t>NSF-sponsored federally funded research and development centers (FFRDCs)</a:t>
            </a:r>
            <a:r>
              <a:rPr lang="en-US" sz="1000" dirty="0"/>
              <a:t>, provided that they are not including costs for which federal funds have already been awarded or are expected to be awarded. </a:t>
            </a:r>
          </a:p>
          <a:p>
            <a:pPr marL="742950" lvl="1" indent="-285750">
              <a:buFont typeface="Arial" charset="0"/>
              <a:buChar char="•"/>
            </a:pPr>
            <a:endParaRPr lang="en-US" sz="1000" dirty="0"/>
          </a:p>
          <a:p>
            <a:pPr marL="0" lvl="0" indent="0">
              <a:buFont typeface="Arial" charset="0"/>
              <a:buNone/>
            </a:pPr>
            <a:r>
              <a:rPr lang="en-US" sz="1000" dirty="0"/>
              <a:t>The</a:t>
            </a:r>
            <a:r>
              <a:rPr lang="en-US" sz="1000" baseline="0" dirty="0"/>
              <a:t> next question on</a:t>
            </a:r>
          </a:p>
          <a:p>
            <a:pPr marL="0" lvl="0" indent="0">
              <a:buFont typeface="Arial" charset="0"/>
              <a:buNone/>
            </a:pPr>
            <a:endParaRPr lang="en-US" sz="1000" dirty="0"/>
          </a:p>
          <a:p>
            <a:pPr marL="285750" indent="-285750">
              <a:buFont typeface="Arial" charset="0"/>
              <a:buChar char="•"/>
            </a:pPr>
            <a:r>
              <a:rPr lang="en-US" sz="1000" dirty="0"/>
              <a:t>How can other organizations participate?</a:t>
            </a:r>
          </a:p>
          <a:p>
            <a:pPr marL="742950" lvl="1" indent="-285750">
              <a:buFont typeface="Arial" charset="0"/>
              <a:buChar char="•"/>
            </a:pPr>
            <a:r>
              <a:rPr lang="en-US" sz="1000" dirty="0"/>
              <a:t>Organizations eligible to serve as </a:t>
            </a:r>
            <a:r>
              <a:rPr lang="en-US" sz="1000" dirty="0" err="1"/>
              <a:t>subawardees</a:t>
            </a:r>
            <a:r>
              <a:rPr lang="en-US" sz="1000" dirty="0"/>
              <a:t> are all organizations eligible under the guidelines of the NSF </a:t>
            </a:r>
            <a:r>
              <a:rPr lang="en-US" sz="1000" i="1" dirty="0"/>
              <a:t>Proposal &amp; Award Policies &amp; Procedures Guide (PAPPG)</a:t>
            </a:r>
            <a:r>
              <a:rPr lang="en-US" sz="1000" dirty="0"/>
              <a:t>.</a:t>
            </a:r>
          </a:p>
          <a:p>
            <a:endParaRPr lang="en-US" b="0" i="0" dirty="0"/>
          </a:p>
        </p:txBody>
      </p:sp>
      <p:sp>
        <p:nvSpPr>
          <p:cNvPr id="4" name="Slide Number Placeholder 3"/>
          <p:cNvSpPr>
            <a:spLocks noGrp="1"/>
          </p:cNvSpPr>
          <p:nvPr>
            <p:ph type="sldNum" sz="quarter" idx="10"/>
          </p:nvPr>
        </p:nvSpPr>
        <p:spPr/>
        <p:txBody>
          <a:bodyPr/>
          <a:lstStyle/>
          <a:p>
            <a:fld id="{4C7E1CC9-C181-4583-9F0F-C39113424651}" type="slidenum">
              <a:rPr lang="en-US" smtClean="0"/>
              <a:t>29</a:t>
            </a:fld>
            <a:endParaRPr lang="en-US"/>
          </a:p>
        </p:txBody>
      </p:sp>
    </p:spTree>
    <p:extLst>
      <p:ext uri="{BB962C8B-B14F-4D97-AF65-F5344CB8AC3E}">
        <p14:creationId xmlns:p14="http://schemas.microsoft.com/office/powerpoint/2010/main" val="1447955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we talk about the CSSI program, its priorities and goals and</a:t>
            </a:r>
            <a:r>
              <a:rPr lang="en-US" baseline="0" dirty="0"/>
              <a:t> how we implement it.</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3</a:t>
            </a:fld>
            <a:endParaRPr lang="en-US"/>
          </a:p>
        </p:txBody>
      </p:sp>
    </p:spTree>
    <p:extLst>
      <p:ext uri="{BB962C8B-B14F-4D97-AF65-F5344CB8AC3E}">
        <p14:creationId xmlns:p14="http://schemas.microsoft.com/office/powerpoint/2010/main" val="11937787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are a couple more questions about collaborations.</a:t>
            </a:r>
          </a:p>
          <a:p>
            <a:endParaRPr lang="en-US" dirty="0"/>
          </a:p>
          <a:p>
            <a:pPr marL="285750" indent="-285750">
              <a:buFont typeface="Arial" charset="0"/>
              <a:buChar char="•"/>
            </a:pPr>
            <a:r>
              <a:rPr lang="en-US" b="1" i="1" dirty="0"/>
              <a:t>How can a proposal integrate industry collaboration into the project?</a:t>
            </a:r>
            <a:r>
              <a:rPr lang="en-US" dirty="0"/>
              <a:t>   </a:t>
            </a:r>
          </a:p>
          <a:p>
            <a:pPr marL="285750" indent="-285750">
              <a:buFont typeface="Arial" charset="0"/>
              <a:buChar char="•"/>
            </a:pPr>
            <a:endParaRPr lang="en-US" dirty="0"/>
          </a:p>
          <a:p>
            <a:pPr marL="742950" lvl="1" indent="-285750">
              <a:buFont typeface="Arial" charset="0"/>
              <a:buChar char="•"/>
            </a:pPr>
            <a:r>
              <a:rPr lang="en-US" dirty="0"/>
              <a:t>Industry participants may be included as a </a:t>
            </a:r>
            <a:r>
              <a:rPr lang="en-US" dirty="0" err="1"/>
              <a:t>subaward</a:t>
            </a:r>
            <a:r>
              <a:rPr lang="en-US" dirty="0"/>
              <a:t> within the proposal.  </a:t>
            </a:r>
          </a:p>
          <a:p>
            <a:pPr marL="742950" lvl="1" indent="-285750">
              <a:buFont typeface="Arial" charset="0"/>
              <a:buChar char="•"/>
            </a:pPr>
            <a:r>
              <a:rPr lang="en-US" dirty="0"/>
              <a:t>Industry investigators may serve as co-PIs or senior personnel on a proposal.  (See PAPPG, Part I, E.3).  </a:t>
            </a:r>
          </a:p>
          <a:p>
            <a:pPr marL="742950" lvl="1" indent="-285750">
              <a:buFont typeface="Arial" charset="0"/>
              <a:buChar char="•"/>
            </a:pPr>
            <a:r>
              <a:rPr lang="en-US" dirty="0"/>
              <a:t>Industry participants may be (unfunded) collaborators.</a:t>
            </a:r>
          </a:p>
          <a:p>
            <a:pPr marL="742950" lvl="1" indent="-285750">
              <a:buFont typeface="Arial" charset="0"/>
              <a:buChar char="•"/>
            </a:pPr>
            <a:r>
              <a:rPr lang="en-US" dirty="0"/>
              <a:t>Industry participation should be integrated through the management plan. </a:t>
            </a:r>
          </a:p>
          <a:p>
            <a:pPr marL="1200150" lvl="2" indent="-285750">
              <a:buFont typeface="Arial" charset="0"/>
              <a:buChar char="•"/>
            </a:pPr>
            <a:endParaRPr lang="en-US" dirty="0"/>
          </a:p>
          <a:p>
            <a:pPr marL="0" marR="0" lvl="0" indent="0" algn="l" defTabSz="914400" rtl="0" eaLnBrk="1" fontAlgn="auto" latinLnBrk="0" hangingPunct="1">
              <a:lnSpc>
                <a:spcPct val="100000"/>
              </a:lnSpc>
              <a:spcBef>
                <a:spcPts val="0"/>
              </a:spcBef>
              <a:spcAft>
                <a:spcPts val="0"/>
              </a:spcAft>
              <a:buClrTx/>
              <a:buSzTx/>
              <a:buFont typeface="Arial" charset="0"/>
              <a:buNone/>
              <a:tabLst/>
              <a:defRPr/>
            </a:pPr>
            <a:r>
              <a:rPr lang="en-US" dirty="0"/>
              <a:t>The</a:t>
            </a:r>
            <a:r>
              <a:rPr lang="en-US" baseline="0" dirty="0"/>
              <a:t> next question is:</a:t>
            </a:r>
          </a:p>
          <a:p>
            <a:pPr marL="0" lvl="0" indent="0">
              <a:buFont typeface="Arial" charset="0"/>
              <a:buNone/>
            </a:pPr>
            <a:endParaRPr lang="en-US" dirty="0"/>
          </a:p>
          <a:p>
            <a:pPr marL="285750" lvl="0" indent="-285750">
              <a:buFont typeface="Arial" charset="0"/>
              <a:buChar char="•"/>
            </a:pPr>
            <a:r>
              <a:rPr lang="en-US" b="1" dirty="0"/>
              <a:t>Can a foreign organization submit a proposal?</a:t>
            </a:r>
          </a:p>
          <a:p>
            <a:pPr marL="285750" lvl="0" indent="-285750">
              <a:buFont typeface="Arial" charset="0"/>
              <a:buChar char="•"/>
            </a:pPr>
            <a:endParaRPr lang="en-US" dirty="0"/>
          </a:p>
          <a:p>
            <a:pPr marL="742950" lvl="1" indent="-285750">
              <a:buFont typeface="Arial" charset="0"/>
              <a:buChar char="•"/>
            </a:pPr>
            <a:r>
              <a:rPr lang="en-US" dirty="0"/>
              <a:t>NSF rarely provides support to foreign organizations. NSF will consider proposals for cooperative projects involving US and foreign organizations, provided support is requested only for the US portion of the collaborative effort. </a:t>
            </a:r>
          </a:p>
          <a:p>
            <a:endParaRPr lang="en-US" b="0" i="0" dirty="0"/>
          </a:p>
        </p:txBody>
      </p:sp>
      <p:sp>
        <p:nvSpPr>
          <p:cNvPr id="4" name="Slide Number Placeholder 3"/>
          <p:cNvSpPr>
            <a:spLocks noGrp="1"/>
          </p:cNvSpPr>
          <p:nvPr>
            <p:ph type="sldNum" sz="quarter" idx="10"/>
          </p:nvPr>
        </p:nvSpPr>
        <p:spPr/>
        <p:txBody>
          <a:bodyPr/>
          <a:lstStyle/>
          <a:p>
            <a:fld id="{4C7E1CC9-C181-4583-9F0F-C39113424651}" type="slidenum">
              <a:rPr lang="en-US" smtClean="0"/>
              <a:t>30</a:t>
            </a:fld>
            <a:endParaRPr lang="en-US"/>
          </a:p>
        </p:txBody>
      </p:sp>
    </p:spTree>
    <p:extLst>
      <p:ext uri="{BB962C8B-B14F-4D97-AF65-F5344CB8AC3E}">
        <p14:creationId xmlns:p14="http://schemas.microsoft.com/office/powerpoint/2010/main" val="98902228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pPr>
            <a:r>
              <a:rPr lang="en-US" dirty="0"/>
              <a:t>The next questions is on the difference between the </a:t>
            </a:r>
            <a:r>
              <a:rPr lang="en-US" i="1" dirty="0"/>
              <a:t>“Project Personnel and Partner Institutions”, and “Collaborators and Other Affiliations” documents. </a:t>
            </a:r>
          </a:p>
          <a:p>
            <a:pPr marL="0" indent="0">
              <a:buFont typeface="Arial" charset="0"/>
              <a:buNone/>
            </a:pPr>
            <a:endParaRPr lang="en-US" i="1" dirty="0"/>
          </a:p>
          <a:p>
            <a:pPr marL="0" indent="0">
              <a:buFont typeface="Arial" charset="0"/>
              <a:buNone/>
            </a:pPr>
            <a:r>
              <a:rPr lang="en-US" dirty="0"/>
              <a:t>In the “</a:t>
            </a:r>
            <a:r>
              <a:rPr lang="en-US" b="1" dirty="0"/>
              <a:t>Project Personnel and Partner Institutions</a:t>
            </a:r>
            <a:r>
              <a:rPr lang="en-US" dirty="0"/>
              <a:t>” you must provide information for </a:t>
            </a:r>
            <a:r>
              <a:rPr lang="en-US" b="1" u="sng" dirty="0"/>
              <a:t>all</a:t>
            </a:r>
            <a:r>
              <a:rPr lang="en-US" dirty="0"/>
              <a:t> personnel and organizations involved in the </a:t>
            </a:r>
            <a:r>
              <a:rPr lang="en-US" u="sng" dirty="0"/>
              <a:t>proposed project</a:t>
            </a:r>
            <a:r>
              <a:rPr lang="en-US" dirty="0"/>
              <a:t>. The list must include all PIs, co-PIs, Senior Personnel, paid/unpaid Consultants or Collaborators, </a:t>
            </a:r>
            <a:r>
              <a:rPr lang="en-US" dirty="0" err="1"/>
              <a:t>Subawardees</a:t>
            </a:r>
            <a:r>
              <a:rPr lang="en-US" dirty="0"/>
              <a:t>, Postdocs, project-level advisory committee members, and writers of letters of support. The listing is collected by the project lead and entered as a Supplementary Document, which is then automatically included with all proposals in a project.  NSF staff and the reviewers use this information in the merit review process to manage conflicts of interest.</a:t>
            </a:r>
          </a:p>
          <a:p>
            <a:pPr marL="0" indent="0">
              <a:buFont typeface="Arial" charset="0"/>
              <a:buNone/>
            </a:pPr>
            <a:endParaRPr lang="en-US" dirty="0"/>
          </a:p>
          <a:p>
            <a:pPr marL="0" indent="0">
              <a:buFont typeface="Arial" charset="0"/>
              <a:buNone/>
            </a:pPr>
            <a:r>
              <a:rPr lang="en-US" dirty="0"/>
              <a:t>For the “</a:t>
            </a:r>
            <a:r>
              <a:rPr lang="en-US" b="1" dirty="0"/>
              <a:t>Collaborators and Other Affiliations</a:t>
            </a:r>
            <a:r>
              <a:rPr lang="en-US" dirty="0"/>
              <a:t>” a completed spreadsheet is entered for each PI, co-PI, or senior personnel  within each proposal and, as Single Copy Documents, are available only to NSF staff. Proposers should follow the guidance specified in Chapter II.C.1.e of the NSF PAPPG</a:t>
            </a:r>
          </a:p>
        </p:txBody>
      </p:sp>
      <p:sp>
        <p:nvSpPr>
          <p:cNvPr id="4" name="Slide Number Placeholder 3"/>
          <p:cNvSpPr>
            <a:spLocks noGrp="1"/>
          </p:cNvSpPr>
          <p:nvPr>
            <p:ph type="sldNum" sz="quarter" idx="10"/>
          </p:nvPr>
        </p:nvSpPr>
        <p:spPr/>
        <p:txBody>
          <a:bodyPr/>
          <a:lstStyle/>
          <a:p>
            <a:fld id="{4C7E1CC9-C181-4583-9F0F-C39113424651}" type="slidenum">
              <a:rPr lang="en-US" smtClean="0"/>
              <a:t>31</a:t>
            </a:fld>
            <a:endParaRPr lang="en-US"/>
          </a:p>
        </p:txBody>
      </p:sp>
    </p:spTree>
    <p:extLst>
      <p:ext uri="{BB962C8B-B14F-4D97-AF65-F5344CB8AC3E}">
        <p14:creationId xmlns:p14="http://schemas.microsoft.com/office/powerpoint/2010/main" val="165280567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The program solicitation lists “Deliverables” and “Milestones" in section V. A. under both the 15-page Project Description and under the supplementary document labeled “Delivery Mechanism and Community Usage Metrics”. How do we address this?</a:t>
            </a:r>
          </a:p>
          <a:p>
            <a:pPr marL="285750" indent="-285750">
              <a:buFont typeface="Arial" charset="0"/>
              <a:buChar char="•"/>
            </a:pPr>
            <a:endParaRPr lang="en-US" b="1" i="1" dirty="0"/>
          </a:p>
          <a:p>
            <a:pPr marL="742950" lvl="1" indent="-285750">
              <a:buFont typeface="Arial" charset="0"/>
              <a:buChar char="•"/>
            </a:pPr>
            <a:r>
              <a:rPr lang="en-US" dirty="0"/>
              <a:t>The Project description should explicitly address “Deliverables” and “Metrics”</a:t>
            </a:r>
          </a:p>
          <a:p>
            <a:pPr marL="742950" lvl="1" indent="-285750">
              <a:buFont typeface="Arial" charset="0"/>
              <a:buChar char="•"/>
            </a:pPr>
            <a:endParaRPr lang="en-US" dirty="0"/>
          </a:p>
          <a:p>
            <a:pPr marL="742950" lvl="1" indent="-285750">
              <a:buFont typeface="Arial" charset="0"/>
              <a:buChar char="•"/>
            </a:pPr>
            <a:r>
              <a:rPr lang="en-US" dirty="0"/>
              <a:t>In addition the "Delivery Mechanism and Community Usage Metrics” supplemental document is required. </a:t>
            </a:r>
          </a:p>
          <a:p>
            <a:pPr marL="742950" lvl="1" indent="-285750">
              <a:buFont typeface="Arial" charset="0"/>
              <a:buChar char="•"/>
            </a:pPr>
            <a:endParaRPr lang="en-US" dirty="0"/>
          </a:p>
          <a:p>
            <a:pPr marL="742950" lvl="1" indent="-285750">
              <a:buFont typeface="Arial" charset="0"/>
              <a:buChar char="•"/>
            </a:pPr>
            <a:r>
              <a:rPr lang="en-US" dirty="0"/>
              <a:t>The two components need not be the same but are required. You can choose to address them with different amount of detail in each of those documents (with a duplication being one option).</a:t>
            </a:r>
          </a:p>
          <a:p>
            <a:endParaRPr lang="en-US" b="0" i="0" dirty="0"/>
          </a:p>
        </p:txBody>
      </p:sp>
      <p:sp>
        <p:nvSpPr>
          <p:cNvPr id="4" name="Slide Number Placeholder 3"/>
          <p:cNvSpPr>
            <a:spLocks noGrp="1"/>
          </p:cNvSpPr>
          <p:nvPr>
            <p:ph type="sldNum" sz="quarter" idx="10"/>
          </p:nvPr>
        </p:nvSpPr>
        <p:spPr/>
        <p:txBody>
          <a:bodyPr/>
          <a:lstStyle/>
          <a:p>
            <a:fld id="{4C7E1CC9-C181-4583-9F0F-C39113424651}" type="slidenum">
              <a:rPr lang="en-US" smtClean="0"/>
              <a:t>32</a:t>
            </a:fld>
            <a:endParaRPr lang="en-US"/>
          </a:p>
        </p:txBody>
      </p:sp>
    </p:spTree>
    <p:extLst>
      <p:ext uri="{BB962C8B-B14F-4D97-AF65-F5344CB8AC3E}">
        <p14:creationId xmlns:p14="http://schemas.microsoft.com/office/powerpoint/2010/main" val="30134310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pPr>
            <a:r>
              <a:rPr lang="en-US" sz="1000" b="1" dirty="0"/>
              <a:t>The next two questions address the differences between this and other solicitations.</a:t>
            </a:r>
          </a:p>
          <a:p>
            <a:pPr marL="285750" indent="-285750">
              <a:buFont typeface="Arial" charset="0"/>
              <a:buChar char="•"/>
            </a:pPr>
            <a:endParaRPr lang="en-US" sz="1000" dirty="0"/>
          </a:p>
          <a:p>
            <a:pPr marL="285750" indent="-285750">
              <a:buFont typeface="Arial" charset="0"/>
              <a:buChar char="•"/>
            </a:pPr>
            <a:r>
              <a:rPr lang="en-US" sz="1000" b="1" dirty="0"/>
              <a:t>How do CSSI proposals differ from Computational and Data-Enabled Science and Engineering (CDS&amp;E) and OAC core proposals?</a:t>
            </a:r>
          </a:p>
          <a:p>
            <a:pPr marL="742950" lvl="1" indent="-285750">
              <a:buFont typeface="Arial" charset="0"/>
              <a:buChar char="•"/>
            </a:pPr>
            <a:r>
              <a:rPr lang="en-US" sz="1000" dirty="0"/>
              <a:t>CDS&amp;E and OAC core emphasize research in, rather than the development of, cyberinfrastructure systems.  </a:t>
            </a:r>
          </a:p>
          <a:p>
            <a:pPr marL="742950" lvl="1" indent="-285750">
              <a:buFont typeface="Arial" charset="0"/>
              <a:buChar char="•"/>
            </a:pPr>
            <a:r>
              <a:rPr lang="en-US" sz="1000" dirty="0"/>
              <a:t>CSSI focuses upon development of data and software systems that support research.</a:t>
            </a:r>
          </a:p>
          <a:p>
            <a:endParaRPr lang="en-US" b="0" i="0" dirty="0"/>
          </a:p>
        </p:txBody>
      </p:sp>
      <p:sp>
        <p:nvSpPr>
          <p:cNvPr id="4" name="Slide Number Placeholder 3"/>
          <p:cNvSpPr>
            <a:spLocks noGrp="1"/>
          </p:cNvSpPr>
          <p:nvPr>
            <p:ph type="sldNum" sz="quarter" idx="10"/>
          </p:nvPr>
        </p:nvSpPr>
        <p:spPr/>
        <p:txBody>
          <a:bodyPr/>
          <a:lstStyle/>
          <a:p>
            <a:fld id="{4C7E1CC9-C181-4583-9F0F-C39113424651}" type="slidenum">
              <a:rPr lang="en-US" smtClean="0"/>
              <a:t>33</a:t>
            </a:fld>
            <a:endParaRPr lang="en-US"/>
          </a:p>
        </p:txBody>
      </p:sp>
    </p:spTree>
    <p:extLst>
      <p:ext uri="{BB962C8B-B14F-4D97-AF65-F5344CB8AC3E}">
        <p14:creationId xmlns:p14="http://schemas.microsoft.com/office/powerpoint/2010/main" val="113843392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D7B37C89-2A4D-41DE-9B32-0156D98AD2DE}" type="slidenum">
              <a:rPr lang="en-US"/>
              <a:pPr/>
              <a:t>34</a:t>
            </a:fld>
            <a:endParaRPr lang="en-US"/>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marL="0" marR="0" indent="0" algn="l" defTabSz="914400" rtl="0" eaLnBrk="1" fontAlgn="auto" latinLnBrk="0" hangingPunct="1">
              <a:lnSpc>
                <a:spcPct val="100000"/>
              </a:lnSpc>
              <a:spcBef>
                <a:spcPct val="0"/>
              </a:spcBef>
              <a:spcAft>
                <a:spcPts val="0"/>
              </a:spcAft>
              <a:buClrTx/>
              <a:buSzTx/>
              <a:buFontTx/>
              <a:buNone/>
              <a:tabLst/>
              <a:defRPr/>
            </a:pPr>
            <a:r>
              <a:rPr lang="en-US" sz="1200" kern="1200" dirty="0">
                <a:solidFill>
                  <a:schemeClr val="tx1"/>
                </a:solidFill>
                <a:effectLst/>
                <a:latin typeface="+mn-lt"/>
                <a:ea typeface="+mn-ea"/>
                <a:cs typeface="+mn-cs"/>
              </a:rPr>
              <a:t>On behalf of the National Science Foundation and the CSSI team, we thank you for participating in this webinar.</a:t>
            </a:r>
          </a:p>
          <a:p>
            <a:pPr>
              <a:spcBef>
                <a:spcPct val="0"/>
              </a:spcBef>
            </a:pPr>
            <a:endParaRPr lang="en-US" sz="1200" kern="1200" dirty="0">
              <a:solidFill>
                <a:schemeClr val="tx1"/>
              </a:solidFill>
              <a:effectLst/>
              <a:latin typeface="Times New Roman" pitchFamily="18" charset="0"/>
              <a:ea typeface="ＭＳ Ｐゴシック" charset="-128"/>
              <a:cs typeface="ＭＳ Ｐゴシック" charset="-128"/>
            </a:endParaRPr>
          </a:p>
          <a:p>
            <a:pPr>
              <a:spcBef>
                <a:spcPct val="0"/>
              </a:spcBef>
            </a:pPr>
            <a:r>
              <a:rPr lang="en-US" sz="1200" kern="1200" dirty="0">
                <a:solidFill>
                  <a:schemeClr val="tx1"/>
                </a:solidFill>
                <a:effectLst/>
                <a:latin typeface="Times New Roman" pitchFamily="18" charset="0"/>
                <a:ea typeface="ＭＳ Ｐゴシック" charset="-128"/>
                <a:cs typeface="ＭＳ Ｐゴシック" charset="-128"/>
              </a:rPr>
              <a:t>The slides and the script for this webcast, as well as an audio recording, will be available at http://www.nsf.gov/events/.  On that page, you’ll need to look for this webcast among the list of events.  I invite your questions now, via email  </a:t>
            </a:r>
            <a:r>
              <a:rPr lang="en-US" sz="1200" kern="1200" baseline="0" dirty="0">
                <a:solidFill>
                  <a:schemeClr val="tx1"/>
                </a:solidFill>
                <a:effectLst/>
                <a:latin typeface="Times New Roman" pitchFamily="18" charset="0"/>
                <a:ea typeface="ＭＳ Ｐゴシック" charset="-128"/>
                <a:cs typeface="ＭＳ Ｐゴシック" charset="-128"/>
              </a:rPr>
              <a:t>to </a:t>
            </a:r>
            <a:r>
              <a:rPr lang="en-US" sz="1200" kern="1200" dirty="0">
                <a:solidFill>
                  <a:schemeClr val="tx1"/>
                </a:solidFill>
                <a:effectLst/>
                <a:latin typeface="Times New Roman" pitchFamily="18" charset="0"/>
                <a:ea typeface="ＭＳ Ｐゴシック" charset="-128"/>
                <a:cs typeface="ＭＳ Ｐゴシック" charset="-128"/>
              </a:rPr>
              <a:t>NSF-CSSIQueries@nsf.</a:t>
            </a:r>
            <a:r>
              <a:rPr lang="en-US" sz="1200" kern="1200">
                <a:solidFill>
                  <a:schemeClr val="tx1"/>
                </a:solidFill>
                <a:effectLst/>
                <a:latin typeface="Times New Roman" pitchFamily="18" charset="0"/>
                <a:ea typeface="ＭＳ Ｐゴシック" charset="-128"/>
                <a:cs typeface="ＭＳ Ｐゴシック" charset="-128"/>
              </a:rPr>
              <a:t>gov. </a:t>
            </a:r>
            <a:endParaRPr lang="en-US" sz="1200" kern="1200" dirty="0">
              <a:solidFill>
                <a:schemeClr val="tx1"/>
              </a:solidFill>
              <a:effectLst/>
              <a:latin typeface="Times New Roman" pitchFamily="18" charset="0"/>
              <a:ea typeface="ＭＳ Ｐゴシック" charset="-128"/>
              <a:cs typeface="ＭＳ Ｐゴシック" charset="-128"/>
            </a:endParaRPr>
          </a:p>
          <a:p>
            <a:pPr>
              <a:spcBef>
                <a:spcPct val="0"/>
              </a:spcBef>
            </a:pPr>
            <a:endParaRPr lang="en-US" sz="1200" kern="1200" dirty="0">
              <a:solidFill>
                <a:schemeClr val="tx1"/>
              </a:solidFill>
              <a:effectLst/>
              <a:latin typeface="Times New Roman" pitchFamily="18" charset="0"/>
              <a:ea typeface="ＭＳ Ｐゴシック" charset="-128"/>
              <a:cs typeface="ＭＳ Ｐゴシック" charset="-128"/>
            </a:endParaRPr>
          </a:p>
          <a:p>
            <a:pPr>
              <a:spcBef>
                <a:spcPct val="0"/>
              </a:spcBef>
            </a:pPr>
            <a:r>
              <a:rPr lang="en-US" sz="1200" dirty="0">
                <a:latin typeface="Calibri" panose="020F0502020204030204" pitchFamily="34" charset="0"/>
              </a:rPr>
              <a:t>After today’s webinar, additional questions may be asked by sending them to the same email address</a:t>
            </a:r>
            <a:endParaRPr lang="en-US" sz="1200" b="0" dirty="0">
              <a:latin typeface="Calibri" panose="020F0502020204030204" pitchFamily="34" charset="0"/>
            </a:endParaRPr>
          </a:p>
          <a:p>
            <a:pPr>
              <a:spcBef>
                <a:spcPct val="0"/>
              </a:spcBef>
            </a:pPr>
            <a:endParaRPr lang="en-US" sz="1200" b="0" dirty="0">
              <a:latin typeface="Calibri" panose="020F0502020204030204" pitchFamily="34" charset="0"/>
            </a:endParaRPr>
          </a:p>
          <a:p>
            <a:pPr marL="0" indent="0">
              <a:spcBef>
                <a:spcPct val="0"/>
              </a:spcBef>
              <a:buNone/>
            </a:pPr>
            <a:r>
              <a:rPr lang="en-US" sz="1200" b="0" dirty="0">
                <a:latin typeface="Calibri" panose="020F0502020204030204" pitchFamily="34" charset="0"/>
              </a:rPr>
              <a:t>These slides, an audio recording, and a script of this webinar are available at </a:t>
            </a:r>
            <a:r>
              <a:rPr lang="en-US" sz="1200" b="0" dirty="0">
                <a:latin typeface="Calibri" panose="020F0502020204030204" pitchFamily="34" charset="0"/>
                <a:hlinkClick r:id="rId3"/>
              </a:rPr>
              <a:t>http://www.nsf.gov/events/</a:t>
            </a:r>
            <a:endParaRPr lang="en-US" sz="1200" b="0" kern="0" dirty="0">
              <a:solidFill>
                <a:srgbClr val="333399"/>
              </a:solidFill>
              <a:latin typeface="Calibri" panose="020F0502020204030204" pitchFamily="34" charset="0"/>
              <a:ea typeface="Verdana" pitchFamily="34" charset="0"/>
              <a:cs typeface="Verdana" pitchFamily="34" charset="0"/>
            </a:endParaRPr>
          </a:p>
          <a:p>
            <a:pPr>
              <a:spcBef>
                <a:spcPct val="0"/>
              </a:spcBef>
            </a:pPr>
            <a:endParaRPr lang="en-US" sz="1200" kern="1200" dirty="0">
              <a:solidFill>
                <a:schemeClr val="tx1"/>
              </a:solidFill>
              <a:effectLst/>
              <a:latin typeface="Times New Roman" pitchFamily="18" charset="0"/>
              <a:ea typeface="ＭＳ Ｐゴシック" charset="-128"/>
              <a:cs typeface="ＭＳ Ｐゴシック" charset="-128"/>
            </a:endParaRPr>
          </a:p>
          <a:p>
            <a:pPr>
              <a:spcBef>
                <a:spcPct val="0"/>
              </a:spcBef>
            </a:pPr>
            <a:endParaRPr lang="en-US" sz="1200" kern="1200" dirty="0">
              <a:solidFill>
                <a:schemeClr val="tx1"/>
              </a:solidFill>
              <a:effectLst/>
              <a:latin typeface="Times New Roman" pitchFamily="18" charset="0"/>
              <a:ea typeface="ＭＳ Ｐゴシック" charset="-128"/>
            </a:endParaRPr>
          </a:p>
          <a:p>
            <a:pPr>
              <a:spcBef>
                <a:spcPct val="0"/>
              </a:spcBef>
            </a:pPr>
            <a:endParaRPr lang="en-US" dirty="0">
              <a:latin typeface="Times New Roman" charset="0"/>
            </a:endParaRPr>
          </a:p>
        </p:txBody>
      </p:sp>
    </p:spTree>
    <p:extLst>
      <p:ext uri="{BB962C8B-B14F-4D97-AF65-F5344CB8AC3E}">
        <p14:creationId xmlns:p14="http://schemas.microsoft.com/office/powerpoint/2010/main" val="13770780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The CSSI</a:t>
            </a:r>
            <a:r>
              <a:rPr lang="en-US" sz="1200" baseline="0" dirty="0"/>
              <a:t> </a:t>
            </a:r>
            <a:r>
              <a:rPr lang="en-US" sz="1200" dirty="0"/>
              <a:t>program focuses on supporting robust, reliable and sustainable data and</a:t>
            </a:r>
            <a:r>
              <a:rPr lang="en-US" sz="1200" baseline="0" dirty="0"/>
              <a:t> </a:t>
            </a:r>
            <a:r>
              <a:rPr lang="en-US" sz="1200" dirty="0"/>
              <a:t>software cyberinfrastructure</a:t>
            </a:r>
            <a:r>
              <a:rPr lang="en-US" sz="1200" baseline="0" dirty="0"/>
              <a:t> </a:t>
            </a:r>
            <a:r>
              <a:rPr lang="en-US" sz="1200" dirty="0"/>
              <a:t>that will support and advance sustained scientific innovation and discovery. Thus, proposals are strongly encouraged to describe their approach to data management and quality software development through a defined software engineering process that includes software testing, the appropriate use of analysis tools and capabilities.</a:t>
            </a:r>
            <a:endParaRPr lang="en-US"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4</a:t>
            </a:fld>
            <a:endParaRPr lang="en-US"/>
          </a:p>
        </p:txBody>
      </p:sp>
    </p:spTree>
    <p:extLst>
      <p:ext uri="{BB962C8B-B14F-4D97-AF65-F5344CB8AC3E}">
        <p14:creationId xmlns:p14="http://schemas.microsoft.com/office/powerpoint/2010/main" val="780405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t>There are a few minor changes to 2019 solicitation as compared to 2018.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dirty="0"/>
          </a:p>
          <a:p>
            <a:r>
              <a:rPr lang="en-US" sz="1200" dirty="0"/>
              <a:t>The proposals do not have to include </a:t>
            </a:r>
            <a:r>
              <a:rPr lang="en-US" sz="1200" i="1" dirty="0"/>
              <a:t>software and data </a:t>
            </a:r>
            <a:r>
              <a:rPr lang="en-US" sz="1200" dirty="0"/>
              <a:t>as a prefix in their title.</a:t>
            </a:r>
          </a:p>
          <a:p>
            <a:endParaRPr lang="en-US" sz="1200" dirty="0"/>
          </a:p>
          <a:p>
            <a:r>
              <a:rPr lang="en-US" sz="1200" dirty="0"/>
              <a:t>The articulation and delivery of cyberinfrastructure services and capabilities are emphasized and included in the solicitation specific review criteria.</a:t>
            </a:r>
          </a:p>
          <a:p>
            <a:endParaRPr lang="en-US" sz="1200" dirty="0"/>
          </a:p>
          <a:p>
            <a:r>
              <a:rPr lang="en-US" sz="1200" dirty="0"/>
              <a:t>Quantitative metrics with targets for delivery and usage of cyberinfrastructure services and community creation are emphasized and included in the solicitation specific review criteria.</a:t>
            </a:r>
          </a:p>
          <a:p>
            <a:endParaRPr lang="en-US" sz="1200" dirty="0"/>
          </a:p>
          <a:p>
            <a:r>
              <a:rPr lang="en-US" sz="1200" dirty="0"/>
              <a:t>The section summarizing priorities for the collaborating NSF directorates and divisions has been updated for 2019. </a:t>
            </a:r>
          </a:p>
        </p:txBody>
      </p:sp>
      <p:sp>
        <p:nvSpPr>
          <p:cNvPr id="4" name="Slide Number Placeholder 3"/>
          <p:cNvSpPr>
            <a:spLocks noGrp="1"/>
          </p:cNvSpPr>
          <p:nvPr>
            <p:ph type="sldNum" sz="quarter" idx="10"/>
          </p:nvPr>
        </p:nvSpPr>
        <p:spPr/>
        <p:txBody>
          <a:bodyPr/>
          <a:lstStyle/>
          <a:p>
            <a:fld id="{62F8A193-9A88-4C12-A131-3411C4BCE5F8}" type="slidenum">
              <a:rPr lang="en-US" smtClean="0"/>
              <a:pPr/>
              <a:t>5</a:t>
            </a:fld>
            <a:endParaRPr lang="en-US"/>
          </a:p>
        </p:txBody>
      </p:sp>
    </p:spTree>
    <p:extLst>
      <p:ext uri="{BB962C8B-B14F-4D97-AF65-F5344CB8AC3E}">
        <p14:creationId xmlns:p14="http://schemas.microsoft.com/office/powerpoint/2010/main" val="36401324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a:buFont typeface="Arial" charset="0"/>
              <a:buNone/>
            </a:pPr>
            <a:r>
              <a:rPr lang="en-US" dirty="0"/>
              <a:t>The</a:t>
            </a:r>
            <a:r>
              <a:rPr lang="en-US" baseline="0" dirty="0"/>
              <a:t> </a:t>
            </a:r>
            <a:r>
              <a:rPr lang="en-US" dirty="0"/>
              <a:t>CSSI program is guided by six principles.</a:t>
            </a:r>
            <a:r>
              <a:rPr lang="en-US" baseline="0" dirty="0"/>
              <a:t> </a:t>
            </a:r>
            <a:r>
              <a:rPr lang="en-US" sz="1200" dirty="0">
                <a:solidFill>
                  <a:schemeClr val="tx1"/>
                </a:solidFill>
              </a:rPr>
              <a:t>The project must explicitly address these principles, which translate into solicitation-specific criteria.</a:t>
            </a:r>
          </a:p>
          <a:p>
            <a:endParaRPr lang="en-US" baseline="0" dirty="0"/>
          </a:p>
          <a:p>
            <a:pPr marL="285750" indent="-285750" algn="l">
              <a:buFont typeface="Arial" charset="0"/>
              <a:buChar char="•"/>
            </a:pPr>
            <a:r>
              <a:rPr lang="en-US" sz="1200" b="1" i="1" dirty="0">
                <a:solidFill>
                  <a:schemeClr val="tx1"/>
                </a:solidFill>
              </a:rPr>
              <a:t>The project must be Science-driven</a:t>
            </a:r>
            <a:r>
              <a:rPr lang="en-US" sz="1200" b="0" i="0" dirty="0">
                <a:solidFill>
                  <a:schemeClr val="tx1"/>
                </a:solidFill>
              </a:rPr>
              <a:t>,</a:t>
            </a:r>
            <a:r>
              <a:rPr lang="en-US" sz="1200" b="0" i="0" baseline="0" dirty="0">
                <a:solidFill>
                  <a:schemeClr val="tx1"/>
                </a:solidFill>
              </a:rPr>
              <a:t> p</a:t>
            </a:r>
            <a:r>
              <a:rPr lang="en-US" sz="1200" dirty="0">
                <a:solidFill>
                  <a:schemeClr val="tx1"/>
                </a:solidFill>
              </a:rPr>
              <a:t>romoting science excellence, enabling fundamentally new scientific advances; and benefiting science and engineering communities beyond the participating communities.</a:t>
            </a:r>
          </a:p>
          <a:p>
            <a:pPr marL="285750" indent="-285750" algn="l">
              <a:buFont typeface="Arial" charset="0"/>
              <a:buChar char="•"/>
            </a:pPr>
            <a:r>
              <a:rPr lang="en-US" sz="1200" b="1" i="1" dirty="0">
                <a:solidFill>
                  <a:schemeClr val="tx1"/>
                </a:solidFill>
              </a:rPr>
              <a:t>The project must be  Innovative</a:t>
            </a:r>
            <a:r>
              <a:rPr lang="en-US" sz="1200" b="0" i="0" dirty="0">
                <a:solidFill>
                  <a:schemeClr val="tx1"/>
                </a:solidFill>
              </a:rPr>
              <a:t>,</a:t>
            </a:r>
            <a:r>
              <a:rPr lang="en-US" sz="1200" b="0" i="0" baseline="0" dirty="0">
                <a:solidFill>
                  <a:schemeClr val="tx1"/>
                </a:solidFill>
              </a:rPr>
              <a:t> e</a:t>
            </a:r>
            <a:r>
              <a:rPr lang="en-US" sz="1200" dirty="0">
                <a:solidFill>
                  <a:schemeClr val="tx1"/>
                </a:solidFill>
              </a:rPr>
              <a:t>mphasizing unique NSF contributions; building the capability, capacity, and cohesiveness of a national CI ecosystem; and considers both the human and technical aspects of the CI.</a:t>
            </a:r>
          </a:p>
          <a:p>
            <a:pPr marL="285750" indent="-285750" algn="l">
              <a:buFont typeface="Arial" charset="0"/>
              <a:buChar char="•"/>
            </a:pPr>
            <a:r>
              <a:rPr lang="en-US" sz="1200" b="1" i="1" dirty="0">
                <a:solidFill>
                  <a:schemeClr val="tx1"/>
                </a:solidFill>
              </a:rPr>
              <a:t>The project must be Collaborative</a:t>
            </a:r>
            <a:r>
              <a:rPr lang="en-US" sz="1200" b="0" i="0" baseline="0" dirty="0">
                <a:solidFill>
                  <a:schemeClr val="tx1"/>
                </a:solidFill>
              </a:rPr>
              <a:t>, f</a:t>
            </a:r>
            <a:r>
              <a:rPr lang="en-US" sz="1200" dirty="0">
                <a:solidFill>
                  <a:schemeClr val="tx1"/>
                </a:solidFill>
              </a:rPr>
              <a:t>ostering partnerships and community development; actively engages CI experts, specialists and scientists working in concert with domain scientists who are users of CI.</a:t>
            </a:r>
          </a:p>
          <a:p>
            <a:pPr marL="285750" indent="-285750" algn="l">
              <a:buFont typeface="Arial" charset="0"/>
              <a:buChar char="•"/>
            </a:pPr>
            <a:r>
              <a:rPr lang="en-US" sz="1200" b="1" i="1" dirty="0">
                <a:solidFill>
                  <a:schemeClr val="tx1"/>
                </a:solidFill>
              </a:rPr>
              <a:t>The project must be Leveraged</a:t>
            </a:r>
            <a:r>
              <a:rPr lang="en-US" sz="1200" b="0" i="0" dirty="0">
                <a:solidFill>
                  <a:schemeClr val="tx1"/>
                </a:solidFill>
              </a:rPr>
              <a:t>,</a:t>
            </a:r>
            <a:r>
              <a:rPr lang="en-US" sz="1200" b="0" i="0" baseline="0" dirty="0">
                <a:solidFill>
                  <a:schemeClr val="tx1"/>
                </a:solidFill>
              </a:rPr>
              <a:t> </a:t>
            </a:r>
            <a:r>
              <a:rPr lang="en-US" sz="1200" dirty="0">
                <a:solidFill>
                  <a:schemeClr val="tx1"/>
                </a:solidFill>
              </a:rPr>
              <a:t>building on existing, recognized capabilities.</a:t>
            </a:r>
          </a:p>
          <a:p>
            <a:pPr marL="285750" indent="-285750" algn="l">
              <a:buFont typeface="Arial" charset="0"/>
              <a:buChar char="•"/>
            </a:pPr>
            <a:r>
              <a:rPr lang="en-US" sz="1200" b="1" i="1" dirty="0">
                <a:solidFill>
                  <a:schemeClr val="tx1"/>
                </a:solidFill>
              </a:rPr>
              <a:t>The project must be Strategic</a:t>
            </a:r>
            <a:r>
              <a:rPr lang="en-US" sz="1200" b="0" i="1" dirty="0">
                <a:solidFill>
                  <a:schemeClr val="tx1"/>
                </a:solidFill>
              </a:rPr>
              <a:t>, </a:t>
            </a:r>
            <a:r>
              <a:rPr lang="en-US" sz="1200" b="0" i="0" dirty="0">
                <a:solidFill>
                  <a:schemeClr val="tx1"/>
                </a:solidFill>
              </a:rPr>
              <a:t>with</a:t>
            </a:r>
            <a:r>
              <a:rPr lang="en-US" sz="1200" b="0" i="1" dirty="0">
                <a:solidFill>
                  <a:schemeClr val="tx1"/>
                </a:solidFill>
              </a:rPr>
              <a:t> </a:t>
            </a:r>
            <a:r>
              <a:rPr lang="en-US" sz="1200" b="0" i="0" baseline="0" dirty="0">
                <a:solidFill>
                  <a:schemeClr val="tx1"/>
                </a:solidFill>
              </a:rPr>
              <a:t>m</a:t>
            </a:r>
            <a:r>
              <a:rPr lang="en-US" sz="1200" dirty="0">
                <a:solidFill>
                  <a:schemeClr val="tx1"/>
                </a:solidFill>
              </a:rPr>
              <a:t>anagement plans and metrics that encourage measurement of progress and sharing of results.</a:t>
            </a:r>
          </a:p>
          <a:p>
            <a:pPr marL="285750" indent="-285750" algn="l">
              <a:buFont typeface="Arial" charset="0"/>
              <a:buChar char="•"/>
            </a:pPr>
            <a:r>
              <a:rPr lang="en-US" sz="1200" b="1" i="1" dirty="0">
                <a:solidFill>
                  <a:schemeClr val="tx1"/>
                </a:solidFill>
              </a:rPr>
              <a:t>The project must be Sustained</a:t>
            </a:r>
            <a:r>
              <a:rPr lang="en-US" sz="1200" b="0" i="0" dirty="0">
                <a:solidFill>
                  <a:schemeClr val="tx1"/>
                </a:solidFill>
              </a:rPr>
              <a:t>,</a:t>
            </a:r>
            <a:r>
              <a:rPr lang="en-US" sz="1200" b="0" i="0" baseline="0" dirty="0">
                <a:solidFill>
                  <a:schemeClr val="tx1"/>
                </a:solidFill>
              </a:rPr>
              <a:t> p</a:t>
            </a:r>
            <a:r>
              <a:rPr lang="en-US" sz="1200" dirty="0">
                <a:solidFill>
                  <a:schemeClr val="tx1"/>
                </a:solidFill>
              </a:rPr>
              <a:t>roviding benefits beyond the participants and the lifetime of the award, and resulting in widely accessible long-term community cyberinfrastructure.  </a:t>
            </a:r>
          </a:p>
          <a:p>
            <a:endParaRPr lang="en-US" dirty="0"/>
          </a:p>
        </p:txBody>
      </p:sp>
      <p:sp>
        <p:nvSpPr>
          <p:cNvPr id="4" name="Slide Number Placeholder 3"/>
          <p:cNvSpPr>
            <a:spLocks noGrp="1"/>
          </p:cNvSpPr>
          <p:nvPr>
            <p:ph type="sldNum" sz="quarter" idx="10"/>
          </p:nvPr>
        </p:nvSpPr>
        <p:spPr/>
        <p:txBody>
          <a:bodyPr/>
          <a:lstStyle/>
          <a:p>
            <a:fld id="{4C7E1CC9-C181-4583-9F0F-C39113424651}" type="slidenum">
              <a:rPr lang="en-US" smtClean="0"/>
              <a:t>6</a:t>
            </a:fld>
            <a:endParaRPr lang="en-US"/>
          </a:p>
        </p:txBody>
      </p:sp>
    </p:spTree>
    <p:extLst>
      <p:ext uri="{BB962C8B-B14F-4D97-AF65-F5344CB8AC3E}">
        <p14:creationId xmlns:p14="http://schemas.microsoft.com/office/powerpoint/2010/main" val="14631651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t>Cyberinfrastructure for Sustained Scientific Innovation</a:t>
            </a:r>
            <a:r>
              <a:rPr lang="en-US" sz="1200" dirty="0"/>
              <a:t> </a:t>
            </a:r>
            <a:r>
              <a:rPr lang="en-US" baseline="0" dirty="0"/>
              <a:t>is a crosscutting program that involves program officers from every NSF Directorate. Participating divisions and program officers are listed here, and several of our colleagues are attending today’s webinar.</a:t>
            </a:r>
          </a:p>
          <a:p>
            <a:endParaRPr lang="en-US" baseline="0" dirty="0"/>
          </a:p>
          <a:p>
            <a:r>
              <a:rPr lang="en-US" baseline="0" dirty="0"/>
              <a:t>The participant list can also be reviewed on solicitation web page at:  </a:t>
            </a:r>
            <a:r>
              <a:rPr lang="en-US" sz="1200" u="sng" dirty="0"/>
              <a:t>https://</a:t>
            </a:r>
            <a:r>
              <a:rPr lang="en-US" sz="1200" u="sng" dirty="0" err="1"/>
              <a:t>www.nsf.gov</a:t>
            </a:r>
            <a:r>
              <a:rPr lang="en-US" sz="1200" u="sng" dirty="0"/>
              <a:t>/pubs/2019/nsf19548/nsf19548.htm </a:t>
            </a:r>
            <a:endParaRPr lang="en-US" sz="1200" dirty="0"/>
          </a:p>
        </p:txBody>
      </p:sp>
      <p:sp>
        <p:nvSpPr>
          <p:cNvPr id="4" name="Slide Number Placeholder 3"/>
          <p:cNvSpPr>
            <a:spLocks noGrp="1"/>
          </p:cNvSpPr>
          <p:nvPr>
            <p:ph type="sldNum" sz="quarter" idx="10"/>
          </p:nvPr>
        </p:nvSpPr>
        <p:spPr/>
        <p:txBody>
          <a:bodyPr/>
          <a:lstStyle/>
          <a:p>
            <a:fld id="{62F8A193-9A88-4C12-A131-3411C4BCE5F8}" type="slidenum">
              <a:rPr lang="en-US" smtClean="0"/>
              <a:pPr/>
              <a:t>7</a:t>
            </a:fld>
            <a:endParaRPr lang="en-US"/>
          </a:p>
        </p:txBody>
      </p:sp>
    </p:spTree>
    <p:extLst>
      <p:ext uri="{BB962C8B-B14F-4D97-AF65-F5344CB8AC3E}">
        <p14:creationId xmlns:p14="http://schemas.microsoft.com/office/powerpoint/2010/main" val="18786082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t>Within NSF, various organizations have additional specific information about their participation in this program:</a:t>
            </a:r>
          </a:p>
          <a:p>
            <a:pPr lvl="0"/>
            <a:endParaRPr lang="en-US" sz="1100" dirty="0"/>
          </a:p>
          <a:p>
            <a:pPr lvl="0"/>
            <a:r>
              <a:rPr lang="en-US" sz="1100" dirty="0"/>
              <a:t>The Office of Advanced Cyberinfrastructure (OAC) manages the CSSI program, and is especially interested in proposals that: </a:t>
            </a:r>
          </a:p>
          <a:p>
            <a:pPr marL="1085850" marR="0" lvl="2"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100" dirty="0"/>
              <a:t>Enable new science and engineering not previously possible.</a:t>
            </a:r>
          </a:p>
          <a:p>
            <a:pPr marL="1085850" marR="0" lvl="2"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100" dirty="0"/>
              <a:t>Contain innovation as an integral component of the project. Such research might encompass reproducibility, provenance, effectiveness, usability, and product adoption, adaptability to new technologies and to changing requirements, and the data</a:t>
            </a:r>
            <a:r>
              <a:rPr lang="en-US" sz="1100" baseline="0" dirty="0"/>
              <a:t> and </a:t>
            </a:r>
            <a:r>
              <a:rPr lang="en-US" sz="1100" dirty="0"/>
              <a:t>software development lifecycle processes used in the project;</a:t>
            </a:r>
          </a:p>
          <a:p>
            <a:pPr marL="1085850" marR="0" lvl="2"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100" dirty="0"/>
              <a:t>Build on existing community CI services and software, and</a:t>
            </a:r>
            <a:r>
              <a:rPr lang="en-US" sz="1100" baseline="0" dirty="0"/>
              <a:t> </a:t>
            </a:r>
            <a:r>
              <a:rPr lang="en-US" sz="1100" dirty="0"/>
              <a:t>leverage or complement other community cyberinfrastructure (CI) projects </a:t>
            </a:r>
          </a:p>
          <a:p>
            <a:pPr marL="1085850" marR="0" lvl="2" indent="-171450" algn="l" defTabSz="914400" rtl="0" eaLnBrk="1" fontAlgn="auto" latinLnBrk="0" hangingPunct="1">
              <a:lnSpc>
                <a:spcPct val="100000"/>
              </a:lnSpc>
              <a:spcBef>
                <a:spcPts val="0"/>
              </a:spcBef>
              <a:spcAft>
                <a:spcPts val="0"/>
              </a:spcAft>
              <a:buClrTx/>
              <a:buSzTx/>
              <a:buFont typeface="Arial" charset="0"/>
              <a:buChar char="•"/>
              <a:tabLst/>
              <a:defRPr/>
            </a:pPr>
            <a:r>
              <a:rPr lang="en-US" sz="1100" dirty="0"/>
              <a:t>And seek to develop, deploy and sustain foundational infrastructure components, and interdisciplinary and </a:t>
            </a:r>
            <a:r>
              <a:rPr lang="en-US" sz="1100" dirty="0" err="1"/>
              <a:t>omni</a:t>
            </a:r>
            <a:r>
              <a:rPr lang="en-US" sz="1100" dirty="0"/>
              <a:t>-disciplinary computational tools and components.</a:t>
            </a:r>
          </a:p>
        </p:txBody>
      </p:sp>
      <p:sp>
        <p:nvSpPr>
          <p:cNvPr id="4" name="Slide Number Placeholder 3"/>
          <p:cNvSpPr>
            <a:spLocks noGrp="1"/>
          </p:cNvSpPr>
          <p:nvPr>
            <p:ph type="sldNum" sz="quarter" idx="10"/>
          </p:nvPr>
        </p:nvSpPr>
        <p:spPr/>
        <p:txBody>
          <a:bodyPr/>
          <a:lstStyle/>
          <a:p>
            <a:fld id="{62F8A193-9A88-4C12-A131-3411C4BCE5F8}" type="slidenum">
              <a:rPr lang="en-US" smtClean="0"/>
              <a:pPr/>
              <a:t>8</a:t>
            </a:fld>
            <a:endParaRPr lang="en-US"/>
          </a:p>
        </p:txBody>
      </p:sp>
    </p:spTree>
    <p:extLst>
      <p:ext uri="{BB962C8B-B14F-4D97-AF65-F5344CB8AC3E}">
        <p14:creationId xmlns:p14="http://schemas.microsoft.com/office/powerpoint/2010/main" val="3599363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solicitation has details on specific priorities at division level across various directorates. Instead of reading through those details, please refer to the solicitation website for details. Many of them are similar to the 2018 solicitation but others do have changes. We also strongly recommend that you discuss your ideas with the appropriate Program Directors after emailing them a one page summary.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2F8A193-9A88-4C12-A131-3411C4BCE5F8}" type="slidenum">
              <a:rPr lang="en-US" smtClean="0"/>
              <a:pPr/>
              <a:t>9</a:t>
            </a:fld>
            <a:endParaRPr lang="en-US"/>
          </a:p>
        </p:txBody>
      </p:sp>
    </p:spTree>
    <p:extLst>
      <p:ext uri="{BB962C8B-B14F-4D97-AF65-F5344CB8AC3E}">
        <p14:creationId xmlns:p14="http://schemas.microsoft.com/office/powerpoint/2010/main" val="19559743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TextBox 6"/>
          <p:cNvSpPr txBox="1"/>
          <p:nvPr userDrawn="1"/>
        </p:nvSpPr>
        <p:spPr>
          <a:xfrm>
            <a:off x="2318896" y="6463430"/>
            <a:ext cx="231154" cy="338554"/>
          </a:xfrm>
          <a:prstGeom prst="rect">
            <a:avLst/>
          </a:prstGeom>
          <a:noFill/>
        </p:spPr>
        <p:txBody>
          <a:bodyPr wrap="none" rtlCol="0">
            <a:spAutoFit/>
          </a:bodyPr>
          <a:lstStyle/>
          <a:p>
            <a:r>
              <a:rPr lang="en-US" sz="1600" dirty="0"/>
              <a:t> </a:t>
            </a:r>
            <a:endParaRPr lang="en-US" dirty="0"/>
          </a:p>
        </p:txBody>
      </p:sp>
      <p:sp>
        <p:nvSpPr>
          <p:cNvPr id="16" name="Date Placeholder 15">
            <a:extLst>
              <a:ext uri="{FF2B5EF4-FFF2-40B4-BE49-F238E27FC236}">
                <a16:creationId xmlns:a16="http://schemas.microsoft.com/office/drawing/2014/main" id="{3DE360D9-A90E-5748-B87C-A2ACF30B7A29}"/>
              </a:ext>
            </a:extLst>
          </p:cNvPr>
          <p:cNvSpPr>
            <a:spLocks noGrp="1"/>
          </p:cNvSpPr>
          <p:nvPr>
            <p:ph type="dt" sz="half" idx="10"/>
          </p:nvPr>
        </p:nvSpPr>
        <p:spPr/>
        <p:txBody>
          <a:bodyPr/>
          <a:lstStyle/>
          <a:p>
            <a:r>
              <a:rPr lang="en-US"/>
              <a:t>NSF 19-548</a:t>
            </a:r>
            <a:endParaRPr lang="en-US" dirty="0"/>
          </a:p>
        </p:txBody>
      </p:sp>
      <p:sp>
        <p:nvSpPr>
          <p:cNvPr id="17" name="Footer Placeholder 16">
            <a:extLst>
              <a:ext uri="{FF2B5EF4-FFF2-40B4-BE49-F238E27FC236}">
                <a16:creationId xmlns:a16="http://schemas.microsoft.com/office/drawing/2014/main" id="{4B1F5B14-F2D3-234D-A457-8020D5C57428}"/>
              </a:ext>
            </a:extLst>
          </p:cNvPr>
          <p:cNvSpPr>
            <a:spLocks noGrp="1"/>
          </p:cNvSpPr>
          <p:nvPr>
            <p:ph type="ftr" sz="quarter" idx="11"/>
          </p:nvPr>
        </p:nvSpPr>
        <p:spPr>
          <a:xfrm>
            <a:off x="2550050" y="6356350"/>
            <a:ext cx="3850750" cy="365125"/>
          </a:xfrm>
        </p:spPr>
        <p:txBody>
          <a:bodyPr/>
          <a:lstStyle/>
          <a:p>
            <a:r>
              <a:rPr lang="en-US" dirty="0"/>
              <a:t>https://</a:t>
            </a:r>
            <a:r>
              <a:rPr lang="en-US" dirty="0" err="1"/>
              <a:t>www.nsf.gov</a:t>
            </a:r>
            <a:r>
              <a:rPr lang="en-US" dirty="0"/>
              <a:t>/pubs/2019/nsf19548/nsf19548.htm</a:t>
            </a:r>
          </a:p>
        </p:txBody>
      </p:sp>
      <p:sp>
        <p:nvSpPr>
          <p:cNvPr id="18" name="Slide Number Placeholder 17">
            <a:extLst>
              <a:ext uri="{FF2B5EF4-FFF2-40B4-BE49-F238E27FC236}">
                <a16:creationId xmlns:a16="http://schemas.microsoft.com/office/drawing/2014/main" id="{E2C923D9-FF05-4D4D-A738-8F393250EDDF}"/>
              </a:ext>
            </a:extLst>
          </p:cNvPr>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1098410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NSF 19-548</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3306862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NSF 19-548</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2126530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NSF 19-548</a:t>
            </a:r>
            <a:endParaRPr lang="en-US" dirty="0"/>
          </a:p>
        </p:txBody>
      </p:sp>
      <p:sp>
        <p:nvSpPr>
          <p:cNvPr id="5" name="Footer Placeholder 4"/>
          <p:cNvSpPr>
            <a:spLocks noGrp="1"/>
          </p:cNvSpPr>
          <p:nvPr>
            <p:ph type="ftr" sz="quarter" idx="11"/>
          </p:nvPr>
        </p:nvSpPr>
        <p:spPr>
          <a:xfrm>
            <a:off x="2743200" y="6356350"/>
            <a:ext cx="3733800" cy="365125"/>
          </a:xfrm>
        </p:spPr>
        <p:txBody>
          <a:bodyPr/>
          <a:lstStyle>
            <a:lvl1pPr>
              <a:defRPr>
                <a:solidFill>
                  <a:srgbClr val="0070C0"/>
                </a:solidFill>
              </a:defRPr>
            </a:lvl1pPr>
          </a:lstStyle>
          <a:p>
            <a:r>
              <a:rPr lang="en-US"/>
              <a:t>https://www.nsf.gov/pubs/2019/nsf19548/nsf19548.htm</a:t>
            </a:r>
            <a:endParaRPr lang="en-US" dirty="0"/>
          </a:p>
        </p:txBody>
      </p:sp>
      <p:sp>
        <p:nvSpPr>
          <p:cNvPr id="6" name="Slide Number Placeholder 5"/>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120339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NSF 19-548</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2709638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NSF 19-548</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3413492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NSF 19-548</a:t>
            </a:r>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755264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NSF 19-548</a:t>
            </a: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849112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NSF 19-548</a:t>
            </a:r>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3817025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NSF 19-548</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129461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NSF 19-548</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03A9F4-2153-4E30-848A-357EB84591DA}" type="slidenum">
              <a:rPr lang="en-US" smtClean="0"/>
              <a:t>‹#›</a:t>
            </a:fld>
            <a:endParaRPr lang="en-US"/>
          </a:p>
        </p:txBody>
      </p:sp>
    </p:spTree>
    <p:extLst>
      <p:ext uri="{BB962C8B-B14F-4D97-AF65-F5344CB8AC3E}">
        <p14:creationId xmlns:p14="http://schemas.microsoft.com/office/powerpoint/2010/main" val="3763359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NSF 19-548</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03A9F4-2153-4E30-848A-357EB84591DA}" type="slidenum">
              <a:rPr lang="en-US" smtClean="0"/>
              <a:t>‹#›</a:t>
            </a:fld>
            <a:endParaRPr lang="en-US"/>
          </a:p>
        </p:txBody>
      </p:sp>
    </p:spTree>
    <p:extLst>
      <p:ext uri="{BB962C8B-B14F-4D97-AF65-F5344CB8AC3E}">
        <p14:creationId xmlns:p14="http://schemas.microsoft.com/office/powerpoint/2010/main" val="229620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NSF-CSSIQueries@nsf.gov"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nsf.gov/cise/collab/"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NSF-CSSIQueries@nsf.gov" TargetMode="External"/><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s://www.nsf.gov/pubs/2019/nsf19548/nsf19548.htm" TargetMode="External"/><Relationship Id="rId2" Type="http://schemas.openxmlformats.org/officeDocument/2006/relationships/notesSlide" Target="../notesSlides/notesSlide28.xml"/><Relationship Id="rId1" Type="http://schemas.openxmlformats.org/officeDocument/2006/relationships/slideLayout" Target="../slideLayouts/slideLayout6.xml"/><Relationship Id="rId4" Type="http://schemas.openxmlformats.org/officeDocument/2006/relationships/hyperlink" Target="https://www.nsf.gov/pubs/policydocs/pappg19_1/index.jsp" TargetMode="Externa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hyperlink" Target="mailto:NSF-CSSIQueries@nsf.gov"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http://www.nsf.gov/event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62000" y="304800"/>
            <a:ext cx="7848600" cy="2362200"/>
          </a:xfrm>
        </p:spPr>
        <p:txBody>
          <a:bodyPr>
            <a:normAutofit/>
          </a:bodyPr>
          <a:lstStyle/>
          <a:p>
            <a:r>
              <a:rPr lang="en-US" sz="3600" b="1" dirty="0"/>
              <a:t>Cyberinfrastructure for Sustained Scientific Innovation (CSSI)</a:t>
            </a:r>
            <a:br>
              <a:rPr lang="en-US" sz="2700" dirty="0"/>
            </a:br>
            <a:endParaRPr lang="en-US" sz="2400" dirty="0"/>
          </a:p>
        </p:txBody>
      </p:sp>
      <p:sp>
        <p:nvSpPr>
          <p:cNvPr id="3" name="Subtitle 2"/>
          <p:cNvSpPr>
            <a:spLocks noGrp="1"/>
          </p:cNvSpPr>
          <p:nvPr>
            <p:ph type="subTitle" idx="1"/>
          </p:nvPr>
        </p:nvSpPr>
        <p:spPr>
          <a:xfrm>
            <a:off x="1485900" y="2438400"/>
            <a:ext cx="6134100" cy="685800"/>
          </a:xfrm>
        </p:spPr>
        <p:txBody>
          <a:bodyPr>
            <a:normAutofit/>
          </a:bodyPr>
          <a:lstStyle/>
          <a:p>
            <a:r>
              <a:rPr lang="en-US" sz="2400" dirty="0">
                <a:solidFill>
                  <a:schemeClr val="tx1"/>
                </a:solidFill>
              </a:rPr>
              <a:t>Webinar:  September 23, 2019</a:t>
            </a:r>
          </a:p>
          <a:p>
            <a:endParaRPr lang="en-US" sz="1900" dirty="0">
              <a:solidFill>
                <a:schemeClr val="tx1"/>
              </a:solidFill>
            </a:endParaRPr>
          </a:p>
        </p:txBody>
      </p:sp>
      <p:pic>
        <p:nvPicPr>
          <p:cNvPr id="4" name="Picture 3" descr="nsf1.png"/>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3978026" y="3200400"/>
            <a:ext cx="1432174" cy="1440452"/>
          </a:xfrm>
          <a:prstGeom prst="rect">
            <a:avLst/>
          </a:prstGeom>
        </p:spPr>
      </p:pic>
      <p:sp>
        <p:nvSpPr>
          <p:cNvPr id="6" name="Subtitle 2"/>
          <p:cNvSpPr txBox="1">
            <a:spLocks/>
          </p:cNvSpPr>
          <p:nvPr/>
        </p:nvSpPr>
        <p:spPr>
          <a:xfrm>
            <a:off x="535709" y="4740984"/>
            <a:ext cx="8077200" cy="137160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2000" dirty="0">
                <a:solidFill>
                  <a:schemeClr val="tx1"/>
                </a:solidFill>
              </a:rPr>
              <a:t>Stefan Robila, Micah Beck, Vipin Chaudhary, Alan Sussman and Amy Walton</a:t>
            </a:r>
          </a:p>
          <a:p>
            <a:endParaRPr lang="en-US" sz="2000" dirty="0">
              <a:solidFill>
                <a:schemeClr val="tx1"/>
              </a:solidFill>
            </a:endParaRPr>
          </a:p>
          <a:p>
            <a:r>
              <a:rPr lang="en-US" sz="2000" dirty="0">
                <a:solidFill>
                  <a:schemeClr val="tx1"/>
                </a:solidFill>
              </a:rPr>
              <a:t>Office of Advanced Cyberinfrastructure </a:t>
            </a:r>
          </a:p>
          <a:p>
            <a:r>
              <a:rPr lang="en-US" sz="2000" dirty="0">
                <a:solidFill>
                  <a:schemeClr val="tx1"/>
                </a:solidFill>
                <a:ea typeface="Verdana" pitchFamily="34" charset="0"/>
                <a:cs typeface="Verdana" pitchFamily="34" charset="0"/>
              </a:rPr>
              <a:t>Directorate for Computer &amp; Information Science &amp; Engineering</a:t>
            </a:r>
          </a:p>
        </p:txBody>
      </p:sp>
      <p:sp>
        <p:nvSpPr>
          <p:cNvPr id="7" name="Slide Number Placeholder 6"/>
          <p:cNvSpPr>
            <a:spLocks noGrp="1"/>
          </p:cNvSpPr>
          <p:nvPr>
            <p:ph type="sldNum" sz="quarter" idx="12"/>
          </p:nvPr>
        </p:nvSpPr>
        <p:spPr>
          <a:xfrm>
            <a:off x="6553200" y="6356350"/>
            <a:ext cx="2133600" cy="365125"/>
          </a:xfrm>
        </p:spPr>
        <p:txBody>
          <a:bodyPr/>
          <a:lstStyle/>
          <a:p>
            <a:fld id="{1403A9F4-2153-4E30-848A-357EB84591DA}" type="slidenum">
              <a:rPr lang="en-US" smtClean="0"/>
              <a:pPr/>
              <a:t>1</a:t>
            </a:fld>
            <a:endParaRPr lang="en-US" dirty="0"/>
          </a:p>
        </p:txBody>
      </p:sp>
      <p:sp>
        <p:nvSpPr>
          <p:cNvPr id="8" name="Date Placeholder 7"/>
          <p:cNvSpPr>
            <a:spLocks noGrp="1"/>
          </p:cNvSpPr>
          <p:nvPr>
            <p:ph type="dt" sz="half" idx="10"/>
          </p:nvPr>
        </p:nvSpPr>
        <p:spPr>
          <a:xfrm>
            <a:off x="457200" y="6356350"/>
            <a:ext cx="2133600" cy="365125"/>
          </a:xfrm>
        </p:spPr>
        <p:txBody>
          <a:bodyPr/>
          <a:lstStyle/>
          <a:p>
            <a:r>
              <a:rPr lang="en-US"/>
              <a:t>NSF 19-548</a:t>
            </a:r>
            <a:endParaRPr lang="en-US" dirty="0"/>
          </a:p>
        </p:txBody>
      </p:sp>
    </p:spTree>
    <p:extLst>
      <p:ext uri="{BB962C8B-B14F-4D97-AF65-F5344CB8AC3E}">
        <p14:creationId xmlns:p14="http://schemas.microsoft.com/office/powerpoint/2010/main" val="33534694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0" y="2057400"/>
            <a:ext cx="9144000" cy="6096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1447800" y="2079548"/>
            <a:ext cx="6781800" cy="533399"/>
          </a:xfrm>
        </p:spPr>
        <p:txBody>
          <a:bodyPr>
            <a:noAutofit/>
          </a:bodyPr>
          <a:lstStyle/>
          <a:p>
            <a:r>
              <a:rPr lang="en-US" sz="3600" b="1" kern="1200" dirty="0">
                <a:solidFill>
                  <a:srgbClr val="333399"/>
                </a:solidFill>
                <a:ea typeface="Verdana" pitchFamily="34" charset="0"/>
                <a:cs typeface="Verdana" pitchFamily="34" charset="0"/>
              </a:rPr>
              <a:t>The NSF </a:t>
            </a:r>
            <a:r>
              <a:rPr lang="en-US" sz="3600" b="1" dirty="0">
                <a:solidFill>
                  <a:srgbClr val="333399"/>
                </a:solidFill>
                <a:ea typeface="Verdana" pitchFamily="34" charset="0"/>
                <a:cs typeface="Verdana" pitchFamily="34" charset="0"/>
              </a:rPr>
              <a:t>19-548 Solicitation </a:t>
            </a:r>
            <a:endParaRPr lang="en-US" sz="3600" b="1" kern="1200" dirty="0">
              <a:solidFill>
                <a:srgbClr val="333399"/>
              </a:solidFill>
              <a:ea typeface="Verdana" pitchFamily="34" charset="0"/>
              <a:cs typeface="Verdana" pitchFamily="34" charset="0"/>
            </a:endParaRPr>
          </a:p>
        </p:txBody>
      </p:sp>
      <p:sp>
        <p:nvSpPr>
          <p:cNvPr id="4" name="Slide Number Placeholder 3"/>
          <p:cNvSpPr>
            <a:spLocks noGrp="1"/>
          </p:cNvSpPr>
          <p:nvPr>
            <p:ph type="sldNum" sz="quarter" idx="12"/>
          </p:nvPr>
        </p:nvSpPr>
        <p:spPr/>
        <p:txBody>
          <a:bodyPr/>
          <a:lstStyle/>
          <a:p>
            <a:fld id="{1403A9F4-2153-4E30-848A-357EB84591DA}" type="slidenum">
              <a:rPr lang="en-US" smtClean="0"/>
              <a:t>10</a:t>
            </a:fld>
            <a:endParaRPr lang="en-US"/>
          </a:p>
        </p:txBody>
      </p:sp>
      <p:sp>
        <p:nvSpPr>
          <p:cNvPr id="6" name="Date Placeholder 5"/>
          <p:cNvSpPr>
            <a:spLocks noGrp="1"/>
          </p:cNvSpPr>
          <p:nvPr>
            <p:ph type="dt" sz="half" idx="10"/>
          </p:nvPr>
        </p:nvSpPr>
        <p:spPr/>
        <p:txBody>
          <a:bodyPr/>
          <a:lstStyle/>
          <a:p>
            <a:r>
              <a:rPr lang="en-US"/>
              <a:t>NSF 19-548</a:t>
            </a:r>
          </a:p>
        </p:txBody>
      </p:sp>
      <p:sp>
        <p:nvSpPr>
          <p:cNvPr id="5" name="TextBox 4"/>
          <p:cNvSpPr txBox="1"/>
          <p:nvPr/>
        </p:nvSpPr>
        <p:spPr>
          <a:xfrm>
            <a:off x="1905000" y="2819400"/>
            <a:ext cx="3161378" cy="1200329"/>
          </a:xfrm>
          <a:prstGeom prst="rect">
            <a:avLst/>
          </a:prstGeom>
          <a:noFill/>
        </p:spPr>
        <p:txBody>
          <a:bodyPr wrap="none" rtlCol="0">
            <a:spAutoFit/>
          </a:bodyPr>
          <a:lstStyle/>
          <a:p>
            <a:pPr marL="285750" indent="-285750">
              <a:buFont typeface="Arial" charset="0"/>
              <a:buChar char="•"/>
            </a:pPr>
            <a:r>
              <a:rPr lang="en-US" sz="2400" dirty="0"/>
              <a:t>Classes of investment</a:t>
            </a:r>
          </a:p>
          <a:p>
            <a:pPr marL="285750" indent="-285750">
              <a:buFont typeface="Arial" charset="0"/>
              <a:buChar char="•"/>
            </a:pPr>
            <a:r>
              <a:rPr lang="en-US" sz="2400" dirty="0"/>
              <a:t>PI eligibility</a:t>
            </a:r>
          </a:p>
          <a:p>
            <a:pPr marL="285750" indent="-285750">
              <a:buFont typeface="Arial" charset="0"/>
              <a:buChar char="•"/>
            </a:pPr>
            <a:r>
              <a:rPr lang="en-US" sz="2400" dirty="0"/>
              <a:t>Review criteria</a:t>
            </a:r>
          </a:p>
        </p:txBody>
      </p:sp>
    </p:spTree>
    <p:extLst>
      <p:ext uri="{BB962C8B-B14F-4D97-AF65-F5344CB8AC3E}">
        <p14:creationId xmlns:p14="http://schemas.microsoft.com/office/powerpoint/2010/main" val="1139546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0"/>
            <a:ext cx="8305800" cy="762000"/>
          </a:xfrm>
        </p:spPr>
        <p:txBody>
          <a:bodyPr>
            <a:normAutofit/>
          </a:bodyPr>
          <a:lstStyle/>
          <a:p>
            <a:r>
              <a:rPr lang="en-US" altLang="en-US" sz="3200" b="1" dirty="0"/>
              <a:t>CSSI Umbrella</a:t>
            </a:r>
            <a:endParaRPr lang="en-US" sz="3200" i="1" dirty="0"/>
          </a:p>
        </p:txBody>
      </p:sp>
      <p:graphicFrame>
        <p:nvGraphicFramePr>
          <p:cNvPr id="7" name="Table 6"/>
          <p:cNvGraphicFramePr>
            <a:graphicFrameLocks noGrp="1"/>
          </p:cNvGraphicFramePr>
          <p:nvPr>
            <p:extLst>
              <p:ext uri="{D42A27DB-BD31-4B8C-83A1-F6EECF244321}">
                <p14:modId xmlns:p14="http://schemas.microsoft.com/office/powerpoint/2010/main" val="2022283489"/>
              </p:ext>
            </p:extLst>
          </p:nvPr>
        </p:nvGraphicFramePr>
        <p:xfrm>
          <a:off x="457200" y="914400"/>
          <a:ext cx="8305800" cy="5656460"/>
        </p:xfrm>
        <a:graphic>
          <a:graphicData uri="http://schemas.openxmlformats.org/drawingml/2006/table">
            <a:tbl>
              <a:tblPr firstRow="1" bandRow="1">
                <a:tableStyleId>{5C22544A-7EE6-4342-B048-85BDC9FD1C3A}</a:tableStyleId>
              </a:tblPr>
              <a:tblGrid>
                <a:gridCol w="2057400">
                  <a:extLst>
                    <a:ext uri="{9D8B030D-6E8A-4147-A177-3AD203B41FA5}">
                      <a16:colId xmlns:a16="http://schemas.microsoft.com/office/drawing/2014/main" val="20000"/>
                    </a:ext>
                  </a:extLst>
                </a:gridCol>
                <a:gridCol w="6248400">
                  <a:extLst>
                    <a:ext uri="{9D8B030D-6E8A-4147-A177-3AD203B41FA5}">
                      <a16:colId xmlns:a16="http://schemas.microsoft.com/office/drawing/2014/main" val="20001"/>
                    </a:ext>
                  </a:extLst>
                </a:gridCol>
              </a:tblGrid>
              <a:tr h="533400">
                <a:tc>
                  <a:txBody>
                    <a:bodyPr/>
                    <a:lstStyle/>
                    <a:p>
                      <a:pPr algn="ctr"/>
                      <a:r>
                        <a:rPr lang="en-US" dirty="0"/>
                        <a:t>Investment Class</a:t>
                      </a:r>
                    </a:p>
                  </a:txBody>
                  <a:tcPr/>
                </a:tc>
                <a:tc>
                  <a:txBody>
                    <a:bodyPr/>
                    <a:lstStyle/>
                    <a:p>
                      <a:pPr algn="ctr"/>
                      <a:r>
                        <a:rPr lang="en-US" dirty="0"/>
                        <a:t>Description </a:t>
                      </a:r>
                    </a:p>
                  </a:txBody>
                  <a:tcPr/>
                </a:tc>
                <a:extLst>
                  <a:ext uri="{0D108BD9-81ED-4DB2-BD59-A6C34878D82A}">
                    <a16:rowId xmlns:a16="http://schemas.microsoft.com/office/drawing/2014/main" val="10000"/>
                  </a:ext>
                </a:extLst>
              </a:tr>
              <a:tr h="1008260">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Elements</a:t>
                      </a:r>
                      <a:endParaRPr lang="en-US" sz="1800" dirty="0">
                        <a:effectLst/>
                        <a:latin typeface="+mn-lt"/>
                        <a:ea typeface="ＭＳ 明朝" charset="-128"/>
                        <a:cs typeface="Times New Roman"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dirty="0">
                          <a:solidFill>
                            <a:schemeClr val="dk1"/>
                          </a:solidFill>
                          <a:effectLst/>
                          <a:latin typeface="+mn-lt"/>
                          <a:ea typeface="+mn-ea"/>
                          <a:cs typeface="+mn-cs"/>
                        </a:rPr>
                        <a:t>S</a:t>
                      </a:r>
                      <a:r>
                        <a:rPr lang="en-US" dirty="0"/>
                        <a:t>mall groups that will create and deploy robust capabilities for which there is a demonstrated need that will advance one or more significant areas of science and engineering.</a:t>
                      </a:r>
                    </a:p>
                  </a:txBody>
                  <a:tcPr marL="68580" marR="68580" marT="0" marB="0"/>
                </a:tc>
                <a:extLst>
                  <a:ext uri="{0D108BD9-81ED-4DB2-BD59-A6C34878D82A}">
                    <a16:rowId xmlns:a16="http://schemas.microsoft.com/office/drawing/2014/main" val="10001"/>
                  </a:ext>
                </a:extLst>
              </a:tr>
              <a:tr h="1008260">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Framework Implementations</a:t>
                      </a:r>
                      <a:endParaRPr lang="en-US" sz="1800" dirty="0">
                        <a:effectLst/>
                        <a:latin typeface="+mn-lt"/>
                        <a:ea typeface="ＭＳ 明朝" charset="-128"/>
                        <a:cs typeface="Times New Roman"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Larger, interdisciplinary teams organized around the development and application of common infrastructure aimed at solving common research problems faced by NSF researchers in one or more areas of science and engineering, resulting in a sustainable community framework serving a diverse community or communities.</a:t>
                      </a:r>
                      <a:endParaRPr lang="en-US" sz="1800" dirty="0">
                        <a:effectLst/>
                        <a:latin typeface="+mn-lt"/>
                        <a:ea typeface="ＭＳ 明朝" charset="-128"/>
                        <a:cs typeface="Times New Roman" charset="0"/>
                      </a:endParaRPr>
                    </a:p>
                  </a:txBody>
                  <a:tcPr marL="68580" marR="68580" marT="0" marB="0"/>
                </a:tc>
                <a:extLst>
                  <a:ext uri="{0D108BD9-81ED-4DB2-BD59-A6C34878D82A}">
                    <a16:rowId xmlns:a16="http://schemas.microsoft.com/office/drawing/2014/main" val="10002"/>
                  </a:ext>
                </a:extLst>
              </a:tr>
              <a:tr h="384864">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0003"/>
                  </a:ext>
                </a:extLst>
              </a:tr>
              <a:tr h="1075756">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Planning Grants for Community Cyberinfrastructure</a:t>
                      </a:r>
                      <a:endParaRPr lang="en-US" sz="1800" dirty="0">
                        <a:effectLst/>
                        <a:latin typeface="+mn-lt"/>
                        <a:ea typeface="ＭＳ 明朝" charset="-128"/>
                        <a:cs typeface="Times New Roman" charset="0"/>
                      </a:endParaRPr>
                    </a:p>
                  </a:txBody>
                  <a:tcPr marL="68580" marR="68580" marT="0" marB="0">
                    <a:solidFill>
                      <a:schemeClr val="bg1">
                        <a:lumMod val="85000"/>
                      </a:schemeClr>
                    </a:solidFill>
                  </a:tcPr>
                </a:tc>
                <a:tc>
                  <a:txBody>
                    <a:bodyPr/>
                    <a:lstStyle/>
                    <a:p>
                      <a:pPr marL="0" marR="0">
                        <a:spcBef>
                          <a:spcPts val="0"/>
                        </a:spcBef>
                        <a:spcAft>
                          <a:spcPts val="0"/>
                        </a:spcAft>
                      </a:pPr>
                      <a:r>
                        <a:rPr lang="en-US" dirty="0"/>
                        <a:t>Focus on the establishment of long-term capabilities in cyberinfrastructure, which would serve a research community of substantial size and disciplinary breadth.</a:t>
                      </a:r>
                      <a:endParaRPr lang="en-US" sz="1800" dirty="0">
                        <a:effectLst/>
                        <a:latin typeface="+mn-lt"/>
                        <a:ea typeface="ＭＳ 明朝" charset="-128"/>
                        <a:cs typeface="Times New Roman" charset="0"/>
                      </a:endParaRPr>
                    </a:p>
                  </a:txBody>
                  <a:tcPr marL="68580" marR="68580" marT="0" marB="0">
                    <a:solidFill>
                      <a:schemeClr val="bg1">
                        <a:lumMod val="85000"/>
                      </a:schemeClr>
                    </a:solidFill>
                  </a:tcPr>
                </a:tc>
                <a:extLst>
                  <a:ext uri="{0D108BD9-81ED-4DB2-BD59-A6C34878D82A}">
                    <a16:rowId xmlns:a16="http://schemas.microsoft.com/office/drawing/2014/main" val="10004"/>
                  </a:ext>
                </a:extLst>
              </a:tr>
              <a:tr h="1008260">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Community Cyberinfrastructure Implementations</a:t>
                      </a:r>
                      <a:endParaRPr lang="en-US" sz="1800" dirty="0">
                        <a:effectLst/>
                        <a:latin typeface="+mn-lt"/>
                        <a:ea typeface="ＭＳ 明朝" charset="-128"/>
                        <a:cs typeface="Times New Roman" charset="0"/>
                      </a:endParaRPr>
                    </a:p>
                  </a:txBody>
                  <a:tcPr marL="68580" marR="68580" marT="0" marB="0">
                    <a:solidFill>
                      <a:schemeClr val="bg1">
                        <a:lumMod val="85000"/>
                      </a:schemeClr>
                    </a:solidFill>
                  </a:tcPr>
                </a:tc>
                <a:tc>
                  <a:txBody>
                    <a:bodyPr/>
                    <a:lstStyle/>
                    <a:p>
                      <a:pPr marL="0" marR="0">
                        <a:spcBef>
                          <a:spcPts val="0"/>
                        </a:spcBef>
                        <a:spcAft>
                          <a:spcPts val="0"/>
                        </a:spcAft>
                      </a:pPr>
                      <a:r>
                        <a:rPr lang="en-US" dirty="0"/>
                        <a:t>Focus on the establishment of long-term hubs of excellence in cyberinfrastructure and technologies, which will serve a research community of substantial size and disciplinary breadth.</a:t>
                      </a:r>
                      <a:endParaRPr lang="en-US" sz="1800" dirty="0">
                        <a:effectLst/>
                        <a:latin typeface="+mn-lt"/>
                        <a:ea typeface="ＭＳ 明朝" charset="-128"/>
                        <a:cs typeface="Times New Roman" charset="0"/>
                      </a:endParaRPr>
                    </a:p>
                  </a:txBody>
                  <a:tcPr marL="68580" marR="68580" marT="0" marB="0">
                    <a:solidFill>
                      <a:schemeClr val="bg1">
                        <a:lumMod val="85000"/>
                      </a:schemeClr>
                    </a:solidFill>
                  </a:tcPr>
                </a:tc>
                <a:extLst>
                  <a:ext uri="{0D108BD9-81ED-4DB2-BD59-A6C34878D82A}">
                    <a16:rowId xmlns:a16="http://schemas.microsoft.com/office/drawing/2014/main" val="10005"/>
                  </a:ext>
                </a:extLst>
              </a:tr>
            </a:tbl>
          </a:graphicData>
        </a:graphic>
      </p:graphicFrame>
      <p:sp>
        <p:nvSpPr>
          <p:cNvPr id="3" name="Slide Number Placeholder 2"/>
          <p:cNvSpPr>
            <a:spLocks noGrp="1"/>
          </p:cNvSpPr>
          <p:nvPr>
            <p:ph type="sldNum" sz="quarter" idx="12"/>
          </p:nvPr>
        </p:nvSpPr>
        <p:spPr>
          <a:xfrm>
            <a:off x="6553200" y="6356350"/>
            <a:ext cx="2133600" cy="365125"/>
          </a:xfrm>
        </p:spPr>
        <p:txBody>
          <a:bodyPr/>
          <a:lstStyle/>
          <a:p>
            <a:fld id="{1403A9F4-2153-4E30-848A-357EB84591DA}" type="slidenum">
              <a:rPr lang="en-US" smtClean="0"/>
              <a:pPr/>
              <a:t>11</a:t>
            </a:fld>
            <a:endParaRPr lang="en-US" dirty="0"/>
          </a:p>
        </p:txBody>
      </p:sp>
      <p:sp>
        <p:nvSpPr>
          <p:cNvPr id="4" name="Date Placeholder 3"/>
          <p:cNvSpPr>
            <a:spLocks noGrp="1"/>
          </p:cNvSpPr>
          <p:nvPr>
            <p:ph type="dt" sz="half" idx="10"/>
          </p:nvPr>
        </p:nvSpPr>
        <p:spPr>
          <a:xfrm>
            <a:off x="457200" y="6356350"/>
            <a:ext cx="2133600" cy="365125"/>
          </a:xfrm>
        </p:spPr>
        <p:txBody>
          <a:bodyPr/>
          <a:lstStyle/>
          <a:p>
            <a:r>
              <a:rPr lang="en-US"/>
              <a:t>NSF 19-548</a:t>
            </a:r>
            <a:endParaRPr lang="en-US" dirty="0"/>
          </a:p>
        </p:txBody>
      </p:sp>
      <p:sp>
        <p:nvSpPr>
          <p:cNvPr id="8" name="Rectangle 7"/>
          <p:cNvSpPr/>
          <p:nvPr/>
        </p:nvSpPr>
        <p:spPr>
          <a:xfrm>
            <a:off x="228600" y="762000"/>
            <a:ext cx="8686800" cy="3657600"/>
          </a:xfrm>
          <a:prstGeom prst="rect">
            <a:avLst/>
          </a:prstGeom>
          <a:noFill/>
          <a:ln w="3810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7291387" y="545068"/>
            <a:ext cx="1295400" cy="369332"/>
          </a:xfrm>
          <a:prstGeom prst="rect">
            <a:avLst/>
          </a:prstGeom>
          <a:solidFill>
            <a:schemeClr val="bg1"/>
          </a:solidFill>
          <a:ln w="38100">
            <a:solidFill>
              <a:srgbClr val="FF0000"/>
            </a:solidFill>
          </a:ln>
        </p:spPr>
        <p:txBody>
          <a:bodyPr wrap="square" rtlCol="0">
            <a:spAutoFit/>
          </a:bodyPr>
          <a:lstStyle/>
          <a:p>
            <a:r>
              <a:rPr lang="en-US" b="1" dirty="0">
                <a:solidFill>
                  <a:srgbClr val="FF0000"/>
                </a:solidFill>
              </a:rPr>
              <a:t>NSF 19-548</a:t>
            </a:r>
          </a:p>
        </p:txBody>
      </p:sp>
    </p:spTree>
    <p:extLst>
      <p:ext uri="{BB962C8B-B14F-4D97-AF65-F5344CB8AC3E}">
        <p14:creationId xmlns:p14="http://schemas.microsoft.com/office/powerpoint/2010/main" val="1840423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09600" y="245748"/>
            <a:ext cx="8305800" cy="1143000"/>
          </a:xfrm>
        </p:spPr>
        <p:txBody>
          <a:bodyPr>
            <a:normAutofit/>
          </a:bodyPr>
          <a:lstStyle/>
          <a:p>
            <a:r>
              <a:rPr lang="en-US" altLang="en-US" sz="3200" b="1" dirty="0"/>
              <a:t>Budget by Investment Class,</a:t>
            </a:r>
            <a:br>
              <a:rPr lang="en-US" altLang="en-US" sz="3200" b="1" dirty="0"/>
            </a:br>
            <a:r>
              <a:rPr lang="en-US" altLang="en-US" sz="3200" b="1" dirty="0"/>
              <a:t>NSF 19-548</a:t>
            </a:r>
            <a:endParaRPr lang="en-US" sz="3200" i="1" dirty="0"/>
          </a:p>
        </p:txBody>
      </p:sp>
      <p:graphicFrame>
        <p:nvGraphicFramePr>
          <p:cNvPr id="3" name="Table 2"/>
          <p:cNvGraphicFramePr>
            <a:graphicFrameLocks noGrp="1"/>
          </p:cNvGraphicFramePr>
          <p:nvPr>
            <p:extLst>
              <p:ext uri="{D42A27DB-BD31-4B8C-83A1-F6EECF244321}">
                <p14:modId xmlns:p14="http://schemas.microsoft.com/office/powerpoint/2010/main" val="943360974"/>
              </p:ext>
            </p:extLst>
          </p:nvPr>
        </p:nvGraphicFramePr>
        <p:xfrm>
          <a:off x="609600" y="1693548"/>
          <a:ext cx="7620000" cy="2419016"/>
        </p:xfrm>
        <a:graphic>
          <a:graphicData uri="http://schemas.openxmlformats.org/drawingml/2006/table">
            <a:tbl>
              <a:tblPr firstRow="1" bandRow="1">
                <a:tableStyleId>{5C22544A-7EE6-4342-B048-85BDC9FD1C3A}</a:tableStyleId>
              </a:tblPr>
              <a:tblGrid>
                <a:gridCol w="3733800">
                  <a:extLst>
                    <a:ext uri="{9D8B030D-6E8A-4147-A177-3AD203B41FA5}">
                      <a16:colId xmlns:a16="http://schemas.microsoft.com/office/drawing/2014/main" val="20000"/>
                    </a:ext>
                  </a:extLst>
                </a:gridCol>
                <a:gridCol w="3886200">
                  <a:extLst>
                    <a:ext uri="{9D8B030D-6E8A-4147-A177-3AD203B41FA5}">
                      <a16:colId xmlns:a16="http://schemas.microsoft.com/office/drawing/2014/main" val="20003"/>
                    </a:ext>
                  </a:extLst>
                </a:gridCol>
              </a:tblGrid>
              <a:tr h="335487">
                <a:tc>
                  <a:txBody>
                    <a:bodyPr/>
                    <a:lstStyle/>
                    <a:p>
                      <a:pPr algn="ctr"/>
                      <a:r>
                        <a:rPr lang="en-US" dirty="0"/>
                        <a:t>Investment Class</a:t>
                      </a:r>
                    </a:p>
                  </a:txBody>
                  <a:tcPr/>
                </a:tc>
                <a:tc>
                  <a:txBody>
                    <a:bodyPr/>
                    <a:lstStyle/>
                    <a:p>
                      <a:pPr algn="ctr"/>
                      <a:r>
                        <a:rPr lang="en-US" dirty="0"/>
                        <a:t>Budget</a:t>
                      </a:r>
                    </a:p>
                  </a:txBody>
                  <a:tcPr/>
                </a:tc>
                <a:extLst>
                  <a:ext uri="{0D108BD9-81ED-4DB2-BD59-A6C34878D82A}">
                    <a16:rowId xmlns:a16="http://schemas.microsoft.com/office/drawing/2014/main" val="10000"/>
                  </a:ext>
                </a:extLst>
              </a:tr>
              <a:tr h="843748">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Elements</a:t>
                      </a:r>
                      <a:endParaRPr lang="en-US" sz="1800" dirty="0">
                        <a:effectLst/>
                        <a:latin typeface="+mn-lt"/>
                        <a:ea typeface="ＭＳ 明朝" charset="-128"/>
                        <a:cs typeface="Times New Roman"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a:solidFill>
                            <a:srgbClr val="000000"/>
                          </a:solidFill>
                          <a:effectLst/>
                          <a:latin typeface="+mn-lt"/>
                          <a:ea typeface="Times New Roman" charset="0"/>
                          <a:cs typeface="Times New Roman" charset="0"/>
                        </a:rPr>
                        <a:t>Up to </a:t>
                      </a:r>
                      <a:r>
                        <a:rPr lang="en-US" sz="1800" b="1" i="1" dirty="0">
                          <a:solidFill>
                            <a:srgbClr val="000000"/>
                          </a:solidFill>
                          <a:effectLst/>
                          <a:latin typeface="+mn-lt"/>
                          <a:ea typeface="Times New Roman" charset="0"/>
                          <a:cs typeface="Times New Roman" charset="0"/>
                        </a:rPr>
                        <a:t>$600K</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a:solidFill>
                            <a:srgbClr val="000000"/>
                          </a:solidFill>
                          <a:effectLst/>
                          <a:latin typeface="+mn-lt"/>
                          <a:ea typeface="Times New Roman" charset="0"/>
                          <a:cs typeface="Times New Roman" charset="0"/>
                        </a:rPr>
                        <a:t>Up to 3 years</a:t>
                      </a:r>
                      <a:endParaRPr lang="en-US" sz="1800" dirty="0">
                        <a:effectLst/>
                        <a:latin typeface="+mn-lt"/>
                        <a:ea typeface="ＭＳ 明朝" charset="-128"/>
                        <a:cs typeface="Times New Roman" charset="0"/>
                      </a:endParaRPr>
                    </a:p>
                    <a:p>
                      <a:pPr marL="0" marR="0">
                        <a:spcBef>
                          <a:spcPts val="0"/>
                        </a:spcBef>
                        <a:spcAft>
                          <a:spcPts val="0"/>
                        </a:spcAft>
                      </a:pPr>
                      <a:endParaRPr lang="en-US" sz="1800" dirty="0">
                        <a:solidFill>
                          <a:srgbClr val="FF0000"/>
                        </a:solidFill>
                        <a:effectLst/>
                        <a:latin typeface="+mn-lt"/>
                        <a:ea typeface="ＭＳ 明朝" charset="-128"/>
                        <a:cs typeface="Times New Roman" charset="0"/>
                      </a:endParaRPr>
                    </a:p>
                  </a:txBody>
                  <a:tcPr marL="68580" marR="68580" marT="0" marB="0"/>
                </a:tc>
                <a:extLst>
                  <a:ext uri="{0D108BD9-81ED-4DB2-BD59-A6C34878D82A}">
                    <a16:rowId xmlns:a16="http://schemas.microsoft.com/office/drawing/2014/main" val="10001"/>
                  </a:ext>
                </a:extLst>
              </a:tr>
              <a:tr h="843748">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Framework Implementations</a:t>
                      </a:r>
                      <a:endParaRPr lang="en-US" sz="1800" dirty="0">
                        <a:effectLst/>
                        <a:latin typeface="+mn-lt"/>
                        <a:ea typeface="ＭＳ 明朝" charset="-128"/>
                        <a:cs typeface="Times New Roman"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i="1" dirty="0">
                          <a:solidFill>
                            <a:srgbClr val="000000"/>
                          </a:solidFill>
                          <a:effectLst/>
                          <a:latin typeface="+mn-lt"/>
                          <a:ea typeface="Times New Roman" charset="0"/>
                          <a:cs typeface="Times New Roman" charset="0"/>
                        </a:rPr>
                        <a:t>$600K - $5M </a:t>
                      </a:r>
                      <a:r>
                        <a:rPr lang="en-US" sz="1800" i="1" dirty="0">
                          <a:solidFill>
                            <a:srgbClr val="000000"/>
                          </a:solidFill>
                          <a:effectLst/>
                          <a:latin typeface="+mn-lt"/>
                          <a:ea typeface="Times New Roman" charset="0"/>
                          <a:cs typeface="Times New Roman" charset="0"/>
                        </a:rPr>
                        <a:t>($200K-$1M/</a:t>
                      </a:r>
                      <a:r>
                        <a:rPr lang="en-US" sz="1800" i="1" dirty="0" err="1">
                          <a:solidFill>
                            <a:srgbClr val="000000"/>
                          </a:solidFill>
                          <a:effectLst/>
                          <a:latin typeface="+mn-lt"/>
                          <a:ea typeface="Times New Roman" charset="0"/>
                          <a:cs typeface="Times New Roman" charset="0"/>
                        </a:rPr>
                        <a:t>yr</a:t>
                      </a:r>
                      <a:r>
                        <a:rPr lang="en-US" sz="1800" i="1" dirty="0">
                          <a:solidFill>
                            <a:srgbClr val="000000"/>
                          </a:solidFill>
                          <a:effectLst/>
                          <a:latin typeface="+mn-lt"/>
                          <a:ea typeface="Times New Roman" charset="0"/>
                          <a:cs typeface="Times New Roman" charset="0"/>
                        </a:rPr>
                        <a:t>) </a:t>
                      </a:r>
                    </a:p>
                    <a:p>
                      <a:pPr marL="0" marR="0" indent="0" algn="l" defTabSz="914400" rtl="0" eaLnBrk="1" fontAlgn="auto" latinLnBrk="0" hangingPunct="1">
                        <a:lnSpc>
                          <a:spcPct val="100000"/>
                        </a:lnSpc>
                        <a:spcBef>
                          <a:spcPts val="0"/>
                        </a:spcBef>
                        <a:spcAft>
                          <a:spcPts val="0"/>
                        </a:spcAft>
                        <a:buClrTx/>
                        <a:buSzTx/>
                        <a:buFontTx/>
                        <a:buNone/>
                        <a:tabLst/>
                        <a:defRPr/>
                      </a:pPr>
                      <a:r>
                        <a:rPr lang="en-US" sz="1800" i="1" dirty="0">
                          <a:solidFill>
                            <a:srgbClr val="000000"/>
                          </a:solidFill>
                          <a:effectLst/>
                          <a:latin typeface="+mn-lt"/>
                          <a:ea typeface="Times New Roman" charset="0"/>
                          <a:cs typeface="Times New Roman" charset="0"/>
                        </a:rPr>
                        <a:t>3-5 years</a:t>
                      </a:r>
                      <a:endParaRPr lang="en-US" sz="1800" dirty="0">
                        <a:effectLst/>
                        <a:latin typeface="+mn-lt"/>
                        <a:ea typeface="ＭＳ 明朝" charset="-128"/>
                        <a:cs typeface="Times New Roman" charset="0"/>
                      </a:endParaRPr>
                    </a:p>
                    <a:p>
                      <a:pPr marL="0" marR="0">
                        <a:spcBef>
                          <a:spcPts val="0"/>
                        </a:spcBef>
                        <a:spcAft>
                          <a:spcPts val="0"/>
                        </a:spcAft>
                      </a:pPr>
                      <a:endParaRPr lang="en-US" sz="1800" dirty="0">
                        <a:solidFill>
                          <a:srgbClr val="FF0000"/>
                        </a:solidFill>
                        <a:effectLst/>
                        <a:latin typeface="+mn-lt"/>
                        <a:ea typeface="ＭＳ 明朝" charset="-128"/>
                        <a:cs typeface="Times New Roman" charset="0"/>
                      </a:endParaRPr>
                    </a:p>
                  </a:txBody>
                  <a:tcPr marL="68580" marR="68580" marT="0" marB="0"/>
                </a:tc>
                <a:extLst>
                  <a:ext uri="{0D108BD9-81ED-4DB2-BD59-A6C34878D82A}">
                    <a16:rowId xmlns:a16="http://schemas.microsoft.com/office/drawing/2014/main" val="10002"/>
                  </a:ext>
                </a:extLst>
              </a:tr>
              <a:tr h="322068">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a:xfrm>
            <a:off x="6553200" y="6356350"/>
            <a:ext cx="2133600" cy="365125"/>
          </a:xfrm>
        </p:spPr>
        <p:txBody>
          <a:bodyPr/>
          <a:lstStyle/>
          <a:p>
            <a:fld id="{1403A9F4-2153-4E30-848A-357EB84591DA}" type="slidenum">
              <a:rPr lang="en-US" smtClean="0"/>
              <a:pPr/>
              <a:t>12</a:t>
            </a:fld>
            <a:endParaRPr lang="en-US" dirty="0"/>
          </a:p>
        </p:txBody>
      </p:sp>
      <p:sp>
        <p:nvSpPr>
          <p:cNvPr id="5" name="Date Placeholder 4"/>
          <p:cNvSpPr>
            <a:spLocks noGrp="1"/>
          </p:cNvSpPr>
          <p:nvPr>
            <p:ph type="dt" sz="half" idx="10"/>
          </p:nvPr>
        </p:nvSpPr>
        <p:spPr>
          <a:xfrm>
            <a:off x="457200" y="6356350"/>
            <a:ext cx="2133600" cy="365125"/>
          </a:xfrm>
        </p:spPr>
        <p:txBody>
          <a:bodyPr/>
          <a:lstStyle/>
          <a:p>
            <a:r>
              <a:rPr lang="en-US"/>
              <a:t>NSF 19-548</a:t>
            </a:r>
            <a:endParaRPr lang="en-US" dirty="0"/>
          </a:p>
        </p:txBody>
      </p:sp>
    </p:spTree>
    <p:extLst>
      <p:ext uri="{BB962C8B-B14F-4D97-AF65-F5344CB8AC3E}">
        <p14:creationId xmlns:p14="http://schemas.microsoft.com/office/powerpoint/2010/main" val="763585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762000" y="0"/>
            <a:ext cx="7315200" cy="914400"/>
          </a:xfrm>
        </p:spPr>
        <p:txBody>
          <a:bodyPr>
            <a:normAutofit/>
          </a:bodyPr>
          <a:lstStyle/>
          <a:p>
            <a:r>
              <a:rPr lang="en-US" altLang="en-US" sz="3200" b="1" dirty="0"/>
              <a:t>Anticipated Number of Awards</a:t>
            </a:r>
            <a:endParaRPr lang="en-US" sz="3200" i="1" dirty="0"/>
          </a:p>
        </p:txBody>
      </p:sp>
      <p:graphicFrame>
        <p:nvGraphicFramePr>
          <p:cNvPr id="3" name="Table 2"/>
          <p:cNvGraphicFramePr>
            <a:graphicFrameLocks noGrp="1"/>
          </p:cNvGraphicFramePr>
          <p:nvPr>
            <p:extLst>
              <p:ext uri="{D42A27DB-BD31-4B8C-83A1-F6EECF244321}">
                <p14:modId xmlns:p14="http://schemas.microsoft.com/office/powerpoint/2010/main" val="1868354727"/>
              </p:ext>
            </p:extLst>
          </p:nvPr>
        </p:nvGraphicFramePr>
        <p:xfrm>
          <a:off x="1828800" y="762000"/>
          <a:ext cx="5181600" cy="2663184"/>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tblGrid>
              <a:tr h="381000">
                <a:tc>
                  <a:txBody>
                    <a:bodyPr/>
                    <a:lstStyle/>
                    <a:p>
                      <a:pPr algn="ctr"/>
                      <a:r>
                        <a:rPr lang="en-US" dirty="0"/>
                        <a:t>Investment Class</a:t>
                      </a:r>
                    </a:p>
                  </a:txBody>
                  <a:tcPr/>
                </a:tc>
                <a:tc>
                  <a:txBody>
                    <a:bodyPr/>
                    <a:lstStyle/>
                    <a:p>
                      <a:pPr algn="ctr"/>
                      <a:r>
                        <a:rPr lang="en-US" dirty="0"/>
                        <a:t>Anticipate</a:t>
                      </a:r>
                      <a:r>
                        <a:rPr lang="en-US" baseline="0" dirty="0"/>
                        <a:t>d Awards</a:t>
                      </a:r>
                      <a:endParaRPr lang="en-US" dirty="0"/>
                    </a:p>
                  </a:txBody>
                  <a:tcPr/>
                </a:tc>
                <a:extLst>
                  <a:ext uri="{0D108BD9-81ED-4DB2-BD59-A6C34878D82A}">
                    <a16:rowId xmlns:a16="http://schemas.microsoft.com/office/drawing/2014/main" val="10000"/>
                  </a:ext>
                </a:extLst>
              </a:tr>
              <a:tr h="958212">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Elements</a:t>
                      </a:r>
                      <a:endParaRPr lang="en-US" sz="1800" dirty="0">
                        <a:effectLst/>
                        <a:latin typeface="+mn-lt"/>
                        <a:ea typeface="ＭＳ 明朝" charset="-128"/>
                        <a:cs typeface="Times New Roman" charset="0"/>
                      </a:endParaRPr>
                    </a:p>
                  </a:txBody>
                  <a:tcPr marL="68580" marR="68580" marT="0" marB="0"/>
                </a:tc>
                <a:tc>
                  <a:txBody>
                    <a:bodyPr/>
                    <a:lstStyle/>
                    <a:p>
                      <a:pPr marL="0" marR="0">
                        <a:spcBef>
                          <a:spcPts val="0"/>
                        </a:spcBef>
                        <a:spcAft>
                          <a:spcPts val="0"/>
                        </a:spcAft>
                      </a:pPr>
                      <a:r>
                        <a:rPr lang="en-US" sz="1800" i="1" dirty="0">
                          <a:effectLst/>
                        </a:rPr>
                        <a:t>Up to </a:t>
                      </a:r>
                      <a:r>
                        <a:rPr lang="en-US" sz="1800" b="1" i="1" dirty="0">
                          <a:effectLst/>
                        </a:rPr>
                        <a:t>25</a:t>
                      </a:r>
                      <a:r>
                        <a:rPr lang="en-US" sz="1800" i="1" dirty="0">
                          <a:effectLst/>
                        </a:rPr>
                        <a:t> awards, pending availability of funds</a:t>
                      </a:r>
                      <a:endParaRPr lang="en-US" sz="1800" i="1" dirty="0">
                        <a:effectLst/>
                        <a:latin typeface="Helvetica" charset="0"/>
                        <a:ea typeface="ＭＳ 明朝" charset="-128"/>
                        <a:cs typeface="Times New Roman" charset="0"/>
                      </a:endParaRPr>
                    </a:p>
                  </a:txBody>
                  <a:tcPr marL="68580" marR="68580" marT="0" marB="0"/>
                </a:tc>
                <a:extLst>
                  <a:ext uri="{0D108BD9-81ED-4DB2-BD59-A6C34878D82A}">
                    <a16:rowId xmlns:a16="http://schemas.microsoft.com/office/drawing/2014/main" val="10001"/>
                  </a:ext>
                </a:extLst>
              </a:tr>
              <a:tr h="958212">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Framework Implementations</a:t>
                      </a:r>
                      <a:endParaRPr lang="en-US" sz="1800" dirty="0">
                        <a:effectLst/>
                        <a:latin typeface="+mn-lt"/>
                        <a:ea typeface="ＭＳ 明朝" charset="-128"/>
                        <a:cs typeface="Times New Roman" charset="0"/>
                      </a:endParaRPr>
                    </a:p>
                  </a:txBody>
                  <a:tcPr marL="68580" marR="68580" marT="0" marB="0"/>
                </a:tc>
                <a:tc>
                  <a:txBody>
                    <a:bodyPr/>
                    <a:lstStyle/>
                    <a:p>
                      <a:pPr marL="0" marR="0">
                        <a:spcBef>
                          <a:spcPts val="0"/>
                        </a:spcBef>
                        <a:spcAft>
                          <a:spcPts val="0"/>
                        </a:spcAft>
                      </a:pPr>
                      <a:r>
                        <a:rPr lang="en-US" sz="1800" i="1" dirty="0">
                          <a:effectLst/>
                        </a:rPr>
                        <a:t>Up to </a:t>
                      </a:r>
                      <a:r>
                        <a:rPr lang="en-US" sz="1800" b="1" i="1" dirty="0">
                          <a:effectLst/>
                        </a:rPr>
                        <a:t>10</a:t>
                      </a:r>
                      <a:r>
                        <a:rPr lang="en-US" sz="1800" i="1" dirty="0">
                          <a:effectLst/>
                        </a:rPr>
                        <a:t> awards, pending availability of funds</a:t>
                      </a:r>
                      <a:endParaRPr lang="en-US" sz="1800" i="1" dirty="0">
                        <a:effectLst/>
                        <a:latin typeface="Helvetica" charset="0"/>
                        <a:ea typeface="ＭＳ 明朝" charset="-128"/>
                        <a:cs typeface="Times New Roman" charset="0"/>
                      </a:endParaRPr>
                    </a:p>
                  </a:txBody>
                  <a:tcPr marL="68580" marR="68580" marT="0" marB="0"/>
                </a:tc>
                <a:extLst>
                  <a:ext uri="{0D108BD9-81ED-4DB2-BD59-A6C34878D82A}">
                    <a16:rowId xmlns:a16="http://schemas.microsoft.com/office/drawing/2014/main" val="10002"/>
                  </a:ext>
                </a:extLst>
              </a:tr>
              <a:tr h="298888">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0003"/>
                  </a:ext>
                </a:extLst>
              </a:tr>
            </a:tbl>
          </a:graphicData>
        </a:graphic>
      </p:graphicFrame>
      <p:sp>
        <p:nvSpPr>
          <p:cNvPr id="4" name="Slide Number Placeholder 3"/>
          <p:cNvSpPr>
            <a:spLocks noGrp="1"/>
          </p:cNvSpPr>
          <p:nvPr>
            <p:ph type="sldNum" sz="quarter" idx="12"/>
          </p:nvPr>
        </p:nvSpPr>
        <p:spPr>
          <a:xfrm>
            <a:off x="6553200" y="6356350"/>
            <a:ext cx="2133600" cy="365125"/>
          </a:xfrm>
        </p:spPr>
        <p:txBody>
          <a:bodyPr/>
          <a:lstStyle/>
          <a:p>
            <a:fld id="{1403A9F4-2153-4E30-848A-357EB84591DA}" type="slidenum">
              <a:rPr lang="en-US" smtClean="0"/>
              <a:pPr/>
              <a:t>13</a:t>
            </a:fld>
            <a:endParaRPr lang="en-US" dirty="0"/>
          </a:p>
        </p:txBody>
      </p:sp>
      <p:sp>
        <p:nvSpPr>
          <p:cNvPr id="5" name="Date Placeholder 4"/>
          <p:cNvSpPr>
            <a:spLocks noGrp="1"/>
          </p:cNvSpPr>
          <p:nvPr>
            <p:ph type="dt" sz="half" idx="10"/>
          </p:nvPr>
        </p:nvSpPr>
        <p:spPr>
          <a:xfrm>
            <a:off x="457200" y="6356350"/>
            <a:ext cx="2133600" cy="365125"/>
          </a:xfrm>
        </p:spPr>
        <p:txBody>
          <a:bodyPr/>
          <a:lstStyle/>
          <a:p>
            <a:r>
              <a:rPr lang="en-US"/>
              <a:t>NSF 19-548</a:t>
            </a:r>
            <a:endParaRPr lang="en-US" dirty="0"/>
          </a:p>
        </p:txBody>
      </p:sp>
      <p:sp>
        <p:nvSpPr>
          <p:cNvPr id="6" name="Title 1"/>
          <p:cNvSpPr txBox="1">
            <a:spLocks/>
          </p:cNvSpPr>
          <p:nvPr/>
        </p:nvSpPr>
        <p:spPr>
          <a:xfrm>
            <a:off x="762000" y="3124200"/>
            <a:ext cx="7391400" cy="914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en-US" sz="3200" b="1"/>
              <a:t>Anticipated Amount of Funding</a:t>
            </a:r>
            <a:endParaRPr lang="en-US" sz="3200" i="1" dirty="0"/>
          </a:p>
        </p:txBody>
      </p:sp>
      <p:graphicFrame>
        <p:nvGraphicFramePr>
          <p:cNvPr id="7" name="Table 6"/>
          <p:cNvGraphicFramePr>
            <a:graphicFrameLocks noGrp="1"/>
          </p:cNvGraphicFramePr>
          <p:nvPr>
            <p:extLst>
              <p:ext uri="{D42A27DB-BD31-4B8C-83A1-F6EECF244321}">
                <p14:modId xmlns:p14="http://schemas.microsoft.com/office/powerpoint/2010/main" val="122735738"/>
              </p:ext>
            </p:extLst>
          </p:nvPr>
        </p:nvGraphicFramePr>
        <p:xfrm>
          <a:off x="1828800" y="3813816"/>
          <a:ext cx="5181600" cy="2663184"/>
        </p:xfrm>
        <a:graphic>
          <a:graphicData uri="http://schemas.openxmlformats.org/drawingml/2006/table">
            <a:tbl>
              <a:tblPr firstRow="1" bandRow="1">
                <a:tableStyleId>{5C22544A-7EE6-4342-B048-85BDC9FD1C3A}</a:tableStyleId>
              </a:tblPr>
              <a:tblGrid>
                <a:gridCol w="26670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tblGrid>
              <a:tr h="381000">
                <a:tc>
                  <a:txBody>
                    <a:bodyPr/>
                    <a:lstStyle/>
                    <a:p>
                      <a:pPr algn="ctr"/>
                      <a:r>
                        <a:rPr lang="en-US" dirty="0"/>
                        <a:t>Investment Class</a:t>
                      </a:r>
                    </a:p>
                  </a:txBody>
                  <a:tcPr/>
                </a:tc>
                <a:tc>
                  <a:txBody>
                    <a:bodyPr/>
                    <a:lstStyle/>
                    <a:p>
                      <a:pPr algn="ctr"/>
                      <a:r>
                        <a:rPr lang="en-US" dirty="0"/>
                        <a:t>Anticipated Funding </a:t>
                      </a:r>
                    </a:p>
                  </a:txBody>
                  <a:tcPr/>
                </a:tc>
                <a:extLst>
                  <a:ext uri="{0D108BD9-81ED-4DB2-BD59-A6C34878D82A}">
                    <a16:rowId xmlns:a16="http://schemas.microsoft.com/office/drawing/2014/main" val="10000"/>
                  </a:ext>
                </a:extLst>
              </a:tr>
              <a:tr h="958212">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Elements</a:t>
                      </a:r>
                      <a:endParaRPr lang="en-US" sz="1800" dirty="0">
                        <a:effectLst/>
                        <a:latin typeface="+mn-lt"/>
                        <a:ea typeface="ＭＳ 明朝" charset="-128"/>
                        <a:cs typeface="Times New Roman" charset="0"/>
                      </a:endParaRPr>
                    </a:p>
                  </a:txBody>
                  <a:tcPr marL="68580" marR="68580" marT="0" marB="0"/>
                </a:tc>
                <a:tc>
                  <a:txBody>
                    <a:bodyPr/>
                    <a:lstStyle/>
                    <a:p>
                      <a:pPr marL="0" marR="0">
                        <a:spcBef>
                          <a:spcPts val="0"/>
                        </a:spcBef>
                        <a:spcAft>
                          <a:spcPts val="0"/>
                        </a:spcAft>
                      </a:pPr>
                      <a:r>
                        <a:rPr lang="en-US" sz="1800" i="1" dirty="0">
                          <a:effectLst/>
                        </a:rPr>
                        <a:t>Up to </a:t>
                      </a:r>
                      <a:r>
                        <a:rPr lang="en-US" sz="1800" b="1" i="1" dirty="0">
                          <a:effectLst/>
                        </a:rPr>
                        <a:t>$15M</a:t>
                      </a:r>
                      <a:r>
                        <a:rPr lang="en-US" sz="1800" i="1" dirty="0">
                          <a:effectLst/>
                        </a:rPr>
                        <a:t>, pending availability of funds</a:t>
                      </a:r>
                      <a:endParaRPr lang="en-US" sz="1800" i="1" dirty="0">
                        <a:effectLst/>
                        <a:latin typeface="Cambria" charset="0"/>
                        <a:ea typeface="ＭＳ 明朝" charset="-128"/>
                        <a:cs typeface="Times New Roman" charset="0"/>
                      </a:endParaRPr>
                    </a:p>
                  </a:txBody>
                  <a:tcPr marL="68580" marR="68580" marT="0" marB="0"/>
                </a:tc>
                <a:extLst>
                  <a:ext uri="{0D108BD9-81ED-4DB2-BD59-A6C34878D82A}">
                    <a16:rowId xmlns:a16="http://schemas.microsoft.com/office/drawing/2014/main" val="10001"/>
                  </a:ext>
                </a:extLst>
              </a:tr>
              <a:tr h="958212">
                <a:tc>
                  <a:txBody>
                    <a:bodyPr/>
                    <a:lstStyle/>
                    <a:p>
                      <a:pPr marL="0" marR="0">
                        <a:spcBef>
                          <a:spcPts val="0"/>
                        </a:spcBef>
                        <a:spcAft>
                          <a:spcPts val="0"/>
                        </a:spcAft>
                      </a:pPr>
                      <a:r>
                        <a:rPr lang="en-US" sz="1800" b="1" dirty="0">
                          <a:solidFill>
                            <a:srgbClr val="000000"/>
                          </a:solidFill>
                          <a:effectLst/>
                          <a:latin typeface="+mn-lt"/>
                          <a:ea typeface="Times New Roman" charset="0"/>
                          <a:cs typeface="Times New Roman" charset="0"/>
                        </a:rPr>
                        <a:t>Framework Implementations</a:t>
                      </a:r>
                      <a:endParaRPr lang="en-US" sz="1800" dirty="0">
                        <a:effectLst/>
                        <a:latin typeface="+mn-lt"/>
                        <a:ea typeface="ＭＳ 明朝" charset="-128"/>
                        <a:cs typeface="Times New Roman" charset="0"/>
                      </a:endParaRPr>
                    </a:p>
                  </a:txBody>
                  <a:tcPr marL="68580" marR="68580" marT="0" marB="0"/>
                </a:tc>
                <a:tc>
                  <a:txBody>
                    <a:bodyPr/>
                    <a:lstStyle/>
                    <a:p>
                      <a:pPr marL="0" marR="0">
                        <a:spcBef>
                          <a:spcPts val="0"/>
                        </a:spcBef>
                        <a:spcAft>
                          <a:spcPts val="0"/>
                        </a:spcAft>
                      </a:pPr>
                      <a:r>
                        <a:rPr lang="en-US" sz="1800" i="1" dirty="0">
                          <a:effectLst/>
                        </a:rPr>
                        <a:t>Up to </a:t>
                      </a:r>
                      <a:r>
                        <a:rPr lang="en-US" sz="1800" b="1" i="1" dirty="0">
                          <a:effectLst/>
                        </a:rPr>
                        <a:t>$31.5M</a:t>
                      </a:r>
                      <a:r>
                        <a:rPr lang="en-US" sz="1800" i="1" dirty="0">
                          <a:effectLst/>
                        </a:rPr>
                        <a:t>, pending availability of funds</a:t>
                      </a:r>
                      <a:endParaRPr lang="en-US" sz="1800" i="1" dirty="0">
                        <a:effectLst/>
                        <a:latin typeface="Cambria" charset="0"/>
                        <a:ea typeface="ＭＳ 明朝" charset="-128"/>
                        <a:cs typeface="Times New Roman" charset="0"/>
                      </a:endParaRPr>
                    </a:p>
                  </a:txBody>
                  <a:tcPr marL="68580" marR="68580" marT="0" marB="0"/>
                </a:tc>
                <a:extLst>
                  <a:ext uri="{0D108BD9-81ED-4DB2-BD59-A6C34878D82A}">
                    <a16:rowId xmlns:a16="http://schemas.microsoft.com/office/drawing/2014/main" val="10002"/>
                  </a:ext>
                </a:extLst>
              </a:tr>
              <a:tr h="298888">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019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25642" y="32084"/>
            <a:ext cx="7848600" cy="958516"/>
          </a:xfrm>
        </p:spPr>
        <p:txBody>
          <a:bodyPr>
            <a:normAutofit/>
          </a:bodyPr>
          <a:lstStyle/>
          <a:p>
            <a:r>
              <a:rPr lang="en-US" sz="3200" b="1" dirty="0"/>
              <a:t>Schedule</a:t>
            </a:r>
          </a:p>
        </p:txBody>
      </p:sp>
      <p:sp>
        <p:nvSpPr>
          <p:cNvPr id="4" name="Subtitle 3"/>
          <p:cNvSpPr>
            <a:spLocks noGrp="1"/>
          </p:cNvSpPr>
          <p:nvPr>
            <p:ph type="subTitle" idx="1"/>
          </p:nvPr>
        </p:nvSpPr>
        <p:spPr>
          <a:xfrm>
            <a:off x="625642" y="1371600"/>
            <a:ext cx="7848600" cy="4876800"/>
          </a:xfrm>
        </p:spPr>
        <p:txBody>
          <a:bodyPr>
            <a:normAutofit/>
          </a:bodyPr>
          <a:lstStyle/>
          <a:p>
            <a:pPr marL="342900" indent="-342900" algn="l">
              <a:buFont typeface="Arial" charset="0"/>
              <a:buChar char="•"/>
            </a:pPr>
            <a:r>
              <a:rPr lang="en-US" sz="2400" dirty="0">
                <a:solidFill>
                  <a:schemeClr val="tx1"/>
                </a:solidFill>
              </a:rPr>
              <a:t>Upcoming Deadline for NSF 19-548 </a:t>
            </a:r>
            <a:r>
              <a:rPr lang="en-US" sz="2400" b="1" i="1" dirty="0">
                <a:solidFill>
                  <a:schemeClr val="tx1"/>
                </a:solidFill>
              </a:rPr>
              <a:t>- </a:t>
            </a:r>
            <a:r>
              <a:rPr lang="en-US" sz="2400" dirty="0">
                <a:solidFill>
                  <a:schemeClr val="tx1"/>
                </a:solidFill>
              </a:rPr>
              <a:t>Nov 1, 2019.</a:t>
            </a:r>
          </a:p>
          <a:p>
            <a:pPr marL="800100" lvl="1" indent="-342900" algn="l">
              <a:buFont typeface="Arial" charset="0"/>
              <a:buChar char="•"/>
            </a:pPr>
            <a:endParaRPr lang="en-US" sz="2400" dirty="0">
              <a:solidFill>
                <a:schemeClr val="tx1"/>
              </a:solidFill>
            </a:endParaRPr>
          </a:p>
          <a:p>
            <a:pPr marL="342900" indent="-342900" algn="l">
              <a:buFont typeface="Arial" charset="0"/>
              <a:buChar char="•"/>
            </a:pPr>
            <a:r>
              <a:rPr lang="en-US" sz="2400" b="1" dirty="0">
                <a:solidFill>
                  <a:schemeClr val="tx1"/>
                </a:solidFill>
              </a:rPr>
              <a:t>Schedule:</a:t>
            </a:r>
          </a:p>
          <a:p>
            <a:pPr lvl="2" algn="l"/>
            <a:r>
              <a:rPr lang="en-US" dirty="0">
                <a:solidFill>
                  <a:schemeClr val="tx1"/>
                </a:solidFill>
              </a:rPr>
              <a:t>Proposals Due:  		November 1, 2019</a:t>
            </a:r>
          </a:p>
          <a:p>
            <a:pPr lvl="2" algn="l"/>
            <a:r>
              <a:rPr lang="en-US" dirty="0">
                <a:solidFill>
                  <a:schemeClr val="tx1"/>
                </a:solidFill>
              </a:rPr>
              <a:t>Review:			Early 2020</a:t>
            </a:r>
          </a:p>
          <a:p>
            <a:pPr lvl="2" algn="l"/>
            <a:r>
              <a:rPr lang="en-US" dirty="0">
                <a:solidFill>
                  <a:schemeClr val="tx1"/>
                </a:solidFill>
              </a:rPr>
              <a:t>Announcement of Awards:  	Spring 2020</a:t>
            </a:r>
          </a:p>
          <a:p>
            <a:pPr marL="914400" lvl="1" indent="-457200" algn="l">
              <a:buFont typeface="Arial"/>
              <a:buChar char="•"/>
              <a:defRPr/>
            </a:pPr>
            <a:endParaRPr lang="en-US" dirty="0">
              <a:solidFill>
                <a:schemeClr val="tx1"/>
              </a:solidFill>
              <a:cs typeface="Arial"/>
            </a:endParaRPr>
          </a:p>
          <a:p>
            <a:pPr marL="457200" indent="-457200" algn="l">
              <a:buFont typeface="Arial"/>
              <a:buChar char="•"/>
              <a:defRPr/>
            </a:pPr>
            <a:endParaRPr lang="en-US" sz="2800" dirty="0">
              <a:solidFill>
                <a:schemeClr val="tx1"/>
              </a:solidFill>
              <a:cs typeface="Arial"/>
            </a:endParaRPr>
          </a:p>
          <a:p>
            <a:pPr marL="457200" indent="-457200" algn="l">
              <a:buFont typeface="Arial"/>
              <a:buChar char="•"/>
              <a:defRPr/>
            </a:pPr>
            <a:endParaRPr lang="en-US" sz="2800" dirty="0">
              <a:solidFill>
                <a:schemeClr val="tx1"/>
              </a:solidFill>
              <a:cs typeface="Arial"/>
            </a:endParaRPr>
          </a:p>
        </p:txBody>
      </p:sp>
      <p:sp>
        <p:nvSpPr>
          <p:cNvPr id="3" name="Slide Number Placeholder 2"/>
          <p:cNvSpPr>
            <a:spLocks noGrp="1"/>
          </p:cNvSpPr>
          <p:nvPr>
            <p:ph type="sldNum" sz="quarter" idx="12"/>
          </p:nvPr>
        </p:nvSpPr>
        <p:spPr>
          <a:xfrm>
            <a:off x="6553200" y="6356350"/>
            <a:ext cx="2133600" cy="365125"/>
          </a:xfrm>
        </p:spPr>
        <p:txBody>
          <a:bodyPr/>
          <a:lstStyle/>
          <a:p>
            <a:fld id="{1403A9F4-2153-4E30-848A-357EB84591DA}" type="slidenum">
              <a:rPr lang="en-US" smtClean="0"/>
              <a:pPr/>
              <a:t>14</a:t>
            </a:fld>
            <a:endParaRPr lang="en-US" dirty="0"/>
          </a:p>
        </p:txBody>
      </p:sp>
      <p:sp>
        <p:nvSpPr>
          <p:cNvPr id="5" name="Date Placeholder 4"/>
          <p:cNvSpPr>
            <a:spLocks noGrp="1"/>
          </p:cNvSpPr>
          <p:nvPr>
            <p:ph type="dt" sz="half" idx="10"/>
          </p:nvPr>
        </p:nvSpPr>
        <p:spPr>
          <a:xfrm>
            <a:off x="457200" y="6356350"/>
            <a:ext cx="2133600" cy="365125"/>
          </a:xfrm>
        </p:spPr>
        <p:txBody>
          <a:bodyPr/>
          <a:lstStyle/>
          <a:p>
            <a:r>
              <a:rPr lang="en-US"/>
              <a:t>NSF 19-548</a:t>
            </a:r>
            <a:endParaRPr lang="en-US" dirty="0"/>
          </a:p>
        </p:txBody>
      </p:sp>
    </p:spTree>
    <p:extLst>
      <p:ext uri="{BB962C8B-B14F-4D97-AF65-F5344CB8AC3E}">
        <p14:creationId xmlns:p14="http://schemas.microsoft.com/office/powerpoint/2010/main" val="1785394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25642" y="32084"/>
            <a:ext cx="7848600" cy="958516"/>
          </a:xfrm>
        </p:spPr>
        <p:txBody>
          <a:bodyPr>
            <a:normAutofit/>
          </a:bodyPr>
          <a:lstStyle/>
          <a:p>
            <a:r>
              <a:rPr lang="en-US" sz="3200" b="1" dirty="0"/>
              <a:t>Eligibility</a:t>
            </a:r>
          </a:p>
        </p:txBody>
      </p:sp>
      <p:sp>
        <p:nvSpPr>
          <p:cNvPr id="4" name="Subtitle 3"/>
          <p:cNvSpPr>
            <a:spLocks noGrp="1"/>
          </p:cNvSpPr>
          <p:nvPr>
            <p:ph type="subTitle" idx="1"/>
          </p:nvPr>
        </p:nvSpPr>
        <p:spPr>
          <a:xfrm>
            <a:off x="625642" y="990600"/>
            <a:ext cx="7984958" cy="5562600"/>
          </a:xfrm>
        </p:spPr>
        <p:txBody>
          <a:bodyPr>
            <a:normAutofit fontScale="85000" lnSpcReduction="20000"/>
          </a:bodyPr>
          <a:lstStyle/>
          <a:p>
            <a:pPr marL="342900" indent="-342900" algn="l">
              <a:lnSpc>
                <a:spcPct val="120000"/>
              </a:lnSpc>
              <a:buFont typeface="Arial" charset="0"/>
              <a:buChar char="•"/>
            </a:pPr>
            <a:r>
              <a:rPr lang="en-US" sz="2800" b="1" kern="0" dirty="0">
                <a:solidFill>
                  <a:schemeClr val="tx1"/>
                </a:solidFill>
                <a:ea typeface="Verdana" pitchFamily="34" charset="0"/>
                <a:cs typeface="Verdana" pitchFamily="34" charset="0"/>
              </a:rPr>
              <a:t>Proposals may </a:t>
            </a:r>
            <a:r>
              <a:rPr lang="en-US" sz="2800" b="1" u="sng" kern="0" dirty="0">
                <a:solidFill>
                  <a:schemeClr val="tx1"/>
                </a:solidFill>
                <a:ea typeface="Verdana" pitchFamily="34" charset="0"/>
                <a:cs typeface="Verdana" pitchFamily="34" charset="0"/>
              </a:rPr>
              <a:t>only</a:t>
            </a:r>
            <a:r>
              <a:rPr lang="en-US" sz="2800" b="1" kern="0" dirty="0">
                <a:solidFill>
                  <a:schemeClr val="tx1"/>
                </a:solidFill>
                <a:ea typeface="Verdana" pitchFamily="34" charset="0"/>
                <a:cs typeface="Verdana" pitchFamily="34" charset="0"/>
              </a:rPr>
              <a:t> be submitted by:</a:t>
            </a:r>
          </a:p>
          <a:p>
            <a:pPr marL="800100" lvl="1" indent="-342900" algn="l">
              <a:lnSpc>
                <a:spcPct val="120000"/>
              </a:lnSpc>
              <a:buFont typeface="Arial" charset="0"/>
              <a:buChar char="•"/>
            </a:pPr>
            <a:r>
              <a:rPr lang="en-US" sz="2000" kern="0" dirty="0">
                <a:solidFill>
                  <a:schemeClr val="tx1"/>
                </a:solidFill>
                <a:ea typeface="Verdana" pitchFamily="34" charset="0"/>
                <a:cs typeface="Verdana" pitchFamily="34" charset="0"/>
              </a:rPr>
              <a:t>Universities and Colleges</a:t>
            </a:r>
          </a:p>
          <a:p>
            <a:pPr marL="800100" lvl="1" indent="-342900" algn="l">
              <a:lnSpc>
                <a:spcPct val="120000"/>
              </a:lnSpc>
              <a:buFont typeface="Arial" charset="0"/>
              <a:buChar char="•"/>
            </a:pPr>
            <a:r>
              <a:rPr lang="en-US" sz="2000" kern="0" dirty="0">
                <a:solidFill>
                  <a:schemeClr val="tx1"/>
                </a:solidFill>
                <a:ea typeface="Verdana" pitchFamily="34" charset="0"/>
                <a:cs typeface="Verdana" pitchFamily="34" charset="0"/>
              </a:rPr>
              <a:t>Non-profit, non-academic organizations</a:t>
            </a:r>
          </a:p>
          <a:p>
            <a:pPr marL="800100" lvl="1" indent="-342900" algn="l">
              <a:lnSpc>
                <a:spcPct val="120000"/>
              </a:lnSpc>
              <a:buFont typeface="Arial" charset="0"/>
              <a:buChar char="•"/>
            </a:pPr>
            <a:r>
              <a:rPr lang="en-US" sz="2000" dirty="0">
                <a:solidFill>
                  <a:schemeClr val="tx1"/>
                </a:solidFill>
              </a:rPr>
              <a:t>NSF-sponsored federally funded research and development centers (FFRDCs) may apply, provided that that they are not including costs for which federal funds have already been awarded or are expected to be awarded.</a:t>
            </a:r>
          </a:p>
          <a:p>
            <a:pPr marL="800100" lvl="1" indent="-342900" algn="l">
              <a:lnSpc>
                <a:spcPct val="120000"/>
              </a:lnSpc>
              <a:buFont typeface="Arial" charset="0"/>
              <a:buChar char="•"/>
            </a:pPr>
            <a:endParaRPr lang="en-US" sz="1200" kern="0" dirty="0">
              <a:solidFill>
                <a:schemeClr val="tx1"/>
              </a:solidFill>
              <a:ea typeface="Verdana" pitchFamily="34" charset="0"/>
              <a:cs typeface="Verdana" pitchFamily="34" charset="0"/>
            </a:endParaRPr>
          </a:p>
          <a:p>
            <a:pPr marL="342900" indent="-342900" algn="l">
              <a:lnSpc>
                <a:spcPct val="120000"/>
              </a:lnSpc>
              <a:buFont typeface="Arial" charset="0"/>
              <a:buChar char="•"/>
            </a:pPr>
            <a:r>
              <a:rPr lang="en-US" sz="2800" b="1" kern="0" dirty="0">
                <a:solidFill>
                  <a:schemeClr val="tx1"/>
                </a:solidFill>
                <a:ea typeface="Verdana" pitchFamily="34" charset="0"/>
                <a:cs typeface="Verdana" pitchFamily="34" charset="0"/>
              </a:rPr>
              <a:t>Limit on Number of Proposals per PI/Co-PI/Senior Personnel:    1</a:t>
            </a:r>
          </a:p>
          <a:p>
            <a:pPr marL="742950" lvl="1" indent="-285750" algn="l">
              <a:lnSpc>
                <a:spcPct val="120000"/>
              </a:lnSpc>
              <a:buFont typeface="Arial" charset="0"/>
              <a:buChar char="•"/>
            </a:pPr>
            <a:r>
              <a:rPr lang="en-US" sz="2000" kern="0" dirty="0">
                <a:solidFill>
                  <a:schemeClr val="tx1"/>
                </a:solidFill>
                <a:ea typeface="Verdana" pitchFamily="34" charset="0"/>
                <a:cs typeface="Verdana" pitchFamily="34" charset="0"/>
              </a:rPr>
              <a:t>An individual may participate as Principal Investigator, co-Principal Investigator or other Senior Personnel in at most one full proposal across all categories of proposal for each deadline.</a:t>
            </a:r>
          </a:p>
          <a:p>
            <a:pPr marL="742950" lvl="1" indent="-285750" algn="l">
              <a:lnSpc>
                <a:spcPct val="120000"/>
              </a:lnSpc>
              <a:buFont typeface="Arial" charset="0"/>
              <a:buChar char="•"/>
            </a:pPr>
            <a:r>
              <a:rPr lang="en-US" sz="2000" dirty="0">
                <a:solidFill>
                  <a:schemeClr val="tx1"/>
                </a:solidFill>
              </a:rPr>
              <a:t>In the event that any individual exceeds this limit, any proposal submitted to this solicitation with this individual listed as PI, co-PI, or Senior Personnel after the first proposal is received at NSF will be returned without review.  No exceptions will be made. </a:t>
            </a:r>
          </a:p>
          <a:p>
            <a:pPr lvl="1" algn="l">
              <a:lnSpc>
                <a:spcPct val="120000"/>
              </a:lnSpc>
            </a:pPr>
            <a:endParaRPr lang="en-US" sz="2000" b="1" kern="0" dirty="0">
              <a:solidFill>
                <a:schemeClr val="tx1"/>
              </a:solidFill>
              <a:ea typeface="Verdana" pitchFamily="34" charset="0"/>
              <a:cs typeface="Verdana" pitchFamily="34" charset="0"/>
            </a:endParaRPr>
          </a:p>
          <a:p>
            <a:pPr lvl="1" algn="l">
              <a:lnSpc>
                <a:spcPct val="120000"/>
              </a:lnSpc>
            </a:pPr>
            <a:r>
              <a:rPr lang="en-US" sz="2000" b="1" kern="0" dirty="0">
                <a:solidFill>
                  <a:schemeClr val="tx1"/>
                </a:solidFill>
                <a:ea typeface="Verdana" pitchFamily="34" charset="0"/>
                <a:cs typeface="Verdana" pitchFamily="34" charset="0"/>
              </a:rPr>
              <a:t>See solicitation for details</a:t>
            </a:r>
          </a:p>
          <a:p>
            <a:pPr marL="914400" lvl="1" indent="-457200" algn="l">
              <a:buFont typeface="Arial"/>
              <a:buChar char="•"/>
              <a:defRPr/>
            </a:pPr>
            <a:endParaRPr lang="en-US" sz="2400" dirty="0">
              <a:solidFill>
                <a:schemeClr val="tx1"/>
              </a:solidFill>
              <a:cs typeface="Arial"/>
            </a:endParaRPr>
          </a:p>
          <a:p>
            <a:pPr marL="457200" indent="-457200" algn="l">
              <a:buFont typeface="Arial"/>
              <a:buChar char="•"/>
              <a:defRPr/>
            </a:pPr>
            <a:endParaRPr lang="en-US" sz="2400" dirty="0">
              <a:solidFill>
                <a:schemeClr val="tx1"/>
              </a:solidFill>
              <a:cs typeface="Arial"/>
            </a:endParaRPr>
          </a:p>
          <a:p>
            <a:pPr marL="457200" indent="-457200" algn="l">
              <a:buFont typeface="Arial"/>
              <a:buChar char="•"/>
              <a:defRPr/>
            </a:pPr>
            <a:endParaRPr lang="en-US" sz="2400" dirty="0">
              <a:solidFill>
                <a:schemeClr val="tx1"/>
              </a:solidFill>
              <a:cs typeface="Arial"/>
            </a:endParaRPr>
          </a:p>
        </p:txBody>
      </p:sp>
      <p:sp>
        <p:nvSpPr>
          <p:cNvPr id="3" name="Slide Number Placeholder 2"/>
          <p:cNvSpPr>
            <a:spLocks noGrp="1"/>
          </p:cNvSpPr>
          <p:nvPr>
            <p:ph type="sldNum" sz="quarter" idx="12"/>
          </p:nvPr>
        </p:nvSpPr>
        <p:spPr>
          <a:xfrm>
            <a:off x="6553200" y="6356350"/>
            <a:ext cx="2133600" cy="365125"/>
          </a:xfrm>
        </p:spPr>
        <p:txBody>
          <a:bodyPr/>
          <a:lstStyle/>
          <a:p>
            <a:fld id="{1403A9F4-2153-4E30-848A-357EB84591DA}" type="slidenum">
              <a:rPr lang="en-US" smtClean="0"/>
              <a:pPr/>
              <a:t>15</a:t>
            </a:fld>
            <a:endParaRPr lang="en-US" dirty="0"/>
          </a:p>
        </p:txBody>
      </p:sp>
      <p:sp>
        <p:nvSpPr>
          <p:cNvPr id="5" name="Date Placeholder 4"/>
          <p:cNvSpPr>
            <a:spLocks noGrp="1"/>
          </p:cNvSpPr>
          <p:nvPr>
            <p:ph type="dt" sz="half" idx="10"/>
          </p:nvPr>
        </p:nvSpPr>
        <p:spPr>
          <a:xfrm>
            <a:off x="457200" y="6356350"/>
            <a:ext cx="2133600" cy="365125"/>
          </a:xfrm>
        </p:spPr>
        <p:txBody>
          <a:bodyPr/>
          <a:lstStyle/>
          <a:p>
            <a:r>
              <a:rPr lang="en-US"/>
              <a:t>NSF 19-548</a:t>
            </a:r>
            <a:endParaRPr lang="en-US" dirty="0"/>
          </a:p>
        </p:txBody>
      </p:sp>
    </p:spTree>
    <p:extLst>
      <p:ext uri="{BB962C8B-B14F-4D97-AF65-F5344CB8AC3E}">
        <p14:creationId xmlns:p14="http://schemas.microsoft.com/office/powerpoint/2010/main" val="1257706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25642" y="32084"/>
            <a:ext cx="7848600" cy="958516"/>
          </a:xfrm>
        </p:spPr>
        <p:txBody>
          <a:bodyPr>
            <a:normAutofit/>
          </a:bodyPr>
          <a:lstStyle/>
          <a:p>
            <a:r>
              <a:rPr lang="en-US" sz="3200" b="1" dirty="0"/>
              <a:t>CSSI Cover Sheet</a:t>
            </a:r>
          </a:p>
        </p:txBody>
      </p:sp>
      <p:sp>
        <p:nvSpPr>
          <p:cNvPr id="4" name="Subtitle 3"/>
          <p:cNvSpPr>
            <a:spLocks noGrp="1"/>
          </p:cNvSpPr>
          <p:nvPr>
            <p:ph type="subTitle" idx="1"/>
          </p:nvPr>
        </p:nvSpPr>
        <p:spPr>
          <a:xfrm>
            <a:off x="625642" y="1523999"/>
            <a:ext cx="7984958" cy="4930775"/>
          </a:xfrm>
        </p:spPr>
        <p:txBody>
          <a:bodyPr>
            <a:normAutofit/>
          </a:bodyPr>
          <a:lstStyle/>
          <a:p>
            <a:pPr marL="342900" indent="-342900" algn="l">
              <a:lnSpc>
                <a:spcPct val="120000"/>
              </a:lnSpc>
              <a:buFont typeface="Arial" charset="0"/>
              <a:buChar char="•"/>
            </a:pPr>
            <a:r>
              <a:rPr lang="en-US" sz="2400" b="1" kern="0" dirty="0">
                <a:solidFill>
                  <a:schemeClr val="tx1"/>
                </a:solidFill>
                <a:ea typeface="Verdana" pitchFamily="34" charset="0"/>
                <a:cs typeface="Verdana" pitchFamily="34" charset="0"/>
              </a:rPr>
              <a:t>NSF Unit of Consideration (program):</a:t>
            </a:r>
          </a:p>
          <a:p>
            <a:pPr marL="800100" lvl="1" indent="-342900" algn="l">
              <a:lnSpc>
                <a:spcPct val="120000"/>
              </a:lnSpc>
              <a:buFont typeface="Arial" charset="0"/>
              <a:buChar char="•"/>
            </a:pPr>
            <a:r>
              <a:rPr lang="en-US" sz="1800" kern="0" dirty="0">
                <a:solidFill>
                  <a:schemeClr val="tx1"/>
                </a:solidFill>
                <a:ea typeface="Verdana" pitchFamily="34" charset="0"/>
                <a:cs typeface="Verdana" pitchFamily="34" charset="0"/>
              </a:rPr>
              <a:t>The proposals should choose “Software Institutes” as program.</a:t>
            </a:r>
          </a:p>
          <a:p>
            <a:pPr marL="800100" lvl="1" indent="-342900" algn="l">
              <a:lnSpc>
                <a:spcPct val="120000"/>
              </a:lnSpc>
              <a:buFont typeface="Arial" charset="0"/>
              <a:buChar char="•"/>
            </a:pPr>
            <a:endParaRPr lang="en-US" sz="1800" kern="0" dirty="0">
              <a:solidFill>
                <a:schemeClr val="tx1"/>
              </a:solidFill>
              <a:ea typeface="Verdana" pitchFamily="34" charset="0"/>
              <a:cs typeface="Verdana" pitchFamily="34" charset="0"/>
            </a:endParaRPr>
          </a:p>
          <a:p>
            <a:pPr marL="342900" indent="-342900" algn="l">
              <a:lnSpc>
                <a:spcPct val="120000"/>
              </a:lnSpc>
              <a:buFont typeface="Arial" charset="0"/>
              <a:buChar char="•"/>
            </a:pPr>
            <a:r>
              <a:rPr lang="en-US" sz="2400" b="1" kern="0" dirty="0">
                <a:solidFill>
                  <a:schemeClr val="tx1"/>
                </a:solidFill>
                <a:ea typeface="Verdana" pitchFamily="34" charset="0"/>
                <a:cs typeface="Verdana" pitchFamily="34" charset="0"/>
              </a:rPr>
              <a:t>Proposal Title</a:t>
            </a:r>
          </a:p>
          <a:p>
            <a:pPr marL="742950" lvl="1" indent="-285750" algn="l">
              <a:lnSpc>
                <a:spcPct val="120000"/>
              </a:lnSpc>
              <a:buFont typeface="Arial" charset="0"/>
              <a:buChar char="•"/>
            </a:pPr>
            <a:r>
              <a:rPr lang="en-US" sz="1800" kern="0" dirty="0">
                <a:solidFill>
                  <a:schemeClr val="tx1"/>
                </a:solidFill>
                <a:ea typeface="Verdana" pitchFamily="34" charset="0"/>
                <a:cs typeface="Verdana" pitchFamily="34" charset="0"/>
              </a:rPr>
              <a:t>Proposal titles should begin with “Elements:” or “Frameworks:”.</a:t>
            </a:r>
          </a:p>
          <a:p>
            <a:pPr marL="742950" lvl="1" indent="-285750" algn="l">
              <a:lnSpc>
                <a:spcPct val="120000"/>
              </a:lnSpc>
              <a:buFont typeface="Arial" charset="0"/>
              <a:buChar char="•"/>
            </a:pPr>
            <a:r>
              <a:rPr lang="en-US" sz="2000" dirty="0">
                <a:solidFill>
                  <a:schemeClr val="tx1"/>
                </a:solidFill>
                <a:cs typeface="Arial"/>
              </a:rPr>
              <a:t>Examples</a:t>
            </a:r>
          </a:p>
          <a:p>
            <a:pPr marL="1200150" lvl="2" indent="-285750" algn="l">
              <a:lnSpc>
                <a:spcPct val="120000"/>
              </a:lnSpc>
              <a:buFont typeface="Arial" charset="0"/>
              <a:buChar char="•"/>
            </a:pPr>
            <a:r>
              <a:rPr lang="en-US" sz="1800" dirty="0" err="1">
                <a:solidFill>
                  <a:srgbClr val="0070C0"/>
                </a:solidFill>
                <a:cs typeface="Arial"/>
              </a:rPr>
              <a:t>Elements:</a:t>
            </a:r>
            <a:r>
              <a:rPr lang="en-US" sz="1800" i="1" dirty="0" err="1">
                <a:solidFill>
                  <a:schemeClr val="tx1"/>
                </a:solidFill>
                <a:cs typeface="Arial"/>
              </a:rPr>
              <a:t>MyProjectTitle</a:t>
            </a:r>
            <a:endParaRPr lang="en-US" sz="1800" i="1" dirty="0">
              <a:solidFill>
                <a:schemeClr val="tx1"/>
              </a:solidFill>
              <a:cs typeface="Arial"/>
            </a:endParaRPr>
          </a:p>
          <a:p>
            <a:pPr marL="1200150" lvl="2" indent="-285750" algn="l">
              <a:lnSpc>
                <a:spcPct val="120000"/>
              </a:lnSpc>
              <a:buFont typeface="Arial" charset="0"/>
              <a:buChar char="•"/>
            </a:pPr>
            <a:r>
              <a:rPr lang="en-US" sz="1800" dirty="0" err="1">
                <a:solidFill>
                  <a:srgbClr val="0070C0"/>
                </a:solidFill>
                <a:cs typeface="Arial"/>
              </a:rPr>
              <a:t>Frameworks:</a:t>
            </a:r>
            <a:r>
              <a:rPr lang="en-US" sz="1800" i="1" dirty="0" err="1">
                <a:solidFill>
                  <a:schemeClr val="tx1"/>
                </a:solidFill>
                <a:cs typeface="Arial"/>
              </a:rPr>
              <a:t>MyProjectTitle</a:t>
            </a:r>
            <a:endParaRPr lang="en-US" sz="1800" i="1" dirty="0">
              <a:solidFill>
                <a:schemeClr val="tx1"/>
              </a:solidFill>
              <a:cs typeface="Arial"/>
            </a:endParaRPr>
          </a:p>
          <a:p>
            <a:pPr marL="1200150" lvl="2" indent="-285750" algn="l">
              <a:lnSpc>
                <a:spcPct val="120000"/>
              </a:lnSpc>
              <a:buFont typeface="Arial" charset="0"/>
              <a:buChar char="•"/>
            </a:pPr>
            <a:endParaRPr lang="en-US" sz="1800" i="1" dirty="0">
              <a:solidFill>
                <a:schemeClr val="tx1"/>
              </a:solidFill>
              <a:cs typeface="Arial"/>
            </a:endParaRPr>
          </a:p>
          <a:p>
            <a:pPr marL="457200" indent="-457200" algn="l">
              <a:buFont typeface="Arial"/>
              <a:buChar char="•"/>
              <a:defRPr/>
            </a:pPr>
            <a:endParaRPr lang="en-US" sz="2000" dirty="0">
              <a:solidFill>
                <a:schemeClr val="tx1"/>
              </a:solidFill>
              <a:cs typeface="Arial"/>
            </a:endParaRPr>
          </a:p>
        </p:txBody>
      </p:sp>
      <p:sp>
        <p:nvSpPr>
          <p:cNvPr id="3" name="Slide Number Placeholder 2"/>
          <p:cNvSpPr>
            <a:spLocks noGrp="1"/>
          </p:cNvSpPr>
          <p:nvPr>
            <p:ph type="sldNum" sz="quarter" idx="12"/>
          </p:nvPr>
        </p:nvSpPr>
        <p:spPr>
          <a:xfrm>
            <a:off x="6553200" y="6356350"/>
            <a:ext cx="2133600" cy="365125"/>
          </a:xfrm>
        </p:spPr>
        <p:txBody>
          <a:bodyPr/>
          <a:lstStyle/>
          <a:p>
            <a:fld id="{1403A9F4-2153-4E30-848A-357EB84591DA}" type="slidenum">
              <a:rPr lang="en-US" smtClean="0"/>
              <a:pPr/>
              <a:t>16</a:t>
            </a:fld>
            <a:endParaRPr lang="en-US" dirty="0"/>
          </a:p>
        </p:txBody>
      </p:sp>
      <p:sp>
        <p:nvSpPr>
          <p:cNvPr id="5" name="Date Placeholder 4"/>
          <p:cNvSpPr>
            <a:spLocks noGrp="1"/>
          </p:cNvSpPr>
          <p:nvPr>
            <p:ph type="dt" sz="half" idx="10"/>
          </p:nvPr>
        </p:nvSpPr>
        <p:spPr>
          <a:xfrm>
            <a:off x="457200" y="6356350"/>
            <a:ext cx="2133600" cy="365125"/>
          </a:xfrm>
        </p:spPr>
        <p:txBody>
          <a:bodyPr/>
          <a:lstStyle/>
          <a:p>
            <a:r>
              <a:rPr lang="en-US"/>
              <a:t>NSF 19-548</a:t>
            </a:r>
            <a:endParaRPr lang="en-US" dirty="0"/>
          </a:p>
        </p:txBody>
      </p:sp>
    </p:spTree>
    <p:extLst>
      <p:ext uri="{BB962C8B-B14F-4D97-AF65-F5344CB8AC3E}">
        <p14:creationId xmlns:p14="http://schemas.microsoft.com/office/powerpoint/2010/main" val="532558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p:cNvSpPr txBox="1">
            <a:spLocks/>
          </p:cNvSpPr>
          <p:nvPr/>
        </p:nvSpPr>
        <p:spPr bwMode="auto">
          <a:xfrm>
            <a:off x="152400" y="0"/>
            <a:ext cx="89154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rPr>
              <a:t>Supplementary Documents</a:t>
            </a:r>
            <a:r>
              <a:rPr lang="en-US" sz="3200" dirty="0">
                <a:solidFill>
                  <a:schemeClr val="tx1"/>
                </a:solidFill>
                <a:effectLst/>
                <a:ea typeface="Verdana" pitchFamily="34" charset="0"/>
                <a:cs typeface="Verdana" pitchFamily="34" charset="0"/>
              </a:rPr>
              <a:t> (1)</a:t>
            </a:r>
          </a:p>
        </p:txBody>
      </p:sp>
      <p:sp>
        <p:nvSpPr>
          <p:cNvPr id="5" name="Content Placeholder 2"/>
          <p:cNvSpPr>
            <a:spLocks noGrp="1"/>
          </p:cNvSpPr>
          <p:nvPr>
            <p:ph idx="1"/>
          </p:nvPr>
        </p:nvSpPr>
        <p:spPr>
          <a:xfrm>
            <a:off x="609600" y="1088571"/>
            <a:ext cx="8001000" cy="5334000"/>
          </a:xfrm>
        </p:spPr>
        <p:txBody>
          <a:bodyPr>
            <a:normAutofit lnSpcReduction="10000"/>
          </a:bodyPr>
          <a:lstStyle/>
          <a:p>
            <a:r>
              <a:rPr lang="en-US" sz="2400" b="1" kern="1200" dirty="0">
                <a:ea typeface="Verdana" pitchFamily="34" charset="0"/>
                <a:cs typeface="Verdana" pitchFamily="34" charset="0"/>
              </a:rPr>
              <a:t>Data Management Plan </a:t>
            </a:r>
          </a:p>
          <a:p>
            <a:pPr lvl="1"/>
            <a:r>
              <a:rPr lang="en-US" sz="2000" kern="1200" dirty="0">
                <a:ea typeface="Verdana" pitchFamily="34" charset="0"/>
                <a:cs typeface="Verdana" pitchFamily="34" charset="0"/>
              </a:rPr>
              <a:t>Standard NSF requirement</a:t>
            </a:r>
          </a:p>
          <a:p>
            <a:pPr lvl="1"/>
            <a:r>
              <a:rPr lang="en-US" sz="2000" dirty="0">
                <a:ea typeface="Verdana" pitchFamily="34" charset="0"/>
                <a:cs typeface="Verdana" pitchFamily="34" charset="0"/>
              </a:rPr>
              <a:t>The</a:t>
            </a:r>
            <a:r>
              <a:rPr lang="en-US" sz="2000" kern="1200" dirty="0">
                <a:ea typeface="Verdana" pitchFamily="34" charset="0"/>
                <a:cs typeface="Verdana" pitchFamily="34" charset="0"/>
              </a:rPr>
              <a:t> reviewers pay close attention to the Data </a:t>
            </a:r>
            <a:r>
              <a:rPr lang="en-US" sz="2000" dirty="0">
                <a:ea typeface="Verdana" pitchFamily="34" charset="0"/>
                <a:cs typeface="Verdana" pitchFamily="34" charset="0"/>
              </a:rPr>
              <a:t>M</a:t>
            </a:r>
            <a:r>
              <a:rPr lang="en-US" sz="2000" kern="1200" dirty="0">
                <a:ea typeface="Verdana" pitchFamily="34" charset="0"/>
                <a:cs typeface="Verdana" pitchFamily="34" charset="0"/>
              </a:rPr>
              <a:t>anagement </a:t>
            </a:r>
            <a:r>
              <a:rPr lang="en-US" sz="2000" dirty="0">
                <a:ea typeface="Verdana" pitchFamily="34" charset="0"/>
                <a:cs typeface="Verdana" pitchFamily="34" charset="0"/>
              </a:rPr>
              <a:t>P</a:t>
            </a:r>
            <a:r>
              <a:rPr lang="en-US" sz="2000" kern="1200" dirty="0">
                <a:ea typeface="Verdana" pitchFamily="34" charset="0"/>
                <a:cs typeface="Verdana" pitchFamily="34" charset="0"/>
              </a:rPr>
              <a:t>lan</a:t>
            </a:r>
          </a:p>
          <a:p>
            <a:r>
              <a:rPr lang="en-US" sz="2400" b="1" dirty="0">
                <a:ea typeface="Verdana" pitchFamily="34" charset="0"/>
                <a:cs typeface="Verdana" pitchFamily="34" charset="0"/>
              </a:rPr>
              <a:t>Postdoctoral Trainee Mentoring Plan </a:t>
            </a:r>
            <a:r>
              <a:rPr lang="en-US" sz="2400" dirty="0">
                <a:ea typeface="Verdana" pitchFamily="34" charset="0"/>
                <a:cs typeface="Verdana" pitchFamily="34" charset="0"/>
              </a:rPr>
              <a:t>(if project includes such trainees)</a:t>
            </a:r>
          </a:p>
          <a:p>
            <a:r>
              <a:rPr lang="en-US" sz="2400" b="1" kern="1200" dirty="0">
                <a:ea typeface="Verdana" pitchFamily="34" charset="0"/>
                <a:cs typeface="Verdana" pitchFamily="34" charset="0"/>
              </a:rPr>
              <a:t>Management and Coordination Plan</a:t>
            </a:r>
            <a:r>
              <a:rPr lang="en-US" sz="2400" kern="1200" dirty="0">
                <a:ea typeface="Verdana" pitchFamily="34" charset="0"/>
                <a:cs typeface="Verdana" pitchFamily="34" charset="0"/>
              </a:rPr>
              <a:t> </a:t>
            </a:r>
            <a:r>
              <a:rPr lang="en-US" sz="2400" dirty="0">
                <a:ea typeface="Verdana" pitchFamily="34" charset="0"/>
                <a:cs typeface="Verdana" pitchFamily="34" charset="0"/>
              </a:rPr>
              <a:t>(for Framework Implementation proposals as a 3-page limit) should </a:t>
            </a:r>
            <a:r>
              <a:rPr lang="en-US" sz="2400" kern="1200" dirty="0">
                <a:ea typeface="Verdana" pitchFamily="34" charset="0"/>
                <a:cs typeface="Verdana" pitchFamily="34" charset="0"/>
              </a:rPr>
              <a:t>include:</a:t>
            </a:r>
          </a:p>
          <a:p>
            <a:pPr lvl="1"/>
            <a:r>
              <a:rPr lang="en-US" sz="2000" kern="1200" dirty="0">
                <a:ea typeface="Verdana" pitchFamily="34" charset="0"/>
                <a:cs typeface="Verdana" pitchFamily="34" charset="0"/>
              </a:rPr>
              <a:t>the specific roles of the PI, co-PIs, other senior personnel and paid consultants at all institutions involved</a:t>
            </a:r>
          </a:p>
          <a:p>
            <a:pPr lvl="1"/>
            <a:r>
              <a:rPr lang="en-US" sz="2000" kern="1200" dirty="0">
                <a:ea typeface="Verdana" pitchFamily="34" charset="0"/>
                <a:cs typeface="Verdana" pitchFamily="34" charset="0"/>
              </a:rPr>
              <a:t>how the project will be managed across institutions and disciplines</a:t>
            </a:r>
          </a:p>
          <a:p>
            <a:pPr lvl="1"/>
            <a:r>
              <a:rPr lang="en-US" sz="2000" kern="1200" dirty="0">
                <a:ea typeface="Verdana" pitchFamily="34" charset="0"/>
                <a:cs typeface="Verdana" pitchFamily="34" charset="0"/>
              </a:rPr>
              <a:t>identification of the specific coordination mechanisms that will enable cross-institution and/or cross-discipline scientific integration</a:t>
            </a:r>
          </a:p>
          <a:p>
            <a:pPr lvl="1"/>
            <a:r>
              <a:rPr lang="en-US" sz="2000" kern="1200" dirty="0">
                <a:ea typeface="Verdana" pitchFamily="34" charset="0"/>
                <a:cs typeface="Verdana" pitchFamily="34" charset="0"/>
              </a:rPr>
              <a:t>pointers to the budget line items that support these management and coordination mechanisms</a:t>
            </a:r>
          </a:p>
          <a:p>
            <a:r>
              <a:rPr lang="en-US" sz="2400" b="1" kern="1200" dirty="0">
                <a:ea typeface="Verdana" pitchFamily="34" charset="0"/>
                <a:cs typeface="Verdana" pitchFamily="34" charset="0"/>
              </a:rPr>
              <a:t>Letters of Collaboration</a:t>
            </a:r>
            <a:r>
              <a:rPr lang="en-US" sz="2400" kern="1200" dirty="0">
                <a:ea typeface="Verdana" pitchFamily="34" charset="0"/>
                <a:cs typeface="Verdana" pitchFamily="34" charset="0"/>
              </a:rPr>
              <a:t>, if any (see details in solicitation)</a:t>
            </a:r>
          </a:p>
          <a:p>
            <a:pPr marL="0" indent="0">
              <a:buNone/>
            </a:pPr>
            <a:endParaRPr lang="en-US" sz="2000" kern="1200" dirty="0">
              <a:ea typeface="Verdana" pitchFamily="34" charset="0"/>
              <a:cs typeface="Verdana" pitchFamily="34" charset="0"/>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17</a:t>
            </a:fld>
            <a:endParaRPr lang="en-US"/>
          </a:p>
        </p:txBody>
      </p:sp>
      <p:sp>
        <p:nvSpPr>
          <p:cNvPr id="3" name="Date Placeholder 2"/>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5081323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p:cNvSpPr txBox="1">
            <a:spLocks/>
          </p:cNvSpPr>
          <p:nvPr/>
        </p:nvSpPr>
        <p:spPr bwMode="auto">
          <a:xfrm>
            <a:off x="152400" y="0"/>
            <a:ext cx="89154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rPr>
              <a:t>Supplementary Documents</a:t>
            </a:r>
            <a:r>
              <a:rPr lang="en-US" sz="3200" dirty="0">
                <a:solidFill>
                  <a:schemeClr val="tx1"/>
                </a:solidFill>
                <a:effectLst/>
                <a:ea typeface="Verdana" pitchFamily="34" charset="0"/>
                <a:cs typeface="Verdana" pitchFamily="34" charset="0"/>
              </a:rPr>
              <a:t> (2)</a:t>
            </a:r>
          </a:p>
        </p:txBody>
      </p:sp>
      <p:sp>
        <p:nvSpPr>
          <p:cNvPr id="5" name="Content Placeholder 2"/>
          <p:cNvSpPr>
            <a:spLocks noGrp="1"/>
          </p:cNvSpPr>
          <p:nvPr>
            <p:ph idx="1"/>
          </p:nvPr>
        </p:nvSpPr>
        <p:spPr>
          <a:xfrm>
            <a:off x="381000" y="1081548"/>
            <a:ext cx="8458200" cy="5334000"/>
          </a:xfrm>
        </p:spPr>
        <p:txBody>
          <a:bodyPr>
            <a:normAutofit fontScale="92500" lnSpcReduction="20000"/>
          </a:bodyPr>
          <a:lstStyle/>
          <a:p>
            <a:r>
              <a:rPr lang="en-US" sz="2800" b="1" kern="1200" dirty="0">
                <a:ea typeface="Verdana" pitchFamily="34" charset="0"/>
                <a:cs typeface="Verdana" pitchFamily="34" charset="0"/>
              </a:rPr>
              <a:t>Delivery Mechanism and Community Usage Metrics </a:t>
            </a:r>
            <a:r>
              <a:rPr lang="en-US" sz="2800" kern="1200" dirty="0">
                <a:ea typeface="Verdana" pitchFamily="34" charset="0"/>
                <a:cs typeface="Verdana" pitchFamily="34" charset="0"/>
              </a:rPr>
              <a:t>(2-page limit) </a:t>
            </a:r>
          </a:p>
          <a:p>
            <a:endParaRPr lang="en-US" sz="2800" kern="1200" dirty="0">
              <a:ea typeface="Verdana" pitchFamily="34" charset="0"/>
              <a:cs typeface="Verdana" pitchFamily="34" charset="0"/>
            </a:endParaRPr>
          </a:p>
          <a:p>
            <a:pPr lvl="1"/>
            <a:r>
              <a:rPr lang="en-US" dirty="0">
                <a:ea typeface="Verdana" pitchFamily="34" charset="0"/>
                <a:cs typeface="Verdana" pitchFamily="34" charset="0"/>
              </a:rPr>
              <a:t>Deliverables</a:t>
            </a:r>
          </a:p>
          <a:p>
            <a:pPr lvl="2"/>
            <a:r>
              <a:rPr lang="en-US" sz="2000" dirty="0"/>
              <a:t>Does the proposed project clearly articulate the services and capabilities to be delivered by the project, and how they are to be delivered? </a:t>
            </a:r>
          </a:p>
          <a:p>
            <a:pPr lvl="2"/>
            <a:r>
              <a:rPr lang="en-US" sz="2000" dirty="0"/>
              <a:t>NSF encourages exploration of various delivery mechanisms.</a:t>
            </a:r>
            <a:endParaRPr lang="en-US" sz="2000" dirty="0">
              <a:ea typeface="Verdana" pitchFamily="34" charset="0"/>
              <a:cs typeface="Verdana" pitchFamily="34" charset="0"/>
            </a:endParaRPr>
          </a:p>
          <a:p>
            <a:pPr lvl="1"/>
            <a:endParaRPr lang="en-US" dirty="0">
              <a:ea typeface="Verdana" pitchFamily="34" charset="0"/>
              <a:cs typeface="Verdana" pitchFamily="34" charset="0"/>
            </a:endParaRPr>
          </a:p>
          <a:p>
            <a:pPr lvl="1"/>
            <a:r>
              <a:rPr lang="en-US" kern="1200" dirty="0">
                <a:ea typeface="Verdana" pitchFamily="34" charset="0"/>
                <a:cs typeface="Verdana" pitchFamily="34" charset="0"/>
              </a:rPr>
              <a:t>Metrics</a:t>
            </a:r>
          </a:p>
          <a:p>
            <a:pPr lvl="2"/>
            <a:r>
              <a:rPr lang="en-US" sz="2000" dirty="0"/>
              <a:t>Does the proposed project clearly articulate quantifiable metrics for development and delivery of the services and capabilities to be delivered by the project, and for the anticipated community adoption and usage? </a:t>
            </a:r>
          </a:p>
          <a:p>
            <a:pPr lvl="2"/>
            <a:r>
              <a:rPr lang="en-US" sz="2000" dirty="0"/>
              <a:t>Are quantitative metrics with targets identified for each year of the award? These should be simple but should also clearly show what the project will accomplish each year, the impact on science, and the breadth of the user community. </a:t>
            </a:r>
            <a:endParaRPr lang="en-US" sz="2000" kern="1200" dirty="0">
              <a:ea typeface="Verdana" pitchFamily="34" charset="0"/>
              <a:cs typeface="Verdana" pitchFamily="34" charset="0"/>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18</a:t>
            </a:fld>
            <a:endParaRPr lang="en-US"/>
          </a:p>
        </p:txBody>
      </p:sp>
      <p:sp>
        <p:nvSpPr>
          <p:cNvPr id="3" name="Date Placeholder 2"/>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2273502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p:cNvSpPr txBox="1">
            <a:spLocks/>
          </p:cNvSpPr>
          <p:nvPr/>
        </p:nvSpPr>
        <p:spPr bwMode="auto">
          <a:xfrm>
            <a:off x="0" y="0"/>
            <a:ext cx="9067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rPr>
              <a:t>Supplementary Documents </a:t>
            </a:r>
            <a:r>
              <a:rPr lang="en-US" sz="3200" dirty="0">
                <a:solidFill>
                  <a:schemeClr val="tx1"/>
                </a:solidFill>
                <a:effectLst/>
                <a:ea typeface="Verdana" pitchFamily="34" charset="0"/>
                <a:cs typeface="Verdana" pitchFamily="34" charset="0"/>
              </a:rPr>
              <a:t>(3)</a:t>
            </a:r>
          </a:p>
        </p:txBody>
      </p:sp>
      <p:sp>
        <p:nvSpPr>
          <p:cNvPr id="5" name="Content Placeholder 2"/>
          <p:cNvSpPr>
            <a:spLocks noGrp="1"/>
          </p:cNvSpPr>
          <p:nvPr>
            <p:ph idx="1"/>
          </p:nvPr>
        </p:nvSpPr>
        <p:spPr>
          <a:xfrm>
            <a:off x="685800" y="1371600"/>
            <a:ext cx="7924800" cy="5029200"/>
          </a:xfrm>
        </p:spPr>
        <p:txBody>
          <a:bodyPr>
            <a:normAutofit/>
          </a:bodyPr>
          <a:lstStyle/>
          <a:p>
            <a:pPr marL="0" indent="0">
              <a:buNone/>
            </a:pPr>
            <a:r>
              <a:rPr lang="en-US" sz="2400" b="1" dirty="0">
                <a:ea typeface="Verdana" pitchFamily="34" charset="0"/>
                <a:cs typeface="Verdana" pitchFamily="34" charset="0"/>
              </a:rPr>
              <a:t>Project Personnel and Partner Institutions</a:t>
            </a:r>
            <a:endParaRPr lang="en-US" sz="2400" dirty="0"/>
          </a:p>
          <a:p>
            <a:r>
              <a:rPr lang="en-US" sz="2400" dirty="0"/>
              <a:t>Provide current, accurate information for all personnel and institutions involved in the project</a:t>
            </a:r>
          </a:p>
          <a:p>
            <a:r>
              <a:rPr lang="en-US" sz="2400" dirty="0"/>
              <a:t>The list must include all PIs, Co-PIs, Senior Personnel, Consultants, Collaborators, Sub-awardees, Postdocs, advisory committee members, and writers of letters of collaboration</a:t>
            </a:r>
          </a:p>
          <a:p>
            <a:r>
              <a:rPr lang="en-US" sz="2400" dirty="0"/>
              <a:t>NSF staff will use this information in the merit review process to manage conflicts of interest</a:t>
            </a:r>
          </a:p>
          <a:p>
            <a:r>
              <a:rPr lang="en-US" sz="2400" dirty="0"/>
              <a:t>See details in the solicitation</a:t>
            </a:r>
            <a:br>
              <a:rPr lang="en-US" sz="2400" dirty="0"/>
            </a:br>
            <a:endParaRPr lang="en-US" sz="2400" dirty="0"/>
          </a:p>
          <a:p>
            <a:pPr marL="0" indent="0">
              <a:buNone/>
            </a:pPr>
            <a:endParaRPr lang="en-US" sz="2800" kern="1200" dirty="0">
              <a:latin typeface="Verdana" pitchFamily="34" charset="0"/>
              <a:ea typeface="Verdana" pitchFamily="34" charset="0"/>
              <a:cs typeface="Verdana" pitchFamily="34" charset="0"/>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19</a:t>
            </a:fld>
            <a:endParaRPr lang="en-US"/>
          </a:p>
        </p:txBody>
      </p:sp>
      <p:sp>
        <p:nvSpPr>
          <p:cNvPr id="3" name="Date Placeholder 2"/>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325434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Font typeface="Arial" pitchFamily="34" charset="0"/>
              <a:buChar char="•"/>
            </a:pPr>
            <a:r>
              <a:rPr lang="en-US" sz="2400" dirty="0">
                <a:solidFill>
                  <a:schemeClr val="tx1"/>
                </a:solidFill>
                <a:ea typeface="Verdana" pitchFamily="34" charset="0"/>
                <a:cs typeface="Verdana" pitchFamily="34" charset="0"/>
              </a:rPr>
              <a:t>Orient potential proposers</a:t>
            </a:r>
          </a:p>
          <a:p>
            <a:pPr>
              <a:buFont typeface="Arial" pitchFamily="34" charset="0"/>
              <a:buChar char="•"/>
            </a:pPr>
            <a:r>
              <a:rPr lang="en-US" sz="2400" dirty="0">
                <a:solidFill>
                  <a:schemeClr val="tx1"/>
                </a:solidFill>
                <a:ea typeface="Verdana" pitchFamily="34" charset="0"/>
                <a:cs typeface="Verdana" pitchFamily="34" charset="0"/>
              </a:rPr>
              <a:t>Summarize the CSSI program and review criteria </a:t>
            </a:r>
          </a:p>
          <a:p>
            <a:pPr>
              <a:buFont typeface="Arial" pitchFamily="34" charset="0"/>
              <a:buChar char="•"/>
            </a:pPr>
            <a:r>
              <a:rPr lang="en-US" sz="2400" dirty="0">
                <a:ea typeface="Verdana" pitchFamily="34" charset="0"/>
                <a:cs typeface="Verdana" pitchFamily="34" charset="0"/>
              </a:rPr>
              <a:t>A</a:t>
            </a:r>
            <a:r>
              <a:rPr lang="en-US" sz="2400" dirty="0">
                <a:solidFill>
                  <a:schemeClr val="tx1"/>
                </a:solidFill>
                <a:ea typeface="Verdana" pitchFamily="34" charset="0"/>
                <a:cs typeface="Verdana" pitchFamily="34" charset="0"/>
              </a:rPr>
              <a:t>nswer questions</a:t>
            </a:r>
          </a:p>
          <a:p>
            <a:pPr>
              <a:buFont typeface="Arial" pitchFamily="34" charset="0"/>
              <a:buChar char="•"/>
            </a:pPr>
            <a:r>
              <a:rPr lang="en-US" sz="2400" dirty="0">
                <a:solidFill>
                  <a:schemeClr val="tx1"/>
                </a:solidFill>
                <a:ea typeface="Verdana" pitchFamily="34" charset="0"/>
                <a:cs typeface="Verdana" pitchFamily="34" charset="0"/>
              </a:rPr>
              <a:t>Improve the quality of proposals</a:t>
            </a:r>
          </a:p>
          <a:p>
            <a:pPr marL="0" indent="0">
              <a:buNone/>
            </a:pPr>
            <a:endParaRPr lang="en-US" dirty="0">
              <a:solidFill>
                <a:schemeClr val="tx1"/>
              </a:solidFill>
              <a:ea typeface="Verdana" pitchFamily="34" charset="0"/>
              <a:cs typeface="Verdana" pitchFamily="34" charset="0"/>
            </a:endParaRPr>
          </a:p>
        </p:txBody>
      </p:sp>
      <p:sp>
        <p:nvSpPr>
          <p:cNvPr id="6" name="Date Placeholder 5"/>
          <p:cNvSpPr>
            <a:spLocks noGrp="1"/>
          </p:cNvSpPr>
          <p:nvPr>
            <p:ph type="dt" sz="half" idx="10"/>
          </p:nvPr>
        </p:nvSpPr>
        <p:spPr/>
        <p:txBody>
          <a:bodyPr/>
          <a:lstStyle/>
          <a:p>
            <a:r>
              <a:rPr lang="en-US" dirty="0"/>
              <a:t>NSF 19-548</a:t>
            </a:r>
          </a:p>
        </p:txBody>
      </p:sp>
      <p:sp>
        <p:nvSpPr>
          <p:cNvPr id="2" name="Slide Number Placeholder 1"/>
          <p:cNvSpPr>
            <a:spLocks noGrp="1"/>
          </p:cNvSpPr>
          <p:nvPr>
            <p:ph type="sldNum" sz="quarter" idx="12"/>
          </p:nvPr>
        </p:nvSpPr>
        <p:spPr/>
        <p:txBody>
          <a:bodyPr/>
          <a:lstStyle/>
          <a:p>
            <a:fld id="{1403A9F4-2153-4E30-848A-357EB84591DA}" type="slidenum">
              <a:rPr lang="en-US" smtClean="0"/>
              <a:t>2</a:t>
            </a:fld>
            <a:endParaRPr lang="en-US"/>
          </a:p>
        </p:txBody>
      </p:sp>
      <p:sp>
        <p:nvSpPr>
          <p:cNvPr id="4" name="Title 1"/>
          <p:cNvSpPr txBox="1">
            <a:spLocks/>
          </p:cNvSpPr>
          <p:nvPr/>
        </p:nvSpPr>
        <p:spPr bwMode="auto">
          <a:xfrm>
            <a:off x="618931" y="158296"/>
            <a:ext cx="7687101"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latin typeface="+mn-lt"/>
                <a:ea typeface="Verdana" pitchFamily="34" charset="0"/>
                <a:cs typeface="Verdana" pitchFamily="34" charset="0"/>
              </a:rPr>
              <a:t>Purpose of this Webinar</a:t>
            </a:r>
          </a:p>
        </p:txBody>
      </p:sp>
      <p:sp>
        <p:nvSpPr>
          <p:cNvPr id="7" name="Title 1"/>
          <p:cNvSpPr txBox="1">
            <a:spLocks/>
          </p:cNvSpPr>
          <p:nvPr/>
        </p:nvSpPr>
        <p:spPr>
          <a:xfrm>
            <a:off x="609600" y="3371850"/>
            <a:ext cx="7848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b="1" dirty="0">
                <a:ea typeface="Verdana" pitchFamily="34" charset="0"/>
                <a:cs typeface="Verdana" pitchFamily="34" charset="0"/>
              </a:rPr>
              <a:t>Webinar</a:t>
            </a:r>
            <a:r>
              <a:rPr lang="en-US" sz="3200" dirty="0">
                <a:ea typeface="Verdana" pitchFamily="34" charset="0"/>
                <a:cs typeface="Verdana" pitchFamily="34" charset="0"/>
              </a:rPr>
              <a:t> </a:t>
            </a:r>
            <a:r>
              <a:rPr lang="en-US" sz="3200" b="1" dirty="0"/>
              <a:t>Outline</a:t>
            </a:r>
          </a:p>
        </p:txBody>
      </p:sp>
      <p:sp>
        <p:nvSpPr>
          <p:cNvPr id="8" name="Subtitle 3"/>
          <p:cNvSpPr txBox="1">
            <a:spLocks/>
          </p:cNvSpPr>
          <p:nvPr/>
        </p:nvSpPr>
        <p:spPr>
          <a:xfrm>
            <a:off x="457200" y="4440477"/>
            <a:ext cx="8229600" cy="163464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57200" indent="-457200">
              <a:spcBef>
                <a:spcPts val="0"/>
              </a:spcBef>
              <a:spcAft>
                <a:spcPts val="600"/>
              </a:spcAft>
              <a:buFont typeface="Arial" charset="0"/>
              <a:buChar char="•"/>
            </a:pPr>
            <a:r>
              <a:rPr lang="en-US" sz="2400" dirty="0"/>
              <a:t>CSSI program description</a:t>
            </a:r>
          </a:p>
          <a:p>
            <a:pPr marL="457200" indent="-457200">
              <a:spcBef>
                <a:spcPts val="0"/>
              </a:spcBef>
              <a:spcAft>
                <a:spcPts val="600"/>
              </a:spcAft>
              <a:buFont typeface="Arial" charset="0"/>
              <a:buChar char="•"/>
            </a:pPr>
            <a:r>
              <a:rPr lang="en-US" sz="2400" dirty="0"/>
              <a:t>Overview of solicitation (NSF 19-548)</a:t>
            </a:r>
          </a:p>
          <a:p>
            <a:pPr marL="457200" indent="-457200">
              <a:spcBef>
                <a:spcPts val="0"/>
              </a:spcBef>
              <a:spcAft>
                <a:spcPts val="600"/>
              </a:spcAft>
              <a:buFont typeface="Arial" charset="0"/>
              <a:buChar char="•"/>
            </a:pPr>
            <a:r>
              <a:rPr lang="en-US" sz="2400" dirty="0"/>
              <a:t>Questions from the community - </a:t>
            </a:r>
            <a:r>
              <a:rPr lang="en-US" sz="2400" dirty="0">
                <a:hlinkClick r:id="rId3"/>
              </a:rPr>
              <a:t>NSF-CSSIQueries@nsf.gov</a:t>
            </a:r>
            <a:r>
              <a:rPr lang="en-US" sz="2400" dirty="0"/>
              <a:t> </a:t>
            </a:r>
          </a:p>
        </p:txBody>
      </p:sp>
    </p:spTree>
    <p:extLst>
      <p:ext uri="{BB962C8B-B14F-4D97-AF65-F5344CB8AC3E}">
        <p14:creationId xmlns:p14="http://schemas.microsoft.com/office/powerpoint/2010/main" val="4297671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p:cNvSpPr txBox="1">
            <a:spLocks/>
          </p:cNvSpPr>
          <p:nvPr/>
        </p:nvSpPr>
        <p:spPr bwMode="auto">
          <a:xfrm>
            <a:off x="0" y="0"/>
            <a:ext cx="90678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rPr>
              <a:t>Single Copy </a:t>
            </a:r>
            <a:r>
              <a:rPr lang="en-US" sz="3200" dirty="0">
                <a:solidFill>
                  <a:schemeClr val="tx1"/>
                </a:solidFill>
                <a:effectLst/>
                <a:ea typeface="Verdana" pitchFamily="34" charset="0"/>
                <a:cs typeface="Verdana" pitchFamily="34" charset="0"/>
              </a:rPr>
              <a:t>Documents</a:t>
            </a:r>
          </a:p>
        </p:txBody>
      </p:sp>
      <p:sp>
        <p:nvSpPr>
          <p:cNvPr id="5" name="Content Placeholder 2"/>
          <p:cNvSpPr>
            <a:spLocks noGrp="1"/>
          </p:cNvSpPr>
          <p:nvPr>
            <p:ph idx="1"/>
          </p:nvPr>
        </p:nvSpPr>
        <p:spPr>
          <a:xfrm>
            <a:off x="838200" y="1439780"/>
            <a:ext cx="7696200" cy="4884820"/>
          </a:xfrm>
        </p:spPr>
        <p:txBody>
          <a:bodyPr>
            <a:normAutofit lnSpcReduction="10000"/>
          </a:bodyPr>
          <a:lstStyle/>
          <a:p>
            <a:pPr marL="0" indent="0">
              <a:buNone/>
            </a:pPr>
            <a:r>
              <a:rPr lang="en-US" sz="2400" b="1" dirty="0">
                <a:ea typeface="Verdana" pitchFamily="34" charset="0"/>
                <a:cs typeface="Verdana" pitchFamily="34" charset="0"/>
              </a:rPr>
              <a:t>Collaborators and Other Affiliations</a:t>
            </a:r>
            <a:endParaRPr lang="en-US" sz="2400" b="1" dirty="0"/>
          </a:p>
          <a:p>
            <a:r>
              <a:rPr lang="en-US" sz="2400" dirty="0"/>
              <a:t>Provide information as specified in the NSF proposal guide </a:t>
            </a:r>
          </a:p>
          <a:p>
            <a:r>
              <a:rPr lang="en-US" sz="2400" dirty="0"/>
              <a:t>A completed spreadsheet for each PI, co-PI, or senior personnel </a:t>
            </a:r>
          </a:p>
          <a:p>
            <a:pPr lvl="1"/>
            <a:r>
              <a:rPr lang="en-US" sz="2000" dirty="0"/>
              <a:t>spreadsheet template found at </a:t>
            </a:r>
            <a:r>
              <a:rPr lang="en-US" sz="2000" dirty="0">
                <a:hlinkClick r:id="rId3"/>
              </a:rPr>
              <a:t>https://www.nsf.gov/cise/collab/</a:t>
            </a:r>
            <a:r>
              <a:rPr lang="en-US" sz="2000" dirty="0"/>
              <a:t> </a:t>
            </a:r>
          </a:p>
          <a:p>
            <a:r>
              <a:rPr lang="en-US" sz="2400" dirty="0"/>
              <a:t>NSF staff use this information in the merit review process to help manage reviewer selection </a:t>
            </a:r>
          </a:p>
          <a:p>
            <a:r>
              <a:rPr lang="en-US" sz="2400" dirty="0"/>
              <a:t>Note the distinction between requirement on previous slide (on Additional Documents - 2)</a:t>
            </a:r>
          </a:p>
          <a:p>
            <a:r>
              <a:rPr lang="en-US" sz="2400" dirty="0"/>
              <a:t>See details in the solicitation</a:t>
            </a:r>
            <a:br>
              <a:rPr lang="en-US" sz="2800" dirty="0"/>
            </a:br>
            <a:endParaRPr lang="en-US" sz="2800" dirty="0"/>
          </a:p>
          <a:p>
            <a:pPr marL="0" indent="0">
              <a:buNone/>
            </a:pPr>
            <a:endParaRPr lang="en-US" sz="2800" kern="1200" dirty="0">
              <a:latin typeface="Verdana" pitchFamily="34" charset="0"/>
              <a:ea typeface="Verdana" pitchFamily="34" charset="0"/>
              <a:cs typeface="Verdana" pitchFamily="34" charset="0"/>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20</a:t>
            </a:fld>
            <a:endParaRPr lang="en-US"/>
          </a:p>
        </p:txBody>
      </p:sp>
      <p:sp>
        <p:nvSpPr>
          <p:cNvPr id="3" name="Date Placeholder 2"/>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9532892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p:cNvSpPr txBox="1">
            <a:spLocks/>
          </p:cNvSpPr>
          <p:nvPr/>
        </p:nvSpPr>
        <p:spPr bwMode="auto">
          <a:xfrm>
            <a:off x="0" y="0"/>
            <a:ext cx="90678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ea typeface="Verdana" pitchFamily="34" charset="0"/>
                <a:cs typeface="Verdana" pitchFamily="34" charset="0"/>
              </a:rPr>
              <a:t>NSF Review Criteria</a:t>
            </a:r>
          </a:p>
        </p:txBody>
      </p:sp>
      <p:sp>
        <p:nvSpPr>
          <p:cNvPr id="29699" name="Rectangle 3"/>
          <p:cNvSpPr>
            <a:spLocks noGrp="1" noChangeArrowheads="1"/>
          </p:cNvSpPr>
          <p:nvPr>
            <p:ph idx="1"/>
          </p:nvPr>
        </p:nvSpPr>
        <p:spPr>
          <a:xfrm>
            <a:off x="838200" y="1447799"/>
            <a:ext cx="7696200" cy="4792513"/>
          </a:xfrm>
        </p:spPr>
        <p:txBody>
          <a:bodyPr>
            <a:normAutofit/>
          </a:bodyPr>
          <a:lstStyle/>
          <a:p>
            <a:pPr marL="0" indent="0" eaLnBrk="1" hangingPunct="1">
              <a:lnSpc>
                <a:spcPts val="3600"/>
              </a:lnSpc>
              <a:spcBef>
                <a:spcPct val="0"/>
              </a:spcBef>
              <a:buNone/>
            </a:pPr>
            <a:r>
              <a:rPr lang="en-US" sz="2400" dirty="0">
                <a:ea typeface="Verdana" pitchFamily="34" charset="0"/>
                <a:cs typeface="Verdana" pitchFamily="34" charset="0"/>
              </a:rPr>
              <a:t>Reviewers and review panel will address:</a:t>
            </a:r>
          </a:p>
          <a:p>
            <a:pPr marL="0" indent="0" eaLnBrk="1" hangingPunct="1">
              <a:lnSpc>
                <a:spcPts val="3600"/>
              </a:lnSpc>
              <a:spcBef>
                <a:spcPct val="0"/>
              </a:spcBef>
              <a:buNone/>
            </a:pPr>
            <a:endParaRPr lang="en-US" sz="2400" dirty="0">
              <a:ea typeface="Verdana" pitchFamily="34" charset="0"/>
              <a:cs typeface="Verdana" pitchFamily="34" charset="0"/>
            </a:endParaRPr>
          </a:p>
          <a:p>
            <a:pPr eaLnBrk="1" hangingPunct="1">
              <a:lnSpc>
                <a:spcPts val="3600"/>
              </a:lnSpc>
              <a:spcBef>
                <a:spcPct val="0"/>
              </a:spcBef>
              <a:buFont typeface="Arial" pitchFamily="34" charset="0"/>
              <a:buChar char="•"/>
            </a:pPr>
            <a:r>
              <a:rPr lang="en-US" sz="2400" dirty="0">
                <a:ea typeface="Verdana" pitchFamily="34" charset="0"/>
                <a:cs typeface="Verdana" pitchFamily="34" charset="0"/>
              </a:rPr>
              <a:t>Intellectual Merit, </a:t>
            </a:r>
          </a:p>
          <a:p>
            <a:pPr eaLnBrk="1" hangingPunct="1">
              <a:lnSpc>
                <a:spcPts val="3600"/>
              </a:lnSpc>
              <a:spcBef>
                <a:spcPct val="0"/>
              </a:spcBef>
              <a:buFont typeface="Arial" pitchFamily="34" charset="0"/>
              <a:buChar char="•"/>
            </a:pPr>
            <a:r>
              <a:rPr lang="en-US" sz="2400" dirty="0">
                <a:ea typeface="Verdana" pitchFamily="34" charset="0"/>
                <a:cs typeface="Verdana" pitchFamily="34" charset="0"/>
              </a:rPr>
              <a:t>Broader Impacts, and </a:t>
            </a:r>
          </a:p>
          <a:p>
            <a:pPr eaLnBrk="1" hangingPunct="1">
              <a:lnSpc>
                <a:spcPts val="3600"/>
              </a:lnSpc>
              <a:spcBef>
                <a:spcPct val="0"/>
              </a:spcBef>
              <a:buFont typeface="Arial" pitchFamily="34" charset="0"/>
              <a:buChar char="•"/>
            </a:pPr>
            <a:endParaRPr lang="en-US" sz="2400" dirty="0">
              <a:ea typeface="Verdana" pitchFamily="34" charset="0"/>
              <a:cs typeface="Verdana" pitchFamily="34" charset="0"/>
            </a:endParaRPr>
          </a:p>
          <a:p>
            <a:pPr eaLnBrk="1" hangingPunct="1">
              <a:lnSpc>
                <a:spcPts val="3600"/>
              </a:lnSpc>
              <a:spcBef>
                <a:spcPct val="0"/>
              </a:spcBef>
              <a:buFont typeface="Arial" pitchFamily="34" charset="0"/>
              <a:buChar char="•"/>
            </a:pPr>
            <a:r>
              <a:rPr lang="en-US" sz="2400" dirty="0">
                <a:solidFill>
                  <a:srgbClr val="FF0000"/>
                </a:solidFill>
                <a:ea typeface="Verdana" pitchFamily="34" charset="0"/>
                <a:cs typeface="Verdana" pitchFamily="34" charset="0"/>
              </a:rPr>
              <a:t>CSSI Specific Review Criteria</a:t>
            </a:r>
          </a:p>
          <a:p>
            <a:pPr marL="0" indent="0" eaLnBrk="1" hangingPunct="1">
              <a:lnSpc>
                <a:spcPts val="3600"/>
              </a:lnSpc>
              <a:spcBef>
                <a:spcPct val="0"/>
              </a:spcBef>
              <a:buNone/>
            </a:pPr>
            <a:endParaRPr lang="en-US" sz="2400" dirty="0">
              <a:ea typeface="Verdana" pitchFamily="34" charset="0"/>
              <a:cs typeface="Verdana" pitchFamily="34" charset="0"/>
            </a:endParaRPr>
          </a:p>
          <a:p>
            <a:pPr marL="0" indent="0" eaLnBrk="1" hangingPunct="1">
              <a:lnSpc>
                <a:spcPts val="3600"/>
              </a:lnSpc>
              <a:spcBef>
                <a:spcPct val="0"/>
              </a:spcBef>
              <a:buNone/>
            </a:pPr>
            <a:r>
              <a:rPr lang="en-US" sz="2400" dirty="0">
                <a:ea typeface="Verdana" pitchFamily="34" charset="0"/>
                <a:cs typeface="Verdana" pitchFamily="34" charset="0"/>
              </a:rPr>
              <a:t>in their reviews, panel discussions, and panel summaries</a:t>
            </a:r>
          </a:p>
        </p:txBody>
      </p:sp>
      <p:sp>
        <p:nvSpPr>
          <p:cNvPr id="2" name="Left Arrow Callout 1"/>
          <p:cNvSpPr/>
          <p:nvPr/>
        </p:nvSpPr>
        <p:spPr>
          <a:xfrm>
            <a:off x="5181600" y="3505200"/>
            <a:ext cx="3276600" cy="1066800"/>
          </a:xfrm>
          <a:prstGeom prst="leftArrowCallou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a:solidFill>
                  <a:srgbClr val="FF0000"/>
                </a:solidFill>
              </a:rPr>
              <a:t>CSSI-Specific Review Criteria</a:t>
            </a:r>
            <a:endParaRPr lang="en-US" sz="2400" baseline="30000">
              <a:solidFill>
                <a:srgbClr val="FF0000"/>
              </a:solidFill>
            </a:endParaRPr>
          </a:p>
          <a:p>
            <a:pPr algn="ctr"/>
            <a:endParaRPr lang="en-US" sz="2400" baseline="30000" dirty="0">
              <a:solidFill>
                <a:srgbClr val="FF0000"/>
              </a:solidFill>
            </a:endParaRPr>
          </a:p>
        </p:txBody>
      </p:sp>
      <p:sp>
        <p:nvSpPr>
          <p:cNvPr id="3" name="Slide Number Placeholder 2"/>
          <p:cNvSpPr>
            <a:spLocks noGrp="1"/>
          </p:cNvSpPr>
          <p:nvPr>
            <p:ph type="sldNum" sz="quarter" idx="12"/>
          </p:nvPr>
        </p:nvSpPr>
        <p:spPr/>
        <p:txBody>
          <a:bodyPr/>
          <a:lstStyle/>
          <a:p>
            <a:fld id="{1403A9F4-2153-4E30-848A-357EB84591DA}" type="slidenum">
              <a:rPr lang="en-US" smtClean="0"/>
              <a:t>21</a:t>
            </a:fld>
            <a:endParaRPr lang="en-US"/>
          </a:p>
        </p:txBody>
      </p:sp>
      <p:sp>
        <p:nvSpPr>
          <p:cNvPr id="5" name="Date Placeholder 4"/>
          <p:cNvSpPr>
            <a:spLocks noGrp="1"/>
          </p:cNvSpPr>
          <p:nvPr>
            <p:ph type="dt" sz="half" idx="10"/>
          </p:nvPr>
        </p:nvSpPr>
        <p:spPr/>
        <p:txBody>
          <a:bodyPr/>
          <a:lstStyle/>
          <a:p>
            <a:r>
              <a:rPr lang="en-US"/>
              <a:t>NSF 19-548</a:t>
            </a:r>
            <a:endParaRPr lang="en-US" dirty="0"/>
          </a:p>
        </p:txBody>
      </p:sp>
      <p:sp>
        <p:nvSpPr>
          <p:cNvPr id="7" name="Left Arrow Callout 6"/>
          <p:cNvSpPr/>
          <p:nvPr/>
        </p:nvSpPr>
        <p:spPr>
          <a:xfrm>
            <a:off x="5181600" y="2286000"/>
            <a:ext cx="3276600" cy="1066800"/>
          </a:xfrm>
          <a:prstGeom prst="leftArrowCallout">
            <a:avLst/>
          </a:prstGeom>
          <a:solidFill>
            <a:schemeClr val="bg1">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rPr>
              <a:t>Standard NSF Review Criteria</a:t>
            </a:r>
            <a:endParaRPr lang="en-US" sz="2400" baseline="30000" dirty="0">
              <a:solidFill>
                <a:schemeClr val="tx1"/>
              </a:solidFill>
            </a:endParaRPr>
          </a:p>
        </p:txBody>
      </p:sp>
    </p:spTree>
    <p:extLst>
      <p:ext uri="{BB962C8B-B14F-4D97-AF65-F5344CB8AC3E}">
        <p14:creationId xmlns:p14="http://schemas.microsoft.com/office/powerpoint/2010/main" val="19237325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1"/>
          <p:cNvSpPr txBox="1">
            <a:spLocks/>
          </p:cNvSpPr>
          <p:nvPr/>
        </p:nvSpPr>
        <p:spPr bwMode="auto">
          <a:xfrm>
            <a:off x="0" y="0"/>
            <a:ext cx="9067800" cy="121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ea typeface="Verdana" pitchFamily="34" charset="0"/>
                <a:cs typeface="Verdana" pitchFamily="34" charset="0"/>
              </a:rPr>
              <a:t>Standard NSF Review Criteria</a:t>
            </a:r>
          </a:p>
        </p:txBody>
      </p:sp>
      <p:sp>
        <p:nvSpPr>
          <p:cNvPr id="6" name="Rectangle 3"/>
          <p:cNvSpPr>
            <a:spLocks noGrp="1" noChangeArrowheads="1"/>
          </p:cNvSpPr>
          <p:nvPr>
            <p:ph idx="1"/>
          </p:nvPr>
        </p:nvSpPr>
        <p:spPr>
          <a:xfrm>
            <a:off x="685800" y="1219200"/>
            <a:ext cx="7696200" cy="5029200"/>
          </a:xfrm>
        </p:spPr>
        <p:txBody>
          <a:bodyPr>
            <a:normAutofit/>
          </a:bodyPr>
          <a:lstStyle/>
          <a:p>
            <a:pPr marL="0" indent="0">
              <a:spcBef>
                <a:spcPct val="0"/>
              </a:spcBef>
              <a:buNone/>
            </a:pPr>
            <a:r>
              <a:rPr lang="en-US" sz="2400" dirty="0">
                <a:ea typeface="Verdana" pitchFamily="34" charset="0"/>
                <a:cs typeface="Verdana" pitchFamily="34" charset="0"/>
              </a:rPr>
              <a:t>When evaluating NSF proposals, reviewers will consider: </a:t>
            </a:r>
          </a:p>
          <a:p>
            <a:pPr marL="0" indent="0">
              <a:spcBef>
                <a:spcPct val="0"/>
              </a:spcBef>
              <a:buNone/>
            </a:pPr>
            <a:endParaRPr lang="en-US" sz="2400" dirty="0">
              <a:ea typeface="Verdana" pitchFamily="34" charset="0"/>
              <a:cs typeface="Verdana" pitchFamily="34" charset="0"/>
            </a:endParaRPr>
          </a:p>
          <a:p>
            <a:pPr lvl="1">
              <a:spcBef>
                <a:spcPct val="0"/>
              </a:spcBef>
            </a:pPr>
            <a:r>
              <a:rPr lang="en-US" sz="2400" dirty="0">
                <a:ea typeface="Verdana" pitchFamily="34" charset="0"/>
                <a:cs typeface="Verdana" pitchFamily="34" charset="0"/>
              </a:rPr>
              <a:t>What the proposers want to do?</a:t>
            </a:r>
          </a:p>
          <a:p>
            <a:pPr lvl="1">
              <a:spcBef>
                <a:spcPct val="0"/>
              </a:spcBef>
            </a:pPr>
            <a:r>
              <a:rPr lang="en-US" sz="2400" dirty="0">
                <a:ea typeface="Verdana" pitchFamily="34" charset="0"/>
                <a:cs typeface="Verdana" pitchFamily="34" charset="0"/>
              </a:rPr>
              <a:t>Why they want to do it?</a:t>
            </a:r>
          </a:p>
          <a:p>
            <a:pPr lvl="1">
              <a:spcBef>
                <a:spcPct val="0"/>
              </a:spcBef>
            </a:pPr>
            <a:r>
              <a:rPr lang="en-US" sz="2400" dirty="0">
                <a:ea typeface="Verdana" pitchFamily="34" charset="0"/>
                <a:cs typeface="Verdana" pitchFamily="34" charset="0"/>
              </a:rPr>
              <a:t>How they plan to do it?</a:t>
            </a:r>
          </a:p>
          <a:p>
            <a:pPr lvl="1">
              <a:spcBef>
                <a:spcPct val="0"/>
              </a:spcBef>
            </a:pPr>
            <a:r>
              <a:rPr lang="en-US" sz="2400" dirty="0">
                <a:ea typeface="Verdana" pitchFamily="34" charset="0"/>
                <a:cs typeface="Verdana" pitchFamily="34" charset="0"/>
              </a:rPr>
              <a:t>How they will know if they succeed?</a:t>
            </a:r>
          </a:p>
          <a:p>
            <a:pPr lvl="1">
              <a:spcBef>
                <a:spcPct val="0"/>
              </a:spcBef>
            </a:pPr>
            <a:r>
              <a:rPr lang="en-US" sz="2400" dirty="0">
                <a:ea typeface="Verdana" pitchFamily="34" charset="0"/>
                <a:cs typeface="Verdana" pitchFamily="34" charset="0"/>
              </a:rPr>
              <a:t>What benefits would accrue if the project is successful?</a:t>
            </a:r>
          </a:p>
          <a:p>
            <a:pPr marL="0" indent="0">
              <a:spcBef>
                <a:spcPct val="0"/>
              </a:spcBef>
              <a:buNone/>
            </a:pPr>
            <a:endParaRPr lang="en-US" sz="2400" dirty="0">
              <a:ea typeface="Verdana" pitchFamily="34" charset="0"/>
              <a:cs typeface="Verdana" pitchFamily="34" charset="0"/>
            </a:endParaRPr>
          </a:p>
          <a:p>
            <a:pPr marL="0" indent="0">
              <a:spcBef>
                <a:spcPct val="0"/>
              </a:spcBef>
              <a:buNone/>
            </a:pPr>
            <a:r>
              <a:rPr lang="en-US" sz="2400" dirty="0">
                <a:ea typeface="Verdana" pitchFamily="34" charset="0"/>
                <a:cs typeface="Verdana" pitchFamily="34" charset="0"/>
              </a:rPr>
              <a:t>These issues apply both to the technical aspects of the proposal (intellectual merit) and the way in which the project may make broader contributions (broader impacts)</a:t>
            </a:r>
          </a:p>
        </p:txBody>
      </p:sp>
      <p:sp>
        <p:nvSpPr>
          <p:cNvPr id="2" name="Slide Number Placeholder 1"/>
          <p:cNvSpPr>
            <a:spLocks noGrp="1"/>
          </p:cNvSpPr>
          <p:nvPr>
            <p:ph type="sldNum" sz="quarter" idx="12"/>
          </p:nvPr>
        </p:nvSpPr>
        <p:spPr/>
        <p:txBody>
          <a:bodyPr/>
          <a:lstStyle/>
          <a:p>
            <a:fld id="{1403A9F4-2153-4E30-848A-357EB84591DA}" type="slidenum">
              <a:rPr lang="en-US" smtClean="0"/>
              <a:t>22</a:t>
            </a:fld>
            <a:endParaRPr lang="en-US"/>
          </a:p>
        </p:txBody>
      </p:sp>
      <p:sp>
        <p:nvSpPr>
          <p:cNvPr id="3" name="Date Placeholder 2"/>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4983202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b="1" dirty="0"/>
              <a:t>CSSI-Specific Review Criteria</a:t>
            </a:r>
            <a:endParaRPr lang="en-US" sz="3200" b="1" i="1" dirty="0"/>
          </a:p>
        </p:txBody>
      </p:sp>
      <p:sp>
        <p:nvSpPr>
          <p:cNvPr id="6" name="Rectangle 5"/>
          <p:cNvSpPr/>
          <p:nvPr/>
        </p:nvSpPr>
        <p:spPr>
          <a:xfrm>
            <a:off x="457200" y="1000065"/>
            <a:ext cx="8458200" cy="5324535"/>
          </a:xfrm>
          <a:prstGeom prst="rect">
            <a:avLst/>
          </a:prstGeom>
        </p:spPr>
        <p:txBody>
          <a:bodyPr wrap="square">
            <a:spAutoFit/>
          </a:bodyPr>
          <a:lstStyle/>
          <a:p>
            <a:pPr marL="457200" lvl="0" indent="-457200">
              <a:buFont typeface="Arial" charset="0"/>
              <a:buChar char="•"/>
            </a:pPr>
            <a:r>
              <a:rPr lang="en-US" sz="2000" b="1" dirty="0"/>
              <a:t>Science Driven: </a:t>
            </a:r>
            <a:r>
              <a:rPr lang="en-US" sz="2000" dirty="0"/>
              <a:t>To what extent is the proposed project science-driven?</a:t>
            </a:r>
          </a:p>
          <a:p>
            <a:pPr marL="457200" lvl="0" indent="-457200">
              <a:buFont typeface="Arial" charset="0"/>
              <a:buChar char="•"/>
            </a:pPr>
            <a:r>
              <a:rPr lang="en-US" sz="2000" b="1" dirty="0"/>
              <a:t>Innovation: </a:t>
            </a:r>
            <a:r>
              <a:rPr lang="en-US" sz="2000" dirty="0"/>
              <a:t>To what extent is the proposed project innovative? </a:t>
            </a:r>
          </a:p>
          <a:p>
            <a:pPr marL="457200" lvl="0" indent="-457200">
              <a:buFont typeface="Arial" charset="0"/>
              <a:buChar char="•"/>
            </a:pPr>
            <a:r>
              <a:rPr lang="en-US" sz="2000" b="1" dirty="0"/>
              <a:t>Collaboration:</a:t>
            </a:r>
            <a:r>
              <a:rPr lang="en-US" sz="2000" dirty="0"/>
              <a:t> To what extent does the proposed project involve close collaborations among stakeholders?  </a:t>
            </a:r>
          </a:p>
          <a:p>
            <a:pPr marL="457200" lvl="0" indent="-457200">
              <a:buFont typeface="Arial" charset="0"/>
              <a:buChar char="•"/>
            </a:pPr>
            <a:r>
              <a:rPr lang="en-US" sz="2000" b="1" dirty="0"/>
              <a:t>Building on Capabilities: </a:t>
            </a:r>
            <a:r>
              <a:rPr lang="en-US" sz="2000" dirty="0"/>
              <a:t>To what extent does the proposed project build on existing, recognized capabilities? </a:t>
            </a:r>
          </a:p>
          <a:p>
            <a:pPr marL="457200" lvl="0" indent="-457200">
              <a:buFont typeface="Arial" charset="0"/>
              <a:buChar char="•"/>
            </a:pPr>
            <a:r>
              <a:rPr lang="en-US" sz="2000" b="1" dirty="0"/>
              <a:t>Project Plans: </a:t>
            </a:r>
            <a:r>
              <a:rPr lang="en-US" sz="2000" dirty="0"/>
              <a:t>How well described are the project plans, and system and process architecture? </a:t>
            </a:r>
          </a:p>
          <a:p>
            <a:pPr marL="457200" lvl="0" indent="-457200">
              <a:buFont typeface="Arial" charset="0"/>
              <a:buChar char="•"/>
            </a:pPr>
            <a:r>
              <a:rPr lang="en-US" sz="2000" b="1" dirty="0"/>
              <a:t>Deliverables: </a:t>
            </a:r>
            <a:r>
              <a:rPr lang="en-US" sz="2000" dirty="0"/>
              <a:t>To what extent does the project clearly articulate the services and capabilities to be delivered, and how they are to be delivered?</a:t>
            </a:r>
          </a:p>
          <a:p>
            <a:pPr marL="457200" indent="-457200">
              <a:buFont typeface="Arial" charset="0"/>
              <a:buChar char="•"/>
            </a:pPr>
            <a:r>
              <a:rPr lang="en-US" sz="2000" b="1" dirty="0"/>
              <a:t>Metrics: </a:t>
            </a:r>
            <a:r>
              <a:rPr lang="en-US" sz="2000" dirty="0"/>
              <a:t>To what extent does the proposed project clearly articulate quantifiable metrics for development and delivery of the services and capabilities to be delivered by the project, and for the anticipated community adoption and usage? Are quantitative metrics with targets identified for each year of the award?</a:t>
            </a:r>
          </a:p>
          <a:p>
            <a:pPr marL="457200" lvl="0" indent="-457200">
              <a:buFont typeface="Arial" charset="0"/>
              <a:buChar char="•"/>
            </a:pPr>
            <a:r>
              <a:rPr lang="en-US" sz="2000" b="1" dirty="0"/>
              <a:t>Sustainability:</a:t>
            </a:r>
            <a:r>
              <a:rPr lang="en-US" sz="2000" dirty="0"/>
              <a:t> How well does the project address the achievement of sustained and sustainable impacts? </a:t>
            </a:r>
          </a:p>
        </p:txBody>
      </p:sp>
      <p:sp>
        <p:nvSpPr>
          <p:cNvPr id="3" name="Slide Number Placeholder 2"/>
          <p:cNvSpPr>
            <a:spLocks noGrp="1"/>
          </p:cNvSpPr>
          <p:nvPr>
            <p:ph type="sldNum" sz="quarter" idx="12"/>
          </p:nvPr>
        </p:nvSpPr>
        <p:spPr/>
        <p:txBody>
          <a:bodyPr/>
          <a:lstStyle/>
          <a:p>
            <a:fld id="{1403A9F4-2153-4E30-848A-357EB84591DA}" type="slidenum">
              <a:rPr lang="en-US" smtClean="0"/>
              <a:t>23</a:t>
            </a:fld>
            <a:endParaRPr lang="en-US"/>
          </a:p>
        </p:txBody>
      </p:sp>
      <p:sp>
        <p:nvSpPr>
          <p:cNvPr id="4" name="Date Placeholder 3"/>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0836918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b="1" dirty="0"/>
              <a:t>A Competitive CSSI Proposal Will:</a:t>
            </a:r>
            <a:endParaRPr lang="en-US" sz="3200" b="1" i="1" dirty="0"/>
          </a:p>
        </p:txBody>
      </p:sp>
      <p:sp>
        <p:nvSpPr>
          <p:cNvPr id="6" name="Rectangle 5"/>
          <p:cNvSpPr/>
          <p:nvPr/>
        </p:nvSpPr>
        <p:spPr>
          <a:xfrm>
            <a:off x="685800" y="1305342"/>
            <a:ext cx="8229600" cy="4893647"/>
          </a:xfrm>
          <a:prstGeom prst="rect">
            <a:avLst/>
          </a:prstGeom>
        </p:spPr>
        <p:txBody>
          <a:bodyPr wrap="square">
            <a:spAutoFit/>
          </a:bodyPr>
          <a:lstStyle/>
          <a:p>
            <a:pPr marL="342900" marR="0" lvl="0" indent="-342900">
              <a:spcBef>
                <a:spcPts val="0"/>
              </a:spcBef>
              <a:spcAft>
                <a:spcPts val="0"/>
              </a:spcAft>
              <a:buSzPct val="100000"/>
              <a:buFont typeface="Arial" charset="0"/>
              <a:buChar char="•"/>
              <a:tabLst>
                <a:tab pos="457200" algn="l"/>
              </a:tabLst>
            </a:pPr>
            <a:r>
              <a:rPr lang="en-US" sz="2400" dirty="0">
                <a:ea typeface="Times New Roman" charset="0"/>
                <a:cs typeface="Times New Roman" charset="0"/>
              </a:rPr>
              <a:t>Identify science and engineering challenges where the proposed cyberinfrastructure enables fundamental new science advances, and describe how the proposed project fosters partnerships and community development that will have a significant impact on science and engineering research</a:t>
            </a:r>
          </a:p>
          <a:p>
            <a:pPr marL="342900" marR="0" lvl="0" indent="-342900">
              <a:spcBef>
                <a:spcPts val="0"/>
              </a:spcBef>
              <a:spcAft>
                <a:spcPts val="0"/>
              </a:spcAft>
              <a:buSzPct val="100000"/>
              <a:buFont typeface="Arial" charset="0"/>
              <a:buChar char="•"/>
              <a:tabLst>
                <a:tab pos="457200" algn="l"/>
              </a:tabLst>
            </a:pPr>
            <a:endParaRPr lang="en-US" sz="2400" dirty="0">
              <a:ea typeface="ＭＳ 明朝" charset="-128"/>
              <a:cs typeface="Times New Roman" charset="0"/>
            </a:endParaRPr>
          </a:p>
          <a:p>
            <a:pPr marL="342900" marR="0" lvl="0" indent="-342900">
              <a:spcBef>
                <a:spcPts val="0"/>
              </a:spcBef>
              <a:spcAft>
                <a:spcPts val="0"/>
              </a:spcAft>
              <a:buSzPct val="100000"/>
              <a:buFont typeface="Arial" charset="0"/>
              <a:buChar char="•"/>
              <a:tabLst>
                <a:tab pos="457200" algn="l"/>
              </a:tabLst>
            </a:pPr>
            <a:r>
              <a:rPr lang="en-US" sz="2400" dirty="0">
                <a:ea typeface="Times New Roman" charset="0"/>
                <a:cs typeface="Times New Roman" charset="0"/>
              </a:rPr>
              <a:t>Indicate how the proposed cyberinfrastructure builds capability, capacity and cohesiveness of a national CI ecosystem; and</a:t>
            </a:r>
          </a:p>
          <a:p>
            <a:pPr marL="342900" marR="0" lvl="0" indent="-342900">
              <a:spcBef>
                <a:spcPts val="0"/>
              </a:spcBef>
              <a:spcAft>
                <a:spcPts val="0"/>
              </a:spcAft>
              <a:buSzPct val="100000"/>
              <a:buFont typeface="Arial" charset="0"/>
              <a:buChar char="•"/>
              <a:tabLst>
                <a:tab pos="457200" algn="l"/>
              </a:tabLst>
            </a:pPr>
            <a:endParaRPr lang="en-US" sz="2400" dirty="0">
              <a:ea typeface="ＭＳ 明朝" charset="-128"/>
              <a:cs typeface="Times New Roman" charset="0"/>
            </a:endParaRPr>
          </a:p>
          <a:p>
            <a:pPr marL="342900" marR="0" lvl="0" indent="-342900">
              <a:spcBef>
                <a:spcPts val="0"/>
              </a:spcBef>
              <a:spcAft>
                <a:spcPts val="0"/>
              </a:spcAft>
              <a:buSzPct val="100000"/>
              <a:buFont typeface="Arial" charset="0"/>
              <a:buChar char="•"/>
              <a:tabLst>
                <a:tab pos="457200" algn="l"/>
              </a:tabLst>
            </a:pPr>
            <a:r>
              <a:rPr lang="en-US" sz="2400" dirty="0">
                <a:ea typeface="Times New Roman" charset="0"/>
                <a:cs typeface="Times New Roman" charset="0"/>
              </a:rPr>
              <a:t>Provide a compelling discussion of the cyberinfrastructure’s potential use by a wider audience and its contribution to a national cyberinfrastructure.</a:t>
            </a:r>
            <a:endParaRPr lang="en-US" sz="2400" dirty="0">
              <a:effectLst/>
              <a:ea typeface="ＭＳ 明朝" charset="-128"/>
              <a:cs typeface="Times New Roman" charset="0"/>
            </a:endParaRPr>
          </a:p>
        </p:txBody>
      </p:sp>
      <p:sp>
        <p:nvSpPr>
          <p:cNvPr id="3" name="Slide Number Placeholder 2"/>
          <p:cNvSpPr>
            <a:spLocks noGrp="1"/>
          </p:cNvSpPr>
          <p:nvPr>
            <p:ph type="sldNum" sz="quarter" idx="12"/>
          </p:nvPr>
        </p:nvSpPr>
        <p:spPr/>
        <p:txBody>
          <a:bodyPr/>
          <a:lstStyle/>
          <a:p>
            <a:fld id="{1403A9F4-2153-4E30-848A-357EB84591DA}" type="slidenum">
              <a:rPr lang="en-US" smtClean="0"/>
              <a:t>24</a:t>
            </a:fld>
            <a:endParaRPr lang="en-US"/>
          </a:p>
        </p:txBody>
      </p:sp>
      <p:sp>
        <p:nvSpPr>
          <p:cNvPr id="4" name="Date Placeholder 3"/>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7126631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62200"/>
            <a:ext cx="8229600" cy="1143000"/>
          </a:xfrm>
        </p:spPr>
        <p:txBody>
          <a:bodyPr>
            <a:normAutofit fontScale="90000"/>
          </a:bodyPr>
          <a:lstStyle/>
          <a:p>
            <a:r>
              <a:rPr lang="en-US" dirty="0"/>
              <a:t>Questions?</a:t>
            </a:r>
            <a:br>
              <a:rPr lang="en-US" dirty="0"/>
            </a:br>
            <a:br>
              <a:rPr lang="en-US" dirty="0"/>
            </a:br>
            <a:r>
              <a:rPr lang="en-US" dirty="0">
                <a:hlinkClick r:id="rId3"/>
              </a:rPr>
              <a:t>NSF-CSSIQueries@nsf.gov</a:t>
            </a:r>
            <a:r>
              <a:rPr lang="en-US" dirty="0"/>
              <a:t> </a:t>
            </a:r>
          </a:p>
        </p:txBody>
      </p:sp>
      <p:sp>
        <p:nvSpPr>
          <p:cNvPr id="3" name="Date Placeholder 2">
            <a:extLst>
              <a:ext uri="{FF2B5EF4-FFF2-40B4-BE49-F238E27FC236}">
                <a16:creationId xmlns:a16="http://schemas.microsoft.com/office/drawing/2014/main" id="{1C296EB6-F293-DA42-AC14-53F4A6156A06}"/>
              </a:ext>
            </a:extLst>
          </p:cNvPr>
          <p:cNvSpPr>
            <a:spLocks noGrp="1"/>
          </p:cNvSpPr>
          <p:nvPr>
            <p:ph type="dt" sz="half" idx="10"/>
          </p:nvPr>
        </p:nvSpPr>
        <p:spPr/>
        <p:txBody>
          <a:bodyPr/>
          <a:lstStyle/>
          <a:p>
            <a:r>
              <a:rPr lang="en-US"/>
              <a:t>NSF 19-548</a:t>
            </a:r>
          </a:p>
        </p:txBody>
      </p:sp>
      <p:sp>
        <p:nvSpPr>
          <p:cNvPr id="4" name="Slide Number Placeholder 3">
            <a:extLst>
              <a:ext uri="{FF2B5EF4-FFF2-40B4-BE49-F238E27FC236}">
                <a16:creationId xmlns:a16="http://schemas.microsoft.com/office/drawing/2014/main" id="{ED5AB796-A946-CB48-A709-247282B0902D}"/>
              </a:ext>
            </a:extLst>
          </p:cNvPr>
          <p:cNvSpPr>
            <a:spLocks noGrp="1"/>
          </p:cNvSpPr>
          <p:nvPr>
            <p:ph type="sldNum" sz="quarter" idx="12"/>
          </p:nvPr>
        </p:nvSpPr>
        <p:spPr/>
        <p:txBody>
          <a:bodyPr/>
          <a:lstStyle/>
          <a:p>
            <a:fld id="{1403A9F4-2153-4E30-848A-357EB84591DA}" type="slidenum">
              <a:rPr lang="en-US" smtClean="0"/>
              <a:t>25</a:t>
            </a:fld>
            <a:endParaRPr lang="en-US"/>
          </a:p>
        </p:txBody>
      </p:sp>
    </p:spTree>
    <p:extLst>
      <p:ext uri="{BB962C8B-B14F-4D97-AF65-F5344CB8AC3E}">
        <p14:creationId xmlns:p14="http://schemas.microsoft.com/office/powerpoint/2010/main" val="1270922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(1)</a:t>
            </a:r>
          </a:p>
        </p:txBody>
      </p:sp>
      <p:sp>
        <p:nvSpPr>
          <p:cNvPr id="3" name="TextBox 2"/>
          <p:cNvSpPr txBox="1"/>
          <p:nvPr/>
        </p:nvSpPr>
        <p:spPr>
          <a:xfrm>
            <a:off x="533400" y="762000"/>
            <a:ext cx="8077200" cy="6463308"/>
          </a:xfrm>
          <a:prstGeom prst="rect">
            <a:avLst/>
          </a:prstGeom>
          <a:noFill/>
        </p:spPr>
        <p:txBody>
          <a:bodyPr wrap="square" rtlCol="0">
            <a:spAutoFit/>
          </a:bodyPr>
          <a:lstStyle/>
          <a:p>
            <a:r>
              <a:rPr lang="en-US" i="1" dirty="0"/>
              <a:t>Q: If I am the PI, co-PI or Senior Personnel on a proposal to NSF 19-548:</a:t>
            </a:r>
          </a:p>
          <a:p>
            <a:pPr marL="742950" lvl="1" indent="-285750">
              <a:buFont typeface="Arial" charset="0"/>
              <a:buChar char="•"/>
            </a:pPr>
            <a:r>
              <a:rPr lang="en-US" i="1" dirty="0"/>
              <a:t>Can I be the PI on any other proposal to NSF 19-548?</a:t>
            </a:r>
            <a:r>
              <a:rPr lang="en-US" dirty="0"/>
              <a:t>		NO</a:t>
            </a:r>
          </a:p>
          <a:p>
            <a:pPr marL="742950" lvl="1" indent="-285750">
              <a:buFont typeface="Arial" charset="0"/>
              <a:buChar char="•"/>
            </a:pPr>
            <a:r>
              <a:rPr lang="en-US" i="1" dirty="0"/>
              <a:t>Can I be a co-PI on any other proposal to NSF 19-548?</a:t>
            </a:r>
            <a:r>
              <a:rPr lang="en-US" dirty="0"/>
              <a:t>		NO</a:t>
            </a:r>
          </a:p>
          <a:p>
            <a:pPr marL="742950" lvl="1" indent="-285750">
              <a:buFont typeface="Arial" charset="0"/>
              <a:buChar char="•"/>
            </a:pPr>
            <a:r>
              <a:rPr lang="en-US" i="1" dirty="0"/>
              <a:t>Can I be Senior Personnel on any other proposal to NSF 19-548?</a:t>
            </a:r>
            <a:r>
              <a:rPr lang="en-US" dirty="0"/>
              <a:t>	NO</a:t>
            </a:r>
          </a:p>
          <a:p>
            <a:pPr marL="742950" lvl="1" indent="-285750">
              <a:buFont typeface="Arial" charset="0"/>
              <a:buChar char="•"/>
            </a:pPr>
            <a:endParaRPr lang="en-US" dirty="0"/>
          </a:p>
          <a:p>
            <a:r>
              <a:rPr lang="en-US" b="1" i="1" dirty="0"/>
              <a:t>An individual may participate as PI, co-PI, or other Senior Personnel on at most one proposal across the Elements and Framework Implementations for this solicitation.</a:t>
            </a:r>
          </a:p>
          <a:p>
            <a:endParaRPr lang="en-US" b="1" i="1" dirty="0"/>
          </a:p>
          <a:p>
            <a:r>
              <a:rPr lang="en-US" b="1" i="1" dirty="0"/>
              <a:t>In the event that any individual exceeds this limit, any proposal submitted to this solicitation with this individual listed as PI, co-PI, or Senior Personnel after the first proposal is received at NSF </a:t>
            </a:r>
            <a:r>
              <a:rPr lang="en-US" b="1" i="1" u="sng" dirty="0"/>
              <a:t>will be returned without review</a:t>
            </a:r>
            <a:r>
              <a:rPr lang="en-US" b="1" i="1" dirty="0"/>
              <a:t>.</a:t>
            </a:r>
          </a:p>
          <a:p>
            <a:endParaRPr lang="en-US" b="1" i="1" dirty="0"/>
          </a:p>
          <a:p>
            <a:r>
              <a:rPr lang="en-US" i="1" dirty="0"/>
              <a:t>Q: If I am the PI, co-PI or Senior Personnel on a proposal to NSF 19-548 submitted under the April 8, 2019 deadline, can I submit another proposal as PI, co-PI or Senior Personnel under the Nov 1, 2019 deadline?</a:t>
            </a:r>
          </a:p>
          <a:p>
            <a:pPr lvl="1"/>
            <a:endParaRPr lang="en-US" dirty="0"/>
          </a:p>
          <a:p>
            <a:pPr marL="0" lvl="1" algn="just"/>
            <a:r>
              <a:rPr lang="en-US" dirty="0"/>
              <a:t>Yes, the deadlines of April 8, 2019 and November 1, 2019 fall into two different fiscal years for NSF and you are eligible to participate in both those as per criteria above.</a:t>
            </a:r>
          </a:p>
          <a:p>
            <a:endParaRPr lang="en-US" b="1" i="1" dirty="0"/>
          </a:p>
          <a:p>
            <a:endParaRPr lang="en-US" b="1" i="1" dirty="0"/>
          </a:p>
          <a:p>
            <a:endParaRPr lang="en-US" b="1" i="1" dirty="0"/>
          </a:p>
          <a:p>
            <a:endParaRPr lang="en-US" b="1" i="1" dirty="0"/>
          </a:p>
          <a:p>
            <a:endParaRPr lang="en-US" b="1" i="1" dirty="0"/>
          </a:p>
        </p:txBody>
      </p:sp>
      <p:sp>
        <p:nvSpPr>
          <p:cNvPr id="4" name="Date Placeholder 3">
            <a:extLst>
              <a:ext uri="{FF2B5EF4-FFF2-40B4-BE49-F238E27FC236}">
                <a16:creationId xmlns:a16="http://schemas.microsoft.com/office/drawing/2014/main" id="{DC15B3F0-475E-F74B-B10E-8FC8E4984CEF}"/>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CBAC667B-3A78-854E-AB9F-AA66FDAEE62A}"/>
              </a:ext>
            </a:extLst>
          </p:cNvPr>
          <p:cNvSpPr>
            <a:spLocks noGrp="1"/>
          </p:cNvSpPr>
          <p:nvPr>
            <p:ph type="sldNum" sz="quarter" idx="12"/>
          </p:nvPr>
        </p:nvSpPr>
        <p:spPr/>
        <p:txBody>
          <a:bodyPr/>
          <a:lstStyle/>
          <a:p>
            <a:fld id="{1403A9F4-2153-4E30-848A-357EB84591DA}" type="slidenum">
              <a:rPr lang="en-US" smtClean="0"/>
              <a:t>26</a:t>
            </a:fld>
            <a:endParaRPr lang="en-US"/>
          </a:p>
        </p:txBody>
      </p:sp>
    </p:spTree>
    <p:extLst>
      <p:ext uri="{BB962C8B-B14F-4D97-AF65-F5344CB8AC3E}">
        <p14:creationId xmlns:p14="http://schemas.microsoft.com/office/powerpoint/2010/main" val="15788799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(2) </a:t>
            </a:r>
          </a:p>
        </p:txBody>
      </p:sp>
      <p:sp>
        <p:nvSpPr>
          <p:cNvPr id="3" name="TextBox 2"/>
          <p:cNvSpPr txBox="1"/>
          <p:nvPr/>
        </p:nvSpPr>
        <p:spPr>
          <a:xfrm>
            <a:off x="533400" y="838200"/>
            <a:ext cx="8077200" cy="4801314"/>
          </a:xfrm>
          <a:prstGeom prst="rect">
            <a:avLst/>
          </a:prstGeom>
          <a:noFill/>
        </p:spPr>
        <p:txBody>
          <a:bodyPr wrap="square" rtlCol="0">
            <a:spAutoFit/>
          </a:bodyPr>
          <a:lstStyle/>
          <a:p>
            <a:r>
              <a:rPr lang="en-US" i="1" dirty="0"/>
              <a:t>Q: When are proposals due?</a:t>
            </a:r>
          </a:p>
          <a:p>
            <a:endParaRPr lang="en-US" i="1" dirty="0"/>
          </a:p>
          <a:p>
            <a:pPr marL="742950" lvl="1" indent="-285750">
              <a:buFont typeface="Arial" charset="0"/>
              <a:buChar char="•"/>
            </a:pPr>
            <a:r>
              <a:rPr lang="en-US" b="1" i="1" dirty="0"/>
              <a:t>November 1, 2019</a:t>
            </a:r>
            <a:r>
              <a:rPr lang="en-US" dirty="0"/>
              <a:t>. </a:t>
            </a:r>
          </a:p>
          <a:p>
            <a:pPr marL="742950" lvl="1" indent="-285750">
              <a:buFont typeface="Arial" charset="0"/>
              <a:buChar char="•"/>
            </a:pPr>
            <a:r>
              <a:rPr lang="en-US" dirty="0"/>
              <a:t>Proposals must be received by </a:t>
            </a:r>
            <a:r>
              <a:rPr lang="en-US" b="1" dirty="0"/>
              <a:t>5 p.m. submitter's local time</a:t>
            </a:r>
            <a:r>
              <a:rPr lang="en-US" dirty="0"/>
              <a:t>. </a:t>
            </a:r>
          </a:p>
          <a:p>
            <a:pPr marL="742950" lvl="1" indent="-285750">
              <a:buFont typeface="Arial" charset="0"/>
              <a:buChar char="•"/>
            </a:pPr>
            <a:r>
              <a:rPr lang="en-US" dirty="0"/>
              <a:t>Failure to submit by 5 p.m. submitter’s local time will result in the proposal not being accepted. </a:t>
            </a:r>
          </a:p>
          <a:p>
            <a:pPr marL="742950" lvl="1" indent="-285750">
              <a:buFont typeface="Arial" charset="0"/>
              <a:buChar char="•"/>
            </a:pPr>
            <a:endParaRPr lang="en-US" dirty="0"/>
          </a:p>
          <a:p>
            <a:pPr marL="742950" lvl="1" indent="-285750">
              <a:buFont typeface="Arial" charset="0"/>
              <a:buChar char="•"/>
            </a:pPr>
            <a:endParaRPr lang="en-US" dirty="0"/>
          </a:p>
          <a:p>
            <a:r>
              <a:rPr lang="en-US" i="1" dirty="0"/>
              <a:t>Q: I am part of a set of collaborative proposals: when are the individual proposals due?</a:t>
            </a:r>
          </a:p>
          <a:p>
            <a:endParaRPr lang="en-US" i="1" dirty="0"/>
          </a:p>
          <a:p>
            <a:pPr marL="742950" lvl="1" indent="-285750">
              <a:buFont typeface="Arial" charset="0"/>
              <a:buChar char="•"/>
            </a:pPr>
            <a:r>
              <a:rPr lang="en-US" dirty="0"/>
              <a:t>Each of the individual collaborative proposals must be received </a:t>
            </a:r>
            <a:r>
              <a:rPr lang="en-US" b="1" dirty="0"/>
              <a:t>by 5 p.m. submitter's local time</a:t>
            </a:r>
            <a:r>
              <a:rPr lang="en-US" dirty="0"/>
              <a:t>.   </a:t>
            </a:r>
          </a:p>
          <a:p>
            <a:pPr marL="742950" lvl="1" indent="-285750">
              <a:buFont typeface="Arial" charset="0"/>
              <a:buChar char="•"/>
            </a:pPr>
            <a:r>
              <a:rPr lang="en-US" dirty="0"/>
              <a:t>Important Note:  If any of the individual collaborative proposals is </a:t>
            </a:r>
            <a:r>
              <a:rPr lang="en-US" b="1" u="sng" dirty="0"/>
              <a:t>not</a:t>
            </a:r>
            <a:r>
              <a:rPr lang="en-US" dirty="0"/>
              <a:t> received by </a:t>
            </a:r>
            <a:r>
              <a:rPr lang="en-US" b="1" dirty="0"/>
              <a:t>5 p.m. submitter's local time</a:t>
            </a:r>
            <a:r>
              <a:rPr lang="en-US" dirty="0"/>
              <a:t>, the entire collaborative proposal is late, and will not be accepted.</a:t>
            </a:r>
          </a:p>
          <a:p>
            <a:pPr marL="285750" indent="-285750">
              <a:buFont typeface="Arial" charset="0"/>
              <a:buChar char="•"/>
            </a:pPr>
            <a:endParaRPr lang="en-US" dirty="0"/>
          </a:p>
        </p:txBody>
      </p:sp>
      <p:sp>
        <p:nvSpPr>
          <p:cNvPr id="4" name="Date Placeholder 3">
            <a:extLst>
              <a:ext uri="{FF2B5EF4-FFF2-40B4-BE49-F238E27FC236}">
                <a16:creationId xmlns:a16="http://schemas.microsoft.com/office/drawing/2014/main" id="{31B0114F-3A5C-B646-A246-3029918A9EB7}"/>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DD18C08C-26E6-6B42-9B95-9A804BEBD295}"/>
              </a:ext>
            </a:extLst>
          </p:cNvPr>
          <p:cNvSpPr>
            <a:spLocks noGrp="1"/>
          </p:cNvSpPr>
          <p:nvPr>
            <p:ph type="sldNum" sz="quarter" idx="12"/>
          </p:nvPr>
        </p:nvSpPr>
        <p:spPr/>
        <p:txBody>
          <a:bodyPr/>
          <a:lstStyle/>
          <a:p>
            <a:fld id="{1403A9F4-2153-4E30-848A-357EB84591DA}" type="slidenum">
              <a:rPr lang="en-US" smtClean="0"/>
              <a:t>27</a:t>
            </a:fld>
            <a:endParaRPr lang="en-US"/>
          </a:p>
        </p:txBody>
      </p:sp>
    </p:spTree>
    <p:extLst>
      <p:ext uri="{BB962C8B-B14F-4D97-AF65-F5344CB8AC3E}">
        <p14:creationId xmlns:p14="http://schemas.microsoft.com/office/powerpoint/2010/main" val="8962118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(3) </a:t>
            </a:r>
          </a:p>
        </p:txBody>
      </p:sp>
      <p:sp>
        <p:nvSpPr>
          <p:cNvPr id="3" name="TextBox 2"/>
          <p:cNvSpPr txBox="1"/>
          <p:nvPr/>
        </p:nvSpPr>
        <p:spPr>
          <a:xfrm>
            <a:off x="533400" y="1447800"/>
            <a:ext cx="8077200" cy="3693319"/>
          </a:xfrm>
          <a:prstGeom prst="rect">
            <a:avLst/>
          </a:prstGeom>
          <a:noFill/>
        </p:spPr>
        <p:txBody>
          <a:bodyPr wrap="square" rtlCol="0">
            <a:spAutoFit/>
          </a:bodyPr>
          <a:lstStyle/>
          <a:p>
            <a:r>
              <a:rPr lang="en-US" i="1" dirty="0"/>
              <a:t>Q: How do I submit a proposal to this program?</a:t>
            </a:r>
          </a:p>
          <a:p>
            <a:pPr lvl="1"/>
            <a:endParaRPr lang="en-US" dirty="0"/>
          </a:p>
          <a:p>
            <a:pPr lvl="1"/>
            <a:r>
              <a:rPr lang="en-US" dirty="0"/>
              <a:t>Please carefully read and follow the instructions provided in the solicitation itself (</a:t>
            </a:r>
            <a:r>
              <a:rPr lang="en-US" u="sng" dirty="0">
                <a:hlinkClick r:id="rId3"/>
              </a:rPr>
              <a:t>https://www.nsf.gov/pubs/2019/nsf19548/nsf19548.htm</a:t>
            </a:r>
            <a:r>
              <a:rPr lang="en-US" dirty="0"/>
              <a:t>)and the NSF </a:t>
            </a:r>
            <a:r>
              <a:rPr lang="en-US" i="1" dirty="0"/>
              <a:t>Proposal &amp; Award Policies &amp; Procedures Guide (PAPPG) </a:t>
            </a:r>
            <a:r>
              <a:rPr lang="en-US" dirty="0"/>
              <a:t>available at (</a:t>
            </a:r>
            <a:r>
              <a:rPr lang="en-US" u="sng" dirty="0">
                <a:hlinkClick r:id="rId4"/>
              </a:rPr>
              <a:t>https://www.nsf.gov/pubs/policydocs/pappg19_1/index.jsp</a:t>
            </a:r>
            <a:r>
              <a:rPr lang="en-US" dirty="0"/>
              <a:t>).  If you need additional help preparing and submitting your proposal, we recommend that you contact your institution's Sponsored Projects Office. </a:t>
            </a:r>
          </a:p>
          <a:p>
            <a:pPr lvl="0"/>
            <a:endParaRPr lang="en-US" b="1" dirty="0"/>
          </a:p>
          <a:p>
            <a:pPr lvl="0"/>
            <a:endParaRPr lang="en-US" b="1" dirty="0"/>
          </a:p>
          <a:p>
            <a:pPr lvl="0"/>
            <a:r>
              <a:rPr lang="en-US" i="1" dirty="0"/>
              <a:t>Q: Do I need to use Grants.gov or Fastlane to apply?</a:t>
            </a:r>
          </a:p>
          <a:p>
            <a:pPr lvl="0"/>
            <a:endParaRPr lang="en-US" i="1" dirty="0"/>
          </a:p>
          <a:p>
            <a:pPr lvl="1"/>
            <a:r>
              <a:rPr lang="en-US" dirty="0"/>
              <a:t>You may use either </a:t>
            </a:r>
            <a:r>
              <a:rPr lang="en-US" dirty="0" err="1"/>
              <a:t>Grants.gov</a:t>
            </a:r>
            <a:r>
              <a:rPr lang="en-US" dirty="0"/>
              <a:t> or Fastlane. </a:t>
            </a:r>
          </a:p>
        </p:txBody>
      </p:sp>
      <p:sp>
        <p:nvSpPr>
          <p:cNvPr id="4" name="Date Placeholder 3">
            <a:extLst>
              <a:ext uri="{FF2B5EF4-FFF2-40B4-BE49-F238E27FC236}">
                <a16:creationId xmlns:a16="http://schemas.microsoft.com/office/drawing/2014/main" id="{31B0114F-3A5C-B646-A246-3029918A9EB7}"/>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DD18C08C-26E6-6B42-9B95-9A804BEBD295}"/>
              </a:ext>
            </a:extLst>
          </p:cNvPr>
          <p:cNvSpPr>
            <a:spLocks noGrp="1"/>
          </p:cNvSpPr>
          <p:nvPr>
            <p:ph type="sldNum" sz="quarter" idx="12"/>
          </p:nvPr>
        </p:nvSpPr>
        <p:spPr/>
        <p:txBody>
          <a:bodyPr/>
          <a:lstStyle/>
          <a:p>
            <a:fld id="{1403A9F4-2153-4E30-848A-357EB84591DA}" type="slidenum">
              <a:rPr lang="en-US" smtClean="0"/>
              <a:t>28</a:t>
            </a:fld>
            <a:endParaRPr lang="en-US"/>
          </a:p>
        </p:txBody>
      </p:sp>
    </p:spTree>
    <p:extLst>
      <p:ext uri="{BB962C8B-B14F-4D97-AF65-F5344CB8AC3E}">
        <p14:creationId xmlns:p14="http://schemas.microsoft.com/office/powerpoint/2010/main" val="5296793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(4)</a:t>
            </a:r>
          </a:p>
        </p:txBody>
      </p:sp>
      <p:sp>
        <p:nvSpPr>
          <p:cNvPr id="3" name="TextBox 2"/>
          <p:cNvSpPr txBox="1"/>
          <p:nvPr/>
        </p:nvSpPr>
        <p:spPr>
          <a:xfrm>
            <a:off x="533400" y="838200"/>
            <a:ext cx="8077200" cy="5078313"/>
          </a:xfrm>
          <a:prstGeom prst="rect">
            <a:avLst/>
          </a:prstGeom>
          <a:noFill/>
        </p:spPr>
        <p:txBody>
          <a:bodyPr wrap="square" rtlCol="0">
            <a:spAutoFit/>
          </a:bodyPr>
          <a:lstStyle/>
          <a:p>
            <a:r>
              <a:rPr lang="en-US" i="1" dirty="0"/>
              <a:t>Q: What types of organizations organizations are allowed to submit proposals?</a:t>
            </a:r>
          </a:p>
          <a:p>
            <a:endParaRPr lang="en-US" i="1" dirty="0"/>
          </a:p>
          <a:p>
            <a:pPr marL="742950" lvl="1" indent="-285750">
              <a:buFont typeface="Arial" charset="0"/>
              <a:buChar char="•"/>
            </a:pPr>
            <a:r>
              <a:rPr lang="en-US" b="1" i="1" dirty="0"/>
              <a:t>Universities and Colleges </a:t>
            </a:r>
            <a:r>
              <a:rPr lang="en-US" dirty="0"/>
              <a:t>- Universities and two- and four-year colleges (including community colleges) accredited in, and having a campus located in, the US acting on behalf of their faculty members. Such organizations also are referred to as academic institutions. </a:t>
            </a:r>
          </a:p>
          <a:p>
            <a:pPr marL="742950" lvl="1" indent="-285750">
              <a:buFont typeface="Arial" charset="0"/>
              <a:buChar char="•"/>
            </a:pPr>
            <a:r>
              <a:rPr lang="en-US" b="1" i="1" dirty="0"/>
              <a:t>Non-profit, non-academic organizations</a:t>
            </a:r>
            <a:r>
              <a:rPr lang="en-US" dirty="0"/>
              <a:t>: Independent museums, observatories, research labs, professional societies and similar organizations in the U.S. associated with educational or research activities. </a:t>
            </a:r>
          </a:p>
          <a:p>
            <a:pPr marL="742950" lvl="1" indent="-285750">
              <a:buFont typeface="Arial" charset="0"/>
              <a:buChar char="•"/>
            </a:pPr>
            <a:r>
              <a:rPr lang="en-US" b="1" i="1" dirty="0"/>
              <a:t>NSF-sponsored federally funded research and development centers (FFRDCs)</a:t>
            </a:r>
            <a:r>
              <a:rPr lang="en-US" dirty="0"/>
              <a:t>, provided that they are not including costs for which federal funds have already been awarded or are expected to be awarded. </a:t>
            </a:r>
          </a:p>
          <a:p>
            <a:pPr marL="1200150" lvl="2" indent="-285750">
              <a:buFont typeface="Arial" charset="0"/>
              <a:buChar char="•"/>
            </a:pPr>
            <a:endParaRPr lang="en-US" dirty="0"/>
          </a:p>
          <a:p>
            <a:r>
              <a:rPr lang="en-US" i="1" dirty="0"/>
              <a:t>Q: How can other organizations (e.g., industry, international partners) participate?</a:t>
            </a:r>
          </a:p>
          <a:p>
            <a:pPr marL="285750" indent="-285750">
              <a:buFont typeface="Arial" charset="0"/>
              <a:buChar char="•"/>
            </a:pPr>
            <a:endParaRPr lang="en-US" i="1" dirty="0"/>
          </a:p>
          <a:p>
            <a:pPr lvl="1"/>
            <a:r>
              <a:rPr lang="en-US" dirty="0"/>
              <a:t>Organizations eligible to serve as </a:t>
            </a:r>
            <a:r>
              <a:rPr lang="en-US" dirty="0" err="1"/>
              <a:t>subawardees</a:t>
            </a:r>
            <a:r>
              <a:rPr lang="en-US" dirty="0"/>
              <a:t> are all organizations eligible under the guidelines of the NSF </a:t>
            </a:r>
            <a:r>
              <a:rPr lang="en-US" i="1" dirty="0"/>
              <a:t>Proposal &amp; Award Policies &amp; Procedures Guide (PAPPG)</a:t>
            </a:r>
            <a:r>
              <a:rPr lang="en-US" dirty="0"/>
              <a:t>.</a:t>
            </a:r>
          </a:p>
        </p:txBody>
      </p:sp>
      <p:sp>
        <p:nvSpPr>
          <p:cNvPr id="4" name="Date Placeholder 3">
            <a:extLst>
              <a:ext uri="{FF2B5EF4-FFF2-40B4-BE49-F238E27FC236}">
                <a16:creationId xmlns:a16="http://schemas.microsoft.com/office/drawing/2014/main" id="{03F7DB8C-CD14-E347-8794-26C371948F89}"/>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6B0BC6CE-CBC1-4F46-A741-2855CEA76748}"/>
              </a:ext>
            </a:extLst>
          </p:cNvPr>
          <p:cNvSpPr>
            <a:spLocks noGrp="1"/>
          </p:cNvSpPr>
          <p:nvPr>
            <p:ph type="sldNum" sz="quarter" idx="12"/>
          </p:nvPr>
        </p:nvSpPr>
        <p:spPr/>
        <p:txBody>
          <a:bodyPr/>
          <a:lstStyle/>
          <a:p>
            <a:fld id="{1403A9F4-2153-4E30-848A-357EB84591DA}" type="slidenum">
              <a:rPr lang="en-US" smtClean="0"/>
              <a:t>29</a:t>
            </a:fld>
            <a:endParaRPr lang="en-US"/>
          </a:p>
        </p:txBody>
      </p:sp>
    </p:spTree>
    <p:extLst>
      <p:ext uri="{BB962C8B-B14F-4D97-AF65-F5344CB8AC3E}">
        <p14:creationId xmlns:p14="http://schemas.microsoft.com/office/powerpoint/2010/main" val="980745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6"/>
          <p:cNvSpPr/>
          <p:nvPr/>
        </p:nvSpPr>
        <p:spPr>
          <a:xfrm>
            <a:off x="0" y="2057400"/>
            <a:ext cx="9144000" cy="6096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1447800" y="2133601"/>
            <a:ext cx="7696200" cy="533399"/>
          </a:xfrm>
        </p:spPr>
        <p:txBody>
          <a:bodyPr>
            <a:noAutofit/>
          </a:bodyPr>
          <a:lstStyle/>
          <a:p>
            <a:r>
              <a:rPr lang="en-US" sz="3600" b="1" kern="1200" dirty="0">
                <a:solidFill>
                  <a:srgbClr val="333399"/>
                </a:solidFill>
                <a:ea typeface="Verdana" pitchFamily="34" charset="0"/>
                <a:cs typeface="Verdana" pitchFamily="34" charset="0"/>
              </a:rPr>
              <a:t>NSF </a:t>
            </a:r>
            <a:r>
              <a:rPr lang="en-US" sz="3600" b="1" dirty="0">
                <a:solidFill>
                  <a:srgbClr val="333399"/>
                </a:solidFill>
                <a:ea typeface="Verdana" pitchFamily="34" charset="0"/>
                <a:cs typeface="Verdana" pitchFamily="34" charset="0"/>
              </a:rPr>
              <a:t>CSSI </a:t>
            </a:r>
            <a:endParaRPr lang="en-US" sz="3600" b="1" kern="1200" dirty="0">
              <a:solidFill>
                <a:srgbClr val="333399"/>
              </a:solidFill>
              <a:ea typeface="Verdana" pitchFamily="34" charset="0"/>
              <a:cs typeface="Verdana" pitchFamily="34" charset="0"/>
            </a:endParaRPr>
          </a:p>
        </p:txBody>
      </p:sp>
      <p:sp>
        <p:nvSpPr>
          <p:cNvPr id="4" name="Slide Number Placeholder 3"/>
          <p:cNvSpPr>
            <a:spLocks noGrp="1"/>
          </p:cNvSpPr>
          <p:nvPr>
            <p:ph type="sldNum" sz="quarter" idx="12"/>
          </p:nvPr>
        </p:nvSpPr>
        <p:spPr/>
        <p:txBody>
          <a:bodyPr/>
          <a:lstStyle/>
          <a:p>
            <a:fld id="{1403A9F4-2153-4E30-848A-357EB84591DA}" type="slidenum">
              <a:rPr lang="en-US" smtClean="0"/>
              <a:t>3</a:t>
            </a:fld>
            <a:endParaRPr lang="en-US"/>
          </a:p>
        </p:txBody>
      </p:sp>
      <p:sp>
        <p:nvSpPr>
          <p:cNvPr id="6" name="Date Placeholder 5"/>
          <p:cNvSpPr>
            <a:spLocks noGrp="1"/>
          </p:cNvSpPr>
          <p:nvPr>
            <p:ph type="dt" sz="half" idx="10"/>
          </p:nvPr>
        </p:nvSpPr>
        <p:spPr/>
        <p:txBody>
          <a:bodyPr/>
          <a:lstStyle/>
          <a:p>
            <a:r>
              <a:rPr lang="en-US"/>
              <a:t>NSF 19-548</a:t>
            </a:r>
          </a:p>
        </p:txBody>
      </p:sp>
      <p:sp>
        <p:nvSpPr>
          <p:cNvPr id="5" name="TextBox 4"/>
          <p:cNvSpPr txBox="1"/>
          <p:nvPr/>
        </p:nvSpPr>
        <p:spPr>
          <a:xfrm>
            <a:off x="1905000" y="2819400"/>
            <a:ext cx="4077270" cy="1200329"/>
          </a:xfrm>
          <a:prstGeom prst="rect">
            <a:avLst/>
          </a:prstGeom>
          <a:noFill/>
        </p:spPr>
        <p:txBody>
          <a:bodyPr wrap="none" rtlCol="0">
            <a:spAutoFit/>
          </a:bodyPr>
          <a:lstStyle/>
          <a:p>
            <a:pPr marL="285750" indent="-285750">
              <a:buFont typeface="Arial" charset="0"/>
              <a:buChar char="•"/>
            </a:pPr>
            <a:r>
              <a:rPr lang="en-US" sz="2400" dirty="0"/>
              <a:t>Program description</a:t>
            </a:r>
          </a:p>
          <a:p>
            <a:pPr marL="285750" indent="-285750">
              <a:buFont typeface="Arial" charset="0"/>
              <a:buChar char="•"/>
            </a:pPr>
            <a:r>
              <a:rPr lang="en-US" sz="2400" dirty="0"/>
              <a:t>Participating organizations</a:t>
            </a:r>
          </a:p>
          <a:p>
            <a:pPr marL="285750" indent="-285750">
              <a:buFont typeface="Arial" charset="0"/>
              <a:buChar char="•"/>
            </a:pPr>
            <a:r>
              <a:rPr lang="en-US" sz="2400" dirty="0"/>
              <a:t>Directorate specific priorities</a:t>
            </a:r>
          </a:p>
        </p:txBody>
      </p:sp>
    </p:spTree>
    <p:extLst>
      <p:ext uri="{BB962C8B-B14F-4D97-AF65-F5344CB8AC3E}">
        <p14:creationId xmlns:p14="http://schemas.microsoft.com/office/powerpoint/2010/main" val="1376954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(5)</a:t>
            </a:r>
          </a:p>
        </p:txBody>
      </p:sp>
      <p:sp>
        <p:nvSpPr>
          <p:cNvPr id="3" name="TextBox 2"/>
          <p:cNvSpPr txBox="1"/>
          <p:nvPr/>
        </p:nvSpPr>
        <p:spPr>
          <a:xfrm>
            <a:off x="533400" y="838200"/>
            <a:ext cx="8077200" cy="3970318"/>
          </a:xfrm>
          <a:prstGeom prst="rect">
            <a:avLst/>
          </a:prstGeom>
          <a:noFill/>
        </p:spPr>
        <p:txBody>
          <a:bodyPr wrap="square" rtlCol="0">
            <a:spAutoFit/>
          </a:bodyPr>
          <a:lstStyle/>
          <a:p>
            <a:r>
              <a:rPr lang="en-US" i="1" dirty="0"/>
              <a:t>Q: How can a proposal integrate industry collaboration into the project?</a:t>
            </a:r>
            <a:r>
              <a:rPr lang="en-US" dirty="0"/>
              <a:t>   </a:t>
            </a:r>
          </a:p>
          <a:p>
            <a:pPr marL="742950" lvl="1" indent="-285750">
              <a:buFont typeface="Arial" charset="0"/>
              <a:buChar char="•"/>
            </a:pPr>
            <a:endParaRPr lang="en-US" dirty="0"/>
          </a:p>
          <a:p>
            <a:pPr marL="742950" lvl="1" indent="-285750">
              <a:buFont typeface="Arial" charset="0"/>
              <a:buChar char="•"/>
            </a:pPr>
            <a:r>
              <a:rPr lang="en-US" dirty="0"/>
              <a:t>Industry participants may be included as a subaward within the proposal.  </a:t>
            </a:r>
          </a:p>
          <a:p>
            <a:pPr marL="742950" lvl="1" indent="-285750">
              <a:buFont typeface="Arial" charset="0"/>
              <a:buChar char="•"/>
            </a:pPr>
            <a:r>
              <a:rPr lang="en-US" dirty="0"/>
              <a:t>Industry investigators may serve as co-PIs or senior personnel on a proposal.  (See PAPPG, Part I, E.3).  </a:t>
            </a:r>
          </a:p>
          <a:p>
            <a:pPr marL="742950" lvl="1" indent="-285750">
              <a:buFont typeface="Arial" charset="0"/>
              <a:buChar char="•"/>
            </a:pPr>
            <a:r>
              <a:rPr lang="en-US" dirty="0"/>
              <a:t>Industry participants may be (unfunded) collaborators.</a:t>
            </a:r>
          </a:p>
          <a:p>
            <a:pPr marL="742950" lvl="1" indent="-285750">
              <a:buFont typeface="Arial" charset="0"/>
              <a:buChar char="•"/>
            </a:pPr>
            <a:r>
              <a:rPr lang="en-US" dirty="0"/>
              <a:t>Industry participation should be integrated through the management plan. </a:t>
            </a:r>
          </a:p>
          <a:p>
            <a:pPr marL="1200150" lvl="2" indent="-285750">
              <a:buFont typeface="Arial" charset="0"/>
              <a:buChar char="•"/>
            </a:pPr>
            <a:endParaRPr lang="en-US" dirty="0"/>
          </a:p>
          <a:p>
            <a:pPr lvl="0"/>
            <a:r>
              <a:rPr lang="en-US" i="1" dirty="0"/>
              <a:t>Q: Can a foreign organization submit a proposal?</a:t>
            </a:r>
          </a:p>
          <a:p>
            <a:pPr marL="742950" lvl="1" indent="-285750">
              <a:buFont typeface="Arial" charset="0"/>
              <a:buChar char="•"/>
            </a:pPr>
            <a:endParaRPr lang="en-US" dirty="0"/>
          </a:p>
          <a:p>
            <a:pPr lvl="1"/>
            <a:r>
              <a:rPr lang="en-US" dirty="0"/>
              <a:t>NSF rarely provides support to foreign organizations. NSF will consider proposals for cooperative projects involving US and foreign organizations, provided support is requested only for the US portion of the collaborative effort. </a:t>
            </a:r>
          </a:p>
        </p:txBody>
      </p:sp>
      <p:sp>
        <p:nvSpPr>
          <p:cNvPr id="4" name="Date Placeholder 3">
            <a:extLst>
              <a:ext uri="{FF2B5EF4-FFF2-40B4-BE49-F238E27FC236}">
                <a16:creationId xmlns:a16="http://schemas.microsoft.com/office/drawing/2014/main" id="{08D895A0-1051-9643-AA67-16459D838A7E}"/>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FA8B5F14-28D1-2645-949D-F49ED8D4F805}"/>
              </a:ext>
            </a:extLst>
          </p:cNvPr>
          <p:cNvSpPr>
            <a:spLocks noGrp="1"/>
          </p:cNvSpPr>
          <p:nvPr>
            <p:ph type="sldNum" sz="quarter" idx="12"/>
          </p:nvPr>
        </p:nvSpPr>
        <p:spPr/>
        <p:txBody>
          <a:bodyPr/>
          <a:lstStyle/>
          <a:p>
            <a:fld id="{1403A9F4-2153-4E30-848A-357EB84591DA}" type="slidenum">
              <a:rPr lang="en-US" smtClean="0"/>
              <a:t>30</a:t>
            </a:fld>
            <a:endParaRPr lang="en-US"/>
          </a:p>
        </p:txBody>
      </p:sp>
    </p:spTree>
    <p:extLst>
      <p:ext uri="{BB962C8B-B14F-4D97-AF65-F5344CB8AC3E}">
        <p14:creationId xmlns:p14="http://schemas.microsoft.com/office/powerpoint/2010/main" val="5022073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(6)</a:t>
            </a:r>
          </a:p>
        </p:txBody>
      </p:sp>
      <p:sp>
        <p:nvSpPr>
          <p:cNvPr id="3" name="TextBox 2"/>
          <p:cNvSpPr txBox="1"/>
          <p:nvPr/>
        </p:nvSpPr>
        <p:spPr>
          <a:xfrm>
            <a:off x="325582" y="781120"/>
            <a:ext cx="8382000" cy="5078313"/>
          </a:xfrm>
          <a:prstGeom prst="rect">
            <a:avLst/>
          </a:prstGeom>
          <a:noFill/>
        </p:spPr>
        <p:txBody>
          <a:bodyPr wrap="square" rtlCol="0">
            <a:spAutoFit/>
          </a:bodyPr>
          <a:lstStyle/>
          <a:p>
            <a:r>
              <a:rPr lang="en-US" i="1" dirty="0"/>
              <a:t>Q: We are asked for several additional documents: Two of them are “Project Personnel and Partner Institutions”, and “Collaborators and Other Affiliations”.  How are these documents different, and why does NSF need both of these documents?</a:t>
            </a:r>
          </a:p>
          <a:p>
            <a:r>
              <a:rPr lang="en-US" dirty="0"/>
              <a:t>   </a:t>
            </a:r>
          </a:p>
          <a:p>
            <a:pPr marL="742950" lvl="1" indent="-285750">
              <a:buFont typeface="Arial" charset="0"/>
              <a:buChar char="•"/>
            </a:pPr>
            <a:r>
              <a:rPr lang="en-US" dirty="0"/>
              <a:t>In the “</a:t>
            </a:r>
            <a:r>
              <a:rPr lang="en-US" b="1" dirty="0"/>
              <a:t>Project Personnel and Partner Institutions</a:t>
            </a:r>
            <a:r>
              <a:rPr lang="en-US" dirty="0"/>
              <a:t>” you must provide information for </a:t>
            </a:r>
            <a:r>
              <a:rPr lang="en-US" b="1" u="sng" dirty="0"/>
              <a:t>all</a:t>
            </a:r>
            <a:r>
              <a:rPr lang="en-US" dirty="0"/>
              <a:t> personnel and organizations involved in the </a:t>
            </a:r>
            <a:r>
              <a:rPr lang="en-US" u="sng" dirty="0"/>
              <a:t>proposed project</a:t>
            </a:r>
            <a:r>
              <a:rPr lang="en-US" dirty="0"/>
              <a:t>. The list must include all PIs, co-PIs, Senior Personnel, paid/unpaid Consultants or Collaborators, </a:t>
            </a:r>
            <a:r>
              <a:rPr lang="en-US" dirty="0" err="1"/>
              <a:t>Subawardees</a:t>
            </a:r>
            <a:r>
              <a:rPr lang="en-US" dirty="0"/>
              <a:t>, Postdocs, project-level advisory committee members, and writers of letters of support. The listing is collected by the project lead and entered as a Supplementary Document, which is then automatically included with all proposals in a project.  NSF staff and the reviewers use this information in the merit review process to manage conflicts of interest.</a:t>
            </a:r>
          </a:p>
          <a:p>
            <a:pPr lvl="1"/>
            <a:endParaRPr lang="en-US" dirty="0"/>
          </a:p>
          <a:p>
            <a:pPr marL="742950" lvl="1" indent="-285750">
              <a:buFont typeface="Arial" charset="0"/>
              <a:buChar char="•"/>
            </a:pPr>
            <a:r>
              <a:rPr lang="en-US" dirty="0"/>
              <a:t>For the “</a:t>
            </a:r>
            <a:r>
              <a:rPr lang="en-US" b="1" dirty="0"/>
              <a:t>Collaborators and Other Affiliations</a:t>
            </a:r>
            <a:r>
              <a:rPr lang="en-US" dirty="0"/>
              <a:t>” a completed spreadsheet is entered for each PI, co-PI, or senior personnel  within each proposal and, as Single Copy Documents, are available only to NSF staff. Proposers should follow the guidance specified in Chapter II.C.1.e of the NSF PAPPG</a:t>
            </a:r>
          </a:p>
        </p:txBody>
      </p:sp>
      <p:sp>
        <p:nvSpPr>
          <p:cNvPr id="4" name="Date Placeholder 3">
            <a:extLst>
              <a:ext uri="{FF2B5EF4-FFF2-40B4-BE49-F238E27FC236}">
                <a16:creationId xmlns:a16="http://schemas.microsoft.com/office/drawing/2014/main" id="{08D895A0-1051-9643-AA67-16459D838A7E}"/>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FA8B5F14-28D1-2645-949D-F49ED8D4F805}"/>
              </a:ext>
            </a:extLst>
          </p:cNvPr>
          <p:cNvSpPr>
            <a:spLocks noGrp="1"/>
          </p:cNvSpPr>
          <p:nvPr>
            <p:ph type="sldNum" sz="quarter" idx="12"/>
          </p:nvPr>
        </p:nvSpPr>
        <p:spPr/>
        <p:txBody>
          <a:bodyPr/>
          <a:lstStyle/>
          <a:p>
            <a:fld id="{1403A9F4-2153-4E30-848A-357EB84591DA}" type="slidenum">
              <a:rPr lang="en-US" smtClean="0"/>
              <a:t>31</a:t>
            </a:fld>
            <a:endParaRPr lang="en-US"/>
          </a:p>
        </p:txBody>
      </p:sp>
    </p:spTree>
    <p:extLst>
      <p:ext uri="{BB962C8B-B14F-4D97-AF65-F5344CB8AC3E}">
        <p14:creationId xmlns:p14="http://schemas.microsoft.com/office/powerpoint/2010/main" val="34325259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(7)</a:t>
            </a:r>
          </a:p>
        </p:txBody>
      </p:sp>
      <p:sp>
        <p:nvSpPr>
          <p:cNvPr id="3" name="TextBox 2"/>
          <p:cNvSpPr txBox="1"/>
          <p:nvPr/>
        </p:nvSpPr>
        <p:spPr>
          <a:xfrm>
            <a:off x="307910" y="1066800"/>
            <a:ext cx="8382000" cy="3416320"/>
          </a:xfrm>
          <a:prstGeom prst="rect">
            <a:avLst/>
          </a:prstGeom>
          <a:noFill/>
        </p:spPr>
        <p:txBody>
          <a:bodyPr wrap="square" rtlCol="0">
            <a:spAutoFit/>
          </a:bodyPr>
          <a:lstStyle/>
          <a:p>
            <a:r>
              <a:rPr lang="en-US" i="1" dirty="0"/>
              <a:t>Q: The program solicitation lists “Deliverables” and “Milestones" in section V. A. under both the 15-page Project Description and under the supplementary document labeled “Delivery Mechanism and Community Usage Metrics”. How do we address this?</a:t>
            </a:r>
          </a:p>
          <a:p>
            <a:pPr marL="285750" indent="-285750">
              <a:buFont typeface="Arial" charset="0"/>
              <a:buChar char="•"/>
            </a:pPr>
            <a:endParaRPr lang="en-US" b="1" i="1" dirty="0"/>
          </a:p>
          <a:p>
            <a:pPr marL="742950" lvl="1" indent="-285750">
              <a:buFont typeface="Arial" charset="0"/>
              <a:buChar char="•"/>
            </a:pPr>
            <a:r>
              <a:rPr lang="en-US" dirty="0"/>
              <a:t>The Project description should explicitly address “Deliverables” and “Metrics”</a:t>
            </a:r>
          </a:p>
          <a:p>
            <a:pPr marL="742950" lvl="1" indent="-285750">
              <a:buFont typeface="Arial" charset="0"/>
              <a:buChar char="•"/>
            </a:pPr>
            <a:endParaRPr lang="en-US" dirty="0"/>
          </a:p>
          <a:p>
            <a:pPr marL="742950" lvl="1" indent="-285750">
              <a:buFont typeface="Arial" charset="0"/>
              <a:buChar char="•"/>
            </a:pPr>
            <a:r>
              <a:rPr lang="en-US" dirty="0"/>
              <a:t>In addition, the "Delivery Mechanism and Community Usage Metrics” supplemental document is required. </a:t>
            </a:r>
          </a:p>
          <a:p>
            <a:pPr marL="742950" lvl="1" indent="-285750">
              <a:buFont typeface="Arial" charset="0"/>
              <a:buChar char="•"/>
            </a:pPr>
            <a:endParaRPr lang="en-US" dirty="0"/>
          </a:p>
          <a:p>
            <a:pPr marL="742950" lvl="1" indent="-285750">
              <a:buFont typeface="Arial" charset="0"/>
              <a:buChar char="•"/>
            </a:pPr>
            <a:r>
              <a:rPr lang="en-US" dirty="0"/>
              <a:t>The two components need not be the same but are required. You can choose to address them with different amount of detail in each of those documents (with a duplication being one option).</a:t>
            </a:r>
          </a:p>
        </p:txBody>
      </p:sp>
      <p:sp>
        <p:nvSpPr>
          <p:cNvPr id="4" name="Date Placeholder 3">
            <a:extLst>
              <a:ext uri="{FF2B5EF4-FFF2-40B4-BE49-F238E27FC236}">
                <a16:creationId xmlns:a16="http://schemas.microsoft.com/office/drawing/2014/main" id="{08D895A0-1051-9643-AA67-16459D838A7E}"/>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FA8B5F14-28D1-2645-949D-F49ED8D4F805}"/>
              </a:ext>
            </a:extLst>
          </p:cNvPr>
          <p:cNvSpPr>
            <a:spLocks noGrp="1"/>
          </p:cNvSpPr>
          <p:nvPr>
            <p:ph type="sldNum" sz="quarter" idx="12"/>
          </p:nvPr>
        </p:nvSpPr>
        <p:spPr/>
        <p:txBody>
          <a:bodyPr/>
          <a:lstStyle/>
          <a:p>
            <a:fld id="{1403A9F4-2153-4E30-848A-357EB84591DA}" type="slidenum">
              <a:rPr lang="en-US" smtClean="0"/>
              <a:t>32</a:t>
            </a:fld>
            <a:endParaRPr lang="en-US"/>
          </a:p>
        </p:txBody>
      </p:sp>
    </p:spTree>
    <p:extLst>
      <p:ext uri="{BB962C8B-B14F-4D97-AF65-F5344CB8AC3E}">
        <p14:creationId xmlns:p14="http://schemas.microsoft.com/office/powerpoint/2010/main" val="42736335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ormAutofit/>
          </a:bodyPr>
          <a:lstStyle/>
          <a:p>
            <a:r>
              <a:rPr lang="en-US" sz="3200" b="1" dirty="0"/>
              <a:t>Questions and Answers (8) </a:t>
            </a:r>
          </a:p>
        </p:txBody>
      </p:sp>
      <p:sp>
        <p:nvSpPr>
          <p:cNvPr id="3" name="TextBox 2"/>
          <p:cNvSpPr txBox="1"/>
          <p:nvPr/>
        </p:nvSpPr>
        <p:spPr>
          <a:xfrm>
            <a:off x="533400" y="1143000"/>
            <a:ext cx="8077200" cy="2308324"/>
          </a:xfrm>
          <a:prstGeom prst="rect">
            <a:avLst/>
          </a:prstGeom>
          <a:noFill/>
        </p:spPr>
        <p:txBody>
          <a:bodyPr wrap="square" rtlCol="0">
            <a:spAutoFit/>
          </a:bodyPr>
          <a:lstStyle/>
          <a:p>
            <a:r>
              <a:rPr lang="en-US" i="1" dirty="0"/>
              <a:t>Q: How do CSSI proposals differ from Computational and Data-Enabled Science and Engineering (CDS&amp;E) and OAC core proposals?</a:t>
            </a:r>
          </a:p>
          <a:p>
            <a:pPr marL="285750" indent="-285750">
              <a:buFont typeface="Arial" panose="020B0604020202020204" pitchFamily="34" charset="0"/>
              <a:buChar char="•"/>
            </a:pPr>
            <a:endParaRPr lang="en-US" b="1" dirty="0"/>
          </a:p>
          <a:p>
            <a:pPr marL="742950" lvl="1" indent="-285750">
              <a:buFont typeface="Arial" charset="0"/>
              <a:buChar char="•"/>
            </a:pPr>
            <a:r>
              <a:rPr lang="en-US" dirty="0"/>
              <a:t>CDS&amp;E and OAC core emphasizes research in, rather than the development of, cyberinfrastructure systems.  </a:t>
            </a:r>
          </a:p>
          <a:p>
            <a:pPr marL="742950" lvl="1" indent="-285750">
              <a:buFont typeface="Arial" charset="0"/>
              <a:buChar char="•"/>
            </a:pPr>
            <a:r>
              <a:rPr lang="en-US" dirty="0"/>
              <a:t>CSSI focuses upon development of data and software systems that support research.</a:t>
            </a:r>
          </a:p>
          <a:p>
            <a:pPr marL="742950" lvl="1" indent="-285750">
              <a:buFont typeface="Arial" charset="0"/>
              <a:buChar char="•"/>
            </a:pPr>
            <a:endParaRPr lang="en-US" dirty="0"/>
          </a:p>
        </p:txBody>
      </p:sp>
      <p:sp>
        <p:nvSpPr>
          <p:cNvPr id="4" name="Date Placeholder 3">
            <a:extLst>
              <a:ext uri="{FF2B5EF4-FFF2-40B4-BE49-F238E27FC236}">
                <a16:creationId xmlns:a16="http://schemas.microsoft.com/office/drawing/2014/main" id="{A5287C51-7948-8048-997A-C459809CAAC5}"/>
              </a:ext>
            </a:extLst>
          </p:cNvPr>
          <p:cNvSpPr>
            <a:spLocks noGrp="1"/>
          </p:cNvSpPr>
          <p:nvPr>
            <p:ph type="dt" sz="half" idx="10"/>
          </p:nvPr>
        </p:nvSpPr>
        <p:spPr/>
        <p:txBody>
          <a:bodyPr/>
          <a:lstStyle/>
          <a:p>
            <a:r>
              <a:rPr lang="en-US"/>
              <a:t>NSF 19-548</a:t>
            </a:r>
          </a:p>
        </p:txBody>
      </p:sp>
      <p:sp>
        <p:nvSpPr>
          <p:cNvPr id="5" name="Slide Number Placeholder 4">
            <a:extLst>
              <a:ext uri="{FF2B5EF4-FFF2-40B4-BE49-F238E27FC236}">
                <a16:creationId xmlns:a16="http://schemas.microsoft.com/office/drawing/2014/main" id="{D0E368CF-6EA4-8B4C-B30A-3630B20DD21B}"/>
              </a:ext>
            </a:extLst>
          </p:cNvPr>
          <p:cNvSpPr>
            <a:spLocks noGrp="1"/>
          </p:cNvSpPr>
          <p:nvPr>
            <p:ph type="sldNum" sz="quarter" idx="12"/>
          </p:nvPr>
        </p:nvSpPr>
        <p:spPr/>
        <p:txBody>
          <a:bodyPr/>
          <a:lstStyle/>
          <a:p>
            <a:fld id="{1403A9F4-2153-4E30-848A-357EB84591DA}" type="slidenum">
              <a:rPr lang="en-US" smtClean="0"/>
              <a:t>33</a:t>
            </a:fld>
            <a:endParaRPr lang="en-US"/>
          </a:p>
        </p:txBody>
      </p:sp>
    </p:spTree>
    <p:extLst>
      <p:ext uri="{BB962C8B-B14F-4D97-AF65-F5344CB8AC3E}">
        <p14:creationId xmlns:p14="http://schemas.microsoft.com/office/powerpoint/2010/main" val="9740826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3"/>
          <p:cNvSpPr>
            <a:spLocks noGrp="1" noChangeArrowheads="1"/>
          </p:cNvSpPr>
          <p:nvPr>
            <p:ph idx="1"/>
          </p:nvPr>
        </p:nvSpPr>
        <p:spPr>
          <a:xfrm>
            <a:off x="228600" y="228600"/>
            <a:ext cx="8610600" cy="1905000"/>
          </a:xfrm>
        </p:spPr>
        <p:txBody>
          <a:bodyPr>
            <a:noAutofit/>
          </a:bodyPr>
          <a:lstStyle/>
          <a:p>
            <a:pPr marL="0" indent="0" algn="ctr" eaLnBrk="1" hangingPunct="1">
              <a:lnSpc>
                <a:spcPct val="90000"/>
              </a:lnSpc>
              <a:buFont typeface="Wingdings 2" charset="2"/>
              <a:buNone/>
            </a:pPr>
            <a:r>
              <a:rPr lang="en-US" b="1" kern="1200" dirty="0">
                <a:latin typeface="+mj-lt"/>
                <a:ea typeface="Verdana" pitchFamily="34" charset="0"/>
                <a:cs typeface="Verdana" pitchFamily="34" charset="0"/>
              </a:rPr>
              <a:t>On behalf of the National Science Foundation and the CSSI team</a:t>
            </a:r>
            <a:endParaRPr lang="en-US" sz="4000" b="1" cap="all" dirty="0">
              <a:latin typeface="+mj-lt"/>
              <a:ea typeface="Verdana" pitchFamily="34" charset="0"/>
              <a:cs typeface="Verdana" pitchFamily="34" charset="0"/>
            </a:endParaRPr>
          </a:p>
          <a:p>
            <a:pPr algn="ctr" eaLnBrk="1" hangingPunct="1">
              <a:lnSpc>
                <a:spcPct val="90000"/>
              </a:lnSpc>
              <a:buFont typeface="Wingdings 2" charset="2"/>
              <a:buNone/>
            </a:pPr>
            <a:r>
              <a:rPr lang="en-US" sz="4000" b="1" i="1" cap="all" dirty="0">
                <a:solidFill>
                  <a:srgbClr val="FF0000"/>
                </a:solidFill>
                <a:latin typeface="+mj-lt"/>
                <a:ea typeface="Verdana" pitchFamily="34" charset="0"/>
                <a:cs typeface="Verdana" pitchFamily="34" charset="0"/>
              </a:rPr>
              <a:t>THANK YOU!</a:t>
            </a:r>
          </a:p>
        </p:txBody>
      </p:sp>
      <p:sp>
        <p:nvSpPr>
          <p:cNvPr id="4" name="Rectangle 3"/>
          <p:cNvSpPr txBox="1">
            <a:spLocks noChangeArrowheads="1"/>
          </p:cNvSpPr>
          <p:nvPr/>
        </p:nvSpPr>
        <p:spPr>
          <a:xfrm>
            <a:off x="457200" y="1752600"/>
            <a:ext cx="8610600" cy="3886200"/>
          </a:xfrm>
          <a:prstGeom prst="rect">
            <a:avLst/>
          </a:prstGeom>
        </p:spPr>
        <p:txBody>
          <a:bodyPr/>
          <a:lst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84"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84"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84" charset="-128"/>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a:lstStyle>
          <a:p>
            <a:pPr marL="0" indent="0" algn="ctr">
              <a:spcBef>
                <a:spcPct val="0"/>
              </a:spcBef>
              <a:buFontTx/>
              <a:buNone/>
            </a:pPr>
            <a:r>
              <a:rPr lang="en-US" sz="2400" b="0" dirty="0">
                <a:latin typeface="Calibri" panose="020F0502020204030204" pitchFamily="34" charset="0"/>
              </a:rPr>
              <a:t>Questions? </a:t>
            </a:r>
          </a:p>
          <a:p>
            <a:pPr marL="0" indent="0">
              <a:spcBef>
                <a:spcPct val="0"/>
              </a:spcBef>
              <a:buFontTx/>
              <a:buNone/>
            </a:pPr>
            <a:endParaRPr lang="en-US" sz="2400" b="0" dirty="0">
              <a:latin typeface="Calibri" panose="020F0502020204030204" pitchFamily="34" charset="0"/>
            </a:endParaRPr>
          </a:p>
          <a:p>
            <a:pPr>
              <a:spcBef>
                <a:spcPct val="0"/>
              </a:spcBef>
            </a:pPr>
            <a:r>
              <a:rPr lang="en-US" sz="2400" b="0" dirty="0">
                <a:latin typeface="Calibri" panose="020F0502020204030204" pitchFamily="34" charset="0"/>
              </a:rPr>
              <a:t>We will take a few more questions now</a:t>
            </a:r>
          </a:p>
          <a:p>
            <a:pPr>
              <a:spcBef>
                <a:spcPct val="0"/>
              </a:spcBef>
            </a:pPr>
            <a:endParaRPr lang="en-US" sz="2400" dirty="0">
              <a:latin typeface="Calibri" panose="020F0502020204030204" pitchFamily="34" charset="0"/>
            </a:endParaRPr>
          </a:p>
          <a:p>
            <a:pPr>
              <a:spcBef>
                <a:spcPct val="0"/>
              </a:spcBef>
            </a:pPr>
            <a:r>
              <a:rPr lang="en-US" sz="2400" dirty="0">
                <a:latin typeface="Calibri" panose="020F0502020204030204" pitchFamily="34" charset="0"/>
              </a:rPr>
              <a:t>You can submit your questions by email to</a:t>
            </a:r>
          </a:p>
          <a:p>
            <a:pPr marL="0" indent="0">
              <a:spcBef>
                <a:spcPct val="0"/>
              </a:spcBef>
              <a:buNone/>
            </a:pPr>
            <a:r>
              <a:rPr lang="en-US" sz="2400" dirty="0">
                <a:latin typeface="Calibri" panose="020F0502020204030204" pitchFamily="34" charset="0"/>
              </a:rPr>
              <a:t>		 </a:t>
            </a:r>
            <a:r>
              <a:rPr lang="en-US" sz="2400" dirty="0">
                <a:latin typeface="Calibri" panose="020F0502020204030204" pitchFamily="34" charset="0"/>
                <a:hlinkClick r:id="rId3"/>
              </a:rPr>
              <a:t>NSF-CSSIQueries@nsf.gov</a:t>
            </a:r>
            <a:endParaRPr lang="en-US" sz="2400" dirty="0">
              <a:latin typeface="Calibri" panose="020F0502020204030204" pitchFamily="34" charset="0"/>
            </a:endParaRPr>
          </a:p>
          <a:p>
            <a:pPr>
              <a:spcBef>
                <a:spcPct val="0"/>
              </a:spcBef>
            </a:pPr>
            <a:endParaRPr lang="en-US" sz="2400" dirty="0">
              <a:latin typeface="Calibri" panose="020F0502020204030204" pitchFamily="34" charset="0"/>
            </a:endParaRPr>
          </a:p>
          <a:p>
            <a:pPr>
              <a:spcBef>
                <a:spcPct val="0"/>
              </a:spcBef>
            </a:pPr>
            <a:r>
              <a:rPr lang="en-US" sz="2400" dirty="0">
                <a:latin typeface="Calibri" panose="020F0502020204030204" pitchFamily="34" charset="0"/>
              </a:rPr>
              <a:t>After today’s webinar, additional questions may be asked by sending them to the same email address</a:t>
            </a:r>
            <a:endParaRPr lang="en-US" sz="2400" b="0" dirty="0">
              <a:latin typeface="Calibri" panose="020F0502020204030204" pitchFamily="34" charset="0"/>
            </a:endParaRPr>
          </a:p>
          <a:p>
            <a:pPr>
              <a:spcBef>
                <a:spcPct val="0"/>
              </a:spcBef>
            </a:pPr>
            <a:endParaRPr lang="en-US" sz="2400" b="0" dirty="0">
              <a:latin typeface="Calibri" panose="020F0502020204030204" pitchFamily="34" charset="0"/>
            </a:endParaRPr>
          </a:p>
          <a:p>
            <a:pPr>
              <a:spcBef>
                <a:spcPct val="0"/>
              </a:spcBef>
            </a:pPr>
            <a:endParaRPr lang="en-US" sz="2400" b="0" dirty="0">
              <a:latin typeface="Calibri" panose="020F0502020204030204" pitchFamily="34" charset="0"/>
            </a:endParaRPr>
          </a:p>
          <a:p>
            <a:pPr marL="0" indent="0">
              <a:spcBef>
                <a:spcPct val="0"/>
              </a:spcBef>
              <a:buNone/>
            </a:pPr>
            <a:r>
              <a:rPr lang="en-US" sz="2400" b="0" dirty="0">
                <a:latin typeface="Calibri" panose="020F0502020204030204" pitchFamily="34" charset="0"/>
              </a:rPr>
              <a:t>These slides, an audio recording, and a script of this webinar are available at </a:t>
            </a:r>
            <a:r>
              <a:rPr lang="en-US" sz="2400" b="0" dirty="0">
                <a:latin typeface="Calibri" panose="020F0502020204030204" pitchFamily="34" charset="0"/>
                <a:hlinkClick r:id="rId4"/>
              </a:rPr>
              <a:t>http://www.nsf.gov/events/</a:t>
            </a:r>
            <a:endParaRPr lang="en-US" sz="2400" b="0" kern="0" dirty="0">
              <a:solidFill>
                <a:srgbClr val="333399"/>
              </a:solidFill>
              <a:latin typeface="Calibri" panose="020F0502020204030204" pitchFamily="34" charset="0"/>
              <a:ea typeface="Verdana" pitchFamily="34" charset="0"/>
              <a:cs typeface="Verdana" pitchFamily="34" charset="0"/>
            </a:endParaRPr>
          </a:p>
          <a:p>
            <a:pPr>
              <a:spcBef>
                <a:spcPct val="0"/>
              </a:spcBef>
            </a:pPr>
            <a:endParaRPr lang="en-US" sz="2400" b="0" dirty="0">
              <a:latin typeface="Calibri" panose="020F0502020204030204" pitchFamily="34" charset="0"/>
            </a:endParaRPr>
          </a:p>
        </p:txBody>
      </p:sp>
      <p:sp>
        <p:nvSpPr>
          <p:cNvPr id="2" name="Slide Number Placeholder 1"/>
          <p:cNvSpPr>
            <a:spLocks noGrp="1"/>
          </p:cNvSpPr>
          <p:nvPr>
            <p:ph type="sldNum" sz="quarter" idx="12"/>
          </p:nvPr>
        </p:nvSpPr>
        <p:spPr/>
        <p:txBody>
          <a:bodyPr/>
          <a:lstStyle/>
          <a:p>
            <a:fld id="{1403A9F4-2153-4E30-848A-357EB84591DA}" type="slidenum">
              <a:rPr lang="en-US" smtClean="0"/>
              <a:t>34</a:t>
            </a:fld>
            <a:endParaRPr lang="en-US"/>
          </a:p>
        </p:txBody>
      </p:sp>
      <p:sp>
        <p:nvSpPr>
          <p:cNvPr id="3" name="Date Placeholder 2"/>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862248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b="1" dirty="0"/>
              <a:t>CSSI</a:t>
            </a:r>
            <a:r>
              <a:rPr lang="en-US" sz="3200" b="1" baseline="30000" dirty="0"/>
              <a:t> </a:t>
            </a:r>
            <a:r>
              <a:rPr lang="en-US" sz="3200" b="1" dirty="0"/>
              <a:t>Program</a:t>
            </a:r>
            <a:endParaRPr lang="en-US" sz="3200" b="1" i="1" dirty="0"/>
          </a:p>
        </p:txBody>
      </p:sp>
      <p:sp>
        <p:nvSpPr>
          <p:cNvPr id="3" name="Content Placeholder 2"/>
          <p:cNvSpPr>
            <a:spLocks noGrp="1"/>
          </p:cNvSpPr>
          <p:nvPr>
            <p:ph idx="1"/>
          </p:nvPr>
        </p:nvSpPr>
        <p:spPr>
          <a:xfrm>
            <a:off x="762000" y="1371600"/>
            <a:ext cx="7924800" cy="5257799"/>
          </a:xfrm>
        </p:spPr>
        <p:txBody>
          <a:bodyPr>
            <a:normAutofit/>
          </a:bodyPr>
          <a:lstStyle/>
          <a:p>
            <a:r>
              <a:rPr lang="en-US" sz="2400" dirty="0"/>
              <a:t>Supports the development and deployment of robust, reliable and sustainable data and software cyberinfrastructure</a:t>
            </a:r>
          </a:p>
          <a:p>
            <a:r>
              <a:rPr lang="en-US" sz="2400" dirty="0"/>
              <a:t>Brings innovative capabilities towards sustained scientific innovation and discovery </a:t>
            </a:r>
          </a:p>
          <a:p>
            <a:pPr lvl="0"/>
            <a:r>
              <a:rPr lang="en-US" sz="2400" dirty="0"/>
              <a:t>Provides a cross-directorate opportunity to advance common approaches to sustain and innovate research cyberinfrastructures.</a:t>
            </a:r>
          </a:p>
          <a:p>
            <a:r>
              <a:rPr lang="en-US" sz="2400" dirty="0"/>
              <a:t>Follows accepted data management and software development practices</a:t>
            </a:r>
            <a:endParaRPr lang="en-US" sz="2000" dirty="0"/>
          </a:p>
        </p:txBody>
      </p:sp>
      <p:sp>
        <p:nvSpPr>
          <p:cNvPr id="4" name="Slide Number Placeholder 3"/>
          <p:cNvSpPr>
            <a:spLocks noGrp="1"/>
          </p:cNvSpPr>
          <p:nvPr>
            <p:ph type="sldNum" sz="quarter" idx="12"/>
          </p:nvPr>
        </p:nvSpPr>
        <p:spPr/>
        <p:txBody>
          <a:bodyPr/>
          <a:lstStyle/>
          <a:p>
            <a:fld id="{1403A9F4-2153-4E30-848A-357EB84591DA}" type="slidenum">
              <a:rPr lang="en-US" smtClean="0"/>
              <a:t>4</a:t>
            </a:fld>
            <a:endParaRPr lang="en-US"/>
          </a:p>
        </p:txBody>
      </p:sp>
      <p:sp>
        <p:nvSpPr>
          <p:cNvPr id="5" name="Date Placeholder 4"/>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0396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b="1" dirty="0"/>
              <a:t>Changes from 2018 CSSI</a:t>
            </a:r>
            <a:endParaRPr lang="en-US" sz="3200" b="1" i="1" dirty="0"/>
          </a:p>
        </p:txBody>
      </p:sp>
      <p:sp>
        <p:nvSpPr>
          <p:cNvPr id="3" name="Content Placeholder 2"/>
          <p:cNvSpPr>
            <a:spLocks noGrp="1"/>
          </p:cNvSpPr>
          <p:nvPr>
            <p:ph idx="1"/>
          </p:nvPr>
        </p:nvSpPr>
        <p:spPr>
          <a:xfrm>
            <a:off x="762000" y="1157287"/>
            <a:ext cx="7924800" cy="5257799"/>
          </a:xfrm>
        </p:spPr>
        <p:txBody>
          <a:bodyPr>
            <a:normAutofit/>
          </a:bodyPr>
          <a:lstStyle/>
          <a:p>
            <a:r>
              <a:rPr lang="en-US" sz="2400" dirty="0"/>
              <a:t>The proposals do not have to include </a:t>
            </a:r>
            <a:r>
              <a:rPr lang="en-US" sz="2400" i="1" dirty="0"/>
              <a:t>software and data </a:t>
            </a:r>
            <a:r>
              <a:rPr lang="en-US" sz="2400" dirty="0"/>
              <a:t>as a prefix in their title.</a:t>
            </a:r>
          </a:p>
          <a:p>
            <a:r>
              <a:rPr lang="en-US" sz="2400" dirty="0"/>
              <a:t>The articulation and delivery of cyberinfrastructure services and capabilities are emphasized and included in the solicitation specific review criteria.</a:t>
            </a:r>
          </a:p>
          <a:p>
            <a:r>
              <a:rPr lang="en-US" sz="2400" dirty="0"/>
              <a:t>Quantitative metrics with targets for delivery and usage of cyberinfrastructure services and community creation are emphasized and included in the solicitation specific review criteria.</a:t>
            </a:r>
          </a:p>
          <a:p>
            <a:r>
              <a:rPr lang="en-US" sz="2400" dirty="0"/>
              <a:t>The section summarizing priorities for the collaborating NSF directorates and divisions has been updated for 2019. </a:t>
            </a:r>
          </a:p>
        </p:txBody>
      </p:sp>
      <p:sp>
        <p:nvSpPr>
          <p:cNvPr id="4" name="Slide Number Placeholder 3"/>
          <p:cNvSpPr>
            <a:spLocks noGrp="1"/>
          </p:cNvSpPr>
          <p:nvPr>
            <p:ph type="sldNum" sz="quarter" idx="12"/>
          </p:nvPr>
        </p:nvSpPr>
        <p:spPr/>
        <p:txBody>
          <a:bodyPr/>
          <a:lstStyle/>
          <a:p>
            <a:fld id="{1403A9F4-2153-4E30-848A-357EB84591DA}" type="slidenum">
              <a:rPr lang="en-US" smtClean="0"/>
              <a:t>5</a:t>
            </a:fld>
            <a:endParaRPr lang="en-US"/>
          </a:p>
        </p:txBody>
      </p:sp>
      <p:sp>
        <p:nvSpPr>
          <p:cNvPr id="5" name="Date Placeholder 4"/>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54497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33663" y="0"/>
            <a:ext cx="7848600" cy="1143000"/>
          </a:xfrm>
        </p:spPr>
        <p:txBody>
          <a:bodyPr>
            <a:normAutofit/>
          </a:bodyPr>
          <a:lstStyle/>
          <a:p>
            <a:r>
              <a:rPr lang="en-US" sz="3200" b="1" dirty="0"/>
              <a:t>CSSI Program Guiding Principles</a:t>
            </a:r>
          </a:p>
        </p:txBody>
      </p:sp>
      <p:sp>
        <p:nvSpPr>
          <p:cNvPr id="4" name="Subtitle 3"/>
          <p:cNvSpPr>
            <a:spLocks noGrp="1"/>
          </p:cNvSpPr>
          <p:nvPr>
            <p:ph type="subTitle" idx="1"/>
          </p:nvPr>
        </p:nvSpPr>
        <p:spPr>
          <a:xfrm>
            <a:off x="228600" y="946149"/>
            <a:ext cx="8610600" cy="5775325"/>
          </a:xfrm>
        </p:spPr>
        <p:txBody>
          <a:bodyPr>
            <a:normAutofit fontScale="92500" lnSpcReduction="20000"/>
          </a:bodyPr>
          <a:lstStyle/>
          <a:p>
            <a:pPr marL="285750" indent="-285750" algn="l">
              <a:buFont typeface="Arial" charset="0"/>
              <a:buChar char="•"/>
            </a:pPr>
            <a:r>
              <a:rPr lang="en-US" sz="2000" b="1" i="1" dirty="0">
                <a:solidFill>
                  <a:schemeClr val="tx1"/>
                </a:solidFill>
              </a:rPr>
              <a:t>Science-driven</a:t>
            </a:r>
            <a:r>
              <a:rPr lang="en-US" sz="2000" dirty="0">
                <a:solidFill>
                  <a:schemeClr val="tx1"/>
                </a:solidFill>
              </a:rPr>
              <a:t>: Promotes science excellence, enabling fundamentally new scientific advances; benefits science and engineering communities beyond initial participants.</a:t>
            </a:r>
          </a:p>
          <a:p>
            <a:pPr marL="285750" indent="-285750" algn="l">
              <a:buFont typeface="Arial" charset="0"/>
              <a:buChar char="•"/>
            </a:pPr>
            <a:endParaRPr lang="en-US" sz="2000" dirty="0">
              <a:solidFill>
                <a:schemeClr val="tx1"/>
              </a:solidFill>
            </a:endParaRPr>
          </a:p>
          <a:p>
            <a:pPr marL="285750" indent="-285750" algn="l">
              <a:buFont typeface="Arial" charset="0"/>
              <a:buChar char="•"/>
            </a:pPr>
            <a:r>
              <a:rPr lang="en-US" sz="2000" b="1" i="1" dirty="0">
                <a:solidFill>
                  <a:schemeClr val="tx1"/>
                </a:solidFill>
              </a:rPr>
              <a:t>Innovative</a:t>
            </a:r>
            <a:r>
              <a:rPr lang="en-US" sz="2000" dirty="0">
                <a:solidFill>
                  <a:schemeClr val="tx1"/>
                </a:solidFill>
              </a:rPr>
              <a:t>: Emphasizes unique NSF contributions; builds the capability, capacity, and cohesiveness of a national CI ecosystem; considers both human and technical aspects of the CI.</a:t>
            </a:r>
          </a:p>
          <a:p>
            <a:pPr marL="285750" indent="-285750" algn="l">
              <a:buFont typeface="Arial" charset="0"/>
              <a:buChar char="•"/>
            </a:pPr>
            <a:endParaRPr lang="en-US" sz="2000" dirty="0">
              <a:solidFill>
                <a:schemeClr val="tx1"/>
              </a:solidFill>
            </a:endParaRPr>
          </a:p>
          <a:p>
            <a:pPr marL="285750" indent="-285750" algn="l">
              <a:buFont typeface="Arial" charset="0"/>
              <a:buChar char="•"/>
            </a:pPr>
            <a:r>
              <a:rPr lang="en-US" sz="2000" b="1" i="1" dirty="0">
                <a:solidFill>
                  <a:schemeClr val="tx1"/>
                </a:solidFill>
              </a:rPr>
              <a:t>Collaborative</a:t>
            </a:r>
            <a:r>
              <a:rPr lang="en-US" sz="2000" dirty="0">
                <a:solidFill>
                  <a:schemeClr val="tx1"/>
                </a:solidFill>
              </a:rPr>
              <a:t>: Fosters partnerships and community development; actively engages CI experts, specialists and scientists working in concert with the domain scientists who are users of CI.</a:t>
            </a:r>
          </a:p>
          <a:p>
            <a:pPr marL="285750" indent="-285750" algn="l">
              <a:buFont typeface="Arial" charset="0"/>
              <a:buChar char="•"/>
            </a:pPr>
            <a:endParaRPr lang="en-US" sz="2000" dirty="0">
              <a:solidFill>
                <a:schemeClr val="tx1"/>
              </a:solidFill>
            </a:endParaRPr>
          </a:p>
          <a:p>
            <a:pPr marL="285750" indent="-285750" algn="l">
              <a:buFont typeface="Arial" charset="0"/>
              <a:buChar char="•"/>
            </a:pPr>
            <a:r>
              <a:rPr lang="en-US" sz="2000" b="1" i="1" dirty="0">
                <a:solidFill>
                  <a:schemeClr val="tx1"/>
                </a:solidFill>
              </a:rPr>
              <a:t>Leveraged</a:t>
            </a:r>
            <a:r>
              <a:rPr lang="en-US" sz="2000" dirty="0">
                <a:solidFill>
                  <a:schemeClr val="tx1"/>
                </a:solidFill>
              </a:rPr>
              <a:t>:  Builds on existing, recognized capabilities.</a:t>
            </a:r>
          </a:p>
          <a:p>
            <a:pPr marL="285750" indent="-285750" algn="l">
              <a:buFont typeface="Arial" charset="0"/>
              <a:buChar char="•"/>
            </a:pPr>
            <a:endParaRPr lang="en-US" sz="2000" dirty="0">
              <a:solidFill>
                <a:schemeClr val="tx1"/>
              </a:solidFill>
            </a:endParaRPr>
          </a:p>
          <a:p>
            <a:pPr marL="285750" indent="-285750" algn="l">
              <a:buFont typeface="Arial" charset="0"/>
              <a:buChar char="•"/>
            </a:pPr>
            <a:r>
              <a:rPr lang="en-US" sz="2000" b="1" i="1" dirty="0">
                <a:solidFill>
                  <a:schemeClr val="tx1"/>
                </a:solidFill>
              </a:rPr>
              <a:t>Strategic</a:t>
            </a:r>
            <a:r>
              <a:rPr lang="en-US" sz="2000" dirty="0">
                <a:solidFill>
                  <a:schemeClr val="tx1"/>
                </a:solidFill>
              </a:rPr>
              <a:t>:  Encourages measurement of progress and sharing of results.</a:t>
            </a:r>
          </a:p>
          <a:p>
            <a:pPr marL="285750" indent="-285750" algn="l">
              <a:buFont typeface="Arial" charset="0"/>
              <a:buChar char="•"/>
            </a:pPr>
            <a:endParaRPr lang="en-US" sz="2000" dirty="0">
              <a:solidFill>
                <a:schemeClr val="tx1"/>
              </a:solidFill>
            </a:endParaRPr>
          </a:p>
          <a:p>
            <a:pPr marL="285750" indent="-285750" algn="l">
              <a:buFont typeface="Arial" charset="0"/>
              <a:buChar char="•"/>
            </a:pPr>
            <a:r>
              <a:rPr lang="en-US" sz="2000" b="1" i="1" dirty="0">
                <a:solidFill>
                  <a:schemeClr val="tx1"/>
                </a:solidFill>
              </a:rPr>
              <a:t>Sustained</a:t>
            </a:r>
            <a:r>
              <a:rPr lang="en-US" sz="2000" dirty="0">
                <a:solidFill>
                  <a:schemeClr val="tx1"/>
                </a:solidFill>
              </a:rPr>
              <a:t>: Provides benefits beyond the participants and the lifetime of the award. </a:t>
            </a:r>
          </a:p>
          <a:p>
            <a:pPr algn="l"/>
            <a:endParaRPr lang="en-US" sz="1800" dirty="0">
              <a:solidFill>
                <a:schemeClr val="tx1"/>
              </a:solidFill>
            </a:endParaRPr>
          </a:p>
          <a:p>
            <a:pPr lvl="1"/>
            <a:r>
              <a:rPr lang="en-US" sz="1800" i="1" dirty="0">
                <a:solidFill>
                  <a:srgbClr val="0070C0"/>
                </a:solidFill>
              </a:rPr>
              <a:t>The project must explicitly address these principles, which translate into solicitation-specific criteria</a:t>
            </a:r>
            <a:r>
              <a:rPr lang="en-US" sz="1800" dirty="0">
                <a:solidFill>
                  <a:srgbClr val="0070C0"/>
                </a:solidFill>
              </a:rPr>
              <a:t> </a:t>
            </a:r>
          </a:p>
        </p:txBody>
      </p:sp>
      <p:sp>
        <p:nvSpPr>
          <p:cNvPr id="3" name="Slide Number Placeholder 2"/>
          <p:cNvSpPr>
            <a:spLocks noGrp="1"/>
          </p:cNvSpPr>
          <p:nvPr>
            <p:ph type="sldNum" sz="quarter" idx="12"/>
          </p:nvPr>
        </p:nvSpPr>
        <p:spPr>
          <a:xfrm>
            <a:off x="6553200" y="6356350"/>
            <a:ext cx="2133600" cy="365125"/>
          </a:xfrm>
        </p:spPr>
        <p:txBody>
          <a:bodyPr/>
          <a:lstStyle/>
          <a:p>
            <a:fld id="{1403A9F4-2153-4E30-848A-357EB84591DA}" type="slidenum">
              <a:rPr lang="en-US" smtClean="0"/>
              <a:pPr/>
              <a:t>6</a:t>
            </a:fld>
            <a:endParaRPr lang="en-US" dirty="0"/>
          </a:p>
        </p:txBody>
      </p:sp>
      <p:sp>
        <p:nvSpPr>
          <p:cNvPr id="5" name="Date Placeholder 4"/>
          <p:cNvSpPr>
            <a:spLocks noGrp="1"/>
          </p:cNvSpPr>
          <p:nvPr>
            <p:ph type="dt" sz="half" idx="10"/>
          </p:nvPr>
        </p:nvSpPr>
        <p:spPr>
          <a:xfrm>
            <a:off x="457200" y="6356350"/>
            <a:ext cx="2133600" cy="365125"/>
          </a:xfrm>
        </p:spPr>
        <p:txBody>
          <a:bodyPr/>
          <a:lstStyle/>
          <a:p>
            <a:r>
              <a:rPr lang="en-US"/>
              <a:t>NSF 19-548</a:t>
            </a:r>
            <a:endParaRPr lang="en-US" dirty="0"/>
          </a:p>
        </p:txBody>
      </p:sp>
    </p:spTree>
    <p:extLst>
      <p:ext uri="{BB962C8B-B14F-4D97-AF65-F5344CB8AC3E}">
        <p14:creationId xmlns:p14="http://schemas.microsoft.com/office/powerpoint/2010/main" val="2425201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323850" y="830101"/>
            <a:ext cx="8572500" cy="5891374"/>
          </a:xfrm>
        </p:spPr>
        <p:txBody>
          <a:bodyPr numCol="2">
            <a:normAutofit fontScale="92500" lnSpcReduction="20000"/>
          </a:bodyPr>
          <a:lstStyle/>
          <a:p>
            <a:pPr marL="0" indent="0">
              <a:buNone/>
            </a:pPr>
            <a:r>
              <a:rPr lang="en-US" sz="1400" b="1" dirty="0">
                <a:latin typeface="Verdana" pitchFamily="34" charset="0"/>
                <a:ea typeface="Verdana" pitchFamily="34" charset="0"/>
                <a:cs typeface="Verdana" pitchFamily="34" charset="0"/>
              </a:rPr>
              <a:t>Office of Advanced Cyberinfrastructure (OAC)</a:t>
            </a:r>
          </a:p>
          <a:p>
            <a:pPr lvl="1"/>
            <a:r>
              <a:rPr lang="en-US" sz="1400" dirty="0"/>
              <a:t>Stefan Robila</a:t>
            </a:r>
          </a:p>
          <a:p>
            <a:pPr lvl="1"/>
            <a:r>
              <a:rPr lang="en-US" sz="1400" dirty="0"/>
              <a:t>Alan Sussman</a:t>
            </a:r>
          </a:p>
          <a:p>
            <a:pPr lvl="1"/>
            <a:r>
              <a:rPr lang="en-US" sz="1400" dirty="0"/>
              <a:t>Amy Walton</a:t>
            </a:r>
          </a:p>
          <a:p>
            <a:pPr lvl="1"/>
            <a:r>
              <a:rPr lang="en-US" sz="1400" dirty="0"/>
              <a:t>Micah Beck</a:t>
            </a:r>
          </a:p>
          <a:p>
            <a:pPr lvl="1"/>
            <a:r>
              <a:rPr lang="en-US" sz="1400" dirty="0"/>
              <a:t>Vipin Chaudhary</a:t>
            </a:r>
          </a:p>
          <a:p>
            <a:pPr marL="0" indent="0">
              <a:buNone/>
            </a:pPr>
            <a:r>
              <a:rPr lang="en-US" sz="1400" b="1" dirty="0">
                <a:latin typeface="Verdana" pitchFamily="34" charset="0"/>
                <a:ea typeface="Verdana" pitchFamily="34" charset="0"/>
                <a:cs typeface="Verdana" pitchFamily="34" charset="0"/>
              </a:rPr>
              <a:t>Directorate for Biological Sciences (BIO)</a:t>
            </a:r>
          </a:p>
          <a:p>
            <a:r>
              <a:rPr lang="en-US" sz="1400" dirty="0">
                <a:latin typeface="Verdana" pitchFamily="34" charset="0"/>
                <a:ea typeface="Verdana" pitchFamily="34" charset="0"/>
                <a:cs typeface="Verdana" pitchFamily="34" charset="0"/>
              </a:rPr>
              <a:t>Division of Biological Infrastructure</a:t>
            </a:r>
          </a:p>
          <a:p>
            <a:pPr lvl="1"/>
            <a:r>
              <a:rPr lang="en-US" sz="1400" dirty="0"/>
              <a:t>Peter McCartney</a:t>
            </a:r>
          </a:p>
          <a:p>
            <a:pPr marL="0" indent="0">
              <a:buNone/>
            </a:pPr>
            <a:r>
              <a:rPr lang="en-US" sz="1400" b="1" dirty="0">
                <a:latin typeface="Verdana" pitchFamily="34" charset="0"/>
                <a:ea typeface="Verdana" pitchFamily="34" charset="0"/>
                <a:cs typeface="Verdana" pitchFamily="34" charset="0"/>
              </a:rPr>
              <a:t>Directorate for Computer &amp; Information Science &amp; Engineering (CISE)</a:t>
            </a:r>
          </a:p>
          <a:p>
            <a:r>
              <a:rPr lang="en-US" sz="1400" dirty="0">
                <a:latin typeface="Verdana" pitchFamily="34" charset="0"/>
                <a:ea typeface="Verdana" pitchFamily="34" charset="0"/>
                <a:cs typeface="Verdana" pitchFamily="34" charset="0"/>
              </a:rPr>
              <a:t>Division of Computing and Communication Foundations</a:t>
            </a:r>
          </a:p>
          <a:p>
            <a:pPr lvl="1"/>
            <a:r>
              <a:rPr lang="en-US" sz="1400" dirty="0"/>
              <a:t>Sol Greenspan </a:t>
            </a:r>
          </a:p>
          <a:p>
            <a:pPr lvl="1"/>
            <a:r>
              <a:rPr lang="en-US" sz="1400" dirty="0" err="1"/>
              <a:t>Almadena</a:t>
            </a:r>
            <a:r>
              <a:rPr lang="en-US" sz="1400" dirty="0"/>
              <a:t> </a:t>
            </a:r>
            <a:r>
              <a:rPr lang="en-US" sz="1400" dirty="0" err="1"/>
              <a:t>Chtchelkanova</a:t>
            </a:r>
            <a:endParaRPr lang="en-US" sz="1400" dirty="0"/>
          </a:p>
          <a:p>
            <a:r>
              <a:rPr lang="en-US" sz="1400" dirty="0">
                <a:latin typeface="Verdana" pitchFamily="34" charset="0"/>
                <a:ea typeface="Verdana" pitchFamily="34" charset="0"/>
                <a:cs typeface="Verdana" pitchFamily="34" charset="0"/>
              </a:rPr>
              <a:t>Division of Information and Intelligent Systems</a:t>
            </a:r>
          </a:p>
          <a:p>
            <a:pPr lvl="1"/>
            <a:r>
              <a:rPr lang="en-US" sz="1400" dirty="0">
                <a:ea typeface="Verdana" pitchFamily="34" charset="0"/>
                <a:cs typeface="Verdana" pitchFamily="34" charset="0"/>
              </a:rPr>
              <a:t>Sylvia Spengler</a:t>
            </a:r>
          </a:p>
          <a:p>
            <a:pPr marL="0" indent="0">
              <a:buNone/>
            </a:pPr>
            <a:r>
              <a:rPr lang="en-US" sz="1400" b="1" dirty="0">
                <a:latin typeface="Verdana" pitchFamily="34" charset="0"/>
                <a:ea typeface="Verdana" pitchFamily="34" charset="0"/>
                <a:cs typeface="Verdana" pitchFamily="34" charset="0"/>
              </a:rPr>
              <a:t>Directorate for Education &amp; Human Resources (EHR)</a:t>
            </a:r>
          </a:p>
          <a:p>
            <a:r>
              <a:rPr lang="en-US" sz="1400" dirty="0">
                <a:latin typeface="Verdana" pitchFamily="34" charset="0"/>
                <a:ea typeface="Verdana" pitchFamily="34" charset="0"/>
                <a:cs typeface="Verdana" pitchFamily="34" charset="0"/>
              </a:rPr>
              <a:t>Division of Research on Learning in Formal and Informal Settings</a:t>
            </a:r>
          </a:p>
          <a:p>
            <a:pPr lvl="1"/>
            <a:r>
              <a:rPr lang="en-US" sz="1400" dirty="0"/>
              <a:t>John C. </a:t>
            </a:r>
            <a:r>
              <a:rPr lang="en-US" sz="1400" dirty="0" err="1"/>
              <a:t>Cherniavsky</a:t>
            </a:r>
            <a:endParaRPr lang="en-US" sz="1600" b="1" dirty="0">
              <a:latin typeface="Verdana" pitchFamily="34" charset="0"/>
              <a:ea typeface="Verdana" pitchFamily="34" charset="0"/>
              <a:cs typeface="Verdana" pitchFamily="34" charset="0"/>
            </a:endParaRPr>
          </a:p>
          <a:p>
            <a:pPr marL="0" indent="0">
              <a:buNone/>
            </a:pPr>
            <a:r>
              <a:rPr lang="en-US" sz="1400" b="1" dirty="0">
                <a:latin typeface="Verdana" pitchFamily="34" charset="0"/>
                <a:ea typeface="Verdana" pitchFamily="34" charset="0"/>
                <a:cs typeface="Verdana" pitchFamily="34" charset="0"/>
              </a:rPr>
              <a:t>Directorate for Engineering (ENG)</a:t>
            </a:r>
          </a:p>
          <a:p>
            <a:pPr fontAlgn="ctr"/>
            <a:r>
              <a:rPr lang="en-US" sz="1400" dirty="0">
                <a:latin typeface="Verdana" charset="0"/>
                <a:ea typeface="Verdana" charset="0"/>
                <a:cs typeface="Verdana" charset="0"/>
              </a:rPr>
              <a:t>Division of Chemical, Bioengineering, Environmental, and Transport Systems (CBET)</a:t>
            </a:r>
          </a:p>
          <a:p>
            <a:pPr lvl="1" fontAlgn="ctr"/>
            <a:r>
              <a:rPr lang="en-US" sz="1400" dirty="0">
                <a:ea typeface="Verdana" pitchFamily="34" charset="0"/>
                <a:cs typeface="Verdana" pitchFamily="34" charset="0"/>
              </a:rPr>
              <a:t>Ronald Joslin</a:t>
            </a:r>
          </a:p>
          <a:p>
            <a:pPr lvl="1" fontAlgn="ctr"/>
            <a:r>
              <a:rPr lang="en-US" sz="1400" dirty="0">
                <a:ea typeface="Verdana" pitchFamily="34" charset="0"/>
                <a:cs typeface="Verdana" pitchFamily="34" charset="0"/>
              </a:rPr>
              <a:t>Christina Payne</a:t>
            </a:r>
          </a:p>
          <a:p>
            <a:pPr lvl="1" fontAlgn="ctr"/>
            <a:endParaRPr lang="en-US" sz="1400" dirty="0">
              <a:ea typeface="Verdana" pitchFamily="34" charset="0"/>
              <a:cs typeface="Verdana" pitchFamily="34" charset="0"/>
            </a:endParaRPr>
          </a:p>
          <a:p>
            <a:pPr fontAlgn="ctr"/>
            <a:r>
              <a:rPr lang="en-US" sz="1400" dirty="0">
                <a:latin typeface="Verdana" pitchFamily="34" charset="0"/>
                <a:ea typeface="Verdana" pitchFamily="34" charset="0"/>
                <a:cs typeface="Verdana" pitchFamily="34" charset="0"/>
              </a:rPr>
              <a:t>Division of Civil, Mechanical and Manufacturing Innovation (CMMI)</a:t>
            </a:r>
          </a:p>
          <a:p>
            <a:pPr lvl="1"/>
            <a:r>
              <a:rPr lang="en-US" sz="1400" dirty="0"/>
              <a:t>Joanne D. Culbertson</a:t>
            </a:r>
          </a:p>
          <a:p>
            <a:pPr fontAlgn="ctr"/>
            <a:r>
              <a:rPr lang="en-US" sz="1400" dirty="0">
                <a:latin typeface="Verdana" pitchFamily="34" charset="0"/>
                <a:ea typeface="Verdana" pitchFamily="34" charset="0"/>
                <a:cs typeface="Verdana" pitchFamily="34" charset="0"/>
              </a:rPr>
              <a:t>Division of Electrical, Communications and Cyber Systems (ECCS)</a:t>
            </a:r>
          </a:p>
          <a:p>
            <a:pPr lvl="1"/>
            <a:r>
              <a:rPr lang="en-US" sz="1400" dirty="0" err="1"/>
              <a:t>Jenshan</a:t>
            </a:r>
            <a:r>
              <a:rPr lang="en-US" sz="1400" dirty="0"/>
              <a:t> Lin</a:t>
            </a:r>
            <a:endParaRPr lang="en-US" sz="1400" b="1" dirty="0">
              <a:latin typeface="Verdana" pitchFamily="34" charset="0"/>
              <a:ea typeface="Verdana" pitchFamily="34" charset="0"/>
              <a:cs typeface="Verdana" pitchFamily="34" charset="0"/>
            </a:endParaRPr>
          </a:p>
          <a:p>
            <a:pPr marL="57150" indent="0" fontAlgn="ctr">
              <a:buNone/>
            </a:pPr>
            <a:r>
              <a:rPr lang="en-US" sz="1400" b="1" dirty="0">
                <a:latin typeface="Verdana" pitchFamily="34" charset="0"/>
                <a:ea typeface="Verdana" pitchFamily="34" charset="0"/>
                <a:cs typeface="Verdana" pitchFamily="34" charset="0"/>
              </a:rPr>
              <a:t>Directorate for Geosciences (GEO)</a:t>
            </a:r>
          </a:p>
          <a:p>
            <a:pPr indent="-285750" fontAlgn="ctr"/>
            <a:r>
              <a:rPr lang="en-US" sz="1400" dirty="0">
                <a:latin typeface="Verdana"/>
                <a:ea typeface="Verdana" pitchFamily="34" charset="0"/>
                <a:cs typeface="Verdana"/>
              </a:rPr>
              <a:t>Division of Atmospheric &amp; </a:t>
            </a:r>
            <a:r>
              <a:rPr lang="en-US" sz="1400" dirty="0" err="1">
                <a:latin typeface="Verdana"/>
                <a:ea typeface="Verdana" pitchFamily="34" charset="0"/>
                <a:cs typeface="Verdana"/>
              </a:rPr>
              <a:t>Geospace</a:t>
            </a:r>
            <a:r>
              <a:rPr lang="en-US" sz="1400" dirty="0">
                <a:latin typeface="Verdana"/>
                <a:ea typeface="Verdana" pitchFamily="34" charset="0"/>
                <a:cs typeface="Verdana"/>
              </a:rPr>
              <a:t> Sciences</a:t>
            </a:r>
          </a:p>
          <a:p>
            <a:pPr lvl="1" fontAlgn="ctr"/>
            <a:r>
              <a:rPr lang="en-US" sz="1400" dirty="0" err="1">
                <a:ea typeface="Verdana" pitchFamily="34" charset="0"/>
                <a:cs typeface="Verdana"/>
              </a:rPr>
              <a:t>Subhashree</a:t>
            </a:r>
            <a:r>
              <a:rPr lang="en-US" sz="1400" dirty="0">
                <a:ea typeface="Verdana" pitchFamily="34" charset="0"/>
                <a:cs typeface="Verdana"/>
              </a:rPr>
              <a:t> Mishra</a:t>
            </a:r>
          </a:p>
          <a:p>
            <a:pPr marL="0" indent="0">
              <a:buNone/>
            </a:pPr>
            <a:r>
              <a:rPr lang="en-US" sz="1400" b="1" dirty="0">
                <a:latin typeface="Verdana" pitchFamily="34" charset="0"/>
                <a:ea typeface="Verdana" pitchFamily="34" charset="0"/>
                <a:cs typeface="Verdana" pitchFamily="34" charset="0"/>
              </a:rPr>
              <a:t>Directorate for Mathematical &amp; Physical Sciences (MPS)</a:t>
            </a:r>
          </a:p>
          <a:p>
            <a:pPr fontAlgn="ctr"/>
            <a:r>
              <a:rPr lang="en-US" sz="1400" dirty="0">
                <a:latin typeface="Verdana" pitchFamily="34" charset="0"/>
                <a:ea typeface="Verdana" pitchFamily="34" charset="0"/>
                <a:cs typeface="Verdana" pitchFamily="34" charset="0"/>
              </a:rPr>
              <a:t>Division of Astronomy</a:t>
            </a:r>
          </a:p>
          <a:p>
            <a:pPr lvl="1" fontAlgn="ctr"/>
            <a:r>
              <a:rPr lang="en-US" sz="1400" dirty="0"/>
              <a:t>Nigel Sharp </a:t>
            </a:r>
          </a:p>
          <a:p>
            <a:pPr fontAlgn="ctr"/>
            <a:r>
              <a:rPr lang="en-US" sz="1400" dirty="0">
                <a:latin typeface="Verdana" pitchFamily="34" charset="0"/>
                <a:ea typeface="Verdana" pitchFamily="34" charset="0"/>
                <a:cs typeface="Verdana" pitchFamily="34" charset="0"/>
              </a:rPr>
              <a:t>Division of Chemistry</a:t>
            </a:r>
          </a:p>
          <a:p>
            <a:pPr lvl="1" fontAlgn="ctr"/>
            <a:r>
              <a:rPr lang="en-US" sz="1400" dirty="0"/>
              <a:t>Evelyn Goldfield</a:t>
            </a:r>
          </a:p>
          <a:p>
            <a:pPr lvl="1" fontAlgn="ctr"/>
            <a:r>
              <a:rPr lang="en-US" sz="1400" dirty="0"/>
              <a:t>Lin He</a:t>
            </a:r>
          </a:p>
          <a:p>
            <a:pPr fontAlgn="ctr"/>
            <a:r>
              <a:rPr lang="en-US" sz="1400" dirty="0">
                <a:latin typeface="Verdana" pitchFamily="34" charset="0"/>
                <a:ea typeface="Verdana" pitchFamily="34" charset="0"/>
                <a:cs typeface="Verdana" pitchFamily="34" charset="0"/>
              </a:rPr>
              <a:t>Division of Materials Research</a:t>
            </a:r>
          </a:p>
          <a:p>
            <a:pPr lvl="1" fontAlgn="ctr"/>
            <a:r>
              <a:rPr lang="en-US" sz="1400" dirty="0"/>
              <a:t>Daryl W. Hess</a:t>
            </a:r>
          </a:p>
          <a:p>
            <a:pPr fontAlgn="ctr"/>
            <a:r>
              <a:rPr lang="en-US" sz="1400" dirty="0">
                <a:latin typeface="Verdana" pitchFamily="34" charset="0"/>
                <a:ea typeface="Verdana" pitchFamily="34" charset="0"/>
                <a:cs typeface="Verdana" pitchFamily="34" charset="0"/>
              </a:rPr>
              <a:t>Division of Mathematical Sciences</a:t>
            </a:r>
          </a:p>
          <a:p>
            <a:pPr lvl="1" fontAlgn="ctr"/>
            <a:r>
              <a:rPr lang="en-US" sz="1400" dirty="0"/>
              <a:t>Christopher Stark</a:t>
            </a:r>
          </a:p>
          <a:p>
            <a:pPr fontAlgn="ctr"/>
            <a:r>
              <a:rPr lang="en-US" sz="1400" dirty="0">
                <a:latin typeface="Verdana" pitchFamily="34" charset="0"/>
                <a:ea typeface="Verdana" pitchFamily="34" charset="0"/>
                <a:cs typeface="Verdana" pitchFamily="34" charset="0"/>
              </a:rPr>
              <a:t>Division of Physics</a:t>
            </a:r>
          </a:p>
          <a:p>
            <a:pPr lvl="1" fontAlgn="ctr"/>
            <a:r>
              <a:rPr lang="en-US" sz="1400" dirty="0" err="1"/>
              <a:t>Vyacheslav</a:t>
            </a:r>
            <a:r>
              <a:rPr lang="en-US" sz="1400" dirty="0"/>
              <a:t> (</a:t>
            </a:r>
            <a:r>
              <a:rPr lang="en-US" sz="1400" dirty="0" err="1"/>
              <a:t>Slava</a:t>
            </a:r>
            <a:r>
              <a:rPr lang="en-US" sz="1400" dirty="0"/>
              <a:t>) </a:t>
            </a:r>
            <a:r>
              <a:rPr lang="en-US" sz="1400" dirty="0" err="1"/>
              <a:t>Lukin</a:t>
            </a:r>
            <a:endParaRPr lang="en-US" sz="1400" dirty="0"/>
          </a:p>
          <a:p>
            <a:pPr lvl="1" fontAlgn="ctr"/>
            <a:r>
              <a:rPr lang="en-US" sz="1400" dirty="0"/>
              <a:t>Bogdan </a:t>
            </a:r>
            <a:r>
              <a:rPr lang="en-US" sz="1400" dirty="0" err="1"/>
              <a:t>Mihaila</a:t>
            </a:r>
            <a:endParaRPr lang="en-US" sz="1400" dirty="0"/>
          </a:p>
          <a:p>
            <a:pPr marL="0" indent="0">
              <a:buNone/>
            </a:pPr>
            <a:r>
              <a:rPr lang="en-US" sz="1400" b="1" dirty="0">
                <a:latin typeface="Verdana" pitchFamily="34" charset="0"/>
                <a:ea typeface="Verdana" pitchFamily="34" charset="0"/>
                <a:cs typeface="Verdana" pitchFamily="34" charset="0"/>
              </a:rPr>
              <a:t>Directorate for Social, Behavioral &amp; Economic Sciences (SBE)</a:t>
            </a:r>
          </a:p>
          <a:p>
            <a:r>
              <a:rPr lang="en-US" sz="1400" dirty="0">
                <a:latin typeface="Verdana" pitchFamily="34" charset="0"/>
                <a:ea typeface="Verdana" pitchFamily="34" charset="0"/>
                <a:cs typeface="Verdana" pitchFamily="34" charset="0"/>
              </a:rPr>
              <a:t>Division of Social and Economic Sciences</a:t>
            </a:r>
          </a:p>
          <a:p>
            <a:pPr lvl="1" fontAlgn="ctr"/>
            <a:r>
              <a:rPr lang="en-US" sz="1400" dirty="0"/>
              <a:t>Cheryl </a:t>
            </a:r>
            <a:r>
              <a:rPr lang="en-US" sz="1400" dirty="0" err="1"/>
              <a:t>Eavey</a:t>
            </a:r>
            <a:endParaRPr lang="en-US" sz="1400" b="1" dirty="0">
              <a:latin typeface="Verdana" pitchFamily="34" charset="0"/>
              <a:ea typeface="Verdana" pitchFamily="34" charset="0"/>
              <a:cs typeface="Verdana" pitchFamily="34" charset="0"/>
            </a:endParaRPr>
          </a:p>
          <a:p>
            <a:pPr marL="0" indent="0">
              <a:buNone/>
            </a:pPr>
            <a:endParaRPr lang="en-US" sz="1000" dirty="0">
              <a:ea typeface="ＭＳ Ｐゴシック" pitchFamily="-84" charset="-128"/>
            </a:endParaRPr>
          </a:p>
        </p:txBody>
      </p:sp>
      <p:sp>
        <p:nvSpPr>
          <p:cNvPr id="6" name="Title 1"/>
          <p:cNvSpPr txBox="1">
            <a:spLocks/>
          </p:cNvSpPr>
          <p:nvPr/>
        </p:nvSpPr>
        <p:spPr bwMode="auto">
          <a:xfrm>
            <a:off x="76200" y="0"/>
            <a:ext cx="90678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mj-lt"/>
                <a:ea typeface="ＭＳ Ｐゴシック" charset="-128"/>
                <a:cs typeface="ＭＳ Ｐゴシック" charset="-128"/>
              </a:defRPr>
            </a:lvl1pPr>
            <a:lvl2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2pPr>
            <a:lvl3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3pPr>
            <a:lvl4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4pPr>
            <a:lvl5pPr algn="l" rtl="0" eaLnBrk="0" fontAlgn="base" hangingPunct="0">
              <a:spcBef>
                <a:spcPct val="0"/>
              </a:spcBef>
              <a:spcAft>
                <a:spcPct val="0"/>
              </a:spcAft>
              <a:defRPr sz="4000" b="1">
                <a:solidFill>
                  <a:srgbClr val="333399"/>
                </a:solidFill>
                <a:effectLst>
                  <a:outerShdw blurRad="38100" dist="38100" dir="2700000" algn="tl">
                    <a:srgbClr val="C0C0C0"/>
                  </a:outerShdw>
                </a:effectLst>
                <a:latin typeface="Tahoma" pitchFamily="34" charset="0"/>
                <a:ea typeface="ＭＳ Ｐゴシック" charset="-128"/>
                <a:cs typeface="ＭＳ Ｐゴシック" charset="-128"/>
              </a:defRPr>
            </a:lvl5pPr>
            <a:lvl6pPr marL="4572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6pPr>
            <a:lvl7pPr marL="9144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7pPr>
            <a:lvl8pPr marL="13716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8pPr>
            <a:lvl9pPr marL="1828800" algn="l" rtl="0" fontAlgn="base">
              <a:spcBef>
                <a:spcPct val="0"/>
              </a:spcBef>
              <a:spcAft>
                <a:spcPct val="0"/>
              </a:spcAft>
              <a:defRPr sz="4000" b="1">
                <a:solidFill>
                  <a:srgbClr val="333399"/>
                </a:solidFill>
                <a:effectLst>
                  <a:outerShdw blurRad="38100" dist="38100" dir="2700000" algn="tl">
                    <a:srgbClr val="C0C0C0"/>
                  </a:outerShdw>
                </a:effectLst>
                <a:latin typeface="Tahoma" pitchFamily="34" charset="0"/>
              </a:defRPr>
            </a:lvl9pPr>
          </a:lstStyle>
          <a:p>
            <a:pPr algn="ctr"/>
            <a:r>
              <a:rPr lang="en-US" sz="3200" dirty="0">
                <a:solidFill>
                  <a:schemeClr val="tx1"/>
                </a:solidFill>
                <a:effectLst/>
                <a:ea typeface="Verdana" pitchFamily="34" charset="0"/>
                <a:cs typeface="Verdana" pitchFamily="34" charset="0"/>
              </a:rPr>
              <a:t>Participating NSF Organizations</a:t>
            </a:r>
          </a:p>
        </p:txBody>
      </p:sp>
      <p:sp>
        <p:nvSpPr>
          <p:cNvPr id="3" name="Slide Number Placeholder 2"/>
          <p:cNvSpPr>
            <a:spLocks noGrp="1"/>
          </p:cNvSpPr>
          <p:nvPr>
            <p:ph type="sldNum" sz="quarter" idx="12"/>
          </p:nvPr>
        </p:nvSpPr>
        <p:spPr/>
        <p:txBody>
          <a:bodyPr/>
          <a:lstStyle/>
          <a:p>
            <a:fld id="{1403A9F4-2153-4E30-848A-357EB84591DA}" type="slidenum">
              <a:rPr lang="en-US" smtClean="0"/>
              <a:t>7</a:t>
            </a:fld>
            <a:endParaRPr lang="en-US"/>
          </a:p>
        </p:txBody>
      </p:sp>
      <p:sp>
        <p:nvSpPr>
          <p:cNvPr id="4" name="Date Placeholder 3"/>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369376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37147" y="20053"/>
            <a:ext cx="8229600" cy="1143000"/>
          </a:xfrm>
        </p:spPr>
        <p:txBody>
          <a:bodyPr>
            <a:normAutofit/>
          </a:bodyPr>
          <a:lstStyle/>
          <a:p>
            <a:r>
              <a:rPr lang="en-US" sz="3200" b="1" dirty="0"/>
              <a:t>OAC Priorities</a:t>
            </a:r>
          </a:p>
        </p:txBody>
      </p:sp>
      <p:sp>
        <p:nvSpPr>
          <p:cNvPr id="3" name="Content Placeholder 2"/>
          <p:cNvSpPr>
            <a:spLocks noGrp="1"/>
          </p:cNvSpPr>
          <p:nvPr>
            <p:ph idx="1"/>
          </p:nvPr>
        </p:nvSpPr>
        <p:spPr>
          <a:xfrm>
            <a:off x="762000" y="1163053"/>
            <a:ext cx="7333247" cy="5237747"/>
          </a:xfrm>
        </p:spPr>
        <p:txBody>
          <a:bodyPr>
            <a:noAutofit/>
          </a:bodyPr>
          <a:lstStyle/>
          <a:p>
            <a:pPr marL="457200"/>
            <a:r>
              <a:rPr lang="en-US" sz="2400" dirty="0"/>
              <a:t>Enable new science and engineering not previously possible</a:t>
            </a:r>
          </a:p>
          <a:p>
            <a:pPr marL="457200"/>
            <a:r>
              <a:rPr lang="en-US" sz="2400" dirty="0"/>
              <a:t>Include innovation as an integral component of the project</a:t>
            </a:r>
          </a:p>
          <a:p>
            <a:pPr marL="457200"/>
            <a:r>
              <a:rPr lang="en-US" sz="2400" dirty="0"/>
              <a:t>Build on existing community CI services, and leverage cyberinfrastructure from other OAC efforts</a:t>
            </a:r>
          </a:p>
          <a:p>
            <a:pPr marL="457200"/>
            <a:r>
              <a:rPr lang="en-US" sz="2400" dirty="0"/>
              <a:t>Develop interdisciplinary and </a:t>
            </a:r>
            <a:r>
              <a:rPr lang="en-US" sz="2400" dirty="0" err="1"/>
              <a:t>omni</a:t>
            </a:r>
            <a:r>
              <a:rPr lang="en-US" sz="2400" dirty="0"/>
              <a:t>-disciplinary components</a:t>
            </a:r>
          </a:p>
        </p:txBody>
      </p:sp>
      <p:sp>
        <p:nvSpPr>
          <p:cNvPr id="4" name="Slide Number Placeholder 3"/>
          <p:cNvSpPr>
            <a:spLocks noGrp="1"/>
          </p:cNvSpPr>
          <p:nvPr>
            <p:ph type="sldNum" sz="quarter" idx="12"/>
          </p:nvPr>
        </p:nvSpPr>
        <p:spPr/>
        <p:txBody>
          <a:bodyPr/>
          <a:lstStyle/>
          <a:p>
            <a:fld id="{1403A9F4-2153-4E30-848A-357EB84591DA}" type="slidenum">
              <a:rPr lang="en-US" smtClean="0"/>
              <a:t>8</a:t>
            </a:fld>
            <a:endParaRPr lang="en-US"/>
          </a:p>
        </p:txBody>
      </p:sp>
      <p:sp>
        <p:nvSpPr>
          <p:cNvPr id="5" name="Date Placeholder 4"/>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971178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37147" y="20053"/>
            <a:ext cx="8229600" cy="894347"/>
          </a:xfrm>
        </p:spPr>
        <p:txBody>
          <a:bodyPr>
            <a:normAutofit/>
          </a:bodyPr>
          <a:lstStyle/>
          <a:p>
            <a:r>
              <a:rPr lang="en-US" sz="3200" b="1" dirty="0"/>
              <a:t>Directorate Specific Priorities</a:t>
            </a:r>
          </a:p>
        </p:txBody>
      </p:sp>
      <p:sp>
        <p:nvSpPr>
          <p:cNvPr id="3" name="Content Placeholder 2"/>
          <p:cNvSpPr>
            <a:spLocks noGrp="1"/>
          </p:cNvSpPr>
          <p:nvPr>
            <p:ph idx="1"/>
          </p:nvPr>
        </p:nvSpPr>
        <p:spPr>
          <a:xfrm>
            <a:off x="609600" y="1752600"/>
            <a:ext cx="8057147" cy="2209800"/>
          </a:xfrm>
        </p:spPr>
        <p:txBody>
          <a:bodyPr>
            <a:noAutofit/>
          </a:bodyPr>
          <a:lstStyle/>
          <a:p>
            <a:pPr marL="0" indent="0">
              <a:buNone/>
            </a:pPr>
            <a:r>
              <a:rPr lang="en-US" sz="2800" dirty="0"/>
              <a:t>Please see the division-level descriptions in the solicitation for complete details of specific priorities across various directorates.</a:t>
            </a:r>
          </a:p>
          <a:p>
            <a:pPr marL="0" indent="0">
              <a:buNone/>
            </a:pPr>
            <a:endParaRPr lang="en-US" sz="2400" dirty="0"/>
          </a:p>
        </p:txBody>
      </p:sp>
      <p:sp>
        <p:nvSpPr>
          <p:cNvPr id="4" name="Slide Number Placeholder 3"/>
          <p:cNvSpPr>
            <a:spLocks noGrp="1"/>
          </p:cNvSpPr>
          <p:nvPr>
            <p:ph type="sldNum" sz="quarter" idx="12"/>
          </p:nvPr>
        </p:nvSpPr>
        <p:spPr/>
        <p:txBody>
          <a:bodyPr/>
          <a:lstStyle/>
          <a:p>
            <a:fld id="{1403A9F4-2153-4E30-848A-357EB84591DA}" type="slidenum">
              <a:rPr lang="en-US" smtClean="0"/>
              <a:t>9</a:t>
            </a:fld>
            <a:endParaRPr lang="en-US"/>
          </a:p>
        </p:txBody>
      </p:sp>
      <p:sp>
        <p:nvSpPr>
          <p:cNvPr id="5" name="Date Placeholder 4"/>
          <p:cNvSpPr>
            <a:spLocks noGrp="1"/>
          </p:cNvSpPr>
          <p:nvPr>
            <p:ph type="dt" sz="half" idx="10"/>
          </p:nvPr>
        </p:nvSpPr>
        <p:spPr/>
        <p:txBody>
          <a:bodyPr/>
          <a:lstStyle/>
          <a:p>
            <a:r>
              <a:rPr lang="en-US"/>
              <a:t>NSF 19-548</a:t>
            </a:r>
            <a:endParaRPr lang="en-US" dirty="0"/>
          </a:p>
        </p:txBody>
      </p:sp>
    </p:spTree>
    <p:extLst>
      <p:ext uri="{BB962C8B-B14F-4D97-AF65-F5344CB8AC3E}">
        <p14:creationId xmlns:p14="http://schemas.microsoft.com/office/powerpoint/2010/main" val="192031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16440</TotalTime>
  <Words>7151</Words>
  <Application>Microsoft Office PowerPoint</Application>
  <PresentationFormat>On-screen Show (4:3)</PresentationFormat>
  <Paragraphs>646</Paragraphs>
  <Slides>34</Slides>
  <Notes>34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34</vt:i4>
      </vt:variant>
    </vt:vector>
  </HeadingPairs>
  <TitlesOfParts>
    <vt:vector size="45" baseType="lpstr">
      <vt:lpstr>ＭＳ 明朝</vt:lpstr>
      <vt:lpstr>ＭＳ Ｐゴシック</vt:lpstr>
      <vt:lpstr>Arial</vt:lpstr>
      <vt:lpstr>Calibri</vt:lpstr>
      <vt:lpstr>Cambria</vt:lpstr>
      <vt:lpstr>Helvetica</vt:lpstr>
      <vt:lpstr>Times New Roman</vt:lpstr>
      <vt:lpstr>Verdana</vt:lpstr>
      <vt:lpstr>Wingdings</vt:lpstr>
      <vt:lpstr>Wingdings 2</vt:lpstr>
      <vt:lpstr>Office Theme</vt:lpstr>
      <vt:lpstr>Cyberinfrastructure for Sustained Scientific Innovation (CSSI) </vt:lpstr>
      <vt:lpstr>PowerPoint Presentation</vt:lpstr>
      <vt:lpstr>PowerPoint Presentation</vt:lpstr>
      <vt:lpstr>CSSI Program</vt:lpstr>
      <vt:lpstr>Changes from 2018 CSSI</vt:lpstr>
      <vt:lpstr>CSSI Program Guiding Principles</vt:lpstr>
      <vt:lpstr>PowerPoint Presentation</vt:lpstr>
      <vt:lpstr>OAC Priorities</vt:lpstr>
      <vt:lpstr>Directorate Specific Priorities</vt:lpstr>
      <vt:lpstr>PowerPoint Presentation</vt:lpstr>
      <vt:lpstr>CSSI Umbrella</vt:lpstr>
      <vt:lpstr>Budget by Investment Class, NSF 19-548</vt:lpstr>
      <vt:lpstr>Anticipated Number of Awards</vt:lpstr>
      <vt:lpstr>Schedule</vt:lpstr>
      <vt:lpstr>Eligibility</vt:lpstr>
      <vt:lpstr>CSSI Cover Sheet</vt:lpstr>
      <vt:lpstr>PowerPoint Presentation</vt:lpstr>
      <vt:lpstr>PowerPoint Presentation</vt:lpstr>
      <vt:lpstr>PowerPoint Presentation</vt:lpstr>
      <vt:lpstr>PowerPoint Presentation</vt:lpstr>
      <vt:lpstr>PowerPoint Presentation</vt:lpstr>
      <vt:lpstr>PowerPoint Presentation</vt:lpstr>
      <vt:lpstr>CSSI-Specific Review Criteria</vt:lpstr>
      <vt:lpstr>A Competitive CSSI Proposal Will:</vt:lpstr>
      <vt:lpstr>Questions?  NSF-CSSIQueries@nsf.gov </vt:lpstr>
      <vt:lpstr>Questions and Answers (1)</vt:lpstr>
      <vt:lpstr>Questions and Answers (2) </vt:lpstr>
      <vt:lpstr>Questions and Answers (3) </vt:lpstr>
      <vt:lpstr>Questions and Answers (4)</vt:lpstr>
      <vt:lpstr>Questions and Answers (5)</vt:lpstr>
      <vt:lpstr>Questions and Answers (6)</vt:lpstr>
      <vt:lpstr>Questions and Answers (7)</vt:lpstr>
      <vt:lpstr>Questions and Answers (8) </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CSSI solicitation Feb 2018</dc:title>
  <dc:subject/>
  <dc:creator>Vipin Chaudhary</dc:creator>
  <cp:keywords/>
  <dc:description/>
  <cp:lastModifiedBy>Robila, Stefan A</cp:lastModifiedBy>
  <cp:revision>601</cp:revision>
  <cp:lastPrinted>2019-09-23T18:28:20Z</cp:lastPrinted>
  <dcterms:created xsi:type="dcterms:W3CDTF">2014-12-17T18:20:46Z</dcterms:created>
  <dcterms:modified xsi:type="dcterms:W3CDTF">2019-09-23T18:29:17Z</dcterms:modified>
  <cp:category/>
</cp:coreProperties>
</file>