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86" r:id="rId5"/>
    <p:sldId id="288" r:id="rId6"/>
    <p:sldId id="289" r:id="rId7"/>
    <p:sldId id="331" r:id="rId8"/>
    <p:sldId id="290" r:id="rId9"/>
    <p:sldId id="349" r:id="rId10"/>
    <p:sldId id="332" r:id="rId11"/>
    <p:sldId id="333" r:id="rId12"/>
    <p:sldId id="334" r:id="rId13"/>
    <p:sldId id="335" r:id="rId14"/>
    <p:sldId id="343" r:id="rId15"/>
    <p:sldId id="341" r:id="rId16"/>
    <p:sldId id="342" r:id="rId17"/>
    <p:sldId id="344" r:id="rId18"/>
    <p:sldId id="337" r:id="rId19"/>
    <p:sldId id="345" r:id="rId20"/>
    <p:sldId id="338" r:id="rId21"/>
    <p:sldId id="346" r:id="rId22"/>
    <p:sldId id="339" r:id="rId23"/>
    <p:sldId id="347" r:id="rId24"/>
    <p:sldId id="340" r:id="rId25"/>
    <p:sldId id="348" r:id="rId26"/>
    <p:sldId id="352"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3F659-BF30-69F5-35BC-66284469CE7C}" v="15" dt="2019-12-19T23:10:22.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85339" autoAdjust="0"/>
  </p:normalViewPr>
  <p:slideViewPr>
    <p:cSldViewPr snapToGrid="0">
      <p:cViewPr varScale="1">
        <p:scale>
          <a:sx n="94" d="100"/>
          <a:sy n="94" d="100"/>
        </p:scale>
        <p:origin x="1248" y="84"/>
      </p:cViewPr>
      <p:guideLst>
        <p:guide orient="horz" pos="3576"/>
        <p:guide pos="7272"/>
        <p:guide orient="horz" pos="2260"/>
        <p:guide pos="576"/>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ata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2" Type="http://schemas.openxmlformats.org/officeDocument/2006/relationships/hyperlink" Target="https://www2.ed.gov/about/offices/list/ope/trio/index.html" TargetMode="External"/><Relationship Id="rId1" Type="http://schemas.openxmlformats.org/officeDocument/2006/relationships/hyperlink" Target="https://www2.ed.gov/programs/fpg/index.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2" Type="http://schemas.openxmlformats.org/officeDocument/2006/relationships/hyperlink" Target="https://www2.ed.gov/about/offices/list/ope/trio/index.html" TargetMode="External"/><Relationship Id="rId1" Type="http://schemas.openxmlformats.org/officeDocument/2006/relationships/hyperlink" Target="https://www2.ed.gov/programs/fpg/index.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212C8-968F-4042-A23F-3782AE9C7E4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8402375-B138-4637-8041-3FD8DA0D01F9}">
      <dgm:prSet/>
      <dgm:spPr/>
      <dgm:t>
        <a:bodyPr/>
        <a:lstStyle/>
        <a:p>
          <a:pPr>
            <a:lnSpc>
              <a:spcPct val="100000"/>
            </a:lnSpc>
          </a:pPr>
          <a:r>
            <a:rPr lang="en-US" b="1" dirty="0"/>
            <a:t>increase the number </a:t>
          </a:r>
          <a:r>
            <a:rPr lang="en-US" dirty="0"/>
            <a:t>of low-income academically talented students with demonstrated financial need obtaining degrees in S-STEM eligible disciplines and entering the workforce or graduate programs in STEM</a:t>
          </a:r>
        </a:p>
      </dgm:t>
    </dgm:pt>
    <dgm:pt modelId="{E1578B58-2F7B-4C94-856F-A63F33A37E31}" type="parTrans" cxnId="{43D2AEC7-4BA5-4AF4-9701-E3D6B87F5676}">
      <dgm:prSet/>
      <dgm:spPr/>
      <dgm:t>
        <a:bodyPr/>
        <a:lstStyle/>
        <a:p>
          <a:endParaRPr lang="en-US"/>
        </a:p>
      </dgm:t>
    </dgm:pt>
    <dgm:pt modelId="{A0B534D5-0C17-428C-A6B4-533B86FCA250}" type="sibTrans" cxnId="{43D2AEC7-4BA5-4AF4-9701-E3D6B87F5676}">
      <dgm:prSet/>
      <dgm:spPr/>
      <dgm:t>
        <a:bodyPr/>
        <a:lstStyle/>
        <a:p>
          <a:endParaRPr lang="en-US"/>
        </a:p>
      </dgm:t>
    </dgm:pt>
    <dgm:pt modelId="{8FBE46A8-6B95-4F6A-8365-27E6470423A6}">
      <dgm:prSet/>
      <dgm:spPr/>
      <dgm:t>
        <a:bodyPr/>
        <a:lstStyle/>
        <a:p>
          <a:pPr>
            <a:lnSpc>
              <a:spcPct val="100000"/>
            </a:lnSpc>
          </a:pPr>
          <a:r>
            <a:rPr lang="en-US" b="1" dirty="0"/>
            <a:t>improve the education </a:t>
          </a:r>
          <a:r>
            <a:rPr lang="en-US" dirty="0"/>
            <a:t>of future scientists, engineers, and technicians, with a focus on low-income academically talented students with demonstrated financial need</a:t>
          </a:r>
        </a:p>
      </dgm:t>
    </dgm:pt>
    <dgm:pt modelId="{50BB3D91-7D9F-4F8E-8E84-31DD0A2D7A30}" type="parTrans" cxnId="{A79CFE07-65FA-4E75-ADD9-C6EFD6BC6263}">
      <dgm:prSet/>
      <dgm:spPr/>
      <dgm:t>
        <a:bodyPr/>
        <a:lstStyle/>
        <a:p>
          <a:endParaRPr lang="en-US"/>
        </a:p>
      </dgm:t>
    </dgm:pt>
    <dgm:pt modelId="{FBCBF180-B3A8-4C55-878F-2D3B7DB626BF}" type="sibTrans" cxnId="{A79CFE07-65FA-4E75-ADD9-C6EFD6BC6263}">
      <dgm:prSet/>
      <dgm:spPr/>
      <dgm:t>
        <a:bodyPr/>
        <a:lstStyle/>
        <a:p>
          <a:endParaRPr lang="en-US"/>
        </a:p>
      </dgm:t>
    </dgm:pt>
    <dgm:pt modelId="{2CF50FE1-3B06-4551-8654-0B6D27684C0A}">
      <dgm:prSet/>
      <dgm:spPr/>
      <dgm:t>
        <a:bodyPr/>
        <a:lstStyle/>
        <a:p>
          <a:pPr>
            <a:lnSpc>
              <a:spcPct val="100000"/>
            </a:lnSpc>
          </a:pPr>
          <a:r>
            <a:rPr lang="en-US" b="1" dirty="0"/>
            <a:t>generate knowledge </a:t>
          </a:r>
          <a:r>
            <a:rPr lang="en-US" dirty="0"/>
            <a:t>to advance understanding of how interventions or evidence-based curricular and co-curricular activities affect the success, retention, transfer, academic/career pathways, and graduation of low-income students in STEM</a:t>
          </a:r>
        </a:p>
      </dgm:t>
    </dgm:pt>
    <dgm:pt modelId="{25669194-9405-4462-8BE5-A62BBAAF7652}" type="parTrans" cxnId="{A8FD078D-983D-4D14-B9B4-0DD0517CF9FF}">
      <dgm:prSet/>
      <dgm:spPr/>
      <dgm:t>
        <a:bodyPr/>
        <a:lstStyle/>
        <a:p>
          <a:endParaRPr lang="en-US"/>
        </a:p>
      </dgm:t>
    </dgm:pt>
    <dgm:pt modelId="{116A3500-4E0A-48DD-A713-54A39453C9D4}" type="sibTrans" cxnId="{A8FD078D-983D-4D14-B9B4-0DD0517CF9FF}">
      <dgm:prSet/>
      <dgm:spPr/>
      <dgm:t>
        <a:bodyPr/>
        <a:lstStyle/>
        <a:p>
          <a:endParaRPr lang="en-US"/>
        </a:p>
      </dgm:t>
    </dgm:pt>
    <dgm:pt modelId="{4830D681-5A4E-49AB-BE72-BBB2FA7219AD}" type="pres">
      <dgm:prSet presAssocID="{7B5212C8-968F-4042-A23F-3782AE9C7E4D}" presName="root" presStyleCnt="0">
        <dgm:presLayoutVars>
          <dgm:dir/>
          <dgm:resizeHandles val="exact"/>
        </dgm:presLayoutVars>
      </dgm:prSet>
      <dgm:spPr/>
    </dgm:pt>
    <dgm:pt modelId="{9476C316-25D2-41D9-B64F-FBB8416EDFE1}" type="pres">
      <dgm:prSet presAssocID="{E8402375-B138-4637-8041-3FD8DA0D01F9}" presName="compNode" presStyleCnt="0"/>
      <dgm:spPr/>
    </dgm:pt>
    <dgm:pt modelId="{13A4AEC0-9341-45C3-BE53-A4138375E947}" type="pres">
      <dgm:prSet presAssocID="{E8402375-B138-4637-8041-3FD8DA0D01F9}" presName="bgRect" presStyleLbl="bgShp" presStyleIdx="0" presStyleCnt="3"/>
      <dgm:spPr/>
    </dgm:pt>
    <dgm:pt modelId="{23902083-6F86-442C-88A0-C4F9D7CA0A6B}" type="pres">
      <dgm:prSet presAssocID="{E8402375-B138-4637-8041-3FD8DA0D01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DF89A33-291C-4D69-8625-07DD3C43C027}" type="pres">
      <dgm:prSet presAssocID="{E8402375-B138-4637-8041-3FD8DA0D01F9}" presName="spaceRect" presStyleCnt="0"/>
      <dgm:spPr/>
    </dgm:pt>
    <dgm:pt modelId="{3C382B5C-7FB4-4ACA-8DE0-60B7CE0B53D8}" type="pres">
      <dgm:prSet presAssocID="{E8402375-B138-4637-8041-3FD8DA0D01F9}" presName="parTx" presStyleLbl="revTx" presStyleIdx="0" presStyleCnt="3">
        <dgm:presLayoutVars>
          <dgm:chMax val="0"/>
          <dgm:chPref val="0"/>
        </dgm:presLayoutVars>
      </dgm:prSet>
      <dgm:spPr/>
    </dgm:pt>
    <dgm:pt modelId="{3C1DB658-AD1F-4653-BE47-200A19D6342B}" type="pres">
      <dgm:prSet presAssocID="{A0B534D5-0C17-428C-A6B4-533B86FCA250}" presName="sibTrans" presStyleCnt="0"/>
      <dgm:spPr/>
    </dgm:pt>
    <dgm:pt modelId="{436535E4-B67D-43E5-9BCB-9AF34EFF09B6}" type="pres">
      <dgm:prSet presAssocID="{8FBE46A8-6B95-4F6A-8365-27E6470423A6}" presName="compNode" presStyleCnt="0"/>
      <dgm:spPr/>
    </dgm:pt>
    <dgm:pt modelId="{4585CC25-9E13-4AF0-BDC6-06B9E307CBAC}" type="pres">
      <dgm:prSet presAssocID="{8FBE46A8-6B95-4F6A-8365-27E6470423A6}" presName="bgRect" presStyleLbl="bgShp" presStyleIdx="1" presStyleCnt="3" custLinFactNeighborX="-156"/>
      <dgm:spPr/>
    </dgm:pt>
    <dgm:pt modelId="{F9DE0EFC-9925-49E6-9148-C99A8A4902EA}" type="pres">
      <dgm:prSet presAssocID="{8FBE46A8-6B95-4F6A-8365-27E6470423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73FC5461-16B0-4DAE-BCC0-D3DD487CF5BA}" type="pres">
      <dgm:prSet presAssocID="{8FBE46A8-6B95-4F6A-8365-27E6470423A6}" presName="spaceRect" presStyleCnt="0"/>
      <dgm:spPr/>
    </dgm:pt>
    <dgm:pt modelId="{6C4DF9E1-7237-4978-AD88-81084FF50F51}" type="pres">
      <dgm:prSet presAssocID="{8FBE46A8-6B95-4F6A-8365-27E6470423A6}" presName="parTx" presStyleLbl="revTx" presStyleIdx="1" presStyleCnt="3">
        <dgm:presLayoutVars>
          <dgm:chMax val="0"/>
          <dgm:chPref val="0"/>
        </dgm:presLayoutVars>
      </dgm:prSet>
      <dgm:spPr/>
    </dgm:pt>
    <dgm:pt modelId="{C0407AC4-31E6-4F95-A8F7-CF4D1F7A3813}" type="pres">
      <dgm:prSet presAssocID="{FBCBF180-B3A8-4C55-878F-2D3B7DB626BF}" presName="sibTrans" presStyleCnt="0"/>
      <dgm:spPr/>
    </dgm:pt>
    <dgm:pt modelId="{95A57DC8-9C9F-477E-BFD1-8A268021EAB0}" type="pres">
      <dgm:prSet presAssocID="{2CF50FE1-3B06-4551-8654-0B6D27684C0A}" presName="compNode" presStyleCnt="0"/>
      <dgm:spPr/>
    </dgm:pt>
    <dgm:pt modelId="{DAA27B75-D06A-448C-967D-DB06AA818DF2}" type="pres">
      <dgm:prSet presAssocID="{2CF50FE1-3B06-4551-8654-0B6D27684C0A}" presName="bgRect" presStyleLbl="bgShp" presStyleIdx="2" presStyleCnt="3"/>
      <dgm:spPr/>
    </dgm:pt>
    <dgm:pt modelId="{7FE6E56E-0A5E-4B1C-BAF5-61F4E7010B02}" type="pres">
      <dgm:prSet presAssocID="{2CF50FE1-3B06-4551-8654-0B6D27684C0A}" presName="iconRect" presStyleLbl="node1" presStyleIdx="2" presStyleCnt="3" custLinFactNeighborX="109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6CA2C5F-627D-488B-B3F9-E56C784E2A94}" type="pres">
      <dgm:prSet presAssocID="{2CF50FE1-3B06-4551-8654-0B6D27684C0A}" presName="spaceRect" presStyleCnt="0"/>
      <dgm:spPr/>
    </dgm:pt>
    <dgm:pt modelId="{3C2344A4-866B-41CC-A10E-74938524B596}" type="pres">
      <dgm:prSet presAssocID="{2CF50FE1-3B06-4551-8654-0B6D27684C0A}" presName="parTx" presStyleLbl="revTx" presStyleIdx="2" presStyleCnt="3">
        <dgm:presLayoutVars>
          <dgm:chMax val="0"/>
          <dgm:chPref val="0"/>
        </dgm:presLayoutVars>
      </dgm:prSet>
      <dgm:spPr/>
    </dgm:pt>
  </dgm:ptLst>
  <dgm:cxnLst>
    <dgm:cxn modelId="{191B2107-CD52-3E44-B67E-3E1A944E6041}" type="presOf" srcId="{E8402375-B138-4637-8041-3FD8DA0D01F9}" destId="{3C382B5C-7FB4-4ACA-8DE0-60B7CE0B53D8}" srcOrd="0" destOrd="0" presId="urn:microsoft.com/office/officeart/2018/2/layout/IconVerticalSolidList"/>
    <dgm:cxn modelId="{A79CFE07-65FA-4E75-ADD9-C6EFD6BC6263}" srcId="{7B5212C8-968F-4042-A23F-3782AE9C7E4D}" destId="{8FBE46A8-6B95-4F6A-8365-27E6470423A6}" srcOrd="1" destOrd="0" parTransId="{50BB3D91-7D9F-4F8E-8E84-31DD0A2D7A30}" sibTransId="{FBCBF180-B3A8-4C55-878F-2D3B7DB626BF}"/>
    <dgm:cxn modelId="{FCD9163C-44C2-274B-BFCC-306FFCD46ADB}" type="presOf" srcId="{8FBE46A8-6B95-4F6A-8365-27E6470423A6}" destId="{6C4DF9E1-7237-4978-AD88-81084FF50F51}" srcOrd="0" destOrd="0" presId="urn:microsoft.com/office/officeart/2018/2/layout/IconVerticalSolidList"/>
    <dgm:cxn modelId="{A8FD078D-983D-4D14-B9B4-0DD0517CF9FF}" srcId="{7B5212C8-968F-4042-A23F-3782AE9C7E4D}" destId="{2CF50FE1-3B06-4551-8654-0B6D27684C0A}" srcOrd="2" destOrd="0" parTransId="{25669194-9405-4462-8BE5-A62BBAAF7652}" sibTransId="{116A3500-4E0A-48DD-A713-54A39453C9D4}"/>
    <dgm:cxn modelId="{43D2AEC7-4BA5-4AF4-9701-E3D6B87F5676}" srcId="{7B5212C8-968F-4042-A23F-3782AE9C7E4D}" destId="{E8402375-B138-4637-8041-3FD8DA0D01F9}" srcOrd="0" destOrd="0" parTransId="{E1578B58-2F7B-4C94-856F-A63F33A37E31}" sibTransId="{A0B534D5-0C17-428C-A6B4-533B86FCA250}"/>
    <dgm:cxn modelId="{7E341EDA-7EE6-EA49-A4D9-08D86B595A63}" type="presOf" srcId="{2CF50FE1-3B06-4551-8654-0B6D27684C0A}" destId="{3C2344A4-866B-41CC-A10E-74938524B596}" srcOrd="0" destOrd="0" presId="urn:microsoft.com/office/officeart/2018/2/layout/IconVerticalSolidList"/>
    <dgm:cxn modelId="{B4EBB1FE-0290-6B48-A5DD-34F12659EE0B}" type="presOf" srcId="{7B5212C8-968F-4042-A23F-3782AE9C7E4D}" destId="{4830D681-5A4E-49AB-BE72-BBB2FA7219AD}" srcOrd="0" destOrd="0" presId="urn:microsoft.com/office/officeart/2018/2/layout/IconVerticalSolidList"/>
    <dgm:cxn modelId="{C78C814D-A7EA-BE43-8E0D-6191F77B6DBF}" type="presParOf" srcId="{4830D681-5A4E-49AB-BE72-BBB2FA7219AD}" destId="{9476C316-25D2-41D9-B64F-FBB8416EDFE1}" srcOrd="0" destOrd="0" presId="urn:microsoft.com/office/officeart/2018/2/layout/IconVerticalSolidList"/>
    <dgm:cxn modelId="{D5A299E7-AA9C-F344-A440-6D65BA815C33}" type="presParOf" srcId="{9476C316-25D2-41D9-B64F-FBB8416EDFE1}" destId="{13A4AEC0-9341-45C3-BE53-A4138375E947}" srcOrd="0" destOrd="0" presId="urn:microsoft.com/office/officeart/2018/2/layout/IconVerticalSolidList"/>
    <dgm:cxn modelId="{E44A0032-4CB8-E749-B7B7-4CCF91AC51AE}" type="presParOf" srcId="{9476C316-25D2-41D9-B64F-FBB8416EDFE1}" destId="{23902083-6F86-442C-88A0-C4F9D7CA0A6B}" srcOrd="1" destOrd="0" presId="urn:microsoft.com/office/officeart/2018/2/layout/IconVerticalSolidList"/>
    <dgm:cxn modelId="{E29B37E4-E336-A34F-AF71-6E20AC881047}" type="presParOf" srcId="{9476C316-25D2-41D9-B64F-FBB8416EDFE1}" destId="{2DF89A33-291C-4D69-8625-07DD3C43C027}" srcOrd="2" destOrd="0" presId="urn:microsoft.com/office/officeart/2018/2/layout/IconVerticalSolidList"/>
    <dgm:cxn modelId="{80264E72-B125-BC41-8291-BD779FE3120A}" type="presParOf" srcId="{9476C316-25D2-41D9-B64F-FBB8416EDFE1}" destId="{3C382B5C-7FB4-4ACA-8DE0-60B7CE0B53D8}" srcOrd="3" destOrd="0" presId="urn:microsoft.com/office/officeart/2018/2/layout/IconVerticalSolidList"/>
    <dgm:cxn modelId="{7B131814-8164-E040-9F0E-F8A625CFC240}" type="presParOf" srcId="{4830D681-5A4E-49AB-BE72-BBB2FA7219AD}" destId="{3C1DB658-AD1F-4653-BE47-200A19D6342B}" srcOrd="1" destOrd="0" presId="urn:microsoft.com/office/officeart/2018/2/layout/IconVerticalSolidList"/>
    <dgm:cxn modelId="{DFB1C980-5BAE-E14B-8A02-28277E04E08C}" type="presParOf" srcId="{4830D681-5A4E-49AB-BE72-BBB2FA7219AD}" destId="{436535E4-B67D-43E5-9BCB-9AF34EFF09B6}" srcOrd="2" destOrd="0" presId="urn:microsoft.com/office/officeart/2018/2/layout/IconVerticalSolidList"/>
    <dgm:cxn modelId="{D7784994-1AB3-D74B-9F28-2BC637CB19C4}" type="presParOf" srcId="{436535E4-B67D-43E5-9BCB-9AF34EFF09B6}" destId="{4585CC25-9E13-4AF0-BDC6-06B9E307CBAC}" srcOrd="0" destOrd="0" presId="urn:microsoft.com/office/officeart/2018/2/layout/IconVerticalSolidList"/>
    <dgm:cxn modelId="{2F72352F-BCB4-7042-BCE2-A2CB17204DF2}" type="presParOf" srcId="{436535E4-B67D-43E5-9BCB-9AF34EFF09B6}" destId="{F9DE0EFC-9925-49E6-9148-C99A8A4902EA}" srcOrd="1" destOrd="0" presId="urn:microsoft.com/office/officeart/2018/2/layout/IconVerticalSolidList"/>
    <dgm:cxn modelId="{1AA68F36-FD4B-6441-9B69-B5BCC650185E}" type="presParOf" srcId="{436535E4-B67D-43E5-9BCB-9AF34EFF09B6}" destId="{73FC5461-16B0-4DAE-BCC0-D3DD487CF5BA}" srcOrd="2" destOrd="0" presId="urn:microsoft.com/office/officeart/2018/2/layout/IconVerticalSolidList"/>
    <dgm:cxn modelId="{D6F4597C-EB79-BC43-B894-1325062930E2}" type="presParOf" srcId="{436535E4-B67D-43E5-9BCB-9AF34EFF09B6}" destId="{6C4DF9E1-7237-4978-AD88-81084FF50F51}" srcOrd="3" destOrd="0" presId="urn:microsoft.com/office/officeart/2018/2/layout/IconVerticalSolidList"/>
    <dgm:cxn modelId="{EB0E1B4F-EAC4-B84C-9565-3697AE481996}" type="presParOf" srcId="{4830D681-5A4E-49AB-BE72-BBB2FA7219AD}" destId="{C0407AC4-31E6-4F95-A8F7-CF4D1F7A3813}" srcOrd="3" destOrd="0" presId="urn:microsoft.com/office/officeart/2018/2/layout/IconVerticalSolidList"/>
    <dgm:cxn modelId="{EA199CDA-44DA-2947-A57B-819789EFB105}" type="presParOf" srcId="{4830D681-5A4E-49AB-BE72-BBB2FA7219AD}" destId="{95A57DC8-9C9F-477E-BFD1-8A268021EAB0}" srcOrd="4" destOrd="0" presId="urn:microsoft.com/office/officeart/2018/2/layout/IconVerticalSolidList"/>
    <dgm:cxn modelId="{A28BC3BF-EC36-6740-BACC-7D0728D06FDB}" type="presParOf" srcId="{95A57DC8-9C9F-477E-BFD1-8A268021EAB0}" destId="{DAA27B75-D06A-448C-967D-DB06AA818DF2}" srcOrd="0" destOrd="0" presId="urn:microsoft.com/office/officeart/2018/2/layout/IconVerticalSolidList"/>
    <dgm:cxn modelId="{20E430D5-22EE-8E4E-AA67-D00F885A434D}" type="presParOf" srcId="{95A57DC8-9C9F-477E-BFD1-8A268021EAB0}" destId="{7FE6E56E-0A5E-4B1C-BAF5-61F4E7010B02}" srcOrd="1" destOrd="0" presId="urn:microsoft.com/office/officeart/2018/2/layout/IconVerticalSolidList"/>
    <dgm:cxn modelId="{233C84DA-A831-FA47-AD98-ABED4AAD1E53}" type="presParOf" srcId="{95A57DC8-9C9F-477E-BFD1-8A268021EAB0}" destId="{06CA2C5F-627D-488B-B3F9-E56C784E2A94}" srcOrd="2" destOrd="0" presId="urn:microsoft.com/office/officeart/2018/2/layout/IconVerticalSolidList"/>
    <dgm:cxn modelId="{826FAE8E-67D6-514B-874D-F31E852FB055}" type="presParOf" srcId="{95A57DC8-9C9F-477E-BFD1-8A268021EAB0}" destId="{3C2344A4-866B-41CC-A10E-74938524B59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3C476D-28CD-4324-832B-7DF4BD130B5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124DC8-40DD-4BF3-8CF0-B8A14FA44C12}">
      <dgm:prSet/>
      <dgm:spPr/>
      <dgm:t>
        <a:bodyPr/>
        <a:lstStyle/>
        <a:p>
          <a:pPr>
            <a:lnSpc>
              <a:spcPct val="100000"/>
            </a:lnSpc>
          </a:pPr>
          <a:r>
            <a:rPr lang="en-US"/>
            <a:t>Biological sciences (except medicine and other clinical fields)</a:t>
          </a:r>
        </a:p>
      </dgm:t>
    </dgm:pt>
    <dgm:pt modelId="{6C2047CE-0C80-4E28-836C-3DAC739EF177}" type="parTrans" cxnId="{601AA658-23DC-475C-B429-ABE080C70AC8}">
      <dgm:prSet/>
      <dgm:spPr/>
      <dgm:t>
        <a:bodyPr/>
        <a:lstStyle/>
        <a:p>
          <a:endParaRPr lang="en-US"/>
        </a:p>
      </dgm:t>
    </dgm:pt>
    <dgm:pt modelId="{872B3BC4-E1C9-45D7-9502-1431DA864196}" type="sibTrans" cxnId="{601AA658-23DC-475C-B429-ABE080C70AC8}">
      <dgm:prSet/>
      <dgm:spPr/>
      <dgm:t>
        <a:bodyPr/>
        <a:lstStyle/>
        <a:p>
          <a:endParaRPr lang="en-US"/>
        </a:p>
      </dgm:t>
    </dgm:pt>
    <dgm:pt modelId="{A5CA4F05-F52C-439F-8992-61FC29A184CC}">
      <dgm:prSet/>
      <dgm:spPr/>
      <dgm:t>
        <a:bodyPr/>
        <a:lstStyle/>
        <a:p>
          <a:pPr>
            <a:lnSpc>
              <a:spcPct val="100000"/>
            </a:lnSpc>
          </a:pPr>
          <a:r>
            <a:rPr lang="en-US"/>
            <a:t>Physical sciences (including physics, chemistry, astronomy, and materials science)</a:t>
          </a:r>
        </a:p>
      </dgm:t>
    </dgm:pt>
    <dgm:pt modelId="{8A171ABF-B408-43A5-BD2E-D7612AE19095}" type="parTrans" cxnId="{3C8C29A8-BCEE-48FD-BAD8-C5CF7F088BAC}">
      <dgm:prSet/>
      <dgm:spPr/>
      <dgm:t>
        <a:bodyPr/>
        <a:lstStyle/>
        <a:p>
          <a:endParaRPr lang="en-US"/>
        </a:p>
      </dgm:t>
    </dgm:pt>
    <dgm:pt modelId="{B98F9CEB-1D7B-4BB8-9FEE-82DACDD51E26}" type="sibTrans" cxnId="{3C8C29A8-BCEE-48FD-BAD8-C5CF7F088BAC}">
      <dgm:prSet/>
      <dgm:spPr/>
      <dgm:t>
        <a:bodyPr/>
        <a:lstStyle/>
        <a:p>
          <a:endParaRPr lang="en-US"/>
        </a:p>
      </dgm:t>
    </dgm:pt>
    <dgm:pt modelId="{337534AC-FD4F-4581-B4C8-DB732586F5C1}">
      <dgm:prSet/>
      <dgm:spPr/>
      <dgm:t>
        <a:bodyPr/>
        <a:lstStyle/>
        <a:p>
          <a:pPr>
            <a:lnSpc>
              <a:spcPct val="100000"/>
            </a:lnSpc>
          </a:pPr>
          <a:r>
            <a:rPr lang="en-US"/>
            <a:t>Mathematical sciences</a:t>
          </a:r>
        </a:p>
      </dgm:t>
    </dgm:pt>
    <dgm:pt modelId="{1ED27D95-CEA2-47D9-BFBD-9335C68E3070}" type="parTrans" cxnId="{87E85520-FC2C-451F-A455-1087CF2D740F}">
      <dgm:prSet/>
      <dgm:spPr/>
      <dgm:t>
        <a:bodyPr/>
        <a:lstStyle/>
        <a:p>
          <a:endParaRPr lang="en-US"/>
        </a:p>
      </dgm:t>
    </dgm:pt>
    <dgm:pt modelId="{9651745F-B9AC-4204-8DD1-67CB7886E34B}" type="sibTrans" cxnId="{87E85520-FC2C-451F-A455-1087CF2D740F}">
      <dgm:prSet/>
      <dgm:spPr/>
      <dgm:t>
        <a:bodyPr/>
        <a:lstStyle/>
        <a:p>
          <a:endParaRPr lang="en-US"/>
        </a:p>
      </dgm:t>
    </dgm:pt>
    <dgm:pt modelId="{E8FF1E51-B6EA-454B-9C77-2D78CA918E29}">
      <dgm:prSet/>
      <dgm:spPr/>
      <dgm:t>
        <a:bodyPr/>
        <a:lstStyle/>
        <a:p>
          <a:pPr>
            <a:lnSpc>
              <a:spcPct val="100000"/>
            </a:lnSpc>
          </a:pPr>
          <a:r>
            <a:rPr lang="en-US"/>
            <a:t>Computer and information sciences</a:t>
          </a:r>
        </a:p>
      </dgm:t>
    </dgm:pt>
    <dgm:pt modelId="{54282907-E3E4-4906-A4C9-A668AF6448D6}" type="parTrans" cxnId="{F637A3B5-0B5F-452F-827B-F735409C04F7}">
      <dgm:prSet/>
      <dgm:spPr/>
      <dgm:t>
        <a:bodyPr/>
        <a:lstStyle/>
        <a:p>
          <a:endParaRPr lang="en-US"/>
        </a:p>
      </dgm:t>
    </dgm:pt>
    <dgm:pt modelId="{9E6F31DC-74FA-4074-A568-108D23536254}" type="sibTrans" cxnId="{F637A3B5-0B5F-452F-827B-F735409C04F7}">
      <dgm:prSet/>
      <dgm:spPr/>
      <dgm:t>
        <a:bodyPr/>
        <a:lstStyle/>
        <a:p>
          <a:endParaRPr lang="en-US"/>
        </a:p>
      </dgm:t>
    </dgm:pt>
    <dgm:pt modelId="{E79012D6-1F38-48DC-8D1F-4809BAAFE933}">
      <dgm:prSet/>
      <dgm:spPr/>
      <dgm:t>
        <a:bodyPr/>
        <a:lstStyle/>
        <a:p>
          <a:pPr>
            <a:lnSpc>
              <a:spcPct val="100000"/>
            </a:lnSpc>
          </a:pPr>
          <a:r>
            <a:rPr lang="en-US"/>
            <a:t>Geosciences</a:t>
          </a:r>
        </a:p>
      </dgm:t>
    </dgm:pt>
    <dgm:pt modelId="{929DB8EF-5609-469E-975C-045EB40E0F4F}" type="parTrans" cxnId="{F6E85DFF-C2A9-405F-AB9C-50B77F5EA5DD}">
      <dgm:prSet/>
      <dgm:spPr/>
      <dgm:t>
        <a:bodyPr/>
        <a:lstStyle/>
        <a:p>
          <a:endParaRPr lang="en-US"/>
        </a:p>
      </dgm:t>
    </dgm:pt>
    <dgm:pt modelId="{A4D3130F-2CBD-4D72-B002-B253E94EB000}" type="sibTrans" cxnId="{F6E85DFF-C2A9-405F-AB9C-50B77F5EA5DD}">
      <dgm:prSet/>
      <dgm:spPr/>
      <dgm:t>
        <a:bodyPr/>
        <a:lstStyle/>
        <a:p>
          <a:endParaRPr lang="en-US"/>
        </a:p>
      </dgm:t>
    </dgm:pt>
    <dgm:pt modelId="{2C072F95-5C55-4C78-A978-E092CCCFB702}">
      <dgm:prSet/>
      <dgm:spPr/>
      <dgm:t>
        <a:bodyPr/>
        <a:lstStyle/>
        <a:p>
          <a:pPr>
            <a:lnSpc>
              <a:spcPct val="100000"/>
            </a:lnSpc>
          </a:pPr>
          <a:r>
            <a:rPr lang="en-US"/>
            <a:t>Engineering</a:t>
          </a:r>
        </a:p>
      </dgm:t>
    </dgm:pt>
    <dgm:pt modelId="{AB5C4BD5-E7BA-403E-A5BD-F113F6473D0E}" type="parTrans" cxnId="{B6D58735-51B8-4C31-8198-6F8A58A0F4FA}">
      <dgm:prSet/>
      <dgm:spPr/>
      <dgm:t>
        <a:bodyPr/>
        <a:lstStyle/>
        <a:p>
          <a:endParaRPr lang="en-US"/>
        </a:p>
      </dgm:t>
    </dgm:pt>
    <dgm:pt modelId="{2CF1D3FF-0FBA-4D50-B165-A30B450F3C38}" type="sibTrans" cxnId="{B6D58735-51B8-4C31-8198-6F8A58A0F4FA}">
      <dgm:prSet/>
      <dgm:spPr/>
      <dgm:t>
        <a:bodyPr/>
        <a:lstStyle/>
        <a:p>
          <a:endParaRPr lang="en-US"/>
        </a:p>
      </dgm:t>
    </dgm:pt>
    <dgm:pt modelId="{C2EED501-096B-4B8B-BD66-6EB49238E0DE}">
      <dgm:prSet/>
      <dgm:spPr/>
      <dgm:t>
        <a:bodyPr/>
        <a:lstStyle/>
        <a:p>
          <a:pPr>
            <a:lnSpc>
              <a:spcPct val="100000"/>
            </a:lnSpc>
          </a:pPr>
          <a:r>
            <a:rPr lang="en-US" dirty="0"/>
            <a:t>Technology fields associated with the disciplines above (e.g. biotechnology, chemical technology, engineering technology, information technology)</a:t>
          </a:r>
        </a:p>
      </dgm:t>
    </dgm:pt>
    <dgm:pt modelId="{CAE98AB3-9B04-4260-A595-8517A429AAE5}" type="parTrans" cxnId="{309471C5-C0B8-4B53-A057-C1E43592766A}">
      <dgm:prSet/>
      <dgm:spPr/>
      <dgm:t>
        <a:bodyPr/>
        <a:lstStyle/>
        <a:p>
          <a:endParaRPr lang="en-US"/>
        </a:p>
      </dgm:t>
    </dgm:pt>
    <dgm:pt modelId="{0E3B463C-B1D3-474C-BB0C-3D8D3BA1CF61}" type="sibTrans" cxnId="{309471C5-C0B8-4B53-A057-C1E43592766A}">
      <dgm:prSet/>
      <dgm:spPr/>
      <dgm:t>
        <a:bodyPr/>
        <a:lstStyle/>
        <a:p>
          <a:endParaRPr lang="en-US"/>
        </a:p>
      </dgm:t>
    </dgm:pt>
    <dgm:pt modelId="{43ED783A-1C74-468D-8E41-FA468E067866}" type="pres">
      <dgm:prSet presAssocID="{1F3C476D-28CD-4324-832B-7DF4BD130B5F}" presName="root" presStyleCnt="0">
        <dgm:presLayoutVars>
          <dgm:dir/>
          <dgm:resizeHandles val="exact"/>
        </dgm:presLayoutVars>
      </dgm:prSet>
      <dgm:spPr/>
    </dgm:pt>
    <dgm:pt modelId="{69C02087-97B0-40A9-8871-78D8522A92DB}" type="pres">
      <dgm:prSet presAssocID="{02124DC8-40DD-4BF3-8CF0-B8A14FA44C12}" presName="compNode" presStyleCnt="0"/>
      <dgm:spPr/>
    </dgm:pt>
    <dgm:pt modelId="{94ED36CD-9651-45EF-ACA0-042B928E7D26}" type="pres">
      <dgm:prSet presAssocID="{02124DC8-40DD-4BF3-8CF0-B8A14FA44C12}" presName="bgRect" presStyleLbl="bgShp" presStyleIdx="0" presStyleCnt="7"/>
      <dgm:spPr/>
    </dgm:pt>
    <dgm:pt modelId="{E2AC3428-AA03-46AE-AE9B-76A59108C9D9}" type="pres">
      <dgm:prSet presAssocID="{02124DC8-40DD-4BF3-8CF0-B8A14FA44C1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 Print"/>
        </a:ext>
      </dgm:extLst>
    </dgm:pt>
    <dgm:pt modelId="{5018E027-50D8-4772-92CB-1716B444FFA6}" type="pres">
      <dgm:prSet presAssocID="{02124DC8-40DD-4BF3-8CF0-B8A14FA44C12}" presName="spaceRect" presStyleCnt="0"/>
      <dgm:spPr/>
    </dgm:pt>
    <dgm:pt modelId="{F876A904-1BC8-409B-AB2D-8F4C4EEE065C}" type="pres">
      <dgm:prSet presAssocID="{02124DC8-40DD-4BF3-8CF0-B8A14FA44C12}" presName="parTx" presStyleLbl="revTx" presStyleIdx="0" presStyleCnt="7">
        <dgm:presLayoutVars>
          <dgm:chMax val="0"/>
          <dgm:chPref val="0"/>
        </dgm:presLayoutVars>
      </dgm:prSet>
      <dgm:spPr/>
    </dgm:pt>
    <dgm:pt modelId="{C268DE28-CCFE-41A7-ADFE-75FAAE759525}" type="pres">
      <dgm:prSet presAssocID="{872B3BC4-E1C9-45D7-9502-1431DA864196}" presName="sibTrans" presStyleCnt="0"/>
      <dgm:spPr/>
    </dgm:pt>
    <dgm:pt modelId="{81CC499E-EAA2-45DB-9927-62E4E5BD0C45}" type="pres">
      <dgm:prSet presAssocID="{A5CA4F05-F52C-439F-8992-61FC29A184CC}" presName="compNode" presStyleCnt="0"/>
      <dgm:spPr/>
    </dgm:pt>
    <dgm:pt modelId="{A4AF5217-2713-4990-BEF7-21A13DAAD774}" type="pres">
      <dgm:prSet presAssocID="{A5CA4F05-F52C-439F-8992-61FC29A184CC}" presName="bgRect" presStyleLbl="bgShp" presStyleIdx="1" presStyleCnt="7"/>
      <dgm:spPr/>
    </dgm:pt>
    <dgm:pt modelId="{D279475B-F17F-4A8F-9297-2B37CA1EB5A0}" type="pres">
      <dgm:prSet presAssocID="{A5CA4F05-F52C-439F-8992-61FC29A184C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DA543E25-2D0D-46C1-A308-9861133C7B20}" type="pres">
      <dgm:prSet presAssocID="{A5CA4F05-F52C-439F-8992-61FC29A184CC}" presName="spaceRect" presStyleCnt="0"/>
      <dgm:spPr/>
    </dgm:pt>
    <dgm:pt modelId="{6FFCF7C7-934A-4776-9B97-563B3EBBD7B0}" type="pres">
      <dgm:prSet presAssocID="{A5CA4F05-F52C-439F-8992-61FC29A184CC}" presName="parTx" presStyleLbl="revTx" presStyleIdx="1" presStyleCnt="7">
        <dgm:presLayoutVars>
          <dgm:chMax val="0"/>
          <dgm:chPref val="0"/>
        </dgm:presLayoutVars>
      </dgm:prSet>
      <dgm:spPr/>
    </dgm:pt>
    <dgm:pt modelId="{9E00EB95-91BF-4E33-885C-BE330AC94EE2}" type="pres">
      <dgm:prSet presAssocID="{B98F9CEB-1D7B-4BB8-9FEE-82DACDD51E26}" presName="sibTrans" presStyleCnt="0"/>
      <dgm:spPr/>
    </dgm:pt>
    <dgm:pt modelId="{C0F031F3-E9AA-451C-96C2-8030E1F70CE5}" type="pres">
      <dgm:prSet presAssocID="{337534AC-FD4F-4581-B4C8-DB732586F5C1}" presName="compNode" presStyleCnt="0"/>
      <dgm:spPr/>
    </dgm:pt>
    <dgm:pt modelId="{1C8AC095-5965-4173-B1A2-AA96938A6DF2}" type="pres">
      <dgm:prSet presAssocID="{337534AC-FD4F-4581-B4C8-DB732586F5C1}" presName="bgRect" presStyleLbl="bgShp" presStyleIdx="2" presStyleCnt="7"/>
      <dgm:spPr/>
    </dgm:pt>
    <dgm:pt modelId="{761F7CBB-7363-4048-9D86-B55BD8973954}" type="pres">
      <dgm:prSet presAssocID="{337534AC-FD4F-4581-B4C8-DB732586F5C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8A61D72F-1659-442D-8BB2-A33D828C10A3}" type="pres">
      <dgm:prSet presAssocID="{337534AC-FD4F-4581-B4C8-DB732586F5C1}" presName="spaceRect" presStyleCnt="0"/>
      <dgm:spPr/>
    </dgm:pt>
    <dgm:pt modelId="{F9FEE526-3938-4855-9189-5F0FC2CE89C9}" type="pres">
      <dgm:prSet presAssocID="{337534AC-FD4F-4581-B4C8-DB732586F5C1}" presName="parTx" presStyleLbl="revTx" presStyleIdx="2" presStyleCnt="7">
        <dgm:presLayoutVars>
          <dgm:chMax val="0"/>
          <dgm:chPref val="0"/>
        </dgm:presLayoutVars>
      </dgm:prSet>
      <dgm:spPr/>
    </dgm:pt>
    <dgm:pt modelId="{62206769-9ECD-4169-8976-4160CDBFA7C1}" type="pres">
      <dgm:prSet presAssocID="{9651745F-B9AC-4204-8DD1-67CB7886E34B}" presName="sibTrans" presStyleCnt="0"/>
      <dgm:spPr/>
    </dgm:pt>
    <dgm:pt modelId="{06C02B00-0557-49B8-952F-C5756B5C90F2}" type="pres">
      <dgm:prSet presAssocID="{E8FF1E51-B6EA-454B-9C77-2D78CA918E29}" presName="compNode" presStyleCnt="0"/>
      <dgm:spPr/>
    </dgm:pt>
    <dgm:pt modelId="{694C4579-69C0-4AAA-A89C-962AD7BE679D}" type="pres">
      <dgm:prSet presAssocID="{E8FF1E51-B6EA-454B-9C77-2D78CA918E29}" presName="bgRect" presStyleLbl="bgShp" presStyleIdx="3" presStyleCnt="7"/>
      <dgm:spPr/>
    </dgm:pt>
    <dgm:pt modelId="{972EEB14-8C07-4B34-AD65-D13F7606EF0E}" type="pres">
      <dgm:prSet presAssocID="{E8FF1E51-B6EA-454B-9C77-2D78CA918E2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BD54F33E-8300-4F1D-84E1-B63BC91B0FD3}" type="pres">
      <dgm:prSet presAssocID="{E8FF1E51-B6EA-454B-9C77-2D78CA918E29}" presName="spaceRect" presStyleCnt="0"/>
      <dgm:spPr/>
    </dgm:pt>
    <dgm:pt modelId="{88C65182-1212-4553-B1BE-72F15E280668}" type="pres">
      <dgm:prSet presAssocID="{E8FF1E51-B6EA-454B-9C77-2D78CA918E29}" presName="parTx" presStyleLbl="revTx" presStyleIdx="3" presStyleCnt="7">
        <dgm:presLayoutVars>
          <dgm:chMax val="0"/>
          <dgm:chPref val="0"/>
        </dgm:presLayoutVars>
      </dgm:prSet>
      <dgm:spPr/>
    </dgm:pt>
    <dgm:pt modelId="{759CD840-402C-48BA-B34E-BEB61778F15F}" type="pres">
      <dgm:prSet presAssocID="{9E6F31DC-74FA-4074-A568-108D23536254}" presName="sibTrans" presStyleCnt="0"/>
      <dgm:spPr/>
    </dgm:pt>
    <dgm:pt modelId="{6D0C6B9E-7FA1-4D32-9656-E8B8AC6843C8}" type="pres">
      <dgm:prSet presAssocID="{E79012D6-1F38-48DC-8D1F-4809BAAFE933}" presName="compNode" presStyleCnt="0"/>
      <dgm:spPr/>
    </dgm:pt>
    <dgm:pt modelId="{5E6A3902-F0CC-489A-8C3D-97D0D843198C}" type="pres">
      <dgm:prSet presAssocID="{E79012D6-1F38-48DC-8D1F-4809BAAFE933}" presName="bgRect" presStyleLbl="bgShp" presStyleIdx="4" presStyleCnt="7"/>
      <dgm:spPr/>
    </dgm:pt>
    <dgm:pt modelId="{591AE0B5-1FE6-403B-A878-DE5F2225FEB5}" type="pres">
      <dgm:prSet presAssocID="{E79012D6-1F38-48DC-8D1F-4809BAAFE933}"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ining Tools"/>
        </a:ext>
      </dgm:extLst>
    </dgm:pt>
    <dgm:pt modelId="{53398341-C479-4D30-91A7-E73DE1850EAC}" type="pres">
      <dgm:prSet presAssocID="{E79012D6-1F38-48DC-8D1F-4809BAAFE933}" presName="spaceRect" presStyleCnt="0"/>
      <dgm:spPr/>
    </dgm:pt>
    <dgm:pt modelId="{B7A8BA97-021D-4342-8FCA-DE90430984AC}" type="pres">
      <dgm:prSet presAssocID="{E79012D6-1F38-48DC-8D1F-4809BAAFE933}" presName="parTx" presStyleLbl="revTx" presStyleIdx="4" presStyleCnt="7">
        <dgm:presLayoutVars>
          <dgm:chMax val="0"/>
          <dgm:chPref val="0"/>
        </dgm:presLayoutVars>
      </dgm:prSet>
      <dgm:spPr/>
    </dgm:pt>
    <dgm:pt modelId="{462111F3-E8B9-42BF-8616-8C782E273B2F}" type="pres">
      <dgm:prSet presAssocID="{A4D3130F-2CBD-4D72-B002-B253E94EB000}" presName="sibTrans" presStyleCnt="0"/>
      <dgm:spPr/>
    </dgm:pt>
    <dgm:pt modelId="{551E24A8-5086-4655-9EAA-BBAAE1D0AC5B}" type="pres">
      <dgm:prSet presAssocID="{2C072F95-5C55-4C78-A978-E092CCCFB702}" presName="compNode" presStyleCnt="0"/>
      <dgm:spPr/>
    </dgm:pt>
    <dgm:pt modelId="{D6332415-3BD3-4E78-99D6-5C8A7021D0E5}" type="pres">
      <dgm:prSet presAssocID="{2C072F95-5C55-4C78-A978-E092CCCFB702}" presName="bgRect" presStyleLbl="bgShp" presStyleIdx="5" presStyleCnt="7"/>
      <dgm:spPr/>
    </dgm:pt>
    <dgm:pt modelId="{827EB07B-42ED-4D82-AA4C-E83744A85C5D}" type="pres">
      <dgm:prSet presAssocID="{2C072F95-5C55-4C78-A978-E092CCCFB702}"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idge scene"/>
        </a:ext>
      </dgm:extLst>
    </dgm:pt>
    <dgm:pt modelId="{E41B11DA-C559-4E83-B6DF-CA5BDB4F8F53}" type="pres">
      <dgm:prSet presAssocID="{2C072F95-5C55-4C78-A978-E092CCCFB702}" presName="spaceRect" presStyleCnt="0"/>
      <dgm:spPr/>
    </dgm:pt>
    <dgm:pt modelId="{D352B3CD-F46A-4468-B474-4DE11F0880F8}" type="pres">
      <dgm:prSet presAssocID="{2C072F95-5C55-4C78-A978-E092CCCFB702}" presName="parTx" presStyleLbl="revTx" presStyleIdx="5" presStyleCnt="7">
        <dgm:presLayoutVars>
          <dgm:chMax val="0"/>
          <dgm:chPref val="0"/>
        </dgm:presLayoutVars>
      </dgm:prSet>
      <dgm:spPr/>
    </dgm:pt>
    <dgm:pt modelId="{D4575CCF-BE33-4BEB-8D69-12CF802BCCC9}" type="pres">
      <dgm:prSet presAssocID="{2CF1D3FF-0FBA-4D50-B165-A30B450F3C38}" presName="sibTrans" presStyleCnt="0"/>
      <dgm:spPr/>
    </dgm:pt>
    <dgm:pt modelId="{4880A63E-C714-4CB8-8FB6-B7546844B8BC}" type="pres">
      <dgm:prSet presAssocID="{C2EED501-096B-4B8B-BD66-6EB49238E0DE}" presName="compNode" presStyleCnt="0"/>
      <dgm:spPr/>
    </dgm:pt>
    <dgm:pt modelId="{B00169B1-4DE7-45F4-9E38-5CE1E5467C56}" type="pres">
      <dgm:prSet presAssocID="{C2EED501-096B-4B8B-BD66-6EB49238E0DE}" presName="bgRect" presStyleLbl="bgShp" presStyleIdx="6" presStyleCnt="7"/>
      <dgm:spPr/>
    </dgm:pt>
    <dgm:pt modelId="{24E8F4FB-BA0E-4BC9-AF5B-23568E5A5C23}" type="pres">
      <dgm:prSet presAssocID="{C2EED501-096B-4B8B-BD66-6EB49238E0DE}"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rocessor"/>
        </a:ext>
      </dgm:extLst>
    </dgm:pt>
    <dgm:pt modelId="{035EDFC4-8A7D-4E0F-9772-447696F7E275}" type="pres">
      <dgm:prSet presAssocID="{C2EED501-096B-4B8B-BD66-6EB49238E0DE}" presName="spaceRect" presStyleCnt="0"/>
      <dgm:spPr/>
    </dgm:pt>
    <dgm:pt modelId="{ADBAEF0A-E271-4794-BFB6-D288C00A2167}" type="pres">
      <dgm:prSet presAssocID="{C2EED501-096B-4B8B-BD66-6EB49238E0DE}" presName="parTx" presStyleLbl="revTx" presStyleIdx="6" presStyleCnt="7">
        <dgm:presLayoutVars>
          <dgm:chMax val="0"/>
          <dgm:chPref val="0"/>
        </dgm:presLayoutVars>
      </dgm:prSet>
      <dgm:spPr/>
    </dgm:pt>
  </dgm:ptLst>
  <dgm:cxnLst>
    <dgm:cxn modelId="{87E85520-FC2C-451F-A455-1087CF2D740F}" srcId="{1F3C476D-28CD-4324-832B-7DF4BD130B5F}" destId="{337534AC-FD4F-4581-B4C8-DB732586F5C1}" srcOrd="2" destOrd="0" parTransId="{1ED27D95-CEA2-47D9-BFBD-9335C68E3070}" sibTransId="{9651745F-B9AC-4204-8DD1-67CB7886E34B}"/>
    <dgm:cxn modelId="{C3E97B32-163F-B546-9843-1C1A7DCEC435}" type="presOf" srcId="{C2EED501-096B-4B8B-BD66-6EB49238E0DE}" destId="{ADBAEF0A-E271-4794-BFB6-D288C00A2167}" srcOrd="0" destOrd="0" presId="urn:microsoft.com/office/officeart/2018/2/layout/IconVerticalSolidList"/>
    <dgm:cxn modelId="{218DAE34-9DB7-7042-9631-242A8DD067F0}" type="presOf" srcId="{02124DC8-40DD-4BF3-8CF0-B8A14FA44C12}" destId="{F876A904-1BC8-409B-AB2D-8F4C4EEE065C}" srcOrd="0" destOrd="0" presId="urn:microsoft.com/office/officeart/2018/2/layout/IconVerticalSolidList"/>
    <dgm:cxn modelId="{B6D58735-51B8-4C31-8198-6F8A58A0F4FA}" srcId="{1F3C476D-28CD-4324-832B-7DF4BD130B5F}" destId="{2C072F95-5C55-4C78-A978-E092CCCFB702}" srcOrd="5" destOrd="0" parTransId="{AB5C4BD5-E7BA-403E-A5BD-F113F6473D0E}" sibTransId="{2CF1D3FF-0FBA-4D50-B165-A30B450F3C38}"/>
    <dgm:cxn modelId="{601AA658-23DC-475C-B429-ABE080C70AC8}" srcId="{1F3C476D-28CD-4324-832B-7DF4BD130B5F}" destId="{02124DC8-40DD-4BF3-8CF0-B8A14FA44C12}" srcOrd="0" destOrd="0" parTransId="{6C2047CE-0C80-4E28-836C-3DAC739EF177}" sibTransId="{872B3BC4-E1C9-45D7-9502-1431DA864196}"/>
    <dgm:cxn modelId="{8FBC4884-3856-3A48-B243-3D2A2FF80D0D}" type="presOf" srcId="{1F3C476D-28CD-4324-832B-7DF4BD130B5F}" destId="{43ED783A-1C74-468D-8E41-FA468E067866}" srcOrd="0" destOrd="0" presId="urn:microsoft.com/office/officeart/2018/2/layout/IconVerticalSolidList"/>
    <dgm:cxn modelId="{3C8C29A8-BCEE-48FD-BAD8-C5CF7F088BAC}" srcId="{1F3C476D-28CD-4324-832B-7DF4BD130B5F}" destId="{A5CA4F05-F52C-439F-8992-61FC29A184CC}" srcOrd="1" destOrd="0" parTransId="{8A171ABF-B408-43A5-BD2E-D7612AE19095}" sibTransId="{B98F9CEB-1D7B-4BB8-9FEE-82DACDD51E26}"/>
    <dgm:cxn modelId="{F637A3B5-0B5F-452F-827B-F735409C04F7}" srcId="{1F3C476D-28CD-4324-832B-7DF4BD130B5F}" destId="{E8FF1E51-B6EA-454B-9C77-2D78CA918E29}" srcOrd="3" destOrd="0" parTransId="{54282907-E3E4-4906-A4C9-A668AF6448D6}" sibTransId="{9E6F31DC-74FA-4074-A568-108D23536254}"/>
    <dgm:cxn modelId="{D4E1A8B5-B1EA-CE4B-9602-2C9D46478949}" type="presOf" srcId="{2C072F95-5C55-4C78-A978-E092CCCFB702}" destId="{D352B3CD-F46A-4468-B474-4DE11F0880F8}" srcOrd="0" destOrd="0" presId="urn:microsoft.com/office/officeart/2018/2/layout/IconVerticalSolidList"/>
    <dgm:cxn modelId="{F56AACB9-B071-B94B-999C-17FA1875B969}" type="presOf" srcId="{E79012D6-1F38-48DC-8D1F-4809BAAFE933}" destId="{B7A8BA97-021D-4342-8FCA-DE90430984AC}" srcOrd="0" destOrd="0" presId="urn:microsoft.com/office/officeart/2018/2/layout/IconVerticalSolidList"/>
    <dgm:cxn modelId="{309471C5-C0B8-4B53-A057-C1E43592766A}" srcId="{1F3C476D-28CD-4324-832B-7DF4BD130B5F}" destId="{C2EED501-096B-4B8B-BD66-6EB49238E0DE}" srcOrd="6" destOrd="0" parTransId="{CAE98AB3-9B04-4260-A595-8517A429AAE5}" sibTransId="{0E3B463C-B1D3-474C-BB0C-3D8D3BA1CF61}"/>
    <dgm:cxn modelId="{458576C8-B79B-3341-B43B-A563188D9616}" type="presOf" srcId="{337534AC-FD4F-4581-B4C8-DB732586F5C1}" destId="{F9FEE526-3938-4855-9189-5F0FC2CE89C9}" srcOrd="0" destOrd="0" presId="urn:microsoft.com/office/officeart/2018/2/layout/IconVerticalSolidList"/>
    <dgm:cxn modelId="{78EA50DB-808F-4A48-96F1-2D37D7E9D665}" type="presOf" srcId="{E8FF1E51-B6EA-454B-9C77-2D78CA918E29}" destId="{88C65182-1212-4553-B1BE-72F15E280668}" srcOrd="0" destOrd="0" presId="urn:microsoft.com/office/officeart/2018/2/layout/IconVerticalSolidList"/>
    <dgm:cxn modelId="{588B5FF2-C321-3942-8B84-41F750FB8F0A}" type="presOf" srcId="{A5CA4F05-F52C-439F-8992-61FC29A184CC}" destId="{6FFCF7C7-934A-4776-9B97-563B3EBBD7B0}" srcOrd="0" destOrd="0" presId="urn:microsoft.com/office/officeart/2018/2/layout/IconVerticalSolidList"/>
    <dgm:cxn modelId="{F6E85DFF-C2A9-405F-AB9C-50B77F5EA5DD}" srcId="{1F3C476D-28CD-4324-832B-7DF4BD130B5F}" destId="{E79012D6-1F38-48DC-8D1F-4809BAAFE933}" srcOrd="4" destOrd="0" parTransId="{929DB8EF-5609-469E-975C-045EB40E0F4F}" sibTransId="{A4D3130F-2CBD-4D72-B002-B253E94EB000}"/>
    <dgm:cxn modelId="{FEA4CA46-5FF9-4B4E-9240-AF956E398EC0}" type="presParOf" srcId="{43ED783A-1C74-468D-8E41-FA468E067866}" destId="{69C02087-97B0-40A9-8871-78D8522A92DB}" srcOrd="0" destOrd="0" presId="urn:microsoft.com/office/officeart/2018/2/layout/IconVerticalSolidList"/>
    <dgm:cxn modelId="{5A35126F-E248-CF4A-9B53-DD4DC748078B}" type="presParOf" srcId="{69C02087-97B0-40A9-8871-78D8522A92DB}" destId="{94ED36CD-9651-45EF-ACA0-042B928E7D26}" srcOrd="0" destOrd="0" presId="urn:microsoft.com/office/officeart/2018/2/layout/IconVerticalSolidList"/>
    <dgm:cxn modelId="{A94DFDA0-0F1B-E144-A3C1-9C07E064CD6E}" type="presParOf" srcId="{69C02087-97B0-40A9-8871-78D8522A92DB}" destId="{E2AC3428-AA03-46AE-AE9B-76A59108C9D9}" srcOrd="1" destOrd="0" presId="urn:microsoft.com/office/officeart/2018/2/layout/IconVerticalSolidList"/>
    <dgm:cxn modelId="{D4C395FC-DF3A-3B45-A600-04CBC843FFD7}" type="presParOf" srcId="{69C02087-97B0-40A9-8871-78D8522A92DB}" destId="{5018E027-50D8-4772-92CB-1716B444FFA6}" srcOrd="2" destOrd="0" presId="urn:microsoft.com/office/officeart/2018/2/layout/IconVerticalSolidList"/>
    <dgm:cxn modelId="{1065156D-AB65-8247-832B-4D7BB68E5882}" type="presParOf" srcId="{69C02087-97B0-40A9-8871-78D8522A92DB}" destId="{F876A904-1BC8-409B-AB2D-8F4C4EEE065C}" srcOrd="3" destOrd="0" presId="urn:microsoft.com/office/officeart/2018/2/layout/IconVerticalSolidList"/>
    <dgm:cxn modelId="{E6B15E5D-3E93-724F-B0FE-FB34F0F2AB11}" type="presParOf" srcId="{43ED783A-1C74-468D-8E41-FA468E067866}" destId="{C268DE28-CCFE-41A7-ADFE-75FAAE759525}" srcOrd="1" destOrd="0" presId="urn:microsoft.com/office/officeart/2018/2/layout/IconVerticalSolidList"/>
    <dgm:cxn modelId="{F8FB002B-8F96-E84B-B14A-68507A210286}" type="presParOf" srcId="{43ED783A-1C74-468D-8E41-FA468E067866}" destId="{81CC499E-EAA2-45DB-9927-62E4E5BD0C45}" srcOrd="2" destOrd="0" presId="urn:microsoft.com/office/officeart/2018/2/layout/IconVerticalSolidList"/>
    <dgm:cxn modelId="{07981DCB-F7C1-9D43-ACF3-E74E186D3F80}" type="presParOf" srcId="{81CC499E-EAA2-45DB-9927-62E4E5BD0C45}" destId="{A4AF5217-2713-4990-BEF7-21A13DAAD774}" srcOrd="0" destOrd="0" presId="urn:microsoft.com/office/officeart/2018/2/layout/IconVerticalSolidList"/>
    <dgm:cxn modelId="{B2EEB9E7-9A5E-8A4C-8BE1-590655986856}" type="presParOf" srcId="{81CC499E-EAA2-45DB-9927-62E4E5BD0C45}" destId="{D279475B-F17F-4A8F-9297-2B37CA1EB5A0}" srcOrd="1" destOrd="0" presId="urn:microsoft.com/office/officeart/2018/2/layout/IconVerticalSolidList"/>
    <dgm:cxn modelId="{4898DCDA-BD38-704C-94AF-70CAB96AF1FB}" type="presParOf" srcId="{81CC499E-EAA2-45DB-9927-62E4E5BD0C45}" destId="{DA543E25-2D0D-46C1-A308-9861133C7B20}" srcOrd="2" destOrd="0" presId="urn:microsoft.com/office/officeart/2018/2/layout/IconVerticalSolidList"/>
    <dgm:cxn modelId="{5586F584-0843-414B-961A-C4026E5A1241}" type="presParOf" srcId="{81CC499E-EAA2-45DB-9927-62E4E5BD0C45}" destId="{6FFCF7C7-934A-4776-9B97-563B3EBBD7B0}" srcOrd="3" destOrd="0" presId="urn:microsoft.com/office/officeart/2018/2/layout/IconVerticalSolidList"/>
    <dgm:cxn modelId="{2805E482-963D-3F41-9827-1C4B2AB4EB49}" type="presParOf" srcId="{43ED783A-1C74-468D-8E41-FA468E067866}" destId="{9E00EB95-91BF-4E33-885C-BE330AC94EE2}" srcOrd="3" destOrd="0" presId="urn:microsoft.com/office/officeart/2018/2/layout/IconVerticalSolidList"/>
    <dgm:cxn modelId="{036CEF06-CE99-9F41-8FE0-919C035F6970}" type="presParOf" srcId="{43ED783A-1C74-468D-8E41-FA468E067866}" destId="{C0F031F3-E9AA-451C-96C2-8030E1F70CE5}" srcOrd="4" destOrd="0" presId="urn:microsoft.com/office/officeart/2018/2/layout/IconVerticalSolidList"/>
    <dgm:cxn modelId="{8E32BF90-762B-6743-87D9-21B128CBFF20}" type="presParOf" srcId="{C0F031F3-E9AA-451C-96C2-8030E1F70CE5}" destId="{1C8AC095-5965-4173-B1A2-AA96938A6DF2}" srcOrd="0" destOrd="0" presId="urn:microsoft.com/office/officeart/2018/2/layout/IconVerticalSolidList"/>
    <dgm:cxn modelId="{52253C69-3FEA-FD44-A8D1-A3FC7B2BBC2B}" type="presParOf" srcId="{C0F031F3-E9AA-451C-96C2-8030E1F70CE5}" destId="{761F7CBB-7363-4048-9D86-B55BD8973954}" srcOrd="1" destOrd="0" presId="urn:microsoft.com/office/officeart/2018/2/layout/IconVerticalSolidList"/>
    <dgm:cxn modelId="{A0DD1698-BF29-454A-9E00-11FF8B5A7DE5}" type="presParOf" srcId="{C0F031F3-E9AA-451C-96C2-8030E1F70CE5}" destId="{8A61D72F-1659-442D-8BB2-A33D828C10A3}" srcOrd="2" destOrd="0" presId="urn:microsoft.com/office/officeart/2018/2/layout/IconVerticalSolidList"/>
    <dgm:cxn modelId="{094843A0-AE2B-034B-B0EE-85E1F5C6017A}" type="presParOf" srcId="{C0F031F3-E9AA-451C-96C2-8030E1F70CE5}" destId="{F9FEE526-3938-4855-9189-5F0FC2CE89C9}" srcOrd="3" destOrd="0" presId="urn:microsoft.com/office/officeart/2018/2/layout/IconVerticalSolidList"/>
    <dgm:cxn modelId="{90155D94-F0BE-084F-906F-957E6210C860}" type="presParOf" srcId="{43ED783A-1C74-468D-8E41-FA468E067866}" destId="{62206769-9ECD-4169-8976-4160CDBFA7C1}" srcOrd="5" destOrd="0" presId="urn:microsoft.com/office/officeart/2018/2/layout/IconVerticalSolidList"/>
    <dgm:cxn modelId="{F9088A14-4A12-9643-ACF0-742D1FFFC3AF}" type="presParOf" srcId="{43ED783A-1C74-468D-8E41-FA468E067866}" destId="{06C02B00-0557-49B8-952F-C5756B5C90F2}" srcOrd="6" destOrd="0" presId="urn:microsoft.com/office/officeart/2018/2/layout/IconVerticalSolidList"/>
    <dgm:cxn modelId="{B03F449A-E4B7-1D44-908E-F51DE97A9A73}" type="presParOf" srcId="{06C02B00-0557-49B8-952F-C5756B5C90F2}" destId="{694C4579-69C0-4AAA-A89C-962AD7BE679D}" srcOrd="0" destOrd="0" presId="urn:microsoft.com/office/officeart/2018/2/layout/IconVerticalSolidList"/>
    <dgm:cxn modelId="{A0719EBD-0EA1-DA44-83EC-3254B5B98ECC}" type="presParOf" srcId="{06C02B00-0557-49B8-952F-C5756B5C90F2}" destId="{972EEB14-8C07-4B34-AD65-D13F7606EF0E}" srcOrd="1" destOrd="0" presId="urn:microsoft.com/office/officeart/2018/2/layout/IconVerticalSolidList"/>
    <dgm:cxn modelId="{9BBB5C32-2FE5-454A-8F3F-857CE0095319}" type="presParOf" srcId="{06C02B00-0557-49B8-952F-C5756B5C90F2}" destId="{BD54F33E-8300-4F1D-84E1-B63BC91B0FD3}" srcOrd="2" destOrd="0" presId="urn:microsoft.com/office/officeart/2018/2/layout/IconVerticalSolidList"/>
    <dgm:cxn modelId="{6DE7FDBA-9BB1-1347-BA1C-9F3C72BF2320}" type="presParOf" srcId="{06C02B00-0557-49B8-952F-C5756B5C90F2}" destId="{88C65182-1212-4553-B1BE-72F15E280668}" srcOrd="3" destOrd="0" presId="urn:microsoft.com/office/officeart/2018/2/layout/IconVerticalSolidList"/>
    <dgm:cxn modelId="{6E422720-17A8-8547-A62F-341D322FE635}" type="presParOf" srcId="{43ED783A-1C74-468D-8E41-FA468E067866}" destId="{759CD840-402C-48BA-B34E-BEB61778F15F}" srcOrd="7" destOrd="0" presId="urn:microsoft.com/office/officeart/2018/2/layout/IconVerticalSolidList"/>
    <dgm:cxn modelId="{3C19BC26-0963-B144-B8E4-5C2568513BC2}" type="presParOf" srcId="{43ED783A-1C74-468D-8E41-FA468E067866}" destId="{6D0C6B9E-7FA1-4D32-9656-E8B8AC6843C8}" srcOrd="8" destOrd="0" presId="urn:microsoft.com/office/officeart/2018/2/layout/IconVerticalSolidList"/>
    <dgm:cxn modelId="{53FD6611-9C2B-C340-AB26-05FC8DF1FD95}" type="presParOf" srcId="{6D0C6B9E-7FA1-4D32-9656-E8B8AC6843C8}" destId="{5E6A3902-F0CC-489A-8C3D-97D0D843198C}" srcOrd="0" destOrd="0" presId="urn:microsoft.com/office/officeart/2018/2/layout/IconVerticalSolidList"/>
    <dgm:cxn modelId="{2ABC6D94-6869-3341-8EB9-0EEE197A61B0}" type="presParOf" srcId="{6D0C6B9E-7FA1-4D32-9656-E8B8AC6843C8}" destId="{591AE0B5-1FE6-403B-A878-DE5F2225FEB5}" srcOrd="1" destOrd="0" presId="urn:microsoft.com/office/officeart/2018/2/layout/IconVerticalSolidList"/>
    <dgm:cxn modelId="{F9975E38-2F63-3548-82A4-07C473757567}" type="presParOf" srcId="{6D0C6B9E-7FA1-4D32-9656-E8B8AC6843C8}" destId="{53398341-C479-4D30-91A7-E73DE1850EAC}" srcOrd="2" destOrd="0" presId="urn:microsoft.com/office/officeart/2018/2/layout/IconVerticalSolidList"/>
    <dgm:cxn modelId="{372BC927-571B-9546-A721-B9907A9C4626}" type="presParOf" srcId="{6D0C6B9E-7FA1-4D32-9656-E8B8AC6843C8}" destId="{B7A8BA97-021D-4342-8FCA-DE90430984AC}" srcOrd="3" destOrd="0" presId="urn:microsoft.com/office/officeart/2018/2/layout/IconVerticalSolidList"/>
    <dgm:cxn modelId="{3B6FE037-088B-3F44-A483-4FE33C43C98C}" type="presParOf" srcId="{43ED783A-1C74-468D-8E41-FA468E067866}" destId="{462111F3-E8B9-42BF-8616-8C782E273B2F}" srcOrd="9" destOrd="0" presId="urn:microsoft.com/office/officeart/2018/2/layout/IconVerticalSolidList"/>
    <dgm:cxn modelId="{9DBC178B-ECD2-6C49-9271-D8D1B7F272E0}" type="presParOf" srcId="{43ED783A-1C74-468D-8E41-FA468E067866}" destId="{551E24A8-5086-4655-9EAA-BBAAE1D0AC5B}" srcOrd="10" destOrd="0" presId="urn:microsoft.com/office/officeart/2018/2/layout/IconVerticalSolidList"/>
    <dgm:cxn modelId="{613BFFAE-DABE-DB42-A714-66EE29BDEACF}" type="presParOf" srcId="{551E24A8-5086-4655-9EAA-BBAAE1D0AC5B}" destId="{D6332415-3BD3-4E78-99D6-5C8A7021D0E5}" srcOrd="0" destOrd="0" presId="urn:microsoft.com/office/officeart/2018/2/layout/IconVerticalSolidList"/>
    <dgm:cxn modelId="{9ACAC88E-96E6-734C-9019-943FC22E963C}" type="presParOf" srcId="{551E24A8-5086-4655-9EAA-BBAAE1D0AC5B}" destId="{827EB07B-42ED-4D82-AA4C-E83744A85C5D}" srcOrd="1" destOrd="0" presId="urn:microsoft.com/office/officeart/2018/2/layout/IconVerticalSolidList"/>
    <dgm:cxn modelId="{14FD16A6-CA13-3E41-B572-DDA2A3AE73AF}" type="presParOf" srcId="{551E24A8-5086-4655-9EAA-BBAAE1D0AC5B}" destId="{E41B11DA-C559-4E83-B6DF-CA5BDB4F8F53}" srcOrd="2" destOrd="0" presId="urn:microsoft.com/office/officeart/2018/2/layout/IconVerticalSolidList"/>
    <dgm:cxn modelId="{999BAF7F-1616-8B44-A5CA-C309877958D3}" type="presParOf" srcId="{551E24A8-5086-4655-9EAA-BBAAE1D0AC5B}" destId="{D352B3CD-F46A-4468-B474-4DE11F0880F8}" srcOrd="3" destOrd="0" presId="urn:microsoft.com/office/officeart/2018/2/layout/IconVerticalSolidList"/>
    <dgm:cxn modelId="{B6046B42-8B6E-A548-B791-2ACC243D0DEC}" type="presParOf" srcId="{43ED783A-1C74-468D-8E41-FA468E067866}" destId="{D4575CCF-BE33-4BEB-8D69-12CF802BCCC9}" srcOrd="11" destOrd="0" presId="urn:microsoft.com/office/officeart/2018/2/layout/IconVerticalSolidList"/>
    <dgm:cxn modelId="{8232F0C7-51D1-EC4C-B5B9-DB7726A4A6E7}" type="presParOf" srcId="{43ED783A-1C74-468D-8E41-FA468E067866}" destId="{4880A63E-C714-4CB8-8FB6-B7546844B8BC}" srcOrd="12" destOrd="0" presId="urn:microsoft.com/office/officeart/2018/2/layout/IconVerticalSolidList"/>
    <dgm:cxn modelId="{3E983E51-D76C-D54C-BDCD-D1BDBE5F2B89}" type="presParOf" srcId="{4880A63E-C714-4CB8-8FB6-B7546844B8BC}" destId="{B00169B1-4DE7-45F4-9E38-5CE1E5467C56}" srcOrd="0" destOrd="0" presId="urn:microsoft.com/office/officeart/2018/2/layout/IconVerticalSolidList"/>
    <dgm:cxn modelId="{5E7007EF-EE5A-924A-BBE8-97FF4E07C4EA}" type="presParOf" srcId="{4880A63E-C714-4CB8-8FB6-B7546844B8BC}" destId="{24E8F4FB-BA0E-4BC9-AF5B-23568E5A5C23}" srcOrd="1" destOrd="0" presId="urn:microsoft.com/office/officeart/2018/2/layout/IconVerticalSolidList"/>
    <dgm:cxn modelId="{AA345A11-FCFB-6145-8C4B-66C3CC728835}" type="presParOf" srcId="{4880A63E-C714-4CB8-8FB6-B7546844B8BC}" destId="{035EDFC4-8A7D-4E0F-9772-447696F7E275}" srcOrd="2" destOrd="0" presId="urn:microsoft.com/office/officeart/2018/2/layout/IconVerticalSolidList"/>
    <dgm:cxn modelId="{67BB9857-D8C0-EE42-AE48-4F06B0CAAB2D}" type="presParOf" srcId="{4880A63E-C714-4CB8-8FB6-B7546844B8BC}" destId="{ADBAEF0A-E271-4794-BFB6-D288C00A216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rgbClr val="0070C0"/>
        </a:solidFill>
      </dgm:spPr>
      <dgm:t>
        <a:bodyPr/>
        <a:lstStyle/>
        <a:p>
          <a:r>
            <a:rPr lang="en-US"/>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chemeClr val="accent6"/>
        </a:solidFill>
      </dgm:spPr>
      <dgm:t>
        <a:bodyPr/>
        <a:lstStyle/>
        <a:p>
          <a:r>
            <a:rPr lang="en-US" dirty="0">
              <a:solidFill>
                <a:schemeClr val="tx1"/>
              </a:solidFill>
            </a:rPr>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rgbClr val="0070C0"/>
        </a:solidFill>
      </dgm:spPr>
      <dgm:t>
        <a:bodyPr/>
        <a:lstStyle/>
        <a:p>
          <a:r>
            <a:rPr lang="en-US" dirty="0"/>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rgbClr val="0070C0"/>
        </a:solidFill>
      </dgm:spPr>
      <dgm:t>
        <a:bodyPr/>
        <a:lstStyle/>
        <a:p>
          <a:r>
            <a:rPr lang="en-US"/>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rgbClr val="0070C0"/>
        </a:solidFill>
      </dgm:spPr>
      <dgm:t>
        <a:bodyPr/>
        <a:lstStyle/>
        <a:p>
          <a:r>
            <a:rPr lang="en-US" dirty="0"/>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custLinFactNeighborX="0" custLinFactNeighborY="15914">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C9E1DB-984D-4FC9-B05B-81F1F44F37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1DAAFA-4B71-47E4-A0DD-3784A76B9275}">
      <dgm:prSet/>
      <dgm:spPr/>
      <dgm:t>
        <a:bodyPr/>
        <a:lstStyle/>
        <a:p>
          <a:r>
            <a:rPr lang="en-US" dirty="0"/>
            <a:t>Students must be enrolled at least </a:t>
          </a:r>
          <a:r>
            <a:rPr lang="en-US" b="1" dirty="0"/>
            <a:t>half-time</a:t>
          </a:r>
          <a:r>
            <a:rPr lang="en-US" dirty="0"/>
            <a:t>, as defined by the institution.</a:t>
          </a:r>
        </a:p>
      </dgm:t>
    </dgm:pt>
    <dgm:pt modelId="{1219E604-250F-4775-9AC7-8611BA900B93}" type="parTrans" cxnId="{0A301EE6-CDF6-4E10-AE19-1AE67B1FC459}">
      <dgm:prSet/>
      <dgm:spPr/>
      <dgm:t>
        <a:bodyPr/>
        <a:lstStyle/>
        <a:p>
          <a:endParaRPr lang="en-US"/>
        </a:p>
      </dgm:t>
    </dgm:pt>
    <dgm:pt modelId="{2FA3F78D-BB2C-46A3-A0A8-83CE99A52B65}" type="sibTrans" cxnId="{0A301EE6-CDF6-4E10-AE19-1AE67B1FC459}">
      <dgm:prSet/>
      <dgm:spPr/>
      <dgm:t>
        <a:bodyPr/>
        <a:lstStyle/>
        <a:p>
          <a:endParaRPr lang="en-US"/>
        </a:p>
      </dgm:t>
    </dgm:pt>
    <dgm:pt modelId="{DEA43CB3-2C4B-46FB-99E7-B653BF0B5731}">
      <dgm:prSet/>
      <dgm:spPr/>
      <dgm:t>
        <a:bodyPr/>
        <a:lstStyle/>
        <a:p>
          <a:r>
            <a:rPr lang="en-US"/>
            <a:t>NSF does not provide individual guidance regarding this definition.</a:t>
          </a:r>
        </a:p>
      </dgm:t>
    </dgm:pt>
    <dgm:pt modelId="{B7A707CB-C973-47D5-8ABA-AE26281FE8C2}" type="parTrans" cxnId="{8993D3CE-9325-4DEE-BAF1-4CC619F974D2}">
      <dgm:prSet/>
      <dgm:spPr/>
      <dgm:t>
        <a:bodyPr/>
        <a:lstStyle/>
        <a:p>
          <a:endParaRPr lang="en-US"/>
        </a:p>
      </dgm:t>
    </dgm:pt>
    <dgm:pt modelId="{DA7106E7-E5BC-425B-B8F1-9E8A11A3BE03}" type="sibTrans" cxnId="{8993D3CE-9325-4DEE-BAF1-4CC619F974D2}">
      <dgm:prSet/>
      <dgm:spPr/>
      <dgm:t>
        <a:bodyPr/>
        <a:lstStyle/>
        <a:p>
          <a:endParaRPr lang="en-US"/>
        </a:p>
      </dgm:t>
    </dgm:pt>
    <dgm:pt modelId="{B1B67904-540F-41EA-AF27-EEEC598E29A3}" type="pres">
      <dgm:prSet presAssocID="{43C9E1DB-984D-4FC9-B05B-81F1F44F37CF}" presName="root" presStyleCnt="0">
        <dgm:presLayoutVars>
          <dgm:dir/>
          <dgm:resizeHandles val="exact"/>
        </dgm:presLayoutVars>
      </dgm:prSet>
      <dgm:spPr/>
    </dgm:pt>
    <dgm:pt modelId="{FD92ABCF-376C-4C22-A316-9622591B7205}" type="pres">
      <dgm:prSet presAssocID="{9B1DAAFA-4B71-47E4-A0DD-3784A76B9275}" presName="compNode" presStyleCnt="0"/>
      <dgm:spPr/>
    </dgm:pt>
    <dgm:pt modelId="{2DADE0CF-33CD-436C-B9F9-0F7C861DAC53}" type="pres">
      <dgm:prSet presAssocID="{9B1DAAFA-4B71-47E4-A0DD-3784A76B9275}" presName="bgRect" presStyleLbl="bgShp" presStyleIdx="0" presStyleCnt="2"/>
      <dgm:spPr/>
    </dgm:pt>
    <dgm:pt modelId="{C29ED538-0B58-4B6E-803D-E8C448257CBC}" type="pres">
      <dgm:prSet presAssocID="{9B1DAAFA-4B71-47E4-A0DD-3784A76B927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53654C20-36AC-4839-B8EE-10FBB22C425F}" type="pres">
      <dgm:prSet presAssocID="{9B1DAAFA-4B71-47E4-A0DD-3784A76B9275}" presName="spaceRect" presStyleCnt="0"/>
      <dgm:spPr/>
    </dgm:pt>
    <dgm:pt modelId="{990629C3-EC4C-46D2-9401-622252BF425A}" type="pres">
      <dgm:prSet presAssocID="{9B1DAAFA-4B71-47E4-A0DD-3784A76B9275}" presName="parTx" presStyleLbl="revTx" presStyleIdx="0" presStyleCnt="2">
        <dgm:presLayoutVars>
          <dgm:chMax val="0"/>
          <dgm:chPref val="0"/>
        </dgm:presLayoutVars>
      </dgm:prSet>
      <dgm:spPr/>
    </dgm:pt>
    <dgm:pt modelId="{853E3AEA-5102-452E-95B0-2A6B29DD39B4}" type="pres">
      <dgm:prSet presAssocID="{2FA3F78D-BB2C-46A3-A0A8-83CE99A52B65}" presName="sibTrans" presStyleCnt="0"/>
      <dgm:spPr/>
    </dgm:pt>
    <dgm:pt modelId="{10E2C6D0-C2A9-41E2-8E2C-6337C8B4EF63}" type="pres">
      <dgm:prSet presAssocID="{DEA43CB3-2C4B-46FB-99E7-B653BF0B5731}" presName="compNode" presStyleCnt="0"/>
      <dgm:spPr/>
    </dgm:pt>
    <dgm:pt modelId="{C04E00A9-EBA4-4B50-B17D-29D40B2F0E2C}" type="pres">
      <dgm:prSet presAssocID="{DEA43CB3-2C4B-46FB-99E7-B653BF0B5731}" presName="bgRect" presStyleLbl="bgShp" presStyleIdx="1" presStyleCnt="2"/>
      <dgm:spPr/>
    </dgm:pt>
    <dgm:pt modelId="{FFAF0116-65CC-4197-94F6-ABBE5B1D1E66}" type="pres">
      <dgm:prSet presAssocID="{DEA43CB3-2C4B-46FB-99E7-B653BF0B573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18DC2350-E09B-4A1F-8C9D-25FC323C2584}" type="pres">
      <dgm:prSet presAssocID="{DEA43CB3-2C4B-46FB-99E7-B653BF0B5731}" presName="spaceRect" presStyleCnt="0"/>
      <dgm:spPr/>
    </dgm:pt>
    <dgm:pt modelId="{11C062F4-D678-47CC-89AA-7DAF99FC94E9}" type="pres">
      <dgm:prSet presAssocID="{DEA43CB3-2C4B-46FB-99E7-B653BF0B5731}" presName="parTx" presStyleLbl="revTx" presStyleIdx="1" presStyleCnt="2">
        <dgm:presLayoutVars>
          <dgm:chMax val="0"/>
          <dgm:chPref val="0"/>
        </dgm:presLayoutVars>
      </dgm:prSet>
      <dgm:spPr/>
    </dgm:pt>
  </dgm:ptLst>
  <dgm:cxnLst>
    <dgm:cxn modelId="{5EB15406-CF07-47AC-B564-A2CE4997A991}" type="presOf" srcId="{43C9E1DB-984D-4FC9-B05B-81F1F44F37CF}" destId="{B1B67904-540F-41EA-AF27-EEEC598E29A3}" srcOrd="0" destOrd="0" presId="urn:microsoft.com/office/officeart/2018/2/layout/IconVerticalSolidList"/>
    <dgm:cxn modelId="{229578AC-6A26-4998-9C32-B4598FD78791}" type="presOf" srcId="{DEA43CB3-2C4B-46FB-99E7-B653BF0B5731}" destId="{11C062F4-D678-47CC-89AA-7DAF99FC94E9}" srcOrd="0" destOrd="0" presId="urn:microsoft.com/office/officeart/2018/2/layout/IconVerticalSolidList"/>
    <dgm:cxn modelId="{8993D3CE-9325-4DEE-BAF1-4CC619F974D2}" srcId="{43C9E1DB-984D-4FC9-B05B-81F1F44F37CF}" destId="{DEA43CB3-2C4B-46FB-99E7-B653BF0B5731}" srcOrd="1" destOrd="0" parTransId="{B7A707CB-C973-47D5-8ABA-AE26281FE8C2}" sibTransId="{DA7106E7-E5BC-425B-B8F1-9E8A11A3BE03}"/>
    <dgm:cxn modelId="{42C02AD0-0EB0-42D2-806C-1145486A1843}" type="presOf" srcId="{9B1DAAFA-4B71-47E4-A0DD-3784A76B9275}" destId="{990629C3-EC4C-46D2-9401-622252BF425A}" srcOrd="0" destOrd="0" presId="urn:microsoft.com/office/officeart/2018/2/layout/IconVerticalSolidList"/>
    <dgm:cxn modelId="{0A301EE6-CDF6-4E10-AE19-1AE67B1FC459}" srcId="{43C9E1DB-984D-4FC9-B05B-81F1F44F37CF}" destId="{9B1DAAFA-4B71-47E4-A0DD-3784A76B9275}" srcOrd="0" destOrd="0" parTransId="{1219E604-250F-4775-9AC7-8611BA900B93}" sibTransId="{2FA3F78D-BB2C-46A3-A0A8-83CE99A52B65}"/>
    <dgm:cxn modelId="{73BFC9C5-4D62-43F0-B048-ABE594F92571}" type="presParOf" srcId="{B1B67904-540F-41EA-AF27-EEEC598E29A3}" destId="{FD92ABCF-376C-4C22-A316-9622591B7205}" srcOrd="0" destOrd="0" presId="urn:microsoft.com/office/officeart/2018/2/layout/IconVerticalSolidList"/>
    <dgm:cxn modelId="{F3ADF402-3252-4B2B-A300-8CEACED580A9}" type="presParOf" srcId="{FD92ABCF-376C-4C22-A316-9622591B7205}" destId="{2DADE0CF-33CD-436C-B9F9-0F7C861DAC53}" srcOrd="0" destOrd="0" presId="urn:microsoft.com/office/officeart/2018/2/layout/IconVerticalSolidList"/>
    <dgm:cxn modelId="{852B79C9-C50B-4ACB-BE82-85B6A9933ED8}" type="presParOf" srcId="{FD92ABCF-376C-4C22-A316-9622591B7205}" destId="{C29ED538-0B58-4B6E-803D-E8C448257CBC}" srcOrd="1" destOrd="0" presId="urn:microsoft.com/office/officeart/2018/2/layout/IconVerticalSolidList"/>
    <dgm:cxn modelId="{18056F11-1EA6-401D-9DF6-618458FB4882}" type="presParOf" srcId="{FD92ABCF-376C-4C22-A316-9622591B7205}" destId="{53654C20-36AC-4839-B8EE-10FBB22C425F}" srcOrd="2" destOrd="0" presId="urn:microsoft.com/office/officeart/2018/2/layout/IconVerticalSolidList"/>
    <dgm:cxn modelId="{3C2B560B-41BE-4920-BCBC-C3F1BD7A8AB7}" type="presParOf" srcId="{FD92ABCF-376C-4C22-A316-9622591B7205}" destId="{990629C3-EC4C-46D2-9401-622252BF425A}" srcOrd="3" destOrd="0" presId="urn:microsoft.com/office/officeart/2018/2/layout/IconVerticalSolidList"/>
    <dgm:cxn modelId="{B479E7C9-637D-4FBD-8A9E-3FCAFCB14465}" type="presParOf" srcId="{B1B67904-540F-41EA-AF27-EEEC598E29A3}" destId="{853E3AEA-5102-452E-95B0-2A6B29DD39B4}" srcOrd="1" destOrd="0" presId="urn:microsoft.com/office/officeart/2018/2/layout/IconVerticalSolidList"/>
    <dgm:cxn modelId="{64CA23B7-4BB7-492B-B139-00B34EB40EA1}" type="presParOf" srcId="{B1B67904-540F-41EA-AF27-EEEC598E29A3}" destId="{10E2C6D0-C2A9-41E2-8E2C-6337C8B4EF63}" srcOrd="2" destOrd="0" presId="urn:microsoft.com/office/officeart/2018/2/layout/IconVerticalSolidList"/>
    <dgm:cxn modelId="{23F196E1-E0EF-4030-9F40-CF035ADD5D16}" type="presParOf" srcId="{10E2C6D0-C2A9-41E2-8E2C-6337C8B4EF63}" destId="{C04E00A9-EBA4-4B50-B17D-29D40B2F0E2C}" srcOrd="0" destOrd="0" presId="urn:microsoft.com/office/officeart/2018/2/layout/IconVerticalSolidList"/>
    <dgm:cxn modelId="{06BC523D-8272-4B10-A614-FF34D293D480}" type="presParOf" srcId="{10E2C6D0-C2A9-41E2-8E2C-6337C8B4EF63}" destId="{FFAF0116-65CC-4197-94F6-ABBE5B1D1E66}" srcOrd="1" destOrd="0" presId="urn:microsoft.com/office/officeart/2018/2/layout/IconVerticalSolidList"/>
    <dgm:cxn modelId="{CF17F0C6-437F-4B87-8C88-F87BEFC12E7D}" type="presParOf" srcId="{10E2C6D0-C2A9-41E2-8E2C-6337C8B4EF63}" destId="{18DC2350-E09B-4A1F-8C9D-25FC323C2584}" srcOrd="2" destOrd="0" presId="urn:microsoft.com/office/officeart/2018/2/layout/IconVerticalSolidList"/>
    <dgm:cxn modelId="{A4B5C42A-6FF8-43F1-BD84-E006EAE883E8}" type="presParOf" srcId="{10E2C6D0-C2A9-41E2-8E2C-6337C8B4EF63}" destId="{11C062F4-D678-47CC-89AA-7DAF99FC94E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rgbClr val="0070C0"/>
        </a:solidFill>
      </dgm:spPr>
      <dgm:t>
        <a:bodyPr/>
        <a:lstStyle/>
        <a:p>
          <a:r>
            <a:rPr lang="en-US"/>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rgbClr val="0070C0"/>
        </a:solidFill>
      </dgm:spPr>
      <dgm:t>
        <a:bodyPr/>
        <a:lstStyle/>
        <a:p>
          <a:r>
            <a:rPr lang="en-US"/>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chemeClr val="accent6"/>
        </a:solidFill>
      </dgm:spPr>
      <dgm:t>
        <a:bodyPr/>
        <a:lstStyle/>
        <a:p>
          <a:r>
            <a:rPr lang="en-US" dirty="0">
              <a:solidFill>
                <a:schemeClr val="tx1"/>
              </a:solidFill>
            </a:rPr>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rgbClr val="0070C0"/>
        </a:solidFill>
      </dgm:spPr>
      <dgm:t>
        <a:bodyPr/>
        <a:lstStyle/>
        <a:p>
          <a:r>
            <a:rPr lang="en-US"/>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rgbClr val="0070C0"/>
        </a:solidFill>
      </dgm:spPr>
      <dgm:t>
        <a:bodyPr/>
        <a:lstStyle/>
        <a:p>
          <a:r>
            <a:rPr lang="en-US" dirty="0"/>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rgbClr val="0070C0"/>
        </a:solidFill>
      </dgm:spPr>
      <dgm:t>
        <a:bodyPr/>
        <a:lstStyle/>
        <a:p>
          <a:r>
            <a:rPr lang="en-US"/>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rgbClr val="0070C0"/>
        </a:solidFill>
      </dgm:spPr>
      <dgm:t>
        <a:bodyPr/>
        <a:lstStyle/>
        <a:p>
          <a:r>
            <a:rPr lang="en-US"/>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rgbClr val="0070C0"/>
        </a:solidFill>
      </dgm:spPr>
      <dgm:t>
        <a:bodyPr/>
        <a:lstStyle/>
        <a:p>
          <a:r>
            <a:rPr lang="en-US" dirty="0"/>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chemeClr val="accent6"/>
        </a:solidFill>
      </dgm:spPr>
      <dgm:t>
        <a:bodyPr/>
        <a:lstStyle/>
        <a:p>
          <a:r>
            <a:rPr lang="en-US" dirty="0">
              <a:solidFill>
                <a:schemeClr val="tx1"/>
              </a:solidFill>
            </a:rPr>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rgbClr val="0070C0"/>
        </a:solidFill>
      </dgm:spPr>
      <dgm:t>
        <a:bodyPr/>
        <a:lstStyle/>
        <a:p>
          <a:r>
            <a:rPr lang="en-US" dirty="0"/>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19B55B-DB96-4FC8-BE60-15626F51A34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4AF6DC2B-7CD0-4B11-A9D5-DDEBFA94EECA}">
      <dgm:prSet/>
      <dgm:spPr/>
      <dgm:t>
        <a:bodyPr/>
        <a:lstStyle/>
        <a:p>
          <a:r>
            <a:rPr lang="en-US" dirty="0">
              <a:solidFill>
                <a:schemeClr val="tx1"/>
              </a:solidFill>
            </a:rPr>
            <a:t>PIs interested in submitting a request for supplemental funding should</a:t>
          </a:r>
        </a:p>
      </dgm:t>
    </dgm:pt>
    <dgm:pt modelId="{8D7DB579-87B1-4416-908E-148FEAA80C17}" type="parTrans" cxnId="{3743E319-ED36-4AE9-8123-59F06703E126}">
      <dgm:prSet/>
      <dgm:spPr/>
      <dgm:t>
        <a:bodyPr/>
        <a:lstStyle/>
        <a:p>
          <a:endParaRPr lang="en-US"/>
        </a:p>
      </dgm:t>
    </dgm:pt>
    <dgm:pt modelId="{BD68EBDF-29A3-45DF-9406-01628617D79E}" type="sibTrans" cxnId="{3743E319-ED36-4AE9-8123-59F06703E126}">
      <dgm:prSet/>
      <dgm:spPr/>
      <dgm:t>
        <a:bodyPr/>
        <a:lstStyle/>
        <a:p>
          <a:endParaRPr lang="en-US"/>
        </a:p>
      </dgm:t>
    </dgm:pt>
    <dgm:pt modelId="{7F3F603D-67CB-4E89-AFAF-7BF3D57ACAA1}">
      <dgm:prSet/>
      <dgm:spPr/>
      <dgm:t>
        <a:bodyPr/>
        <a:lstStyle/>
        <a:p>
          <a:r>
            <a:rPr lang="en-US" dirty="0"/>
            <a:t>contact their cognizant program officer before</a:t>
          </a:r>
          <a:br>
            <a:rPr lang="en-US" dirty="0"/>
          </a:br>
          <a:r>
            <a:rPr lang="en-US" dirty="0"/>
            <a:t>submission to discuss the proposal idea, and</a:t>
          </a:r>
        </a:p>
      </dgm:t>
    </dgm:pt>
    <dgm:pt modelId="{F00E86B8-5F86-4553-B53E-6C59BC7C4D8C}" type="parTrans" cxnId="{0396807B-2811-483D-A18D-C26C9BFF8D38}">
      <dgm:prSet/>
      <dgm:spPr/>
      <dgm:t>
        <a:bodyPr/>
        <a:lstStyle/>
        <a:p>
          <a:endParaRPr lang="en-US"/>
        </a:p>
      </dgm:t>
    </dgm:pt>
    <dgm:pt modelId="{589828F3-B228-46CC-BFB3-46D733A99571}" type="sibTrans" cxnId="{0396807B-2811-483D-A18D-C26C9BFF8D38}">
      <dgm:prSet/>
      <dgm:spPr/>
      <dgm:t>
        <a:bodyPr/>
        <a:lstStyle/>
        <a:p>
          <a:endParaRPr lang="en-US"/>
        </a:p>
      </dgm:t>
    </dgm:pt>
    <dgm:pt modelId="{141BC9B9-E1B0-463C-8780-7A3459D773C4}">
      <dgm:prSet/>
      <dgm:spPr/>
      <dgm:t>
        <a:bodyPr/>
        <a:lstStyle/>
        <a:p>
          <a:r>
            <a:rPr lang="en-US" dirty="0"/>
            <a:t>follow the guidelines for supplemental funding requests for existing awards in the PAPPG.</a:t>
          </a:r>
        </a:p>
      </dgm:t>
    </dgm:pt>
    <dgm:pt modelId="{D99406FF-DF06-447F-AA24-39CF9B4B20E2}" type="parTrans" cxnId="{F0E8EEEF-2D1B-4338-97E5-A6481C55D259}">
      <dgm:prSet/>
      <dgm:spPr/>
      <dgm:t>
        <a:bodyPr/>
        <a:lstStyle/>
        <a:p>
          <a:endParaRPr lang="en-US"/>
        </a:p>
      </dgm:t>
    </dgm:pt>
    <dgm:pt modelId="{9910020D-1A03-44D8-B4F0-5719CD4C0EDA}" type="sibTrans" cxnId="{F0E8EEEF-2D1B-4338-97E5-A6481C55D259}">
      <dgm:prSet/>
      <dgm:spPr/>
      <dgm:t>
        <a:bodyPr/>
        <a:lstStyle/>
        <a:p>
          <a:endParaRPr lang="en-US"/>
        </a:p>
      </dgm:t>
    </dgm:pt>
    <dgm:pt modelId="{7D2FED97-486C-A145-A109-7FA2B5BF214B}">
      <dgm:prSet/>
      <dgm:spPr/>
      <dgm:t>
        <a:bodyPr/>
        <a:lstStyle/>
        <a:p>
          <a:pPr>
            <a:buNone/>
          </a:pPr>
          <a:r>
            <a:rPr lang="en-US" dirty="0"/>
            <a:t> </a:t>
          </a:r>
        </a:p>
      </dgm:t>
    </dgm:pt>
    <dgm:pt modelId="{168236E7-DA15-0B46-BC99-246A9A0A6173}" type="parTrans" cxnId="{D48B921F-4DFE-B04E-BAF7-D76599FEF4DB}">
      <dgm:prSet/>
      <dgm:spPr/>
      <dgm:t>
        <a:bodyPr/>
        <a:lstStyle/>
        <a:p>
          <a:endParaRPr lang="en-US"/>
        </a:p>
      </dgm:t>
    </dgm:pt>
    <dgm:pt modelId="{B27CF888-BE33-1A4F-B1E8-49715C1C056F}" type="sibTrans" cxnId="{D48B921F-4DFE-B04E-BAF7-D76599FEF4DB}">
      <dgm:prSet/>
      <dgm:spPr/>
      <dgm:t>
        <a:bodyPr/>
        <a:lstStyle/>
        <a:p>
          <a:endParaRPr lang="en-US"/>
        </a:p>
      </dgm:t>
    </dgm:pt>
    <dgm:pt modelId="{414D8519-FC85-014E-BD02-71204444C52C}" type="pres">
      <dgm:prSet presAssocID="{6319B55B-DB96-4FC8-BE60-15626F51A34A}" presName="Name0" presStyleCnt="0">
        <dgm:presLayoutVars>
          <dgm:dir/>
          <dgm:animLvl val="lvl"/>
          <dgm:resizeHandles val="exact"/>
        </dgm:presLayoutVars>
      </dgm:prSet>
      <dgm:spPr/>
    </dgm:pt>
    <dgm:pt modelId="{E694B83A-C8AF-8148-8A59-27A642F7C733}" type="pres">
      <dgm:prSet presAssocID="{4AF6DC2B-7CD0-4B11-A9D5-DDEBFA94EECA}" presName="linNode" presStyleCnt="0"/>
      <dgm:spPr/>
    </dgm:pt>
    <dgm:pt modelId="{D2D52EC1-F470-8F42-A67F-015ADF4C67EB}" type="pres">
      <dgm:prSet presAssocID="{4AF6DC2B-7CD0-4B11-A9D5-DDEBFA94EECA}" presName="parentText" presStyleLbl="node1" presStyleIdx="0" presStyleCnt="1">
        <dgm:presLayoutVars>
          <dgm:chMax val="1"/>
          <dgm:bulletEnabled val="1"/>
        </dgm:presLayoutVars>
      </dgm:prSet>
      <dgm:spPr/>
    </dgm:pt>
    <dgm:pt modelId="{29B2ACBC-87D6-F54D-911F-7796AAFE507C}" type="pres">
      <dgm:prSet presAssocID="{4AF6DC2B-7CD0-4B11-A9D5-DDEBFA94EECA}" presName="descendantText" presStyleLbl="alignAccFollowNode1" presStyleIdx="0" presStyleCnt="1">
        <dgm:presLayoutVars>
          <dgm:bulletEnabled val="1"/>
        </dgm:presLayoutVars>
      </dgm:prSet>
      <dgm:spPr/>
    </dgm:pt>
  </dgm:ptLst>
  <dgm:cxnLst>
    <dgm:cxn modelId="{A7FC1603-5A25-5945-880E-8BF2258DBA67}" type="presOf" srcId="{141BC9B9-E1B0-463C-8780-7A3459D773C4}" destId="{29B2ACBC-87D6-F54D-911F-7796AAFE507C}" srcOrd="0" destOrd="2" presId="urn:microsoft.com/office/officeart/2005/8/layout/vList5"/>
    <dgm:cxn modelId="{2EE5D915-5BB4-5848-89F2-4E34B486F1C9}" type="presOf" srcId="{6319B55B-DB96-4FC8-BE60-15626F51A34A}" destId="{414D8519-FC85-014E-BD02-71204444C52C}" srcOrd="0" destOrd="0" presId="urn:microsoft.com/office/officeart/2005/8/layout/vList5"/>
    <dgm:cxn modelId="{3743E319-ED36-4AE9-8123-59F06703E126}" srcId="{6319B55B-DB96-4FC8-BE60-15626F51A34A}" destId="{4AF6DC2B-7CD0-4B11-A9D5-DDEBFA94EECA}" srcOrd="0" destOrd="0" parTransId="{8D7DB579-87B1-4416-908E-148FEAA80C17}" sibTransId="{BD68EBDF-29A3-45DF-9406-01628617D79E}"/>
    <dgm:cxn modelId="{D48B921F-4DFE-B04E-BAF7-D76599FEF4DB}" srcId="{4AF6DC2B-7CD0-4B11-A9D5-DDEBFA94EECA}" destId="{7D2FED97-486C-A145-A109-7FA2B5BF214B}" srcOrd="1" destOrd="0" parTransId="{168236E7-DA15-0B46-BC99-246A9A0A6173}" sibTransId="{B27CF888-BE33-1A4F-B1E8-49715C1C056F}"/>
    <dgm:cxn modelId="{D400016A-0DE9-A14A-B410-ADF4FAB1439B}" type="presOf" srcId="{4AF6DC2B-7CD0-4B11-A9D5-DDEBFA94EECA}" destId="{D2D52EC1-F470-8F42-A67F-015ADF4C67EB}" srcOrd="0" destOrd="0" presId="urn:microsoft.com/office/officeart/2005/8/layout/vList5"/>
    <dgm:cxn modelId="{CCB14852-F803-C140-ACFF-433381536990}" type="presOf" srcId="{7F3F603D-67CB-4E89-AFAF-7BF3D57ACAA1}" destId="{29B2ACBC-87D6-F54D-911F-7796AAFE507C}" srcOrd="0" destOrd="0" presId="urn:microsoft.com/office/officeart/2005/8/layout/vList5"/>
    <dgm:cxn modelId="{0396807B-2811-483D-A18D-C26C9BFF8D38}" srcId="{4AF6DC2B-7CD0-4B11-A9D5-DDEBFA94EECA}" destId="{7F3F603D-67CB-4E89-AFAF-7BF3D57ACAA1}" srcOrd="0" destOrd="0" parTransId="{F00E86B8-5F86-4553-B53E-6C59BC7C4D8C}" sibTransId="{589828F3-B228-46CC-BFB3-46D733A99571}"/>
    <dgm:cxn modelId="{448795BD-92F5-564E-96C6-9E817C63EE4C}" type="presOf" srcId="{7D2FED97-486C-A145-A109-7FA2B5BF214B}" destId="{29B2ACBC-87D6-F54D-911F-7796AAFE507C}" srcOrd="0" destOrd="1" presId="urn:microsoft.com/office/officeart/2005/8/layout/vList5"/>
    <dgm:cxn modelId="{F0E8EEEF-2D1B-4338-97E5-A6481C55D259}" srcId="{4AF6DC2B-7CD0-4B11-A9D5-DDEBFA94EECA}" destId="{141BC9B9-E1B0-463C-8780-7A3459D773C4}" srcOrd="2" destOrd="0" parTransId="{D99406FF-DF06-447F-AA24-39CF9B4B20E2}" sibTransId="{9910020D-1A03-44D8-B4F0-5719CD4C0EDA}"/>
    <dgm:cxn modelId="{338D1421-55C1-3949-890E-9F932AD02A24}" type="presParOf" srcId="{414D8519-FC85-014E-BD02-71204444C52C}" destId="{E694B83A-C8AF-8148-8A59-27A642F7C733}" srcOrd="0" destOrd="0" presId="urn:microsoft.com/office/officeart/2005/8/layout/vList5"/>
    <dgm:cxn modelId="{EF244E80-15CF-DB41-8184-B7D0B08EFE1D}" type="presParOf" srcId="{E694B83A-C8AF-8148-8A59-27A642F7C733}" destId="{D2D52EC1-F470-8F42-A67F-015ADF4C67EB}" srcOrd="0" destOrd="0" presId="urn:microsoft.com/office/officeart/2005/8/layout/vList5"/>
    <dgm:cxn modelId="{2C10DCF0-A058-A54F-9053-F8C60A66E4E4}" type="presParOf" srcId="{E694B83A-C8AF-8148-8A59-27A642F7C733}" destId="{29B2ACBC-87D6-F54D-911F-7796AAFE507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rgbClr val="0070C0"/>
        </a:solidFill>
      </dgm:spPr>
      <dgm:t>
        <a:bodyPr/>
        <a:lstStyle/>
        <a:p>
          <a:r>
            <a:rPr lang="en-US"/>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rgbClr val="0070C0"/>
        </a:solidFill>
      </dgm:spPr>
      <dgm:t>
        <a:bodyPr/>
        <a:lstStyle/>
        <a:p>
          <a:r>
            <a:rPr lang="en-US"/>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rgbClr val="0070C0"/>
        </a:solidFill>
      </dgm:spPr>
      <dgm:t>
        <a:bodyPr/>
        <a:lstStyle/>
        <a:p>
          <a:r>
            <a:rPr lang="en-US" dirty="0"/>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rgbClr val="0070C0"/>
        </a:solidFill>
      </dgm:spPr>
      <dgm:t>
        <a:bodyPr/>
        <a:lstStyle/>
        <a:p>
          <a:r>
            <a:rPr lang="en-US"/>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chemeClr val="accent6"/>
        </a:solidFill>
      </dgm:spPr>
      <dgm:t>
        <a:bodyPr/>
        <a:lstStyle/>
        <a:p>
          <a:r>
            <a:rPr lang="en-US" dirty="0">
              <a:solidFill>
                <a:schemeClr val="tx1"/>
              </a:solidFill>
            </a:rPr>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1107383-053E-4533-AF75-6482ECA15E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57A3962-110F-4D9E-9EC9-4DF502112EE6}">
      <dgm:prSet/>
      <dgm:spPr/>
      <dgm:t>
        <a:bodyPr/>
        <a:lstStyle/>
        <a:p>
          <a:pPr>
            <a:lnSpc>
              <a:spcPct val="100000"/>
            </a:lnSpc>
          </a:pPr>
          <a:r>
            <a:rPr lang="en-US" i="0"/>
            <a:t>Track 3 projects will be reviewed during their third year to determine whether satisfactory progress has been made, with continued funding contingent on the result of the third-year review.</a:t>
          </a:r>
        </a:p>
      </dgm:t>
    </dgm:pt>
    <dgm:pt modelId="{1D8E47CA-00C7-43E8-9DFC-30FF18A490F1}" type="parTrans" cxnId="{3D443975-F966-449C-9332-8B69BCA26EEE}">
      <dgm:prSet/>
      <dgm:spPr/>
      <dgm:t>
        <a:bodyPr/>
        <a:lstStyle/>
        <a:p>
          <a:endParaRPr lang="en-US"/>
        </a:p>
      </dgm:t>
    </dgm:pt>
    <dgm:pt modelId="{11D73A1A-F5AA-4CAB-934C-531341E10640}" type="sibTrans" cxnId="{3D443975-F966-449C-9332-8B69BCA26EEE}">
      <dgm:prSet/>
      <dgm:spPr/>
      <dgm:t>
        <a:bodyPr/>
        <a:lstStyle/>
        <a:p>
          <a:endParaRPr lang="en-US"/>
        </a:p>
      </dgm:t>
    </dgm:pt>
    <dgm:pt modelId="{146BCCB3-B8A7-4F2F-B965-AE37EF4C8454}">
      <dgm:prSet/>
      <dgm:spPr/>
      <dgm:t>
        <a:bodyPr/>
        <a:lstStyle/>
        <a:p>
          <a:pPr>
            <a:lnSpc>
              <a:spcPct val="100000"/>
            </a:lnSpc>
          </a:pPr>
          <a:r>
            <a:rPr lang="en-US"/>
            <a:t>Project teams present information on the status of project activities and outcomes to date. </a:t>
          </a:r>
        </a:p>
      </dgm:t>
    </dgm:pt>
    <dgm:pt modelId="{720A5627-51A6-48AF-AC3F-9707667A3A2A}" type="parTrans" cxnId="{B89FE58D-C911-4201-8BBF-9F1E06980D53}">
      <dgm:prSet/>
      <dgm:spPr/>
      <dgm:t>
        <a:bodyPr/>
        <a:lstStyle/>
        <a:p>
          <a:endParaRPr lang="en-US"/>
        </a:p>
      </dgm:t>
    </dgm:pt>
    <dgm:pt modelId="{988F80EF-9FD5-4358-8DA2-6ACCE4BA966F}" type="sibTrans" cxnId="{B89FE58D-C911-4201-8BBF-9F1E06980D53}">
      <dgm:prSet/>
      <dgm:spPr/>
      <dgm:t>
        <a:bodyPr/>
        <a:lstStyle/>
        <a:p>
          <a:endParaRPr lang="en-US"/>
        </a:p>
      </dgm:t>
    </dgm:pt>
    <dgm:pt modelId="{B8B4AE50-EF7F-466D-987D-62FBF84E1C17}">
      <dgm:prSet/>
      <dgm:spPr/>
      <dgm:t>
        <a:bodyPr/>
        <a:lstStyle/>
        <a:p>
          <a:pPr>
            <a:lnSpc>
              <a:spcPct val="100000"/>
            </a:lnSpc>
          </a:pPr>
          <a:r>
            <a:rPr lang="en-US"/>
            <a:t>A team of S-STEM staff review project documentation, acknowledge accomplishments, discuss shortcomings, and make recommendations to improve project implementation as appropriate.</a:t>
          </a:r>
        </a:p>
      </dgm:t>
    </dgm:pt>
    <dgm:pt modelId="{3184DB95-D707-4D66-9EFD-D3E6A7A657A9}" type="parTrans" cxnId="{46D8D6DF-69BD-470D-93B9-7E8737E5B767}">
      <dgm:prSet/>
      <dgm:spPr/>
      <dgm:t>
        <a:bodyPr/>
        <a:lstStyle/>
        <a:p>
          <a:endParaRPr lang="en-US"/>
        </a:p>
      </dgm:t>
    </dgm:pt>
    <dgm:pt modelId="{1A5E8520-98D7-422D-A782-50C3929F38AB}" type="sibTrans" cxnId="{46D8D6DF-69BD-470D-93B9-7E8737E5B767}">
      <dgm:prSet/>
      <dgm:spPr/>
      <dgm:t>
        <a:bodyPr/>
        <a:lstStyle/>
        <a:p>
          <a:endParaRPr lang="en-US"/>
        </a:p>
      </dgm:t>
    </dgm:pt>
    <dgm:pt modelId="{0C07FF8D-181E-4E18-B10E-86C90480E171}" type="pres">
      <dgm:prSet presAssocID="{A1107383-053E-4533-AF75-6482ECA15E53}" presName="root" presStyleCnt="0">
        <dgm:presLayoutVars>
          <dgm:dir/>
          <dgm:resizeHandles val="exact"/>
        </dgm:presLayoutVars>
      </dgm:prSet>
      <dgm:spPr/>
    </dgm:pt>
    <dgm:pt modelId="{B85282B2-1617-459E-BA79-C791DA014974}" type="pres">
      <dgm:prSet presAssocID="{057A3962-110F-4D9E-9EC9-4DF502112EE6}" presName="compNode" presStyleCnt="0"/>
      <dgm:spPr/>
    </dgm:pt>
    <dgm:pt modelId="{5912B50A-A45A-48E8-9BE3-36A5B421844B}" type="pres">
      <dgm:prSet presAssocID="{057A3962-110F-4D9E-9EC9-4DF502112EE6}" presName="bgRect" presStyleLbl="bgShp" presStyleIdx="0" presStyleCnt="3"/>
      <dgm:spPr/>
    </dgm:pt>
    <dgm:pt modelId="{8C46C979-C2D9-4652-816A-032098B71B4D}" type="pres">
      <dgm:prSet presAssocID="{057A3962-110F-4D9E-9EC9-4DF502112E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0B086F1-91DD-4288-B023-48B965A6112B}" type="pres">
      <dgm:prSet presAssocID="{057A3962-110F-4D9E-9EC9-4DF502112EE6}" presName="spaceRect" presStyleCnt="0"/>
      <dgm:spPr/>
    </dgm:pt>
    <dgm:pt modelId="{AC61D66B-8403-4A52-99A9-76F3215BA6E9}" type="pres">
      <dgm:prSet presAssocID="{057A3962-110F-4D9E-9EC9-4DF502112EE6}" presName="parTx" presStyleLbl="revTx" presStyleIdx="0" presStyleCnt="3">
        <dgm:presLayoutVars>
          <dgm:chMax val="0"/>
          <dgm:chPref val="0"/>
        </dgm:presLayoutVars>
      </dgm:prSet>
      <dgm:spPr/>
    </dgm:pt>
    <dgm:pt modelId="{0C057686-AEB1-4264-B1D2-993D3C195BD0}" type="pres">
      <dgm:prSet presAssocID="{11D73A1A-F5AA-4CAB-934C-531341E10640}" presName="sibTrans" presStyleCnt="0"/>
      <dgm:spPr/>
    </dgm:pt>
    <dgm:pt modelId="{9B5D68C0-3C27-48DD-9B0B-D23FED670D03}" type="pres">
      <dgm:prSet presAssocID="{146BCCB3-B8A7-4F2F-B965-AE37EF4C8454}" presName="compNode" presStyleCnt="0"/>
      <dgm:spPr/>
    </dgm:pt>
    <dgm:pt modelId="{1D2931FD-94D7-458F-B7F8-AB7F3AAC82B3}" type="pres">
      <dgm:prSet presAssocID="{146BCCB3-B8A7-4F2F-B965-AE37EF4C8454}" presName="bgRect" presStyleLbl="bgShp" presStyleIdx="1" presStyleCnt="3"/>
      <dgm:spPr/>
    </dgm:pt>
    <dgm:pt modelId="{A28FCB57-01FE-4181-9DCB-58F95806022D}" type="pres">
      <dgm:prSet presAssocID="{146BCCB3-B8A7-4F2F-B965-AE37EF4C84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28654B6E-B313-4B5D-B15F-2F806C908E74}" type="pres">
      <dgm:prSet presAssocID="{146BCCB3-B8A7-4F2F-B965-AE37EF4C8454}" presName="spaceRect" presStyleCnt="0"/>
      <dgm:spPr/>
    </dgm:pt>
    <dgm:pt modelId="{7DAFF047-96BB-4D93-B5DD-8B07EDA7847F}" type="pres">
      <dgm:prSet presAssocID="{146BCCB3-B8A7-4F2F-B965-AE37EF4C8454}" presName="parTx" presStyleLbl="revTx" presStyleIdx="1" presStyleCnt="3">
        <dgm:presLayoutVars>
          <dgm:chMax val="0"/>
          <dgm:chPref val="0"/>
        </dgm:presLayoutVars>
      </dgm:prSet>
      <dgm:spPr/>
    </dgm:pt>
    <dgm:pt modelId="{448AF080-0A28-4B01-AAD6-A48BEC0E8AAC}" type="pres">
      <dgm:prSet presAssocID="{988F80EF-9FD5-4358-8DA2-6ACCE4BA966F}" presName="sibTrans" presStyleCnt="0"/>
      <dgm:spPr/>
    </dgm:pt>
    <dgm:pt modelId="{F37B4A87-6A2C-4574-9112-7D15784A50ED}" type="pres">
      <dgm:prSet presAssocID="{B8B4AE50-EF7F-466D-987D-62FBF84E1C17}" presName="compNode" presStyleCnt="0"/>
      <dgm:spPr/>
    </dgm:pt>
    <dgm:pt modelId="{240A6F6F-BC7C-4499-BAA8-7EDD345CC280}" type="pres">
      <dgm:prSet presAssocID="{B8B4AE50-EF7F-466D-987D-62FBF84E1C17}" presName="bgRect" presStyleLbl="bgShp" presStyleIdx="2" presStyleCnt="3"/>
      <dgm:spPr/>
    </dgm:pt>
    <dgm:pt modelId="{9DEAA6AC-2AF5-4615-8A8E-C3519F3548E1}" type="pres">
      <dgm:prSet presAssocID="{B8B4AE50-EF7F-466D-987D-62FBF84E1C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10134B83-7F92-4CB6-99C8-8FB618D5A1D0}" type="pres">
      <dgm:prSet presAssocID="{B8B4AE50-EF7F-466D-987D-62FBF84E1C17}" presName="spaceRect" presStyleCnt="0"/>
      <dgm:spPr/>
    </dgm:pt>
    <dgm:pt modelId="{E4E37283-D1F8-48A0-8DCC-62E7E6A7627F}" type="pres">
      <dgm:prSet presAssocID="{B8B4AE50-EF7F-466D-987D-62FBF84E1C17}" presName="parTx" presStyleLbl="revTx" presStyleIdx="2" presStyleCnt="3">
        <dgm:presLayoutVars>
          <dgm:chMax val="0"/>
          <dgm:chPref val="0"/>
        </dgm:presLayoutVars>
      </dgm:prSet>
      <dgm:spPr/>
    </dgm:pt>
  </dgm:ptLst>
  <dgm:cxnLst>
    <dgm:cxn modelId="{105E9F00-CAA6-2046-92F2-9244A667D738}" type="presOf" srcId="{B8B4AE50-EF7F-466D-987D-62FBF84E1C17}" destId="{E4E37283-D1F8-48A0-8DCC-62E7E6A7627F}" srcOrd="0" destOrd="0" presId="urn:microsoft.com/office/officeart/2018/2/layout/IconVerticalSolidList"/>
    <dgm:cxn modelId="{38D5076B-AE43-7843-BE55-DA9A92A56E10}" type="presOf" srcId="{057A3962-110F-4D9E-9EC9-4DF502112EE6}" destId="{AC61D66B-8403-4A52-99A9-76F3215BA6E9}" srcOrd="0" destOrd="0" presId="urn:microsoft.com/office/officeart/2018/2/layout/IconVerticalSolidList"/>
    <dgm:cxn modelId="{3D443975-F966-449C-9332-8B69BCA26EEE}" srcId="{A1107383-053E-4533-AF75-6482ECA15E53}" destId="{057A3962-110F-4D9E-9EC9-4DF502112EE6}" srcOrd="0" destOrd="0" parTransId="{1D8E47CA-00C7-43E8-9DFC-30FF18A490F1}" sibTransId="{11D73A1A-F5AA-4CAB-934C-531341E10640}"/>
    <dgm:cxn modelId="{B89FE58D-C911-4201-8BBF-9F1E06980D53}" srcId="{A1107383-053E-4533-AF75-6482ECA15E53}" destId="{146BCCB3-B8A7-4F2F-B965-AE37EF4C8454}" srcOrd="1" destOrd="0" parTransId="{720A5627-51A6-48AF-AC3F-9707667A3A2A}" sibTransId="{988F80EF-9FD5-4358-8DA2-6ACCE4BA966F}"/>
    <dgm:cxn modelId="{CE5425B9-84BC-074B-BA37-FE8111709CD8}" type="presOf" srcId="{146BCCB3-B8A7-4F2F-B965-AE37EF4C8454}" destId="{7DAFF047-96BB-4D93-B5DD-8B07EDA7847F}" srcOrd="0" destOrd="0" presId="urn:microsoft.com/office/officeart/2018/2/layout/IconVerticalSolidList"/>
    <dgm:cxn modelId="{0F5788BB-D1AA-1D44-AFE3-4D03E97B7C67}" type="presOf" srcId="{A1107383-053E-4533-AF75-6482ECA15E53}" destId="{0C07FF8D-181E-4E18-B10E-86C90480E171}" srcOrd="0" destOrd="0" presId="urn:microsoft.com/office/officeart/2018/2/layout/IconVerticalSolidList"/>
    <dgm:cxn modelId="{46D8D6DF-69BD-470D-93B9-7E8737E5B767}" srcId="{A1107383-053E-4533-AF75-6482ECA15E53}" destId="{B8B4AE50-EF7F-466D-987D-62FBF84E1C17}" srcOrd="2" destOrd="0" parTransId="{3184DB95-D707-4D66-9EFD-D3E6A7A657A9}" sibTransId="{1A5E8520-98D7-422D-A782-50C3929F38AB}"/>
    <dgm:cxn modelId="{3D8185A6-E870-174F-B7B6-AE1EE944BB0D}" type="presParOf" srcId="{0C07FF8D-181E-4E18-B10E-86C90480E171}" destId="{B85282B2-1617-459E-BA79-C791DA014974}" srcOrd="0" destOrd="0" presId="urn:microsoft.com/office/officeart/2018/2/layout/IconVerticalSolidList"/>
    <dgm:cxn modelId="{7B668E71-4AA1-EA47-81B7-B4AE2C796808}" type="presParOf" srcId="{B85282B2-1617-459E-BA79-C791DA014974}" destId="{5912B50A-A45A-48E8-9BE3-36A5B421844B}" srcOrd="0" destOrd="0" presId="urn:microsoft.com/office/officeart/2018/2/layout/IconVerticalSolidList"/>
    <dgm:cxn modelId="{1179206B-0420-F74E-8D34-D00615DF5D7D}" type="presParOf" srcId="{B85282B2-1617-459E-BA79-C791DA014974}" destId="{8C46C979-C2D9-4652-816A-032098B71B4D}" srcOrd="1" destOrd="0" presId="urn:microsoft.com/office/officeart/2018/2/layout/IconVerticalSolidList"/>
    <dgm:cxn modelId="{E5EA1364-6E97-9641-B15B-2FB8D752AB21}" type="presParOf" srcId="{B85282B2-1617-459E-BA79-C791DA014974}" destId="{40B086F1-91DD-4288-B023-48B965A6112B}" srcOrd="2" destOrd="0" presId="urn:microsoft.com/office/officeart/2018/2/layout/IconVerticalSolidList"/>
    <dgm:cxn modelId="{D3F476F3-FA63-FF41-8AB4-AB645C7747DF}" type="presParOf" srcId="{B85282B2-1617-459E-BA79-C791DA014974}" destId="{AC61D66B-8403-4A52-99A9-76F3215BA6E9}" srcOrd="3" destOrd="0" presId="urn:microsoft.com/office/officeart/2018/2/layout/IconVerticalSolidList"/>
    <dgm:cxn modelId="{9C79963D-C39D-9442-AF65-216698B8F350}" type="presParOf" srcId="{0C07FF8D-181E-4E18-B10E-86C90480E171}" destId="{0C057686-AEB1-4264-B1D2-993D3C195BD0}" srcOrd="1" destOrd="0" presId="urn:microsoft.com/office/officeart/2018/2/layout/IconVerticalSolidList"/>
    <dgm:cxn modelId="{AAF0E509-4E32-284E-A500-5F1782E07BD7}" type="presParOf" srcId="{0C07FF8D-181E-4E18-B10E-86C90480E171}" destId="{9B5D68C0-3C27-48DD-9B0B-D23FED670D03}" srcOrd="2" destOrd="0" presId="urn:microsoft.com/office/officeart/2018/2/layout/IconVerticalSolidList"/>
    <dgm:cxn modelId="{854CFA5E-027C-404B-B184-BC8865F8C3B3}" type="presParOf" srcId="{9B5D68C0-3C27-48DD-9B0B-D23FED670D03}" destId="{1D2931FD-94D7-458F-B7F8-AB7F3AAC82B3}" srcOrd="0" destOrd="0" presId="urn:microsoft.com/office/officeart/2018/2/layout/IconVerticalSolidList"/>
    <dgm:cxn modelId="{F8396A07-AD92-764A-AD7B-F47AB7D8DB7F}" type="presParOf" srcId="{9B5D68C0-3C27-48DD-9B0B-D23FED670D03}" destId="{A28FCB57-01FE-4181-9DCB-58F95806022D}" srcOrd="1" destOrd="0" presId="urn:microsoft.com/office/officeart/2018/2/layout/IconVerticalSolidList"/>
    <dgm:cxn modelId="{61BA6297-7C8A-7F4C-9A60-5477138ECEEC}" type="presParOf" srcId="{9B5D68C0-3C27-48DD-9B0B-D23FED670D03}" destId="{28654B6E-B313-4B5D-B15F-2F806C908E74}" srcOrd="2" destOrd="0" presId="urn:microsoft.com/office/officeart/2018/2/layout/IconVerticalSolidList"/>
    <dgm:cxn modelId="{B595B41F-4A91-F743-A21C-748F73041E25}" type="presParOf" srcId="{9B5D68C0-3C27-48DD-9B0B-D23FED670D03}" destId="{7DAFF047-96BB-4D93-B5DD-8B07EDA7847F}" srcOrd="3" destOrd="0" presId="urn:microsoft.com/office/officeart/2018/2/layout/IconVerticalSolidList"/>
    <dgm:cxn modelId="{955E066A-D917-0E46-A4C9-AC71743F4480}" type="presParOf" srcId="{0C07FF8D-181E-4E18-B10E-86C90480E171}" destId="{448AF080-0A28-4B01-AAD6-A48BEC0E8AAC}" srcOrd="3" destOrd="0" presId="urn:microsoft.com/office/officeart/2018/2/layout/IconVerticalSolidList"/>
    <dgm:cxn modelId="{24C86964-ECE4-FE4C-80B8-D9FF9B849FB8}" type="presParOf" srcId="{0C07FF8D-181E-4E18-B10E-86C90480E171}" destId="{F37B4A87-6A2C-4574-9112-7D15784A50ED}" srcOrd="4" destOrd="0" presId="urn:microsoft.com/office/officeart/2018/2/layout/IconVerticalSolidList"/>
    <dgm:cxn modelId="{579FD9B7-9D91-7A4C-B6B4-FC21F4A2A71E}" type="presParOf" srcId="{F37B4A87-6A2C-4574-9112-7D15784A50ED}" destId="{240A6F6F-BC7C-4499-BAA8-7EDD345CC280}" srcOrd="0" destOrd="0" presId="urn:microsoft.com/office/officeart/2018/2/layout/IconVerticalSolidList"/>
    <dgm:cxn modelId="{9C83A33F-4ACB-8241-9BEF-4ABF689BC563}" type="presParOf" srcId="{F37B4A87-6A2C-4574-9112-7D15784A50ED}" destId="{9DEAA6AC-2AF5-4615-8A8E-C3519F3548E1}" srcOrd="1" destOrd="0" presId="urn:microsoft.com/office/officeart/2018/2/layout/IconVerticalSolidList"/>
    <dgm:cxn modelId="{0E3ACBDD-CA47-1644-B0EE-077E0EF960C6}" type="presParOf" srcId="{F37B4A87-6A2C-4574-9112-7D15784A50ED}" destId="{10134B83-7F92-4CB6-99C8-8FB618D5A1D0}" srcOrd="2" destOrd="0" presId="urn:microsoft.com/office/officeart/2018/2/layout/IconVerticalSolidList"/>
    <dgm:cxn modelId="{A48D2A86-00A8-DF45-B445-C45ACC9CA542}" type="presParOf" srcId="{F37B4A87-6A2C-4574-9112-7D15784A50ED}" destId="{E4E37283-D1F8-48A0-8DCC-62E7E6A7627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2512D1-CD7D-4B8A-A458-CC9B2711433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424C142-532A-4888-850E-26B46AD1824C}">
      <dgm:prSet custT="1"/>
      <dgm:spPr/>
      <dgm:t>
        <a:bodyPr/>
        <a:lstStyle/>
        <a:p>
          <a:r>
            <a:rPr lang="en-US" sz="1600" dirty="0"/>
            <a:t>Receive a degree in one of the S-STEM eligible disciplines;</a:t>
          </a:r>
        </a:p>
      </dgm:t>
    </dgm:pt>
    <dgm:pt modelId="{C2A3D55A-1F5B-48FE-9109-F3EC245CC3AC}" type="parTrans" cxnId="{F9169F80-E8E0-43A2-9DDA-DB7027721D40}">
      <dgm:prSet/>
      <dgm:spPr/>
      <dgm:t>
        <a:bodyPr/>
        <a:lstStyle/>
        <a:p>
          <a:endParaRPr lang="en-US"/>
        </a:p>
      </dgm:t>
    </dgm:pt>
    <dgm:pt modelId="{89A8BA60-642D-4E6E-8BC6-5FCA94E60FDB}" type="sibTrans" cxnId="{F9169F80-E8E0-43A2-9DDA-DB7027721D40}">
      <dgm:prSet/>
      <dgm:spPr/>
      <dgm:t>
        <a:bodyPr/>
        <a:lstStyle/>
        <a:p>
          <a:endParaRPr lang="en-US"/>
        </a:p>
      </dgm:t>
    </dgm:pt>
    <dgm:pt modelId="{2C2A30AB-706F-4C86-BBBC-D8E150365E50}">
      <dgm:prSet custT="1"/>
      <dgm:spPr/>
      <dgm:t>
        <a:bodyPr/>
        <a:lstStyle/>
        <a:p>
          <a:r>
            <a:rPr lang="en-US" sz="1600" dirty="0"/>
            <a:t>Transfer from an associate to a baccalaureate degree program or from an undergraduate to a graduate program;</a:t>
          </a:r>
        </a:p>
      </dgm:t>
    </dgm:pt>
    <dgm:pt modelId="{FC58FB1D-128C-4386-90A6-A670E20DFBFF}" type="parTrans" cxnId="{5256A52D-D077-4B6F-ABF1-76F31A0D69F1}">
      <dgm:prSet/>
      <dgm:spPr/>
      <dgm:t>
        <a:bodyPr/>
        <a:lstStyle/>
        <a:p>
          <a:endParaRPr lang="en-US"/>
        </a:p>
      </dgm:t>
    </dgm:pt>
    <dgm:pt modelId="{E66BD277-5538-4874-884C-9D8412403D67}" type="sibTrans" cxnId="{5256A52D-D077-4B6F-ABF1-76F31A0D69F1}">
      <dgm:prSet/>
      <dgm:spPr/>
      <dgm:t>
        <a:bodyPr/>
        <a:lstStyle/>
        <a:p>
          <a:endParaRPr lang="en-US"/>
        </a:p>
      </dgm:t>
    </dgm:pt>
    <dgm:pt modelId="{713F9DF8-33BF-4A8E-BB9F-0C11AD233A74}">
      <dgm:prSet custT="1"/>
      <dgm:spPr/>
      <dgm:t>
        <a:bodyPr/>
        <a:lstStyle/>
        <a:p>
          <a:r>
            <a:rPr lang="en-US" sz="1600" dirty="0"/>
            <a:t>Enter the STEM workforce; </a:t>
          </a:r>
          <a:r>
            <a:rPr lang="en-US" sz="1600" i="1" dirty="0"/>
            <a:t>or</a:t>
          </a:r>
          <a:endParaRPr lang="en-US" sz="1600" dirty="0"/>
        </a:p>
      </dgm:t>
    </dgm:pt>
    <dgm:pt modelId="{E54F707E-7673-44E3-9959-F3ADC56A3F53}" type="parTrans" cxnId="{0998C295-DF99-470A-A870-6BC29B832889}">
      <dgm:prSet/>
      <dgm:spPr/>
      <dgm:t>
        <a:bodyPr/>
        <a:lstStyle/>
        <a:p>
          <a:endParaRPr lang="en-US"/>
        </a:p>
      </dgm:t>
    </dgm:pt>
    <dgm:pt modelId="{8C15F291-37AD-4B72-87F7-BCC4CBD176F5}" type="sibTrans" cxnId="{0998C295-DF99-470A-A870-6BC29B832889}">
      <dgm:prSet/>
      <dgm:spPr/>
      <dgm:t>
        <a:bodyPr/>
        <a:lstStyle/>
        <a:p>
          <a:endParaRPr lang="en-US"/>
        </a:p>
      </dgm:t>
    </dgm:pt>
    <dgm:pt modelId="{C1ADA03A-E549-4966-A0F2-50AE762ADE58}">
      <dgm:prSet custT="1"/>
      <dgm:spPr/>
      <dgm:t>
        <a:bodyPr/>
        <a:lstStyle/>
        <a:p>
          <a:r>
            <a:rPr lang="en-US" sz="1600" dirty="0"/>
            <a:t>Successfully overcome one or more of an institution’s self-identified attrition points</a:t>
          </a:r>
        </a:p>
      </dgm:t>
    </dgm:pt>
    <dgm:pt modelId="{76570E47-D26B-4602-A106-35F067EB99EF}" type="parTrans" cxnId="{A07BD420-4D3E-4CCF-AFF2-067FAC9F3FFB}">
      <dgm:prSet/>
      <dgm:spPr/>
      <dgm:t>
        <a:bodyPr/>
        <a:lstStyle/>
        <a:p>
          <a:endParaRPr lang="en-US"/>
        </a:p>
      </dgm:t>
    </dgm:pt>
    <dgm:pt modelId="{DE992D99-3E98-4F60-94B4-F4308DC7A589}" type="sibTrans" cxnId="{A07BD420-4D3E-4CCF-AFF2-067FAC9F3FFB}">
      <dgm:prSet/>
      <dgm:spPr/>
      <dgm:t>
        <a:bodyPr/>
        <a:lstStyle/>
        <a:p>
          <a:endParaRPr lang="en-US"/>
        </a:p>
      </dgm:t>
    </dgm:pt>
    <dgm:pt modelId="{F32C958F-B57D-4AAE-BBBE-86DBFBC144CC}" type="pres">
      <dgm:prSet presAssocID="{3B2512D1-CD7D-4B8A-A458-CC9B27114337}" presName="root" presStyleCnt="0">
        <dgm:presLayoutVars>
          <dgm:dir/>
          <dgm:resizeHandles val="exact"/>
        </dgm:presLayoutVars>
      </dgm:prSet>
      <dgm:spPr/>
    </dgm:pt>
    <dgm:pt modelId="{2613AC64-E0A4-4E9D-963F-40A1DAC652D8}" type="pres">
      <dgm:prSet presAssocID="{3B2512D1-CD7D-4B8A-A458-CC9B27114337}" presName="container" presStyleCnt="0">
        <dgm:presLayoutVars>
          <dgm:dir/>
          <dgm:resizeHandles val="exact"/>
        </dgm:presLayoutVars>
      </dgm:prSet>
      <dgm:spPr/>
    </dgm:pt>
    <dgm:pt modelId="{F8FC9B9D-5D18-484C-A81A-A8A10310BF04}" type="pres">
      <dgm:prSet presAssocID="{0424C142-532A-4888-850E-26B46AD1824C}" presName="compNode" presStyleCnt="0"/>
      <dgm:spPr/>
    </dgm:pt>
    <dgm:pt modelId="{975CE61C-D6D1-4967-B34A-298D28B66F28}" type="pres">
      <dgm:prSet presAssocID="{0424C142-532A-4888-850E-26B46AD1824C}" presName="iconBgRect" presStyleLbl="bgShp" presStyleIdx="0" presStyleCnt="4"/>
      <dgm:spPr/>
    </dgm:pt>
    <dgm:pt modelId="{E5ADE2ED-74AC-4A88-820D-59E165A79E61}" type="pres">
      <dgm:prSet presAssocID="{0424C142-532A-4888-850E-26B46AD182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D7A886DF-F090-426E-BF8E-C8AF986A1F65}" type="pres">
      <dgm:prSet presAssocID="{0424C142-532A-4888-850E-26B46AD1824C}" presName="spaceRect" presStyleCnt="0"/>
      <dgm:spPr/>
    </dgm:pt>
    <dgm:pt modelId="{9155E1A7-656D-4C4D-BA4D-33A86BBC0712}" type="pres">
      <dgm:prSet presAssocID="{0424C142-532A-4888-850E-26B46AD1824C}" presName="textRect" presStyleLbl="revTx" presStyleIdx="0" presStyleCnt="4">
        <dgm:presLayoutVars>
          <dgm:chMax val="1"/>
          <dgm:chPref val="1"/>
        </dgm:presLayoutVars>
      </dgm:prSet>
      <dgm:spPr/>
    </dgm:pt>
    <dgm:pt modelId="{8B89D9B4-0BC3-4ABF-A468-4FAEE1C8C519}" type="pres">
      <dgm:prSet presAssocID="{89A8BA60-642D-4E6E-8BC6-5FCA94E60FDB}" presName="sibTrans" presStyleLbl="sibTrans2D1" presStyleIdx="0" presStyleCnt="0"/>
      <dgm:spPr/>
    </dgm:pt>
    <dgm:pt modelId="{7D536DB2-8FA1-4C5B-BCCC-93D31F698BD4}" type="pres">
      <dgm:prSet presAssocID="{2C2A30AB-706F-4C86-BBBC-D8E150365E50}" presName="compNode" presStyleCnt="0"/>
      <dgm:spPr/>
    </dgm:pt>
    <dgm:pt modelId="{F89B2F19-E477-4FBE-B9B8-BDF55E5003CC}" type="pres">
      <dgm:prSet presAssocID="{2C2A30AB-706F-4C86-BBBC-D8E150365E50}" presName="iconBgRect" presStyleLbl="bgShp" presStyleIdx="1" presStyleCnt="4"/>
      <dgm:spPr/>
    </dgm:pt>
    <dgm:pt modelId="{9E792890-3BC6-4C70-BB10-E57991287E27}" type="pres">
      <dgm:prSet presAssocID="{2C2A30AB-706F-4C86-BBBC-D8E150365E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F5D12E13-2C32-439F-9926-24EE719C1AC5}" type="pres">
      <dgm:prSet presAssocID="{2C2A30AB-706F-4C86-BBBC-D8E150365E50}" presName="spaceRect" presStyleCnt="0"/>
      <dgm:spPr/>
    </dgm:pt>
    <dgm:pt modelId="{0E638094-4501-41C5-9CB0-2292AB883994}" type="pres">
      <dgm:prSet presAssocID="{2C2A30AB-706F-4C86-BBBC-D8E150365E50}" presName="textRect" presStyleLbl="revTx" presStyleIdx="1" presStyleCnt="4">
        <dgm:presLayoutVars>
          <dgm:chMax val="1"/>
          <dgm:chPref val="1"/>
        </dgm:presLayoutVars>
      </dgm:prSet>
      <dgm:spPr/>
    </dgm:pt>
    <dgm:pt modelId="{E34C71AA-E6E3-4202-B77C-72F05302DCDE}" type="pres">
      <dgm:prSet presAssocID="{E66BD277-5538-4874-884C-9D8412403D67}" presName="sibTrans" presStyleLbl="sibTrans2D1" presStyleIdx="0" presStyleCnt="0"/>
      <dgm:spPr/>
    </dgm:pt>
    <dgm:pt modelId="{804F45E0-80D1-47C8-B504-FF90E9C190B9}" type="pres">
      <dgm:prSet presAssocID="{713F9DF8-33BF-4A8E-BB9F-0C11AD233A74}" presName="compNode" presStyleCnt="0"/>
      <dgm:spPr/>
    </dgm:pt>
    <dgm:pt modelId="{5B01BA98-6EAA-4BAC-B94F-1B8BDD0B5ACB}" type="pres">
      <dgm:prSet presAssocID="{713F9DF8-33BF-4A8E-BB9F-0C11AD233A74}" presName="iconBgRect" presStyleLbl="bgShp" presStyleIdx="2" presStyleCnt="4"/>
      <dgm:spPr/>
    </dgm:pt>
    <dgm:pt modelId="{68AB4410-FF28-4FD4-9292-AAAD84C470C0}" type="pres">
      <dgm:prSet presAssocID="{713F9DF8-33BF-4A8E-BB9F-0C11AD233A7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D6A19558-F042-4EE6-B50B-126AF73D2AB4}" type="pres">
      <dgm:prSet presAssocID="{713F9DF8-33BF-4A8E-BB9F-0C11AD233A74}" presName="spaceRect" presStyleCnt="0"/>
      <dgm:spPr/>
    </dgm:pt>
    <dgm:pt modelId="{407FAF02-3E8D-4B52-A4CD-683705C97B42}" type="pres">
      <dgm:prSet presAssocID="{713F9DF8-33BF-4A8E-BB9F-0C11AD233A74}" presName="textRect" presStyleLbl="revTx" presStyleIdx="2" presStyleCnt="4">
        <dgm:presLayoutVars>
          <dgm:chMax val="1"/>
          <dgm:chPref val="1"/>
        </dgm:presLayoutVars>
      </dgm:prSet>
      <dgm:spPr/>
    </dgm:pt>
    <dgm:pt modelId="{78E835C4-8BFD-4C93-BB7C-50B3A56AED6C}" type="pres">
      <dgm:prSet presAssocID="{8C15F291-37AD-4B72-87F7-BCC4CBD176F5}" presName="sibTrans" presStyleLbl="sibTrans2D1" presStyleIdx="0" presStyleCnt="0"/>
      <dgm:spPr/>
    </dgm:pt>
    <dgm:pt modelId="{E591D776-BF10-4501-A51A-54008EAC28ED}" type="pres">
      <dgm:prSet presAssocID="{C1ADA03A-E549-4966-A0F2-50AE762ADE58}" presName="compNode" presStyleCnt="0"/>
      <dgm:spPr/>
    </dgm:pt>
    <dgm:pt modelId="{12F74051-15A0-4A07-B76A-8BDB3FBCCA0B}" type="pres">
      <dgm:prSet presAssocID="{C1ADA03A-E549-4966-A0F2-50AE762ADE58}" presName="iconBgRect" presStyleLbl="bgShp" presStyleIdx="3" presStyleCnt="4"/>
      <dgm:spPr/>
    </dgm:pt>
    <dgm:pt modelId="{827D3BEA-84F4-4DB5-8FFC-43088BC1C635}" type="pres">
      <dgm:prSet presAssocID="{C1ADA03A-E549-4966-A0F2-50AE762ADE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3304F82-9A60-4FC6-89A3-E9411E664F5F}" type="pres">
      <dgm:prSet presAssocID="{C1ADA03A-E549-4966-A0F2-50AE762ADE58}" presName="spaceRect" presStyleCnt="0"/>
      <dgm:spPr/>
    </dgm:pt>
    <dgm:pt modelId="{12B8BD5B-0A79-4064-B09F-2EDACEA7F496}" type="pres">
      <dgm:prSet presAssocID="{C1ADA03A-E549-4966-A0F2-50AE762ADE58}" presName="textRect" presStyleLbl="revTx" presStyleIdx="3" presStyleCnt="4">
        <dgm:presLayoutVars>
          <dgm:chMax val="1"/>
          <dgm:chPref val="1"/>
        </dgm:presLayoutVars>
      </dgm:prSet>
      <dgm:spPr/>
    </dgm:pt>
  </dgm:ptLst>
  <dgm:cxnLst>
    <dgm:cxn modelId="{A07BD420-4D3E-4CCF-AFF2-067FAC9F3FFB}" srcId="{3B2512D1-CD7D-4B8A-A458-CC9B27114337}" destId="{C1ADA03A-E549-4966-A0F2-50AE762ADE58}" srcOrd="3" destOrd="0" parTransId="{76570E47-D26B-4602-A106-35F067EB99EF}" sibTransId="{DE992D99-3E98-4F60-94B4-F4308DC7A589}"/>
    <dgm:cxn modelId="{5256A52D-D077-4B6F-ABF1-76F31A0D69F1}" srcId="{3B2512D1-CD7D-4B8A-A458-CC9B27114337}" destId="{2C2A30AB-706F-4C86-BBBC-D8E150365E50}" srcOrd="1" destOrd="0" parTransId="{FC58FB1D-128C-4386-90A6-A670E20DFBFF}" sibTransId="{E66BD277-5538-4874-884C-9D8412403D67}"/>
    <dgm:cxn modelId="{A6B8E83D-0E23-48BB-B338-AF5130DDDC17}" type="presOf" srcId="{2C2A30AB-706F-4C86-BBBC-D8E150365E50}" destId="{0E638094-4501-41C5-9CB0-2292AB883994}" srcOrd="0" destOrd="0" presId="urn:microsoft.com/office/officeart/2018/2/layout/IconCircleList"/>
    <dgm:cxn modelId="{6212C344-F312-436A-9D1B-AE3108CD75C9}" type="presOf" srcId="{8C15F291-37AD-4B72-87F7-BCC4CBD176F5}" destId="{78E835C4-8BFD-4C93-BB7C-50B3A56AED6C}" srcOrd="0" destOrd="0" presId="urn:microsoft.com/office/officeart/2018/2/layout/IconCircleList"/>
    <dgm:cxn modelId="{4E28D250-B7EC-4CC3-84A4-58676073160C}" type="presOf" srcId="{3B2512D1-CD7D-4B8A-A458-CC9B27114337}" destId="{F32C958F-B57D-4AAE-BBBE-86DBFBC144CC}" srcOrd="0" destOrd="0" presId="urn:microsoft.com/office/officeart/2018/2/layout/IconCircleList"/>
    <dgm:cxn modelId="{F9169F80-E8E0-43A2-9DDA-DB7027721D40}" srcId="{3B2512D1-CD7D-4B8A-A458-CC9B27114337}" destId="{0424C142-532A-4888-850E-26B46AD1824C}" srcOrd="0" destOrd="0" parTransId="{C2A3D55A-1F5B-48FE-9109-F3EC245CC3AC}" sibTransId="{89A8BA60-642D-4E6E-8BC6-5FCA94E60FDB}"/>
    <dgm:cxn modelId="{96AAD483-F79F-497E-B59B-D1F73C263073}" type="presOf" srcId="{0424C142-532A-4888-850E-26B46AD1824C}" destId="{9155E1A7-656D-4C4D-BA4D-33A86BBC0712}" srcOrd="0" destOrd="0" presId="urn:microsoft.com/office/officeart/2018/2/layout/IconCircleList"/>
    <dgm:cxn modelId="{0998C295-DF99-470A-A870-6BC29B832889}" srcId="{3B2512D1-CD7D-4B8A-A458-CC9B27114337}" destId="{713F9DF8-33BF-4A8E-BB9F-0C11AD233A74}" srcOrd="2" destOrd="0" parTransId="{E54F707E-7673-44E3-9959-F3ADC56A3F53}" sibTransId="{8C15F291-37AD-4B72-87F7-BCC4CBD176F5}"/>
    <dgm:cxn modelId="{58AB26A4-CC80-4C76-BCCE-1DAF494B6FC8}" type="presOf" srcId="{89A8BA60-642D-4E6E-8BC6-5FCA94E60FDB}" destId="{8B89D9B4-0BC3-4ABF-A468-4FAEE1C8C519}" srcOrd="0" destOrd="0" presId="urn:microsoft.com/office/officeart/2018/2/layout/IconCircleList"/>
    <dgm:cxn modelId="{76A6A7A8-9EDE-4BCE-B9CE-49F64AB50FAF}" type="presOf" srcId="{E66BD277-5538-4874-884C-9D8412403D67}" destId="{E34C71AA-E6E3-4202-B77C-72F05302DCDE}" srcOrd="0" destOrd="0" presId="urn:microsoft.com/office/officeart/2018/2/layout/IconCircleList"/>
    <dgm:cxn modelId="{4E8BC8B4-FE9A-4EDC-90DF-8CC8AA5AF6D6}" type="presOf" srcId="{713F9DF8-33BF-4A8E-BB9F-0C11AD233A74}" destId="{407FAF02-3E8D-4B52-A4CD-683705C97B42}" srcOrd="0" destOrd="0" presId="urn:microsoft.com/office/officeart/2018/2/layout/IconCircleList"/>
    <dgm:cxn modelId="{9CAAAEDE-271C-47C1-BB70-539D4F7C886C}" type="presOf" srcId="{C1ADA03A-E549-4966-A0F2-50AE762ADE58}" destId="{12B8BD5B-0A79-4064-B09F-2EDACEA7F496}" srcOrd="0" destOrd="0" presId="urn:microsoft.com/office/officeart/2018/2/layout/IconCircleList"/>
    <dgm:cxn modelId="{89E8CF3B-C7DF-4E63-A192-7E51F6773243}" type="presParOf" srcId="{F32C958F-B57D-4AAE-BBBE-86DBFBC144CC}" destId="{2613AC64-E0A4-4E9D-963F-40A1DAC652D8}" srcOrd="0" destOrd="0" presId="urn:microsoft.com/office/officeart/2018/2/layout/IconCircleList"/>
    <dgm:cxn modelId="{65D0BE4B-DDF9-4295-B89A-7D85B837FBFE}" type="presParOf" srcId="{2613AC64-E0A4-4E9D-963F-40A1DAC652D8}" destId="{F8FC9B9D-5D18-484C-A81A-A8A10310BF04}" srcOrd="0" destOrd="0" presId="urn:microsoft.com/office/officeart/2018/2/layout/IconCircleList"/>
    <dgm:cxn modelId="{9B0E245E-F097-4201-AC9C-339FCD47852F}" type="presParOf" srcId="{F8FC9B9D-5D18-484C-A81A-A8A10310BF04}" destId="{975CE61C-D6D1-4967-B34A-298D28B66F28}" srcOrd="0" destOrd="0" presId="urn:microsoft.com/office/officeart/2018/2/layout/IconCircleList"/>
    <dgm:cxn modelId="{2FA30D69-9432-44D3-A4DE-29C1129161D4}" type="presParOf" srcId="{F8FC9B9D-5D18-484C-A81A-A8A10310BF04}" destId="{E5ADE2ED-74AC-4A88-820D-59E165A79E61}" srcOrd="1" destOrd="0" presId="urn:microsoft.com/office/officeart/2018/2/layout/IconCircleList"/>
    <dgm:cxn modelId="{DF6C6C9A-8442-4A24-A3D7-793C00B485C5}" type="presParOf" srcId="{F8FC9B9D-5D18-484C-A81A-A8A10310BF04}" destId="{D7A886DF-F090-426E-BF8E-C8AF986A1F65}" srcOrd="2" destOrd="0" presId="urn:microsoft.com/office/officeart/2018/2/layout/IconCircleList"/>
    <dgm:cxn modelId="{BB526289-0111-4458-B0C5-D69F699BE371}" type="presParOf" srcId="{F8FC9B9D-5D18-484C-A81A-A8A10310BF04}" destId="{9155E1A7-656D-4C4D-BA4D-33A86BBC0712}" srcOrd="3" destOrd="0" presId="urn:microsoft.com/office/officeart/2018/2/layout/IconCircleList"/>
    <dgm:cxn modelId="{76132B28-443F-4A5B-86AF-9428D199385F}" type="presParOf" srcId="{2613AC64-E0A4-4E9D-963F-40A1DAC652D8}" destId="{8B89D9B4-0BC3-4ABF-A468-4FAEE1C8C519}" srcOrd="1" destOrd="0" presId="urn:microsoft.com/office/officeart/2018/2/layout/IconCircleList"/>
    <dgm:cxn modelId="{ECCFFD55-6B3D-43CF-8BA2-7C63E09E7119}" type="presParOf" srcId="{2613AC64-E0A4-4E9D-963F-40A1DAC652D8}" destId="{7D536DB2-8FA1-4C5B-BCCC-93D31F698BD4}" srcOrd="2" destOrd="0" presId="urn:microsoft.com/office/officeart/2018/2/layout/IconCircleList"/>
    <dgm:cxn modelId="{B3740239-233A-41CB-A918-A7E3BA62F483}" type="presParOf" srcId="{7D536DB2-8FA1-4C5B-BCCC-93D31F698BD4}" destId="{F89B2F19-E477-4FBE-B9B8-BDF55E5003CC}" srcOrd="0" destOrd="0" presId="urn:microsoft.com/office/officeart/2018/2/layout/IconCircleList"/>
    <dgm:cxn modelId="{7FD3695A-E037-453D-B1F2-5246AD744FC6}" type="presParOf" srcId="{7D536DB2-8FA1-4C5B-BCCC-93D31F698BD4}" destId="{9E792890-3BC6-4C70-BB10-E57991287E27}" srcOrd="1" destOrd="0" presId="urn:microsoft.com/office/officeart/2018/2/layout/IconCircleList"/>
    <dgm:cxn modelId="{C8377923-4A45-486A-ABC0-BD2B44848893}" type="presParOf" srcId="{7D536DB2-8FA1-4C5B-BCCC-93D31F698BD4}" destId="{F5D12E13-2C32-439F-9926-24EE719C1AC5}" srcOrd="2" destOrd="0" presId="urn:microsoft.com/office/officeart/2018/2/layout/IconCircleList"/>
    <dgm:cxn modelId="{73003E75-18E8-44D0-B98B-14A77FB38244}" type="presParOf" srcId="{7D536DB2-8FA1-4C5B-BCCC-93D31F698BD4}" destId="{0E638094-4501-41C5-9CB0-2292AB883994}" srcOrd="3" destOrd="0" presId="urn:microsoft.com/office/officeart/2018/2/layout/IconCircleList"/>
    <dgm:cxn modelId="{F9C4D127-FBAB-4DED-A9BF-52DE31D12B57}" type="presParOf" srcId="{2613AC64-E0A4-4E9D-963F-40A1DAC652D8}" destId="{E34C71AA-E6E3-4202-B77C-72F05302DCDE}" srcOrd="3" destOrd="0" presId="urn:microsoft.com/office/officeart/2018/2/layout/IconCircleList"/>
    <dgm:cxn modelId="{90021B6B-C0F7-41D9-A769-D75BB37825C9}" type="presParOf" srcId="{2613AC64-E0A4-4E9D-963F-40A1DAC652D8}" destId="{804F45E0-80D1-47C8-B504-FF90E9C190B9}" srcOrd="4" destOrd="0" presId="urn:microsoft.com/office/officeart/2018/2/layout/IconCircleList"/>
    <dgm:cxn modelId="{24E7F9BB-8F06-4704-99CE-C5E3D2DE84A6}" type="presParOf" srcId="{804F45E0-80D1-47C8-B504-FF90E9C190B9}" destId="{5B01BA98-6EAA-4BAC-B94F-1B8BDD0B5ACB}" srcOrd="0" destOrd="0" presId="urn:microsoft.com/office/officeart/2018/2/layout/IconCircleList"/>
    <dgm:cxn modelId="{7992BFFF-29BF-4B5E-BEED-5AD9869F7E9D}" type="presParOf" srcId="{804F45E0-80D1-47C8-B504-FF90E9C190B9}" destId="{68AB4410-FF28-4FD4-9292-AAAD84C470C0}" srcOrd="1" destOrd="0" presId="urn:microsoft.com/office/officeart/2018/2/layout/IconCircleList"/>
    <dgm:cxn modelId="{265AAB12-346E-4C75-B0F1-6F2FD201B13E}" type="presParOf" srcId="{804F45E0-80D1-47C8-B504-FF90E9C190B9}" destId="{D6A19558-F042-4EE6-B50B-126AF73D2AB4}" srcOrd="2" destOrd="0" presId="urn:microsoft.com/office/officeart/2018/2/layout/IconCircleList"/>
    <dgm:cxn modelId="{2E8D15D9-FB65-43EC-B18D-71B0C55D5017}" type="presParOf" srcId="{804F45E0-80D1-47C8-B504-FF90E9C190B9}" destId="{407FAF02-3E8D-4B52-A4CD-683705C97B42}" srcOrd="3" destOrd="0" presId="urn:microsoft.com/office/officeart/2018/2/layout/IconCircleList"/>
    <dgm:cxn modelId="{844474A6-46AC-4A51-A7FC-7404EB7F23F9}" type="presParOf" srcId="{2613AC64-E0A4-4E9D-963F-40A1DAC652D8}" destId="{78E835C4-8BFD-4C93-BB7C-50B3A56AED6C}" srcOrd="5" destOrd="0" presId="urn:microsoft.com/office/officeart/2018/2/layout/IconCircleList"/>
    <dgm:cxn modelId="{98821D77-90F2-41C9-91E3-CEDE12BA1310}" type="presParOf" srcId="{2613AC64-E0A4-4E9D-963F-40A1DAC652D8}" destId="{E591D776-BF10-4501-A51A-54008EAC28ED}" srcOrd="6" destOrd="0" presId="urn:microsoft.com/office/officeart/2018/2/layout/IconCircleList"/>
    <dgm:cxn modelId="{D7C7F479-369C-4901-B5C6-1664145967D9}" type="presParOf" srcId="{E591D776-BF10-4501-A51A-54008EAC28ED}" destId="{12F74051-15A0-4A07-B76A-8BDB3FBCCA0B}" srcOrd="0" destOrd="0" presId="urn:microsoft.com/office/officeart/2018/2/layout/IconCircleList"/>
    <dgm:cxn modelId="{DB0B665A-FE16-4013-BA94-39BC68D1C955}" type="presParOf" srcId="{E591D776-BF10-4501-A51A-54008EAC28ED}" destId="{827D3BEA-84F4-4DB5-8FFC-43088BC1C635}" srcOrd="1" destOrd="0" presId="urn:microsoft.com/office/officeart/2018/2/layout/IconCircleList"/>
    <dgm:cxn modelId="{A56C46D4-5AFB-4AFC-AF4B-32350628FD26}" type="presParOf" srcId="{E591D776-BF10-4501-A51A-54008EAC28ED}" destId="{C3304F82-9A60-4FC6-89A3-E9411E664F5F}" srcOrd="2" destOrd="0" presId="urn:microsoft.com/office/officeart/2018/2/layout/IconCircleList"/>
    <dgm:cxn modelId="{2F31DB2D-9ED1-4A25-B2C0-7445661AD877}" type="presParOf" srcId="{E591D776-BF10-4501-A51A-54008EAC28ED}" destId="{12B8BD5B-0A79-4064-B09F-2EDACEA7F496}"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9A4E0D-BEE4-4924-A70F-7CAC12E652DF}"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0C7E9950-A198-4D41-97BD-261802BA0768}">
      <dgm:prSet/>
      <dgm:spPr/>
      <dgm:t>
        <a:bodyPr/>
        <a:lstStyle/>
        <a:p>
          <a:r>
            <a:rPr lang="en-US" dirty="0">
              <a:solidFill>
                <a:schemeClr val="tx1"/>
              </a:solidFill>
            </a:rPr>
            <a:t>S-STEM projects often include activities such as</a:t>
          </a:r>
        </a:p>
      </dgm:t>
    </dgm:pt>
    <dgm:pt modelId="{77B6BF6D-F77E-4314-8102-6F8E03A37463}" type="parTrans" cxnId="{2CF8E892-D162-4DBC-A874-CD313F9602F9}">
      <dgm:prSet/>
      <dgm:spPr/>
      <dgm:t>
        <a:bodyPr/>
        <a:lstStyle/>
        <a:p>
          <a:endParaRPr lang="en-US"/>
        </a:p>
      </dgm:t>
    </dgm:pt>
    <dgm:pt modelId="{0EE05C2F-473C-46CF-883F-78272EE88A07}" type="sibTrans" cxnId="{2CF8E892-D162-4DBC-A874-CD313F9602F9}">
      <dgm:prSet/>
      <dgm:spPr/>
      <dgm:t>
        <a:bodyPr/>
        <a:lstStyle/>
        <a:p>
          <a:endParaRPr lang="en-US"/>
        </a:p>
      </dgm:t>
    </dgm:pt>
    <dgm:pt modelId="{D8717FEC-7204-4160-820C-D83E2EBD15DD}">
      <dgm:prSet/>
      <dgm:spPr/>
      <dgm:t>
        <a:bodyPr/>
        <a:lstStyle/>
        <a:p>
          <a:r>
            <a:rPr lang="en-US" dirty="0"/>
            <a:t>seminars, </a:t>
          </a:r>
        </a:p>
      </dgm:t>
    </dgm:pt>
    <dgm:pt modelId="{F0B17877-1398-4393-91CD-F7428F18CF36}" type="parTrans" cxnId="{33314F88-96FE-4E78-90E5-84FE7C5B8044}">
      <dgm:prSet/>
      <dgm:spPr/>
      <dgm:t>
        <a:bodyPr/>
        <a:lstStyle/>
        <a:p>
          <a:endParaRPr lang="en-US"/>
        </a:p>
      </dgm:t>
    </dgm:pt>
    <dgm:pt modelId="{0056C7DF-980D-4ACE-9B68-A4B82BF18AA2}" type="sibTrans" cxnId="{33314F88-96FE-4E78-90E5-84FE7C5B8044}">
      <dgm:prSet/>
      <dgm:spPr/>
      <dgm:t>
        <a:bodyPr/>
        <a:lstStyle/>
        <a:p>
          <a:endParaRPr lang="en-US"/>
        </a:p>
      </dgm:t>
    </dgm:pt>
    <dgm:pt modelId="{EE57A5A2-8633-4B96-89D6-FBCDA849A96A}">
      <dgm:prSet/>
      <dgm:spPr/>
      <dgm:t>
        <a:bodyPr/>
        <a:lstStyle/>
        <a:p>
          <a:r>
            <a:rPr lang="en-US" dirty="0"/>
            <a:t>field trips, </a:t>
          </a:r>
        </a:p>
      </dgm:t>
    </dgm:pt>
    <dgm:pt modelId="{7F7A9F09-A5EA-40E4-8B98-F713F800267D}" type="parTrans" cxnId="{F618E549-3D24-4FBB-AA05-DA3254177B04}">
      <dgm:prSet/>
      <dgm:spPr/>
      <dgm:t>
        <a:bodyPr/>
        <a:lstStyle/>
        <a:p>
          <a:endParaRPr lang="en-US"/>
        </a:p>
      </dgm:t>
    </dgm:pt>
    <dgm:pt modelId="{122BFF87-7BE6-4E75-8893-6A373D107EE6}" type="sibTrans" cxnId="{F618E549-3D24-4FBB-AA05-DA3254177B04}">
      <dgm:prSet/>
      <dgm:spPr/>
      <dgm:t>
        <a:bodyPr/>
        <a:lstStyle/>
        <a:p>
          <a:endParaRPr lang="en-US"/>
        </a:p>
      </dgm:t>
    </dgm:pt>
    <dgm:pt modelId="{4AF19311-2C6B-4720-AFC0-C6F2FF24A1CD}">
      <dgm:prSet/>
      <dgm:spPr/>
      <dgm:t>
        <a:bodyPr/>
        <a:lstStyle/>
        <a:p>
          <a:r>
            <a:rPr lang="en-US" dirty="0"/>
            <a:t>social activities, </a:t>
          </a:r>
        </a:p>
      </dgm:t>
    </dgm:pt>
    <dgm:pt modelId="{20041424-7FD0-48E2-A4FD-1E0FE3C1EC29}" type="parTrans" cxnId="{11D5DCFB-87F4-4D8A-B230-C748AD806625}">
      <dgm:prSet/>
      <dgm:spPr/>
      <dgm:t>
        <a:bodyPr/>
        <a:lstStyle/>
        <a:p>
          <a:endParaRPr lang="en-US"/>
        </a:p>
      </dgm:t>
    </dgm:pt>
    <dgm:pt modelId="{BC0ADC68-1174-43B6-A938-566D374F6C6C}" type="sibTrans" cxnId="{11D5DCFB-87F4-4D8A-B230-C748AD806625}">
      <dgm:prSet/>
      <dgm:spPr/>
      <dgm:t>
        <a:bodyPr/>
        <a:lstStyle/>
        <a:p>
          <a:endParaRPr lang="en-US"/>
        </a:p>
      </dgm:t>
    </dgm:pt>
    <dgm:pt modelId="{915AD216-F83D-432E-873C-D7F85D480A22}">
      <dgm:prSet/>
      <dgm:spPr/>
      <dgm:t>
        <a:bodyPr/>
        <a:lstStyle/>
        <a:p>
          <a:r>
            <a:rPr lang="en-US" dirty="0"/>
            <a:t>student-faculty interaction outside classes</a:t>
          </a:r>
        </a:p>
      </dgm:t>
    </dgm:pt>
    <dgm:pt modelId="{72DC1BEE-36FF-4930-9F5F-21B0FA4624CD}" type="parTrans" cxnId="{C11ED45D-73A6-48FD-B184-DAA49A0D93E0}">
      <dgm:prSet/>
      <dgm:spPr/>
      <dgm:t>
        <a:bodyPr/>
        <a:lstStyle/>
        <a:p>
          <a:endParaRPr lang="en-US"/>
        </a:p>
      </dgm:t>
    </dgm:pt>
    <dgm:pt modelId="{0FA222E8-2552-4341-8C0E-7B69E34FD6C4}" type="sibTrans" cxnId="{C11ED45D-73A6-48FD-B184-DAA49A0D93E0}">
      <dgm:prSet/>
      <dgm:spPr/>
      <dgm:t>
        <a:bodyPr/>
        <a:lstStyle/>
        <a:p>
          <a:endParaRPr lang="en-US"/>
        </a:p>
      </dgm:t>
    </dgm:pt>
    <dgm:pt modelId="{69EF77F4-BF3C-42A6-9D2E-0A2144F1D973}">
      <dgm:prSet/>
      <dgm:spPr>
        <a:solidFill>
          <a:schemeClr val="accent2"/>
        </a:solidFill>
      </dgm:spPr>
      <dgm:t>
        <a:bodyPr/>
        <a:lstStyle/>
        <a:p>
          <a:r>
            <a:rPr lang="en-US" dirty="0">
              <a:solidFill>
                <a:schemeClr val="tx1"/>
              </a:solidFill>
            </a:rPr>
            <a:t>These activities may </a:t>
          </a:r>
          <a:r>
            <a:rPr lang="en-US" b="1" dirty="0">
              <a:solidFill>
                <a:schemeClr val="tx1"/>
              </a:solidFill>
            </a:rPr>
            <a:t>not</a:t>
          </a:r>
          <a:r>
            <a:rPr lang="en-US" dirty="0">
              <a:solidFill>
                <a:schemeClr val="tx1"/>
              </a:solidFill>
            </a:rPr>
            <a:t> be required.</a:t>
          </a:r>
        </a:p>
      </dgm:t>
    </dgm:pt>
    <dgm:pt modelId="{EB70322A-CEC3-4572-A80A-AAF56EFCA0C7}" type="parTrans" cxnId="{EA5DBF0D-9B99-410B-89CA-964D80258341}">
      <dgm:prSet/>
      <dgm:spPr/>
      <dgm:t>
        <a:bodyPr/>
        <a:lstStyle/>
        <a:p>
          <a:endParaRPr lang="en-US"/>
        </a:p>
      </dgm:t>
    </dgm:pt>
    <dgm:pt modelId="{6731744D-23E0-4470-91DF-876D726DC1B8}" type="sibTrans" cxnId="{EA5DBF0D-9B99-410B-89CA-964D80258341}">
      <dgm:prSet/>
      <dgm:spPr/>
      <dgm:t>
        <a:bodyPr/>
        <a:lstStyle/>
        <a:p>
          <a:endParaRPr lang="en-US"/>
        </a:p>
      </dgm:t>
    </dgm:pt>
    <dgm:pt modelId="{853556E9-C4CA-4E4E-BA40-9AE0B9E193F5}">
      <dgm:prSet/>
      <dgm:spPr/>
      <dgm:t>
        <a:bodyPr/>
        <a:lstStyle/>
        <a:p>
          <a:r>
            <a:rPr lang="en-US" dirty="0">
              <a:solidFill>
                <a:schemeClr val="tx1"/>
              </a:solidFill>
            </a:rPr>
            <a:t>Activities should be designed so that students who have other responsibilities can reasonably participate and reasonable absences are allowed.</a:t>
          </a:r>
        </a:p>
      </dgm:t>
    </dgm:pt>
    <dgm:pt modelId="{2013BFB1-E231-4F88-B31B-C141A8597B3D}" type="parTrans" cxnId="{668F95B0-11BC-4538-B93B-24567D0B2E24}">
      <dgm:prSet/>
      <dgm:spPr/>
      <dgm:t>
        <a:bodyPr/>
        <a:lstStyle/>
        <a:p>
          <a:endParaRPr lang="en-US"/>
        </a:p>
      </dgm:t>
    </dgm:pt>
    <dgm:pt modelId="{491847FD-FF8E-42F1-A171-C92AC23DFBF3}" type="sibTrans" cxnId="{668F95B0-11BC-4538-B93B-24567D0B2E24}">
      <dgm:prSet/>
      <dgm:spPr/>
      <dgm:t>
        <a:bodyPr/>
        <a:lstStyle/>
        <a:p>
          <a:endParaRPr lang="en-US"/>
        </a:p>
      </dgm:t>
    </dgm:pt>
    <dgm:pt modelId="{045D3C38-C17C-E64D-B947-E1EEF8ACB926}" type="pres">
      <dgm:prSet presAssocID="{8B9A4E0D-BEE4-4924-A70F-7CAC12E652DF}" presName="Name0" presStyleCnt="0">
        <dgm:presLayoutVars>
          <dgm:dir/>
          <dgm:animLvl val="lvl"/>
          <dgm:resizeHandles val="exact"/>
        </dgm:presLayoutVars>
      </dgm:prSet>
      <dgm:spPr/>
    </dgm:pt>
    <dgm:pt modelId="{1E6CB1E4-4180-7444-B14F-39EFADEEBE8F}" type="pres">
      <dgm:prSet presAssocID="{853556E9-C4CA-4E4E-BA40-9AE0B9E193F5}" presName="boxAndChildren" presStyleCnt="0"/>
      <dgm:spPr/>
    </dgm:pt>
    <dgm:pt modelId="{C3A3ADA9-5D3D-9440-B7F7-BFDEB508EDD8}" type="pres">
      <dgm:prSet presAssocID="{853556E9-C4CA-4E4E-BA40-9AE0B9E193F5}" presName="parentTextBox" presStyleLbl="node1" presStyleIdx="0" presStyleCnt="3"/>
      <dgm:spPr/>
    </dgm:pt>
    <dgm:pt modelId="{594F5D0B-0BDD-4C4D-9DE4-FEE63E0D444A}" type="pres">
      <dgm:prSet presAssocID="{6731744D-23E0-4470-91DF-876D726DC1B8}" presName="sp" presStyleCnt="0"/>
      <dgm:spPr/>
    </dgm:pt>
    <dgm:pt modelId="{79DD4913-E15F-E141-BD8B-DDDC7EFE4B35}" type="pres">
      <dgm:prSet presAssocID="{69EF77F4-BF3C-42A6-9D2E-0A2144F1D973}" presName="arrowAndChildren" presStyleCnt="0"/>
      <dgm:spPr/>
    </dgm:pt>
    <dgm:pt modelId="{1D8146E7-52B9-214F-8624-D4AE25896C4E}" type="pres">
      <dgm:prSet presAssocID="{69EF77F4-BF3C-42A6-9D2E-0A2144F1D973}" presName="parentTextArrow" presStyleLbl="node1" presStyleIdx="1" presStyleCnt="3"/>
      <dgm:spPr/>
    </dgm:pt>
    <dgm:pt modelId="{AFC81B82-1E6E-B947-AF8C-D5E5530BF317}" type="pres">
      <dgm:prSet presAssocID="{0EE05C2F-473C-46CF-883F-78272EE88A07}" presName="sp" presStyleCnt="0"/>
      <dgm:spPr/>
    </dgm:pt>
    <dgm:pt modelId="{C8E27869-A8F7-984E-A2B1-10CAB042A9C5}" type="pres">
      <dgm:prSet presAssocID="{0C7E9950-A198-4D41-97BD-261802BA0768}" presName="arrowAndChildren" presStyleCnt="0"/>
      <dgm:spPr/>
    </dgm:pt>
    <dgm:pt modelId="{8FE61992-FB42-7840-8B90-9A1B0C97AA8C}" type="pres">
      <dgm:prSet presAssocID="{0C7E9950-A198-4D41-97BD-261802BA0768}" presName="parentTextArrow" presStyleLbl="node1" presStyleIdx="1" presStyleCnt="3"/>
      <dgm:spPr/>
    </dgm:pt>
    <dgm:pt modelId="{5B98AC15-311E-9348-A36F-8C98E1CB638D}" type="pres">
      <dgm:prSet presAssocID="{0C7E9950-A198-4D41-97BD-261802BA0768}" presName="arrow" presStyleLbl="node1" presStyleIdx="2" presStyleCnt="3" custLinFactNeighborX="148"/>
      <dgm:spPr/>
    </dgm:pt>
    <dgm:pt modelId="{450DEDE3-E1F8-C143-96AF-7A92437FAF39}" type="pres">
      <dgm:prSet presAssocID="{0C7E9950-A198-4D41-97BD-261802BA0768}" presName="descendantArrow" presStyleCnt="0"/>
      <dgm:spPr/>
    </dgm:pt>
    <dgm:pt modelId="{D9F91596-4C9D-4149-B778-1D078375158E}" type="pres">
      <dgm:prSet presAssocID="{D8717FEC-7204-4160-820C-D83E2EBD15DD}" presName="childTextArrow" presStyleLbl="fgAccFollowNode1" presStyleIdx="0" presStyleCnt="4">
        <dgm:presLayoutVars>
          <dgm:bulletEnabled val="1"/>
        </dgm:presLayoutVars>
      </dgm:prSet>
      <dgm:spPr/>
    </dgm:pt>
    <dgm:pt modelId="{22390345-BC8A-1246-9892-2D3D1D0E7352}" type="pres">
      <dgm:prSet presAssocID="{EE57A5A2-8633-4B96-89D6-FBCDA849A96A}" presName="childTextArrow" presStyleLbl="fgAccFollowNode1" presStyleIdx="1" presStyleCnt="4">
        <dgm:presLayoutVars>
          <dgm:bulletEnabled val="1"/>
        </dgm:presLayoutVars>
      </dgm:prSet>
      <dgm:spPr/>
    </dgm:pt>
    <dgm:pt modelId="{180053C3-D0F2-7B4E-887E-B8257B5A0DCE}" type="pres">
      <dgm:prSet presAssocID="{4AF19311-2C6B-4720-AFC0-C6F2FF24A1CD}" presName="childTextArrow" presStyleLbl="fgAccFollowNode1" presStyleIdx="2" presStyleCnt="4">
        <dgm:presLayoutVars>
          <dgm:bulletEnabled val="1"/>
        </dgm:presLayoutVars>
      </dgm:prSet>
      <dgm:spPr/>
    </dgm:pt>
    <dgm:pt modelId="{44A48649-C517-2542-BD01-43DA3DD8ECB9}" type="pres">
      <dgm:prSet presAssocID="{915AD216-F83D-432E-873C-D7F85D480A22}" presName="childTextArrow" presStyleLbl="fgAccFollowNode1" presStyleIdx="3" presStyleCnt="4">
        <dgm:presLayoutVars>
          <dgm:bulletEnabled val="1"/>
        </dgm:presLayoutVars>
      </dgm:prSet>
      <dgm:spPr/>
    </dgm:pt>
  </dgm:ptLst>
  <dgm:cxnLst>
    <dgm:cxn modelId="{EA5DBF0D-9B99-410B-89CA-964D80258341}" srcId="{8B9A4E0D-BEE4-4924-A70F-7CAC12E652DF}" destId="{69EF77F4-BF3C-42A6-9D2E-0A2144F1D973}" srcOrd="1" destOrd="0" parTransId="{EB70322A-CEC3-4572-A80A-AAF56EFCA0C7}" sibTransId="{6731744D-23E0-4470-91DF-876D726DC1B8}"/>
    <dgm:cxn modelId="{F6275216-7F05-294D-8FF2-F95919D575B5}" type="presOf" srcId="{69EF77F4-BF3C-42A6-9D2E-0A2144F1D973}" destId="{1D8146E7-52B9-214F-8624-D4AE25896C4E}" srcOrd="0" destOrd="0" presId="urn:microsoft.com/office/officeart/2005/8/layout/process4"/>
    <dgm:cxn modelId="{3A40023E-15C4-4D4E-B9AA-6E866B6FC00F}" type="presOf" srcId="{915AD216-F83D-432E-873C-D7F85D480A22}" destId="{44A48649-C517-2542-BD01-43DA3DD8ECB9}" srcOrd="0" destOrd="0" presId="urn:microsoft.com/office/officeart/2005/8/layout/process4"/>
    <dgm:cxn modelId="{C11ED45D-73A6-48FD-B184-DAA49A0D93E0}" srcId="{0C7E9950-A198-4D41-97BD-261802BA0768}" destId="{915AD216-F83D-432E-873C-D7F85D480A22}" srcOrd="3" destOrd="0" parTransId="{72DC1BEE-36FF-4930-9F5F-21B0FA4624CD}" sibTransId="{0FA222E8-2552-4341-8C0E-7B69E34FD6C4}"/>
    <dgm:cxn modelId="{5C8C0043-B236-3C4D-BC8A-527DA86766A8}" type="presOf" srcId="{0C7E9950-A198-4D41-97BD-261802BA0768}" destId="{8FE61992-FB42-7840-8B90-9A1B0C97AA8C}" srcOrd="0" destOrd="0" presId="urn:microsoft.com/office/officeart/2005/8/layout/process4"/>
    <dgm:cxn modelId="{F92F5F43-F894-164E-9841-DC46EA3443CE}" type="presOf" srcId="{853556E9-C4CA-4E4E-BA40-9AE0B9E193F5}" destId="{C3A3ADA9-5D3D-9440-B7F7-BFDEB508EDD8}" srcOrd="0" destOrd="0" presId="urn:microsoft.com/office/officeart/2005/8/layout/process4"/>
    <dgm:cxn modelId="{F618E549-3D24-4FBB-AA05-DA3254177B04}" srcId="{0C7E9950-A198-4D41-97BD-261802BA0768}" destId="{EE57A5A2-8633-4B96-89D6-FBCDA849A96A}" srcOrd="1" destOrd="0" parTransId="{7F7A9F09-A5EA-40E4-8B98-F713F800267D}" sibTransId="{122BFF87-7BE6-4E75-8893-6A373D107EE6}"/>
    <dgm:cxn modelId="{33314F88-96FE-4E78-90E5-84FE7C5B8044}" srcId="{0C7E9950-A198-4D41-97BD-261802BA0768}" destId="{D8717FEC-7204-4160-820C-D83E2EBD15DD}" srcOrd="0" destOrd="0" parTransId="{F0B17877-1398-4393-91CD-F7428F18CF36}" sibTransId="{0056C7DF-980D-4ACE-9B68-A4B82BF18AA2}"/>
    <dgm:cxn modelId="{2CF8E892-D162-4DBC-A874-CD313F9602F9}" srcId="{8B9A4E0D-BEE4-4924-A70F-7CAC12E652DF}" destId="{0C7E9950-A198-4D41-97BD-261802BA0768}" srcOrd="0" destOrd="0" parTransId="{77B6BF6D-F77E-4314-8102-6F8E03A37463}" sibTransId="{0EE05C2F-473C-46CF-883F-78272EE88A07}"/>
    <dgm:cxn modelId="{6B91DDA6-4E32-884F-A1A2-A2CB085F5D40}" type="presOf" srcId="{4AF19311-2C6B-4720-AFC0-C6F2FF24A1CD}" destId="{180053C3-D0F2-7B4E-887E-B8257B5A0DCE}" srcOrd="0" destOrd="0" presId="urn:microsoft.com/office/officeart/2005/8/layout/process4"/>
    <dgm:cxn modelId="{668F95B0-11BC-4538-B93B-24567D0B2E24}" srcId="{8B9A4E0D-BEE4-4924-A70F-7CAC12E652DF}" destId="{853556E9-C4CA-4E4E-BA40-9AE0B9E193F5}" srcOrd="2" destOrd="0" parTransId="{2013BFB1-E231-4F88-B31B-C141A8597B3D}" sibTransId="{491847FD-FF8E-42F1-A171-C92AC23DFBF3}"/>
    <dgm:cxn modelId="{325704B6-C611-F143-9D6C-A2ED7E43C4FD}" type="presOf" srcId="{8B9A4E0D-BEE4-4924-A70F-7CAC12E652DF}" destId="{045D3C38-C17C-E64D-B947-E1EEF8ACB926}" srcOrd="0" destOrd="0" presId="urn:microsoft.com/office/officeart/2005/8/layout/process4"/>
    <dgm:cxn modelId="{C973D5C4-73AB-5945-B63F-3FF35C88D61B}" type="presOf" srcId="{EE57A5A2-8633-4B96-89D6-FBCDA849A96A}" destId="{22390345-BC8A-1246-9892-2D3D1D0E7352}" srcOrd="0" destOrd="0" presId="urn:microsoft.com/office/officeart/2005/8/layout/process4"/>
    <dgm:cxn modelId="{1C4654CE-DA53-0449-AA58-9755E3CFE2D4}" type="presOf" srcId="{D8717FEC-7204-4160-820C-D83E2EBD15DD}" destId="{D9F91596-4C9D-4149-B778-1D078375158E}" srcOrd="0" destOrd="0" presId="urn:microsoft.com/office/officeart/2005/8/layout/process4"/>
    <dgm:cxn modelId="{617896E2-BF6A-DB42-8CEF-047ECA890AE6}" type="presOf" srcId="{0C7E9950-A198-4D41-97BD-261802BA0768}" destId="{5B98AC15-311E-9348-A36F-8C98E1CB638D}" srcOrd="1" destOrd="0" presId="urn:microsoft.com/office/officeart/2005/8/layout/process4"/>
    <dgm:cxn modelId="{11D5DCFB-87F4-4D8A-B230-C748AD806625}" srcId="{0C7E9950-A198-4D41-97BD-261802BA0768}" destId="{4AF19311-2C6B-4720-AFC0-C6F2FF24A1CD}" srcOrd="2" destOrd="0" parTransId="{20041424-7FD0-48E2-A4FD-1E0FE3C1EC29}" sibTransId="{BC0ADC68-1174-43B6-A938-566D374F6C6C}"/>
    <dgm:cxn modelId="{8AA2A5C8-2C59-AB4B-BD84-430BC103A017}" type="presParOf" srcId="{045D3C38-C17C-E64D-B947-E1EEF8ACB926}" destId="{1E6CB1E4-4180-7444-B14F-39EFADEEBE8F}" srcOrd="0" destOrd="0" presId="urn:microsoft.com/office/officeart/2005/8/layout/process4"/>
    <dgm:cxn modelId="{EF2908BE-506F-0940-9EC1-43FFD45EB376}" type="presParOf" srcId="{1E6CB1E4-4180-7444-B14F-39EFADEEBE8F}" destId="{C3A3ADA9-5D3D-9440-B7F7-BFDEB508EDD8}" srcOrd="0" destOrd="0" presId="urn:microsoft.com/office/officeart/2005/8/layout/process4"/>
    <dgm:cxn modelId="{490BBDD0-9C16-3A48-9E74-E3CCF4A0C7B4}" type="presParOf" srcId="{045D3C38-C17C-E64D-B947-E1EEF8ACB926}" destId="{594F5D0B-0BDD-4C4D-9DE4-FEE63E0D444A}" srcOrd="1" destOrd="0" presId="urn:microsoft.com/office/officeart/2005/8/layout/process4"/>
    <dgm:cxn modelId="{12AEF065-AE84-5142-AEEC-800AF10275CA}" type="presParOf" srcId="{045D3C38-C17C-E64D-B947-E1EEF8ACB926}" destId="{79DD4913-E15F-E141-BD8B-DDDC7EFE4B35}" srcOrd="2" destOrd="0" presId="urn:microsoft.com/office/officeart/2005/8/layout/process4"/>
    <dgm:cxn modelId="{154B4F29-0A98-8D4A-A8ED-0B4D9B47150F}" type="presParOf" srcId="{79DD4913-E15F-E141-BD8B-DDDC7EFE4B35}" destId="{1D8146E7-52B9-214F-8624-D4AE25896C4E}" srcOrd="0" destOrd="0" presId="urn:microsoft.com/office/officeart/2005/8/layout/process4"/>
    <dgm:cxn modelId="{9F07EDEB-848E-DC42-92CB-31510800559A}" type="presParOf" srcId="{045D3C38-C17C-E64D-B947-E1EEF8ACB926}" destId="{AFC81B82-1E6E-B947-AF8C-D5E5530BF317}" srcOrd="3" destOrd="0" presId="urn:microsoft.com/office/officeart/2005/8/layout/process4"/>
    <dgm:cxn modelId="{1FB9F5A6-5C2B-AB46-BE39-6D3A1C7CB91E}" type="presParOf" srcId="{045D3C38-C17C-E64D-B947-E1EEF8ACB926}" destId="{C8E27869-A8F7-984E-A2B1-10CAB042A9C5}" srcOrd="4" destOrd="0" presId="urn:microsoft.com/office/officeart/2005/8/layout/process4"/>
    <dgm:cxn modelId="{64F6187A-614B-8247-817F-D57200EEFECF}" type="presParOf" srcId="{C8E27869-A8F7-984E-A2B1-10CAB042A9C5}" destId="{8FE61992-FB42-7840-8B90-9A1B0C97AA8C}" srcOrd="0" destOrd="0" presId="urn:microsoft.com/office/officeart/2005/8/layout/process4"/>
    <dgm:cxn modelId="{CA3230BB-6EDD-2E46-A86E-979D6D6F7CFB}" type="presParOf" srcId="{C8E27869-A8F7-984E-A2B1-10CAB042A9C5}" destId="{5B98AC15-311E-9348-A36F-8C98E1CB638D}" srcOrd="1" destOrd="0" presId="urn:microsoft.com/office/officeart/2005/8/layout/process4"/>
    <dgm:cxn modelId="{5EC07CEB-5F4D-BE4F-BA69-63F87498B3E2}" type="presParOf" srcId="{C8E27869-A8F7-984E-A2B1-10CAB042A9C5}" destId="{450DEDE3-E1F8-C143-96AF-7A92437FAF39}" srcOrd="2" destOrd="0" presId="urn:microsoft.com/office/officeart/2005/8/layout/process4"/>
    <dgm:cxn modelId="{1C919848-BA86-A94E-A711-A116AEE678A5}" type="presParOf" srcId="{450DEDE3-E1F8-C143-96AF-7A92437FAF39}" destId="{D9F91596-4C9D-4149-B778-1D078375158E}" srcOrd="0" destOrd="0" presId="urn:microsoft.com/office/officeart/2005/8/layout/process4"/>
    <dgm:cxn modelId="{9BE38F1F-7D94-234F-8232-1F3C70E61CA1}" type="presParOf" srcId="{450DEDE3-E1F8-C143-96AF-7A92437FAF39}" destId="{22390345-BC8A-1246-9892-2D3D1D0E7352}" srcOrd="1" destOrd="0" presId="urn:microsoft.com/office/officeart/2005/8/layout/process4"/>
    <dgm:cxn modelId="{4CBA6B73-AA62-BE4E-B8A3-34FC6FF08406}" type="presParOf" srcId="{450DEDE3-E1F8-C143-96AF-7A92437FAF39}" destId="{180053C3-D0F2-7B4E-887E-B8257B5A0DCE}" srcOrd="2" destOrd="0" presId="urn:microsoft.com/office/officeart/2005/8/layout/process4"/>
    <dgm:cxn modelId="{E6FCCC30-2DA5-1845-B30B-5EDDA3BB882B}" type="presParOf" srcId="{450DEDE3-E1F8-C143-96AF-7A92437FAF39}" destId="{44A48649-C517-2542-BD01-43DA3DD8ECB9}" srcOrd="3"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975B8A7-F237-4FB8-87D7-CCBE8C765855}">
      <dgm:prSet/>
      <dgm:spPr/>
      <dgm:t>
        <a:bodyPr/>
        <a:lstStyle/>
        <a:p>
          <a:r>
            <a:rPr lang="en-US" dirty="0"/>
            <a:t>The definition of low-income must be determined systematically by the institution’s financial aid office and  should be applicable to the S-STEM project or any other federally-funded project that requires a definition of low-income.</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Reasonable definitions include those cited for eligibility for the federal Pell grant: </a:t>
          </a:r>
          <a:r>
            <a:rPr lang="en-US" dirty="0">
              <a:solidFill>
                <a:schemeClr val="tx1"/>
              </a:solidFill>
              <a:hlinkClick xmlns:r="http://schemas.openxmlformats.org/officeDocument/2006/relationships" r:id="rId1">
                <a:extLst>
                  <a:ext uri="{A12FA001-AC4F-418D-AE19-62706E023703}">
                    <ahyp:hlinkClr xmlns="" xmlns:ahyp="http://schemas.microsoft.com/office/drawing/2018/hyperlinkcolor" val="tx"/>
                  </a:ext>
                </a:extLst>
              </a:hlinkClick>
            </a:rPr>
            <a:t>https://www2.ed.gov/programs/fpg/index.html</a:t>
          </a:r>
          <a:br>
            <a:rPr lang="en-US" dirty="0">
              <a:solidFill>
                <a:schemeClr val="tx1"/>
              </a:solidFill>
            </a:rPr>
          </a:br>
          <a:br>
            <a:rPr lang="en-US" dirty="0">
              <a:solidFill>
                <a:schemeClr val="tx1"/>
              </a:solidFill>
            </a:rPr>
          </a:br>
          <a:r>
            <a:rPr lang="en-US" dirty="0">
              <a:solidFill>
                <a:schemeClr val="tx1"/>
              </a:solidFill>
            </a:rPr>
            <a:t>and TRIO grants</a:t>
          </a:r>
          <a:br>
            <a:rPr lang="en-US" dirty="0">
              <a:solidFill>
                <a:schemeClr val="tx1"/>
              </a:solidFill>
            </a:rPr>
          </a:br>
          <a:r>
            <a:rPr lang="en-US" dirty="0">
              <a:solidFill>
                <a:schemeClr val="tx1"/>
              </a:solidFill>
              <a:hlinkClick xmlns:r="http://schemas.openxmlformats.org/officeDocument/2006/relationships" r:id="rId2">
                <a:extLst>
                  <a:ext uri="{A12FA001-AC4F-418D-AE19-62706E023703}">
                    <ahyp:hlinkClr xmlns="" xmlns:ahyp="http://schemas.microsoft.com/office/drawing/2018/hyperlinkcolor" val="tx"/>
                  </a:ext>
                </a:extLst>
              </a:hlinkClick>
            </a:rPr>
            <a:t>https://www2.ed.gov/about/offices/list/ope/trio/index.html</a:t>
          </a:r>
          <a:br>
            <a:rPr lang="en-US" dirty="0">
              <a:solidFill>
                <a:schemeClr val="tx1"/>
              </a:solidFill>
            </a:rPr>
          </a:br>
          <a:br>
            <a:rPr lang="en-US" dirty="0">
              <a:solidFill>
                <a:schemeClr val="tx1"/>
              </a:solidFill>
            </a:rPr>
          </a:br>
          <a:r>
            <a:rPr lang="en-US" dirty="0">
              <a:solidFill>
                <a:schemeClr val="tx1"/>
              </a:solidFill>
            </a:rPr>
            <a:t>programs, but other definitions applied consistently are also possible when well justified.</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75B8A7-F237-4FB8-87D7-CCBE8C765855}">
      <dgm:prSet/>
      <dgm:spPr/>
      <dgm:t>
        <a:bodyPr/>
        <a:lstStyle/>
        <a:p>
          <a:r>
            <a:rPr lang="en-US" dirty="0">
              <a:solidFill>
                <a:schemeClr val="bg1"/>
              </a:solidFill>
            </a:rPr>
            <a:t>This is defined by the institution and often involves a GPA cut-off.</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Projects should include plans for student probationary status and additional support if a student’s GPA falls below the set level for some period of time.</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36A72F-F61A-44CB-B35B-F0523003818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75B8A7-F237-4FB8-87D7-CCBE8C765855}">
      <dgm:prSet/>
      <dgm:spPr/>
      <dgm:t>
        <a:bodyPr/>
        <a:lstStyle/>
        <a:p>
          <a:r>
            <a:rPr lang="en-US" dirty="0"/>
            <a:t>Unmet financial need depends on the cost of attendance and the estimated family/student financial contribution.</a:t>
          </a:r>
          <a:br>
            <a:rPr lang="en-US" dirty="0"/>
          </a:br>
          <a:br>
            <a:rPr lang="en-US" dirty="0"/>
          </a:br>
          <a:r>
            <a:rPr lang="en-US" dirty="0"/>
            <a:t>The institution determines the cost of attendance.</a:t>
          </a:r>
        </a:p>
      </dgm:t>
    </dgm:pt>
    <dgm:pt modelId="{0BE959CC-0F0B-448B-8504-84ABDA889962}" type="parTrans" cxnId="{521903DD-FFAB-4279-B6C5-5F6B80A4177E}">
      <dgm:prSet/>
      <dgm:spPr/>
      <dgm:t>
        <a:bodyPr/>
        <a:lstStyle/>
        <a:p>
          <a:endParaRPr lang="en-US"/>
        </a:p>
      </dgm:t>
    </dgm:pt>
    <dgm:pt modelId="{BB1651A6-090B-460F-B1E1-D2AE0A540D0E}" type="sibTrans" cxnId="{521903DD-FFAB-4279-B6C5-5F6B80A4177E}">
      <dgm:prSet/>
      <dgm:spPr/>
      <dgm:t>
        <a:bodyPr/>
        <a:lstStyle/>
        <a:p>
          <a:endParaRPr lang="en-US"/>
        </a:p>
      </dgm:t>
    </dgm:pt>
    <dgm:pt modelId="{B0C149C8-C730-4D5B-918E-8B7C5C70A163}">
      <dgm:prSet/>
      <dgm:spPr/>
      <dgm:t>
        <a:bodyPr/>
        <a:lstStyle/>
        <a:p>
          <a:r>
            <a:rPr lang="en-US" dirty="0">
              <a:solidFill>
                <a:schemeClr val="tx1"/>
              </a:solidFill>
            </a:rPr>
            <a:t>The expected family/student contribution is defined for undergraduate students by the U.S. Department of Education rules for need-based Federal financial aid Free Application for Federal Student Aid (FAFSA), or, for graduate students, defined as financial eligibility for Graduate Assistance in Areas of National Need (GAANN).</a:t>
          </a:r>
        </a:p>
      </dgm:t>
    </dgm:pt>
    <dgm:pt modelId="{D8D7F736-5446-45E1-B61A-0D9453698391}" type="sibTrans" cxnId="{B5DFC394-D008-4CE8-BB0F-39EF52C6E625}">
      <dgm:prSet/>
      <dgm:spPr/>
      <dgm:t>
        <a:bodyPr/>
        <a:lstStyle/>
        <a:p>
          <a:endParaRPr lang="en-US"/>
        </a:p>
      </dgm:t>
    </dgm:pt>
    <dgm:pt modelId="{CAB85E47-3953-4B9F-B804-B4C321BC2188}" type="parTrans" cxnId="{B5DFC394-D008-4CE8-BB0F-39EF52C6E625}">
      <dgm:prSet/>
      <dgm:spPr/>
      <dgm:t>
        <a:bodyPr/>
        <a:lstStyle/>
        <a:p>
          <a:endParaRPr lang="en-US"/>
        </a:p>
      </dgm:t>
    </dgm:pt>
    <dgm:pt modelId="{62A0F1F2-A428-1F42-B496-FB396E1A3509}" type="pres">
      <dgm:prSet presAssocID="{B936A72F-F61A-44CB-B35B-F05230038181}" presName="linear" presStyleCnt="0">
        <dgm:presLayoutVars>
          <dgm:animLvl val="lvl"/>
          <dgm:resizeHandles val="exact"/>
        </dgm:presLayoutVars>
      </dgm:prSet>
      <dgm:spPr/>
    </dgm:pt>
    <dgm:pt modelId="{B1820447-61BB-FC48-8FA0-D2320EBFA0CF}" type="pres">
      <dgm:prSet presAssocID="{F975B8A7-F237-4FB8-87D7-CCBE8C765855}" presName="parentText" presStyleLbl="node1" presStyleIdx="0" presStyleCnt="2">
        <dgm:presLayoutVars>
          <dgm:chMax val="0"/>
          <dgm:bulletEnabled val="1"/>
        </dgm:presLayoutVars>
      </dgm:prSet>
      <dgm:spPr/>
    </dgm:pt>
    <dgm:pt modelId="{F800721A-29B4-1249-B395-12707E2A1049}" type="pres">
      <dgm:prSet presAssocID="{BB1651A6-090B-460F-B1E1-D2AE0A540D0E}" presName="spacer" presStyleCnt="0"/>
      <dgm:spPr/>
    </dgm:pt>
    <dgm:pt modelId="{12867C8D-6902-4D48-B1F5-9899F3A77FF2}" type="pres">
      <dgm:prSet presAssocID="{B0C149C8-C730-4D5B-918E-8B7C5C70A163}" presName="parentText" presStyleLbl="node1" presStyleIdx="1" presStyleCnt="2">
        <dgm:presLayoutVars>
          <dgm:chMax val="0"/>
          <dgm:bulletEnabled val="1"/>
        </dgm:presLayoutVars>
      </dgm:prSet>
      <dgm:spPr/>
    </dgm:pt>
  </dgm:ptLst>
  <dgm:cxnLst>
    <dgm:cxn modelId="{6FEE540E-8268-384D-A417-69B873B14BAD}" type="presOf" srcId="{F975B8A7-F237-4FB8-87D7-CCBE8C765855}" destId="{B1820447-61BB-FC48-8FA0-D2320EBFA0CF}" srcOrd="0" destOrd="0" presId="urn:microsoft.com/office/officeart/2005/8/layout/vList2"/>
    <dgm:cxn modelId="{212CF33A-E64A-0E49-9AA3-CEAB5AFEAEF5}" type="presOf" srcId="{B936A72F-F61A-44CB-B35B-F05230038181}" destId="{62A0F1F2-A428-1F42-B496-FB396E1A3509}" srcOrd="0" destOrd="0" presId="urn:microsoft.com/office/officeart/2005/8/layout/vList2"/>
    <dgm:cxn modelId="{B5DFC394-D008-4CE8-BB0F-39EF52C6E625}" srcId="{B936A72F-F61A-44CB-B35B-F05230038181}" destId="{B0C149C8-C730-4D5B-918E-8B7C5C70A163}" srcOrd="1" destOrd="0" parTransId="{CAB85E47-3953-4B9F-B804-B4C321BC2188}" sibTransId="{D8D7F736-5446-45E1-B61A-0D9453698391}"/>
    <dgm:cxn modelId="{2B0AF5CE-27EF-F245-9C34-53745A0F422D}" type="presOf" srcId="{B0C149C8-C730-4D5B-918E-8B7C5C70A163}" destId="{12867C8D-6902-4D48-B1F5-9899F3A77FF2}" srcOrd="0" destOrd="0" presId="urn:microsoft.com/office/officeart/2005/8/layout/vList2"/>
    <dgm:cxn modelId="{521903DD-FFAB-4279-B6C5-5F6B80A4177E}" srcId="{B936A72F-F61A-44CB-B35B-F05230038181}" destId="{F975B8A7-F237-4FB8-87D7-CCBE8C765855}" srcOrd="0" destOrd="0" parTransId="{0BE959CC-0F0B-448B-8504-84ABDA889962}" sibTransId="{BB1651A6-090B-460F-B1E1-D2AE0A540D0E}"/>
    <dgm:cxn modelId="{979C0757-F6A4-3D4B-9E71-BF34D331670C}" type="presParOf" srcId="{62A0F1F2-A428-1F42-B496-FB396E1A3509}" destId="{B1820447-61BB-FC48-8FA0-D2320EBFA0CF}" srcOrd="0" destOrd="0" presId="urn:microsoft.com/office/officeart/2005/8/layout/vList2"/>
    <dgm:cxn modelId="{597FC525-BFE5-2A4A-9209-88885D0F2410}" type="presParOf" srcId="{62A0F1F2-A428-1F42-B496-FB396E1A3509}" destId="{F800721A-29B4-1249-B395-12707E2A1049}" srcOrd="1" destOrd="0" presId="urn:microsoft.com/office/officeart/2005/8/layout/vList2"/>
    <dgm:cxn modelId="{3C4FD1F4-F811-6D41-BD58-01CA92307F0C}" type="presParOf" srcId="{62A0F1F2-A428-1F42-B496-FB396E1A3509}" destId="{12867C8D-6902-4D48-B1F5-9899F3A77FF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chemeClr val="accent5"/>
        </a:solidFill>
      </dgm:spPr>
      <dgm:t>
        <a:bodyPr/>
        <a:lstStyle/>
        <a:p>
          <a:r>
            <a:rPr lang="en-US" dirty="0"/>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chemeClr val="accent5"/>
        </a:solidFill>
      </dgm:spPr>
      <dgm:t>
        <a:bodyPr/>
        <a:lstStyle/>
        <a:p>
          <a:r>
            <a:rPr lang="en-US"/>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chemeClr val="accent5"/>
        </a:solidFill>
      </dgm:spPr>
      <dgm:t>
        <a:bodyPr/>
        <a:lstStyle/>
        <a:p>
          <a:r>
            <a:rPr lang="en-US" dirty="0"/>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chemeClr val="accent5"/>
        </a:solidFill>
      </dgm:spPr>
      <dgm:t>
        <a:bodyPr/>
        <a:lstStyle/>
        <a:p>
          <a:r>
            <a:rPr lang="en-US" dirty="0"/>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chemeClr val="accent5"/>
        </a:solidFill>
      </dgm:spPr>
      <dgm:t>
        <a:bodyPr/>
        <a:lstStyle/>
        <a:p>
          <a:r>
            <a:rPr lang="en-US" dirty="0"/>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741998-02B4-4B1C-A353-84A175D4233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BFB1E2-D666-47F8-8B83-D6BD6FDB334D}">
      <dgm:prSet/>
      <dgm:spPr>
        <a:solidFill>
          <a:schemeClr val="accent6"/>
        </a:solidFill>
      </dgm:spPr>
      <dgm:t>
        <a:bodyPr/>
        <a:lstStyle/>
        <a:p>
          <a:r>
            <a:rPr lang="en-US" dirty="0">
              <a:solidFill>
                <a:schemeClr val="tx1"/>
              </a:solidFill>
            </a:rPr>
            <a:t>Clarification of S-STEM eligible degrees/disciplines.</a:t>
          </a:r>
        </a:p>
      </dgm:t>
    </dgm:pt>
    <dgm:pt modelId="{BF4C1092-3D1D-4E56-B3D7-461EAC5B4849}" type="parTrans" cxnId="{809C6533-FCBC-4365-8D28-5508EE04B8F2}">
      <dgm:prSet/>
      <dgm:spPr/>
      <dgm:t>
        <a:bodyPr/>
        <a:lstStyle/>
        <a:p>
          <a:endParaRPr lang="en-US"/>
        </a:p>
      </dgm:t>
    </dgm:pt>
    <dgm:pt modelId="{9146B951-A339-4554-9FDC-B11CB229F910}" type="sibTrans" cxnId="{809C6533-FCBC-4365-8D28-5508EE04B8F2}">
      <dgm:prSet/>
      <dgm:spPr/>
      <dgm:t>
        <a:bodyPr/>
        <a:lstStyle/>
        <a:p>
          <a:endParaRPr lang="en-US"/>
        </a:p>
      </dgm:t>
    </dgm:pt>
    <dgm:pt modelId="{002E6757-583A-4A91-ABB9-79B4DDAD03D5}">
      <dgm:prSet/>
      <dgm:spPr>
        <a:solidFill>
          <a:schemeClr val="accent5"/>
        </a:solidFill>
      </dgm:spPr>
      <dgm:t>
        <a:bodyPr/>
        <a:lstStyle/>
        <a:p>
          <a:r>
            <a:rPr lang="en-US"/>
            <a:t>Students must be enrolled at least half-time.</a:t>
          </a:r>
        </a:p>
      </dgm:t>
    </dgm:pt>
    <dgm:pt modelId="{ACAF4C27-E02B-4446-BAB9-6225E2265DA9}" type="parTrans" cxnId="{6B83D5F4-B657-4666-AECF-18DD438D6E91}">
      <dgm:prSet/>
      <dgm:spPr/>
      <dgm:t>
        <a:bodyPr/>
        <a:lstStyle/>
        <a:p>
          <a:endParaRPr lang="en-US"/>
        </a:p>
      </dgm:t>
    </dgm:pt>
    <dgm:pt modelId="{C14965A5-7E7C-4BAA-9170-2463CE5316F5}" type="sibTrans" cxnId="{6B83D5F4-B657-4666-AECF-18DD438D6E91}">
      <dgm:prSet/>
      <dgm:spPr/>
      <dgm:t>
        <a:bodyPr/>
        <a:lstStyle/>
        <a:p>
          <a:endParaRPr lang="en-US"/>
        </a:p>
      </dgm:t>
    </dgm:pt>
    <dgm:pt modelId="{D0884CE9-7ADD-44F2-A136-CC78D7378F1A}">
      <dgm:prSet/>
      <dgm:spPr>
        <a:solidFill>
          <a:schemeClr val="accent5"/>
        </a:solidFill>
      </dgm:spPr>
      <dgm:t>
        <a:bodyPr/>
        <a:lstStyle/>
        <a:p>
          <a:r>
            <a:rPr lang="en-US" dirty="0"/>
            <a:t>All proposals must include supplementary documentation about scholarships and names of degrees.</a:t>
          </a:r>
        </a:p>
      </dgm:t>
    </dgm:pt>
    <dgm:pt modelId="{9DD637D4-A084-4416-8FCF-D1DDAE8CCFA0}" type="parTrans" cxnId="{5678DCC2-06CA-4B2D-BBCF-961FE280078F}">
      <dgm:prSet/>
      <dgm:spPr/>
      <dgm:t>
        <a:bodyPr/>
        <a:lstStyle/>
        <a:p>
          <a:endParaRPr lang="en-US"/>
        </a:p>
      </dgm:t>
    </dgm:pt>
    <dgm:pt modelId="{13A4129C-08B1-4C2D-85E9-F1E0E04799F3}" type="sibTrans" cxnId="{5678DCC2-06CA-4B2D-BBCF-961FE280078F}">
      <dgm:prSet/>
      <dgm:spPr/>
      <dgm:t>
        <a:bodyPr/>
        <a:lstStyle/>
        <a:p>
          <a:endParaRPr lang="en-US"/>
        </a:p>
      </dgm:t>
    </dgm:pt>
    <dgm:pt modelId="{3AA7B0C7-C184-452B-BCB9-2578D49E4F1D}">
      <dgm:prSet/>
      <dgm:spPr>
        <a:solidFill>
          <a:schemeClr val="accent5"/>
        </a:solidFill>
      </dgm:spPr>
      <dgm:t>
        <a:bodyPr/>
        <a:lstStyle/>
        <a:p>
          <a:r>
            <a:rPr lang="en-US"/>
            <a:t>Guidance for requests for supplemental funding.</a:t>
          </a:r>
        </a:p>
      </dgm:t>
    </dgm:pt>
    <dgm:pt modelId="{F2F399E8-9008-416C-A1ED-4DC45273521C}" type="parTrans" cxnId="{430B2DD9-C92D-4B13-98E3-3420661C6789}">
      <dgm:prSet/>
      <dgm:spPr/>
      <dgm:t>
        <a:bodyPr/>
        <a:lstStyle/>
        <a:p>
          <a:endParaRPr lang="en-US"/>
        </a:p>
      </dgm:t>
    </dgm:pt>
    <dgm:pt modelId="{764CC785-971E-48C8-8817-598004C7FCD6}" type="sibTrans" cxnId="{430B2DD9-C92D-4B13-98E3-3420661C6789}">
      <dgm:prSet/>
      <dgm:spPr/>
      <dgm:t>
        <a:bodyPr/>
        <a:lstStyle/>
        <a:p>
          <a:endParaRPr lang="en-US"/>
        </a:p>
      </dgm:t>
    </dgm:pt>
    <dgm:pt modelId="{26A2E8E2-BB0D-429F-AEA3-56F4714916EE}">
      <dgm:prSet/>
      <dgm:spPr>
        <a:solidFill>
          <a:schemeClr val="accent5"/>
        </a:solidFill>
      </dgm:spPr>
      <dgm:t>
        <a:bodyPr/>
        <a:lstStyle/>
        <a:p>
          <a:r>
            <a:rPr lang="en-US" dirty="0"/>
            <a:t>The requirement of a third-year review now only applies to Track 3 projects.</a:t>
          </a:r>
        </a:p>
      </dgm:t>
    </dgm:pt>
    <dgm:pt modelId="{62F51AD6-FD57-4562-AC8E-F37B134819D6}" type="parTrans" cxnId="{0D8A04FC-BDD7-4472-BCB4-25B5307C4345}">
      <dgm:prSet/>
      <dgm:spPr/>
      <dgm:t>
        <a:bodyPr/>
        <a:lstStyle/>
        <a:p>
          <a:endParaRPr lang="en-US"/>
        </a:p>
      </dgm:t>
    </dgm:pt>
    <dgm:pt modelId="{47BB6776-E9F1-4289-BBE5-001DCDFB334C}" type="sibTrans" cxnId="{0D8A04FC-BDD7-4472-BCB4-25B5307C4345}">
      <dgm:prSet/>
      <dgm:spPr/>
      <dgm:t>
        <a:bodyPr/>
        <a:lstStyle/>
        <a:p>
          <a:endParaRPr lang="en-US"/>
        </a:p>
      </dgm:t>
    </dgm:pt>
    <dgm:pt modelId="{FFF1DCFC-F719-E744-ACEE-B9067CB73748}" type="pres">
      <dgm:prSet presAssocID="{15741998-02B4-4B1C-A353-84A175D42335}" presName="linear" presStyleCnt="0">
        <dgm:presLayoutVars>
          <dgm:animLvl val="lvl"/>
          <dgm:resizeHandles val="exact"/>
        </dgm:presLayoutVars>
      </dgm:prSet>
      <dgm:spPr/>
    </dgm:pt>
    <dgm:pt modelId="{7D3DE733-023A-0947-897F-3DB94DF9070B}" type="pres">
      <dgm:prSet presAssocID="{58BFB1E2-D666-47F8-8B83-D6BD6FDB334D}" presName="parentText" presStyleLbl="node1" presStyleIdx="0" presStyleCnt="5">
        <dgm:presLayoutVars>
          <dgm:chMax val="0"/>
          <dgm:bulletEnabled val="1"/>
        </dgm:presLayoutVars>
      </dgm:prSet>
      <dgm:spPr/>
    </dgm:pt>
    <dgm:pt modelId="{4AB22D53-B9F2-9B40-AC75-91474E08F352}" type="pres">
      <dgm:prSet presAssocID="{9146B951-A339-4554-9FDC-B11CB229F910}" presName="spacer" presStyleCnt="0"/>
      <dgm:spPr/>
    </dgm:pt>
    <dgm:pt modelId="{30BD7CF0-B4ED-9948-B78A-D40D5DF89F47}" type="pres">
      <dgm:prSet presAssocID="{002E6757-583A-4A91-ABB9-79B4DDAD03D5}" presName="parentText" presStyleLbl="node1" presStyleIdx="1" presStyleCnt="5" custLinFactNeighborX="1330" custLinFactNeighborY="-15916">
        <dgm:presLayoutVars>
          <dgm:chMax val="0"/>
          <dgm:bulletEnabled val="1"/>
        </dgm:presLayoutVars>
      </dgm:prSet>
      <dgm:spPr/>
    </dgm:pt>
    <dgm:pt modelId="{D5829BAD-C018-1C49-8D49-14329ECBF3D9}" type="pres">
      <dgm:prSet presAssocID="{C14965A5-7E7C-4BAA-9170-2463CE5316F5}" presName="spacer" presStyleCnt="0"/>
      <dgm:spPr/>
    </dgm:pt>
    <dgm:pt modelId="{ED01D303-B30C-F44E-8D26-F25004FACB28}" type="pres">
      <dgm:prSet presAssocID="{D0884CE9-7ADD-44F2-A136-CC78D7378F1A}" presName="parentText" presStyleLbl="node1" presStyleIdx="2" presStyleCnt="5">
        <dgm:presLayoutVars>
          <dgm:chMax val="0"/>
          <dgm:bulletEnabled val="1"/>
        </dgm:presLayoutVars>
      </dgm:prSet>
      <dgm:spPr/>
    </dgm:pt>
    <dgm:pt modelId="{65C3F3A8-F324-9341-BB73-615B437C99AF}" type="pres">
      <dgm:prSet presAssocID="{13A4129C-08B1-4C2D-85E9-F1E0E04799F3}" presName="spacer" presStyleCnt="0"/>
      <dgm:spPr/>
    </dgm:pt>
    <dgm:pt modelId="{CA1BE722-C2BC-F240-8DEA-955A756F2760}" type="pres">
      <dgm:prSet presAssocID="{3AA7B0C7-C184-452B-BCB9-2578D49E4F1D}" presName="parentText" presStyleLbl="node1" presStyleIdx="3" presStyleCnt="5">
        <dgm:presLayoutVars>
          <dgm:chMax val="0"/>
          <dgm:bulletEnabled val="1"/>
        </dgm:presLayoutVars>
      </dgm:prSet>
      <dgm:spPr/>
    </dgm:pt>
    <dgm:pt modelId="{64BD982C-5453-7041-A6AA-17412890F8A2}" type="pres">
      <dgm:prSet presAssocID="{764CC785-971E-48C8-8817-598004C7FCD6}" presName="spacer" presStyleCnt="0"/>
      <dgm:spPr/>
    </dgm:pt>
    <dgm:pt modelId="{24876C45-C689-6B41-B4E5-8A243D34BCF2}" type="pres">
      <dgm:prSet presAssocID="{26A2E8E2-BB0D-429F-AEA3-56F4714916EE}" presName="parentText" presStyleLbl="node1" presStyleIdx="4" presStyleCnt="5">
        <dgm:presLayoutVars>
          <dgm:chMax val="0"/>
          <dgm:bulletEnabled val="1"/>
        </dgm:presLayoutVars>
      </dgm:prSet>
      <dgm:spPr/>
    </dgm:pt>
  </dgm:ptLst>
  <dgm:cxnLst>
    <dgm:cxn modelId="{769D3A27-50C0-0549-9762-D82DF2D73C2E}" type="presOf" srcId="{D0884CE9-7ADD-44F2-A136-CC78D7378F1A}" destId="{ED01D303-B30C-F44E-8D26-F25004FACB28}" srcOrd="0" destOrd="0" presId="urn:microsoft.com/office/officeart/2005/8/layout/vList2"/>
    <dgm:cxn modelId="{809C6533-FCBC-4365-8D28-5508EE04B8F2}" srcId="{15741998-02B4-4B1C-A353-84A175D42335}" destId="{58BFB1E2-D666-47F8-8B83-D6BD6FDB334D}" srcOrd="0" destOrd="0" parTransId="{BF4C1092-3D1D-4E56-B3D7-461EAC5B4849}" sibTransId="{9146B951-A339-4554-9FDC-B11CB229F910}"/>
    <dgm:cxn modelId="{21B6554B-DB54-3942-B587-132082DB8108}" type="presOf" srcId="{26A2E8E2-BB0D-429F-AEA3-56F4714916EE}" destId="{24876C45-C689-6B41-B4E5-8A243D34BCF2}" srcOrd="0" destOrd="0" presId="urn:microsoft.com/office/officeart/2005/8/layout/vList2"/>
    <dgm:cxn modelId="{71E8358C-9A2A-C94F-B432-02A51902DCD9}" type="presOf" srcId="{58BFB1E2-D666-47F8-8B83-D6BD6FDB334D}" destId="{7D3DE733-023A-0947-897F-3DB94DF9070B}" srcOrd="0" destOrd="0" presId="urn:microsoft.com/office/officeart/2005/8/layout/vList2"/>
    <dgm:cxn modelId="{276D739E-7694-EE42-A24E-DFA7D5024734}" type="presOf" srcId="{3AA7B0C7-C184-452B-BCB9-2578D49E4F1D}" destId="{CA1BE722-C2BC-F240-8DEA-955A756F2760}" srcOrd="0" destOrd="0" presId="urn:microsoft.com/office/officeart/2005/8/layout/vList2"/>
    <dgm:cxn modelId="{07BA4FB8-0405-AB4D-93B5-FACE4EC04F8D}" type="presOf" srcId="{15741998-02B4-4B1C-A353-84A175D42335}" destId="{FFF1DCFC-F719-E744-ACEE-B9067CB73748}" srcOrd="0" destOrd="0" presId="urn:microsoft.com/office/officeart/2005/8/layout/vList2"/>
    <dgm:cxn modelId="{5678DCC2-06CA-4B2D-BBCF-961FE280078F}" srcId="{15741998-02B4-4B1C-A353-84A175D42335}" destId="{D0884CE9-7ADD-44F2-A136-CC78D7378F1A}" srcOrd="2" destOrd="0" parTransId="{9DD637D4-A084-4416-8FCF-D1DDAE8CCFA0}" sibTransId="{13A4129C-08B1-4C2D-85E9-F1E0E04799F3}"/>
    <dgm:cxn modelId="{FA5C38D1-4943-D641-80C8-E5582916DECF}" type="presOf" srcId="{002E6757-583A-4A91-ABB9-79B4DDAD03D5}" destId="{30BD7CF0-B4ED-9948-B78A-D40D5DF89F47}" srcOrd="0" destOrd="0" presId="urn:microsoft.com/office/officeart/2005/8/layout/vList2"/>
    <dgm:cxn modelId="{430B2DD9-C92D-4B13-98E3-3420661C6789}" srcId="{15741998-02B4-4B1C-A353-84A175D42335}" destId="{3AA7B0C7-C184-452B-BCB9-2578D49E4F1D}" srcOrd="3" destOrd="0" parTransId="{F2F399E8-9008-416C-A1ED-4DC45273521C}" sibTransId="{764CC785-971E-48C8-8817-598004C7FCD6}"/>
    <dgm:cxn modelId="{6B83D5F4-B657-4666-AECF-18DD438D6E91}" srcId="{15741998-02B4-4B1C-A353-84A175D42335}" destId="{002E6757-583A-4A91-ABB9-79B4DDAD03D5}" srcOrd="1" destOrd="0" parTransId="{ACAF4C27-E02B-4446-BAB9-6225E2265DA9}" sibTransId="{C14965A5-7E7C-4BAA-9170-2463CE5316F5}"/>
    <dgm:cxn modelId="{0D8A04FC-BDD7-4472-BCB4-25B5307C4345}" srcId="{15741998-02B4-4B1C-A353-84A175D42335}" destId="{26A2E8E2-BB0D-429F-AEA3-56F4714916EE}" srcOrd="4" destOrd="0" parTransId="{62F51AD6-FD57-4562-AC8E-F37B134819D6}" sibTransId="{47BB6776-E9F1-4289-BBE5-001DCDFB334C}"/>
    <dgm:cxn modelId="{EC0B150C-BC93-5642-85AA-776794B7CA47}" type="presParOf" srcId="{FFF1DCFC-F719-E744-ACEE-B9067CB73748}" destId="{7D3DE733-023A-0947-897F-3DB94DF9070B}" srcOrd="0" destOrd="0" presId="urn:microsoft.com/office/officeart/2005/8/layout/vList2"/>
    <dgm:cxn modelId="{1DA7DB1C-6C3B-D940-8BB9-1B64429E3202}" type="presParOf" srcId="{FFF1DCFC-F719-E744-ACEE-B9067CB73748}" destId="{4AB22D53-B9F2-9B40-AC75-91474E08F352}" srcOrd="1" destOrd="0" presId="urn:microsoft.com/office/officeart/2005/8/layout/vList2"/>
    <dgm:cxn modelId="{79D8F0CA-8121-2E4D-88A7-361589536855}" type="presParOf" srcId="{FFF1DCFC-F719-E744-ACEE-B9067CB73748}" destId="{30BD7CF0-B4ED-9948-B78A-D40D5DF89F47}" srcOrd="2" destOrd="0" presId="urn:microsoft.com/office/officeart/2005/8/layout/vList2"/>
    <dgm:cxn modelId="{4894CA00-3545-A745-90D3-0B2D9CFEC74B}" type="presParOf" srcId="{FFF1DCFC-F719-E744-ACEE-B9067CB73748}" destId="{D5829BAD-C018-1C49-8D49-14329ECBF3D9}" srcOrd="3" destOrd="0" presId="urn:microsoft.com/office/officeart/2005/8/layout/vList2"/>
    <dgm:cxn modelId="{C65BDB8E-1B5A-5C4A-A8BA-CD24EC57978C}" type="presParOf" srcId="{FFF1DCFC-F719-E744-ACEE-B9067CB73748}" destId="{ED01D303-B30C-F44E-8D26-F25004FACB28}" srcOrd="4" destOrd="0" presId="urn:microsoft.com/office/officeart/2005/8/layout/vList2"/>
    <dgm:cxn modelId="{9B73C457-6CF4-4947-A257-6012B6524695}" type="presParOf" srcId="{FFF1DCFC-F719-E744-ACEE-B9067CB73748}" destId="{65C3F3A8-F324-9341-BB73-615B437C99AF}" srcOrd="5" destOrd="0" presId="urn:microsoft.com/office/officeart/2005/8/layout/vList2"/>
    <dgm:cxn modelId="{D7D2EA3C-B536-9940-B41A-DD5AAE5495F9}" type="presParOf" srcId="{FFF1DCFC-F719-E744-ACEE-B9067CB73748}" destId="{CA1BE722-C2BC-F240-8DEA-955A756F2760}" srcOrd="6" destOrd="0" presId="urn:microsoft.com/office/officeart/2005/8/layout/vList2"/>
    <dgm:cxn modelId="{34E82EF3-9991-6C46-A69F-1AC0277D5500}" type="presParOf" srcId="{FFF1DCFC-F719-E744-ACEE-B9067CB73748}" destId="{64BD982C-5453-7041-A6AA-17412890F8A2}" srcOrd="7" destOrd="0" presId="urn:microsoft.com/office/officeart/2005/8/layout/vList2"/>
    <dgm:cxn modelId="{66D48D66-6333-5C4A-A728-B0E197AEB87D}" type="presParOf" srcId="{FFF1DCFC-F719-E744-ACEE-B9067CB73748}" destId="{24876C45-C689-6B41-B4E5-8A243D34BCF2}"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13BE82-EFFE-4B17-B72A-897451B3707D}"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7D8FD4C-67D2-45A0-A85D-0712614FBDCF}">
      <dgm:prSet/>
      <dgm:spPr/>
      <dgm:t>
        <a:bodyPr/>
        <a:lstStyle/>
        <a:p>
          <a:r>
            <a:rPr lang="en-US" dirty="0">
              <a:solidFill>
                <a:schemeClr val="tx1"/>
              </a:solidFill>
            </a:rPr>
            <a:t>Associate of </a:t>
          </a:r>
        </a:p>
        <a:p>
          <a:r>
            <a:rPr lang="en-US" dirty="0">
              <a:solidFill>
                <a:schemeClr val="tx1"/>
              </a:solidFill>
            </a:rPr>
            <a:t>Arts</a:t>
          </a:r>
        </a:p>
        <a:p>
          <a:r>
            <a:rPr lang="en-US" dirty="0">
              <a:solidFill>
                <a:schemeClr val="tx1"/>
              </a:solidFill>
            </a:rPr>
            <a:t>Science</a:t>
          </a:r>
        </a:p>
        <a:p>
          <a:r>
            <a:rPr lang="en-US" dirty="0">
              <a:solidFill>
                <a:schemeClr val="tx1"/>
              </a:solidFill>
            </a:rPr>
            <a:t> Applied Science</a:t>
          </a:r>
        </a:p>
      </dgm:t>
    </dgm:pt>
    <dgm:pt modelId="{14A71B5F-33E4-4F53-9A04-0A8A8C230851}" type="parTrans" cxnId="{EC3E20EE-11CE-4D8E-99D4-54A19AA078A1}">
      <dgm:prSet/>
      <dgm:spPr/>
      <dgm:t>
        <a:bodyPr/>
        <a:lstStyle/>
        <a:p>
          <a:endParaRPr lang="en-US"/>
        </a:p>
      </dgm:t>
    </dgm:pt>
    <dgm:pt modelId="{D4FD8469-9C4F-45BC-94C0-13EDE7A33ADF}" type="sibTrans" cxnId="{EC3E20EE-11CE-4D8E-99D4-54A19AA078A1}">
      <dgm:prSet/>
      <dgm:spPr/>
      <dgm:t>
        <a:bodyPr/>
        <a:lstStyle/>
        <a:p>
          <a:endParaRPr lang="en-US"/>
        </a:p>
      </dgm:t>
    </dgm:pt>
    <dgm:pt modelId="{433D6C67-BCCC-412A-BDA0-00304D7698B1}">
      <dgm:prSet/>
      <dgm:spPr/>
      <dgm:t>
        <a:bodyPr/>
        <a:lstStyle/>
        <a:p>
          <a:r>
            <a:rPr lang="en-US" dirty="0">
              <a:solidFill>
                <a:schemeClr val="tx1"/>
              </a:solidFill>
            </a:rPr>
            <a:t>Bachelor of </a:t>
          </a:r>
        </a:p>
        <a:p>
          <a:r>
            <a:rPr lang="en-US" dirty="0">
              <a:solidFill>
                <a:schemeClr val="tx1"/>
              </a:solidFill>
            </a:rPr>
            <a:t>Arts</a:t>
          </a:r>
        </a:p>
        <a:p>
          <a:r>
            <a:rPr lang="en-US" dirty="0">
              <a:solidFill>
                <a:schemeClr val="tx1"/>
              </a:solidFill>
            </a:rPr>
            <a:t>Science </a:t>
          </a:r>
        </a:p>
        <a:p>
          <a:r>
            <a:rPr lang="en-US" dirty="0">
              <a:solidFill>
                <a:schemeClr val="tx1"/>
              </a:solidFill>
            </a:rPr>
            <a:t>Applied Science</a:t>
          </a:r>
        </a:p>
      </dgm:t>
    </dgm:pt>
    <dgm:pt modelId="{D3A82256-8641-46AC-9C72-B97E35253B31}" type="parTrans" cxnId="{D41CF661-23E7-4AFF-9886-9EC10BE59030}">
      <dgm:prSet/>
      <dgm:spPr/>
      <dgm:t>
        <a:bodyPr/>
        <a:lstStyle/>
        <a:p>
          <a:endParaRPr lang="en-US"/>
        </a:p>
      </dgm:t>
    </dgm:pt>
    <dgm:pt modelId="{1D0F6DF0-D561-47FD-B919-97094BE8B61D}" type="sibTrans" cxnId="{D41CF661-23E7-4AFF-9886-9EC10BE59030}">
      <dgm:prSet/>
      <dgm:spPr/>
      <dgm:t>
        <a:bodyPr/>
        <a:lstStyle/>
        <a:p>
          <a:endParaRPr lang="en-US"/>
        </a:p>
      </dgm:t>
    </dgm:pt>
    <dgm:pt modelId="{698193DD-A7DE-4F6E-AA36-56D12CB07C90}">
      <dgm:prSet/>
      <dgm:spPr/>
      <dgm:t>
        <a:bodyPr/>
        <a:lstStyle/>
        <a:p>
          <a:r>
            <a:rPr lang="en-US" dirty="0">
              <a:solidFill>
                <a:schemeClr val="tx1"/>
              </a:solidFill>
            </a:rPr>
            <a:t>Master of</a:t>
          </a:r>
        </a:p>
        <a:p>
          <a:r>
            <a:rPr lang="en-US" dirty="0">
              <a:solidFill>
                <a:schemeClr val="tx1"/>
              </a:solidFill>
            </a:rPr>
            <a:t>Arts</a:t>
          </a:r>
        </a:p>
        <a:p>
          <a:r>
            <a:rPr lang="en-US" dirty="0">
              <a:solidFill>
                <a:schemeClr val="tx1"/>
              </a:solidFill>
            </a:rPr>
            <a:t> Science</a:t>
          </a:r>
        </a:p>
      </dgm:t>
    </dgm:pt>
    <dgm:pt modelId="{B9D7E066-BB99-4C9E-BA34-B4DEFB9DF920}" type="parTrans" cxnId="{321AC46B-14CD-41F8-9A48-30283C3D366B}">
      <dgm:prSet/>
      <dgm:spPr/>
      <dgm:t>
        <a:bodyPr/>
        <a:lstStyle/>
        <a:p>
          <a:endParaRPr lang="en-US"/>
        </a:p>
      </dgm:t>
    </dgm:pt>
    <dgm:pt modelId="{ED1A220A-E3AF-4F44-8611-6E285FA6F7BF}" type="sibTrans" cxnId="{321AC46B-14CD-41F8-9A48-30283C3D366B}">
      <dgm:prSet/>
      <dgm:spPr/>
      <dgm:t>
        <a:bodyPr/>
        <a:lstStyle/>
        <a:p>
          <a:endParaRPr lang="en-US"/>
        </a:p>
      </dgm:t>
    </dgm:pt>
    <dgm:pt modelId="{07E73470-E333-4E7A-AD45-27F548E674C0}">
      <dgm:prSet/>
      <dgm:spPr/>
      <dgm:t>
        <a:bodyPr/>
        <a:lstStyle/>
        <a:p>
          <a:r>
            <a:rPr lang="en-US"/>
            <a:t>Doctoral</a:t>
          </a:r>
        </a:p>
      </dgm:t>
    </dgm:pt>
    <dgm:pt modelId="{5690E913-7431-43D2-9D92-646222EBB9FB}" type="parTrans" cxnId="{FEE693AB-30BF-4121-93C5-00C7ECE59D5C}">
      <dgm:prSet/>
      <dgm:spPr/>
      <dgm:t>
        <a:bodyPr/>
        <a:lstStyle/>
        <a:p>
          <a:endParaRPr lang="en-US"/>
        </a:p>
      </dgm:t>
    </dgm:pt>
    <dgm:pt modelId="{7D896B1B-413B-41DE-940D-D9B7313EDA11}" type="sibTrans" cxnId="{FEE693AB-30BF-4121-93C5-00C7ECE59D5C}">
      <dgm:prSet/>
      <dgm:spPr/>
      <dgm:t>
        <a:bodyPr/>
        <a:lstStyle/>
        <a:p>
          <a:endParaRPr lang="en-US"/>
        </a:p>
      </dgm:t>
    </dgm:pt>
    <dgm:pt modelId="{75B3FBCD-9D72-FE40-A4CF-5A1124C047D1}" type="pres">
      <dgm:prSet presAssocID="{4213BE82-EFFE-4B17-B72A-897451B3707D}" presName="matrix" presStyleCnt="0">
        <dgm:presLayoutVars>
          <dgm:chMax val="1"/>
          <dgm:dir/>
          <dgm:resizeHandles val="exact"/>
        </dgm:presLayoutVars>
      </dgm:prSet>
      <dgm:spPr/>
    </dgm:pt>
    <dgm:pt modelId="{359D7DA9-0E73-1E46-8B86-7AABF9CD938F}" type="pres">
      <dgm:prSet presAssocID="{4213BE82-EFFE-4B17-B72A-897451B3707D}" presName="diamond" presStyleLbl="bgShp" presStyleIdx="0" presStyleCnt="1"/>
      <dgm:spPr/>
    </dgm:pt>
    <dgm:pt modelId="{43BED4C3-CDE1-FE49-8858-F200BA0F3F46}" type="pres">
      <dgm:prSet presAssocID="{4213BE82-EFFE-4B17-B72A-897451B3707D}" presName="quad1" presStyleLbl="node1" presStyleIdx="0" presStyleCnt="4">
        <dgm:presLayoutVars>
          <dgm:chMax val="0"/>
          <dgm:chPref val="0"/>
          <dgm:bulletEnabled val="1"/>
        </dgm:presLayoutVars>
      </dgm:prSet>
      <dgm:spPr/>
    </dgm:pt>
    <dgm:pt modelId="{3DF1C619-788F-134F-8CC8-C046951831B6}" type="pres">
      <dgm:prSet presAssocID="{4213BE82-EFFE-4B17-B72A-897451B3707D}" presName="quad2" presStyleLbl="node1" presStyleIdx="1" presStyleCnt="4">
        <dgm:presLayoutVars>
          <dgm:chMax val="0"/>
          <dgm:chPref val="0"/>
          <dgm:bulletEnabled val="1"/>
        </dgm:presLayoutVars>
      </dgm:prSet>
      <dgm:spPr/>
    </dgm:pt>
    <dgm:pt modelId="{7EB066E3-551A-E74F-85FA-75EE771574BD}" type="pres">
      <dgm:prSet presAssocID="{4213BE82-EFFE-4B17-B72A-897451B3707D}" presName="quad3" presStyleLbl="node1" presStyleIdx="2" presStyleCnt="4">
        <dgm:presLayoutVars>
          <dgm:chMax val="0"/>
          <dgm:chPref val="0"/>
          <dgm:bulletEnabled val="1"/>
        </dgm:presLayoutVars>
      </dgm:prSet>
      <dgm:spPr/>
    </dgm:pt>
    <dgm:pt modelId="{D78A726F-493E-9C46-A841-2B2BD5C2722E}" type="pres">
      <dgm:prSet presAssocID="{4213BE82-EFFE-4B17-B72A-897451B3707D}" presName="quad4" presStyleLbl="node1" presStyleIdx="3" presStyleCnt="4">
        <dgm:presLayoutVars>
          <dgm:chMax val="0"/>
          <dgm:chPref val="0"/>
          <dgm:bulletEnabled val="1"/>
        </dgm:presLayoutVars>
      </dgm:prSet>
      <dgm:spPr/>
    </dgm:pt>
  </dgm:ptLst>
  <dgm:cxnLst>
    <dgm:cxn modelId="{FBB0320B-2130-9146-9DC8-96256BDCF43A}" type="presOf" srcId="{698193DD-A7DE-4F6E-AA36-56D12CB07C90}" destId="{7EB066E3-551A-E74F-85FA-75EE771574BD}" srcOrd="0" destOrd="0" presId="urn:microsoft.com/office/officeart/2005/8/layout/matrix3"/>
    <dgm:cxn modelId="{4F8D4A17-2F47-E54D-B7EC-EF654DDCC3C7}" type="presOf" srcId="{C7D8FD4C-67D2-45A0-A85D-0712614FBDCF}" destId="{43BED4C3-CDE1-FE49-8858-F200BA0F3F46}" srcOrd="0" destOrd="0" presId="urn:microsoft.com/office/officeart/2005/8/layout/matrix3"/>
    <dgm:cxn modelId="{4769F13C-7206-8C4F-88B2-A2C5622B2DFF}" type="presOf" srcId="{433D6C67-BCCC-412A-BDA0-00304D7698B1}" destId="{3DF1C619-788F-134F-8CC8-C046951831B6}" srcOrd="0" destOrd="0" presId="urn:microsoft.com/office/officeart/2005/8/layout/matrix3"/>
    <dgm:cxn modelId="{D41CF661-23E7-4AFF-9886-9EC10BE59030}" srcId="{4213BE82-EFFE-4B17-B72A-897451B3707D}" destId="{433D6C67-BCCC-412A-BDA0-00304D7698B1}" srcOrd="1" destOrd="0" parTransId="{D3A82256-8641-46AC-9C72-B97E35253B31}" sibTransId="{1D0F6DF0-D561-47FD-B919-97094BE8B61D}"/>
    <dgm:cxn modelId="{9D47D243-DCB7-FC41-88DD-9BA905CC1DAD}" type="presOf" srcId="{07E73470-E333-4E7A-AD45-27F548E674C0}" destId="{D78A726F-493E-9C46-A841-2B2BD5C2722E}" srcOrd="0" destOrd="0" presId="urn:microsoft.com/office/officeart/2005/8/layout/matrix3"/>
    <dgm:cxn modelId="{321AC46B-14CD-41F8-9A48-30283C3D366B}" srcId="{4213BE82-EFFE-4B17-B72A-897451B3707D}" destId="{698193DD-A7DE-4F6E-AA36-56D12CB07C90}" srcOrd="2" destOrd="0" parTransId="{B9D7E066-BB99-4C9E-BA34-B4DEFB9DF920}" sibTransId="{ED1A220A-E3AF-4F44-8611-6E285FA6F7BF}"/>
    <dgm:cxn modelId="{FEE693AB-30BF-4121-93C5-00C7ECE59D5C}" srcId="{4213BE82-EFFE-4B17-B72A-897451B3707D}" destId="{07E73470-E333-4E7A-AD45-27F548E674C0}" srcOrd="3" destOrd="0" parTransId="{5690E913-7431-43D2-9D92-646222EBB9FB}" sibTransId="{7D896B1B-413B-41DE-940D-D9B7313EDA11}"/>
    <dgm:cxn modelId="{EC3E20EE-11CE-4D8E-99D4-54A19AA078A1}" srcId="{4213BE82-EFFE-4B17-B72A-897451B3707D}" destId="{C7D8FD4C-67D2-45A0-A85D-0712614FBDCF}" srcOrd="0" destOrd="0" parTransId="{14A71B5F-33E4-4F53-9A04-0A8A8C230851}" sibTransId="{D4FD8469-9C4F-45BC-94C0-13EDE7A33ADF}"/>
    <dgm:cxn modelId="{B03E8DF8-B98A-F947-A5AB-79D889C06C69}" type="presOf" srcId="{4213BE82-EFFE-4B17-B72A-897451B3707D}" destId="{75B3FBCD-9D72-FE40-A4CF-5A1124C047D1}" srcOrd="0" destOrd="0" presId="urn:microsoft.com/office/officeart/2005/8/layout/matrix3"/>
    <dgm:cxn modelId="{F2094DB0-3D49-0249-9B43-F172D69AC54A}" type="presParOf" srcId="{75B3FBCD-9D72-FE40-A4CF-5A1124C047D1}" destId="{359D7DA9-0E73-1E46-8B86-7AABF9CD938F}" srcOrd="0" destOrd="0" presId="urn:microsoft.com/office/officeart/2005/8/layout/matrix3"/>
    <dgm:cxn modelId="{A83E1F55-15ED-BA47-A2BB-24C0069BF2B9}" type="presParOf" srcId="{75B3FBCD-9D72-FE40-A4CF-5A1124C047D1}" destId="{43BED4C3-CDE1-FE49-8858-F200BA0F3F46}" srcOrd="1" destOrd="0" presId="urn:microsoft.com/office/officeart/2005/8/layout/matrix3"/>
    <dgm:cxn modelId="{050BD5BC-E9AB-2349-980A-D8459D6B3D39}" type="presParOf" srcId="{75B3FBCD-9D72-FE40-A4CF-5A1124C047D1}" destId="{3DF1C619-788F-134F-8CC8-C046951831B6}" srcOrd="2" destOrd="0" presId="urn:microsoft.com/office/officeart/2005/8/layout/matrix3"/>
    <dgm:cxn modelId="{AD041F25-6E8F-3A4F-A6F7-8F964B334745}" type="presParOf" srcId="{75B3FBCD-9D72-FE40-A4CF-5A1124C047D1}" destId="{7EB066E3-551A-E74F-85FA-75EE771574BD}" srcOrd="3" destOrd="0" presId="urn:microsoft.com/office/officeart/2005/8/layout/matrix3"/>
    <dgm:cxn modelId="{C0328402-03A5-6345-8799-484D8D777178}" type="presParOf" srcId="{75B3FBCD-9D72-FE40-A4CF-5A1124C047D1}" destId="{D78A726F-493E-9C46-A841-2B2BD5C2722E}"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4AEC0-9341-45C3-BE53-A4138375E947}">
      <dsp:nvSpPr>
        <dsp:cNvPr id="0" name=""/>
        <dsp:cNvSpPr/>
      </dsp:nvSpPr>
      <dsp:spPr>
        <a:xfrm>
          <a:off x="0" y="680"/>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02083-6F86-442C-88A0-C4F9D7CA0A6B}">
      <dsp:nvSpPr>
        <dsp:cNvPr id="0" name=""/>
        <dsp:cNvSpPr/>
      </dsp:nvSpPr>
      <dsp:spPr>
        <a:xfrm>
          <a:off x="481612" y="358904"/>
          <a:ext cx="875659" cy="875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82B5C-7FB4-4ACA-8DE0-60B7CE0B53D8}">
      <dsp:nvSpPr>
        <dsp:cNvPr id="0" name=""/>
        <dsp:cNvSpPr/>
      </dsp:nvSpPr>
      <dsp:spPr>
        <a:xfrm>
          <a:off x="1838885" y="680"/>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increase the number </a:t>
          </a:r>
          <a:r>
            <a:rPr lang="en-US" sz="1500" kern="1200" dirty="0"/>
            <a:t>of low-income academically talented students with demonstrated financial need obtaining degrees in S-STEM eligible disciplines and entering the workforce or graduate programs in STEM</a:t>
          </a:r>
        </a:p>
      </dsp:txBody>
      <dsp:txXfrm>
        <a:off x="1838885" y="680"/>
        <a:ext cx="4320614" cy="1592108"/>
      </dsp:txXfrm>
    </dsp:sp>
    <dsp:sp modelId="{4585CC25-9E13-4AF0-BDC6-06B9E307CBAC}">
      <dsp:nvSpPr>
        <dsp:cNvPr id="0" name=""/>
        <dsp:cNvSpPr/>
      </dsp:nvSpPr>
      <dsp:spPr>
        <a:xfrm>
          <a:off x="0" y="1990816"/>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E0EFC-9925-49E6-9148-C99A8A4902EA}">
      <dsp:nvSpPr>
        <dsp:cNvPr id="0" name=""/>
        <dsp:cNvSpPr/>
      </dsp:nvSpPr>
      <dsp:spPr>
        <a:xfrm>
          <a:off x="481612" y="2349040"/>
          <a:ext cx="875659" cy="8756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4DF9E1-7237-4978-AD88-81084FF50F51}">
      <dsp:nvSpPr>
        <dsp:cNvPr id="0" name=""/>
        <dsp:cNvSpPr/>
      </dsp:nvSpPr>
      <dsp:spPr>
        <a:xfrm>
          <a:off x="1838885" y="1990816"/>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improve the education </a:t>
          </a:r>
          <a:r>
            <a:rPr lang="en-US" sz="1500" kern="1200" dirty="0"/>
            <a:t>of future scientists, engineers, and technicians, with a focus on low-income academically talented students with demonstrated financial need</a:t>
          </a:r>
        </a:p>
      </dsp:txBody>
      <dsp:txXfrm>
        <a:off x="1838885" y="1990816"/>
        <a:ext cx="4320614" cy="1592108"/>
      </dsp:txXfrm>
    </dsp:sp>
    <dsp:sp modelId="{DAA27B75-D06A-448C-967D-DB06AA818DF2}">
      <dsp:nvSpPr>
        <dsp:cNvPr id="0" name=""/>
        <dsp:cNvSpPr/>
      </dsp:nvSpPr>
      <dsp:spPr>
        <a:xfrm>
          <a:off x="0" y="3980951"/>
          <a:ext cx="6159500" cy="15921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6E56E-0A5E-4B1C-BAF5-61F4E7010B02}">
      <dsp:nvSpPr>
        <dsp:cNvPr id="0" name=""/>
        <dsp:cNvSpPr/>
      </dsp:nvSpPr>
      <dsp:spPr>
        <a:xfrm>
          <a:off x="491236" y="4339176"/>
          <a:ext cx="875659" cy="8756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2344A4-866B-41CC-A10E-74938524B596}">
      <dsp:nvSpPr>
        <dsp:cNvPr id="0" name=""/>
        <dsp:cNvSpPr/>
      </dsp:nvSpPr>
      <dsp:spPr>
        <a:xfrm>
          <a:off x="1838885" y="3980951"/>
          <a:ext cx="4320614" cy="159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98" tIns="168498" rIns="168498" bIns="168498" numCol="1" spcCol="1270" anchor="ctr" anchorCtr="0">
          <a:noAutofit/>
        </a:bodyPr>
        <a:lstStyle/>
        <a:p>
          <a:pPr marL="0" lvl="0" indent="0" algn="l" defTabSz="666750">
            <a:lnSpc>
              <a:spcPct val="100000"/>
            </a:lnSpc>
            <a:spcBef>
              <a:spcPct val="0"/>
            </a:spcBef>
            <a:spcAft>
              <a:spcPct val="35000"/>
            </a:spcAft>
            <a:buNone/>
          </a:pPr>
          <a:r>
            <a:rPr lang="en-US" sz="1500" b="1" kern="1200" dirty="0"/>
            <a:t>generate knowledge </a:t>
          </a:r>
          <a:r>
            <a:rPr lang="en-US" sz="1500" kern="1200" dirty="0"/>
            <a:t>to advance understanding of how interventions or evidence-based curricular and co-curricular activities affect the success, retention, transfer, academic/career pathways, and graduation of low-income students in STEM</a:t>
          </a:r>
        </a:p>
      </dsp:txBody>
      <dsp:txXfrm>
        <a:off x="1838885" y="3980951"/>
        <a:ext cx="4320614" cy="15921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D36CD-9651-45EF-ACA0-042B928E7D26}">
      <dsp:nvSpPr>
        <dsp:cNvPr id="0" name=""/>
        <dsp:cNvSpPr/>
      </dsp:nvSpPr>
      <dsp:spPr>
        <a:xfrm>
          <a:off x="0" y="479"/>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AC3428-AA03-46AE-AE9B-76A59108C9D9}">
      <dsp:nvSpPr>
        <dsp:cNvPr id="0" name=""/>
        <dsp:cNvSpPr/>
      </dsp:nvSpPr>
      <dsp:spPr>
        <a:xfrm>
          <a:off x="199695" y="149013"/>
          <a:ext cx="363082" cy="3630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76A904-1BC8-409B-AB2D-8F4C4EEE065C}">
      <dsp:nvSpPr>
        <dsp:cNvPr id="0" name=""/>
        <dsp:cNvSpPr/>
      </dsp:nvSpPr>
      <dsp:spPr>
        <a:xfrm>
          <a:off x="762474" y="479"/>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Biological sciences (except medicine and other clinical fields)</a:t>
          </a:r>
        </a:p>
      </dsp:txBody>
      <dsp:txXfrm>
        <a:off x="762474" y="479"/>
        <a:ext cx="5641666" cy="660150"/>
      </dsp:txXfrm>
    </dsp:sp>
    <dsp:sp modelId="{A4AF5217-2713-4990-BEF7-21A13DAAD774}">
      <dsp:nvSpPr>
        <dsp:cNvPr id="0" name=""/>
        <dsp:cNvSpPr/>
      </dsp:nvSpPr>
      <dsp:spPr>
        <a:xfrm>
          <a:off x="0" y="825668"/>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9475B-F17F-4A8F-9297-2B37CA1EB5A0}">
      <dsp:nvSpPr>
        <dsp:cNvPr id="0" name=""/>
        <dsp:cNvSpPr/>
      </dsp:nvSpPr>
      <dsp:spPr>
        <a:xfrm>
          <a:off x="199695" y="974202"/>
          <a:ext cx="363082" cy="3630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FCF7C7-934A-4776-9B97-563B3EBBD7B0}">
      <dsp:nvSpPr>
        <dsp:cNvPr id="0" name=""/>
        <dsp:cNvSpPr/>
      </dsp:nvSpPr>
      <dsp:spPr>
        <a:xfrm>
          <a:off x="762474" y="825668"/>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Physical sciences (including physics, chemistry, astronomy, and materials science)</a:t>
          </a:r>
        </a:p>
      </dsp:txBody>
      <dsp:txXfrm>
        <a:off x="762474" y="825668"/>
        <a:ext cx="5641666" cy="660150"/>
      </dsp:txXfrm>
    </dsp:sp>
    <dsp:sp modelId="{1C8AC095-5965-4173-B1A2-AA96938A6DF2}">
      <dsp:nvSpPr>
        <dsp:cNvPr id="0" name=""/>
        <dsp:cNvSpPr/>
      </dsp:nvSpPr>
      <dsp:spPr>
        <a:xfrm>
          <a:off x="0" y="1650856"/>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F7CBB-7363-4048-9D86-B55BD8973954}">
      <dsp:nvSpPr>
        <dsp:cNvPr id="0" name=""/>
        <dsp:cNvSpPr/>
      </dsp:nvSpPr>
      <dsp:spPr>
        <a:xfrm>
          <a:off x="199695" y="1799390"/>
          <a:ext cx="363082" cy="3630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FEE526-3938-4855-9189-5F0FC2CE89C9}">
      <dsp:nvSpPr>
        <dsp:cNvPr id="0" name=""/>
        <dsp:cNvSpPr/>
      </dsp:nvSpPr>
      <dsp:spPr>
        <a:xfrm>
          <a:off x="762474" y="1650856"/>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Mathematical sciences</a:t>
          </a:r>
        </a:p>
      </dsp:txBody>
      <dsp:txXfrm>
        <a:off x="762474" y="1650856"/>
        <a:ext cx="5641666" cy="660150"/>
      </dsp:txXfrm>
    </dsp:sp>
    <dsp:sp modelId="{694C4579-69C0-4AAA-A89C-962AD7BE679D}">
      <dsp:nvSpPr>
        <dsp:cNvPr id="0" name=""/>
        <dsp:cNvSpPr/>
      </dsp:nvSpPr>
      <dsp:spPr>
        <a:xfrm>
          <a:off x="0" y="2476045"/>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EEB14-8C07-4B34-AD65-D13F7606EF0E}">
      <dsp:nvSpPr>
        <dsp:cNvPr id="0" name=""/>
        <dsp:cNvSpPr/>
      </dsp:nvSpPr>
      <dsp:spPr>
        <a:xfrm>
          <a:off x="199695" y="2624579"/>
          <a:ext cx="363082" cy="3630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65182-1212-4553-B1BE-72F15E280668}">
      <dsp:nvSpPr>
        <dsp:cNvPr id="0" name=""/>
        <dsp:cNvSpPr/>
      </dsp:nvSpPr>
      <dsp:spPr>
        <a:xfrm>
          <a:off x="762474" y="2476045"/>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Computer and information sciences</a:t>
          </a:r>
        </a:p>
      </dsp:txBody>
      <dsp:txXfrm>
        <a:off x="762474" y="2476045"/>
        <a:ext cx="5641666" cy="660150"/>
      </dsp:txXfrm>
    </dsp:sp>
    <dsp:sp modelId="{5E6A3902-F0CC-489A-8C3D-97D0D843198C}">
      <dsp:nvSpPr>
        <dsp:cNvPr id="0" name=""/>
        <dsp:cNvSpPr/>
      </dsp:nvSpPr>
      <dsp:spPr>
        <a:xfrm>
          <a:off x="0" y="3301233"/>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AE0B5-1FE6-403B-A878-DE5F2225FEB5}">
      <dsp:nvSpPr>
        <dsp:cNvPr id="0" name=""/>
        <dsp:cNvSpPr/>
      </dsp:nvSpPr>
      <dsp:spPr>
        <a:xfrm>
          <a:off x="199695" y="3449767"/>
          <a:ext cx="363082" cy="3630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8BA97-021D-4342-8FCA-DE90430984AC}">
      <dsp:nvSpPr>
        <dsp:cNvPr id="0" name=""/>
        <dsp:cNvSpPr/>
      </dsp:nvSpPr>
      <dsp:spPr>
        <a:xfrm>
          <a:off x="762474" y="3301233"/>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Geosciences</a:t>
          </a:r>
        </a:p>
      </dsp:txBody>
      <dsp:txXfrm>
        <a:off x="762474" y="3301233"/>
        <a:ext cx="5641666" cy="660150"/>
      </dsp:txXfrm>
    </dsp:sp>
    <dsp:sp modelId="{D6332415-3BD3-4E78-99D6-5C8A7021D0E5}">
      <dsp:nvSpPr>
        <dsp:cNvPr id="0" name=""/>
        <dsp:cNvSpPr/>
      </dsp:nvSpPr>
      <dsp:spPr>
        <a:xfrm>
          <a:off x="0" y="4126422"/>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EB07B-42ED-4D82-AA4C-E83744A85C5D}">
      <dsp:nvSpPr>
        <dsp:cNvPr id="0" name=""/>
        <dsp:cNvSpPr/>
      </dsp:nvSpPr>
      <dsp:spPr>
        <a:xfrm>
          <a:off x="199695" y="4274956"/>
          <a:ext cx="363082" cy="3630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2B3CD-F46A-4468-B474-4DE11F0880F8}">
      <dsp:nvSpPr>
        <dsp:cNvPr id="0" name=""/>
        <dsp:cNvSpPr/>
      </dsp:nvSpPr>
      <dsp:spPr>
        <a:xfrm>
          <a:off x="762474" y="4126422"/>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a:t>Engineering</a:t>
          </a:r>
        </a:p>
      </dsp:txBody>
      <dsp:txXfrm>
        <a:off x="762474" y="4126422"/>
        <a:ext cx="5641666" cy="660150"/>
      </dsp:txXfrm>
    </dsp:sp>
    <dsp:sp modelId="{B00169B1-4DE7-45F4-9E38-5CE1E5467C56}">
      <dsp:nvSpPr>
        <dsp:cNvPr id="0" name=""/>
        <dsp:cNvSpPr/>
      </dsp:nvSpPr>
      <dsp:spPr>
        <a:xfrm>
          <a:off x="0" y="4951610"/>
          <a:ext cx="6404141" cy="660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8F4FB-BA0E-4BC9-AF5B-23568E5A5C23}">
      <dsp:nvSpPr>
        <dsp:cNvPr id="0" name=""/>
        <dsp:cNvSpPr/>
      </dsp:nvSpPr>
      <dsp:spPr>
        <a:xfrm>
          <a:off x="199695" y="5100144"/>
          <a:ext cx="363082" cy="36308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BAEF0A-E271-4794-BFB6-D288C00A2167}">
      <dsp:nvSpPr>
        <dsp:cNvPr id="0" name=""/>
        <dsp:cNvSpPr/>
      </dsp:nvSpPr>
      <dsp:spPr>
        <a:xfrm>
          <a:off x="762474" y="4951610"/>
          <a:ext cx="5641666" cy="66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66" tIns="69866" rIns="69866" bIns="69866" numCol="1" spcCol="1270" anchor="ctr" anchorCtr="0">
          <a:noAutofit/>
        </a:bodyPr>
        <a:lstStyle/>
        <a:p>
          <a:pPr marL="0" lvl="0" indent="0" algn="l" defTabSz="622300">
            <a:lnSpc>
              <a:spcPct val="100000"/>
            </a:lnSpc>
            <a:spcBef>
              <a:spcPct val="0"/>
            </a:spcBef>
            <a:spcAft>
              <a:spcPct val="35000"/>
            </a:spcAft>
            <a:buNone/>
          </a:pPr>
          <a:r>
            <a:rPr lang="en-US" sz="1400" kern="1200" dirty="0"/>
            <a:t>Technology fields associated with the disciplines above (e.g. biotechnology, chemical technology, engineering technology, information technology)</a:t>
          </a:r>
        </a:p>
      </dsp:txBody>
      <dsp:txXfrm>
        <a:off x="762474" y="4951610"/>
        <a:ext cx="5641666" cy="6601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Clarification of S-STEM eligible degrees/disciplines.</a:t>
          </a:r>
        </a:p>
      </dsp:txBody>
      <dsp:txXfrm>
        <a:off x="40724" y="776906"/>
        <a:ext cx="6432155" cy="752780"/>
      </dsp:txXfrm>
    </dsp:sp>
    <dsp:sp modelId="{30BD7CF0-B4ED-9948-B78A-D40D5DF89F47}">
      <dsp:nvSpPr>
        <dsp:cNvPr id="0" name=""/>
        <dsp:cNvSpPr/>
      </dsp:nvSpPr>
      <dsp:spPr>
        <a:xfrm>
          <a:off x="0" y="1640515"/>
          <a:ext cx="6513603" cy="8342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Students must be enrolled at least half-time.</a:t>
          </a:r>
        </a:p>
      </dsp:txBody>
      <dsp:txXfrm>
        <a:off x="40724" y="1681239"/>
        <a:ext cx="6432155" cy="752780"/>
      </dsp:txXfrm>
    </dsp:sp>
    <dsp:sp modelId="{ED01D303-B30C-F44E-8D26-F25004FACB28}">
      <dsp:nvSpPr>
        <dsp:cNvPr id="0" name=""/>
        <dsp:cNvSpPr/>
      </dsp:nvSpPr>
      <dsp:spPr>
        <a:xfrm>
          <a:off x="0" y="2525598"/>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requirement of a third-year review now only applies to Track 3 projects.</a:t>
          </a:r>
        </a:p>
      </dsp:txBody>
      <dsp:txXfrm>
        <a:off x="40724" y="4355739"/>
        <a:ext cx="6432155" cy="752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DE0CF-33CD-436C-B9F9-0F7C861DAC53}">
      <dsp:nvSpPr>
        <dsp:cNvPr id="0" name=""/>
        <dsp:cNvSpPr/>
      </dsp:nvSpPr>
      <dsp:spPr>
        <a:xfrm>
          <a:off x="0" y="905732"/>
          <a:ext cx="6159500" cy="16721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ED538-0B58-4B6E-803D-E8C448257CBC}">
      <dsp:nvSpPr>
        <dsp:cNvPr id="0" name=""/>
        <dsp:cNvSpPr/>
      </dsp:nvSpPr>
      <dsp:spPr>
        <a:xfrm>
          <a:off x="505816" y="1281960"/>
          <a:ext cx="919667" cy="919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0629C3-EC4C-46D2-9401-622252BF425A}">
      <dsp:nvSpPr>
        <dsp:cNvPr id="0" name=""/>
        <dsp:cNvSpPr/>
      </dsp:nvSpPr>
      <dsp:spPr>
        <a:xfrm>
          <a:off x="1931301" y="905732"/>
          <a:ext cx="4228198" cy="167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66" tIns="176966" rIns="176966" bIns="176966" numCol="1" spcCol="1270" anchor="ctr" anchorCtr="0">
          <a:noAutofit/>
        </a:bodyPr>
        <a:lstStyle/>
        <a:p>
          <a:pPr marL="0" lvl="0" indent="0" algn="l" defTabSz="1111250">
            <a:lnSpc>
              <a:spcPct val="90000"/>
            </a:lnSpc>
            <a:spcBef>
              <a:spcPct val="0"/>
            </a:spcBef>
            <a:spcAft>
              <a:spcPct val="35000"/>
            </a:spcAft>
            <a:buNone/>
          </a:pPr>
          <a:r>
            <a:rPr lang="en-US" sz="2500" kern="1200" dirty="0"/>
            <a:t>Students must be enrolled at least </a:t>
          </a:r>
          <a:r>
            <a:rPr lang="en-US" sz="2500" b="1" kern="1200" dirty="0"/>
            <a:t>half-time</a:t>
          </a:r>
          <a:r>
            <a:rPr lang="en-US" sz="2500" kern="1200" dirty="0"/>
            <a:t>, as defined by the institution.</a:t>
          </a:r>
        </a:p>
      </dsp:txBody>
      <dsp:txXfrm>
        <a:off x="1931301" y="905732"/>
        <a:ext cx="4228198" cy="1672122"/>
      </dsp:txXfrm>
    </dsp:sp>
    <dsp:sp modelId="{C04E00A9-EBA4-4B50-B17D-29D40B2F0E2C}">
      <dsp:nvSpPr>
        <dsp:cNvPr id="0" name=""/>
        <dsp:cNvSpPr/>
      </dsp:nvSpPr>
      <dsp:spPr>
        <a:xfrm>
          <a:off x="0" y="2995885"/>
          <a:ext cx="6159500" cy="16721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F0116-65CC-4197-94F6-ABBE5B1D1E66}">
      <dsp:nvSpPr>
        <dsp:cNvPr id="0" name=""/>
        <dsp:cNvSpPr/>
      </dsp:nvSpPr>
      <dsp:spPr>
        <a:xfrm>
          <a:off x="505816" y="3372113"/>
          <a:ext cx="919667" cy="919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C062F4-D678-47CC-89AA-7DAF99FC94E9}">
      <dsp:nvSpPr>
        <dsp:cNvPr id="0" name=""/>
        <dsp:cNvSpPr/>
      </dsp:nvSpPr>
      <dsp:spPr>
        <a:xfrm>
          <a:off x="1931301" y="2995885"/>
          <a:ext cx="4228198" cy="167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66" tIns="176966" rIns="176966" bIns="176966" numCol="1" spcCol="1270" anchor="ctr" anchorCtr="0">
          <a:noAutofit/>
        </a:bodyPr>
        <a:lstStyle/>
        <a:p>
          <a:pPr marL="0" lvl="0" indent="0" algn="l" defTabSz="1111250">
            <a:lnSpc>
              <a:spcPct val="90000"/>
            </a:lnSpc>
            <a:spcBef>
              <a:spcPct val="0"/>
            </a:spcBef>
            <a:spcAft>
              <a:spcPct val="35000"/>
            </a:spcAft>
            <a:buNone/>
          </a:pPr>
          <a:r>
            <a:rPr lang="en-US" sz="2500" kern="1200"/>
            <a:t>NSF does not provide individual guidance regarding this definition.</a:t>
          </a:r>
        </a:p>
      </dsp:txBody>
      <dsp:txXfrm>
        <a:off x="1931301" y="2995885"/>
        <a:ext cx="4228198" cy="16721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Clarification of S-STEM eligible degrees/disciplines.</a:t>
          </a:r>
        </a:p>
      </dsp:txBody>
      <dsp:txXfrm>
        <a:off x="40724" y="776906"/>
        <a:ext cx="6432155" cy="752780"/>
      </dsp:txXfrm>
    </dsp:sp>
    <dsp:sp modelId="{30BD7CF0-B4ED-9948-B78A-D40D5DF89F47}">
      <dsp:nvSpPr>
        <dsp:cNvPr id="0" name=""/>
        <dsp:cNvSpPr/>
      </dsp:nvSpPr>
      <dsp:spPr>
        <a:xfrm>
          <a:off x="0" y="1630890"/>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must be enrolled at least half-time.</a:t>
          </a:r>
        </a:p>
      </dsp:txBody>
      <dsp:txXfrm>
        <a:off x="40724" y="1671614"/>
        <a:ext cx="6432155" cy="752780"/>
      </dsp:txXfrm>
    </dsp:sp>
    <dsp:sp modelId="{ED01D303-B30C-F44E-8D26-F25004FACB28}">
      <dsp:nvSpPr>
        <dsp:cNvPr id="0" name=""/>
        <dsp:cNvSpPr/>
      </dsp:nvSpPr>
      <dsp:spPr>
        <a:xfrm>
          <a:off x="0" y="2525598"/>
          <a:ext cx="6513603" cy="8342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requirement of a third-year review now only applies to Track 3 projects.</a:t>
          </a:r>
        </a:p>
      </dsp:txBody>
      <dsp:txXfrm>
        <a:off x="40724" y="4355739"/>
        <a:ext cx="6432155" cy="7527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Clarification of S-STEM eligible degrees/disciplines.</a:t>
          </a:r>
        </a:p>
      </dsp:txBody>
      <dsp:txXfrm>
        <a:off x="40724" y="776906"/>
        <a:ext cx="6432155" cy="752780"/>
      </dsp:txXfrm>
    </dsp:sp>
    <dsp:sp modelId="{30BD7CF0-B4ED-9948-B78A-D40D5DF89F47}">
      <dsp:nvSpPr>
        <dsp:cNvPr id="0" name=""/>
        <dsp:cNvSpPr/>
      </dsp:nvSpPr>
      <dsp:spPr>
        <a:xfrm>
          <a:off x="0" y="1630890"/>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must be enrolled at least half-time.</a:t>
          </a:r>
        </a:p>
      </dsp:txBody>
      <dsp:txXfrm>
        <a:off x="40724" y="1671614"/>
        <a:ext cx="6432155" cy="752780"/>
      </dsp:txXfrm>
    </dsp:sp>
    <dsp:sp modelId="{ED01D303-B30C-F44E-8D26-F25004FACB28}">
      <dsp:nvSpPr>
        <dsp:cNvPr id="0" name=""/>
        <dsp:cNvSpPr/>
      </dsp:nvSpPr>
      <dsp:spPr>
        <a:xfrm>
          <a:off x="0" y="2525598"/>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requirement of a third-year review now only applies to Track 3 projects.</a:t>
          </a:r>
        </a:p>
      </dsp:txBody>
      <dsp:txXfrm>
        <a:off x="40724" y="4355739"/>
        <a:ext cx="6432155" cy="7527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2ACBC-87D6-F54D-911F-7796AAFE507C}">
      <dsp:nvSpPr>
        <dsp:cNvPr id="0" name=""/>
        <dsp:cNvSpPr/>
      </dsp:nvSpPr>
      <dsp:spPr>
        <a:xfrm rot="5400000">
          <a:off x="1939712" y="839893"/>
          <a:ext cx="4497494" cy="394208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contact their cognizant program officer before</a:t>
          </a:r>
          <a:br>
            <a:rPr lang="en-US" sz="2700" kern="1200" dirty="0"/>
          </a:br>
          <a:r>
            <a:rPr lang="en-US" sz="2700" kern="1200" dirty="0"/>
            <a:t>submission to discuss the proposal idea, and</a:t>
          </a:r>
        </a:p>
        <a:p>
          <a:pPr marL="228600" lvl="1" indent="-228600" algn="l" defTabSz="1200150">
            <a:lnSpc>
              <a:spcPct val="90000"/>
            </a:lnSpc>
            <a:spcBef>
              <a:spcPct val="0"/>
            </a:spcBef>
            <a:spcAft>
              <a:spcPct val="15000"/>
            </a:spcAft>
            <a:buNone/>
          </a:pPr>
          <a:r>
            <a:rPr lang="en-US" sz="2700" kern="1200" dirty="0"/>
            <a:t> </a:t>
          </a:r>
        </a:p>
        <a:p>
          <a:pPr marL="228600" lvl="1" indent="-228600" algn="l" defTabSz="1200150">
            <a:lnSpc>
              <a:spcPct val="90000"/>
            </a:lnSpc>
            <a:spcBef>
              <a:spcPct val="0"/>
            </a:spcBef>
            <a:spcAft>
              <a:spcPct val="15000"/>
            </a:spcAft>
            <a:buChar char="•"/>
          </a:pPr>
          <a:r>
            <a:rPr lang="en-US" sz="2700" kern="1200" dirty="0"/>
            <a:t>follow the guidelines for supplemental funding requests for existing awards in the PAPPG.</a:t>
          </a:r>
        </a:p>
      </dsp:txBody>
      <dsp:txXfrm rot="-5400000">
        <a:off x="2217419" y="754622"/>
        <a:ext cx="3749644" cy="4112622"/>
      </dsp:txXfrm>
    </dsp:sp>
    <dsp:sp modelId="{D2D52EC1-F470-8F42-A67F-015ADF4C67EB}">
      <dsp:nvSpPr>
        <dsp:cNvPr id="0" name=""/>
        <dsp:cNvSpPr/>
      </dsp:nvSpPr>
      <dsp:spPr>
        <a:xfrm>
          <a:off x="0" y="0"/>
          <a:ext cx="2217420" cy="56218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PIs interested in submitting a request for supplemental funding should</a:t>
          </a:r>
        </a:p>
      </dsp:txBody>
      <dsp:txXfrm>
        <a:off x="108246" y="108246"/>
        <a:ext cx="2000928" cy="54053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Clarification of S-STEM eligible degrees/disciplines.</a:t>
          </a:r>
        </a:p>
      </dsp:txBody>
      <dsp:txXfrm>
        <a:off x="40724" y="776906"/>
        <a:ext cx="6432155" cy="752780"/>
      </dsp:txXfrm>
    </dsp:sp>
    <dsp:sp modelId="{30BD7CF0-B4ED-9948-B78A-D40D5DF89F47}">
      <dsp:nvSpPr>
        <dsp:cNvPr id="0" name=""/>
        <dsp:cNvSpPr/>
      </dsp:nvSpPr>
      <dsp:spPr>
        <a:xfrm>
          <a:off x="0" y="1630890"/>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must be enrolled at least half-time.</a:t>
          </a:r>
        </a:p>
      </dsp:txBody>
      <dsp:txXfrm>
        <a:off x="40724" y="1671614"/>
        <a:ext cx="6432155" cy="752780"/>
      </dsp:txXfrm>
    </dsp:sp>
    <dsp:sp modelId="{ED01D303-B30C-F44E-8D26-F25004FACB28}">
      <dsp:nvSpPr>
        <dsp:cNvPr id="0" name=""/>
        <dsp:cNvSpPr/>
      </dsp:nvSpPr>
      <dsp:spPr>
        <a:xfrm>
          <a:off x="0" y="2525598"/>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The requirement of a third-year review now only applies to Track 3 projects.</a:t>
          </a:r>
        </a:p>
      </dsp:txBody>
      <dsp:txXfrm>
        <a:off x="40724" y="4355739"/>
        <a:ext cx="6432155" cy="7527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2B50A-A45A-48E8-9BE3-36A5B421844B}">
      <dsp:nvSpPr>
        <dsp:cNvPr id="0" name=""/>
        <dsp:cNvSpPr/>
      </dsp:nvSpPr>
      <dsp:spPr>
        <a:xfrm>
          <a:off x="0" y="678"/>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46C979-C2D9-4652-816A-032098B71B4D}">
      <dsp:nvSpPr>
        <dsp:cNvPr id="0" name=""/>
        <dsp:cNvSpPr/>
      </dsp:nvSpPr>
      <dsp:spPr>
        <a:xfrm>
          <a:off x="479949" y="357665"/>
          <a:ext cx="872635" cy="8726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61D66B-8403-4A52-99A9-76F3215BA6E9}">
      <dsp:nvSpPr>
        <dsp:cNvPr id="0" name=""/>
        <dsp:cNvSpPr/>
      </dsp:nvSpPr>
      <dsp:spPr>
        <a:xfrm>
          <a:off x="1832534" y="678"/>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i="0" kern="1200"/>
            <a:t>Track 3 projects will be reviewed during their third year to determine whether satisfactory progress has been made, with continued funding contingent on the result of the third-year review.</a:t>
          </a:r>
        </a:p>
      </dsp:txBody>
      <dsp:txXfrm>
        <a:off x="1832534" y="678"/>
        <a:ext cx="4128845" cy="1586609"/>
      </dsp:txXfrm>
    </dsp:sp>
    <dsp:sp modelId="{1D2931FD-94D7-458F-B7F8-AB7F3AAC82B3}">
      <dsp:nvSpPr>
        <dsp:cNvPr id="0" name=""/>
        <dsp:cNvSpPr/>
      </dsp:nvSpPr>
      <dsp:spPr>
        <a:xfrm>
          <a:off x="0" y="1983940"/>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FCB57-01FE-4181-9DCB-58F95806022D}">
      <dsp:nvSpPr>
        <dsp:cNvPr id="0" name=""/>
        <dsp:cNvSpPr/>
      </dsp:nvSpPr>
      <dsp:spPr>
        <a:xfrm>
          <a:off x="479949" y="2340927"/>
          <a:ext cx="872635" cy="8726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AFF047-96BB-4D93-B5DD-8B07EDA7847F}">
      <dsp:nvSpPr>
        <dsp:cNvPr id="0" name=""/>
        <dsp:cNvSpPr/>
      </dsp:nvSpPr>
      <dsp:spPr>
        <a:xfrm>
          <a:off x="1832534" y="1983940"/>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kern="1200"/>
            <a:t>Project teams present information on the status of project activities and outcomes to date. </a:t>
          </a:r>
        </a:p>
      </dsp:txBody>
      <dsp:txXfrm>
        <a:off x="1832534" y="1983940"/>
        <a:ext cx="4128845" cy="1586609"/>
      </dsp:txXfrm>
    </dsp:sp>
    <dsp:sp modelId="{240A6F6F-BC7C-4499-BAA8-7EDD345CC280}">
      <dsp:nvSpPr>
        <dsp:cNvPr id="0" name=""/>
        <dsp:cNvSpPr/>
      </dsp:nvSpPr>
      <dsp:spPr>
        <a:xfrm>
          <a:off x="0" y="3967202"/>
          <a:ext cx="5961380" cy="1586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AA6AC-2AF5-4615-8A8E-C3519F3548E1}">
      <dsp:nvSpPr>
        <dsp:cNvPr id="0" name=""/>
        <dsp:cNvSpPr/>
      </dsp:nvSpPr>
      <dsp:spPr>
        <a:xfrm>
          <a:off x="479949" y="4324190"/>
          <a:ext cx="872635" cy="8726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E37283-D1F8-48A0-8DCC-62E7E6A7627F}">
      <dsp:nvSpPr>
        <dsp:cNvPr id="0" name=""/>
        <dsp:cNvSpPr/>
      </dsp:nvSpPr>
      <dsp:spPr>
        <a:xfrm>
          <a:off x="1832534" y="3967202"/>
          <a:ext cx="4128845" cy="1586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16" tIns="167916" rIns="167916" bIns="167916" numCol="1" spcCol="1270" anchor="ctr" anchorCtr="0">
          <a:noAutofit/>
        </a:bodyPr>
        <a:lstStyle/>
        <a:p>
          <a:pPr marL="0" lvl="0" indent="0" algn="l" defTabSz="711200">
            <a:lnSpc>
              <a:spcPct val="100000"/>
            </a:lnSpc>
            <a:spcBef>
              <a:spcPct val="0"/>
            </a:spcBef>
            <a:spcAft>
              <a:spcPct val="35000"/>
            </a:spcAft>
            <a:buNone/>
          </a:pPr>
          <a:r>
            <a:rPr lang="en-US" sz="1600" kern="1200"/>
            <a:t>A team of S-STEM staff review project documentation, acknowledge accomplishments, discuss shortcomings, and make recommendations to improve project implementation as appropriate.</a:t>
          </a:r>
        </a:p>
      </dsp:txBody>
      <dsp:txXfrm>
        <a:off x="1832534" y="3967202"/>
        <a:ext cx="4128845" cy="1586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CE61C-D6D1-4967-B34A-298D28B66F28}">
      <dsp:nvSpPr>
        <dsp:cNvPr id="0" name=""/>
        <dsp:cNvSpPr/>
      </dsp:nvSpPr>
      <dsp:spPr>
        <a:xfrm>
          <a:off x="109363" y="1609087"/>
          <a:ext cx="833364" cy="83336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DE2ED-74AC-4A88-820D-59E165A79E61}">
      <dsp:nvSpPr>
        <dsp:cNvPr id="0" name=""/>
        <dsp:cNvSpPr/>
      </dsp:nvSpPr>
      <dsp:spPr>
        <a:xfrm>
          <a:off x="284370" y="1784094"/>
          <a:ext cx="483351" cy="483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55E1A7-656D-4C4D-BA4D-33A86BBC0712}">
      <dsp:nvSpPr>
        <dsp:cNvPr id="0" name=""/>
        <dsp:cNvSpPr/>
      </dsp:nvSpPr>
      <dsp:spPr>
        <a:xfrm>
          <a:off x="1121306" y="160908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Receive a degree in one of the S-STEM eligible disciplines;</a:t>
          </a:r>
        </a:p>
      </dsp:txBody>
      <dsp:txXfrm>
        <a:off x="1121306" y="1609087"/>
        <a:ext cx="1964358" cy="833364"/>
      </dsp:txXfrm>
    </dsp:sp>
    <dsp:sp modelId="{F89B2F19-E477-4FBE-B9B8-BDF55E5003CC}">
      <dsp:nvSpPr>
        <dsp:cNvPr id="0" name=""/>
        <dsp:cNvSpPr/>
      </dsp:nvSpPr>
      <dsp:spPr>
        <a:xfrm>
          <a:off x="3427939" y="1609087"/>
          <a:ext cx="833364" cy="83336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92890-3BC6-4C70-BB10-E57991287E27}">
      <dsp:nvSpPr>
        <dsp:cNvPr id="0" name=""/>
        <dsp:cNvSpPr/>
      </dsp:nvSpPr>
      <dsp:spPr>
        <a:xfrm>
          <a:off x="3602945" y="1784094"/>
          <a:ext cx="483351" cy="483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638094-4501-41C5-9CB0-2292AB883994}">
      <dsp:nvSpPr>
        <dsp:cNvPr id="0" name=""/>
        <dsp:cNvSpPr/>
      </dsp:nvSpPr>
      <dsp:spPr>
        <a:xfrm>
          <a:off x="4439881" y="160908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Transfer from an associate to a baccalaureate degree program or from an undergraduate to a graduate program;</a:t>
          </a:r>
        </a:p>
      </dsp:txBody>
      <dsp:txXfrm>
        <a:off x="4439881" y="1609087"/>
        <a:ext cx="1964358" cy="833364"/>
      </dsp:txXfrm>
    </dsp:sp>
    <dsp:sp modelId="{5B01BA98-6EAA-4BAC-B94F-1B8BDD0B5ACB}">
      <dsp:nvSpPr>
        <dsp:cNvPr id="0" name=""/>
        <dsp:cNvSpPr/>
      </dsp:nvSpPr>
      <dsp:spPr>
        <a:xfrm>
          <a:off x="109363" y="3442974"/>
          <a:ext cx="833364" cy="83336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B4410-FF28-4FD4-9292-AAAD84C470C0}">
      <dsp:nvSpPr>
        <dsp:cNvPr id="0" name=""/>
        <dsp:cNvSpPr/>
      </dsp:nvSpPr>
      <dsp:spPr>
        <a:xfrm>
          <a:off x="284370" y="3617980"/>
          <a:ext cx="483351" cy="4833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FAF02-3E8D-4B52-A4CD-683705C97B42}">
      <dsp:nvSpPr>
        <dsp:cNvPr id="0" name=""/>
        <dsp:cNvSpPr/>
      </dsp:nvSpPr>
      <dsp:spPr>
        <a:xfrm>
          <a:off x="1121306" y="344297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Enter the STEM workforce; </a:t>
          </a:r>
          <a:r>
            <a:rPr lang="en-US" sz="1600" i="1" kern="1200" dirty="0"/>
            <a:t>or</a:t>
          </a:r>
          <a:endParaRPr lang="en-US" sz="1600" kern="1200" dirty="0"/>
        </a:p>
      </dsp:txBody>
      <dsp:txXfrm>
        <a:off x="1121306" y="3442974"/>
        <a:ext cx="1964358" cy="833364"/>
      </dsp:txXfrm>
    </dsp:sp>
    <dsp:sp modelId="{12F74051-15A0-4A07-B76A-8BDB3FBCCA0B}">
      <dsp:nvSpPr>
        <dsp:cNvPr id="0" name=""/>
        <dsp:cNvSpPr/>
      </dsp:nvSpPr>
      <dsp:spPr>
        <a:xfrm>
          <a:off x="3427939" y="3442974"/>
          <a:ext cx="833364" cy="83336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D3BEA-84F4-4DB5-8FFC-43088BC1C635}">
      <dsp:nvSpPr>
        <dsp:cNvPr id="0" name=""/>
        <dsp:cNvSpPr/>
      </dsp:nvSpPr>
      <dsp:spPr>
        <a:xfrm>
          <a:off x="3602945" y="3617980"/>
          <a:ext cx="483351" cy="4833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B8BD5B-0A79-4064-B09F-2EDACEA7F496}">
      <dsp:nvSpPr>
        <dsp:cNvPr id="0" name=""/>
        <dsp:cNvSpPr/>
      </dsp:nvSpPr>
      <dsp:spPr>
        <a:xfrm>
          <a:off x="4439881" y="344297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Successfully overcome one or more of an institution’s self-identified attrition points</a:t>
          </a:r>
        </a:p>
      </dsp:txBody>
      <dsp:txXfrm>
        <a:off x="4439881" y="3442974"/>
        <a:ext cx="1964358" cy="833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3ADA9-5D3D-9440-B7F7-BFDEB508EDD8}">
      <dsp:nvSpPr>
        <dsp:cNvPr id="0" name=""/>
        <dsp:cNvSpPr/>
      </dsp:nvSpPr>
      <dsp:spPr>
        <a:xfrm>
          <a:off x="0" y="3843104"/>
          <a:ext cx="6492875" cy="12613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Activities should be designed so that students who have other responsibilities can reasonably participate and reasonable absences are allowed.</a:t>
          </a:r>
        </a:p>
      </dsp:txBody>
      <dsp:txXfrm>
        <a:off x="0" y="3843104"/>
        <a:ext cx="6492875" cy="1261392"/>
      </dsp:txXfrm>
    </dsp:sp>
    <dsp:sp modelId="{1D8146E7-52B9-214F-8624-D4AE25896C4E}">
      <dsp:nvSpPr>
        <dsp:cNvPr id="0" name=""/>
        <dsp:cNvSpPr/>
      </dsp:nvSpPr>
      <dsp:spPr>
        <a:xfrm rot="10800000">
          <a:off x="0" y="1922003"/>
          <a:ext cx="6492875" cy="1940022"/>
        </a:xfrm>
        <a:prstGeom prst="upArrowCallou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These activities may </a:t>
          </a:r>
          <a:r>
            <a:rPr lang="en-US" sz="2200" b="1" kern="1200" dirty="0">
              <a:solidFill>
                <a:schemeClr val="tx1"/>
              </a:solidFill>
            </a:rPr>
            <a:t>not</a:t>
          </a:r>
          <a:r>
            <a:rPr lang="en-US" sz="2200" kern="1200" dirty="0">
              <a:solidFill>
                <a:schemeClr val="tx1"/>
              </a:solidFill>
            </a:rPr>
            <a:t> be required.</a:t>
          </a:r>
        </a:p>
      </dsp:txBody>
      <dsp:txXfrm rot="10800000">
        <a:off x="0" y="1922003"/>
        <a:ext cx="6492875" cy="1260568"/>
      </dsp:txXfrm>
    </dsp:sp>
    <dsp:sp modelId="{5B98AC15-311E-9348-A36F-8C98E1CB638D}">
      <dsp:nvSpPr>
        <dsp:cNvPr id="0" name=""/>
        <dsp:cNvSpPr/>
      </dsp:nvSpPr>
      <dsp:spPr>
        <a:xfrm rot="10800000">
          <a:off x="0" y="902"/>
          <a:ext cx="6492875" cy="1940022"/>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S-STEM projects often include activities such as</a:t>
          </a:r>
        </a:p>
      </dsp:txBody>
      <dsp:txXfrm rot="-10800000">
        <a:off x="0" y="902"/>
        <a:ext cx="6492875" cy="680947"/>
      </dsp:txXfrm>
    </dsp:sp>
    <dsp:sp modelId="{D9F91596-4C9D-4149-B778-1D078375158E}">
      <dsp:nvSpPr>
        <dsp:cNvPr id="0" name=""/>
        <dsp:cNvSpPr/>
      </dsp:nvSpPr>
      <dsp:spPr>
        <a:xfrm>
          <a:off x="0"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seminars, </a:t>
          </a:r>
        </a:p>
      </dsp:txBody>
      <dsp:txXfrm>
        <a:off x="0" y="681850"/>
        <a:ext cx="1623218" cy="580066"/>
      </dsp:txXfrm>
    </dsp:sp>
    <dsp:sp modelId="{22390345-BC8A-1246-9892-2D3D1D0E7352}">
      <dsp:nvSpPr>
        <dsp:cNvPr id="0" name=""/>
        <dsp:cNvSpPr/>
      </dsp:nvSpPr>
      <dsp:spPr>
        <a:xfrm>
          <a:off x="1623218"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field trips, </a:t>
          </a:r>
        </a:p>
      </dsp:txBody>
      <dsp:txXfrm>
        <a:off x="1623218" y="681850"/>
        <a:ext cx="1623218" cy="580066"/>
      </dsp:txXfrm>
    </dsp:sp>
    <dsp:sp modelId="{180053C3-D0F2-7B4E-887E-B8257B5A0DCE}">
      <dsp:nvSpPr>
        <dsp:cNvPr id="0" name=""/>
        <dsp:cNvSpPr/>
      </dsp:nvSpPr>
      <dsp:spPr>
        <a:xfrm>
          <a:off x="3246437"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social activities, </a:t>
          </a:r>
        </a:p>
      </dsp:txBody>
      <dsp:txXfrm>
        <a:off x="3246437" y="681850"/>
        <a:ext cx="1623218" cy="580066"/>
      </dsp:txXfrm>
    </dsp:sp>
    <dsp:sp modelId="{44A48649-C517-2542-BD01-43DA3DD8ECB9}">
      <dsp:nvSpPr>
        <dsp:cNvPr id="0" name=""/>
        <dsp:cNvSpPr/>
      </dsp:nvSpPr>
      <dsp:spPr>
        <a:xfrm>
          <a:off x="4869656" y="681850"/>
          <a:ext cx="1623218" cy="58006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student-faculty interaction outside classes</a:t>
          </a:r>
        </a:p>
      </dsp:txBody>
      <dsp:txXfrm>
        <a:off x="4869656" y="681850"/>
        <a:ext cx="1623218" cy="580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45486"/>
          <a:ext cx="6513603" cy="272990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definition of low-income must be determined systematically by the institution’s financial aid office and  should be applicable to the S-STEM project or any other federally-funded project that requires a definition of low-income.</a:t>
          </a:r>
        </a:p>
      </dsp:txBody>
      <dsp:txXfrm>
        <a:off x="133263" y="178749"/>
        <a:ext cx="6247077" cy="2463376"/>
      </dsp:txXfrm>
    </dsp:sp>
    <dsp:sp modelId="{12867C8D-6902-4D48-B1F5-9899F3A77FF2}">
      <dsp:nvSpPr>
        <dsp:cNvPr id="0" name=""/>
        <dsp:cNvSpPr/>
      </dsp:nvSpPr>
      <dsp:spPr>
        <a:xfrm>
          <a:off x="0" y="2827228"/>
          <a:ext cx="6513603" cy="272990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Reasonable definitions include those cited for eligibility for the federal Pell grant: </a:t>
          </a:r>
          <a:r>
            <a:rPr lang="en-US" sz="1800" kern="1200" dirty="0">
              <a:solidFill>
                <a:schemeClr val="tx1"/>
              </a:solidFill>
              <a:hlinkClick xmlns:r="http://schemas.openxmlformats.org/officeDocument/2006/relationships" r:id="rId1">
                <a:extLst>
                  <a:ext uri="{A12FA001-AC4F-418D-AE19-62706E023703}">
                    <ahyp:hlinkClr xmlns="" xmlns:ahyp="http://schemas.microsoft.com/office/drawing/2018/hyperlinkcolor" val="tx"/>
                  </a:ext>
                </a:extLst>
              </a:hlinkClick>
            </a:rPr>
            <a:t>https://www2.ed.gov/programs/fpg/index.html</a:t>
          </a:r>
          <a:br>
            <a:rPr lang="en-US" sz="1800" kern="1200" dirty="0">
              <a:solidFill>
                <a:schemeClr val="tx1"/>
              </a:solidFill>
            </a:rPr>
          </a:br>
          <a:br>
            <a:rPr lang="en-US" sz="1800" kern="1200" dirty="0">
              <a:solidFill>
                <a:schemeClr val="tx1"/>
              </a:solidFill>
            </a:rPr>
          </a:br>
          <a:r>
            <a:rPr lang="en-US" sz="1800" kern="1200" dirty="0">
              <a:solidFill>
                <a:schemeClr val="tx1"/>
              </a:solidFill>
            </a:rPr>
            <a:t>and TRIO grants</a:t>
          </a:r>
          <a:br>
            <a:rPr lang="en-US" sz="1800" kern="1200" dirty="0">
              <a:solidFill>
                <a:schemeClr val="tx1"/>
              </a:solidFill>
            </a:rPr>
          </a:br>
          <a:r>
            <a:rPr lang="en-US" sz="1800" kern="1200" dirty="0">
              <a:solidFill>
                <a:schemeClr val="tx1"/>
              </a:solidFill>
              <a:hlinkClick xmlns:r="http://schemas.openxmlformats.org/officeDocument/2006/relationships" r:id="rId2">
                <a:extLst>
                  <a:ext uri="{A12FA001-AC4F-418D-AE19-62706E023703}">
                    <ahyp:hlinkClr xmlns="" xmlns:ahyp="http://schemas.microsoft.com/office/drawing/2018/hyperlinkcolor" val="tx"/>
                  </a:ext>
                </a:extLst>
              </a:hlinkClick>
            </a:rPr>
            <a:t>https://www2.ed.gov/about/offices/list/ope/trio/index.html</a:t>
          </a:r>
          <a:br>
            <a:rPr lang="en-US" sz="1800" kern="1200" dirty="0">
              <a:solidFill>
                <a:schemeClr val="tx1"/>
              </a:solidFill>
            </a:rPr>
          </a:br>
          <a:br>
            <a:rPr lang="en-US" sz="1800" kern="1200" dirty="0">
              <a:solidFill>
                <a:schemeClr val="tx1"/>
              </a:solidFill>
            </a:rPr>
          </a:br>
          <a:r>
            <a:rPr lang="en-US" sz="1800" kern="1200" dirty="0">
              <a:solidFill>
                <a:schemeClr val="tx1"/>
              </a:solidFill>
            </a:rPr>
            <a:t>programs, but other definitions applied consistently are also possible when well justified.</a:t>
          </a:r>
        </a:p>
      </dsp:txBody>
      <dsp:txXfrm>
        <a:off x="133263" y="2960491"/>
        <a:ext cx="6247077" cy="2463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59087"/>
          <a:ext cx="6513603" cy="26975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This is defined by the institution and often involves a GPA cut-off.</a:t>
          </a:r>
        </a:p>
      </dsp:txBody>
      <dsp:txXfrm>
        <a:off x="131685" y="190772"/>
        <a:ext cx="6250233" cy="2434211"/>
      </dsp:txXfrm>
    </dsp:sp>
    <dsp:sp modelId="{12867C8D-6902-4D48-B1F5-9899F3A77FF2}">
      <dsp:nvSpPr>
        <dsp:cNvPr id="0" name=""/>
        <dsp:cNvSpPr/>
      </dsp:nvSpPr>
      <dsp:spPr>
        <a:xfrm>
          <a:off x="0" y="2845948"/>
          <a:ext cx="6513603" cy="269758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rPr>
            <a:t>Projects should include plans for student probationary status and additional support if a student’s GPA falls below the set level for some period of time.</a:t>
          </a:r>
        </a:p>
      </dsp:txBody>
      <dsp:txXfrm>
        <a:off x="131685" y="2977633"/>
        <a:ext cx="6250233" cy="24342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20447-61BB-FC48-8FA0-D2320EBFA0CF}">
      <dsp:nvSpPr>
        <dsp:cNvPr id="0" name=""/>
        <dsp:cNvSpPr/>
      </dsp:nvSpPr>
      <dsp:spPr>
        <a:xfrm>
          <a:off x="0" y="30095"/>
          <a:ext cx="6513603" cy="27380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Unmet financial need depends on the cost of attendance and the estimated family/student financial contribution.</a:t>
          </a:r>
          <a:br>
            <a:rPr lang="en-US" sz="2300" kern="1200" dirty="0"/>
          </a:br>
          <a:br>
            <a:rPr lang="en-US" sz="2300" kern="1200" dirty="0"/>
          </a:br>
          <a:r>
            <a:rPr lang="en-US" sz="2300" kern="1200" dirty="0"/>
            <a:t>The institution determines the cost of attendance.</a:t>
          </a:r>
        </a:p>
      </dsp:txBody>
      <dsp:txXfrm>
        <a:off x="133663" y="163758"/>
        <a:ext cx="6246277" cy="2470766"/>
      </dsp:txXfrm>
    </dsp:sp>
    <dsp:sp modelId="{12867C8D-6902-4D48-B1F5-9899F3A77FF2}">
      <dsp:nvSpPr>
        <dsp:cNvPr id="0" name=""/>
        <dsp:cNvSpPr/>
      </dsp:nvSpPr>
      <dsp:spPr>
        <a:xfrm>
          <a:off x="0" y="2834428"/>
          <a:ext cx="6513603" cy="273809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The expected family/student contribution is defined for undergraduate students by the U.S. Department of Education rules for need-based Federal financial aid Free Application for Federal Student Aid (FAFSA), or, for graduate students, defined as financial eligibility for Graduate Assistance in Areas of National Need (GAANN).</a:t>
          </a:r>
        </a:p>
      </dsp:txBody>
      <dsp:txXfrm>
        <a:off x="133663" y="2968091"/>
        <a:ext cx="6246277" cy="24707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Clarification of S-STEM eligible degrees/disciplines.</a:t>
          </a:r>
        </a:p>
      </dsp:txBody>
      <dsp:txXfrm>
        <a:off x="40724" y="776906"/>
        <a:ext cx="6432155" cy="752780"/>
      </dsp:txXfrm>
    </dsp:sp>
    <dsp:sp modelId="{30BD7CF0-B4ED-9948-B78A-D40D5DF89F47}">
      <dsp:nvSpPr>
        <dsp:cNvPr id="0" name=""/>
        <dsp:cNvSpPr/>
      </dsp:nvSpPr>
      <dsp:spPr>
        <a:xfrm>
          <a:off x="0" y="1630890"/>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must be enrolled at least half-time.</a:t>
          </a:r>
        </a:p>
      </dsp:txBody>
      <dsp:txXfrm>
        <a:off x="40724" y="1671614"/>
        <a:ext cx="6432155" cy="752780"/>
      </dsp:txXfrm>
    </dsp:sp>
    <dsp:sp modelId="{ED01D303-B30C-F44E-8D26-F25004FACB28}">
      <dsp:nvSpPr>
        <dsp:cNvPr id="0" name=""/>
        <dsp:cNvSpPr/>
      </dsp:nvSpPr>
      <dsp:spPr>
        <a:xfrm>
          <a:off x="0" y="2525598"/>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requirement of a third-year review now only applies to Track 3 projects.</a:t>
          </a:r>
        </a:p>
      </dsp:txBody>
      <dsp:txXfrm>
        <a:off x="40724" y="4355739"/>
        <a:ext cx="6432155" cy="752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E733-023A-0947-897F-3DB94DF9070B}">
      <dsp:nvSpPr>
        <dsp:cNvPr id="0" name=""/>
        <dsp:cNvSpPr/>
      </dsp:nvSpPr>
      <dsp:spPr>
        <a:xfrm>
          <a:off x="0" y="736182"/>
          <a:ext cx="6513603" cy="8342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Clarification of S-STEM eligible degrees/disciplines.</a:t>
          </a:r>
        </a:p>
      </dsp:txBody>
      <dsp:txXfrm>
        <a:off x="40724" y="776906"/>
        <a:ext cx="6432155" cy="752780"/>
      </dsp:txXfrm>
    </dsp:sp>
    <dsp:sp modelId="{30BD7CF0-B4ED-9948-B78A-D40D5DF89F47}">
      <dsp:nvSpPr>
        <dsp:cNvPr id="0" name=""/>
        <dsp:cNvSpPr/>
      </dsp:nvSpPr>
      <dsp:spPr>
        <a:xfrm>
          <a:off x="0" y="1621264"/>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must be enrolled at least half-time.</a:t>
          </a:r>
        </a:p>
      </dsp:txBody>
      <dsp:txXfrm>
        <a:off x="40724" y="1661988"/>
        <a:ext cx="6432155" cy="752780"/>
      </dsp:txXfrm>
    </dsp:sp>
    <dsp:sp modelId="{ED01D303-B30C-F44E-8D26-F25004FACB28}">
      <dsp:nvSpPr>
        <dsp:cNvPr id="0" name=""/>
        <dsp:cNvSpPr/>
      </dsp:nvSpPr>
      <dsp:spPr>
        <a:xfrm>
          <a:off x="0" y="2525598"/>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All proposals must include supplementary documentation about scholarships and names of degrees.</a:t>
          </a:r>
        </a:p>
      </dsp:txBody>
      <dsp:txXfrm>
        <a:off x="40724" y="2566322"/>
        <a:ext cx="6432155" cy="752780"/>
      </dsp:txXfrm>
    </dsp:sp>
    <dsp:sp modelId="{CA1BE722-C2BC-F240-8DEA-955A756F2760}">
      <dsp:nvSpPr>
        <dsp:cNvPr id="0" name=""/>
        <dsp:cNvSpPr/>
      </dsp:nvSpPr>
      <dsp:spPr>
        <a:xfrm>
          <a:off x="0" y="3420307"/>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Guidance for requests for supplemental funding.</a:t>
          </a:r>
        </a:p>
      </dsp:txBody>
      <dsp:txXfrm>
        <a:off x="40724" y="3461031"/>
        <a:ext cx="6432155" cy="752780"/>
      </dsp:txXfrm>
    </dsp:sp>
    <dsp:sp modelId="{24876C45-C689-6B41-B4E5-8A243D34BCF2}">
      <dsp:nvSpPr>
        <dsp:cNvPr id="0" name=""/>
        <dsp:cNvSpPr/>
      </dsp:nvSpPr>
      <dsp:spPr>
        <a:xfrm>
          <a:off x="0" y="4315015"/>
          <a:ext cx="6513603" cy="834228"/>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requirement of a third-year review now only applies to Track 3 projects.</a:t>
          </a:r>
        </a:p>
      </dsp:txBody>
      <dsp:txXfrm>
        <a:off x="40724" y="4355739"/>
        <a:ext cx="6432155" cy="7527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D7DA9-0E73-1E46-8B86-7AABF9CD938F}">
      <dsp:nvSpPr>
        <dsp:cNvPr id="0" name=""/>
        <dsp:cNvSpPr/>
      </dsp:nvSpPr>
      <dsp:spPr>
        <a:xfrm>
          <a:off x="314088"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ED4C3-CDE1-FE49-8858-F200BA0F3F46}">
      <dsp:nvSpPr>
        <dsp:cNvPr id="0" name=""/>
        <dsp:cNvSpPr/>
      </dsp:nvSpPr>
      <dsp:spPr>
        <a:xfrm>
          <a:off x="873204" y="559115"/>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Associate of </a:t>
          </a:r>
        </a:p>
        <a:p>
          <a:pPr marL="0" lvl="0" indent="0" algn="ctr" defTabSz="977900">
            <a:lnSpc>
              <a:spcPct val="90000"/>
            </a:lnSpc>
            <a:spcBef>
              <a:spcPct val="0"/>
            </a:spcBef>
            <a:spcAft>
              <a:spcPct val="35000"/>
            </a:spcAft>
            <a:buNone/>
          </a:pPr>
          <a:r>
            <a:rPr lang="en-US" sz="2200" kern="1200" dirty="0">
              <a:solidFill>
                <a:schemeClr val="tx1"/>
              </a:solidFill>
            </a:rPr>
            <a:t>Arts</a:t>
          </a:r>
        </a:p>
        <a:p>
          <a:pPr marL="0" lvl="0" indent="0" algn="ctr" defTabSz="977900">
            <a:lnSpc>
              <a:spcPct val="90000"/>
            </a:lnSpc>
            <a:spcBef>
              <a:spcPct val="0"/>
            </a:spcBef>
            <a:spcAft>
              <a:spcPct val="35000"/>
            </a:spcAft>
            <a:buNone/>
          </a:pPr>
          <a:r>
            <a:rPr lang="en-US" sz="2200" kern="1200" dirty="0">
              <a:solidFill>
                <a:schemeClr val="tx1"/>
              </a:solidFill>
            </a:rPr>
            <a:t>Science</a:t>
          </a:r>
        </a:p>
        <a:p>
          <a:pPr marL="0" lvl="0" indent="0" algn="ctr" defTabSz="977900">
            <a:lnSpc>
              <a:spcPct val="90000"/>
            </a:lnSpc>
            <a:spcBef>
              <a:spcPct val="0"/>
            </a:spcBef>
            <a:spcAft>
              <a:spcPct val="35000"/>
            </a:spcAft>
            <a:buNone/>
          </a:pPr>
          <a:r>
            <a:rPr lang="en-US" sz="2200" kern="1200" dirty="0">
              <a:solidFill>
                <a:schemeClr val="tx1"/>
              </a:solidFill>
            </a:rPr>
            <a:t> Applied Science</a:t>
          </a:r>
        </a:p>
      </dsp:txBody>
      <dsp:txXfrm>
        <a:off x="985252" y="671163"/>
        <a:ext cx="2071220" cy="2071220"/>
      </dsp:txXfrm>
    </dsp:sp>
    <dsp:sp modelId="{3DF1C619-788F-134F-8CC8-C046951831B6}">
      <dsp:nvSpPr>
        <dsp:cNvPr id="0" name=""/>
        <dsp:cNvSpPr/>
      </dsp:nvSpPr>
      <dsp:spPr>
        <a:xfrm>
          <a:off x="3345083" y="559115"/>
          <a:ext cx="2295316" cy="22953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Bachelor of </a:t>
          </a:r>
        </a:p>
        <a:p>
          <a:pPr marL="0" lvl="0" indent="0" algn="ctr" defTabSz="977900">
            <a:lnSpc>
              <a:spcPct val="90000"/>
            </a:lnSpc>
            <a:spcBef>
              <a:spcPct val="0"/>
            </a:spcBef>
            <a:spcAft>
              <a:spcPct val="35000"/>
            </a:spcAft>
            <a:buNone/>
          </a:pPr>
          <a:r>
            <a:rPr lang="en-US" sz="2200" kern="1200" dirty="0">
              <a:solidFill>
                <a:schemeClr val="tx1"/>
              </a:solidFill>
            </a:rPr>
            <a:t>Arts</a:t>
          </a:r>
        </a:p>
        <a:p>
          <a:pPr marL="0" lvl="0" indent="0" algn="ctr" defTabSz="977900">
            <a:lnSpc>
              <a:spcPct val="90000"/>
            </a:lnSpc>
            <a:spcBef>
              <a:spcPct val="0"/>
            </a:spcBef>
            <a:spcAft>
              <a:spcPct val="35000"/>
            </a:spcAft>
            <a:buNone/>
          </a:pPr>
          <a:r>
            <a:rPr lang="en-US" sz="2200" kern="1200" dirty="0">
              <a:solidFill>
                <a:schemeClr val="tx1"/>
              </a:solidFill>
            </a:rPr>
            <a:t>Science </a:t>
          </a:r>
        </a:p>
        <a:p>
          <a:pPr marL="0" lvl="0" indent="0" algn="ctr" defTabSz="977900">
            <a:lnSpc>
              <a:spcPct val="90000"/>
            </a:lnSpc>
            <a:spcBef>
              <a:spcPct val="0"/>
            </a:spcBef>
            <a:spcAft>
              <a:spcPct val="35000"/>
            </a:spcAft>
            <a:buNone/>
          </a:pPr>
          <a:r>
            <a:rPr lang="en-US" sz="2200" kern="1200" dirty="0">
              <a:solidFill>
                <a:schemeClr val="tx1"/>
              </a:solidFill>
            </a:rPr>
            <a:t>Applied Science</a:t>
          </a:r>
        </a:p>
      </dsp:txBody>
      <dsp:txXfrm>
        <a:off x="3457131" y="671163"/>
        <a:ext cx="2071220" cy="2071220"/>
      </dsp:txXfrm>
    </dsp:sp>
    <dsp:sp modelId="{7EB066E3-551A-E74F-85FA-75EE771574BD}">
      <dsp:nvSpPr>
        <dsp:cNvPr id="0" name=""/>
        <dsp:cNvSpPr/>
      </dsp:nvSpPr>
      <dsp:spPr>
        <a:xfrm>
          <a:off x="873204" y="3030994"/>
          <a:ext cx="2295316" cy="22953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Master of</a:t>
          </a:r>
        </a:p>
        <a:p>
          <a:pPr marL="0" lvl="0" indent="0" algn="ctr" defTabSz="977900">
            <a:lnSpc>
              <a:spcPct val="90000"/>
            </a:lnSpc>
            <a:spcBef>
              <a:spcPct val="0"/>
            </a:spcBef>
            <a:spcAft>
              <a:spcPct val="35000"/>
            </a:spcAft>
            <a:buNone/>
          </a:pPr>
          <a:r>
            <a:rPr lang="en-US" sz="2200" kern="1200" dirty="0">
              <a:solidFill>
                <a:schemeClr val="tx1"/>
              </a:solidFill>
            </a:rPr>
            <a:t>Arts</a:t>
          </a:r>
        </a:p>
        <a:p>
          <a:pPr marL="0" lvl="0" indent="0" algn="ctr" defTabSz="977900">
            <a:lnSpc>
              <a:spcPct val="90000"/>
            </a:lnSpc>
            <a:spcBef>
              <a:spcPct val="0"/>
            </a:spcBef>
            <a:spcAft>
              <a:spcPct val="35000"/>
            </a:spcAft>
            <a:buNone/>
          </a:pPr>
          <a:r>
            <a:rPr lang="en-US" sz="2200" kern="1200" dirty="0">
              <a:solidFill>
                <a:schemeClr val="tx1"/>
              </a:solidFill>
            </a:rPr>
            <a:t> Science</a:t>
          </a:r>
        </a:p>
      </dsp:txBody>
      <dsp:txXfrm>
        <a:off x="985252" y="3143042"/>
        <a:ext cx="2071220" cy="2071220"/>
      </dsp:txXfrm>
    </dsp:sp>
    <dsp:sp modelId="{D78A726F-493E-9C46-A841-2B2BD5C2722E}">
      <dsp:nvSpPr>
        <dsp:cNvPr id="0" name=""/>
        <dsp:cNvSpPr/>
      </dsp:nvSpPr>
      <dsp:spPr>
        <a:xfrm>
          <a:off x="3345083" y="3030994"/>
          <a:ext cx="2295316" cy="2295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Doctoral</a:t>
          </a:r>
        </a:p>
      </dsp:txBody>
      <dsp:txXfrm>
        <a:off x="3457131" y="3143042"/>
        <a:ext cx="2071220" cy="207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0BB6BF-C33F-4392-BC3D-2E27EB2B758D}" type="datetimeFigureOut">
              <a:rPr lang="en-US" smtClean="0"/>
              <a:t>12/27/2019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NSF has published a revised S-STEM solicitation, NSF 20-526 for FY20.</a:t>
            </a:r>
          </a:p>
          <a:p>
            <a:endParaRPr lang="en-US" dirty="0"/>
          </a:p>
          <a:p>
            <a:r>
              <a:rPr lang="en-US" dirty="0"/>
              <a:t>This </a:t>
            </a:r>
            <a:r>
              <a:rPr lang="en-US" dirty="0" err="1"/>
              <a:t>powerpoint</a:t>
            </a:r>
            <a:r>
              <a:rPr lang="en-US" dirty="0"/>
              <a:t> presentation highlights major changes in the new solicitation and emphasizes some important features of the S-STEM program.</a:t>
            </a:r>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201837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changes in the new solicitation include:</a:t>
            </a:r>
          </a:p>
          <a:p>
            <a:endParaRPr lang="en-US" dirty="0"/>
          </a:p>
          <a:p>
            <a:pPr marL="232943" indent="-232943">
              <a:buAutoNum type="arabicParenR"/>
            </a:pPr>
            <a:r>
              <a:rPr lang="en-US" dirty="0"/>
              <a:t>S-STEM eligible degrees and disciplines have been more clearly defined.</a:t>
            </a:r>
          </a:p>
          <a:p>
            <a:pPr marL="232943" indent="-232943">
              <a:buAutoNum type="arabicParenR"/>
            </a:pPr>
            <a:r>
              <a:rPr lang="en-US" dirty="0"/>
              <a:t>Business School degrees are explicitly noted as being ineligible.</a:t>
            </a:r>
          </a:p>
          <a:p>
            <a:pPr marL="232943" indent="-232943">
              <a:buAutoNum type="arabicParenR"/>
            </a:pPr>
            <a:r>
              <a:rPr lang="en-US" dirty="0"/>
              <a:t>PIs interested in requesting supplemental funding are encouraged to:</a:t>
            </a:r>
          </a:p>
          <a:p>
            <a:pPr marL="465887" lvl="1"/>
            <a:r>
              <a:rPr lang="en-US" dirty="0"/>
              <a:t>a. Contact their cognizant PO before submission to discuss the request</a:t>
            </a:r>
          </a:p>
          <a:p>
            <a:pPr marL="465887" lvl="1"/>
            <a:r>
              <a:rPr lang="en-US" dirty="0"/>
              <a:t>b. Reminded to follow the PAPPG guidelines for submitting requests for supplemental funding</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10</a:t>
            </a:fld>
            <a:endParaRPr lang="en-US"/>
          </a:p>
        </p:txBody>
      </p:sp>
    </p:spTree>
    <p:extLst>
      <p:ext uri="{BB962C8B-B14F-4D97-AF65-F5344CB8AC3E}">
        <p14:creationId xmlns:p14="http://schemas.microsoft.com/office/powerpoint/2010/main" val="355221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11</a:t>
            </a:fld>
            <a:endParaRPr lang="en-US"/>
          </a:p>
        </p:txBody>
      </p:sp>
    </p:spTree>
    <p:extLst>
      <p:ext uri="{BB962C8B-B14F-4D97-AF65-F5344CB8AC3E}">
        <p14:creationId xmlns:p14="http://schemas.microsoft.com/office/powerpoint/2010/main" val="201125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Proposers are strongly encouraged to contact Program Officers before submitting a proposal if they have questions concerning degree eligibility.</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a:p>
        </p:txBody>
      </p:sp>
    </p:spTree>
    <p:extLst>
      <p:ext uri="{BB962C8B-B14F-4D97-AF65-F5344CB8AC3E}">
        <p14:creationId xmlns:p14="http://schemas.microsoft.com/office/powerpoint/2010/main" val="189667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13</a:t>
            </a:fld>
            <a:endParaRPr lang="en-US"/>
          </a:p>
        </p:txBody>
      </p:sp>
    </p:spTree>
    <p:extLst>
      <p:ext uri="{BB962C8B-B14F-4D97-AF65-F5344CB8AC3E}">
        <p14:creationId xmlns:p14="http://schemas.microsoft.com/office/powerpoint/2010/main" val="368956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Proposers are strongly encouraged to contact Program Officers before submitting a proposal if they have questions concerning discipline eligibility.</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14</a:t>
            </a:fld>
            <a:endParaRPr lang="en-US"/>
          </a:p>
        </p:txBody>
      </p:sp>
    </p:spTree>
    <p:extLst>
      <p:ext uri="{BB962C8B-B14F-4D97-AF65-F5344CB8AC3E}">
        <p14:creationId xmlns:p14="http://schemas.microsoft.com/office/powerpoint/2010/main" val="261183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15</a:t>
            </a:fld>
            <a:endParaRPr lang="en-US"/>
          </a:p>
        </p:txBody>
      </p:sp>
    </p:spTree>
    <p:extLst>
      <p:ext uri="{BB962C8B-B14F-4D97-AF65-F5344CB8AC3E}">
        <p14:creationId xmlns:p14="http://schemas.microsoft.com/office/powerpoint/2010/main" val="1239818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16</a:t>
            </a:fld>
            <a:endParaRPr lang="en-US"/>
          </a:p>
        </p:txBody>
      </p:sp>
    </p:spTree>
    <p:extLst>
      <p:ext uri="{BB962C8B-B14F-4D97-AF65-F5344CB8AC3E}">
        <p14:creationId xmlns:p14="http://schemas.microsoft.com/office/powerpoint/2010/main" val="1075038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17</a:t>
            </a:fld>
            <a:endParaRPr lang="en-US"/>
          </a:p>
        </p:txBody>
      </p:sp>
    </p:spTree>
    <p:extLst>
      <p:ext uri="{BB962C8B-B14F-4D97-AF65-F5344CB8AC3E}">
        <p14:creationId xmlns:p14="http://schemas.microsoft.com/office/powerpoint/2010/main" val="21228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must be submitted in the “Supplementary Documents” part of the proposal.</a:t>
            </a:r>
          </a:p>
          <a:p>
            <a:endParaRPr lang="en-US" dirty="0"/>
          </a:p>
          <a:p>
            <a:r>
              <a:rPr lang="en-US" dirty="0"/>
              <a:t>For multi-institution projects, this information must be submitted for each institution.</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18</a:t>
            </a:fld>
            <a:endParaRPr lang="en-US"/>
          </a:p>
        </p:txBody>
      </p:sp>
    </p:spTree>
    <p:extLst>
      <p:ext uri="{BB962C8B-B14F-4D97-AF65-F5344CB8AC3E}">
        <p14:creationId xmlns:p14="http://schemas.microsoft.com/office/powerpoint/2010/main" val="195243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282974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pc="-10" dirty="0">
                <a:cs typeface="Calibri"/>
              </a:rPr>
              <a:t>This is a congressionally mandated program that uses HI-B visa fees. T</a:t>
            </a:r>
            <a:r>
              <a:rPr lang="en-US" spc="-20" dirty="0">
                <a:cs typeface="Calibri"/>
              </a:rPr>
              <a:t>h</a:t>
            </a:r>
            <a:r>
              <a:rPr lang="en-US" spc="-15" dirty="0">
                <a:cs typeface="Calibri"/>
              </a:rPr>
              <a:t>e</a:t>
            </a:r>
            <a:r>
              <a:rPr lang="en-US" spc="15" dirty="0">
                <a:cs typeface="Calibri"/>
              </a:rPr>
              <a:t> </a:t>
            </a:r>
            <a:r>
              <a:rPr lang="en-US" spc="-46" dirty="0">
                <a:cs typeface="Calibri"/>
              </a:rPr>
              <a:t>r</a:t>
            </a:r>
            <a:r>
              <a:rPr lang="en-US" spc="-10" dirty="0">
                <a:cs typeface="Calibri"/>
              </a:rPr>
              <a:t>e</a:t>
            </a:r>
            <a:r>
              <a:rPr lang="en-US" spc="-5" dirty="0">
                <a:cs typeface="Calibri"/>
              </a:rPr>
              <a:t>qu</a:t>
            </a:r>
            <a:r>
              <a:rPr lang="en-US" dirty="0">
                <a:cs typeface="Calibri"/>
              </a:rPr>
              <a:t>i</a:t>
            </a:r>
            <a:r>
              <a:rPr lang="en-US" spc="-46" dirty="0">
                <a:cs typeface="Calibri"/>
              </a:rPr>
              <a:t>r</a:t>
            </a:r>
            <a:r>
              <a:rPr lang="en-US" spc="-10" dirty="0">
                <a:cs typeface="Calibri"/>
              </a:rPr>
              <a:t>e</a:t>
            </a:r>
            <a:r>
              <a:rPr lang="en-US" spc="-20" dirty="0">
                <a:cs typeface="Calibri"/>
              </a:rPr>
              <a:t>m</a:t>
            </a:r>
            <a:r>
              <a:rPr lang="en-US" spc="-10" dirty="0">
                <a:cs typeface="Calibri"/>
              </a:rPr>
              <a:t>e</a:t>
            </a:r>
            <a:r>
              <a:rPr lang="en-US" spc="-25" dirty="0">
                <a:cs typeface="Calibri"/>
              </a:rPr>
              <a:t>n</a:t>
            </a:r>
            <a:r>
              <a:rPr lang="en-US" dirty="0">
                <a:cs typeface="Calibri"/>
              </a:rPr>
              <a:t>ts</a:t>
            </a:r>
            <a:r>
              <a:rPr lang="en-US" spc="-5" dirty="0">
                <a:cs typeface="Calibri"/>
              </a:rPr>
              <a:t> </a:t>
            </a:r>
            <a:r>
              <a:rPr lang="en-US" spc="-51" dirty="0">
                <a:cs typeface="Calibri"/>
              </a:rPr>
              <a:t>f</a:t>
            </a:r>
            <a:r>
              <a:rPr lang="en-US" spc="-10" dirty="0">
                <a:cs typeface="Calibri"/>
              </a:rPr>
              <a:t>or</a:t>
            </a:r>
            <a:r>
              <a:rPr lang="en-US" dirty="0">
                <a:cs typeface="Calibri"/>
              </a:rPr>
              <a:t> a</a:t>
            </a:r>
            <a:r>
              <a:rPr lang="en-US" spc="-15" dirty="0">
                <a:cs typeface="Calibri"/>
              </a:rPr>
              <a:t> </a:t>
            </a:r>
            <a:r>
              <a:rPr lang="en-US" spc="-31" dirty="0">
                <a:cs typeface="Calibri"/>
              </a:rPr>
              <a:t>s</a:t>
            </a:r>
            <a:r>
              <a:rPr lang="en-US" dirty="0">
                <a:cs typeface="Calibri"/>
              </a:rPr>
              <a:t>tude</a:t>
            </a:r>
            <a:r>
              <a:rPr lang="en-US" spc="-25" dirty="0">
                <a:cs typeface="Calibri"/>
              </a:rPr>
              <a:t>n</a:t>
            </a:r>
            <a:r>
              <a:rPr lang="en-US" spc="-10" dirty="0">
                <a:cs typeface="Calibri"/>
              </a:rPr>
              <a:t>t</a:t>
            </a:r>
            <a:r>
              <a:rPr lang="en-US" spc="-5" dirty="0">
                <a:cs typeface="Calibri"/>
              </a:rPr>
              <a:t> </a:t>
            </a:r>
            <a:r>
              <a:rPr lang="en-US" spc="-36" dirty="0">
                <a:cs typeface="Calibri"/>
              </a:rPr>
              <a:t>t</a:t>
            </a:r>
            <a:r>
              <a:rPr lang="en-US" dirty="0">
                <a:cs typeface="Calibri"/>
              </a:rPr>
              <a:t>o</a:t>
            </a:r>
            <a:r>
              <a:rPr lang="en-US" spc="-10" dirty="0">
                <a:cs typeface="Calibri"/>
              </a:rPr>
              <a:t> </a:t>
            </a:r>
            <a:r>
              <a:rPr lang="en-US" spc="-46" dirty="0">
                <a:cs typeface="Calibri"/>
              </a:rPr>
              <a:t>r</a:t>
            </a:r>
            <a:r>
              <a:rPr lang="en-US" spc="-10" dirty="0">
                <a:cs typeface="Calibri"/>
              </a:rPr>
              <a:t>ece</a:t>
            </a:r>
            <a:r>
              <a:rPr lang="en-US" dirty="0">
                <a:cs typeface="Calibri"/>
              </a:rPr>
              <a:t>i</a:t>
            </a:r>
            <a:r>
              <a:rPr lang="en-US" spc="-46" dirty="0">
                <a:cs typeface="Calibri"/>
              </a:rPr>
              <a:t>v</a:t>
            </a:r>
            <a:r>
              <a:rPr lang="en-US" spc="-15" dirty="0">
                <a:cs typeface="Calibri"/>
              </a:rPr>
              <a:t>e</a:t>
            </a:r>
            <a:r>
              <a:rPr lang="en-US" dirty="0">
                <a:cs typeface="Calibri"/>
              </a:rPr>
              <a:t> an</a:t>
            </a:r>
            <a:r>
              <a:rPr lang="en-US" spc="-5" dirty="0">
                <a:cs typeface="Calibri"/>
              </a:rPr>
              <a:t> </a:t>
            </a:r>
            <a:r>
              <a:rPr lang="en-US" dirty="0">
                <a:cs typeface="Calibri"/>
              </a:rPr>
              <a:t>S</a:t>
            </a:r>
            <a:r>
              <a:rPr lang="en-US" spc="-5" dirty="0">
                <a:cs typeface="Calibri"/>
              </a:rPr>
              <a:t>-</a:t>
            </a:r>
            <a:r>
              <a:rPr lang="en-US" spc="-15" dirty="0">
                <a:cs typeface="Calibri"/>
              </a:rPr>
              <a:t>S</a:t>
            </a:r>
            <a:r>
              <a:rPr lang="en-US" spc="-10" dirty="0">
                <a:cs typeface="Calibri"/>
              </a:rPr>
              <a:t>T</a:t>
            </a:r>
            <a:r>
              <a:rPr lang="en-US" dirty="0">
                <a:cs typeface="Calibri"/>
              </a:rPr>
              <a:t>E</a:t>
            </a:r>
            <a:r>
              <a:rPr lang="en-US" spc="-25" dirty="0">
                <a:cs typeface="Calibri"/>
              </a:rPr>
              <a:t>M</a:t>
            </a:r>
            <a:r>
              <a:rPr lang="en-US" spc="-15" dirty="0">
                <a:cs typeface="Calibri"/>
              </a:rPr>
              <a:t> </a:t>
            </a:r>
            <a:r>
              <a:rPr lang="en-US" spc="-5" dirty="0">
                <a:cs typeface="Calibri"/>
              </a:rPr>
              <a:t>s</a:t>
            </a:r>
            <a:r>
              <a:rPr lang="en-US" spc="-10" dirty="0">
                <a:cs typeface="Calibri"/>
              </a:rPr>
              <a:t>c</a:t>
            </a:r>
            <a:r>
              <a:rPr lang="en-US" spc="-5" dirty="0">
                <a:cs typeface="Calibri"/>
              </a:rPr>
              <a:t>h</a:t>
            </a:r>
            <a:r>
              <a:rPr lang="en-US" spc="-10" dirty="0">
                <a:cs typeface="Calibri"/>
              </a:rPr>
              <a:t>o</a:t>
            </a:r>
            <a:r>
              <a:rPr lang="en-US" dirty="0">
                <a:cs typeface="Calibri"/>
              </a:rPr>
              <a:t>la</a:t>
            </a:r>
            <a:r>
              <a:rPr lang="en-US" spc="-46" dirty="0">
                <a:cs typeface="Calibri"/>
              </a:rPr>
              <a:t>r</a:t>
            </a:r>
            <a:r>
              <a:rPr lang="en-US" spc="-5" dirty="0">
                <a:cs typeface="Calibri"/>
              </a:rPr>
              <a:t>sh</a:t>
            </a:r>
            <a:r>
              <a:rPr lang="en-US" dirty="0">
                <a:cs typeface="Calibri"/>
              </a:rPr>
              <a:t>ip</a:t>
            </a:r>
            <a:r>
              <a:rPr lang="en-US" spc="-5" dirty="0">
                <a:cs typeface="Calibri"/>
              </a:rPr>
              <a:t> </a:t>
            </a:r>
            <a:r>
              <a:rPr lang="en-US" dirty="0">
                <a:cs typeface="Calibri"/>
              </a:rPr>
              <a:t>a</a:t>
            </a:r>
            <a:r>
              <a:rPr lang="en-US" spc="-46" dirty="0">
                <a:cs typeface="Calibri"/>
              </a:rPr>
              <a:t>r</a:t>
            </a:r>
            <a:r>
              <a:rPr lang="en-US" spc="-15" dirty="0">
                <a:cs typeface="Calibri"/>
              </a:rPr>
              <a:t>e</a:t>
            </a:r>
            <a:r>
              <a:rPr lang="en-US" spc="-10" dirty="0">
                <a:cs typeface="Calibri"/>
              </a:rPr>
              <a:t> </a:t>
            </a:r>
            <a:r>
              <a:rPr lang="en-US" spc="-20" dirty="0">
                <a:cs typeface="Calibri"/>
              </a:rPr>
              <a:t>b</a:t>
            </a:r>
            <a:r>
              <a:rPr lang="en-US" spc="-10" dirty="0">
                <a:cs typeface="Calibri"/>
              </a:rPr>
              <a:t>e</a:t>
            </a:r>
            <a:r>
              <a:rPr lang="en-US" dirty="0">
                <a:cs typeface="Calibri"/>
              </a:rPr>
              <a:t>i</a:t>
            </a:r>
            <a:r>
              <a:rPr lang="en-US" spc="-5" dirty="0">
                <a:cs typeface="Calibri"/>
              </a:rPr>
              <a:t>n</a:t>
            </a:r>
            <a:r>
              <a:rPr lang="en-US" dirty="0">
                <a:cs typeface="Calibri"/>
              </a:rPr>
              <a:t>g</a:t>
            </a:r>
            <a:r>
              <a:rPr lang="en-US" spc="-5" dirty="0">
                <a:cs typeface="Calibri"/>
              </a:rPr>
              <a:t> </a:t>
            </a:r>
            <a:r>
              <a:rPr lang="en-US" dirty="0">
                <a:cs typeface="Calibri"/>
              </a:rPr>
              <a:t>l</a:t>
            </a:r>
            <a:r>
              <a:rPr lang="en-US" spc="-20" dirty="0">
                <a:cs typeface="Calibri"/>
              </a:rPr>
              <a:t>ow</a:t>
            </a:r>
            <a:r>
              <a:rPr lang="en-US" spc="-10" dirty="0">
                <a:cs typeface="Calibri"/>
              </a:rPr>
              <a:t> </a:t>
            </a:r>
            <a:r>
              <a:rPr lang="en-US" dirty="0">
                <a:cs typeface="Calibri"/>
              </a:rPr>
              <a:t>i</a:t>
            </a:r>
            <a:r>
              <a:rPr lang="en-US" spc="-5" dirty="0">
                <a:cs typeface="Calibri"/>
              </a:rPr>
              <a:t>n</a:t>
            </a:r>
            <a:r>
              <a:rPr lang="en-US" spc="-36" dirty="0">
                <a:cs typeface="Calibri"/>
              </a:rPr>
              <a:t>c</a:t>
            </a:r>
            <a:r>
              <a:rPr lang="en-US" spc="-10" dirty="0">
                <a:cs typeface="Calibri"/>
              </a:rPr>
              <a:t>o</a:t>
            </a:r>
            <a:r>
              <a:rPr lang="en-US" spc="-20" dirty="0">
                <a:cs typeface="Calibri"/>
              </a:rPr>
              <a:t>m</a:t>
            </a:r>
            <a:r>
              <a:rPr lang="en-US" spc="-10" dirty="0">
                <a:cs typeface="Calibri"/>
              </a:rPr>
              <a:t>e,</a:t>
            </a:r>
            <a:r>
              <a:rPr lang="en-US" spc="-15" dirty="0">
                <a:cs typeface="Calibri"/>
              </a:rPr>
              <a:t> a</a:t>
            </a:r>
            <a:r>
              <a:rPr lang="en-US" spc="-36" dirty="0">
                <a:cs typeface="Calibri"/>
              </a:rPr>
              <a:t>c</a:t>
            </a:r>
            <a:r>
              <a:rPr lang="en-US" dirty="0">
                <a:cs typeface="Calibri"/>
              </a:rPr>
              <a:t>a</a:t>
            </a:r>
            <a:r>
              <a:rPr lang="en-US" spc="-5" dirty="0">
                <a:cs typeface="Calibri"/>
              </a:rPr>
              <a:t>d</a:t>
            </a:r>
            <a:r>
              <a:rPr lang="en-US" spc="-10" dirty="0">
                <a:cs typeface="Calibri"/>
              </a:rPr>
              <a:t>e</a:t>
            </a:r>
            <a:r>
              <a:rPr lang="en-US" dirty="0">
                <a:cs typeface="Calibri"/>
              </a:rPr>
              <a:t>mic</a:t>
            </a:r>
            <a:r>
              <a:rPr lang="en-US" spc="-25" dirty="0">
                <a:cs typeface="Calibri"/>
              </a:rPr>
              <a:t> </a:t>
            </a:r>
            <a:r>
              <a:rPr lang="en-US" spc="-36" dirty="0">
                <a:cs typeface="Calibri"/>
              </a:rPr>
              <a:t>t</a:t>
            </a:r>
            <a:r>
              <a:rPr lang="en-US" dirty="0">
                <a:cs typeface="Calibri"/>
              </a:rPr>
              <a:t>ale</a:t>
            </a:r>
            <a:r>
              <a:rPr lang="en-US" spc="-25" dirty="0">
                <a:cs typeface="Calibri"/>
              </a:rPr>
              <a:t>n</a:t>
            </a:r>
            <a:r>
              <a:rPr lang="en-US" spc="-15" dirty="0">
                <a:cs typeface="Calibri"/>
              </a:rPr>
              <a:t>t</a:t>
            </a:r>
            <a:r>
              <a:rPr lang="en-US" spc="-10" dirty="0">
                <a:cs typeface="Calibri"/>
              </a:rPr>
              <a:t>,</a:t>
            </a:r>
            <a:r>
              <a:rPr lang="en-US" spc="-15" dirty="0">
                <a:cs typeface="Calibri"/>
              </a:rPr>
              <a:t> </a:t>
            </a:r>
            <a:r>
              <a:rPr lang="en-US" dirty="0">
                <a:cs typeface="Calibri"/>
              </a:rPr>
              <a:t>a</a:t>
            </a:r>
            <a:r>
              <a:rPr lang="en-US" spc="-5" dirty="0">
                <a:cs typeface="Calibri"/>
              </a:rPr>
              <a:t>n</a:t>
            </a:r>
            <a:r>
              <a:rPr lang="en-US" dirty="0">
                <a:cs typeface="Calibri"/>
              </a:rPr>
              <a:t>d</a:t>
            </a:r>
            <a:r>
              <a:rPr lang="en-US" spc="-5" dirty="0">
                <a:cs typeface="Calibri"/>
              </a:rPr>
              <a:t> d</a:t>
            </a:r>
            <a:r>
              <a:rPr lang="en-US" spc="-10" dirty="0">
                <a:cs typeface="Calibri"/>
              </a:rPr>
              <a:t>e</a:t>
            </a:r>
            <a:r>
              <a:rPr lang="en-US" dirty="0">
                <a:cs typeface="Calibri"/>
              </a:rPr>
              <a:t>m</a:t>
            </a:r>
            <a:r>
              <a:rPr lang="en-US" spc="-10" dirty="0">
                <a:cs typeface="Calibri"/>
              </a:rPr>
              <a:t>o</a:t>
            </a:r>
            <a:r>
              <a:rPr lang="en-US" spc="-5" dirty="0">
                <a:cs typeface="Calibri"/>
              </a:rPr>
              <a:t>n</a:t>
            </a:r>
            <a:r>
              <a:rPr lang="en-US" spc="-31" dirty="0">
                <a:cs typeface="Calibri"/>
              </a:rPr>
              <a:t>s</a:t>
            </a:r>
            <a:r>
              <a:rPr lang="en-US" spc="-10" dirty="0">
                <a:cs typeface="Calibri"/>
              </a:rPr>
              <a:t>t</a:t>
            </a:r>
            <a:r>
              <a:rPr lang="en-US" spc="-56" dirty="0">
                <a:cs typeface="Calibri"/>
              </a:rPr>
              <a:t>r</a:t>
            </a:r>
            <a:r>
              <a:rPr lang="en-US" spc="-25" dirty="0">
                <a:cs typeface="Calibri"/>
              </a:rPr>
              <a:t>a</a:t>
            </a:r>
            <a:r>
              <a:rPr lang="en-US" spc="-36" dirty="0">
                <a:cs typeface="Calibri"/>
              </a:rPr>
              <a:t>t</a:t>
            </a:r>
            <a:r>
              <a:rPr lang="en-US" spc="-10" dirty="0">
                <a:cs typeface="Calibri"/>
              </a:rPr>
              <a:t>e</a:t>
            </a:r>
            <a:r>
              <a:rPr lang="en-US" dirty="0">
                <a:cs typeface="Calibri"/>
              </a:rPr>
              <a:t>d</a:t>
            </a:r>
            <a:r>
              <a:rPr lang="en-US" spc="-20" dirty="0">
                <a:cs typeface="Calibri"/>
              </a:rPr>
              <a:t> </a:t>
            </a:r>
            <a:r>
              <a:rPr lang="en-US" spc="-5" dirty="0">
                <a:cs typeface="Calibri"/>
              </a:rPr>
              <a:t>f</a:t>
            </a:r>
            <a:r>
              <a:rPr lang="en-US" dirty="0">
                <a:cs typeface="Calibri"/>
              </a:rPr>
              <a:t>i</a:t>
            </a:r>
            <a:r>
              <a:rPr lang="en-US" spc="-5" dirty="0">
                <a:cs typeface="Calibri"/>
              </a:rPr>
              <a:t>n</a:t>
            </a:r>
            <a:r>
              <a:rPr lang="en-US" dirty="0">
                <a:cs typeface="Calibri"/>
              </a:rPr>
              <a:t>a</a:t>
            </a:r>
            <a:r>
              <a:rPr lang="en-US" spc="-5" dirty="0">
                <a:cs typeface="Calibri"/>
              </a:rPr>
              <a:t>n</a:t>
            </a:r>
            <a:r>
              <a:rPr lang="en-US" spc="-10" dirty="0">
                <a:cs typeface="Calibri"/>
              </a:rPr>
              <a:t>c</a:t>
            </a:r>
            <a:r>
              <a:rPr lang="en-US" dirty="0">
                <a:cs typeface="Calibri"/>
              </a:rPr>
              <a:t>ial</a:t>
            </a:r>
            <a:r>
              <a:rPr lang="en-US" spc="-10" dirty="0">
                <a:cs typeface="Calibri"/>
              </a:rPr>
              <a:t> </a:t>
            </a:r>
            <a:r>
              <a:rPr lang="en-US" spc="-5" dirty="0">
                <a:cs typeface="Calibri"/>
              </a:rPr>
              <a:t>n</a:t>
            </a:r>
            <a:r>
              <a:rPr lang="en-US" spc="-10" dirty="0">
                <a:cs typeface="Calibri"/>
              </a:rPr>
              <a:t>ee</a:t>
            </a:r>
            <a:r>
              <a:rPr lang="en-US" dirty="0">
                <a:cs typeface="Calibri"/>
              </a:rPr>
              <a:t>d</a:t>
            </a:r>
            <a:r>
              <a:rPr lang="en-US" spc="-5" dirty="0">
                <a:cs typeface="Calibri"/>
              </a:rPr>
              <a:t> </a:t>
            </a:r>
            <a:r>
              <a:rPr lang="en-US" dirty="0">
                <a:cs typeface="Calibri"/>
              </a:rPr>
              <a:t>(</a:t>
            </a:r>
            <a:r>
              <a:rPr lang="en-US" spc="-10" dirty="0">
                <a:cs typeface="Calibri"/>
              </a:rPr>
              <a:t>o</a:t>
            </a:r>
            <a:r>
              <a:rPr lang="en-US" spc="-5" dirty="0">
                <a:cs typeface="Calibri"/>
              </a:rPr>
              <a:t>n</a:t>
            </a:r>
            <a:r>
              <a:rPr lang="en-US" dirty="0">
                <a:cs typeface="Calibri"/>
              </a:rPr>
              <a:t>l</a:t>
            </a:r>
            <a:r>
              <a:rPr lang="en-US" spc="5" dirty="0">
                <a:cs typeface="Calibri"/>
              </a:rPr>
              <a:t>y</a:t>
            </a:r>
            <a:r>
              <a:rPr lang="en-US" dirty="0">
                <a:cs typeface="Calibri"/>
              </a:rPr>
              <a:t>).</a:t>
            </a:r>
          </a:p>
          <a:p>
            <a:pPr defTabSz="931774">
              <a:defRPr/>
            </a:pPr>
            <a:endParaRPr lang="en-US" dirty="0">
              <a:cs typeface="Calibri"/>
            </a:endParaRPr>
          </a:p>
          <a:p>
            <a:pPr marL="12941">
              <a:spcBef>
                <a:spcPts val="275"/>
              </a:spcBef>
              <a:tabLst>
                <a:tab pos="365592" algn="l"/>
              </a:tabLst>
            </a:pPr>
            <a:r>
              <a:rPr lang="en-US" sz="2400" dirty="0">
                <a:cs typeface="Calibri"/>
              </a:rPr>
              <a:t>H</a:t>
            </a:r>
            <a:r>
              <a:rPr lang="en-US" sz="2400" spc="-20" dirty="0">
                <a:cs typeface="Calibri"/>
              </a:rPr>
              <a:t>ow</a:t>
            </a:r>
            <a:r>
              <a:rPr lang="en-US" sz="2400" spc="-5" dirty="0">
                <a:cs typeface="Calibri"/>
              </a:rPr>
              <a:t> </a:t>
            </a:r>
            <a:r>
              <a:rPr lang="en-US" sz="2400" spc="-36" dirty="0">
                <a:cs typeface="Calibri"/>
              </a:rPr>
              <a:t>c</a:t>
            </a:r>
            <a:r>
              <a:rPr lang="en-US" sz="2400" dirty="0">
                <a:cs typeface="Calibri"/>
              </a:rPr>
              <a:t>an</a:t>
            </a:r>
            <a:r>
              <a:rPr lang="en-US" sz="2400" spc="-20" dirty="0">
                <a:cs typeface="Calibri"/>
              </a:rPr>
              <a:t> </a:t>
            </a:r>
            <a:r>
              <a:rPr lang="en-US" sz="2400" spc="-5" dirty="0">
                <a:cs typeface="Calibri"/>
              </a:rPr>
              <a:t>p</a:t>
            </a:r>
            <a:r>
              <a:rPr lang="en-US" sz="2400" spc="-36" dirty="0">
                <a:cs typeface="Calibri"/>
              </a:rPr>
              <a:t>r</a:t>
            </a:r>
            <a:r>
              <a:rPr lang="en-US" sz="2400" spc="-10" dirty="0">
                <a:cs typeface="Calibri"/>
              </a:rPr>
              <a:t>o</a:t>
            </a:r>
            <a:r>
              <a:rPr lang="en-US" sz="2400" spc="-5" dirty="0">
                <a:cs typeface="Calibri"/>
              </a:rPr>
              <a:t>p</a:t>
            </a:r>
            <a:r>
              <a:rPr lang="en-US" sz="2400" spc="-10" dirty="0">
                <a:cs typeface="Calibri"/>
              </a:rPr>
              <a:t>o</a:t>
            </a:r>
            <a:r>
              <a:rPr lang="en-US" sz="2400" spc="-5" dirty="0">
                <a:cs typeface="Calibri"/>
              </a:rPr>
              <a:t>s</a:t>
            </a:r>
            <a:r>
              <a:rPr lang="en-US" sz="2400" dirty="0">
                <a:cs typeface="Calibri"/>
              </a:rPr>
              <a:t>als</a:t>
            </a:r>
            <a:r>
              <a:rPr lang="en-US" sz="2400" spc="5" dirty="0">
                <a:cs typeface="Calibri"/>
              </a:rPr>
              <a:t> </a:t>
            </a:r>
            <a:r>
              <a:rPr lang="en-US" sz="2400" spc="-5" dirty="0">
                <a:cs typeface="Calibri"/>
              </a:rPr>
              <a:t>p</a:t>
            </a:r>
            <a:r>
              <a:rPr lang="en-US" sz="2400" spc="-36" dirty="0">
                <a:cs typeface="Calibri"/>
              </a:rPr>
              <a:t>r</a:t>
            </a:r>
            <a:r>
              <a:rPr lang="en-US" sz="2400" spc="-10" dirty="0">
                <a:cs typeface="Calibri"/>
              </a:rPr>
              <a:t>o</a:t>
            </a:r>
            <a:r>
              <a:rPr lang="en-US" sz="2400" spc="-20" dirty="0">
                <a:cs typeface="Calibri"/>
              </a:rPr>
              <a:t>m</a:t>
            </a:r>
            <a:r>
              <a:rPr lang="en-US" sz="2400" spc="-10" dirty="0">
                <a:cs typeface="Calibri"/>
              </a:rPr>
              <a:t>o</a:t>
            </a:r>
            <a:r>
              <a:rPr lang="en-US" sz="2400" spc="-36" dirty="0">
                <a:cs typeface="Calibri"/>
              </a:rPr>
              <a:t>t</a:t>
            </a:r>
            <a:r>
              <a:rPr lang="en-US" sz="2400" spc="-15" dirty="0">
                <a:cs typeface="Calibri"/>
              </a:rPr>
              <a:t>e</a:t>
            </a:r>
            <a:r>
              <a:rPr lang="en-US" sz="2400" spc="-25" dirty="0">
                <a:cs typeface="Calibri"/>
              </a:rPr>
              <a:t> </a:t>
            </a:r>
            <a:r>
              <a:rPr lang="en-US" sz="2400" spc="-5" dirty="0">
                <a:cs typeface="Calibri"/>
              </a:rPr>
              <a:t>d</a:t>
            </a:r>
            <a:r>
              <a:rPr lang="en-US" sz="2400" dirty="0">
                <a:cs typeface="Calibri"/>
              </a:rPr>
              <a:t>i</a:t>
            </a:r>
            <a:r>
              <a:rPr lang="en-US" sz="2400" spc="-46" dirty="0">
                <a:cs typeface="Calibri"/>
              </a:rPr>
              <a:t>v</a:t>
            </a:r>
            <a:r>
              <a:rPr lang="en-US" sz="2400" spc="-10" dirty="0">
                <a:cs typeface="Calibri"/>
              </a:rPr>
              <a:t>e</a:t>
            </a:r>
            <a:r>
              <a:rPr lang="en-US" sz="2400" spc="-46" dirty="0">
                <a:cs typeface="Calibri"/>
              </a:rPr>
              <a:t>r</a:t>
            </a:r>
            <a:r>
              <a:rPr lang="en-US" sz="2400" spc="-5" dirty="0">
                <a:cs typeface="Calibri"/>
              </a:rPr>
              <a:t>s</a:t>
            </a:r>
            <a:r>
              <a:rPr lang="en-US" sz="2400" dirty="0">
                <a:cs typeface="Calibri"/>
              </a:rPr>
              <a:t>i</a:t>
            </a:r>
            <a:r>
              <a:rPr lang="en-US" sz="2400" spc="-10" dirty="0">
                <a:cs typeface="Calibri"/>
              </a:rPr>
              <a:t>ty</a:t>
            </a:r>
            <a:r>
              <a:rPr lang="en-US" sz="2400" dirty="0">
                <a:cs typeface="Calibri"/>
              </a:rPr>
              <a:t>?</a:t>
            </a:r>
          </a:p>
          <a:p>
            <a:pPr marL="242649" indent="-349415">
              <a:spcBef>
                <a:spcPts val="362"/>
              </a:spcBef>
              <a:buSzPct val="75000"/>
              <a:buFont typeface="Arial" panose="020B0604020202020204" pitchFamily="34" charset="0"/>
              <a:buChar char="•"/>
              <a:tabLst>
                <a:tab pos="719536" algn="l"/>
              </a:tabLst>
            </a:pPr>
            <a:r>
              <a:rPr lang="en-US" sz="2200" spc="-20" dirty="0">
                <a:cs typeface="Calibri"/>
              </a:rPr>
              <a:t>Th</a:t>
            </a:r>
            <a:r>
              <a:rPr lang="en-US" sz="2200" spc="-15" dirty="0">
                <a:cs typeface="Calibri"/>
              </a:rPr>
              <a:t>e</a:t>
            </a:r>
            <a:r>
              <a:rPr lang="en-US" sz="2200" spc="15" dirty="0">
                <a:cs typeface="Calibri"/>
              </a:rPr>
              <a:t> </a:t>
            </a:r>
            <a:r>
              <a:rPr lang="en-US" sz="2200" spc="-31" dirty="0">
                <a:cs typeface="Calibri"/>
              </a:rPr>
              <a:t>s</a:t>
            </a:r>
            <a:r>
              <a:rPr lang="en-US" sz="2200" spc="-15" dirty="0">
                <a:cs typeface="Calibri"/>
              </a:rPr>
              <a:t>t</a:t>
            </a:r>
            <a:r>
              <a:rPr lang="en-US" sz="2200" spc="-20" dirty="0">
                <a:cs typeface="Calibri"/>
              </a:rPr>
              <a:t>ude</a:t>
            </a:r>
            <a:r>
              <a:rPr lang="en-US" sz="2200" spc="-46" dirty="0">
                <a:cs typeface="Calibri"/>
              </a:rPr>
              <a:t>n</a:t>
            </a:r>
            <a:r>
              <a:rPr lang="en-US" sz="2200" spc="-10" dirty="0">
                <a:cs typeface="Calibri"/>
              </a:rPr>
              <a:t>t</a:t>
            </a:r>
            <a:r>
              <a:rPr lang="en-US" sz="2200" spc="15" dirty="0">
                <a:cs typeface="Calibri"/>
              </a:rPr>
              <a:t> </a:t>
            </a:r>
            <a:r>
              <a:rPr lang="en-US" sz="2200" spc="-20" dirty="0">
                <a:cs typeface="Calibri"/>
              </a:rPr>
              <a:t>p</a:t>
            </a:r>
            <a:r>
              <a:rPr lang="en-US" sz="2200" spc="-10" dirty="0">
                <a:cs typeface="Calibri"/>
              </a:rPr>
              <a:t>o</a:t>
            </a:r>
            <a:r>
              <a:rPr lang="en-US" sz="2200" spc="-20" dirty="0">
                <a:cs typeface="Calibri"/>
              </a:rPr>
              <a:t>pu</a:t>
            </a:r>
            <a:r>
              <a:rPr lang="en-US" sz="2200" dirty="0">
                <a:cs typeface="Calibri"/>
              </a:rPr>
              <a:t>l</a:t>
            </a:r>
            <a:r>
              <a:rPr lang="en-US" sz="2200" spc="-36" dirty="0">
                <a:cs typeface="Calibri"/>
              </a:rPr>
              <a:t>a</a:t>
            </a:r>
            <a:r>
              <a:rPr lang="en-US" sz="2200" spc="-15" dirty="0">
                <a:cs typeface="Calibri"/>
              </a:rPr>
              <a:t>t</a:t>
            </a:r>
            <a:r>
              <a:rPr lang="en-US" sz="2200" dirty="0">
                <a:cs typeface="Calibri"/>
              </a:rPr>
              <a:t>i</a:t>
            </a:r>
            <a:r>
              <a:rPr lang="en-US" sz="2200" spc="-10" dirty="0">
                <a:cs typeface="Calibri"/>
              </a:rPr>
              <a:t>o</a:t>
            </a:r>
            <a:r>
              <a:rPr lang="en-US" sz="2200" spc="-15" dirty="0">
                <a:cs typeface="Calibri"/>
              </a:rPr>
              <a:t>n</a:t>
            </a:r>
            <a:r>
              <a:rPr lang="en-US" sz="2200" spc="-20" dirty="0">
                <a:cs typeface="Calibri"/>
              </a:rPr>
              <a:t> </a:t>
            </a:r>
            <a:r>
              <a:rPr lang="en-US" sz="2200" spc="-10" dirty="0">
                <a:cs typeface="Calibri"/>
              </a:rPr>
              <a:t>of</a:t>
            </a:r>
            <a:r>
              <a:rPr lang="en-US" sz="2200" spc="5" dirty="0">
                <a:cs typeface="Calibri"/>
              </a:rPr>
              <a:t> </a:t>
            </a:r>
            <a:r>
              <a:rPr lang="en-US" sz="2200" spc="-15" dirty="0">
                <a:cs typeface="Calibri"/>
              </a:rPr>
              <a:t>t</a:t>
            </a:r>
            <a:r>
              <a:rPr lang="en-US" sz="2200" spc="-20" dirty="0">
                <a:cs typeface="Calibri"/>
              </a:rPr>
              <a:t>h</a:t>
            </a:r>
            <a:r>
              <a:rPr lang="en-US" sz="2200" spc="-15" dirty="0">
                <a:cs typeface="Calibri"/>
              </a:rPr>
              <a:t>e</a:t>
            </a:r>
            <a:r>
              <a:rPr lang="en-US" sz="2200" spc="5" dirty="0">
                <a:cs typeface="Calibri"/>
              </a:rPr>
              <a:t> </a:t>
            </a:r>
            <a:r>
              <a:rPr lang="en-US" sz="2200" spc="-5" dirty="0">
                <a:cs typeface="Calibri"/>
              </a:rPr>
              <a:t>s</a:t>
            </a:r>
            <a:r>
              <a:rPr lang="en-US" sz="2200" spc="-15" dirty="0">
                <a:cs typeface="Calibri"/>
              </a:rPr>
              <a:t>c</a:t>
            </a:r>
            <a:r>
              <a:rPr lang="en-US" sz="2200" spc="-20" dirty="0">
                <a:cs typeface="Calibri"/>
              </a:rPr>
              <a:t>h</a:t>
            </a:r>
            <a:r>
              <a:rPr lang="en-US" sz="2200" spc="-10" dirty="0">
                <a:cs typeface="Calibri"/>
              </a:rPr>
              <a:t>oo</a:t>
            </a:r>
            <a:r>
              <a:rPr lang="en-US" sz="2200" dirty="0">
                <a:cs typeface="Calibri"/>
              </a:rPr>
              <a:t>l</a:t>
            </a:r>
          </a:p>
          <a:p>
            <a:pPr marL="242649" indent="-349415">
              <a:spcBef>
                <a:spcPts val="341"/>
              </a:spcBef>
              <a:buSzPct val="75000"/>
              <a:buFont typeface="Arial" panose="020B0604020202020204" pitchFamily="34" charset="0"/>
              <a:buChar char="•"/>
              <a:tabLst>
                <a:tab pos="719536" algn="l"/>
              </a:tabLst>
            </a:pPr>
            <a:r>
              <a:rPr lang="en-US" sz="2200" spc="-20" dirty="0">
                <a:cs typeface="Calibri"/>
              </a:rPr>
              <a:t>Th</a:t>
            </a:r>
            <a:r>
              <a:rPr lang="en-US" sz="2200" spc="-46" dirty="0">
                <a:cs typeface="Calibri"/>
              </a:rPr>
              <a:t>r</a:t>
            </a:r>
            <a:r>
              <a:rPr lang="en-US" sz="2200" spc="-10" dirty="0">
                <a:cs typeface="Calibri"/>
              </a:rPr>
              <a:t>o</a:t>
            </a:r>
            <a:r>
              <a:rPr lang="en-US" sz="2200" spc="-20" dirty="0">
                <a:cs typeface="Calibri"/>
              </a:rPr>
              <a:t>ug</a:t>
            </a:r>
            <a:r>
              <a:rPr lang="en-US" sz="2200" spc="-15" dirty="0">
                <a:cs typeface="Calibri"/>
              </a:rPr>
              <a:t>h</a:t>
            </a:r>
            <a:r>
              <a:rPr lang="en-US" sz="2200" spc="5" dirty="0">
                <a:cs typeface="Calibri"/>
              </a:rPr>
              <a:t> </a:t>
            </a:r>
            <a:r>
              <a:rPr lang="en-US" sz="2200" spc="-36" dirty="0">
                <a:cs typeface="Calibri"/>
              </a:rPr>
              <a:t>r</a:t>
            </a:r>
            <a:r>
              <a:rPr lang="en-US" sz="2200" spc="-20" dirty="0">
                <a:cs typeface="Calibri"/>
              </a:rPr>
              <a:t>ec</a:t>
            </a:r>
            <a:r>
              <a:rPr lang="en-US" sz="2200" spc="-10" dirty="0">
                <a:cs typeface="Calibri"/>
              </a:rPr>
              <a:t>r</a:t>
            </a:r>
            <a:r>
              <a:rPr lang="en-US" sz="2200" spc="-20" dirty="0">
                <a:cs typeface="Calibri"/>
              </a:rPr>
              <a:t>u</a:t>
            </a:r>
            <a:r>
              <a:rPr lang="en-US" sz="2200" dirty="0">
                <a:cs typeface="Calibri"/>
              </a:rPr>
              <a:t>i</a:t>
            </a:r>
            <a:r>
              <a:rPr lang="en-US" sz="2200" spc="-15" dirty="0">
                <a:cs typeface="Calibri"/>
              </a:rPr>
              <a:t>t</a:t>
            </a:r>
            <a:r>
              <a:rPr lang="en-US" sz="2200" dirty="0">
                <a:cs typeface="Calibri"/>
              </a:rPr>
              <a:t>i</a:t>
            </a:r>
            <a:r>
              <a:rPr lang="en-US" sz="2200" spc="-20" dirty="0">
                <a:cs typeface="Calibri"/>
              </a:rPr>
              <a:t>n</a:t>
            </a:r>
            <a:r>
              <a:rPr lang="en-US" sz="2200" spc="-15" dirty="0">
                <a:cs typeface="Calibri"/>
              </a:rPr>
              <a:t>g</a:t>
            </a:r>
            <a:r>
              <a:rPr lang="en-US" sz="2200" spc="-10" dirty="0">
                <a:cs typeface="Calibri"/>
              </a:rPr>
              <a:t> </a:t>
            </a:r>
            <a:r>
              <a:rPr lang="en-US" sz="2200" spc="-15" dirty="0">
                <a:cs typeface="Calibri"/>
              </a:rPr>
              <a:t>a</a:t>
            </a:r>
            <a:r>
              <a:rPr lang="en-US" sz="2200" spc="-20" dirty="0">
                <a:cs typeface="Calibri"/>
              </a:rPr>
              <a:t>pp</a:t>
            </a:r>
            <a:r>
              <a:rPr lang="en-US" sz="2200" dirty="0">
                <a:cs typeface="Calibri"/>
              </a:rPr>
              <a:t>li</a:t>
            </a:r>
            <a:r>
              <a:rPr lang="en-US" sz="2200" spc="-41" dirty="0">
                <a:cs typeface="Calibri"/>
              </a:rPr>
              <a:t>c</a:t>
            </a:r>
            <a:r>
              <a:rPr lang="en-US" sz="2200" spc="-15" dirty="0">
                <a:cs typeface="Calibri"/>
              </a:rPr>
              <a:t>a</a:t>
            </a:r>
            <a:r>
              <a:rPr lang="en-US" sz="2200" spc="-46" dirty="0">
                <a:cs typeface="Calibri"/>
              </a:rPr>
              <a:t>n</a:t>
            </a:r>
            <a:r>
              <a:rPr lang="en-US" sz="2200" spc="-15" dirty="0">
                <a:cs typeface="Calibri"/>
              </a:rPr>
              <a:t>t</a:t>
            </a:r>
            <a:r>
              <a:rPr lang="en-US" sz="2200" spc="-10" dirty="0">
                <a:cs typeface="Calibri"/>
              </a:rPr>
              <a:t>s</a:t>
            </a:r>
          </a:p>
          <a:p>
            <a:pPr marL="242649" indent="-349415">
              <a:spcBef>
                <a:spcPts val="341"/>
              </a:spcBef>
              <a:buSzPct val="75000"/>
              <a:buFont typeface="Arial" panose="020B0604020202020204" pitchFamily="34" charset="0"/>
              <a:buChar char="•"/>
              <a:tabLst>
                <a:tab pos="719536" algn="l"/>
              </a:tabLst>
            </a:pPr>
            <a:r>
              <a:rPr lang="en-US" sz="2000" b="1" dirty="0">
                <a:solidFill>
                  <a:schemeClr val="accent1"/>
                </a:solidFill>
                <a:cs typeface="Calibri"/>
              </a:rPr>
              <a:t>But</a:t>
            </a:r>
            <a:r>
              <a:rPr lang="en-US" sz="2000" b="1" spc="-10" dirty="0">
                <a:solidFill>
                  <a:schemeClr val="accent1"/>
                </a:solidFill>
                <a:cs typeface="Calibri"/>
              </a:rPr>
              <a:t> </a:t>
            </a:r>
            <a:r>
              <a:rPr lang="en-US" sz="2000" b="1" dirty="0">
                <a:solidFill>
                  <a:schemeClr val="accent1"/>
                </a:solidFill>
                <a:cs typeface="Calibri"/>
              </a:rPr>
              <a:t>a</a:t>
            </a:r>
            <a:r>
              <a:rPr lang="en-US" sz="2000" b="1" spc="-5" dirty="0">
                <a:solidFill>
                  <a:schemeClr val="accent1"/>
                </a:solidFill>
                <a:cs typeface="Calibri"/>
              </a:rPr>
              <a:t>l</a:t>
            </a:r>
            <a:r>
              <a:rPr lang="en-US" sz="2000" b="1" dirty="0">
                <a:solidFill>
                  <a:schemeClr val="accent1"/>
                </a:solidFill>
                <a:cs typeface="Calibri"/>
              </a:rPr>
              <a:t>l</a:t>
            </a:r>
            <a:r>
              <a:rPr lang="en-US" sz="2000" b="1" spc="10" dirty="0">
                <a:solidFill>
                  <a:schemeClr val="accent1"/>
                </a:solidFill>
                <a:cs typeface="Calibri"/>
              </a:rPr>
              <a:t> </a:t>
            </a:r>
            <a:r>
              <a:rPr lang="en-US" sz="2000" b="1" dirty="0">
                <a:solidFill>
                  <a:schemeClr val="accent1"/>
                </a:solidFill>
                <a:cs typeface="Calibri"/>
              </a:rPr>
              <a:t>app</a:t>
            </a:r>
            <a:r>
              <a:rPr lang="en-US" sz="2000" b="1" spc="-5" dirty="0">
                <a:solidFill>
                  <a:schemeClr val="accent1"/>
                </a:solidFill>
                <a:cs typeface="Calibri"/>
              </a:rPr>
              <a:t>li</a:t>
            </a:r>
            <a:r>
              <a:rPr lang="en-US" sz="2000" b="1" spc="-10" dirty="0">
                <a:solidFill>
                  <a:schemeClr val="accent1"/>
                </a:solidFill>
                <a:cs typeface="Calibri"/>
              </a:rPr>
              <a:t>c</a:t>
            </a:r>
            <a:r>
              <a:rPr lang="en-US" sz="2000" b="1" dirty="0">
                <a:solidFill>
                  <a:schemeClr val="accent1"/>
                </a:solidFill>
                <a:cs typeface="Calibri"/>
              </a:rPr>
              <a:t>a</a:t>
            </a:r>
            <a:r>
              <a:rPr lang="en-US" sz="2000" b="1" spc="-25" dirty="0">
                <a:solidFill>
                  <a:schemeClr val="accent1"/>
                </a:solidFill>
                <a:cs typeface="Calibri"/>
              </a:rPr>
              <a:t>n</a:t>
            </a:r>
            <a:r>
              <a:rPr lang="en-US" sz="2000" b="1" dirty="0">
                <a:solidFill>
                  <a:schemeClr val="accent1"/>
                </a:solidFill>
                <a:cs typeface="Calibri"/>
              </a:rPr>
              <a:t>ts </a:t>
            </a:r>
            <a:r>
              <a:rPr lang="en-US" sz="2000" b="1" spc="-5" dirty="0">
                <a:solidFill>
                  <a:schemeClr val="accent1"/>
                </a:solidFill>
                <a:cs typeface="Calibri"/>
              </a:rPr>
              <a:t>w</a:t>
            </a:r>
            <a:r>
              <a:rPr lang="en-US" sz="2000" b="1" dirty="0">
                <a:solidFill>
                  <a:schemeClr val="accent1"/>
                </a:solidFill>
                <a:cs typeface="Calibri"/>
              </a:rPr>
              <a:t>ho</a:t>
            </a:r>
            <a:r>
              <a:rPr lang="en-US" sz="2000" b="1" spc="-25" dirty="0">
                <a:solidFill>
                  <a:schemeClr val="accent1"/>
                </a:solidFill>
                <a:cs typeface="Calibri"/>
              </a:rPr>
              <a:t> </a:t>
            </a:r>
            <a:r>
              <a:rPr lang="en-US" sz="2000" b="1" spc="-5" dirty="0">
                <a:solidFill>
                  <a:schemeClr val="accent1"/>
                </a:solidFill>
                <a:cs typeface="Calibri"/>
              </a:rPr>
              <a:t>me</a:t>
            </a:r>
            <a:r>
              <a:rPr lang="en-US" sz="2000" b="1" spc="-15" dirty="0">
                <a:solidFill>
                  <a:schemeClr val="accent1"/>
                </a:solidFill>
                <a:cs typeface="Calibri"/>
              </a:rPr>
              <a:t>e</a:t>
            </a:r>
            <a:r>
              <a:rPr lang="en-US" sz="2000" b="1" dirty="0">
                <a:solidFill>
                  <a:schemeClr val="accent1"/>
                </a:solidFill>
                <a:cs typeface="Calibri"/>
              </a:rPr>
              <a:t>t</a:t>
            </a:r>
            <a:r>
              <a:rPr lang="en-US" sz="2000" b="1" spc="15" dirty="0">
                <a:solidFill>
                  <a:schemeClr val="accent1"/>
                </a:solidFill>
                <a:cs typeface="Calibri"/>
              </a:rPr>
              <a:t> </a:t>
            </a:r>
            <a:r>
              <a:rPr lang="en-US" sz="2000" b="1" dirty="0">
                <a:solidFill>
                  <a:schemeClr val="accent1"/>
                </a:solidFill>
                <a:cs typeface="Calibri"/>
              </a:rPr>
              <a:t>the </a:t>
            </a:r>
            <a:r>
              <a:rPr lang="en-US" sz="2000" b="1" spc="-31" dirty="0">
                <a:solidFill>
                  <a:schemeClr val="accent1"/>
                </a:solidFill>
                <a:cs typeface="Calibri"/>
              </a:rPr>
              <a:t>r</a:t>
            </a:r>
            <a:r>
              <a:rPr lang="en-US" sz="2000" b="1" spc="-5" dirty="0">
                <a:solidFill>
                  <a:schemeClr val="accent1"/>
                </a:solidFill>
                <a:cs typeface="Calibri"/>
              </a:rPr>
              <a:t>e</a:t>
            </a:r>
            <a:r>
              <a:rPr lang="en-US" sz="2000" b="1" dirty="0">
                <a:solidFill>
                  <a:schemeClr val="accent1"/>
                </a:solidFill>
                <a:cs typeface="Calibri"/>
              </a:rPr>
              <a:t>qu</a:t>
            </a:r>
            <a:r>
              <a:rPr lang="en-US" sz="2000" b="1" spc="-5" dirty="0">
                <a:solidFill>
                  <a:schemeClr val="accent1"/>
                </a:solidFill>
                <a:cs typeface="Calibri"/>
              </a:rPr>
              <a:t>i</a:t>
            </a:r>
            <a:r>
              <a:rPr lang="en-US" sz="2000" b="1" spc="-31" dirty="0">
                <a:solidFill>
                  <a:schemeClr val="accent1"/>
                </a:solidFill>
                <a:cs typeface="Calibri"/>
              </a:rPr>
              <a:t>r</a:t>
            </a:r>
            <a:r>
              <a:rPr lang="en-US" sz="2000" b="1" spc="-5" dirty="0">
                <a:solidFill>
                  <a:schemeClr val="accent1"/>
                </a:solidFill>
                <a:cs typeface="Calibri"/>
              </a:rPr>
              <a:t>eme</a:t>
            </a:r>
            <a:r>
              <a:rPr lang="en-US" sz="2000" b="1" spc="-25" dirty="0">
                <a:solidFill>
                  <a:schemeClr val="accent1"/>
                </a:solidFill>
                <a:cs typeface="Calibri"/>
              </a:rPr>
              <a:t>n</a:t>
            </a:r>
            <a:r>
              <a:rPr lang="en-US" sz="2000" b="1" dirty="0">
                <a:solidFill>
                  <a:schemeClr val="accent1"/>
                </a:solidFill>
                <a:cs typeface="Calibri"/>
              </a:rPr>
              <a:t>ts</a:t>
            </a:r>
            <a:r>
              <a:rPr lang="en-US" sz="2000" b="1" spc="10" dirty="0">
                <a:solidFill>
                  <a:schemeClr val="accent1"/>
                </a:solidFill>
                <a:cs typeface="Calibri"/>
              </a:rPr>
              <a:t> </a:t>
            </a:r>
            <a:r>
              <a:rPr lang="en-US" sz="2000" b="1" spc="-5" dirty="0">
                <a:solidFill>
                  <a:schemeClr val="accent1"/>
                </a:solidFill>
                <a:cs typeface="Calibri"/>
              </a:rPr>
              <a:t>s</a:t>
            </a:r>
            <a:r>
              <a:rPr lang="en-US" sz="2000" b="1" dirty="0">
                <a:solidFill>
                  <a:schemeClr val="accent1"/>
                </a:solidFill>
                <a:cs typeface="Calibri"/>
              </a:rPr>
              <a:t>h</a:t>
            </a:r>
            <a:r>
              <a:rPr lang="en-US" sz="2000" b="1" spc="-5" dirty="0">
                <a:solidFill>
                  <a:schemeClr val="accent1"/>
                </a:solidFill>
                <a:cs typeface="Calibri"/>
              </a:rPr>
              <a:t>o</a:t>
            </a:r>
            <a:r>
              <a:rPr lang="en-US" sz="2000" b="1" dirty="0">
                <a:solidFill>
                  <a:schemeClr val="accent1"/>
                </a:solidFill>
                <a:cs typeface="Calibri"/>
              </a:rPr>
              <a:t>u</a:t>
            </a:r>
            <a:r>
              <a:rPr lang="en-US" sz="2000" b="1" spc="-5" dirty="0">
                <a:solidFill>
                  <a:schemeClr val="accent1"/>
                </a:solidFill>
                <a:cs typeface="Calibri"/>
              </a:rPr>
              <a:t>l</a:t>
            </a:r>
            <a:r>
              <a:rPr lang="en-US" sz="2000" b="1" dirty="0">
                <a:solidFill>
                  <a:schemeClr val="accent1"/>
                </a:solidFill>
                <a:cs typeface="Calibri"/>
              </a:rPr>
              <a:t>d</a:t>
            </a:r>
            <a:r>
              <a:rPr lang="en-US" sz="2000" b="1" spc="-5" dirty="0">
                <a:solidFill>
                  <a:schemeClr val="accent1"/>
                </a:solidFill>
                <a:cs typeface="Calibri"/>
              </a:rPr>
              <a:t> </a:t>
            </a:r>
            <a:r>
              <a:rPr lang="en-US" sz="2000" b="1" dirty="0">
                <a:solidFill>
                  <a:schemeClr val="accent1"/>
                </a:solidFill>
                <a:cs typeface="Calibri"/>
              </a:rPr>
              <a:t>h</a:t>
            </a:r>
            <a:r>
              <a:rPr lang="en-US" sz="2000" b="1" spc="-41" dirty="0">
                <a:solidFill>
                  <a:schemeClr val="accent1"/>
                </a:solidFill>
                <a:cs typeface="Calibri"/>
              </a:rPr>
              <a:t>a</a:t>
            </a:r>
            <a:r>
              <a:rPr lang="en-US" sz="2000" b="1" spc="-31" dirty="0">
                <a:solidFill>
                  <a:schemeClr val="accent1"/>
                </a:solidFill>
                <a:cs typeface="Calibri"/>
              </a:rPr>
              <a:t>v</a:t>
            </a:r>
            <a:r>
              <a:rPr lang="en-US" sz="2000" b="1" dirty="0">
                <a:solidFill>
                  <a:schemeClr val="accent1"/>
                </a:solidFill>
                <a:cs typeface="Calibri"/>
              </a:rPr>
              <a:t>e an</a:t>
            </a:r>
            <a:r>
              <a:rPr lang="en-US" sz="2000" b="1" spc="-5" dirty="0">
                <a:solidFill>
                  <a:schemeClr val="accent1"/>
                </a:solidFill>
                <a:cs typeface="Calibri"/>
              </a:rPr>
              <a:t> </a:t>
            </a:r>
            <a:r>
              <a:rPr lang="en-US" sz="2000" b="1" u="heavy" spc="-5" dirty="0">
                <a:solidFill>
                  <a:schemeClr val="accent1"/>
                </a:solidFill>
                <a:cs typeface="Calibri"/>
              </a:rPr>
              <a:t>e</a:t>
            </a:r>
            <a:r>
              <a:rPr lang="en-US" sz="2000" b="1" u="heavy" dirty="0">
                <a:solidFill>
                  <a:schemeClr val="accent1"/>
                </a:solidFill>
                <a:cs typeface="Calibri"/>
              </a:rPr>
              <a:t>qu</a:t>
            </a:r>
            <a:r>
              <a:rPr lang="en-US" sz="2000" b="1" u="heavy" spc="-10" dirty="0">
                <a:solidFill>
                  <a:schemeClr val="accent1"/>
                </a:solidFill>
                <a:cs typeface="Calibri"/>
              </a:rPr>
              <a:t>a</a:t>
            </a:r>
            <a:r>
              <a:rPr lang="en-US" sz="2000" b="1" u="heavy" dirty="0">
                <a:solidFill>
                  <a:schemeClr val="accent1"/>
                </a:solidFill>
                <a:cs typeface="Calibri"/>
              </a:rPr>
              <a:t>l</a:t>
            </a:r>
            <a:r>
              <a:rPr lang="en-US" sz="2000" b="1" u="heavy" spc="-10" dirty="0">
                <a:solidFill>
                  <a:schemeClr val="accent1"/>
                </a:solidFill>
                <a:cs typeface="Calibri"/>
              </a:rPr>
              <a:t> </a:t>
            </a:r>
            <a:r>
              <a:rPr lang="en-US" sz="2000" b="1" u="heavy" dirty="0">
                <a:solidFill>
                  <a:schemeClr val="accent1"/>
                </a:solidFill>
                <a:cs typeface="Calibri"/>
              </a:rPr>
              <a:t>ch</a:t>
            </a:r>
            <a:r>
              <a:rPr lang="en-US" sz="2000" b="1" u="heavy" spc="-10" dirty="0">
                <a:solidFill>
                  <a:schemeClr val="accent1"/>
                </a:solidFill>
                <a:cs typeface="Calibri"/>
              </a:rPr>
              <a:t>a</a:t>
            </a:r>
            <a:r>
              <a:rPr lang="en-US" sz="2000" b="1" u="heavy" dirty="0">
                <a:solidFill>
                  <a:schemeClr val="accent1"/>
                </a:solidFill>
                <a:cs typeface="Calibri"/>
              </a:rPr>
              <a:t>nce</a:t>
            </a:r>
            <a:r>
              <a:rPr lang="en-US" sz="2000" b="1" spc="-10" dirty="0">
                <a:solidFill>
                  <a:schemeClr val="accent1"/>
                </a:solidFill>
                <a:cs typeface="Calibri"/>
              </a:rPr>
              <a:t> </a:t>
            </a:r>
            <a:r>
              <a:rPr lang="en-US" sz="2000" b="1" spc="-25" dirty="0">
                <a:solidFill>
                  <a:schemeClr val="accent1"/>
                </a:solidFill>
                <a:cs typeface="Calibri"/>
              </a:rPr>
              <a:t>a</a:t>
            </a:r>
            <a:r>
              <a:rPr lang="en-US" sz="2000" b="1" dirty="0">
                <a:solidFill>
                  <a:schemeClr val="accent1"/>
                </a:solidFill>
                <a:cs typeface="Calibri"/>
              </a:rPr>
              <a:t>t </a:t>
            </a:r>
            <a:r>
              <a:rPr lang="en-US" sz="2000" b="1" spc="-10" dirty="0">
                <a:solidFill>
                  <a:schemeClr val="accent1"/>
                </a:solidFill>
                <a:cs typeface="Calibri"/>
              </a:rPr>
              <a:t>g</a:t>
            </a:r>
            <a:r>
              <a:rPr lang="en-US" sz="2000" b="1" spc="-15" dirty="0">
                <a:solidFill>
                  <a:schemeClr val="accent1"/>
                </a:solidFill>
                <a:cs typeface="Calibri"/>
              </a:rPr>
              <a:t>e</a:t>
            </a:r>
            <a:r>
              <a:rPr lang="en-US" sz="2000" b="1" spc="-25" dirty="0">
                <a:solidFill>
                  <a:schemeClr val="accent1"/>
                </a:solidFill>
                <a:cs typeface="Calibri"/>
              </a:rPr>
              <a:t>t</a:t>
            </a:r>
            <a:r>
              <a:rPr lang="en-US" sz="2000" b="1" dirty="0">
                <a:solidFill>
                  <a:schemeClr val="accent1"/>
                </a:solidFill>
                <a:cs typeface="Calibri"/>
              </a:rPr>
              <a:t>t</a:t>
            </a:r>
            <a:r>
              <a:rPr lang="en-US" sz="2000" b="1" spc="-5" dirty="0">
                <a:solidFill>
                  <a:schemeClr val="accent1"/>
                </a:solidFill>
                <a:cs typeface="Calibri"/>
              </a:rPr>
              <a:t>i</a:t>
            </a:r>
            <a:r>
              <a:rPr lang="en-US" sz="2000" b="1" dirty="0">
                <a:solidFill>
                  <a:schemeClr val="accent1"/>
                </a:solidFill>
                <a:cs typeface="Calibri"/>
              </a:rPr>
              <a:t>ng</a:t>
            </a:r>
            <a:r>
              <a:rPr lang="en-US" sz="2000" b="1" spc="-20" dirty="0">
                <a:solidFill>
                  <a:schemeClr val="accent1"/>
                </a:solidFill>
                <a:cs typeface="Calibri"/>
              </a:rPr>
              <a:t> </a:t>
            </a:r>
            <a:r>
              <a:rPr lang="en-US" sz="2000" b="1" dirty="0">
                <a:solidFill>
                  <a:schemeClr val="accent1"/>
                </a:solidFill>
                <a:cs typeface="Calibri"/>
              </a:rPr>
              <a:t>a S- </a:t>
            </a:r>
            <a:r>
              <a:rPr lang="en-US" sz="2000" b="1" spc="-10" dirty="0">
                <a:solidFill>
                  <a:schemeClr val="accent1"/>
                </a:solidFill>
                <a:cs typeface="Calibri"/>
              </a:rPr>
              <a:t>S</a:t>
            </a:r>
            <a:r>
              <a:rPr lang="en-US" sz="2000" b="1" spc="-5" dirty="0">
                <a:solidFill>
                  <a:schemeClr val="accent1"/>
                </a:solidFill>
                <a:cs typeface="Calibri"/>
              </a:rPr>
              <a:t>T</a:t>
            </a:r>
            <a:r>
              <a:rPr lang="en-US" sz="2000" b="1" spc="5" dirty="0">
                <a:solidFill>
                  <a:schemeClr val="accent1"/>
                </a:solidFill>
                <a:cs typeface="Calibri"/>
              </a:rPr>
              <a:t>E</a:t>
            </a:r>
            <a:r>
              <a:rPr lang="en-US" sz="2000" b="1" dirty="0">
                <a:solidFill>
                  <a:schemeClr val="accent1"/>
                </a:solidFill>
                <a:cs typeface="Calibri"/>
              </a:rPr>
              <a:t>M</a:t>
            </a:r>
            <a:r>
              <a:rPr lang="en-US" sz="2000" b="1" spc="-5" dirty="0">
                <a:solidFill>
                  <a:schemeClr val="accent1"/>
                </a:solidFill>
                <a:cs typeface="Calibri"/>
              </a:rPr>
              <a:t> s</a:t>
            </a:r>
            <a:r>
              <a:rPr lang="en-US" sz="2000" b="1" dirty="0">
                <a:solidFill>
                  <a:schemeClr val="accent1"/>
                </a:solidFill>
                <a:cs typeface="Calibri"/>
              </a:rPr>
              <a:t>ch</a:t>
            </a:r>
            <a:r>
              <a:rPr lang="en-US" sz="2000" b="1" spc="-5" dirty="0">
                <a:solidFill>
                  <a:schemeClr val="accent1"/>
                </a:solidFill>
                <a:cs typeface="Calibri"/>
              </a:rPr>
              <a:t>ol</a:t>
            </a:r>
            <a:r>
              <a:rPr lang="en-US" sz="2000" b="1" dirty="0">
                <a:solidFill>
                  <a:schemeClr val="accent1"/>
                </a:solidFill>
                <a:cs typeface="Calibri"/>
              </a:rPr>
              <a:t>a</a:t>
            </a:r>
            <a:r>
              <a:rPr lang="en-US" sz="2000" b="1" spc="-41" dirty="0">
                <a:solidFill>
                  <a:schemeClr val="accent1"/>
                </a:solidFill>
                <a:cs typeface="Calibri"/>
              </a:rPr>
              <a:t>r</a:t>
            </a:r>
            <a:r>
              <a:rPr lang="en-US" sz="2000" b="1" spc="-5" dirty="0">
                <a:solidFill>
                  <a:schemeClr val="accent1"/>
                </a:solidFill>
                <a:cs typeface="Calibri"/>
              </a:rPr>
              <a:t>s</a:t>
            </a:r>
            <a:r>
              <a:rPr lang="en-US" sz="2000" b="1" dirty="0">
                <a:solidFill>
                  <a:schemeClr val="accent1"/>
                </a:solidFill>
                <a:cs typeface="Calibri"/>
              </a:rPr>
              <a:t>h</a:t>
            </a:r>
            <a:r>
              <a:rPr lang="en-US" sz="2000" b="1" spc="-5" dirty="0">
                <a:solidFill>
                  <a:schemeClr val="accent1"/>
                </a:solidFill>
                <a:cs typeface="Calibri"/>
              </a:rPr>
              <a:t>i</a:t>
            </a:r>
            <a:r>
              <a:rPr lang="en-US" sz="2000" b="1" dirty="0">
                <a:solidFill>
                  <a:schemeClr val="accent1"/>
                </a:solidFill>
                <a:cs typeface="Calibri"/>
              </a:rPr>
              <a:t>p</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a:t>
            </a:fld>
            <a:endParaRPr lang="en-US"/>
          </a:p>
        </p:txBody>
      </p:sp>
    </p:spTree>
    <p:extLst>
      <p:ext uri="{BB962C8B-B14F-4D97-AF65-F5344CB8AC3E}">
        <p14:creationId xmlns:p14="http://schemas.microsoft.com/office/powerpoint/2010/main" val="3005237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20</a:t>
            </a:fld>
            <a:endParaRPr lang="en-US"/>
          </a:p>
        </p:txBody>
      </p:sp>
    </p:spTree>
    <p:extLst>
      <p:ext uri="{BB962C8B-B14F-4D97-AF65-F5344CB8AC3E}">
        <p14:creationId xmlns:p14="http://schemas.microsoft.com/office/powerpoint/2010/main" val="2064493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21</a:t>
            </a:fld>
            <a:endParaRPr lang="en-US"/>
          </a:p>
        </p:txBody>
      </p:sp>
    </p:spTree>
    <p:extLst>
      <p:ext uri="{BB962C8B-B14F-4D97-AF65-F5344CB8AC3E}">
        <p14:creationId xmlns:p14="http://schemas.microsoft.com/office/powerpoint/2010/main" val="439748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22</a:t>
            </a:fld>
            <a:endParaRPr lang="en-US"/>
          </a:p>
        </p:txBody>
      </p:sp>
    </p:spTree>
    <p:extLst>
      <p:ext uri="{BB962C8B-B14F-4D97-AF65-F5344CB8AC3E}">
        <p14:creationId xmlns:p14="http://schemas.microsoft.com/office/powerpoint/2010/main" val="74197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www.nsf.gov</a:t>
            </a:r>
            <a:r>
              <a:rPr lang="en-US" dirty="0"/>
              <a:t>/funding/</a:t>
            </a:r>
            <a:r>
              <a:rPr lang="en-US" dirty="0" err="1"/>
              <a:t>pgm_summ.jsp?pims_id</a:t>
            </a:r>
            <a:r>
              <a:rPr lang="en-US" dirty="0"/>
              <a:t>=5257</a:t>
            </a:r>
          </a:p>
        </p:txBody>
      </p:sp>
      <p:sp>
        <p:nvSpPr>
          <p:cNvPr id="4" name="Slide Number Placeholder 3"/>
          <p:cNvSpPr>
            <a:spLocks noGrp="1"/>
          </p:cNvSpPr>
          <p:nvPr>
            <p:ph type="sldNum" sz="quarter" idx="10"/>
          </p:nvPr>
        </p:nvSpPr>
        <p:spPr/>
        <p:txBody>
          <a:bodyPr/>
          <a:lstStyle/>
          <a:p>
            <a:fld id="{9B74349A-219E-45A4-A6E4-E9799664F31B}" type="slidenum">
              <a:rPr lang="en-US" smtClean="0"/>
              <a:t>23</a:t>
            </a:fld>
            <a:endParaRPr lang="en-US"/>
          </a:p>
        </p:txBody>
      </p:sp>
    </p:spTree>
    <p:extLst>
      <p:ext uri="{BB962C8B-B14F-4D97-AF65-F5344CB8AC3E}">
        <p14:creationId xmlns:p14="http://schemas.microsoft.com/office/powerpoint/2010/main" val="262278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a:t>
            </a:r>
            <a:r>
              <a:rPr lang="en-US" baseline="0" dirty="0"/>
              <a:t> Nations STEM workforce by increasing</a:t>
            </a:r>
          </a:p>
          <a:p>
            <a:r>
              <a:rPr lang="en-US" baseline="0" dirty="0"/>
              <a:t>Number of graduates with stem degrees AS, BA, Graduate</a:t>
            </a:r>
          </a:p>
          <a:p>
            <a:r>
              <a:rPr lang="en-US" baseline="0" dirty="0"/>
              <a:t>Join and contribute to workforce</a:t>
            </a:r>
          </a:p>
          <a:p>
            <a:endParaRPr lang="en-US" baseline="0" dirty="0"/>
          </a:p>
          <a:p>
            <a:r>
              <a:rPr lang="en-US" baseline="0" dirty="0"/>
              <a:t>The program does this by</a:t>
            </a:r>
          </a:p>
          <a:p>
            <a:r>
              <a:rPr lang="en-US" baseline="0" dirty="0"/>
              <a:t>Providing scholarship and other support</a:t>
            </a:r>
          </a:p>
          <a:p>
            <a:r>
              <a:rPr lang="en-US" baseline="0" dirty="0"/>
              <a:t>Academically talents</a:t>
            </a:r>
          </a:p>
          <a:p>
            <a:r>
              <a:rPr lang="en-US" baseline="0" dirty="0"/>
              <a:t>Low income demonstrated financial need</a:t>
            </a:r>
          </a:p>
          <a:p>
            <a:endParaRPr lang="en-US" baseline="0" dirty="0"/>
          </a:p>
          <a:p>
            <a:r>
              <a:rPr lang="en-US" baseline="0" dirty="0"/>
              <a:t>We want to generate knowledge that can Inform the STEM ed community about what works, what doesn’t and why</a:t>
            </a:r>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3</a:t>
            </a:fld>
            <a:endParaRPr lang="en-US"/>
          </a:p>
        </p:txBody>
      </p:sp>
    </p:spTree>
    <p:extLst>
      <p:ext uri="{BB962C8B-B14F-4D97-AF65-F5344CB8AC3E}">
        <p14:creationId xmlns:p14="http://schemas.microsoft.com/office/powerpoint/2010/main" val="159275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r>
              <a:rPr lang="en-US" dirty="0"/>
              <a:t>Track 1: </a:t>
            </a:r>
          </a:p>
          <a:p>
            <a:r>
              <a:rPr lang="en-US" dirty="0"/>
              <a:t>The institutional capacity building track is intended for institutions that have limited experience with designing and conducting NSF-funded projects -- such as the type of projects described in the other track, that is Track 2. Examples of institutions that might be appropriate applicants to S-STEM track 1 include:</a:t>
            </a:r>
          </a:p>
          <a:p>
            <a:r>
              <a:rPr lang="en-US" dirty="0"/>
              <a:t>Institutions who have not been funded by the NSF in the past.  Or institutions with limited NSF funding. </a:t>
            </a:r>
          </a:p>
          <a:p>
            <a:endParaRPr lang="en-US" dirty="0"/>
          </a:p>
          <a:p>
            <a:r>
              <a:rPr lang="en-US" dirty="0"/>
              <a:t>Projects should implement and contribute knowledge about existing effective practices.</a:t>
            </a:r>
          </a:p>
          <a:p>
            <a:endParaRPr lang="en-US" dirty="0"/>
          </a:p>
          <a:p>
            <a:r>
              <a:rPr lang="en-US" b="1" dirty="0"/>
              <a:t>This is what is intended by institutional capacity building, providing a way for institutions with limited NSF grant experience to join the S-STEM community of practice.</a:t>
            </a:r>
          </a:p>
          <a:p>
            <a:endParaRPr lang="en-US" dirty="0"/>
          </a:p>
          <a:p>
            <a:r>
              <a:rPr lang="en-US" dirty="0"/>
              <a:t>Track 2: </a:t>
            </a:r>
          </a:p>
          <a:p>
            <a:pPr marL="291179" indent="-291179">
              <a:buFont typeface="Arial" panose="020B0604020202020204" pitchFamily="34" charset="0"/>
              <a:buChar char="•"/>
            </a:pPr>
            <a:r>
              <a:rPr lang="en-US" dirty="0"/>
              <a:t>Provide scholarships for students</a:t>
            </a:r>
          </a:p>
          <a:p>
            <a:pPr marL="291179" indent="-291179">
              <a:buFont typeface="Arial" panose="020B0604020202020204" pitchFamily="34" charset="0"/>
              <a:buChar char="•"/>
            </a:pPr>
            <a:r>
              <a:rPr lang="en-US" dirty="0"/>
              <a:t>Strengthen involvement of STEM faculty</a:t>
            </a:r>
          </a:p>
          <a:p>
            <a:pPr marL="291179" indent="-291179">
              <a:buFont typeface="Arial" panose="020B0604020202020204" pitchFamily="34" charset="0"/>
              <a:buChar char="•"/>
            </a:pPr>
            <a:r>
              <a:rPr lang="en-US" dirty="0"/>
              <a:t>Address documented institutional needs</a:t>
            </a:r>
          </a:p>
          <a:p>
            <a:endParaRPr lang="en-US" dirty="0"/>
          </a:p>
          <a:p>
            <a:r>
              <a:rPr lang="en-US" dirty="0"/>
              <a:t>Track 3:</a:t>
            </a:r>
          </a:p>
          <a:p>
            <a:pPr marL="291179" indent="-291179">
              <a:buFont typeface="Arial" panose="020B0604020202020204" pitchFamily="34" charset="0"/>
              <a:buChar char="•"/>
            </a:pPr>
            <a:r>
              <a:rPr lang="en-US" dirty="0"/>
              <a:t>Collaborate on a common interest or problem</a:t>
            </a:r>
          </a:p>
          <a:p>
            <a:pPr marL="291179" indent="-291179">
              <a:buFont typeface="Arial" panose="020B0604020202020204" pitchFamily="34" charset="0"/>
              <a:buChar char="•"/>
            </a:pPr>
            <a:r>
              <a:rPr lang="en-US" dirty="0"/>
              <a:t>Adapt/implement and study practices, strategies, and factors that affect student success and/or entry into STEM workforce</a:t>
            </a:r>
          </a:p>
          <a:p>
            <a:endParaRPr lang="en-US" dirty="0"/>
          </a:p>
          <a:p>
            <a:endParaRPr dirty="0"/>
          </a:p>
        </p:txBody>
      </p:sp>
    </p:spTree>
    <p:extLst>
      <p:ext uri="{BB962C8B-B14F-4D97-AF65-F5344CB8AC3E}">
        <p14:creationId xmlns:p14="http://schemas.microsoft.com/office/powerpoint/2010/main" val="38310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5</a:t>
            </a:fld>
            <a:endParaRPr lang="en-US"/>
          </a:p>
        </p:txBody>
      </p:sp>
    </p:spTree>
    <p:extLst>
      <p:ext uri="{BB962C8B-B14F-4D97-AF65-F5344CB8AC3E}">
        <p14:creationId xmlns:p14="http://schemas.microsoft.com/office/powerpoint/2010/main" val="72803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caution when making activities required.</a:t>
            </a:r>
          </a:p>
          <a:p>
            <a:r>
              <a:rPr lang="en-US" dirty="0"/>
              <a:t> </a:t>
            </a:r>
          </a:p>
          <a:p>
            <a:r>
              <a:rPr lang="en-US" dirty="0"/>
              <a:t>In addition to scholarships for low-income academically talented students with demonstrated financial need, S-STEM projects often include activities such as seminars, field trips, social activities, student-faculty interaction outside classes, and other enrichment activities. These are valuable parts of programs. These activities may be required, as part of the scholarship program, but the requirements should be designed so that students who have other responsibilities can reasonably participate, and the requirements should be flexible enough to allow reasonable absences.</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6</a:t>
            </a:fld>
            <a:endParaRPr lang="en-US"/>
          </a:p>
        </p:txBody>
      </p:sp>
    </p:spTree>
    <p:extLst>
      <p:ext uri="{BB962C8B-B14F-4D97-AF65-F5344CB8AC3E}">
        <p14:creationId xmlns:p14="http://schemas.microsoft.com/office/powerpoint/2010/main" val="290281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for Pell grant (only undergraduate students):</a:t>
            </a:r>
          </a:p>
          <a:p>
            <a:pPr marL="232943" indent="-232943">
              <a:buAutoNum type="alphaLcPeriod"/>
            </a:pPr>
            <a:r>
              <a:rPr lang="en-US" dirty="0"/>
              <a:t>Determined by submitting the Free Application for Federal Student Aid (FAFSA) form.</a:t>
            </a:r>
          </a:p>
          <a:p>
            <a:pPr marL="232943" indent="-232943">
              <a:buAutoNum type="alphaLcPeriod"/>
            </a:pPr>
            <a:endParaRPr lang="en-US" dirty="0"/>
          </a:p>
          <a:p>
            <a:endParaRPr lang="en-US" dirty="0"/>
          </a:p>
          <a:p>
            <a:r>
              <a:rPr lang="en-US" dirty="0"/>
              <a:t>Eligibility for TRIOS grants:</a:t>
            </a:r>
          </a:p>
          <a:p>
            <a:pPr marL="232943" indent="-232943">
              <a:buAutoNum type="alphaLcPeriod"/>
            </a:pPr>
            <a:r>
              <a:rPr lang="en-US" dirty="0"/>
              <a:t>The term "low-income individual" means an individual whose family's taxable income for the preceding year did not exceed 150 percent of the poverty level amount.</a:t>
            </a:r>
          </a:p>
          <a:p>
            <a:pPr marL="232943" indent="-232943">
              <a:buAutoNum type="alphaLcPeriod"/>
            </a:pPr>
            <a:r>
              <a:rPr lang="en-US" dirty="0"/>
              <a:t>The poverty level amount is a function of State (Alaska and Hawaii have uniquely higher income levels) and size of family unit.</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7</a:t>
            </a:fld>
            <a:endParaRPr lang="en-US"/>
          </a:p>
        </p:txBody>
      </p:sp>
    </p:spTree>
    <p:extLst>
      <p:ext uri="{BB962C8B-B14F-4D97-AF65-F5344CB8AC3E}">
        <p14:creationId xmlns:p14="http://schemas.microsoft.com/office/powerpoint/2010/main" val="237914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set the GPA bar too low (e.g. 2.0 – hard to defend this as evidence of academic talent) and don’t set it too high (e.g. 3.75 you could severely limit the applicant pool).</a:t>
            </a:r>
          </a:p>
          <a:p>
            <a:endParaRPr lang="en-US" dirty="0"/>
          </a:p>
          <a:p>
            <a:r>
              <a:rPr lang="en-US" dirty="0"/>
              <a:t>Whatever you choose, explain the rationale for your choice.</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8</a:t>
            </a:fld>
            <a:endParaRPr lang="en-US"/>
          </a:p>
        </p:txBody>
      </p:sp>
    </p:spTree>
    <p:extLst>
      <p:ext uri="{BB962C8B-B14F-4D97-AF65-F5344CB8AC3E}">
        <p14:creationId xmlns:p14="http://schemas.microsoft.com/office/powerpoint/2010/main" val="220689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https://</a:t>
            </a:r>
            <a:r>
              <a:rPr lang="en-US" dirty="0" err="1"/>
              <a:t>studentaid.ed.gov</a:t>
            </a:r>
            <a:r>
              <a:rPr lang="en-US" dirty="0"/>
              <a:t>/</a:t>
            </a:r>
            <a:r>
              <a:rPr lang="en-US" dirty="0" err="1"/>
              <a:t>sa</a:t>
            </a:r>
            <a:r>
              <a:rPr lang="en-US" dirty="0"/>
              <a:t>/</a:t>
            </a:r>
            <a:r>
              <a:rPr lang="en-US" dirty="0" err="1"/>
              <a:t>fafsa</a:t>
            </a:r>
            <a:endParaRPr lang="en-US" dirty="0"/>
          </a:p>
          <a:p>
            <a:endParaRPr lang="en-US" dirty="0"/>
          </a:p>
          <a:p>
            <a:r>
              <a:rPr lang="en-US" dirty="0"/>
              <a:t>GAANN: https://www2.ed.gov/programs/</a:t>
            </a:r>
            <a:r>
              <a:rPr lang="en-US" dirty="0" err="1"/>
              <a:t>gaann</a:t>
            </a:r>
            <a:r>
              <a:rPr lang="en-US" dirty="0"/>
              <a:t>/</a:t>
            </a:r>
            <a:r>
              <a:rPr lang="en-US" dirty="0" err="1"/>
              <a:t>index.html</a:t>
            </a:r>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9</a:t>
            </a:fld>
            <a:endParaRPr lang="en-US"/>
          </a:p>
        </p:txBody>
      </p:sp>
    </p:spTree>
    <p:extLst>
      <p:ext uri="{BB962C8B-B14F-4D97-AF65-F5344CB8AC3E}">
        <p14:creationId xmlns:p14="http://schemas.microsoft.com/office/powerpoint/2010/main" val="260864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83E34887-EAC3-486C-9869-77154EEAAF9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64472D5-2C4D-4CF5-AFA0-C41B3459DF38}"/>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D95062C-25E8-4376-98A2-0D20714838AF}"/>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1E992AA-59CE-47E6-8AFB-7BC284F7F587}"/>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FED2DC38-69EF-406A-8D5E-D35F3B382169}"/>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6BC6C88-09CB-4D85-90C4-B7E7B0E02B7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22E58310-715E-4310-AF2F-17B99010342D}"/>
              </a:ext>
            </a:extLst>
          </p:cNvPr>
          <p:cNvSpPr>
            <a:spLocks noGrp="1"/>
          </p:cNvSpPr>
          <p:nvPr>
            <p:ph type="sldNum" sz="quarter" idx="10"/>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2B8432A-6F42-4B2F-BD06-6B8F913A51E2}"/>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C7B847-0985-4269-960C-DADFB904565E}"/>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7668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8AF5B88B-58AE-40A8-A85D-04FDB123186C}"/>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5AD2F4AC-CD1A-4FB0-80C2-4A948112A05D}"/>
              </a:ext>
            </a:extLst>
          </p:cNvPr>
          <p:cNvSpPr>
            <a:spLocks noGrp="1"/>
          </p:cNvSpPr>
          <p:nvPr>
            <p:ph type="sldNum" sz="quarter" idx="4"/>
          </p:nvPr>
        </p:nvSpPr>
        <p:spPr>
          <a:xfrm>
            <a:off x="166517" y="6356350"/>
            <a:ext cx="2743200" cy="365125"/>
          </a:xfrm>
          <a:prstGeom prst="rect">
            <a:avLst/>
          </a:prstGeom>
        </p:spPr>
        <p:txBody>
          <a:bodyPr/>
          <a:lstStyle>
            <a:lvl1pPr algn="l">
              <a:defRPr>
                <a:solidFill>
                  <a:schemeClr val="tx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88715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2B7228-A470-42A5-B5D7-36AC60001E6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4259" t="88253"/>
          <a:stretch/>
        </p:blipFill>
        <p:spPr>
          <a:xfrm>
            <a:off x="5396088" y="6052406"/>
            <a:ext cx="6795911" cy="805593"/>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D6C8F16-7AEB-45F7-B23F-6255B8056C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9200" y="6052407"/>
            <a:ext cx="743256" cy="747141"/>
          </a:xfrm>
          <a:prstGeom prst="rect">
            <a:avLst/>
          </a:prstGeom>
        </p:spPr>
      </p:pic>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nsf.gov/funding/pgm_summ.jsp?pims_id=5257"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png"/><Relationship Id="rId4" Type="http://schemas.openxmlformats.org/officeDocument/2006/relationships/notesSlide" Target="../notesSlides/notesSlide11.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5.png"/><Relationship Id="rId4" Type="http://schemas.openxmlformats.org/officeDocument/2006/relationships/notesSlide" Target="../notesSlides/notesSlide14.xml"/><Relationship Id="rId9" Type="http://schemas.microsoft.com/office/2007/relationships/diagramDrawing" Target="../diagrams/drawing1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5.png"/><Relationship Id="rId4" Type="http://schemas.openxmlformats.org/officeDocument/2006/relationships/notesSlide" Target="../notesSlides/notesSlide16.xml"/><Relationship Id="rId9" Type="http://schemas.microsoft.com/office/2007/relationships/diagramDrawing" Target="../diagrams/drawing1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5.png"/><Relationship Id="rId4" Type="http://schemas.openxmlformats.org/officeDocument/2006/relationships/notesSlide" Target="../notesSlides/notesSlide17.xml"/><Relationship Id="rId9" Type="http://schemas.microsoft.com/office/2007/relationships/diagramDrawing" Target="../diagrams/drawing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5.png"/><Relationship Id="rId4" Type="http://schemas.openxmlformats.org/officeDocument/2006/relationships/notesSlide" Target="../notesSlides/notesSlide19.xml"/><Relationship Id="rId9" Type="http://schemas.microsoft.com/office/2007/relationships/diagramDrawing" Target="../diagrams/drawing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5.png"/><Relationship Id="rId4" Type="http://schemas.openxmlformats.org/officeDocument/2006/relationships/notesSlide" Target="../notesSlides/notesSlide20.xml"/><Relationship Id="rId9" Type="http://schemas.microsoft.com/office/2007/relationships/diagramDrawing" Target="../diagrams/drawing1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5.png"/><Relationship Id="rId4" Type="http://schemas.openxmlformats.org/officeDocument/2006/relationships/notesSlide" Target="../notesSlides/notesSlide21.xml"/><Relationship Id="rId9" Type="http://schemas.microsoft.com/office/2007/relationships/diagramDrawing" Target="../diagrams/drawing16.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5.png"/><Relationship Id="rId4" Type="http://schemas.openxmlformats.org/officeDocument/2006/relationships/notesSlide" Target="../notesSlides/notesSlide22.xml"/><Relationship Id="rId9" Type="http://schemas.microsoft.com/office/2007/relationships/diagramDrawing" Target="../diagrams/drawing17.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nsf.gov/funding/pgm_summ.jsp?pims_id=5257"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inbow colored background.">
            <a:extLst>
              <a:ext uri="{FF2B5EF4-FFF2-40B4-BE49-F238E27FC236}">
                <a16:creationId xmlns:a16="http://schemas.microsoft.com/office/drawing/2014/main" id="{E37DEAC4-7E59-4FF6-BD31-AE888AAFF1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5" y="0"/>
            <a:ext cx="12192000" cy="6858000"/>
          </a:xfrm>
          <a:prstGeom prst="rect">
            <a:avLst/>
          </a:prstGeom>
        </p:spPr>
      </p:pic>
      <p:sp>
        <p:nvSpPr>
          <p:cNvPr id="3" name="TextBox 2"/>
          <p:cNvSpPr txBox="1"/>
          <p:nvPr/>
        </p:nvSpPr>
        <p:spPr>
          <a:xfrm>
            <a:off x="462065" y="5676900"/>
            <a:ext cx="3428999" cy="923330"/>
          </a:xfrm>
          <a:prstGeom prst="rect">
            <a:avLst/>
          </a:prstGeom>
          <a:noFill/>
        </p:spPr>
        <p:txBody>
          <a:bodyPr wrap="square" rtlCol="0">
            <a:spAutoFit/>
          </a:bodyPr>
          <a:lstStyle/>
          <a:p>
            <a:pPr algn="ctr"/>
            <a:r>
              <a:rPr lang="en-US" dirty="0">
                <a:solidFill>
                  <a:schemeClr val="bg1"/>
                </a:solidFill>
              </a:rPr>
              <a:t>Education and Human Resources</a:t>
            </a:r>
          </a:p>
          <a:p>
            <a:pPr algn="ctr"/>
            <a:r>
              <a:rPr lang="en-US" dirty="0">
                <a:solidFill>
                  <a:schemeClr val="bg1"/>
                </a:solidFill>
              </a:rPr>
              <a:t>Division of Undergraduate Education</a:t>
            </a:r>
          </a:p>
        </p:txBody>
      </p:sp>
      <p:pic>
        <p:nvPicPr>
          <p:cNvPr id="5" name="Picture 4" descr="NSF logo">
            <a:extLst>
              <a:ext uri="{FF2B5EF4-FFF2-40B4-BE49-F238E27FC236}">
                <a16:creationId xmlns:a16="http://schemas.microsoft.com/office/drawing/2014/main" id="{9683BF1A-2330-4931-93BE-EA3DBBD63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196" y="4472748"/>
            <a:ext cx="1052736" cy="1058238"/>
          </a:xfrm>
          <a:prstGeom prst="rect">
            <a:avLst/>
          </a:prstGeom>
        </p:spPr>
      </p:pic>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438150" y="124984"/>
            <a:ext cx="10515600" cy="4347764"/>
          </a:xfrm>
        </p:spPr>
        <p:txBody>
          <a:bodyPr>
            <a:normAutofit/>
          </a:bodyPr>
          <a:lstStyle/>
          <a:p>
            <a:r>
              <a:rPr lang="en-US" dirty="0"/>
              <a:t>NSF Scholarships in Science, Technology, Engineering, &amp; Mathematics (S-STEM)</a:t>
            </a:r>
            <a:br>
              <a:rPr lang="en-US" dirty="0"/>
            </a:br>
            <a:br>
              <a:rPr lang="en-US" dirty="0"/>
            </a:br>
            <a:r>
              <a:rPr lang="en-US" dirty="0"/>
              <a:t>Overview of Revised Solicitation</a:t>
            </a:r>
            <a:br>
              <a:rPr lang="en-US" dirty="0"/>
            </a:br>
            <a:r>
              <a:rPr lang="en-US" dirty="0">
                <a:solidFill>
                  <a:schemeClr val="accent1"/>
                </a:solidFill>
                <a:hlinkClick r:id="rId7">
                  <a:extLst>
                    <a:ext uri="{A12FA001-AC4F-418D-AE19-62706E023703}">
                      <ahyp:hlinkClr xmlns="" xmlns:ahyp="http://schemas.microsoft.com/office/drawing/2018/hyperlinkcolor" val="tx"/>
                    </a:ext>
                  </a:extLst>
                </a:hlinkClick>
              </a:rPr>
              <a:t>NSF 20-526</a:t>
            </a:r>
            <a:br>
              <a:rPr lang="en-US" dirty="0"/>
            </a:br>
            <a:endParaRPr lang="en-US" dirty="0"/>
          </a:p>
        </p:txBody>
      </p:sp>
      <p:sp>
        <p:nvSpPr>
          <p:cNvPr id="2" name="Slide Number Placeholder 1">
            <a:extLst>
              <a:ext uri="{FF2B5EF4-FFF2-40B4-BE49-F238E27FC236}">
                <a16:creationId xmlns:a16="http://schemas.microsoft.com/office/drawing/2014/main" id="{3CFCFCE2-059D-40CC-A90D-8C1C8C452AD2}"/>
              </a:ext>
            </a:extLst>
          </p:cNvPr>
          <p:cNvSpPr>
            <a:spLocks noGrp="1"/>
          </p:cNvSpPr>
          <p:nvPr>
            <p:ph type="sldNum" sz="quarter" idx="4"/>
          </p:nvPr>
        </p:nvSpPr>
        <p:spPr/>
        <p:txBody>
          <a:bodyPr/>
          <a:lstStyle/>
          <a:p>
            <a:fld id="{8F4BEAD3-91E3-4FFC-B7DC-935959D17485}" type="slidenum">
              <a:rPr lang="en-US" smtClean="0"/>
              <a:pPr/>
              <a:t>1</a:t>
            </a:fld>
            <a:endParaRPr lang="en-US"/>
          </a:p>
        </p:txBody>
      </p:sp>
      <p:pic>
        <p:nvPicPr>
          <p:cNvPr id="4" name="Audio 3">
            <a:hlinkClick r:id="" action="ppaction://media"/>
            <a:extLst>
              <a:ext uri="{FF2B5EF4-FFF2-40B4-BE49-F238E27FC236}">
                <a16:creationId xmlns:a16="http://schemas.microsoft.com/office/drawing/2014/main" id="{D4087CBB-CE9C-4A10-B54A-DB1AA8539E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167943"/>
      </p:ext>
    </p:extLst>
  </p:cSld>
  <p:clrMapOvr>
    <a:masterClrMapping/>
  </p:clrMapOvr>
  <mc:AlternateContent xmlns:mc="http://schemas.openxmlformats.org/markup-compatibility/2006">
    <mc:Choice xmlns:p14="http://schemas.microsoft.com/office/powerpoint/2010/main" Requires="p14">
      <p:transition spd="slow" p14:dur="2000" advTm="33370"/>
    </mc:Choice>
    <mc:Fallback>
      <p:transition spd="slow" advTm="3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10</a:t>
            </a:fld>
            <a:endParaRPr lang="en-US" sz="1200">
              <a:solidFill>
                <a:prstClr val="black">
                  <a:tint val="75000"/>
                </a:prstClr>
              </a:solidFill>
            </a:endParaRPr>
          </a:p>
        </p:txBody>
      </p:sp>
      <p:graphicFrame>
        <p:nvGraphicFramePr>
          <p:cNvPr id="14" name="Content Placeholder 2" descr="solicitation changes">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371493585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366DD364-7BE0-4228-93B4-3404F66106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5805577"/>
      </p:ext>
    </p:extLst>
  </p:cSld>
  <p:clrMapOvr>
    <a:masterClrMapping/>
  </p:clrMapOvr>
  <mc:AlternateContent xmlns:mc="http://schemas.openxmlformats.org/markup-compatibility/2006">
    <mc:Choice xmlns:p14="http://schemas.microsoft.com/office/powerpoint/2010/main" Requires="p14">
      <p:transition spd="slow" p14:dur="2000" advTm="62566"/>
    </mc:Choice>
    <mc:Fallback>
      <p:transition spd="slow" advTm="6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11</a:t>
            </a:fld>
            <a:endParaRPr lang="en-US" sz="1200">
              <a:solidFill>
                <a:prstClr val="black">
                  <a:tint val="75000"/>
                </a:prstClr>
              </a:solidFill>
            </a:endParaRPr>
          </a:p>
        </p:txBody>
      </p:sp>
      <p:graphicFrame>
        <p:nvGraphicFramePr>
          <p:cNvPr id="14" name="Content Placeholder 2" descr="clarification of s-stem eligible degrees/disciplines">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38778768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5046678-DDA3-4959-8DCE-3544DB087E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1246539"/>
      </p:ext>
    </p:extLst>
  </p:cSld>
  <p:clrMapOvr>
    <a:masterClrMapping/>
  </p:clrMapOvr>
  <mc:AlternateContent xmlns:mc="http://schemas.openxmlformats.org/markup-compatibility/2006">
    <mc:Choice xmlns:p14="http://schemas.microsoft.com/office/powerpoint/2010/main" Requires="p14">
      <p:transition spd="slow" p14:dur="2000" advTm="6957"/>
    </mc:Choice>
    <mc:Fallback>
      <p:transition spd="slow" advTm="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F48A71-4039-EE4A-8350-3463EABE601F}"/>
              </a:ext>
            </a:extLst>
          </p:cNvPr>
          <p:cNvSpPr>
            <a:spLocks noGrp="1"/>
          </p:cNvSpPr>
          <p:nvPr>
            <p:ph type="title"/>
          </p:nvPr>
        </p:nvSpPr>
        <p:spPr>
          <a:xfrm>
            <a:off x="863029" y="1012004"/>
            <a:ext cx="3416158" cy="4795408"/>
          </a:xfrm>
        </p:spPr>
        <p:txBody>
          <a:bodyPr>
            <a:normAutofit/>
          </a:bodyPr>
          <a:lstStyle/>
          <a:p>
            <a:r>
              <a:rPr lang="en-US">
                <a:solidFill>
                  <a:srgbClr val="FFFFFF"/>
                </a:solidFill>
              </a:rPr>
              <a:t>Eligible degrees</a:t>
            </a:r>
          </a:p>
        </p:txBody>
      </p:sp>
      <p:sp>
        <p:nvSpPr>
          <p:cNvPr id="4" name="Slide Number Placeholder 3">
            <a:extLst>
              <a:ext uri="{FF2B5EF4-FFF2-40B4-BE49-F238E27FC236}">
                <a16:creationId xmlns:a16="http://schemas.microsoft.com/office/drawing/2014/main" id="{41D18545-FCB2-134B-A904-8309E3510653}"/>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12</a:t>
            </a:fld>
            <a:endParaRPr lang="en-US" sz="1200">
              <a:solidFill>
                <a:prstClr val="black">
                  <a:tint val="75000"/>
                </a:prstClr>
              </a:solidFill>
            </a:endParaRPr>
          </a:p>
        </p:txBody>
      </p:sp>
      <p:graphicFrame>
        <p:nvGraphicFramePr>
          <p:cNvPr id="6" name="Content Placeholder 2" descr="eligible degrees">
            <a:extLst>
              <a:ext uri="{FF2B5EF4-FFF2-40B4-BE49-F238E27FC236}">
                <a16:creationId xmlns:a16="http://schemas.microsoft.com/office/drawing/2014/main" id="{11CCC383-8DC3-453C-9B50-F636F8EC1E4E}"/>
              </a:ext>
            </a:extLst>
          </p:cNvPr>
          <p:cNvGraphicFramePr>
            <a:graphicFrameLocks noGrp="1"/>
          </p:cNvGraphicFramePr>
          <p:nvPr>
            <p:ph idx="1"/>
            <p:extLst>
              <p:ext uri="{D42A27DB-BD31-4B8C-83A1-F6EECF244321}">
                <p14:modId xmlns:p14="http://schemas.microsoft.com/office/powerpoint/2010/main" val="357327991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D27DE14-07F5-4CD2-98F2-4B39B1DC68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1351861"/>
      </p:ext>
    </p:extLst>
  </p:cSld>
  <p:clrMapOvr>
    <a:masterClrMapping/>
  </p:clrMapOvr>
  <mc:AlternateContent xmlns:mc="http://schemas.openxmlformats.org/markup-compatibility/2006">
    <mc:Choice xmlns:p14="http://schemas.microsoft.com/office/powerpoint/2010/main" Requires="p14">
      <p:transition spd="slow" p14:dur="2000" advTm="13632"/>
    </mc:Choice>
    <mc:Fallback>
      <p:transition spd="slow" advTm="1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0EB0D-5DCD-D047-92FF-E5B3AFC0D717}"/>
              </a:ext>
            </a:extLst>
          </p:cNvPr>
          <p:cNvSpPr>
            <a:spLocks noGrp="1"/>
          </p:cNvSpPr>
          <p:nvPr>
            <p:ph type="title"/>
          </p:nvPr>
        </p:nvSpPr>
        <p:spPr>
          <a:xfrm>
            <a:off x="838200" y="963877"/>
            <a:ext cx="3494362" cy="4930246"/>
          </a:xfrm>
        </p:spPr>
        <p:txBody>
          <a:bodyPr>
            <a:normAutofit/>
          </a:bodyPr>
          <a:lstStyle/>
          <a:p>
            <a:pPr algn="r"/>
            <a:r>
              <a:rPr lang="en-US" sz="3400" dirty="0">
                <a:solidFill>
                  <a:schemeClr val="accent1"/>
                </a:solidFill>
              </a:rPr>
              <a:t>Ineligible degrees/programs</a:t>
            </a:r>
          </a:p>
        </p:txBody>
      </p:sp>
      <p:cxnSp>
        <p:nvCxnSpPr>
          <p:cNvPr id="46" name="Straight Connector 4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095024-5B4B-5E4D-952D-CCB75E56B7E2}"/>
              </a:ext>
            </a:extLst>
          </p:cNvPr>
          <p:cNvSpPr>
            <a:spLocks noGrp="1"/>
          </p:cNvSpPr>
          <p:nvPr>
            <p:ph idx="1"/>
          </p:nvPr>
        </p:nvSpPr>
        <p:spPr>
          <a:xfrm>
            <a:off x="4976031" y="963877"/>
            <a:ext cx="6377769" cy="4930246"/>
          </a:xfrm>
        </p:spPr>
        <p:txBody>
          <a:bodyPr anchor="ctr">
            <a:normAutofit/>
          </a:bodyPr>
          <a:lstStyle/>
          <a:p>
            <a:pPr marL="0" indent="0">
              <a:buNone/>
            </a:pPr>
            <a:r>
              <a:rPr lang="en-US" sz="2400" dirty="0">
                <a:solidFill>
                  <a:schemeClr val="accent2"/>
                </a:solidFill>
              </a:rPr>
              <a:t>Programs in business schools that lead to Bachelor of Arts or Science in Business Administration degrees (BABA/BSBA) are </a:t>
            </a:r>
            <a:r>
              <a:rPr lang="en-US" sz="2400" b="1" dirty="0">
                <a:solidFill>
                  <a:schemeClr val="accent2"/>
                </a:solidFill>
              </a:rPr>
              <a:t>not</a:t>
            </a:r>
            <a:r>
              <a:rPr lang="en-US" sz="2400" dirty="0">
                <a:solidFill>
                  <a:schemeClr val="accent2"/>
                </a:solidFill>
              </a:rPr>
              <a:t> eligible for S-STEM funding.</a:t>
            </a:r>
          </a:p>
        </p:txBody>
      </p:sp>
      <p:pic>
        <p:nvPicPr>
          <p:cNvPr id="4" name="Audio 3">
            <a:hlinkClick r:id="" action="ppaction://media"/>
            <a:extLst>
              <a:ext uri="{FF2B5EF4-FFF2-40B4-BE49-F238E27FC236}">
                <a16:creationId xmlns:a16="http://schemas.microsoft.com/office/drawing/2014/main" id="{B42B2F55-E480-477F-84EF-D2CA0C3978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7698803"/>
      </p:ext>
    </p:extLst>
  </p:cSld>
  <p:clrMapOvr>
    <a:masterClrMapping/>
  </p:clrMapOvr>
  <mc:AlternateContent xmlns:mc="http://schemas.openxmlformats.org/markup-compatibility/2006">
    <mc:Choice xmlns:p14="http://schemas.microsoft.com/office/powerpoint/2010/main" Requires="p14">
      <p:transition spd="slow" p14:dur="2000" advTm="8149"/>
    </mc:Choice>
    <mc:Fallback>
      <p:transition spd="slow" advTm="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406A4C-3058-CF4C-B934-232B4D5A1AD7}"/>
              </a:ext>
            </a:extLst>
          </p:cNvPr>
          <p:cNvSpPr>
            <a:spLocks noGrp="1"/>
          </p:cNvSpPr>
          <p:nvPr>
            <p:ph type="title"/>
          </p:nvPr>
        </p:nvSpPr>
        <p:spPr>
          <a:xfrm>
            <a:off x="863029" y="1012004"/>
            <a:ext cx="3416158" cy="4795408"/>
          </a:xfrm>
        </p:spPr>
        <p:txBody>
          <a:bodyPr>
            <a:normAutofit/>
          </a:bodyPr>
          <a:lstStyle/>
          <a:p>
            <a:r>
              <a:rPr lang="en-US">
                <a:solidFill>
                  <a:srgbClr val="FFFFFF"/>
                </a:solidFill>
              </a:rPr>
              <a:t>Eligible disciplines</a:t>
            </a:r>
          </a:p>
        </p:txBody>
      </p:sp>
      <p:sp>
        <p:nvSpPr>
          <p:cNvPr id="4" name="Slide Number Placeholder 3">
            <a:extLst>
              <a:ext uri="{FF2B5EF4-FFF2-40B4-BE49-F238E27FC236}">
                <a16:creationId xmlns:a16="http://schemas.microsoft.com/office/drawing/2014/main" id="{9838B652-DEB5-484D-AC38-58FD7D342DA7}"/>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14</a:t>
            </a:fld>
            <a:endParaRPr lang="en-US" sz="1200">
              <a:solidFill>
                <a:prstClr val="black">
                  <a:tint val="75000"/>
                </a:prstClr>
              </a:solidFill>
            </a:endParaRPr>
          </a:p>
        </p:txBody>
      </p:sp>
      <p:graphicFrame>
        <p:nvGraphicFramePr>
          <p:cNvPr id="13" name="Content Placeholder 2" descr="eligible disciplines">
            <a:extLst>
              <a:ext uri="{FF2B5EF4-FFF2-40B4-BE49-F238E27FC236}">
                <a16:creationId xmlns:a16="http://schemas.microsoft.com/office/drawing/2014/main" id="{AEC3B126-A46B-4B71-87AC-46CAEC1D87C8}"/>
              </a:ext>
            </a:extLst>
          </p:cNvPr>
          <p:cNvGraphicFramePr>
            <a:graphicFrameLocks noGrp="1"/>
          </p:cNvGraphicFramePr>
          <p:nvPr>
            <p:ph idx="1"/>
            <p:extLst>
              <p:ext uri="{D42A27DB-BD31-4B8C-83A1-F6EECF244321}">
                <p14:modId xmlns:p14="http://schemas.microsoft.com/office/powerpoint/2010/main" val="1582417248"/>
              </p:ext>
            </p:extLst>
          </p:nvPr>
        </p:nvGraphicFramePr>
        <p:xfrm>
          <a:off x="5550435" y="470924"/>
          <a:ext cx="6404141" cy="56122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A8B02F1-B4E3-472D-B8FC-9641022A12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8015817"/>
      </p:ext>
    </p:extLst>
  </p:cSld>
  <p:clrMapOvr>
    <a:masterClrMapping/>
  </p:clrMapOvr>
  <mc:AlternateContent xmlns:mc="http://schemas.openxmlformats.org/markup-compatibility/2006">
    <mc:Choice xmlns:p14="http://schemas.microsoft.com/office/powerpoint/2010/main" Requires="p14">
      <p:transition spd="slow" p14:dur="2000" advTm="27833"/>
    </mc:Choice>
    <mc:Fallback>
      <p:transition spd="slow" advTm="2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15</a:t>
            </a:fld>
            <a:endParaRPr lang="en-US" sz="1200">
              <a:solidFill>
                <a:prstClr val="black">
                  <a:tint val="75000"/>
                </a:prstClr>
              </a:solidFill>
            </a:endParaRPr>
          </a:p>
        </p:txBody>
      </p:sp>
      <p:graphicFrame>
        <p:nvGraphicFramePr>
          <p:cNvPr id="14" name="Content Placeholder 2" descr="students must be enrolled at least half-time">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139456950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0D1AED67-2426-4B50-B10E-F86E0DE903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684265"/>
      </p:ext>
    </p:extLst>
  </p:cSld>
  <p:clrMapOvr>
    <a:masterClrMapping/>
  </p:clrMapOvr>
  <mc:AlternateContent xmlns:mc="http://schemas.openxmlformats.org/markup-compatibility/2006">
    <mc:Choice xmlns:p14="http://schemas.microsoft.com/office/powerpoint/2010/main" Requires="p14">
      <p:transition spd="slow" p14:dur="2000" advTm="5072"/>
    </mc:Choice>
    <mc:Fallback>
      <p:transition spd="slow" advTm="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D349B-04D6-3342-8F11-EA66B132A708}"/>
              </a:ext>
            </a:extLst>
          </p:cNvPr>
          <p:cNvSpPr>
            <a:spLocks noGrp="1"/>
          </p:cNvSpPr>
          <p:nvPr>
            <p:ph type="title"/>
          </p:nvPr>
        </p:nvSpPr>
        <p:spPr>
          <a:xfrm>
            <a:off x="863029" y="1012004"/>
            <a:ext cx="3416158" cy="4795408"/>
          </a:xfrm>
        </p:spPr>
        <p:txBody>
          <a:bodyPr>
            <a:normAutofit/>
          </a:bodyPr>
          <a:lstStyle/>
          <a:p>
            <a:r>
              <a:rPr lang="en-US">
                <a:solidFill>
                  <a:srgbClr val="FFFFFF"/>
                </a:solidFill>
              </a:rPr>
              <a:t>Enrollment status</a:t>
            </a:r>
          </a:p>
        </p:txBody>
      </p:sp>
      <p:sp>
        <p:nvSpPr>
          <p:cNvPr id="4" name="Slide Number Placeholder 3">
            <a:extLst>
              <a:ext uri="{FF2B5EF4-FFF2-40B4-BE49-F238E27FC236}">
                <a16:creationId xmlns:a16="http://schemas.microsoft.com/office/drawing/2014/main" id="{9504C139-A02B-AA4A-9672-FA4ED002F98D}"/>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16</a:t>
            </a:fld>
            <a:endParaRPr lang="en-US" sz="1200">
              <a:solidFill>
                <a:prstClr val="black">
                  <a:tint val="75000"/>
                </a:prstClr>
              </a:solidFill>
            </a:endParaRPr>
          </a:p>
        </p:txBody>
      </p:sp>
      <p:graphicFrame>
        <p:nvGraphicFramePr>
          <p:cNvPr id="14" name="Content Placeholder 2" descr="enrollment status">
            <a:extLst>
              <a:ext uri="{FF2B5EF4-FFF2-40B4-BE49-F238E27FC236}">
                <a16:creationId xmlns:a16="http://schemas.microsoft.com/office/drawing/2014/main" id="{EE0DC2DA-C2CD-4E71-B239-4777299B4DB9}"/>
              </a:ext>
            </a:extLst>
          </p:cNvPr>
          <p:cNvGraphicFramePr>
            <a:graphicFrameLocks noGrp="1"/>
          </p:cNvGraphicFramePr>
          <p:nvPr>
            <p:ph idx="1"/>
            <p:extLst>
              <p:ext uri="{D42A27DB-BD31-4B8C-83A1-F6EECF244321}">
                <p14:modId xmlns:p14="http://schemas.microsoft.com/office/powerpoint/2010/main" val="38225843"/>
              </p:ext>
            </p:extLst>
          </p:nvPr>
        </p:nvGraphicFramePr>
        <p:xfrm>
          <a:off x="5569686" y="470924"/>
          <a:ext cx="6159500" cy="5573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D7CE5611-FEF6-44ED-9290-8DC58FD9D0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0294383"/>
      </p:ext>
    </p:extLst>
  </p:cSld>
  <p:clrMapOvr>
    <a:masterClrMapping/>
  </p:clrMapOvr>
  <mc:AlternateContent xmlns:mc="http://schemas.openxmlformats.org/markup-compatibility/2006">
    <mc:Choice xmlns:p14="http://schemas.microsoft.com/office/powerpoint/2010/main" Requires="p14">
      <p:transition spd="slow" p14:dur="2000" advTm="32573"/>
    </mc:Choice>
    <mc:Fallback>
      <p:transition spd="slow" advTm="3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17</a:t>
            </a:fld>
            <a:endParaRPr lang="en-US" sz="1200">
              <a:solidFill>
                <a:prstClr val="black">
                  <a:tint val="75000"/>
                </a:prstClr>
              </a:solidFill>
            </a:endParaRPr>
          </a:p>
        </p:txBody>
      </p:sp>
      <p:graphicFrame>
        <p:nvGraphicFramePr>
          <p:cNvPr id="14" name="Content Placeholder 2" descr="supplementary documentation required">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120091274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89C94251-094E-459D-AB8F-4E3CF6D27E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4191759"/>
      </p:ext>
    </p:extLst>
  </p:cSld>
  <p:clrMapOvr>
    <a:masterClrMapping/>
  </p:clrMapOvr>
  <mc:AlternateContent xmlns:mc="http://schemas.openxmlformats.org/markup-compatibility/2006">
    <mc:Choice xmlns:p14="http://schemas.microsoft.com/office/powerpoint/2010/main" Requires="p14">
      <p:transition spd="slow" p14:dur="2000" advTm="6907"/>
    </mc:Choice>
    <mc:Fallback>
      <p:transition spd="slow" advTm="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ADD9AE6-7865-A748-8361-39BCDB22D23C}"/>
              </a:ext>
            </a:extLst>
          </p:cNvPr>
          <p:cNvSpPr/>
          <p:nvPr/>
        </p:nvSpPr>
        <p:spPr>
          <a:xfrm>
            <a:off x="4697125" y="3970275"/>
            <a:ext cx="7036067" cy="1997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50A728F-920E-A240-896B-0EEF12CAF476}"/>
              </a:ext>
            </a:extLst>
          </p:cNvPr>
          <p:cNvSpPr/>
          <p:nvPr/>
        </p:nvSpPr>
        <p:spPr>
          <a:xfrm>
            <a:off x="567892" y="1488983"/>
            <a:ext cx="8864864" cy="2349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C8A22-AFDD-6243-A30C-36B7ECB5F3E2}"/>
              </a:ext>
            </a:extLst>
          </p:cNvPr>
          <p:cNvSpPr>
            <a:spLocks noGrp="1"/>
          </p:cNvSpPr>
          <p:nvPr>
            <p:ph type="title"/>
          </p:nvPr>
        </p:nvSpPr>
        <p:spPr>
          <a:xfrm>
            <a:off x="438150" y="269225"/>
            <a:ext cx="10515600" cy="1325563"/>
          </a:xfrm>
        </p:spPr>
        <p:txBody>
          <a:bodyPr/>
          <a:lstStyle/>
          <a:p>
            <a:pPr algn="ctr"/>
            <a:r>
              <a:rPr lang="en-US" dirty="0">
                <a:solidFill>
                  <a:schemeClr val="tx1"/>
                </a:solidFill>
              </a:rPr>
              <a:t>Example of Required Supplementary Documentation</a:t>
            </a:r>
          </a:p>
        </p:txBody>
      </p:sp>
      <p:graphicFrame>
        <p:nvGraphicFramePr>
          <p:cNvPr id="7" name="Table 6">
            <a:extLst>
              <a:ext uri="{FF2B5EF4-FFF2-40B4-BE49-F238E27FC236}">
                <a16:creationId xmlns:a16="http://schemas.microsoft.com/office/drawing/2014/main" id="{63EC390B-91A4-BF41-9D8A-03453DBD2261}"/>
              </a:ext>
            </a:extLst>
          </p:cNvPr>
          <p:cNvGraphicFramePr>
            <a:graphicFrameLocks noGrp="1"/>
          </p:cNvGraphicFramePr>
          <p:nvPr>
            <p:extLst>
              <p:ext uri="{D42A27DB-BD31-4B8C-83A1-F6EECF244321}">
                <p14:modId xmlns:p14="http://schemas.microsoft.com/office/powerpoint/2010/main" val="3348465167"/>
              </p:ext>
            </p:extLst>
          </p:nvPr>
        </p:nvGraphicFramePr>
        <p:xfrm>
          <a:off x="925094" y="1912347"/>
          <a:ext cx="8128000" cy="1752600"/>
        </p:xfrm>
        <a:graphic>
          <a:graphicData uri="http://schemas.openxmlformats.org/drawingml/2006/table">
            <a:tbl>
              <a:tblPr firstRow="1" bandRow="1">
                <a:tableStyleId>{5C22544A-7EE6-4342-B048-85BDC9FD1C3A}</a:tableStyleId>
              </a:tblPr>
              <a:tblGrid>
                <a:gridCol w="5196573">
                  <a:extLst>
                    <a:ext uri="{9D8B030D-6E8A-4147-A177-3AD203B41FA5}">
                      <a16:colId xmlns:a16="http://schemas.microsoft.com/office/drawing/2014/main" val="4166410493"/>
                    </a:ext>
                  </a:extLst>
                </a:gridCol>
                <a:gridCol w="2931427">
                  <a:extLst>
                    <a:ext uri="{9D8B030D-6E8A-4147-A177-3AD203B41FA5}">
                      <a16:colId xmlns:a16="http://schemas.microsoft.com/office/drawing/2014/main" val="71499355"/>
                    </a:ext>
                  </a:extLst>
                </a:gridCol>
              </a:tblGrid>
              <a:tr h="370840">
                <a:tc>
                  <a:txBody>
                    <a:bodyPr/>
                    <a:lstStyle/>
                    <a:p>
                      <a:r>
                        <a:rPr lang="en-US" dirty="0">
                          <a:solidFill>
                            <a:schemeClr val="tx1"/>
                          </a:solidFill>
                        </a:rPr>
                        <a:t>Name of institution</a:t>
                      </a:r>
                    </a:p>
                  </a:txBody>
                  <a:tcPr/>
                </a:tc>
                <a:tc>
                  <a:txBody>
                    <a:bodyPr/>
                    <a:lstStyle/>
                    <a:p>
                      <a:r>
                        <a:rPr lang="en-US" dirty="0">
                          <a:solidFill>
                            <a:schemeClr val="tx1"/>
                          </a:solidFill>
                        </a:rPr>
                        <a:t>Sample University</a:t>
                      </a:r>
                    </a:p>
                  </a:txBody>
                  <a:tcPr/>
                </a:tc>
                <a:extLst>
                  <a:ext uri="{0D108BD9-81ED-4DB2-BD59-A6C34878D82A}">
                    <a16:rowId xmlns:a16="http://schemas.microsoft.com/office/drawing/2014/main" val="3600674891"/>
                  </a:ext>
                </a:extLst>
              </a:tr>
              <a:tr h="370840">
                <a:tc>
                  <a:txBody>
                    <a:bodyPr/>
                    <a:lstStyle/>
                    <a:p>
                      <a:r>
                        <a:rPr lang="en-US" dirty="0"/>
                        <a:t>Anticipated number of unique scholars supported</a:t>
                      </a:r>
                    </a:p>
                  </a:txBody>
                  <a:tcPr/>
                </a:tc>
                <a:tc>
                  <a:txBody>
                    <a:bodyPr/>
                    <a:lstStyle/>
                    <a:p>
                      <a:r>
                        <a:rPr lang="en-US" dirty="0"/>
                        <a:t>25</a:t>
                      </a:r>
                    </a:p>
                  </a:txBody>
                  <a:tcPr/>
                </a:tc>
                <a:extLst>
                  <a:ext uri="{0D108BD9-81ED-4DB2-BD59-A6C34878D82A}">
                    <a16:rowId xmlns:a16="http://schemas.microsoft.com/office/drawing/2014/main" val="3918287507"/>
                  </a:ext>
                </a:extLst>
              </a:tr>
              <a:tr h="370840">
                <a:tc>
                  <a:txBody>
                    <a:bodyPr/>
                    <a:lstStyle/>
                    <a:p>
                      <a:r>
                        <a:rPr lang="en-US" dirty="0"/>
                        <a:t>Anticipated amount of each scholarship</a:t>
                      </a:r>
                    </a:p>
                  </a:txBody>
                  <a:tcPr/>
                </a:tc>
                <a:tc>
                  <a:txBody>
                    <a:bodyPr/>
                    <a:lstStyle/>
                    <a:p>
                      <a:r>
                        <a:rPr lang="en-US" dirty="0"/>
                        <a:t>$2,500 - $8,500</a:t>
                      </a:r>
                    </a:p>
                  </a:txBody>
                  <a:tcPr/>
                </a:tc>
                <a:extLst>
                  <a:ext uri="{0D108BD9-81ED-4DB2-BD59-A6C34878D82A}">
                    <a16:rowId xmlns:a16="http://schemas.microsoft.com/office/drawing/2014/main" val="287841372"/>
                  </a:ext>
                </a:extLst>
              </a:tr>
              <a:tr h="370840">
                <a:tc>
                  <a:txBody>
                    <a:bodyPr/>
                    <a:lstStyle/>
                    <a:p>
                      <a:r>
                        <a:rPr lang="en-US" dirty="0"/>
                        <a:t>Anticipated number of years of scholarship support per scholar</a:t>
                      </a:r>
                    </a:p>
                  </a:txBody>
                  <a:tcPr/>
                </a:tc>
                <a:tc>
                  <a:txBody>
                    <a:bodyPr/>
                    <a:lstStyle/>
                    <a:p>
                      <a:r>
                        <a:rPr lang="en-US" dirty="0"/>
                        <a:t>4</a:t>
                      </a:r>
                    </a:p>
                  </a:txBody>
                  <a:tcPr/>
                </a:tc>
                <a:extLst>
                  <a:ext uri="{0D108BD9-81ED-4DB2-BD59-A6C34878D82A}">
                    <a16:rowId xmlns:a16="http://schemas.microsoft.com/office/drawing/2014/main" val="221082956"/>
                  </a:ext>
                </a:extLst>
              </a:tr>
            </a:tbl>
          </a:graphicData>
        </a:graphic>
      </p:graphicFrame>
      <p:sp>
        <p:nvSpPr>
          <p:cNvPr id="8" name="TextBox 7">
            <a:extLst>
              <a:ext uri="{FF2B5EF4-FFF2-40B4-BE49-F238E27FC236}">
                <a16:creationId xmlns:a16="http://schemas.microsoft.com/office/drawing/2014/main" id="{8A358B7E-3246-2B4C-8921-43A52EB55129}"/>
              </a:ext>
            </a:extLst>
          </p:cNvPr>
          <p:cNvSpPr txBox="1"/>
          <p:nvPr/>
        </p:nvSpPr>
        <p:spPr>
          <a:xfrm>
            <a:off x="889041" y="1488983"/>
            <a:ext cx="3164264" cy="461665"/>
          </a:xfrm>
          <a:prstGeom prst="rect">
            <a:avLst/>
          </a:prstGeom>
          <a:noFill/>
        </p:spPr>
        <p:txBody>
          <a:bodyPr wrap="none" rtlCol="0">
            <a:spAutoFit/>
          </a:bodyPr>
          <a:lstStyle/>
          <a:p>
            <a:r>
              <a:rPr lang="en-US" sz="2400" dirty="0">
                <a:latin typeface="+mj-lt"/>
              </a:rPr>
              <a:t>Scholarship Information</a:t>
            </a:r>
          </a:p>
        </p:txBody>
      </p:sp>
      <p:graphicFrame>
        <p:nvGraphicFramePr>
          <p:cNvPr id="10" name="Table 9">
            <a:extLst>
              <a:ext uri="{FF2B5EF4-FFF2-40B4-BE49-F238E27FC236}">
                <a16:creationId xmlns:a16="http://schemas.microsoft.com/office/drawing/2014/main" id="{972D8A48-C5C5-554B-ABBA-383454EFC79A}"/>
              </a:ext>
            </a:extLst>
          </p:cNvPr>
          <p:cNvGraphicFramePr>
            <a:graphicFrameLocks noGrp="1"/>
          </p:cNvGraphicFramePr>
          <p:nvPr>
            <p:extLst>
              <p:ext uri="{D42A27DB-BD31-4B8C-83A1-F6EECF244321}">
                <p14:modId xmlns:p14="http://schemas.microsoft.com/office/powerpoint/2010/main" val="1359243242"/>
              </p:ext>
            </p:extLst>
          </p:nvPr>
        </p:nvGraphicFramePr>
        <p:xfrm>
          <a:off x="4985344" y="4338564"/>
          <a:ext cx="6449461" cy="1483360"/>
        </p:xfrm>
        <a:graphic>
          <a:graphicData uri="http://schemas.openxmlformats.org/drawingml/2006/table">
            <a:tbl>
              <a:tblPr firstRow="1" bandRow="1">
                <a:tableStyleId>{5C22544A-7EE6-4342-B048-85BDC9FD1C3A}</a:tableStyleId>
              </a:tblPr>
              <a:tblGrid>
                <a:gridCol w="6449461">
                  <a:extLst>
                    <a:ext uri="{9D8B030D-6E8A-4147-A177-3AD203B41FA5}">
                      <a16:colId xmlns:a16="http://schemas.microsoft.com/office/drawing/2014/main" val="4166410493"/>
                    </a:ext>
                  </a:extLst>
                </a:gridCol>
              </a:tblGrid>
              <a:tr h="370840">
                <a:tc>
                  <a:txBody>
                    <a:bodyPr/>
                    <a:lstStyle/>
                    <a:p>
                      <a:r>
                        <a:rPr lang="en-US" dirty="0">
                          <a:solidFill>
                            <a:schemeClr val="tx1"/>
                          </a:solidFill>
                        </a:rPr>
                        <a:t>Degree Name and Discipline</a:t>
                      </a:r>
                    </a:p>
                  </a:txBody>
                  <a:tcPr/>
                </a:tc>
                <a:extLst>
                  <a:ext uri="{0D108BD9-81ED-4DB2-BD59-A6C34878D82A}">
                    <a16:rowId xmlns:a16="http://schemas.microsoft.com/office/drawing/2014/main" val="3918287507"/>
                  </a:ext>
                </a:extLst>
              </a:tr>
              <a:tr h="370840">
                <a:tc>
                  <a:txBody>
                    <a:bodyPr/>
                    <a:lstStyle/>
                    <a:p>
                      <a:r>
                        <a:rPr lang="en-US" dirty="0"/>
                        <a:t>Bachelor of Science in Biology</a:t>
                      </a:r>
                    </a:p>
                  </a:txBody>
                  <a:tcPr/>
                </a:tc>
                <a:extLst>
                  <a:ext uri="{0D108BD9-81ED-4DB2-BD59-A6C34878D82A}">
                    <a16:rowId xmlns:a16="http://schemas.microsoft.com/office/drawing/2014/main" val="287841372"/>
                  </a:ext>
                </a:extLst>
              </a:tr>
              <a:tr h="370840">
                <a:tc>
                  <a:txBody>
                    <a:bodyPr/>
                    <a:lstStyle/>
                    <a:p>
                      <a:r>
                        <a:rPr lang="en-US" dirty="0"/>
                        <a:t>Bachelor of Arts in Biology</a:t>
                      </a:r>
                    </a:p>
                  </a:txBody>
                  <a:tcPr/>
                </a:tc>
                <a:extLst>
                  <a:ext uri="{0D108BD9-81ED-4DB2-BD59-A6C34878D82A}">
                    <a16:rowId xmlns:a16="http://schemas.microsoft.com/office/drawing/2014/main" val="221082956"/>
                  </a:ext>
                </a:extLst>
              </a:tr>
              <a:tr h="370840">
                <a:tc>
                  <a:txBody>
                    <a:bodyPr/>
                    <a:lstStyle/>
                    <a:p>
                      <a:r>
                        <a:rPr lang="en-US" dirty="0"/>
                        <a:t>Bachelor of Science in Biotechnology</a:t>
                      </a:r>
                    </a:p>
                  </a:txBody>
                  <a:tcPr/>
                </a:tc>
                <a:extLst>
                  <a:ext uri="{0D108BD9-81ED-4DB2-BD59-A6C34878D82A}">
                    <a16:rowId xmlns:a16="http://schemas.microsoft.com/office/drawing/2014/main" val="1783892846"/>
                  </a:ext>
                </a:extLst>
              </a:tr>
            </a:tbl>
          </a:graphicData>
        </a:graphic>
      </p:graphicFrame>
      <p:sp>
        <p:nvSpPr>
          <p:cNvPr id="11" name="TextBox 10">
            <a:extLst>
              <a:ext uri="{FF2B5EF4-FFF2-40B4-BE49-F238E27FC236}">
                <a16:creationId xmlns:a16="http://schemas.microsoft.com/office/drawing/2014/main" id="{31DDCCA7-77A0-A24B-BA4A-1863C35A8AC0}"/>
              </a:ext>
            </a:extLst>
          </p:cNvPr>
          <p:cNvSpPr txBox="1"/>
          <p:nvPr/>
        </p:nvSpPr>
        <p:spPr>
          <a:xfrm>
            <a:off x="4949291" y="3915200"/>
            <a:ext cx="2633285" cy="461665"/>
          </a:xfrm>
          <a:prstGeom prst="rect">
            <a:avLst/>
          </a:prstGeom>
          <a:noFill/>
        </p:spPr>
        <p:txBody>
          <a:bodyPr wrap="none" rtlCol="0">
            <a:spAutoFit/>
          </a:bodyPr>
          <a:lstStyle/>
          <a:p>
            <a:r>
              <a:rPr lang="en-US" sz="2400" dirty="0">
                <a:latin typeface="+mj-lt"/>
              </a:rPr>
              <a:t>Degree Information</a:t>
            </a:r>
          </a:p>
        </p:txBody>
      </p:sp>
      <p:pic>
        <p:nvPicPr>
          <p:cNvPr id="3" name="Audio 2">
            <a:hlinkClick r:id="" action="ppaction://media"/>
            <a:extLst>
              <a:ext uri="{FF2B5EF4-FFF2-40B4-BE49-F238E27FC236}">
                <a16:creationId xmlns:a16="http://schemas.microsoft.com/office/drawing/2014/main" id="{D931FB35-DDB6-419F-A964-BCE1A681D9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7410054"/>
      </p:ext>
    </p:extLst>
  </p:cSld>
  <p:clrMapOvr>
    <a:masterClrMapping/>
  </p:clrMapOvr>
  <mc:AlternateContent xmlns:mc="http://schemas.openxmlformats.org/markup-compatibility/2006">
    <mc:Choice xmlns:p14="http://schemas.microsoft.com/office/powerpoint/2010/main" Requires="p14">
      <p:transition spd="slow" p14:dur="2000" advTm="36667"/>
    </mc:Choice>
    <mc:Fallback>
      <p:transition spd="slow" advTm="3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19</a:t>
            </a:fld>
            <a:endParaRPr lang="en-US" sz="1200" dirty="0">
              <a:solidFill>
                <a:prstClr val="black">
                  <a:tint val="75000"/>
                </a:prstClr>
              </a:solidFill>
            </a:endParaRPr>
          </a:p>
        </p:txBody>
      </p:sp>
      <p:graphicFrame>
        <p:nvGraphicFramePr>
          <p:cNvPr id="14" name="Content Placeholder 2" descr="requests for supplemental funding">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25003536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E67F6E72-EDC0-4899-920C-99D58C66A0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5329296"/>
      </p:ext>
    </p:extLst>
  </p:cSld>
  <p:clrMapOvr>
    <a:masterClrMapping/>
  </p:clrMapOvr>
  <mc:AlternateContent xmlns:mc="http://schemas.openxmlformats.org/markup-compatibility/2006">
    <mc:Choice xmlns:p14="http://schemas.microsoft.com/office/powerpoint/2010/main" Requires="p14">
      <p:transition spd="slow" p14:dur="2000" advTm="5637"/>
    </mc:Choice>
    <mc:Fallback>
      <p:transition spd="slow" advTm="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8958-5116-0443-9ECB-A40D0E936D43}"/>
              </a:ext>
            </a:extLst>
          </p:cNvPr>
          <p:cNvSpPr>
            <a:spLocks noGrp="1"/>
          </p:cNvSpPr>
          <p:nvPr>
            <p:ph type="title"/>
          </p:nvPr>
        </p:nvSpPr>
        <p:spPr>
          <a:xfrm>
            <a:off x="762001" y="803325"/>
            <a:ext cx="5314536" cy="1325563"/>
          </a:xfrm>
        </p:spPr>
        <p:txBody>
          <a:bodyPr>
            <a:normAutofit/>
          </a:bodyPr>
          <a:lstStyle/>
          <a:p>
            <a:r>
              <a:rPr lang="en-US" dirty="0"/>
              <a:t>S-STEM</a:t>
            </a:r>
          </a:p>
        </p:txBody>
      </p:sp>
      <p:sp>
        <p:nvSpPr>
          <p:cNvPr id="3" name="Content Placeholder 2">
            <a:extLst>
              <a:ext uri="{FF2B5EF4-FFF2-40B4-BE49-F238E27FC236}">
                <a16:creationId xmlns:a16="http://schemas.microsoft.com/office/drawing/2014/main" id="{15650FFD-5F15-DB43-A586-561CA2A8FE3A}"/>
              </a:ext>
            </a:extLst>
          </p:cNvPr>
          <p:cNvSpPr>
            <a:spLocks noGrp="1"/>
          </p:cNvSpPr>
          <p:nvPr>
            <p:ph idx="1"/>
          </p:nvPr>
        </p:nvSpPr>
        <p:spPr>
          <a:xfrm>
            <a:off x="762000" y="2279018"/>
            <a:ext cx="5314543" cy="3375920"/>
          </a:xfrm>
        </p:spPr>
        <p:txBody>
          <a:bodyPr anchor="t">
            <a:normAutofit fontScale="70000" lnSpcReduction="20000"/>
          </a:bodyPr>
          <a:lstStyle/>
          <a:p>
            <a:pPr marL="0" indent="0">
              <a:buNone/>
            </a:pPr>
            <a:endParaRPr lang="en-US" sz="1800" dirty="0"/>
          </a:p>
          <a:p>
            <a:pPr marL="0" indent="0">
              <a:lnSpc>
                <a:spcPct val="120000"/>
              </a:lnSpc>
              <a:buNone/>
            </a:pPr>
            <a:r>
              <a:rPr lang="en-US" dirty="0"/>
              <a:t>The S-STEM program provides Institutions of Higher Education (IHEs) with funds for scholarships to encourage and enable </a:t>
            </a:r>
            <a:r>
              <a:rPr lang="en-US" b="1" dirty="0"/>
              <a:t>low-income academically talented students with demonstrated financial need </a:t>
            </a:r>
            <a:r>
              <a:rPr lang="en-US" dirty="0"/>
              <a:t>to enter the workforce or graduate study following completion of associate, baccalaureate, or graduate degrees in S-STEM eligible disciplines.</a:t>
            </a:r>
            <a:endParaRPr lang="en-US" sz="1800" dirty="0"/>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Studnents and professor working.">
            <a:extLst>
              <a:ext uri="{FF2B5EF4-FFF2-40B4-BE49-F238E27FC236}">
                <a16:creationId xmlns:a16="http://schemas.microsoft.com/office/drawing/2014/main" id="{03DCC517-19A3-2F4D-8CB6-69386D3903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455" r="132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9" name="Audio 8">
            <a:hlinkClick r:id="" action="ppaction://media"/>
            <a:extLst>
              <a:ext uri="{FF2B5EF4-FFF2-40B4-BE49-F238E27FC236}">
                <a16:creationId xmlns:a16="http://schemas.microsoft.com/office/drawing/2014/main" id="{BF154138-355E-4356-B609-3B90D8A46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6753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7804"/>
    </mc:Choice>
    <mc:Fallback>
      <p:transition spd="slow" advTm="4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14650C-5B4A-5E47-BAD8-94ABA5B1258C}"/>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Requests for supplemental funding</a:t>
            </a:r>
          </a:p>
        </p:txBody>
      </p:sp>
      <p:sp>
        <p:nvSpPr>
          <p:cNvPr id="4" name="Slide Number Placeholder 3">
            <a:extLst>
              <a:ext uri="{FF2B5EF4-FFF2-40B4-BE49-F238E27FC236}">
                <a16:creationId xmlns:a16="http://schemas.microsoft.com/office/drawing/2014/main" id="{17116AD6-DE0E-0046-81CB-BBFE70BDF2D4}"/>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20</a:t>
            </a:fld>
            <a:endParaRPr lang="en-US" sz="1200">
              <a:solidFill>
                <a:prstClr val="black">
                  <a:tint val="75000"/>
                </a:prstClr>
              </a:solidFill>
            </a:endParaRPr>
          </a:p>
        </p:txBody>
      </p:sp>
      <p:graphicFrame>
        <p:nvGraphicFramePr>
          <p:cNvPr id="6" name="Content Placeholder 2" descr="requests for supplemental funding">
            <a:extLst>
              <a:ext uri="{FF2B5EF4-FFF2-40B4-BE49-F238E27FC236}">
                <a16:creationId xmlns:a16="http://schemas.microsoft.com/office/drawing/2014/main" id="{0C73F55F-810F-42F4-922C-91062F9E9BAB}"/>
              </a:ext>
            </a:extLst>
          </p:cNvPr>
          <p:cNvGraphicFramePr>
            <a:graphicFrameLocks noGrp="1"/>
          </p:cNvGraphicFramePr>
          <p:nvPr>
            <p:ph idx="1"/>
            <p:extLst>
              <p:ext uri="{D42A27DB-BD31-4B8C-83A1-F6EECF244321}">
                <p14:modId xmlns:p14="http://schemas.microsoft.com/office/powerpoint/2010/main" val="3612207445"/>
              </p:ext>
            </p:extLst>
          </p:nvPr>
        </p:nvGraphicFramePr>
        <p:xfrm>
          <a:off x="5569684" y="470925"/>
          <a:ext cx="6159500" cy="56218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A531A0CD-7D3F-4F07-A0A3-6337FC6000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8325057"/>
      </p:ext>
    </p:extLst>
  </p:cSld>
  <p:clrMapOvr>
    <a:masterClrMapping/>
  </p:clrMapOvr>
  <mc:AlternateContent xmlns:mc="http://schemas.openxmlformats.org/markup-compatibility/2006">
    <mc:Choice xmlns:p14="http://schemas.microsoft.com/office/powerpoint/2010/main" Requires="p14">
      <p:transition spd="slow" p14:dur="2000" advTm="32311"/>
    </mc:Choice>
    <mc:Fallback>
      <p:transition spd="slow" advTm="3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AB3EC-43E3-5649-B3C3-0BE62A974683}"/>
              </a:ext>
            </a:extLst>
          </p:cNvPr>
          <p:cNvSpPr>
            <a:spLocks noGrp="1"/>
          </p:cNvSpPr>
          <p:nvPr>
            <p:ph type="title"/>
          </p:nvPr>
        </p:nvSpPr>
        <p:spPr>
          <a:xfrm>
            <a:off x="863029" y="1012004"/>
            <a:ext cx="3416158" cy="4795408"/>
          </a:xfrm>
        </p:spPr>
        <p:txBody>
          <a:bodyPr>
            <a:normAutofit/>
          </a:bodyPr>
          <a:lstStyle/>
          <a:p>
            <a:r>
              <a:rPr lang="en-US">
                <a:solidFill>
                  <a:srgbClr val="FFFFFF"/>
                </a:solidFill>
              </a:rPr>
              <a:t>NSF 20-526 Solicitation: Changes</a:t>
            </a:r>
          </a:p>
        </p:txBody>
      </p:sp>
      <p:sp>
        <p:nvSpPr>
          <p:cNvPr id="4" name="Slide Number Placeholder 3">
            <a:extLst>
              <a:ext uri="{FF2B5EF4-FFF2-40B4-BE49-F238E27FC236}">
                <a16:creationId xmlns:a16="http://schemas.microsoft.com/office/drawing/2014/main" id="{46578F5B-D84B-EC4E-8ED6-2D0DB7A3D225}"/>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21</a:t>
            </a:fld>
            <a:endParaRPr lang="en-US" sz="1200">
              <a:solidFill>
                <a:prstClr val="black">
                  <a:tint val="75000"/>
                </a:prstClr>
              </a:solidFill>
            </a:endParaRPr>
          </a:p>
        </p:txBody>
      </p:sp>
      <p:graphicFrame>
        <p:nvGraphicFramePr>
          <p:cNvPr id="14" name="Content Placeholder 2" descr="third-year review requirements">
            <a:extLst>
              <a:ext uri="{FF2B5EF4-FFF2-40B4-BE49-F238E27FC236}">
                <a16:creationId xmlns:a16="http://schemas.microsoft.com/office/drawing/2014/main" id="{68A69860-9C3E-4DC3-B980-4F2CED957B65}"/>
              </a:ext>
            </a:extLst>
          </p:cNvPr>
          <p:cNvGraphicFramePr>
            <a:graphicFrameLocks noGrp="1"/>
          </p:cNvGraphicFramePr>
          <p:nvPr>
            <p:ph idx="1"/>
            <p:extLst>
              <p:ext uri="{D42A27DB-BD31-4B8C-83A1-F6EECF244321}">
                <p14:modId xmlns:p14="http://schemas.microsoft.com/office/powerpoint/2010/main" val="333313792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2504E6F3-146E-4126-8A93-6013882F2E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859161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671A8-B0AA-574D-A64B-2051CE78E39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Track 3 third-year review requirements</a:t>
            </a:r>
          </a:p>
        </p:txBody>
      </p:sp>
      <p:sp>
        <p:nvSpPr>
          <p:cNvPr id="4" name="Slide Number Placeholder 3">
            <a:extLst>
              <a:ext uri="{FF2B5EF4-FFF2-40B4-BE49-F238E27FC236}">
                <a16:creationId xmlns:a16="http://schemas.microsoft.com/office/drawing/2014/main" id="{412AFF0E-0BE0-9A47-B9CF-D7F4FC547BC3}"/>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22</a:t>
            </a:fld>
            <a:endParaRPr lang="en-US" sz="1200">
              <a:solidFill>
                <a:prstClr val="black">
                  <a:tint val="75000"/>
                </a:prstClr>
              </a:solidFill>
            </a:endParaRPr>
          </a:p>
        </p:txBody>
      </p:sp>
      <p:graphicFrame>
        <p:nvGraphicFramePr>
          <p:cNvPr id="6" name="Content Placeholder 2" descr="third-year review requirements">
            <a:extLst>
              <a:ext uri="{FF2B5EF4-FFF2-40B4-BE49-F238E27FC236}">
                <a16:creationId xmlns:a16="http://schemas.microsoft.com/office/drawing/2014/main" id="{F99C6829-46A6-48C5-89FD-8F1657B3E648}"/>
              </a:ext>
            </a:extLst>
          </p:cNvPr>
          <p:cNvGraphicFramePr>
            <a:graphicFrameLocks noGrp="1"/>
          </p:cNvGraphicFramePr>
          <p:nvPr>
            <p:ph idx="1"/>
            <p:extLst>
              <p:ext uri="{D42A27DB-BD31-4B8C-83A1-F6EECF244321}">
                <p14:modId xmlns:p14="http://schemas.microsoft.com/office/powerpoint/2010/main" val="4207264887"/>
              </p:ext>
            </p:extLst>
          </p:nvPr>
        </p:nvGraphicFramePr>
        <p:xfrm>
          <a:off x="5579311" y="470924"/>
          <a:ext cx="5961380" cy="5554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9654CB61-2304-43B7-A2F7-3660283C4F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7292659"/>
      </p:ext>
    </p:extLst>
  </p:cSld>
  <p:clrMapOvr>
    <a:masterClrMapping/>
  </p:clrMapOvr>
  <mc:AlternateContent xmlns:mc="http://schemas.openxmlformats.org/markup-compatibility/2006">
    <mc:Choice xmlns:p14="http://schemas.microsoft.com/office/powerpoint/2010/main" Requires="p14">
      <p:transition spd="slow" p14:dur="2000" advTm="42377"/>
    </mc:Choice>
    <mc:Fallback>
      <p:transition spd="slow" advTm="4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inbow colored background.">
            <a:extLst>
              <a:ext uri="{FF2B5EF4-FFF2-40B4-BE49-F238E27FC236}">
                <a16:creationId xmlns:a16="http://schemas.microsoft.com/office/drawing/2014/main" id="{E37DEAC4-7E59-4FF6-BD31-AE888AAFF1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5" y="0"/>
            <a:ext cx="12192000" cy="6858000"/>
          </a:xfrm>
          <a:prstGeom prst="rect">
            <a:avLst/>
          </a:prstGeom>
        </p:spPr>
      </p:pic>
      <p:sp>
        <p:nvSpPr>
          <p:cNvPr id="3" name="TextBox 2"/>
          <p:cNvSpPr txBox="1"/>
          <p:nvPr/>
        </p:nvSpPr>
        <p:spPr>
          <a:xfrm>
            <a:off x="462065" y="5676900"/>
            <a:ext cx="3428999" cy="923330"/>
          </a:xfrm>
          <a:prstGeom prst="rect">
            <a:avLst/>
          </a:prstGeom>
          <a:noFill/>
        </p:spPr>
        <p:txBody>
          <a:bodyPr wrap="square" rtlCol="0">
            <a:spAutoFit/>
          </a:bodyPr>
          <a:lstStyle/>
          <a:p>
            <a:pPr algn="ctr"/>
            <a:r>
              <a:rPr lang="en-US" dirty="0">
                <a:solidFill>
                  <a:schemeClr val="bg1"/>
                </a:solidFill>
              </a:rPr>
              <a:t>Education and Human Resources</a:t>
            </a:r>
          </a:p>
          <a:p>
            <a:pPr algn="ctr"/>
            <a:r>
              <a:rPr lang="en-US" dirty="0">
                <a:solidFill>
                  <a:schemeClr val="bg1"/>
                </a:solidFill>
              </a:rPr>
              <a:t>Division of Undergraduate Education</a:t>
            </a:r>
          </a:p>
        </p:txBody>
      </p:sp>
      <p:pic>
        <p:nvPicPr>
          <p:cNvPr id="5" name="Picture 4" descr="NSF logo">
            <a:extLst>
              <a:ext uri="{FF2B5EF4-FFF2-40B4-BE49-F238E27FC236}">
                <a16:creationId xmlns:a16="http://schemas.microsoft.com/office/drawing/2014/main" id="{9683BF1A-2330-4931-93BE-EA3DBBD63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196" y="4472748"/>
            <a:ext cx="1052736" cy="1058238"/>
          </a:xfrm>
          <a:prstGeom prst="rect">
            <a:avLst/>
          </a:prstGeom>
        </p:spPr>
      </p:pic>
      <p:sp>
        <p:nvSpPr>
          <p:cNvPr id="6" name="Title 5">
            <a:extLst>
              <a:ext uri="{FF2B5EF4-FFF2-40B4-BE49-F238E27FC236}">
                <a16:creationId xmlns:a16="http://schemas.microsoft.com/office/drawing/2014/main" id="{2C87365F-4213-714F-B68B-5FC9D24C1207}"/>
              </a:ext>
            </a:extLst>
          </p:cNvPr>
          <p:cNvSpPr>
            <a:spLocks noGrp="1"/>
          </p:cNvSpPr>
          <p:nvPr>
            <p:ph type="title"/>
          </p:nvPr>
        </p:nvSpPr>
        <p:spPr>
          <a:xfrm>
            <a:off x="438150" y="124984"/>
            <a:ext cx="10515600" cy="4347764"/>
          </a:xfrm>
        </p:spPr>
        <p:txBody>
          <a:bodyPr>
            <a:normAutofit/>
          </a:bodyPr>
          <a:lstStyle/>
          <a:p>
            <a:r>
              <a:rPr lang="en-US" dirty="0"/>
              <a:t>Thank you!</a:t>
            </a:r>
            <a:br>
              <a:rPr lang="en-US" dirty="0"/>
            </a:br>
            <a:br>
              <a:rPr lang="en-US" dirty="0"/>
            </a:br>
            <a:r>
              <a:rPr lang="en-US" dirty="0">
                <a:solidFill>
                  <a:schemeClr val="accent1"/>
                </a:solidFill>
                <a:hlinkClick r:id="rId7">
                  <a:extLst>
                    <a:ext uri="{A12FA001-AC4F-418D-AE19-62706E023703}">
                      <ahyp:hlinkClr xmlns="" xmlns:ahyp="http://schemas.microsoft.com/office/drawing/2018/hyperlinkcolor" val="tx"/>
                    </a:ext>
                  </a:extLst>
                </a:hlinkClick>
              </a:rPr>
              <a:t>NSF 20-526</a:t>
            </a:r>
            <a:br>
              <a:rPr lang="en-US" dirty="0"/>
            </a:br>
            <a:r>
              <a:rPr lang="en-US" sz="2800" dirty="0"/>
              <a:t>https://www.nsf.gov/funding/pgm_summ.jsp?pims_id=5257</a:t>
            </a:r>
          </a:p>
        </p:txBody>
      </p:sp>
      <p:sp>
        <p:nvSpPr>
          <p:cNvPr id="2" name="Slide Number Placeholder 1">
            <a:extLst>
              <a:ext uri="{FF2B5EF4-FFF2-40B4-BE49-F238E27FC236}">
                <a16:creationId xmlns:a16="http://schemas.microsoft.com/office/drawing/2014/main" id="{3CFCFCE2-059D-40CC-A90D-8C1C8C452AD2}"/>
              </a:ext>
            </a:extLst>
          </p:cNvPr>
          <p:cNvSpPr>
            <a:spLocks noGrp="1"/>
          </p:cNvSpPr>
          <p:nvPr>
            <p:ph type="sldNum" sz="quarter" idx="4"/>
          </p:nvPr>
        </p:nvSpPr>
        <p:spPr/>
        <p:txBody>
          <a:bodyPr/>
          <a:lstStyle/>
          <a:p>
            <a:fld id="{8F4BEAD3-91E3-4FFC-B7DC-935959D17485}" type="slidenum">
              <a:rPr lang="en-US" smtClean="0"/>
              <a:pPr/>
              <a:t>23</a:t>
            </a:fld>
            <a:endParaRPr lang="en-US"/>
          </a:p>
        </p:txBody>
      </p:sp>
      <p:pic>
        <p:nvPicPr>
          <p:cNvPr id="8" name="Audio 7">
            <a:hlinkClick r:id="" action="ppaction://media"/>
            <a:extLst>
              <a:ext uri="{FF2B5EF4-FFF2-40B4-BE49-F238E27FC236}">
                <a16:creationId xmlns:a16="http://schemas.microsoft.com/office/drawing/2014/main" id="{D737EA89-CF5C-43A2-937E-909601DD03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7739082"/>
      </p:ext>
    </p:extLst>
  </p:cSld>
  <p:clrMapOvr>
    <a:masterClrMapping/>
  </p:clrMapOvr>
  <mc:AlternateContent xmlns:mc="http://schemas.openxmlformats.org/markup-compatibility/2006">
    <mc:Choice xmlns:p14="http://schemas.microsoft.com/office/powerpoint/2010/main" Requires="p14">
      <p:transition spd="slow" p14:dur="2000" advTm="21180"/>
    </mc:Choice>
    <mc:Fallback>
      <p:transition spd="slow" advTm="2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B0A6C-59B2-9540-9B3A-9395D88FBAF8}"/>
              </a:ext>
            </a:extLst>
          </p:cNvPr>
          <p:cNvSpPr>
            <a:spLocks noGrp="1"/>
          </p:cNvSpPr>
          <p:nvPr>
            <p:ph type="title"/>
          </p:nvPr>
        </p:nvSpPr>
        <p:spPr>
          <a:xfrm>
            <a:off x="863029" y="1012004"/>
            <a:ext cx="3416158" cy="4795408"/>
          </a:xfrm>
          <a:prstGeom prst="ellipse">
            <a:avLst/>
          </a:prstGeom>
        </p:spPr>
        <p:txBody>
          <a:bodyPr>
            <a:normAutofit/>
          </a:bodyPr>
          <a:lstStyle/>
          <a:p>
            <a:r>
              <a:rPr lang="en-US" sz="3700" dirty="0">
                <a:solidFill>
                  <a:srgbClr val="FFFFFF"/>
                </a:solidFill>
              </a:rPr>
              <a:t>S-STEM Program Goals Solicitation 20-526</a:t>
            </a:r>
          </a:p>
        </p:txBody>
      </p:sp>
      <p:sp>
        <p:nvSpPr>
          <p:cNvPr id="4" name="Slide Number Placeholder 3">
            <a:extLst>
              <a:ext uri="{FF2B5EF4-FFF2-40B4-BE49-F238E27FC236}">
                <a16:creationId xmlns:a16="http://schemas.microsoft.com/office/drawing/2014/main" id="{6DE15275-99E7-5045-9583-ED2B35676607}"/>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3</a:t>
            </a:fld>
            <a:endParaRPr lang="en-US" sz="1200">
              <a:solidFill>
                <a:prstClr val="black">
                  <a:tint val="75000"/>
                </a:prstClr>
              </a:solidFill>
            </a:endParaRPr>
          </a:p>
        </p:txBody>
      </p:sp>
      <p:graphicFrame>
        <p:nvGraphicFramePr>
          <p:cNvPr id="20" name="Content Placeholder 2" descr="Overview of the program goals.">
            <a:extLst>
              <a:ext uri="{FF2B5EF4-FFF2-40B4-BE49-F238E27FC236}">
                <a16:creationId xmlns:a16="http://schemas.microsoft.com/office/drawing/2014/main" id="{D098BCFE-B45D-4BC5-A624-21AF527A52C6}"/>
              </a:ext>
            </a:extLst>
          </p:cNvPr>
          <p:cNvGraphicFramePr>
            <a:graphicFrameLocks noGrp="1"/>
          </p:cNvGraphicFramePr>
          <p:nvPr>
            <p:ph idx="1"/>
            <p:extLst>
              <p:ext uri="{D42A27DB-BD31-4B8C-83A1-F6EECF244321}">
                <p14:modId xmlns:p14="http://schemas.microsoft.com/office/powerpoint/2010/main" val="768912351"/>
              </p:ext>
            </p:extLst>
          </p:nvPr>
        </p:nvGraphicFramePr>
        <p:xfrm>
          <a:off x="5550437" y="470924"/>
          <a:ext cx="6159500" cy="5573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719FA67-5823-4D71-9B85-CD1F1C6E3F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9424129"/>
      </p:ext>
    </p:extLst>
  </p:cSld>
  <p:clrMapOvr>
    <a:masterClrMapping/>
  </p:clrMapOvr>
  <mc:AlternateContent xmlns:mc="http://schemas.openxmlformats.org/markup-compatibility/2006">
    <mc:Choice xmlns:p14="http://schemas.microsoft.com/office/powerpoint/2010/main" Requires="p14">
      <p:transition spd="slow" p14:dur="2000" advTm="36767"/>
    </mc:Choice>
    <mc:Fallback>
      <p:transition spd="slow" advTm="3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building icon"/>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59000" contrast="-57000"/>
                    </a14:imgEffect>
                  </a14:imgLayer>
                </a14:imgProps>
              </a:ext>
              <a:ext uri="{28A0092B-C50C-407E-A947-70E740481C1C}">
                <a14:useLocalDpi xmlns:a14="http://schemas.microsoft.com/office/drawing/2010/main" val="0"/>
              </a:ext>
            </a:extLst>
          </a:blip>
          <a:srcRect/>
          <a:stretch>
            <a:fillRect/>
          </a:stretch>
        </p:blipFill>
        <p:spPr bwMode="auto">
          <a:xfrm>
            <a:off x="7924801" y="2750907"/>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building icon"/>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282541" y="2750907"/>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building icon"/>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8599521" y="2957432"/>
            <a:ext cx="1331357" cy="12732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building icon"/>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6162185" y="2893689"/>
            <a:ext cx="1359493" cy="130018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descr="Track 1 insituttional and capacity building, Track 2 and 3 Design and Development."/>
          <p:cNvSpPr txBox="1">
            <a:spLocks/>
          </p:cNvSpPr>
          <p:nvPr/>
        </p:nvSpPr>
        <p:spPr>
          <a:xfrm>
            <a:off x="2365320" y="87427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p>
        </p:txBody>
      </p:sp>
      <p:sp>
        <p:nvSpPr>
          <p:cNvPr id="25" name="TextBox 24"/>
          <p:cNvSpPr txBox="1"/>
          <p:nvPr/>
        </p:nvSpPr>
        <p:spPr>
          <a:xfrm>
            <a:off x="6553201" y="1447801"/>
            <a:ext cx="3391441" cy="461665"/>
          </a:xfrm>
          <a:prstGeom prst="rect">
            <a:avLst/>
          </a:prstGeom>
          <a:noFill/>
        </p:spPr>
        <p:txBody>
          <a:bodyPr wrap="none" rtlCol="0">
            <a:spAutoFit/>
          </a:bodyPr>
          <a:lstStyle/>
          <a:p>
            <a:pPr algn="ctr"/>
            <a:r>
              <a:rPr lang="en-US" sz="2400" b="1" kern="0" dirty="0">
                <a:solidFill>
                  <a:schemeClr val="tx2">
                    <a:lumMod val="75000"/>
                  </a:schemeClr>
                </a:solidFill>
              </a:rPr>
              <a:t>Design and Development</a:t>
            </a:r>
          </a:p>
        </p:txBody>
      </p:sp>
      <p:sp>
        <p:nvSpPr>
          <p:cNvPr id="27" name="Down Arrow 26" descr="down arrow"/>
          <p:cNvSpPr/>
          <p:nvPr/>
        </p:nvSpPr>
        <p:spPr>
          <a:xfrm>
            <a:off x="9448800" y="2297530"/>
            <a:ext cx="228600" cy="526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 name="Rectangle 38"/>
          <p:cNvSpPr>
            <a:spLocks noChangeArrowheads="1"/>
          </p:cNvSpPr>
          <p:nvPr/>
        </p:nvSpPr>
        <p:spPr bwMode="auto">
          <a:xfrm>
            <a:off x="2079070" y="4057472"/>
            <a:ext cx="3955164" cy="1200329"/>
          </a:xfrm>
          <a:prstGeom prst="rect">
            <a:avLst/>
          </a:prstGeom>
          <a:noFill/>
          <a:ln w="9525">
            <a:noFill/>
            <a:miter lim="800000"/>
            <a:headEnd/>
            <a:tailEnd/>
          </a:ln>
        </p:spPr>
        <p:txBody>
          <a:bodyPr wrap="square">
            <a:spAutoFit/>
          </a:bodyPr>
          <a:lstStyle/>
          <a:p>
            <a:r>
              <a:rPr lang="en-US" i="1" kern="0" dirty="0">
                <a:solidFill>
                  <a:sysClr val="windowText" lastClr="000000"/>
                </a:solidFill>
                <a:latin typeface="Century Gothic" panose="020B0502020202020204" pitchFamily="34" charset="0"/>
              </a:rPr>
              <a:t>For institutions with limited experience in implementing effective curricular and co-curricular activities</a:t>
            </a:r>
          </a:p>
        </p:txBody>
      </p:sp>
      <p:sp>
        <p:nvSpPr>
          <p:cNvPr id="30" name="Rectangle 39"/>
          <p:cNvSpPr>
            <a:spLocks noChangeArrowheads="1"/>
          </p:cNvSpPr>
          <p:nvPr/>
        </p:nvSpPr>
        <p:spPr bwMode="auto">
          <a:xfrm>
            <a:off x="6251521" y="5172130"/>
            <a:ext cx="4241321" cy="923330"/>
          </a:xfrm>
          <a:prstGeom prst="rect">
            <a:avLst/>
          </a:prstGeom>
          <a:noFill/>
          <a:ln w="9525">
            <a:noFill/>
            <a:miter lim="800000"/>
            <a:headEnd/>
            <a:tailEnd/>
          </a:ln>
        </p:spPr>
        <p:txBody>
          <a:bodyPr wrap="square">
            <a:spAutoFit/>
          </a:bodyPr>
          <a:lstStyle/>
          <a:p>
            <a:r>
              <a:rPr lang="en-US" i="1" kern="0" dirty="0">
                <a:solidFill>
                  <a:sysClr val="windowText" lastClr="000000"/>
                </a:solidFill>
                <a:latin typeface="Century Gothic" panose="020B0502020202020204" pitchFamily="34" charset="0"/>
              </a:rPr>
              <a:t>Seeks to leverage S-STEM funds with institutional efforts and infrastructure to increase and understand impacts</a:t>
            </a:r>
          </a:p>
        </p:txBody>
      </p:sp>
      <p:sp>
        <p:nvSpPr>
          <p:cNvPr id="31" name="TextBox 30"/>
          <p:cNvSpPr txBox="1"/>
          <p:nvPr/>
        </p:nvSpPr>
        <p:spPr>
          <a:xfrm>
            <a:off x="6251520" y="4267201"/>
            <a:ext cx="1215140" cy="646331"/>
          </a:xfrm>
          <a:prstGeom prst="rect">
            <a:avLst/>
          </a:prstGeom>
          <a:noFill/>
        </p:spPr>
        <p:txBody>
          <a:bodyPr wrap="none" rtlCol="0">
            <a:spAutoFit/>
          </a:bodyPr>
          <a:lstStyle/>
          <a:p>
            <a:pPr algn="ctr"/>
            <a:r>
              <a:rPr lang="en-US" b="1" kern="0" dirty="0">
                <a:solidFill>
                  <a:srgbClr val="1F497D"/>
                </a:solidFill>
              </a:rPr>
              <a:t>Up to $1M</a:t>
            </a:r>
          </a:p>
          <a:p>
            <a:pPr algn="ctr"/>
            <a:r>
              <a:rPr lang="en-US" b="1" kern="0" dirty="0">
                <a:solidFill>
                  <a:srgbClr val="1F497D"/>
                </a:solidFill>
              </a:rPr>
              <a:t>Up to 5 yrs</a:t>
            </a:r>
          </a:p>
        </p:txBody>
      </p:sp>
      <p:sp>
        <p:nvSpPr>
          <p:cNvPr id="32" name="TextBox 31"/>
          <p:cNvSpPr txBox="1"/>
          <p:nvPr/>
        </p:nvSpPr>
        <p:spPr>
          <a:xfrm>
            <a:off x="8642069" y="4306670"/>
            <a:ext cx="1215141" cy="646331"/>
          </a:xfrm>
          <a:prstGeom prst="rect">
            <a:avLst/>
          </a:prstGeom>
          <a:noFill/>
        </p:spPr>
        <p:txBody>
          <a:bodyPr wrap="none" rtlCol="0">
            <a:spAutoFit/>
          </a:bodyPr>
          <a:lstStyle/>
          <a:p>
            <a:pPr algn="ctr"/>
            <a:r>
              <a:rPr lang="en-US" b="1" kern="0" dirty="0">
                <a:solidFill>
                  <a:schemeClr val="tx2"/>
                </a:solidFill>
              </a:rPr>
              <a:t>Up to $5M</a:t>
            </a:r>
          </a:p>
          <a:p>
            <a:pPr algn="ctr"/>
            <a:r>
              <a:rPr lang="en-US" b="1" kern="0" dirty="0">
                <a:solidFill>
                  <a:schemeClr val="tx2"/>
                </a:solidFill>
              </a:rPr>
              <a:t>Up to 5 yrs</a:t>
            </a:r>
          </a:p>
        </p:txBody>
      </p:sp>
      <p:sp>
        <p:nvSpPr>
          <p:cNvPr id="33" name="TextBox 32"/>
          <p:cNvSpPr txBox="1"/>
          <p:nvPr/>
        </p:nvSpPr>
        <p:spPr>
          <a:xfrm>
            <a:off x="1699158" y="5541286"/>
            <a:ext cx="4038718" cy="615553"/>
          </a:xfrm>
          <a:prstGeom prst="rect">
            <a:avLst/>
          </a:prstGeom>
          <a:solidFill>
            <a:srgbClr val="C00000"/>
          </a:solidFill>
        </p:spPr>
        <p:txBody>
          <a:bodyPr wrap="square" rtlCol="0">
            <a:spAutoFit/>
          </a:bodyPr>
          <a:lstStyle/>
          <a:p>
            <a:pPr algn="ctr"/>
            <a:r>
              <a:rPr lang="en-US" sz="1600" b="1" kern="0" dirty="0">
                <a:solidFill>
                  <a:schemeClr val="bg1"/>
                </a:solidFill>
              </a:rPr>
              <a:t>Deadline (All Proposals):</a:t>
            </a:r>
          </a:p>
          <a:p>
            <a:pPr algn="ctr"/>
            <a:r>
              <a:rPr lang="en-US" kern="0" dirty="0">
                <a:solidFill>
                  <a:srgbClr val="FFFF00"/>
                </a:solidFill>
                <a:effectLst>
                  <a:outerShdw blurRad="38100" dist="38100" dir="2700000" algn="tl">
                    <a:srgbClr val="000000">
                      <a:alpha val="43137"/>
                    </a:srgbClr>
                  </a:outerShdw>
                </a:effectLst>
              </a:rPr>
              <a:t>Last Wednesday in March, annually</a:t>
            </a:r>
          </a:p>
        </p:txBody>
      </p:sp>
      <p:sp>
        <p:nvSpPr>
          <p:cNvPr id="34" name="Oval 33" descr="oval"/>
          <p:cNvSpPr/>
          <p:nvPr/>
        </p:nvSpPr>
        <p:spPr>
          <a:xfrm>
            <a:off x="8184123" y="3251538"/>
            <a:ext cx="2131032" cy="724115"/>
          </a:xfrm>
          <a:prstGeom prst="ellipse">
            <a:avLst/>
          </a:prstGeom>
          <a:solidFill>
            <a:srgbClr val="FFFFFF">
              <a:alpha val="34118"/>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5" name="TextBox 34"/>
          <p:cNvSpPr txBox="1"/>
          <p:nvPr/>
        </p:nvSpPr>
        <p:spPr>
          <a:xfrm>
            <a:off x="8184124" y="3284575"/>
            <a:ext cx="2131033" cy="707886"/>
          </a:xfrm>
          <a:prstGeom prst="rect">
            <a:avLst/>
          </a:prstGeom>
          <a:noFill/>
          <a:ln w="19050">
            <a:noFill/>
          </a:ln>
        </p:spPr>
        <p:txBody>
          <a:bodyPr wrap="none" rtlCol="0">
            <a:spAutoFit/>
          </a:bodyPr>
          <a:lstStyle/>
          <a:p>
            <a:pPr algn="ctr"/>
            <a:r>
              <a:rPr lang="en-US" sz="2000" b="1" kern="0" dirty="0">
                <a:solidFill>
                  <a:srgbClr val="000000"/>
                </a:solidFill>
              </a:rPr>
              <a:t>Multi-institutional</a:t>
            </a:r>
          </a:p>
          <a:p>
            <a:pPr algn="ctr"/>
            <a:r>
              <a:rPr lang="en-US" sz="2000" b="1" kern="0" dirty="0">
                <a:solidFill>
                  <a:srgbClr val="000000"/>
                </a:solidFill>
              </a:rPr>
              <a:t>Consortia</a:t>
            </a:r>
          </a:p>
        </p:txBody>
      </p:sp>
      <p:sp>
        <p:nvSpPr>
          <p:cNvPr id="36" name="Oval 35" descr="oval"/>
          <p:cNvSpPr/>
          <p:nvPr/>
        </p:nvSpPr>
        <p:spPr>
          <a:xfrm>
            <a:off x="6162184" y="3264128"/>
            <a:ext cx="1359494" cy="724115"/>
          </a:xfrm>
          <a:prstGeom prst="ellipse">
            <a:avLst/>
          </a:prstGeom>
          <a:solidFill>
            <a:srgbClr val="FFFFFF">
              <a:alpha val="34118"/>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7" name="TextBox 36"/>
          <p:cNvSpPr txBox="1"/>
          <p:nvPr/>
        </p:nvSpPr>
        <p:spPr>
          <a:xfrm>
            <a:off x="6019801" y="3251537"/>
            <a:ext cx="1714499" cy="707886"/>
          </a:xfrm>
          <a:prstGeom prst="rect">
            <a:avLst/>
          </a:prstGeom>
          <a:noFill/>
          <a:ln w="19050">
            <a:noFill/>
          </a:ln>
        </p:spPr>
        <p:txBody>
          <a:bodyPr wrap="square" rtlCol="0">
            <a:spAutoFit/>
          </a:bodyPr>
          <a:lstStyle/>
          <a:p>
            <a:pPr algn="ctr"/>
            <a:r>
              <a:rPr lang="en-US" sz="2000" b="1" kern="0" dirty="0">
                <a:solidFill>
                  <a:sysClr val="windowText" lastClr="000000"/>
                </a:solidFill>
              </a:rPr>
              <a:t>Single</a:t>
            </a:r>
          </a:p>
          <a:p>
            <a:pPr algn="ctr"/>
            <a:r>
              <a:rPr lang="en-US" sz="2000" b="1" kern="0" dirty="0">
                <a:solidFill>
                  <a:sysClr val="windowText" lastClr="000000"/>
                </a:solidFill>
              </a:rPr>
              <a:t>Institution</a:t>
            </a:r>
          </a:p>
        </p:txBody>
      </p:sp>
      <p:sp>
        <p:nvSpPr>
          <p:cNvPr id="38" name="Down Arrow 37" descr="down arrow"/>
          <p:cNvSpPr/>
          <p:nvPr/>
        </p:nvSpPr>
        <p:spPr>
          <a:xfrm>
            <a:off x="6705600" y="2302593"/>
            <a:ext cx="228600" cy="526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9" name="Rectangle 38"/>
          <p:cNvSpPr/>
          <p:nvPr/>
        </p:nvSpPr>
        <p:spPr>
          <a:xfrm>
            <a:off x="6174533" y="1828801"/>
            <a:ext cx="1290739" cy="461665"/>
          </a:xfrm>
          <a:prstGeom prst="rect">
            <a:avLst/>
          </a:prstGeom>
        </p:spPr>
        <p:txBody>
          <a:bodyPr wrap="none">
            <a:spAutoFit/>
          </a:bodyPr>
          <a:lstStyle/>
          <a:p>
            <a:pPr algn="ctr"/>
            <a:r>
              <a:rPr lang="en-US" sz="2400" b="1" kern="0" dirty="0">
                <a:solidFill>
                  <a:schemeClr val="tx2">
                    <a:lumMod val="75000"/>
                  </a:schemeClr>
                </a:solidFill>
              </a:rPr>
              <a:t>(Track 2)</a:t>
            </a:r>
          </a:p>
        </p:txBody>
      </p:sp>
      <p:sp>
        <p:nvSpPr>
          <p:cNvPr id="40" name="Rectangle 39"/>
          <p:cNvSpPr/>
          <p:nvPr/>
        </p:nvSpPr>
        <p:spPr>
          <a:xfrm>
            <a:off x="8920850" y="1831745"/>
            <a:ext cx="1290739" cy="461665"/>
          </a:xfrm>
          <a:prstGeom prst="rect">
            <a:avLst/>
          </a:prstGeom>
        </p:spPr>
        <p:txBody>
          <a:bodyPr wrap="none">
            <a:spAutoFit/>
          </a:bodyPr>
          <a:lstStyle/>
          <a:p>
            <a:pPr algn="ctr"/>
            <a:r>
              <a:rPr lang="en-US" sz="2400" b="1" kern="0" dirty="0">
                <a:solidFill>
                  <a:schemeClr val="tx2">
                    <a:lumMod val="75000"/>
                  </a:schemeClr>
                </a:solidFill>
              </a:rPr>
              <a:t>(Track 3)</a:t>
            </a:r>
          </a:p>
        </p:txBody>
      </p:sp>
      <p:sp>
        <p:nvSpPr>
          <p:cNvPr id="6" name="Title 5"/>
          <p:cNvSpPr>
            <a:spLocks noGrp="1"/>
          </p:cNvSpPr>
          <p:nvPr>
            <p:ph type="title"/>
          </p:nvPr>
        </p:nvSpPr>
        <p:spPr/>
        <p:txBody>
          <a:bodyPr>
            <a:noAutofit/>
          </a:bodyPr>
          <a:lstStyle/>
          <a:p>
            <a:pPr algn="ctr"/>
            <a:r>
              <a:rPr lang="en-US" b="1" dirty="0">
                <a:solidFill>
                  <a:schemeClr val="tx1"/>
                </a:solidFill>
                <a:ea typeface="+mn-ea"/>
                <a:cs typeface="+mn-cs"/>
              </a:rPr>
              <a:t>Program Tracks</a:t>
            </a:r>
          </a:p>
        </p:txBody>
      </p:sp>
      <p:pic>
        <p:nvPicPr>
          <p:cNvPr id="9" name="Picture 8" descr="wooden blocks with letter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5322" y="1899393"/>
            <a:ext cx="2040932" cy="1622175"/>
          </a:xfrm>
          <a:prstGeom prst="rect">
            <a:avLst/>
          </a:prstGeom>
          <a:ln>
            <a:noFill/>
          </a:ln>
          <a:effectLst>
            <a:softEdge rad="112500"/>
          </a:effectLst>
        </p:spPr>
      </p:pic>
      <p:sp>
        <p:nvSpPr>
          <p:cNvPr id="24" name="TextBox 23"/>
          <p:cNvSpPr txBox="1"/>
          <p:nvPr/>
        </p:nvSpPr>
        <p:spPr>
          <a:xfrm>
            <a:off x="1840308" y="1513299"/>
            <a:ext cx="4015586" cy="830997"/>
          </a:xfrm>
          <a:prstGeom prst="rect">
            <a:avLst/>
          </a:prstGeom>
          <a:noFill/>
        </p:spPr>
        <p:txBody>
          <a:bodyPr wrap="none" rtlCol="0">
            <a:spAutoFit/>
          </a:bodyPr>
          <a:lstStyle/>
          <a:p>
            <a:pPr algn="ctr"/>
            <a:r>
              <a:rPr lang="en-US" sz="2400" b="1" kern="0" dirty="0">
                <a:solidFill>
                  <a:schemeClr val="tx2">
                    <a:lumMod val="75000"/>
                  </a:schemeClr>
                </a:solidFill>
              </a:rPr>
              <a:t>Institutional Capacity Building</a:t>
            </a:r>
          </a:p>
          <a:p>
            <a:pPr algn="ctr"/>
            <a:r>
              <a:rPr lang="en-US" sz="2400" b="1" kern="0" dirty="0">
                <a:solidFill>
                  <a:schemeClr val="tx2">
                    <a:lumMod val="75000"/>
                  </a:schemeClr>
                </a:solidFill>
              </a:rPr>
              <a:t>	            (Track 1)</a:t>
            </a:r>
          </a:p>
        </p:txBody>
      </p:sp>
      <p:sp>
        <p:nvSpPr>
          <p:cNvPr id="26" name="Down Arrow 25" descr="down arrow"/>
          <p:cNvSpPr/>
          <p:nvPr/>
        </p:nvSpPr>
        <p:spPr>
          <a:xfrm>
            <a:off x="4590472" y="2317045"/>
            <a:ext cx="224960" cy="5766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8" name="TextBox 27"/>
          <p:cNvSpPr txBox="1"/>
          <p:nvPr/>
        </p:nvSpPr>
        <p:spPr>
          <a:xfrm>
            <a:off x="4022638" y="2983324"/>
            <a:ext cx="1360629" cy="646331"/>
          </a:xfrm>
          <a:prstGeom prst="rect">
            <a:avLst/>
          </a:prstGeom>
          <a:noFill/>
        </p:spPr>
        <p:txBody>
          <a:bodyPr wrap="none" rtlCol="0">
            <a:spAutoFit/>
          </a:bodyPr>
          <a:lstStyle/>
          <a:p>
            <a:pPr algn="ctr"/>
            <a:r>
              <a:rPr lang="en-US" b="1" kern="0" dirty="0">
                <a:solidFill>
                  <a:srgbClr val="1F497D"/>
                </a:solidFill>
              </a:rPr>
              <a:t>Up to $650K</a:t>
            </a:r>
          </a:p>
          <a:p>
            <a:pPr algn="ctr"/>
            <a:r>
              <a:rPr lang="en-US" b="1" kern="0" dirty="0">
                <a:solidFill>
                  <a:srgbClr val="1F497D"/>
                </a:solidFill>
              </a:rPr>
              <a:t>Up to 5 yrs</a:t>
            </a:r>
          </a:p>
        </p:txBody>
      </p:sp>
      <p:sp>
        <p:nvSpPr>
          <p:cNvPr id="42" name="Rectangle 41"/>
          <p:cNvSpPr/>
          <p:nvPr/>
        </p:nvSpPr>
        <p:spPr>
          <a:xfrm>
            <a:off x="1807388" y="3505872"/>
            <a:ext cx="2743200" cy="215444"/>
          </a:xfrm>
          <a:prstGeom prst="rect">
            <a:avLst/>
          </a:prstGeom>
        </p:spPr>
        <p:txBody>
          <a:bodyPr wrap="square">
            <a:spAutoFit/>
          </a:bodyPr>
          <a:lstStyle/>
          <a:p>
            <a:r>
              <a:rPr lang="en-US" sz="800" b="1" kern="0" dirty="0">
                <a:solidFill>
                  <a:schemeClr val="bg1">
                    <a:lumMod val="95000"/>
                  </a:schemeClr>
                </a:solidFill>
                <a:effectLst>
                  <a:outerShdw blurRad="38100" dist="38100" dir="2700000" algn="tl">
                    <a:srgbClr val="000000">
                      <a:alpha val="43137"/>
                    </a:srgbClr>
                  </a:outerShdw>
                </a:effectLst>
              </a:rPr>
              <a:t>Image courtesy of 7Crafts at FreeDigitalPhotos.net</a:t>
            </a:r>
            <a:endParaRPr lang="en-US" sz="800" kern="0" dirty="0">
              <a:solidFill>
                <a:schemeClr val="bg1">
                  <a:lumMod val="95000"/>
                </a:schemeClr>
              </a:solidFill>
              <a:effectLst>
                <a:outerShdw blurRad="38100" dist="38100" dir="2700000" algn="tl">
                  <a:srgbClr val="000000">
                    <a:alpha val="43137"/>
                  </a:srgbClr>
                </a:outerShdw>
              </a:effectLst>
            </a:endParaRPr>
          </a:p>
        </p:txBody>
      </p:sp>
      <p:grpSp>
        <p:nvGrpSpPr>
          <p:cNvPr id="41" name="Group 40" descr="The S-STEM program supports three tracks.">
            <a:extLst>
              <a:ext uri="{FF2B5EF4-FFF2-40B4-BE49-F238E27FC236}">
                <a16:creationId xmlns:a16="http://schemas.microsoft.com/office/drawing/2014/main" id="{A0D06A0E-C079-47F5-B3D8-93D186BE19C0}"/>
              </a:ext>
            </a:extLst>
          </p:cNvPr>
          <p:cNvGrpSpPr/>
          <p:nvPr/>
        </p:nvGrpSpPr>
        <p:grpSpPr>
          <a:xfrm>
            <a:off x="1870975" y="2317808"/>
            <a:ext cx="7848495" cy="3049797"/>
            <a:chOff x="481594" y="2220960"/>
            <a:chExt cx="7848495" cy="3049797"/>
          </a:xfrm>
          <a:solidFill>
            <a:srgbClr val="92D050"/>
          </a:solidFill>
        </p:grpSpPr>
        <p:sp>
          <p:nvSpPr>
            <p:cNvPr id="43" name="Right Triangle 42">
              <a:extLst>
                <a:ext uri="{FF2B5EF4-FFF2-40B4-BE49-F238E27FC236}">
                  <a16:creationId xmlns:a16="http://schemas.microsoft.com/office/drawing/2014/main" id="{417BD343-3D63-44A5-A241-91B3EA21F8EA}"/>
                </a:ext>
              </a:extLst>
            </p:cNvPr>
            <p:cNvSpPr/>
            <p:nvPr/>
          </p:nvSpPr>
          <p:spPr>
            <a:xfrm flipH="1">
              <a:off x="481594" y="2220960"/>
              <a:ext cx="7848495" cy="3049797"/>
            </a:xfrm>
            <a:prstGeom prst="r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2A6BAF2-885B-4C55-B04C-66A940E8E487}"/>
                </a:ext>
              </a:extLst>
            </p:cNvPr>
            <p:cNvSpPr txBox="1"/>
            <p:nvPr/>
          </p:nvSpPr>
          <p:spPr>
            <a:xfrm>
              <a:off x="3700151" y="3991697"/>
              <a:ext cx="4629938" cy="1200329"/>
            </a:xfrm>
            <a:prstGeom prst="rect">
              <a:avLst/>
            </a:prstGeom>
            <a:grpFill/>
          </p:spPr>
          <p:txBody>
            <a:bodyPr wrap="square" rtlCol="0">
              <a:spAutoFit/>
            </a:bodyPr>
            <a:lstStyle/>
            <a:p>
              <a:r>
                <a:rPr lang="en-US" sz="2400" b="1" dirty="0"/>
                <a:t>Budget, Scope, #Students,  Complexity of Support Structures, Complexity of Research Questions </a:t>
              </a:r>
            </a:p>
          </p:txBody>
        </p:sp>
      </p:grpSp>
      <p:pic>
        <p:nvPicPr>
          <p:cNvPr id="5" name="Audio 4">
            <a:hlinkClick r:id="" action="ppaction://media"/>
            <a:extLst>
              <a:ext uri="{FF2B5EF4-FFF2-40B4-BE49-F238E27FC236}">
                <a16:creationId xmlns:a16="http://schemas.microsoft.com/office/drawing/2014/main" id="{72777F26-5E67-4A45-8ADF-55E9EBF150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1100360"/>
      </p:ext>
    </p:extLst>
  </p:cSld>
  <p:clrMapOvr>
    <a:masterClrMapping/>
  </p:clrMapOvr>
  <mc:AlternateContent xmlns:mc="http://schemas.openxmlformats.org/markup-compatibility/2006">
    <mc:Choice xmlns:p14="http://schemas.microsoft.com/office/powerpoint/2010/main" Requires="p14">
      <p:transition spd="slow" p14:dur="2000" advTm="45265"/>
    </mc:Choice>
    <mc:Fallback>
      <p:transition spd="slow" advTm="4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0-#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B0A6C-59B2-9540-9B3A-9395D88FBAF8}"/>
              </a:ext>
            </a:extLst>
          </p:cNvPr>
          <p:cNvSpPr>
            <a:spLocks noGrp="1"/>
          </p:cNvSpPr>
          <p:nvPr>
            <p:ph type="title"/>
          </p:nvPr>
        </p:nvSpPr>
        <p:spPr>
          <a:xfrm>
            <a:off x="863029" y="1012004"/>
            <a:ext cx="3416158" cy="4795408"/>
          </a:xfrm>
        </p:spPr>
        <p:txBody>
          <a:bodyPr>
            <a:normAutofit/>
          </a:bodyPr>
          <a:lstStyle/>
          <a:p>
            <a:r>
              <a:rPr lang="en-US">
                <a:solidFill>
                  <a:srgbClr val="FFFFFF"/>
                </a:solidFill>
              </a:rPr>
              <a:t>Expected Student Outcomes</a:t>
            </a:r>
          </a:p>
        </p:txBody>
      </p:sp>
      <p:sp>
        <p:nvSpPr>
          <p:cNvPr id="4" name="Slide Number Placeholder 3">
            <a:extLst>
              <a:ext uri="{FF2B5EF4-FFF2-40B4-BE49-F238E27FC236}">
                <a16:creationId xmlns:a16="http://schemas.microsoft.com/office/drawing/2014/main" id="{6DE15275-99E7-5045-9583-ED2B35676607}"/>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a:solidFill>
                  <a:prstClr val="black">
                    <a:tint val="75000"/>
                  </a:prstClr>
                </a:solidFill>
              </a:rPr>
              <a:pPr algn="r">
                <a:spcAft>
                  <a:spcPts val="600"/>
                </a:spcAft>
              </a:pPr>
              <a:t>5</a:t>
            </a:fld>
            <a:endParaRPr lang="en-US" sz="1200">
              <a:solidFill>
                <a:prstClr val="black">
                  <a:tint val="75000"/>
                </a:prstClr>
              </a:solidFill>
            </a:endParaRPr>
          </a:p>
        </p:txBody>
      </p:sp>
      <p:graphicFrame>
        <p:nvGraphicFramePr>
          <p:cNvPr id="15" name="Content Placeholder 2" descr="expected student outcomes">
            <a:extLst>
              <a:ext uri="{FF2B5EF4-FFF2-40B4-BE49-F238E27FC236}">
                <a16:creationId xmlns:a16="http://schemas.microsoft.com/office/drawing/2014/main" id="{E20A94B1-8C10-4454-8B51-1498A6A5EF80}"/>
              </a:ext>
            </a:extLst>
          </p:cNvPr>
          <p:cNvGraphicFramePr>
            <a:graphicFrameLocks noGrp="1"/>
          </p:cNvGraphicFramePr>
          <p:nvPr>
            <p:ph idx="1"/>
            <p:extLst>
              <p:ext uri="{D42A27DB-BD31-4B8C-83A1-F6EECF244321}">
                <p14:modId xmlns:p14="http://schemas.microsoft.com/office/powerpoint/2010/main" val="270153666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2BBA2199-08A1-4FF7-9C36-57D3A95257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0203958"/>
      </p:ext>
    </p:extLst>
  </p:cSld>
  <p:clrMapOvr>
    <a:masterClrMapping/>
  </p:clrMapOvr>
  <mc:AlternateContent xmlns:mc="http://schemas.openxmlformats.org/markup-compatibility/2006">
    <mc:Choice xmlns:p14="http://schemas.microsoft.com/office/powerpoint/2010/main" Requires="p14">
      <p:transition spd="slow" p14:dur="2000" advTm="40233"/>
    </mc:Choice>
    <mc:Fallback>
      <p:transition spd="slow" advTm="4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A00C4A-CD41-624B-871D-A78003A81574}"/>
              </a:ext>
            </a:extLst>
          </p:cNvPr>
          <p:cNvSpPr>
            <a:spLocks noGrp="1"/>
          </p:cNvSpPr>
          <p:nvPr>
            <p:ph type="title"/>
          </p:nvPr>
        </p:nvSpPr>
        <p:spPr>
          <a:xfrm>
            <a:off x="863029" y="1012004"/>
            <a:ext cx="3416158" cy="4795408"/>
          </a:xfrm>
        </p:spPr>
        <p:txBody>
          <a:bodyPr>
            <a:normAutofit/>
          </a:bodyPr>
          <a:lstStyle/>
          <a:p>
            <a:r>
              <a:rPr lang="en-US">
                <a:solidFill>
                  <a:srgbClr val="FFFFFF"/>
                </a:solidFill>
              </a:rPr>
              <a:t>S-STEM activities – Flexibility needed</a:t>
            </a:r>
            <a:endParaRPr lang="en-US" dirty="0">
              <a:solidFill>
                <a:srgbClr val="FFFFFF"/>
              </a:solidFill>
            </a:endParaRPr>
          </a:p>
        </p:txBody>
      </p:sp>
      <p:sp>
        <p:nvSpPr>
          <p:cNvPr id="4" name="Slide Number Placeholder 3">
            <a:extLst>
              <a:ext uri="{FF2B5EF4-FFF2-40B4-BE49-F238E27FC236}">
                <a16:creationId xmlns:a16="http://schemas.microsoft.com/office/drawing/2014/main" id="{B1D8DAAE-0953-E64F-84FA-72641ABAEADA}"/>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6</a:t>
            </a:fld>
            <a:endParaRPr lang="en-US" sz="1200">
              <a:solidFill>
                <a:prstClr val="black">
                  <a:tint val="75000"/>
                </a:prstClr>
              </a:solidFill>
            </a:endParaRPr>
          </a:p>
        </p:txBody>
      </p:sp>
      <p:graphicFrame>
        <p:nvGraphicFramePr>
          <p:cNvPr id="17" name="Content Placeholder 2" descr="expectations of s-stem activities">
            <a:extLst>
              <a:ext uri="{FF2B5EF4-FFF2-40B4-BE49-F238E27FC236}">
                <a16:creationId xmlns:a16="http://schemas.microsoft.com/office/drawing/2014/main" id="{8004DD94-0EF4-6242-8EF5-A16AEF73F44B}"/>
              </a:ext>
            </a:extLst>
          </p:cNvPr>
          <p:cNvGraphicFramePr>
            <a:graphicFrameLocks/>
          </p:cNvGraphicFramePr>
          <p:nvPr>
            <p:extLst>
              <p:ext uri="{D42A27DB-BD31-4B8C-83A1-F6EECF244321}">
                <p14:modId xmlns:p14="http://schemas.microsoft.com/office/powerpoint/2010/main" val="1386366933"/>
              </p:ext>
            </p:extLst>
          </p:nvPr>
        </p:nvGraphicFramePr>
        <p:xfrm>
          <a:off x="5549165" y="702012"/>
          <a:ext cx="6492875"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3FAE698B-1B09-4238-A351-9122C4907B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7504875"/>
      </p:ext>
    </p:extLst>
  </p:cSld>
  <p:clrMapOvr>
    <a:masterClrMapping/>
  </p:clrMapOvr>
  <mc:AlternateContent xmlns:mc="http://schemas.openxmlformats.org/markup-compatibility/2006">
    <mc:Choice xmlns:p14="http://schemas.microsoft.com/office/powerpoint/2010/main" Requires="p14">
      <p:transition spd="slow" p14:dur="2000" advTm="49372"/>
    </mc:Choice>
    <mc:Fallback>
      <p:transition spd="slow" advTm="4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Low-income</a:t>
            </a:r>
            <a:br>
              <a:rPr lang="en-US" sz="4800" dirty="0">
                <a:solidFill>
                  <a:srgbClr val="FFFFFF"/>
                </a:solidFill>
              </a:rPr>
            </a:br>
            <a:br>
              <a:rPr lang="en-US" sz="4800" dirty="0">
                <a:solidFill>
                  <a:srgbClr val="FFFFFF"/>
                </a:solidFill>
              </a:rPr>
            </a:br>
            <a:endParaRPr lang="en-US" sz="4800" dirty="0">
              <a:solidFill>
                <a:srgbClr val="FFFFFF"/>
              </a:solidFill>
            </a:endParaRP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7</a:t>
            </a:fld>
            <a:endParaRPr lang="en-US" sz="1200">
              <a:solidFill>
                <a:prstClr val="black">
                  <a:tint val="75000"/>
                </a:prstClr>
              </a:solidFill>
            </a:endParaRPr>
          </a:p>
        </p:txBody>
      </p:sp>
      <p:graphicFrame>
        <p:nvGraphicFramePr>
          <p:cNvPr id="6" name="Content Placeholder 2" descr="low income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ext uri="{D42A27DB-BD31-4B8C-83A1-F6EECF244321}">
                <p14:modId xmlns:p14="http://schemas.microsoft.com/office/powerpoint/2010/main" val="3272896590"/>
              </p:ext>
            </p:extLst>
          </p:nvPr>
        </p:nvGraphicFramePr>
        <p:xfrm>
          <a:off x="5367554" y="470923"/>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36DB8CB1-D2A6-41D6-90FB-F79E95726B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8089660"/>
      </p:ext>
    </p:extLst>
  </p:cSld>
  <p:clrMapOvr>
    <a:masterClrMapping/>
  </p:clrMapOvr>
  <mc:AlternateContent xmlns:mc="http://schemas.openxmlformats.org/markup-compatibility/2006">
    <mc:Choice xmlns:p14="http://schemas.microsoft.com/office/powerpoint/2010/main" Requires="p14">
      <p:transition spd="slow" p14:dur="2000" advTm="33980"/>
    </mc:Choice>
    <mc:Fallback>
      <p:transition spd="slow"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Academic talent</a:t>
            </a:r>
            <a:br>
              <a:rPr lang="en-US" sz="4800" dirty="0">
                <a:solidFill>
                  <a:srgbClr val="FFFFFF"/>
                </a:solidFill>
              </a:rPr>
            </a:br>
            <a:endParaRPr lang="en-US" sz="4800" dirty="0">
              <a:solidFill>
                <a:srgbClr val="FFFFFF"/>
              </a:solidFill>
            </a:endParaRP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8</a:t>
            </a:fld>
            <a:endParaRPr lang="en-US" sz="1200">
              <a:solidFill>
                <a:prstClr val="black">
                  <a:tint val="75000"/>
                </a:prstClr>
              </a:solidFill>
            </a:endParaRPr>
          </a:p>
        </p:txBody>
      </p:sp>
      <p:graphicFrame>
        <p:nvGraphicFramePr>
          <p:cNvPr id="6" name="Content Placeholder 2" descr="academic talent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ext uri="{D42A27DB-BD31-4B8C-83A1-F6EECF244321}">
                <p14:modId xmlns:p14="http://schemas.microsoft.com/office/powerpoint/2010/main" val="547751366"/>
              </p:ext>
            </p:extLst>
          </p:nvPr>
        </p:nvGraphicFramePr>
        <p:xfrm>
          <a:off x="5367554" y="451672"/>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3D0B995B-6D37-4A8D-9D52-D61938E9F3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2374797"/>
      </p:ext>
    </p:extLst>
  </p:cSld>
  <p:clrMapOvr>
    <a:masterClrMapping/>
  </p:clrMapOvr>
  <mc:AlternateContent xmlns:mc="http://schemas.openxmlformats.org/markup-compatibility/2006">
    <mc:Choice xmlns:p14="http://schemas.microsoft.com/office/powerpoint/2010/main" Requires="p14">
      <p:transition spd="slow" p14:dur="2000" advTm="24740"/>
    </mc:Choice>
    <mc:Fallback>
      <p:transition spd="slow" advTm="2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1081A2-CD5D-5A4F-A068-07F06136CA05}"/>
              </a:ext>
            </a:extLst>
          </p:cNvPr>
          <p:cNvSpPr>
            <a:spLocks noGrp="1"/>
          </p:cNvSpPr>
          <p:nvPr>
            <p:ph type="title"/>
          </p:nvPr>
        </p:nvSpPr>
        <p:spPr>
          <a:xfrm>
            <a:off x="863029" y="1012004"/>
            <a:ext cx="3416158" cy="4795408"/>
          </a:xfrm>
        </p:spPr>
        <p:txBody>
          <a:bodyPr>
            <a:normAutofit/>
          </a:bodyPr>
          <a:lstStyle/>
          <a:p>
            <a:r>
              <a:rPr lang="en-US" sz="2400" dirty="0">
                <a:solidFill>
                  <a:srgbClr val="FFFFFF"/>
                </a:solidFill>
              </a:rPr>
              <a:t>Student Eligibility Criteria </a:t>
            </a:r>
            <a:br>
              <a:rPr lang="en-US" dirty="0">
                <a:solidFill>
                  <a:srgbClr val="FFFFFF"/>
                </a:solidFill>
              </a:rPr>
            </a:br>
            <a:br>
              <a:rPr lang="en-US" dirty="0">
                <a:solidFill>
                  <a:srgbClr val="FFFFFF"/>
                </a:solidFill>
              </a:rPr>
            </a:br>
            <a:r>
              <a:rPr lang="en-US" sz="4800" dirty="0">
                <a:solidFill>
                  <a:srgbClr val="FFFFFF"/>
                </a:solidFill>
              </a:rPr>
              <a:t>Unmet financial need</a:t>
            </a:r>
          </a:p>
        </p:txBody>
      </p:sp>
      <p:sp>
        <p:nvSpPr>
          <p:cNvPr id="4" name="Slide Number Placeholder 3">
            <a:extLst>
              <a:ext uri="{FF2B5EF4-FFF2-40B4-BE49-F238E27FC236}">
                <a16:creationId xmlns:a16="http://schemas.microsoft.com/office/drawing/2014/main" id="{68882206-2486-FC4E-A183-2328D3A151BF}"/>
              </a:ext>
            </a:extLst>
          </p:cNvPr>
          <p:cNvSpPr>
            <a:spLocks noGrp="1"/>
          </p:cNvSpPr>
          <p:nvPr>
            <p:ph type="sldNum" sz="quarter" idx="4"/>
          </p:nvPr>
        </p:nvSpPr>
        <p:spPr>
          <a:xfrm>
            <a:off x="10726220" y="6356350"/>
            <a:ext cx="627580" cy="365125"/>
          </a:xfrm>
        </p:spPr>
        <p:txBody>
          <a:bodyPr>
            <a:normAutofit/>
          </a:bodyPr>
          <a:lstStyle/>
          <a:p>
            <a:pPr algn="r">
              <a:spcAft>
                <a:spcPts val="600"/>
              </a:spcAft>
            </a:pPr>
            <a:fld id="{8F4BEAD3-91E3-4FFC-B7DC-935959D17485}" type="slidenum">
              <a:rPr lang="en-US" sz="1200" smtClean="0">
                <a:solidFill>
                  <a:prstClr val="black">
                    <a:tint val="75000"/>
                  </a:prstClr>
                </a:solidFill>
              </a:rPr>
              <a:pPr algn="r">
                <a:spcAft>
                  <a:spcPts val="600"/>
                </a:spcAft>
              </a:pPr>
              <a:t>9</a:t>
            </a:fld>
            <a:endParaRPr lang="en-US" sz="1200">
              <a:solidFill>
                <a:prstClr val="black">
                  <a:tint val="75000"/>
                </a:prstClr>
              </a:solidFill>
            </a:endParaRPr>
          </a:p>
        </p:txBody>
      </p:sp>
      <p:graphicFrame>
        <p:nvGraphicFramePr>
          <p:cNvPr id="6" name="Content Placeholder 2" descr="unmet financial need eligibility criteria">
            <a:extLst>
              <a:ext uri="{FF2B5EF4-FFF2-40B4-BE49-F238E27FC236}">
                <a16:creationId xmlns:a16="http://schemas.microsoft.com/office/drawing/2014/main" id="{743D00B5-03E5-4AE8-912B-F54CC9FC187A}"/>
              </a:ext>
            </a:extLst>
          </p:cNvPr>
          <p:cNvGraphicFramePr>
            <a:graphicFrameLocks noGrp="1"/>
          </p:cNvGraphicFramePr>
          <p:nvPr>
            <p:ph idx="1"/>
            <p:extLst>
              <p:ext uri="{D42A27DB-BD31-4B8C-83A1-F6EECF244321}">
                <p14:modId xmlns:p14="http://schemas.microsoft.com/office/powerpoint/2010/main" val="2086806312"/>
              </p:ext>
            </p:extLst>
          </p:nvPr>
        </p:nvGraphicFramePr>
        <p:xfrm>
          <a:off x="5367554" y="470923"/>
          <a:ext cx="6513604" cy="5602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EAFC96B-2161-4A41-87AD-DF0EBB2B3D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964193"/>
      </p:ext>
    </p:extLst>
  </p:cSld>
  <p:clrMapOvr>
    <a:masterClrMapping/>
  </p:clrMapOvr>
  <mc:AlternateContent xmlns:mc="http://schemas.openxmlformats.org/markup-compatibility/2006">
    <mc:Choice xmlns:p14="http://schemas.microsoft.com/office/powerpoint/2010/main" Requires="p14">
      <p:transition spd="slow" p14:dur="2000" advTm="34655"/>
    </mc:Choice>
    <mc:Fallback>
      <p:transition spd="slow" advTm="3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9AB21F91937A4CA511AA968E3C7EE3" ma:contentTypeVersion="0" ma:contentTypeDescription="Create a new document." ma:contentTypeScope="" ma:versionID="80483bc0eab3d41c5bf7eb21f4b68b64">
  <xsd:schema xmlns:xsd="http://www.w3.org/2001/XMLSchema" xmlns:xs="http://www.w3.org/2001/XMLSchema" xmlns:p="http://schemas.microsoft.com/office/2006/metadata/properties" targetNamespace="http://schemas.microsoft.com/office/2006/metadata/properties" ma:root="true" ma:fieldsID="f9cfd24378d80e8af5a7e997eccd344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76ACC7-2FDF-4146-95C2-DEEFA96D7B6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B61CEBC-55C1-4533-AC8A-AB3F607BF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859C50F-84F5-4F4B-A318-699362B421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TotalTime>
  <Words>1814</Words>
  <Application>Microsoft Office PowerPoint</Application>
  <PresentationFormat>Widescreen</PresentationFormat>
  <Paragraphs>248</Paragraphs>
  <Slides>23</Slides>
  <Notes>23</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Century Gothic</vt:lpstr>
      <vt:lpstr>Office Theme</vt:lpstr>
      <vt:lpstr>NSF Scholarships in Science, Technology, Engineering, &amp; Mathematics (S-STEM)  Overview of Revised Solicitation NSF 20-526 </vt:lpstr>
      <vt:lpstr>S-STEM</vt:lpstr>
      <vt:lpstr>S-STEM Program Goals Solicitation 20-526</vt:lpstr>
      <vt:lpstr>Program Tracks</vt:lpstr>
      <vt:lpstr>Expected Student Outcomes</vt:lpstr>
      <vt:lpstr>S-STEM activities – Flexibility needed</vt:lpstr>
      <vt:lpstr>Student Eligibility Criteria   Low-income  </vt:lpstr>
      <vt:lpstr>Student Eligibility Criteria   Academic talent </vt:lpstr>
      <vt:lpstr>Student Eligibility Criteria   Unmet financial need</vt:lpstr>
      <vt:lpstr>NSF 20-526 Solicitation: Changes</vt:lpstr>
      <vt:lpstr>NSF 20-526 Solicitation: Changes</vt:lpstr>
      <vt:lpstr>Eligible degrees</vt:lpstr>
      <vt:lpstr>Ineligible degrees/programs</vt:lpstr>
      <vt:lpstr>Eligible disciplines</vt:lpstr>
      <vt:lpstr>NSF 20-526 Solicitation: Changes</vt:lpstr>
      <vt:lpstr>Enrollment status</vt:lpstr>
      <vt:lpstr>NSF 20-526 Solicitation: Changes</vt:lpstr>
      <vt:lpstr>Example of Required Supplementary Documentation</vt:lpstr>
      <vt:lpstr>NSF 20-526 Solicitation: Changes</vt:lpstr>
      <vt:lpstr>Requests for supplemental funding</vt:lpstr>
      <vt:lpstr>NSF 20-526 Solicitation: Changes</vt:lpstr>
      <vt:lpstr>Track 3 third-year review requirements</vt:lpstr>
      <vt:lpstr>Thank you!  NSF 20-526 https://www.nsf.gov/funding/pgm_summ.jsp?pims_id=5257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Rollins, Sami</dc:creator>
  <cp:lastModifiedBy>Higgins, Thomas B</cp:lastModifiedBy>
  <cp:revision>15</cp:revision>
  <cp:lastPrinted>2019-12-24T12:58:55Z</cp:lastPrinted>
  <dcterms:created xsi:type="dcterms:W3CDTF">2019-12-19T22:05:59Z</dcterms:created>
  <dcterms:modified xsi:type="dcterms:W3CDTF">2019-12-27T16:42:46Z</dcterms:modified>
</cp:coreProperties>
</file>