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86" r:id="rId5"/>
    <p:sldId id="400" r:id="rId6"/>
    <p:sldId id="401" r:id="rId7"/>
    <p:sldId id="402" r:id="rId8"/>
    <p:sldId id="385" r:id="rId9"/>
    <p:sldId id="403" r:id="rId10"/>
    <p:sldId id="384" r:id="rId11"/>
    <p:sldId id="404" r:id="rId12"/>
    <p:sldId id="405" r:id="rId13"/>
    <p:sldId id="406" r:id="rId14"/>
    <p:sldId id="376" r:id="rId15"/>
    <p:sldId id="377" r:id="rId16"/>
    <p:sldId id="387" r:id="rId17"/>
    <p:sldId id="386" r:id="rId18"/>
    <p:sldId id="407" r:id="rId19"/>
    <p:sldId id="379" r:id="rId20"/>
    <p:sldId id="380" r:id="rId21"/>
    <p:sldId id="381" r:id="rId22"/>
    <p:sldId id="382" r:id="rId23"/>
    <p:sldId id="393" r:id="rId24"/>
    <p:sldId id="394" r:id="rId25"/>
    <p:sldId id="395" r:id="rId26"/>
    <p:sldId id="396" r:id="rId27"/>
    <p:sldId id="388" r:id="rId28"/>
    <p:sldId id="397" r:id="rId29"/>
    <p:sldId id="398" r:id="rId30"/>
    <p:sldId id="408" r:id="rId31"/>
    <p:sldId id="392" r:id="rId32"/>
    <p:sldId id="409"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85271" autoAdjust="0"/>
  </p:normalViewPr>
  <p:slideViewPr>
    <p:cSldViewPr snapToGrid="0">
      <p:cViewPr varScale="1">
        <p:scale>
          <a:sx n="97" d="100"/>
          <a:sy n="97" d="100"/>
        </p:scale>
        <p:origin x="1212" y="84"/>
      </p:cViewPr>
      <p:guideLst>
        <p:guide orient="horz" pos="3576"/>
        <p:guide pos="7272"/>
        <p:guide orient="horz" pos="2260"/>
        <p:guide pos="576"/>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1.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1.png"/></Relationships>
</file>

<file path=ppt/diagrams/_rels/data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2" Type="http://schemas.openxmlformats.org/officeDocument/2006/relationships/hyperlink" Target="https://www2.ed.gov/about/offices/list/ope/trio/index.html" TargetMode="External"/><Relationship Id="rId1" Type="http://schemas.openxmlformats.org/officeDocument/2006/relationships/hyperlink" Target="https://www2.ed.gov/programs/fpg/index.html"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31.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2" Type="http://schemas.openxmlformats.org/officeDocument/2006/relationships/hyperlink" Target="https://www2.ed.gov/about/offices/list/ope/trio/index.html" TargetMode="External"/><Relationship Id="rId1" Type="http://schemas.openxmlformats.org/officeDocument/2006/relationships/hyperlink" Target="https://www2.ed.gov/programs/fpg/index.html"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212C8-968F-4042-A23F-3782AE9C7E4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8402375-B138-4637-8041-3FD8DA0D01F9}">
      <dgm:prSet/>
      <dgm:spPr/>
      <dgm:t>
        <a:bodyPr/>
        <a:lstStyle/>
        <a:p>
          <a:pPr>
            <a:lnSpc>
              <a:spcPct val="100000"/>
            </a:lnSpc>
          </a:pPr>
          <a:r>
            <a:rPr lang="en-US" b="1" dirty="0"/>
            <a:t>increase the number </a:t>
          </a:r>
          <a:r>
            <a:rPr lang="en-US" dirty="0"/>
            <a:t>of low-income academically talented students with demonstrated financial need obtaining degrees in S-STEM eligible disciplines and entering the workforce or graduate programs in STEM</a:t>
          </a:r>
        </a:p>
      </dgm:t>
    </dgm:pt>
    <dgm:pt modelId="{E1578B58-2F7B-4C94-856F-A63F33A37E31}" type="parTrans" cxnId="{43D2AEC7-4BA5-4AF4-9701-E3D6B87F5676}">
      <dgm:prSet/>
      <dgm:spPr/>
      <dgm:t>
        <a:bodyPr/>
        <a:lstStyle/>
        <a:p>
          <a:endParaRPr lang="en-US"/>
        </a:p>
      </dgm:t>
    </dgm:pt>
    <dgm:pt modelId="{A0B534D5-0C17-428C-A6B4-533B86FCA250}" type="sibTrans" cxnId="{43D2AEC7-4BA5-4AF4-9701-E3D6B87F5676}">
      <dgm:prSet/>
      <dgm:spPr/>
      <dgm:t>
        <a:bodyPr/>
        <a:lstStyle/>
        <a:p>
          <a:endParaRPr lang="en-US"/>
        </a:p>
      </dgm:t>
    </dgm:pt>
    <dgm:pt modelId="{8FBE46A8-6B95-4F6A-8365-27E6470423A6}">
      <dgm:prSet/>
      <dgm:spPr/>
      <dgm:t>
        <a:bodyPr/>
        <a:lstStyle/>
        <a:p>
          <a:pPr>
            <a:lnSpc>
              <a:spcPct val="100000"/>
            </a:lnSpc>
          </a:pPr>
          <a:r>
            <a:rPr lang="en-US" b="1" dirty="0"/>
            <a:t>improve the education </a:t>
          </a:r>
          <a:r>
            <a:rPr lang="en-US" dirty="0"/>
            <a:t>of future scientists, engineers, and technicians, with a focus on low-income academically talented students with demonstrated financial need</a:t>
          </a:r>
        </a:p>
      </dgm:t>
    </dgm:pt>
    <dgm:pt modelId="{50BB3D91-7D9F-4F8E-8E84-31DD0A2D7A30}" type="parTrans" cxnId="{A79CFE07-65FA-4E75-ADD9-C6EFD6BC6263}">
      <dgm:prSet/>
      <dgm:spPr/>
      <dgm:t>
        <a:bodyPr/>
        <a:lstStyle/>
        <a:p>
          <a:endParaRPr lang="en-US"/>
        </a:p>
      </dgm:t>
    </dgm:pt>
    <dgm:pt modelId="{FBCBF180-B3A8-4C55-878F-2D3B7DB626BF}" type="sibTrans" cxnId="{A79CFE07-65FA-4E75-ADD9-C6EFD6BC6263}">
      <dgm:prSet/>
      <dgm:spPr/>
      <dgm:t>
        <a:bodyPr/>
        <a:lstStyle/>
        <a:p>
          <a:endParaRPr lang="en-US"/>
        </a:p>
      </dgm:t>
    </dgm:pt>
    <dgm:pt modelId="{2CF50FE1-3B06-4551-8654-0B6D27684C0A}">
      <dgm:prSet/>
      <dgm:spPr/>
      <dgm:t>
        <a:bodyPr/>
        <a:lstStyle/>
        <a:p>
          <a:pPr>
            <a:lnSpc>
              <a:spcPct val="100000"/>
            </a:lnSpc>
          </a:pPr>
          <a:r>
            <a:rPr lang="en-US" b="1" dirty="0"/>
            <a:t>generate knowledge </a:t>
          </a:r>
          <a:r>
            <a:rPr lang="en-US" dirty="0"/>
            <a:t>to advance understanding of how interventions or evidence-based curricular and co-curricular activities affect the success, retention, transfer, academic/career pathways, and graduation of low-income students in STEM</a:t>
          </a:r>
        </a:p>
      </dgm:t>
    </dgm:pt>
    <dgm:pt modelId="{25669194-9405-4462-8BE5-A62BBAAF7652}" type="parTrans" cxnId="{A8FD078D-983D-4D14-B9B4-0DD0517CF9FF}">
      <dgm:prSet/>
      <dgm:spPr/>
      <dgm:t>
        <a:bodyPr/>
        <a:lstStyle/>
        <a:p>
          <a:endParaRPr lang="en-US"/>
        </a:p>
      </dgm:t>
    </dgm:pt>
    <dgm:pt modelId="{116A3500-4E0A-48DD-A713-54A39453C9D4}" type="sibTrans" cxnId="{A8FD078D-983D-4D14-B9B4-0DD0517CF9FF}">
      <dgm:prSet/>
      <dgm:spPr/>
      <dgm:t>
        <a:bodyPr/>
        <a:lstStyle/>
        <a:p>
          <a:endParaRPr lang="en-US"/>
        </a:p>
      </dgm:t>
    </dgm:pt>
    <dgm:pt modelId="{4830D681-5A4E-49AB-BE72-BBB2FA7219AD}" type="pres">
      <dgm:prSet presAssocID="{7B5212C8-968F-4042-A23F-3782AE9C7E4D}" presName="root" presStyleCnt="0">
        <dgm:presLayoutVars>
          <dgm:dir/>
          <dgm:resizeHandles val="exact"/>
        </dgm:presLayoutVars>
      </dgm:prSet>
      <dgm:spPr/>
    </dgm:pt>
    <dgm:pt modelId="{9476C316-25D2-41D9-B64F-FBB8416EDFE1}" type="pres">
      <dgm:prSet presAssocID="{E8402375-B138-4637-8041-3FD8DA0D01F9}" presName="compNode" presStyleCnt="0"/>
      <dgm:spPr/>
    </dgm:pt>
    <dgm:pt modelId="{13A4AEC0-9341-45C3-BE53-A4138375E947}" type="pres">
      <dgm:prSet presAssocID="{E8402375-B138-4637-8041-3FD8DA0D01F9}" presName="bgRect" presStyleLbl="bgShp" presStyleIdx="0" presStyleCnt="3"/>
      <dgm:spPr/>
    </dgm:pt>
    <dgm:pt modelId="{23902083-6F86-442C-88A0-C4F9D7CA0A6B}" type="pres">
      <dgm:prSet presAssocID="{E8402375-B138-4637-8041-3FD8DA0D01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DF89A33-291C-4D69-8625-07DD3C43C027}" type="pres">
      <dgm:prSet presAssocID="{E8402375-B138-4637-8041-3FD8DA0D01F9}" presName="spaceRect" presStyleCnt="0"/>
      <dgm:spPr/>
    </dgm:pt>
    <dgm:pt modelId="{3C382B5C-7FB4-4ACA-8DE0-60B7CE0B53D8}" type="pres">
      <dgm:prSet presAssocID="{E8402375-B138-4637-8041-3FD8DA0D01F9}" presName="parTx" presStyleLbl="revTx" presStyleIdx="0" presStyleCnt="3">
        <dgm:presLayoutVars>
          <dgm:chMax val="0"/>
          <dgm:chPref val="0"/>
        </dgm:presLayoutVars>
      </dgm:prSet>
      <dgm:spPr/>
    </dgm:pt>
    <dgm:pt modelId="{3C1DB658-AD1F-4653-BE47-200A19D6342B}" type="pres">
      <dgm:prSet presAssocID="{A0B534D5-0C17-428C-A6B4-533B86FCA250}" presName="sibTrans" presStyleCnt="0"/>
      <dgm:spPr/>
    </dgm:pt>
    <dgm:pt modelId="{436535E4-B67D-43E5-9BCB-9AF34EFF09B6}" type="pres">
      <dgm:prSet presAssocID="{8FBE46A8-6B95-4F6A-8365-27E6470423A6}" presName="compNode" presStyleCnt="0"/>
      <dgm:spPr/>
    </dgm:pt>
    <dgm:pt modelId="{4585CC25-9E13-4AF0-BDC6-06B9E307CBAC}" type="pres">
      <dgm:prSet presAssocID="{8FBE46A8-6B95-4F6A-8365-27E6470423A6}" presName="bgRect" presStyleLbl="bgShp" presStyleIdx="1" presStyleCnt="3" custLinFactNeighborX="-156"/>
      <dgm:spPr/>
    </dgm:pt>
    <dgm:pt modelId="{F9DE0EFC-9925-49E6-9148-C99A8A4902EA}" type="pres">
      <dgm:prSet presAssocID="{8FBE46A8-6B95-4F6A-8365-27E6470423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73FC5461-16B0-4DAE-BCC0-D3DD487CF5BA}" type="pres">
      <dgm:prSet presAssocID="{8FBE46A8-6B95-4F6A-8365-27E6470423A6}" presName="spaceRect" presStyleCnt="0"/>
      <dgm:spPr/>
    </dgm:pt>
    <dgm:pt modelId="{6C4DF9E1-7237-4978-AD88-81084FF50F51}" type="pres">
      <dgm:prSet presAssocID="{8FBE46A8-6B95-4F6A-8365-27E6470423A6}" presName="parTx" presStyleLbl="revTx" presStyleIdx="1" presStyleCnt="3">
        <dgm:presLayoutVars>
          <dgm:chMax val="0"/>
          <dgm:chPref val="0"/>
        </dgm:presLayoutVars>
      </dgm:prSet>
      <dgm:spPr/>
    </dgm:pt>
    <dgm:pt modelId="{C0407AC4-31E6-4F95-A8F7-CF4D1F7A3813}" type="pres">
      <dgm:prSet presAssocID="{FBCBF180-B3A8-4C55-878F-2D3B7DB626BF}" presName="sibTrans" presStyleCnt="0"/>
      <dgm:spPr/>
    </dgm:pt>
    <dgm:pt modelId="{95A57DC8-9C9F-477E-BFD1-8A268021EAB0}" type="pres">
      <dgm:prSet presAssocID="{2CF50FE1-3B06-4551-8654-0B6D27684C0A}" presName="compNode" presStyleCnt="0"/>
      <dgm:spPr/>
    </dgm:pt>
    <dgm:pt modelId="{DAA27B75-D06A-448C-967D-DB06AA818DF2}" type="pres">
      <dgm:prSet presAssocID="{2CF50FE1-3B06-4551-8654-0B6D27684C0A}" presName="bgRect" presStyleLbl="bgShp" presStyleIdx="2" presStyleCnt="3"/>
      <dgm:spPr/>
    </dgm:pt>
    <dgm:pt modelId="{7FE6E56E-0A5E-4B1C-BAF5-61F4E7010B02}" type="pres">
      <dgm:prSet presAssocID="{2CF50FE1-3B06-4551-8654-0B6D27684C0A}" presName="iconRect" presStyleLbl="node1" presStyleIdx="2" presStyleCnt="3" custLinFactNeighborX="109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6CA2C5F-627D-488B-B3F9-E56C784E2A94}" type="pres">
      <dgm:prSet presAssocID="{2CF50FE1-3B06-4551-8654-0B6D27684C0A}" presName="spaceRect" presStyleCnt="0"/>
      <dgm:spPr/>
    </dgm:pt>
    <dgm:pt modelId="{3C2344A4-866B-41CC-A10E-74938524B596}" type="pres">
      <dgm:prSet presAssocID="{2CF50FE1-3B06-4551-8654-0B6D27684C0A}" presName="parTx" presStyleLbl="revTx" presStyleIdx="2" presStyleCnt="3">
        <dgm:presLayoutVars>
          <dgm:chMax val="0"/>
          <dgm:chPref val="0"/>
        </dgm:presLayoutVars>
      </dgm:prSet>
      <dgm:spPr/>
    </dgm:pt>
  </dgm:ptLst>
  <dgm:cxnLst>
    <dgm:cxn modelId="{191B2107-CD52-3E44-B67E-3E1A944E6041}" type="presOf" srcId="{E8402375-B138-4637-8041-3FD8DA0D01F9}" destId="{3C382B5C-7FB4-4ACA-8DE0-60B7CE0B53D8}" srcOrd="0" destOrd="0" presId="urn:microsoft.com/office/officeart/2018/2/layout/IconVerticalSolidList"/>
    <dgm:cxn modelId="{A79CFE07-65FA-4E75-ADD9-C6EFD6BC6263}" srcId="{7B5212C8-968F-4042-A23F-3782AE9C7E4D}" destId="{8FBE46A8-6B95-4F6A-8365-27E6470423A6}" srcOrd="1" destOrd="0" parTransId="{50BB3D91-7D9F-4F8E-8E84-31DD0A2D7A30}" sibTransId="{FBCBF180-B3A8-4C55-878F-2D3B7DB626BF}"/>
    <dgm:cxn modelId="{FCD9163C-44C2-274B-BFCC-306FFCD46ADB}" type="presOf" srcId="{8FBE46A8-6B95-4F6A-8365-27E6470423A6}" destId="{6C4DF9E1-7237-4978-AD88-81084FF50F51}" srcOrd="0" destOrd="0" presId="urn:microsoft.com/office/officeart/2018/2/layout/IconVerticalSolidList"/>
    <dgm:cxn modelId="{A8FD078D-983D-4D14-B9B4-0DD0517CF9FF}" srcId="{7B5212C8-968F-4042-A23F-3782AE9C7E4D}" destId="{2CF50FE1-3B06-4551-8654-0B6D27684C0A}" srcOrd="2" destOrd="0" parTransId="{25669194-9405-4462-8BE5-A62BBAAF7652}" sibTransId="{116A3500-4E0A-48DD-A713-54A39453C9D4}"/>
    <dgm:cxn modelId="{43D2AEC7-4BA5-4AF4-9701-E3D6B87F5676}" srcId="{7B5212C8-968F-4042-A23F-3782AE9C7E4D}" destId="{E8402375-B138-4637-8041-3FD8DA0D01F9}" srcOrd="0" destOrd="0" parTransId="{E1578B58-2F7B-4C94-856F-A63F33A37E31}" sibTransId="{A0B534D5-0C17-428C-A6B4-533B86FCA250}"/>
    <dgm:cxn modelId="{7E341EDA-7EE6-EA49-A4D9-08D86B595A63}" type="presOf" srcId="{2CF50FE1-3B06-4551-8654-0B6D27684C0A}" destId="{3C2344A4-866B-41CC-A10E-74938524B596}" srcOrd="0" destOrd="0" presId="urn:microsoft.com/office/officeart/2018/2/layout/IconVerticalSolidList"/>
    <dgm:cxn modelId="{B4EBB1FE-0290-6B48-A5DD-34F12659EE0B}" type="presOf" srcId="{7B5212C8-968F-4042-A23F-3782AE9C7E4D}" destId="{4830D681-5A4E-49AB-BE72-BBB2FA7219AD}" srcOrd="0" destOrd="0" presId="urn:microsoft.com/office/officeart/2018/2/layout/IconVerticalSolidList"/>
    <dgm:cxn modelId="{C78C814D-A7EA-BE43-8E0D-6191F77B6DBF}" type="presParOf" srcId="{4830D681-5A4E-49AB-BE72-BBB2FA7219AD}" destId="{9476C316-25D2-41D9-B64F-FBB8416EDFE1}" srcOrd="0" destOrd="0" presId="urn:microsoft.com/office/officeart/2018/2/layout/IconVerticalSolidList"/>
    <dgm:cxn modelId="{D5A299E7-AA9C-F344-A440-6D65BA815C33}" type="presParOf" srcId="{9476C316-25D2-41D9-B64F-FBB8416EDFE1}" destId="{13A4AEC0-9341-45C3-BE53-A4138375E947}" srcOrd="0" destOrd="0" presId="urn:microsoft.com/office/officeart/2018/2/layout/IconVerticalSolidList"/>
    <dgm:cxn modelId="{E44A0032-4CB8-E749-B7B7-4CCF91AC51AE}" type="presParOf" srcId="{9476C316-25D2-41D9-B64F-FBB8416EDFE1}" destId="{23902083-6F86-442C-88A0-C4F9D7CA0A6B}" srcOrd="1" destOrd="0" presId="urn:microsoft.com/office/officeart/2018/2/layout/IconVerticalSolidList"/>
    <dgm:cxn modelId="{E29B37E4-E336-A34F-AF71-6E20AC881047}" type="presParOf" srcId="{9476C316-25D2-41D9-B64F-FBB8416EDFE1}" destId="{2DF89A33-291C-4D69-8625-07DD3C43C027}" srcOrd="2" destOrd="0" presId="urn:microsoft.com/office/officeart/2018/2/layout/IconVerticalSolidList"/>
    <dgm:cxn modelId="{80264E72-B125-BC41-8291-BD779FE3120A}" type="presParOf" srcId="{9476C316-25D2-41D9-B64F-FBB8416EDFE1}" destId="{3C382B5C-7FB4-4ACA-8DE0-60B7CE0B53D8}" srcOrd="3" destOrd="0" presId="urn:microsoft.com/office/officeart/2018/2/layout/IconVerticalSolidList"/>
    <dgm:cxn modelId="{7B131814-8164-E040-9F0E-F8A625CFC240}" type="presParOf" srcId="{4830D681-5A4E-49AB-BE72-BBB2FA7219AD}" destId="{3C1DB658-AD1F-4653-BE47-200A19D6342B}" srcOrd="1" destOrd="0" presId="urn:microsoft.com/office/officeart/2018/2/layout/IconVerticalSolidList"/>
    <dgm:cxn modelId="{DFB1C980-5BAE-E14B-8A02-28277E04E08C}" type="presParOf" srcId="{4830D681-5A4E-49AB-BE72-BBB2FA7219AD}" destId="{436535E4-B67D-43E5-9BCB-9AF34EFF09B6}" srcOrd="2" destOrd="0" presId="urn:microsoft.com/office/officeart/2018/2/layout/IconVerticalSolidList"/>
    <dgm:cxn modelId="{D7784994-1AB3-D74B-9F28-2BC637CB19C4}" type="presParOf" srcId="{436535E4-B67D-43E5-9BCB-9AF34EFF09B6}" destId="{4585CC25-9E13-4AF0-BDC6-06B9E307CBAC}" srcOrd="0" destOrd="0" presId="urn:microsoft.com/office/officeart/2018/2/layout/IconVerticalSolidList"/>
    <dgm:cxn modelId="{2F72352F-BCB4-7042-BCE2-A2CB17204DF2}" type="presParOf" srcId="{436535E4-B67D-43E5-9BCB-9AF34EFF09B6}" destId="{F9DE0EFC-9925-49E6-9148-C99A8A4902EA}" srcOrd="1" destOrd="0" presId="urn:microsoft.com/office/officeart/2018/2/layout/IconVerticalSolidList"/>
    <dgm:cxn modelId="{1AA68F36-FD4B-6441-9B69-B5BCC650185E}" type="presParOf" srcId="{436535E4-B67D-43E5-9BCB-9AF34EFF09B6}" destId="{73FC5461-16B0-4DAE-BCC0-D3DD487CF5BA}" srcOrd="2" destOrd="0" presId="urn:microsoft.com/office/officeart/2018/2/layout/IconVerticalSolidList"/>
    <dgm:cxn modelId="{D6F4597C-EB79-BC43-B894-1325062930E2}" type="presParOf" srcId="{436535E4-B67D-43E5-9BCB-9AF34EFF09B6}" destId="{6C4DF9E1-7237-4978-AD88-81084FF50F51}" srcOrd="3" destOrd="0" presId="urn:microsoft.com/office/officeart/2018/2/layout/IconVerticalSolidList"/>
    <dgm:cxn modelId="{EB0E1B4F-EAC4-B84C-9565-3697AE481996}" type="presParOf" srcId="{4830D681-5A4E-49AB-BE72-BBB2FA7219AD}" destId="{C0407AC4-31E6-4F95-A8F7-CF4D1F7A3813}" srcOrd="3" destOrd="0" presId="urn:microsoft.com/office/officeart/2018/2/layout/IconVerticalSolidList"/>
    <dgm:cxn modelId="{EA199CDA-44DA-2947-A57B-819789EFB105}" type="presParOf" srcId="{4830D681-5A4E-49AB-BE72-BBB2FA7219AD}" destId="{95A57DC8-9C9F-477E-BFD1-8A268021EAB0}" srcOrd="4" destOrd="0" presId="urn:microsoft.com/office/officeart/2018/2/layout/IconVerticalSolidList"/>
    <dgm:cxn modelId="{A28BC3BF-EC36-6740-BACC-7D0728D06FDB}" type="presParOf" srcId="{95A57DC8-9C9F-477E-BFD1-8A268021EAB0}" destId="{DAA27B75-D06A-448C-967D-DB06AA818DF2}" srcOrd="0" destOrd="0" presId="urn:microsoft.com/office/officeart/2018/2/layout/IconVerticalSolidList"/>
    <dgm:cxn modelId="{20E430D5-22EE-8E4E-AA67-D00F885A434D}" type="presParOf" srcId="{95A57DC8-9C9F-477E-BFD1-8A268021EAB0}" destId="{7FE6E56E-0A5E-4B1C-BAF5-61F4E7010B02}" srcOrd="1" destOrd="0" presId="urn:microsoft.com/office/officeart/2018/2/layout/IconVerticalSolidList"/>
    <dgm:cxn modelId="{233C84DA-A831-FA47-AD98-ABED4AAD1E53}" type="presParOf" srcId="{95A57DC8-9C9F-477E-BFD1-8A268021EAB0}" destId="{06CA2C5F-627D-488B-B3F9-E56C784E2A94}" srcOrd="2" destOrd="0" presId="urn:microsoft.com/office/officeart/2018/2/layout/IconVerticalSolidList"/>
    <dgm:cxn modelId="{826FAE8E-67D6-514B-874D-F31E852FB055}" type="presParOf" srcId="{95A57DC8-9C9F-477E-BFD1-8A268021EAB0}" destId="{3C2344A4-866B-41CC-A10E-74938524B59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3D39F5-E08A-4335-BEB4-C0C8A42087DC}"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154D7F5-8064-47BD-8BA0-FD27B336DD21}">
      <dgm:prSet/>
      <dgm:spPr/>
      <dgm:t>
        <a:bodyPr/>
        <a:lstStyle/>
        <a:p>
          <a:pPr>
            <a:defRPr cap="all"/>
          </a:pPr>
          <a:r>
            <a:rPr lang="en-US" dirty="0"/>
            <a:t>Encourage efforts that are focused on well-documented institutional needs or concerns</a:t>
          </a:r>
        </a:p>
      </dgm:t>
    </dgm:pt>
    <dgm:pt modelId="{5DDCE52E-259C-43C7-8DF7-9CE9D30C3576}" type="parTrans" cxnId="{AE510DDB-750F-4480-BFE1-7DE44333A55F}">
      <dgm:prSet/>
      <dgm:spPr/>
      <dgm:t>
        <a:bodyPr/>
        <a:lstStyle/>
        <a:p>
          <a:endParaRPr lang="en-US"/>
        </a:p>
      </dgm:t>
    </dgm:pt>
    <dgm:pt modelId="{DBD3F0C3-521C-4BF5-8C8E-D43A4226CB54}" type="sibTrans" cxnId="{AE510DDB-750F-4480-BFE1-7DE44333A55F}">
      <dgm:prSet/>
      <dgm:spPr/>
      <dgm:t>
        <a:bodyPr/>
        <a:lstStyle/>
        <a:p>
          <a:endParaRPr lang="en-US"/>
        </a:p>
      </dgm:t>
    </dgm:pt>
    <dgm:pt modelId="{44FB2086-9C0E-4077-9A89-ACC4B45BF861}">
      <dgm:prSet/>
      <dgm:spPr/>
      <dgm:t>
        <a:bodyPr/>
        <a:lstStyle/>
        <a:p>
          <a:pPr>
            <a:defRPr cap="all"/>
          </a:pPr>
          <a:r>
            <a:rPr lang="en-US" dirty="0"/>
            <a:t>Encourages proposals to build on completed needs analyses or institutional scans</a:t>
          </a:r>
        </a:p>
      </dgm:t>
    </dgm:pt>
    <dgm:pt modelId="{C761C1A7-6AB8-421A-8542-E8FA7FBF19CB}" type="parTrans" cxnId="{087E2E1F-C6E5-4F7E-86F4-CBD7D0203DEB}">
      <dgm:prSet/>
      <dgm:spPr/>
      <dgm:t>
        <a:bodyPr/>
        <a:lstStyle/>
        <a:p>
          <a:endParaRPr lang="en-US"/>
        </a:p>
      </dgm:t>
    </dgm:pt>
    <dgm:pt modelId="{5B348A3B-2CCD-405A-A9A3-082FC93F67C6}" type="sibTrans" cxnId="{087E2E1F-C6E5-4F7E-86F4-CBD7D0203DEB}">
      <dgm:prSet/>
      <dgm:spPr/>
      <dgm:t>
        <a:bodyPr/>
        <a:lstStyle/>
        <a:p>
          <a:endParaRPr lang="en-US"/>
        </a:p>
      </dgm:t>
    </dgm:pt>
    <dgm:pt modelId="{32F697FF-3626-4D30-9C35-78CD30A58FE7}" type="pres">
      <dgm:prSet presAssocID="{C83D39F5-E08A-4335-BEB4-C0C8A42087DC}" presName="root" presStyleCnt="0">
        <dgm:presLayoutVars>
          <dgm:dir/>
          <dgm:resizeHandles val="exact"/>
        </dgm:presLayoutVars>
      </dgm:prSet>
      <dgm:spPr/>
    </dgm:pt>
    <dgm:pt modelId="{111A3C47-2E52-4A6A-B8B5-6C25EBA4186E}" type="pres">
      <dgm:prSet presAssocID="{B154D7F5-8064-47BD-8BA0-FD27B336DD21}" presName="compNode" presStyleCnt="0"/>
      <dgm:spPr/>
    </dgm:pt>
    <dgm:pt modelId="{29941659-C53E-44DB-BC73-06F0BA9D7EEC}" type="pres">
      <dgm:prSet presAssocID="{B154D7F5-8064-47BD-8BA0-FD27B336DD21}" presName="iconBgRect" presStyleLbl="bgShp" presStyleIdx="0" presStyleCnt="2"/>
      <dgm:spPr>
        <a:prstGeom prst="round2DiagRect">
          <a:avLst>
            <a:gd name="adj1" fmla="val 29727"/>
            <a:gd name="adj2" fmla="val 0"/>
          </a:avLst>
        </a:prstGeom>
      </dgm:spPr>
    </dgm:pt>
    <dgm:pt modelId="{CC474E28-5DBE-43B4-9A3F-B4DC19D0DF00}" type="pres">
      <dgm:prSet presAssocID="{B154D7F5-8064-47BD-8BA0-FD27B336DD2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AF9F3B32-A437-4E93-A393-2FB839264782}" type="pres">
      <dgm:prSet presAssocID="{B154D7F5-8064-47BD-8BA0-FD27B336DD21}" presName="spaceRect" presStyleCnt="0"/>
      <dgm:spPr/>
    </dgm:pt>
    <dgm:pt modelId="{D3568A9A-F85C-4BE9-95F3-43BC0D9046CE}" type="pres">
      <dgm:prSet presAssocID="{B154D7F5-8064-47BD-8BA0-FD27B336DD21}" presName="textRect" presStyleLbl="revTx" presStyleIdx="0" presStyleCnt="2">
        <dgm:presLayoutVars>
          <dgm:chMax val="1"/>
          <dgm:chPref val="1"/>
        </dgm:presLayoutVars>
      </dgm:prSet>
      <dgm:spPr/>
    </dgm:pt>
    <dgm:pt modelId="{9D328914-0970-4D6C-B38A-91DDC7182FE7}" type="pres">
      <dgm:prSet presAssocID="{DBD3F0C3-521C-4BF5-8C8E-D43A4226CB54}" presName="sibTrans" presStyleCnt="0"/>
      <dgm:spPr/>
    </dgm:pt>
    <dgm:pt modelId="{9172CFA5-8538-42E8-BC08-CBB732204A48}" type="pres">
      <dgm:prSet presAssocID="{44FB2086-9C0E-4077-9A89-ACC4B45BF861}" presName="compNode" presStyleCnt="0"/>
      <dgm:spPr/>
    </dgm:pt>
    <dgm:pt modelId="{C2A744C3-CC45-42A0-BFB4-53C51BA93B58}" type="pres">
      <dgm:prSet presAssocID="{44FB2086-9C0E-4077-9A89-ACC4B45BF861}" presName="iconBgRect" presStyleLbl="bgShp" presStyleIdx="1" presStyleCnt="2"/>
      <dgm:spPr>
        <a:prstGeom prst="round2DiagRect">
          <a:avLst>
            <a:gd name="adj1" fmla="val 29727"/>
            <a:gd name="adj2" fmla="val 0"/>
          </a:avLst>
        </a:prstGeom>
      </dgm:spPr>
    </dgm:pt>
    <dgm:pt modelId="{56E5BFC0-E3FE-4FBA-A940-204B5AA78136}" type="pres">
      <dgm:prSet presAssocID="{44FB2086-9C0E-4077-9A89-ACC4B45BF8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1FBE902-426C-4073-81E8-A7C1DA3381D3}" type="pres">
      <dgm:prSet presAssocID="{44FB2086-9C0E-4077-9A89-ACC4B45BF861}" presName="spaceRect" presStyleCnt="0"/>
      <dgm:spPr/>
    </dgm:pt>
    <dgm:pt modelId="{3A6E1CC5-613D-4913-9992-F631191B5763}" type="pres">
      <dgm:prSet presAssocID="{44FB2086-9C0E-4077-9A89-ACC4B45BF861}" presName="textRect" presStyleLbl="revTx" presStyleIdx="1" presStyleCnt="2">
        <dgm:presLayoutVars>
          <dgm:chMax val="1"/>
          <dgm:chPref val="1"/>
        </dgm:presLayoutVars>
      </dgm:prSet>
      <dgm:spPr/>
    </dgm:pt>
  </dgm:ptLst>
  <dgm:cxnLst>
    <dgm:cxn modelId="{087E2E1F-C6E5-4F7E-86F4-CBD7D0203DEB}" srcId="{C83D39F5-E08A-4335-BEB4-C0C8A42087DC}" destId="{44FB2086-9C0E-4077-9A89-ACC4B45BF861}" srcOrd="1" destOrd="0" parTransId="{C761C1A7-6AB8-421A-8542-E8FA7FBF19CB}" sibTransId="{5B348A3B-2CCD-405A-A9A3-082FC93F67C6}"/>
    <dgm:cxn modelId="{300EF393-E5AE-4042-81FD-BD5488A58396}" type="presOf" srcId="{B154D7F5-8064-47BD-8BA0-FD27B336DD21}" destId="{D3568A9A-F85C-4BE9-95F3-43BC0D9046CE}" srcOrd="0" destOrd="0" presId="urn:microsoft.com/office/officeart/2018/5/layout/IconLeafLabelList"/>
    <dgm:cxn modelId="{E11E3EB7-3E73-4A2B-86E0-1F09FBC4E4FB}" type="presOf" srcId="{44FB2086-9C0E-4077-9A89-ACC4B45BF861}" destId="{3A6E1CC5-613D-4913-9992-F631191B5763}" srcOrd="0" destOrd="0" presId="urn:microsoft.com/office/officeart/2018/5/layout/IconLeafLabelList"/>
    <dgm:cxn modelId="{AE510DDB-750F-4480-BFE1-7DE44333A55F}" srcId="{C83D39F5-E08A-4335-BEB4-C0C8A42087DC}" destId="{B154D7F5-8064-47BD-8BA0-FD27B336DD21}" srcOrd="0" destOrd="0" parTransId="{5DDCE52E-259C-43C7-8DF7-9CE9D30C3576}" sibTransId="{DBD3F0C3-521C-4BF5-8C8E-D43A4226CB54}"/>
    <dgm:cxn modelId="{3DAB5EFB-A160-4619-A3B8-DA3BF6061779}" type="presOf" srcId="{C83D39F5-E08A-4335-BEB4-C0C8A42087DC}" destId="{32F697FF-3626-4D30-9C35-78CD30A58FE7}" srcOrd="0" destOrd="0" presId="urn:microsoft.com/office/officeart/2018/5/layout/IconLeafLabelList"/>
    <dgm:cxn modelId="{737F7AF4-0DBF-45AD-8EF9-A548A2406CCF}" type="presParOf" srcId="{32F697FF-3626-4D30-9C35-78CD30A58FE7}" destId="{111A3C47-2E52-4A6A-B8B5-6C25EBA4186E}" srcOrd="0" destOrd="0" presId="urn:microsoft.com/office/officeart/2018/5/layout/IconLeafLabelList"/>
    <dgm:cxn modelId="{B61C7D4C-3F86-44B7-9C1D-5C1ADAFB6586}" type="presParOf" srcId="{111A3C47-2E52-4A6A-B8B5-6C25EBA4186E}" destId="{29941659-C53E-44DB-BC73-06F0BA9D7EEC}" srcOrd="0" destOrd="0" presId="urn:microsoft.com/office/officeart/2018/5/layout/IconLeafLabelList"/>
    <dgm:cxn modelId="{1A359B0B-43DB-4A38-9959-5A97605568AF}" type="presParOf" srcId="{111A3C47-2E52-4A6A-B8B5-6C25EBA4186E}" destId="{CC474E28-5DBE-43B4-9A3F-B4DC19D0DF00}" srcOrd="1" destOrd="0" presId="urn:microsoft.com/office/officeart/2018/5/layout/IconLeafLabelList"/>
    <dgm:cxn modelId="{72EB9541-DEF1-4261-98C0-7B4F50727C0F}" type="presParOf" srcId="{111A3C47-2E52-4A6A-B8B5-6C25EBA4186E}" destId="{AF9F3B32-A437-4E93-A393-2FB839264782}" srcOrd="2" destOrd="0" presId="urn:microsoft.com/office/officeart/2018/5/layout/IconLeafLabelList"/>
    <dgm:cxn modelId="{9F13616C-2747-406A-A719-1017FDED7171}" type="presParOf" srcId="{111A3C47-2E52-4A6A-B8B5-6C25EBA4186E}" destId="{D3568A9A-F85C-4BE9-95F3-43BC0D9046CE}" srcOrd="3" destOrd="0" presId="urn:microsoft.com/office/officeart/2018/5/layout/IconLeafLabelList"/>
    <dgm:cxn modelId="{9DAB54EC-523A-42E1-8842-31F0629EA469}" type="presParOf" srcId="{32F697FF-3626-4D30-9C35-78CD30A58FE7}" destId="{9D328914-0970-4D6C-B38A-91DDC7182FE7}" srcOrd="1" destOrd="0" presId="urn:microsoft.com/office/officeart/2018/5/layout/IconLeafLabelList"/>
    <dgm:cxn modelId="{D91E62B3-FFA0-4BC5-AAA9-68940D44DE03}" type="presParOf" srcId="{32F697FF-3626-4D30-9C35-78CD30A58FE7}" destId="{9172CFA5-8538-42E8-BC08-CBB732204A48}" srcOrd="2" destOrd="0" presId="urn:microsoft.com/office/officeart/2018/5/layout/IconLeafLabelList"/>
    <dgm:cxn modelId="{44842B9B-74CD-4143-B9E4-D425596676BF}" type="presParOf" srcId="{9172CFA5-8538-42E8-BC08-CBB732204A48}" destId="{C2A744C3-CC45-42A0-BFB4-53C51BA93B58}" srcOrd="0" destOrd="0" presId="urn:microsoft.com/office/officeart/2018/5/layout/IconLeafLabelList"/>
    <dgm:cxn modelId="{BE31F9AD-42A3-46F3-8564-CCD0CFB5C1C8}" type="presParOf" srcId="{9172CFA5-8538-42E8-BC08-CBB732204A48}" destId="{56E5BFC0-E3FE-4FBA-A940-204B5AA78136}" srcOrd="1" destOrd="0" presId="urn:microsoft.com/office/officeart/2018/5/layout/IconLeafLabelList"/>
    <dgm:cxn modelId="{E479195B-D332-4A1F-9158-A24701C722DF}" type="presParOf" srcId="{9172CFA5-8538-42E8-BC08-CBB732204A48}" destId="{91FBE902-426C-4073-81E8-A7C1DA3381D3}" srcOrd="2" destOrd="0" presId="urn:microsoft.com/office/officeart/2018/5/layout/IconLeafLabelList"/>
    <dgm:cxn modelId="{61FD2CCC-7D8C-43E3-904F-0953D1F9A4E5}" type="presParOf" srcId="{9172CFA5-8538-42E8-BC08-CBB732204A48}" destId="{3A6E1CC5-613D-4913-9992-F631191B5763}"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BDD296-BA10-49EC-B6F5-3340482EBA3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23D8BB-F333-48E3-9BF8-8280E1D82DEF}">
      <dgm:prSet/>
      <dgm:spPr/>
      <dgm:t>
        <a:bodyPr/>
        <a:lstStyle/>
        <a:p>
          <a:pPr>
            <a:lnSpc>
              <a:spcPct val="100000"/>
            </a:lnSpc>
          </a:pPr>
          <a:r>
            <a:rPr lang="en-US"/>
            <a:t>Scholarships for low-income academically talented students with demonstrated financial need.</a:t>
          </a:r>
        </a:p>
      </dgm:t>
    </dgm:pt>
    <dgm:pt modelId="{C853D3AC-6B6E-4EC8-8969-793FBFB32F99}" type="parTrans" cxnId="{475B5B5C-28D8-4EC0-8C73-D842DA2C63BF}">
      <dgm:prSet/>
      <dgm:spPr/>
      <dgm:t>
        <a:bodyPr/>
        <a:lstStyle/>
        <a:p>
          <a:endParaRPr lang="en-US" sz="1600"/>
        </a:p>
      </dgm:t>
    </dgm:pt>
    <dgm:pt modelId="{301B9F5A-80DE-4E59-AD6B-1789586AE017}" type="sibTrans" cxnId="{475B5B5C-28D8-4EC0-8C73-D842DA2C63BF}">
      <dgm:prSet/>
      <dgm:spPr/>
      <dgm:t>
        <a:bodyPr/>
        <a:lstStyle/>
        <a:p>
          <a:endParaRPr lang="en-US"/>
        </a:p>
      </dgm:t>
    </dgm:pt>
    <dgm:pt modelId="{94B4EEEA-1E75-4664-9FF6-A64FF211E361}">
      <dgm:prSet/>
      <dgm:spPr/>
      <dgm:t>
        <a:bodyPr/>
        <a:lstStyle/>
        <a:p>
          <a:pPr>
            <a:lnSpc>
              <a:spcPct val="100000"/>
            </a:lnSpc>
          </a:pPr>
          <a:r>
            <a:rPr lang="en-US"/>
            <a:t>Support of implementation of high-quality extant curriculum and other professional and workforce development activities. </a:t>
          </a:r>
        </a:p>
      </dgm:t>
    </dgm:pt>
    <dgm:pt modelId="{EFBC80F5-DC18-49B8-A0D8-580F31E486CC}" type="parTrans" cxnId="{85F92F2C-89A2-47D4-9ECF-AEFEBF613966}">
      <dgm:prSet/>
      <dgm:spPr/>
      <dgm:t>
        <a:bodyPr/>
        <a:lstStyle/>
        <a:p>
          <a:endParaRPr lang="en-US" sz="1600"/>
        </a:p>
      </dgm:t>
    </dgm:pt>
    <dgm:pt modelId="{DD6C2E45-4C5C-4BD2-A9D0-E7E7F5FE4460}" type="sibTrans" cxnId="{85F92F2C-89A2-47D4-9ECF-AEFEBF613966}">
      <dgm:prSet/>
      <dgm:spPr/>
      <dgm:t>
        <a:bodyPr/>
        <a:lstStyle/>
        <a:p>
          <a:endParaRPr lang="en-US"/>
        </a:p>
      </dgm:t>
    </dgm:pt>
    <dgm:pt modelId="{193DD664-ED48-479F-A489-2ABB1F6DE3C0}">
      <dgm:prSet/>
      <dgm:spPr/>
      <dgm:t>
        <a:bodyPr/>
        <a:lstStyle/>
        <a:p>
          <a:pPr>
            <a:lnSpc>
              <a:spcPct val="100000"/>
            </a:lnSpc>
          </a:pPr>
          <a:r>
            <a:rPr lang="en-US"/>
            <a:t>Implementation and investigation of evidence-based academic and student support activities to determine their effectiveness in recruiting, retaining, and graduating students in STEM.  </a:t>
          </a:r>
        </a:p>
      </dgm:t>
    </dgm:pt>
    <dgm:pt modelId="{4FD4F868-B323-4F6F-BAC8-123062684B79}" type="parTrans" cxnId="{A2AC12DC-382C-4F31-BE24-55880FD35F31}">
      <dgm:prSet/>
      <dgm:spPr/>
      <dgm:t>
        <a:bodyPr/>
        <a:lstStyle/>
        <a:p>
          <a:endParaRPr lang="en-US" sz="1600"/>
        </a:p>
      </dgm:t>
    </dgm:pt>
    <dgm:pt modelId="{3541EC35-1690-473F-B63A-428FC7C90731}" type="sibTrans" cxnId="{A2AC12DC-382C-4F31-BE24-55880FD35F31}">
      <dgm:prSet/>
      <dgm:spPr/>
      <dgm:t>
        <a:bodyPr/>
        <a:lstStyle/>
        <a:p>
          <a:endParaRPr lang="en-US"/>
        </a:p>
      </dgm:t>
    </dgm:pt>
    <dgm:pt modelId="{F85319F2-C5B4-48DB-92C6-69808EBB1140}">
      <dgm:prSet/>
      <dgm:spPr/>
      <dgm:t>
        <a:bodyPr/>
        <a:lstStyle/>
        <a:p>
          <a:pPr>
            <a:lnSpc>
              <a:spcPct val="100000"/>
            </a:lnSpc>
          </a:pPr>
          <a:r>
            <a:rPr lang="en-US"/>
            <a:t>Support for project evaluation and management. </a:t>
          </a:r>
        </a:p>
      </dgm:t>
    </dgm:pt>
    <dgm:pt modelId="{01DB1DDD-BF7F-4B34-A933-8C2FFDFA58C6}" type="parTrans" cxnId="{F5FEE264-FABA-4C47-B669-E2824D5BE6D4}">
      <dgm:prSet/>
      <dgm:spPr/>
      <dgm:t>
        <a:bodyPr/>
        <a:lstStyle/>
        <a:p>
          <a:endParaRPr lang="en-US" sz="1600"/>
        </a:p>
      </dgm:t>
    </dgm:pt>
    <dgm:pt modelId="{CCE8159B-A96B-4B3B-BF47-D8DBB5B01D94}" type="sibTrans" cxnId="{F5FEE264-FABA-4C47-B669-E2824D5BE6D4}">
      <dgm:prSet/>
      <dgm:spPr/>
      <dgm:t>
        <a:bodyPr/>
        <a:lstStyle/>
        <a:p>
          <a:endParaRPr lang="en-US"/>
        </a:p>
      </dgm:t>
    </dgm:pt>
    <dgm:pt modelId="{0255A810-84AE-4F2E-98EE-6A73BFEC4C1C}" type="pres">
      <dgm:prSet presAssocID="{9DBDD296-BA10-49EC-B6F5-3340482EBA34}" presName="root" presStyleCnt="0">
        <dgm:presLayoutVars>
          <dgm:dir/>
          <dgm:resizeHandles val="exact"/>
        </dgm:presLayoutVars>
      </dgm:prSet>
      <dgm:spPr/>
    </dgm:pt>
    <dgm:pt modelId="{989835F7-192C-49B0-A120-63BD0693D1FE}" type="pres">
      <dgm:prSet presAssocID="{0323D8BB-F333-48E3-9BF8-8280E1D82DEF}" presName="compNode" presStyleCnt="0"/>
      <dgm:spPr/>
    </dgm:pt>
    <dgm:pt modelId="{200FE0BF-6AE8-47D3-97DB-B452D5999D63}" type="pres">
      <dgm:prSet presAssocID="{0323D8BB-F333-48E3-9BF8-8280E1D82DEF}" presName="bgRect" presStyleLbl="bgShp" presStyleIdx="0" presStyleCnt="4"/>
      <dgm:spPr/>
    </dgm:pt>
    <dgm:pt modelId="{75543F81-DD7B-491C-B8D9-E3B14229CE9C}" type="pres">
      <dgm:prSet presAssocID="{0323D8BB-F333-48E3-9BF8-8280E1D82D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2A2A5832-AD3F-496D-99A9-9C80D81B13B3}" type="pres">
      <dgm:prSet presAssocID="{0323D8BB-F333-48E3-9BF8-8280E1D82DEF}" presName="spaceRect" presStyleCnt="0"/>
      <dgm:spPr/>
    </dgm:pt>
    <dgm:pt modelId="{FFF51F45-671E-462F-BD59-E74390C3A128}" type="pres">
      <dgm:prSet presAssocID="{0323D8BB-F333-48E3-9BF8-8280E1D82DEF}" presName="parTx" presStyleLbl="revTx" presStyleIdx="0" presStyleCnt="4">
        <dgm:presLayoutVars>
          <dgm:chMax val="0"/>
          <dgm:chPref val="0"/>
        </dgm:presLayoutVars>
      </dgm:prSet>
      <dgm:spPr/>
    </dgm:pt>
    <dgm:pt modelId="{B18E387A-61A2-4B09-A004-D8919383DE73}" type="pres">
      <dgm:prSet presAssocID="{301B9F5A-80DE-4E59-AD6B-1789586AE017}" presName="sibTrans" presStyleCnt="0"/>
      <dgm:spPr/>
    </dgm:pt>
    <dgm:pt modelId="{C00CE906-FB94-4355-B047-FF50357B0E11}" type="pres">
      <dgm:prSet presAssocID="{94B4EEEA-1E75-4664-9FF6-A64FF211E361}" presName="compNode" presStyleCnt="0"/>
      <dgm:spPr/>
    </dgm:pt>
    <dgm:pt modelId="{A4E86401-8988-43B8-847C-04C3AC038042}" type="pres">
      <dgm:prSet presAssocID="{94B4EEEA-1E75-4664-9FF6-A64FF211E361}" presName="bgRect" presStyleLbl="bgShp" presStyleIdx="1" presStyleCnt="4"/>
      <dgm:spPr/>
    </dgm:pt>
    <dgm:pt modelId="{F114EBE7-67B1-4A77-81B4-D46FFA90CC6B}" type="pres">
      <dgm:prSet presAssocID="{94B4EEEA-1E75-4664-9FF6-A64FF211E36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61A69AF3-177D-421D-949C-ED133D2771C4}" type="pres">
      <dgm:prSet presAssocID="{94B4EEEA-1E75-4664-9FF6-A64FF211E361}" presName="spaceRect" presStyleCnt="0"/>
      <dgm:spPr/>
    </dgm:pt>
    <dgm:pt modelId="{1F618716-81D4-4247-ACC7-261ACBF47671}" type="pres">
      <dgm:prSet presAssocID="{94B4EEEA-1E75-4664-9FF6-A64FF211E361}" presName="parTx" presStyleLbl="revTx" presStyleIdx="1" presStyleCnt="4">
        <dgm:presLayoutVars>
          <dgm:chMax val="0"/>
          <dgm:chPref val="0"/>
        </dgm:presLayoutVars>
      </dgm:prSet>
      <dgm:spPr/>
    </dgm:pt>
    <dgm:pt modelId="{C1228223-EE56-46B9-8B2E-73B9A250B303}" type="pres">
      <dgm:prSet presAssocID="{DD6C2E45-4C5C-4BD2-A9D0-E7E7F5FE4460}" presName="sibTrans" presStyleCnt="0"/>
      <dgm:spPr/>
    </dgm:pt>
    <dgm:pt modelId="{914F9ECF-B2BA-4312-8EB7-77A6A9BBFBDC}" type="pres">
      <dgm:prSet presAssocID="{193DD664-ED48-479F-A489-2ABB1F6DE3C0}" presName="compNode" presStyleCnt="0"/>
      <dgm:spPr/>
    </dgm:pt>
    <dgm:pt modelId="{29257F47-7E35-45F3-BEF6-5DED9501FEAE}" type="pres">
      <dgm:prSet presAssocID="{193DD664-ED48-479F-A489-2ABB1F6DE3C0}" presName="bgRect" presStyleLbl="bgShp" presStyleIdx="2" presStyleCnt="4"/>
      <dgm:spPr/>
    </dgm:pt>
    <dgm:pt modelId="{80F3DC63-35FC-4C9D-9ADD-2C4A00F0A826}" type="pres">
      <dgm:prSet presAssocID="{193DD664-ED48-479F-A489-2ABB1F6DE3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A50912F5-36A6-4A67-9538-7982B2F838D2}" type="pres">
      <dgm:prSet presAssocID="{193DD664-ED48-479F-A489-2ABB1F6DE3C0}" presName="spaceRect" presStyleCnt="0"/>
      <dgm:spPr/>
    </dgm:pt>
    <dgm:pt modelId="{18C1D26C-3149-40D7-A3C0-B031B7B67E87}" type="pres">
      <dgm:prSet presAssocID="{193DD664-ED48-479F-A489-2ABB1F6DE3C0}" presName="parTx" presStyleLbl="revTx" presStyleIdx="2" presStyleCnt="4">
        <dgm:presLayoutVars>
          <dgm:chMax val="0"/>
          <dgm:chPref val="0"/>
        </dgm:presLayoutVars>
      </dgm:prSet>
      <dgm:spPr/>
    </dgm:pt>
    <dgm:pt modelId="{07EF8DAA-3D34-47B2-A12B-E129EA4E5853}" type="pres">
      <dgm:prSet presAssocID="{3541EC35-1690-473F-B63A-428FC7C90731}" presName="sibTrans" presStyleCnt="0"/>
      <dgm:spPr/>
    </dgm:pt>
    <dgm:pt modelId="{F1319829-DE4B-4599-A864-98FC25FB0D85}" type="pres">
      <dgm:prSet presAssocID="{F85319F2-C5B4-48DB-92C6-69808EBB1140}" presName="compNode" presStyleCnt="0"/>
      <dgm:spPr/>
    </dgm:pt>
    <dgm:pt modelId="{A25832FC-1031-4E42-AA77-A8FF7CCF334F}" type="pres">
      <dgm:prSet presAssocID="{F85319F2-C5B4-48DB-92C6-69808EBB1140}" presName="bgRect" presStyleLbl="bgShp" presStyleIdx="3" presStyleCnt="4"/>
      <dgm:spPr/>
    </dgm:pt>
    <dgm:pt modelId="{9AC22A1C-AFC6-4FEF-AA5E-0CD613FE5E6B}" type="pres">
      <dgm:prSet presAssocID="{F85319F2-C5B4-48DB-92C6-69808EBB114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A22FD4F5-DB7D-495A-83AE-815EA96F66C1}" type="pres">
      <dgm:prSet presAssocID="{F85319F2-C5B4-48DB-92C6-69808EBB1140}" presName="spaceRect" presStyleCnt="0"/>
      <dgm:spPr/>
    </dgm:pt>
    <dgm:pt modelId="{CB672EA8-DFEA-4083-8B01-26E76AD14676}" type="pres">
      <dgm:prSet presAssocID="{F85319F2-C5B4-48DB-92C6-69808EBB1140}" presName="parTx" presStyleLbl="revTx" presStyleIdx="3" presStyleCnt="4">
        <dgm:presLayoutVars>
          <dgm:chMax val="0"/>
          <dgm:chPref val="0"/>
        </dgm:presLayoutVars>
      </dgm:prSet>
      <dgm:spPr/>
    </dgm:pt>
  </dgm:ptLst>
  <dgm:cxnLst>
    <dgm:cxn modelId="{6BD46B08-332B-4A41-AEF4-6C9E6327BA75}" type="presOf" srcId="{9DBDD296-BA10-49EC-B6F5-3340482EBA34}" destId="{0255A810-84AE-4F2E-98EE-6A73BFEC4C1C}" srcOrd="0" destOrd="0" presId="urn:microsoft.com/office/officeart/2018/2/layout/IconVerticalSolidList"/>
    <dgm:cxn modelId="{85F92F2C-89A2-47D4-9ECF-AEFEBF613966}" srcId="{9DBDD296-BA10-49EC-B6F5-3340482EBA34}" destId="{94B4EEEA-1E75-4664-9FF6-A64FF211E361}" srcOrd="1" destOrd="0" parTransId="{EFBC80F5-DC18-49B8-A0D8-580F31E486CC}" sibTransId="{DD6C2E45-4C5C-4BD2-A9D0-E7E7F5FE4460}"/>
    <dgm:cxn modelId="{475B5B5C-28D8-4EC0-8C73-D842DA2C63BF}" srcId="{9DBDD296-BA10-49EC-B6F5-3340482EBA34}" destId="{0323D8BB-F333-48E3-9BF8-8280E1D82DEF}" srcOrd="0" destOrd="0" parTransId="{C853D3AC-6B6E-4EC8-8969-793FBFB32F99}" sibTransId="{301B9F5A-80DE-4E59-AD6B-1789586AE017}"/>
    <dgm:cxn modelId="{56FEFB60-8A1B-4446-ACB5-DF776E393EA2}" type="presOf" srcId="{F85319F2-C5B4-48DB-92C6-69808EBB1140}" destId="{CB672EA8-DFEA-4083-8B01-26E76AD14676}" srcOrd="0" destOrd="0" presId="urn:microsoft.com/office/officeart/2018/2/layout/IconVerticalSolidList"/>
    <dgm:cxn modelId="{AA11D343-BFD6-0745-BCBD-78E14A7CABBB}" type="presOf" srcId="{0323D8BB-F333-48E3-9BF8-8280E1D82DEF}" destId="{FFF51F45-671E-462F-BD59-E74390C3A128}" srcOrd="0" destOrd="0" presId="urn:microsoft.com/office/officeart/2018/2/layout/IconVerticalSolidList"/>
    <dgm:cxn modelId="{F5FEE264-FABA-4C47-B669-E2824D5BE6D4}" srcId="{9DBDD296-BA10-49EC-B6F5-3340482EBA34}" destId="{F85319F2-C5B4-48DB-92C6-69808EBB1140}" srcOrd="3" destOrd="0" parTransId="{01DB1DDD-BF7F-4B34-A933-8C2FFDFA58C6}" sibTransId="{CCE8159B-A96B-4B3B-BF47-D8DBB5B01D94}"/>
    <dgm:cxn modelId="{C44C1F6B-55FA-DC4B-A5A2-779A8B00FA86}" type="presOf" srcId="{94B4EEEA-1E75-4664-9FF6-A64FF211E361}" destId="{1F618716-81D4-4247-ACC7-261ACBF47671}" srcOrd="0" destOrd="0" presId="urn:microsoft.com/office/officeart/2018/2/layout/IconVerticalSolidList"/>
    <dgm:cxn modelId="{BE7653D4-A9DA-F340-9F4D-459BF76D649D}" type="presOf" srcId="{193DD664-ED48-479F-A489-2ABB1F6DE3C0}" destId="{18C1D26C-3149-40D7-A3C0-B031B7B67E87}" srcOrd="0" destOrd="0" presId="urn:microsoft.com/office/officeart/2018/2/layout/IconVerticalSolidList"/>
    <dgm:cxn modelId="{A2AC12DC-382C-4F31-BE24-55880FD35F31}" srcId="{9DBDD296-BA10-49EC-B6F5-3340482EBA34}" destId="{193DD664-ED48-479F-A489-2ABB1F6DE3C0}" srcOrd="2" destOrd="0" parTransId="{4FD4F868-B323-4F6F-BAC8-123062684B79}" sibTransId="{3541EC35-1690-473F-B63A-428FC7C90731}"/>
    <dgm:cxn modelId="{87AC06C9-D29C-6B4D-8097-28CE404843EC}" type="presParOf" srcId="{0255A810-84AE-4F2E-98EE-6A73BFEC4C1C}" destId="{989835F7-192C-49B0-A120-63BD0693D1FE}" srcOrd="0" destOrd="0" presId="urn:microsoft.com/office/officeart/2018/2/layout/IconVerticalSolidList"/>
    <dgm:cxn modelId="{E6078E22-9BF6-8E49-9C81-4B362A61CBB3}" type="presParOf" srcId="{989835F7-192C-49B0-A120-63BD0693D1FE}" destId="{200FE0BF-6AE8-47D3-97DB-B452D5999D63}" srcOrd="0" destOrd="0" presId="urn:microsoft.com/office/officeart/2018/2/layout/IconVerticalSolidList"/>
    <dgm:cxn modelId="{094BCDD8-37EC-3647-BF27-FE4E40CBB955}" type="presParOf" srcId="{989835F7-192C-49B0-A120-63BD0693D1FE}" destId="{75543F81-DD7B-491C-B8D9-E3B14229CE9C}" srcOrd="1" destOrd="0" presId="urn:microsoft.com/office/officeart/2018/2/layout/IconVerticalSolidList"/>
    <dgm:cxn modelId="{48D135F9-CB45-1643-8C9A-B0091B262173}" type="presParOf" srcId="{989835F7-192C-49B0-A120-63BD0693D1FE}" destId="{2A2A5832-AD3F-496D-99A9-9C80D81B13B3}" srcOrd="2" destOrd="0" presId="urn:microsoft.com/office/officeart/2018/2/layout/IconVerticalSolidList"/>
    <dgm:cxn modelId="{31B39193-45A3-BD4E-9E6A-BC98AD1B6E8E}" type="presParOf" srcId="{989835F7-192C-49B0-A120-63BD0693D1FE}" destId="{FFF51F45-671E-462F-BD59-E74390C3A128}" srcOrd="3" destOrd="0" presId="urn:microsoft.com/office/officeart/2018/2/layout/IconVerticalSolidList"/>
    <dgm:cxn modelId="{53317643-B7FB-9644-82D4-02DF486F617F}" type="presParOf" srcId="{0255A810-84AE-4F2E-98EE-6A73BFEC4C1C}" destId="{B18E387A-61A2-4B09-A004-D8919383DE73}" srcOrd="1" destOrd="0" presId="urn:microsoft.com/office/officeart/2018/2/layout/IconVerticalSolidList"/>
    <dgm:cxn modelId="{F81D2AC1-141F-1742-BA8E-69C02916FF13}" type="presParOf" srcId="{0255A810-84AE-4F2E-98EE-6A73BFEC4C1C}" destId="{C00CE906-FB94-4355-B047-FF50357B0E11}" srcOrd="2" destOrd="0" presId="urn:microsoft.com/office/officeart/2018/2/layout/IconVerticalSolidList"/>
    <dgm:cxn modelId="{CBACA784-4613-D648-B1A1-628AC871AECF}" type="presParOf" srcId="{C00CE906-FB94-4355-B047-FF50357B0E11}" destId="{A4E86401-8988-43B8-847C-04C3AC038042}" srcOrd="0" destOrd="0" presId="urn:microsoft.com/office/officeart/2018/2/layout/IconVerticalSolidList"/>
    <dgm:cxn modelId="{D2BD609F-1108-EB4F-95F6-774E883D0D57}" type="presParOf" srcId="{C00CE906-FB94-4355-B047-FF50357B0E11}" destId="{F114EBE7-67B1-4A77-81B4-D46FFA90CC6B}" srcOrd="1" destOrd="0" presId="urn:microsoft.com/office/officeart/2018/2/layout/IconVerticalSolidList"/>
    <dgm:cxn modelId="{3E5C0256-B3E8-FC4A-8648-6B93F8894E64}" type="presParOf" srcId="{C00CE906-FB94-4355-B047-FF50357B0E11}" destId="{61A69AF3-177D-421D-949C-ED133D2771C4}" srcOrd="2" destOrd="0" presId="urn:microsoft.com/office/officeart/2018/2/layout/IconVerticalSolidList"/>
    <dgm:cxn modelId="{8D2E763D-13EA-5642-92F9-F243D9094BB3}" type="presParOf" srcId="{C00CE906-FB94-4355-B047-FF50357B0E11}" destId="{1F618716-81D4-4247-ACC7-261ACBF47671}" srcOrd="3" destOrd="0" presId="urn:microsoft.com/office/officeart/2018/2/layout/IconVerticalSolidList"/>
    <dgm:cxn modelId="{152CF799-42B4-D046-ABA4-D317B830255F}" type="presParOf" srcId="{0255A810-84AE-4F2E-98EE-6A73BFEC4C1C}" destId="{C1228223-EE56-46B9-8B2E-73B9A250B303}" srcOrd="3" destOrd="0" presId="urn:microsoft.com/office/officeart/2018/2/layout/IconVerticalSolidList"/>
    <dgm:cxn modelId="{474A0E06-0D2B-7E4A-968C-30E6AFE6C21F}" type="presParOf" srcId="{0255A810-84AE-4F2E-98EE-6A73BFEC4C1C}" destId="{914F9ECF-B2BA-4312-8EB7-77A6A9BBFBDC}" srcOrd="4" destOrd="0" presId="urn:microsoft.com/office/officeart/2018/2/layout/IconVerticalSolidList"/>
    <dgm:cxn modelId="{6EF4EDE8-8B67-4C4C-9044-917B59D50A0E}" type="presParOf" srcId="{914F9ECF-B2BA-4312-8EB7-77A6A9BBFBDC}" destId="{29257F47-7E35-45F3-BEF6-5DED9501FEAE}" srcOrd="0" destOrd="0" presId="urn:microsoft.com/office/officeart/2018/2/layout/IconVerticalSolidList"/>
    <dgm:cxn modelId="{17C2C683-E112-F247-B1E4-E78E64B55561}" type="presParOf" srcId="{914F9ECF-B2BA-4312-8EB7-77A6A9BBFBDC}" destId="{80F3DC63-35FC-4C9D-9ADD-2C4A00F0A826}" srcOrd="1" destOrd="0" presId="urn:microsoft.com/office/officeart/2018/2/layout/IconVerticalSolidList"/>
    <dgm:cxn modelId="{62BAEBBB-C73E-9743-BEE3-40BB9387BF1C}" type="presParOf" srcId="{914F9ECF-B2BA-4312-8EB7-77A6A9BBFBDC}" destId="{A50912F5-36A6-4A67-9538-7982B2F838D2}" srcOrd="2" destOrd="0" presId="urn:microsoft.com/office/officeart/2018/2/layout/IconVerticalSolidList"/>
    <dgm:cxn modelId="{AA1C0497-DF11-6E44-B922-4BFFB1367DF3}" type="presParOf" srcId="{914F9ECF-B2BA-4312-8EB7-77A6A9BBFBDC}" destId="{18C1D26C-3149-40D7-A3C0-B031B7B67E87}" srcOrd="3" destOrd="0" presId="urn:microsoft.com/office/officeart/2018/2/layout/IconVerticalSolidList"/>
    <dgm:cxn modelId="{0FB71E26-2901-A141-8627-351C2C425923}" type="presParOf" srcId="{0255A810-84AE-4F2E-98EE-6A73BFEC4C1C}" destId="{07EF8DAA-3D34-47B2-A12B-E129EA4E5853}" srcOrd="5" destOrd="0" presId="urn:microsoft.com/office/officeart/2018/2/layout/IconVerticalSolidList"/>
    <dgm:cxn modelId="{85C7B1D6-B51A-6F47-A5F7-293B1E05976E}" type="presParOf" srcId="{0255A810-84AE-4F2E-98EE-6A73BFEC4C1C}" destId="{F1319829-DE4B-4599-A864-98FC25FB0D85}" srcOrd="6" destOrd="0" presId="urn:microsoft.com/office/officeart/2018/2/layout/IconVerticalSolidList"/>
    <dgm:cxn modelId="{A344B6CC-F44D-5749-9031-BD95892DBFB3}" type="presParOf" srcId="{F1319829-DE4B-4599-A864-98FC25FB0D85}" destId="{A25832FC-1031-4E42-AA77-A8FF7CCF334F}" srcOrd="0" destOrd="0" presId="urn:microsoft.com/office/officeart/2018/2/layout/IconVerticalSolidList"/>
    <dgm:cxn modelId="{193E642B-B14B-F645-9893-05454CAAEA73}" type="presParOf" srcId="{F1319829-DE4B-4599-A864-98FC25FB0D85}" destId="{9AC22A1C-AFC6-4FEF-AA5E-0CD613FE5E6B}" srcOrd="1" destOrd="0" presId="urn:microsoft.com/office/officeart/2018/2/layout/IconVerticalSolidList"/>
    <dgm:cxn modelId="{59B04EB4-8375-0C4F-88C5-9A7A6A3D7952}" type="presParOf" srcId="{F1319829-DE4B-4599-A864-98FC25FB0D85}" destId="{A22FD4F5-DB7D-495A-83AE-815EA96F66C1}" srcOrd="2" destOrd="0" presId="urn:microsoft.com/office/officeart/2018/2/layout/IconVerticalSolidList"/>
    <dgm:cxn modelId="{0B23B410-942E-9C4A-9320-868EE20F6C13}" type="presParOf" srcId="{F1319829-DE4B-4599-A864-98FC25FB0D85}" destId="{CB672EA8-DFEA-4083-8B01-26E76AD1467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F5B144-2DDC-4B0E-8177-EA86F67EB95E}"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8F93895-65B1-4845-B594-FE81AB0AD406}">
      <dgm:prSet custT="1"/>
      <dgm:spPr/>
      <dgm:t>
        <a:bodyPr/>
        <a:lstStyle/>
        <a:p>
          <a:pPr>
            <a:defRPr cap="all"/>
          </a:pPr>
          <a:r>
            <a:rPr lang="en-US" sz="1400" dirty="0"/>
            <a:t>Work with offices of institutional research</a:t>
          </a:r>
        </a:p>
      </dgm:t>
    </dgm:pt>
    <dgm:pt modelId="{597A71B6-36CF-4E19-A12C-7F2FFAB5DADD}" type="parTrans" cxnId="{69C732DC-B8A0-4A0F-8BE1-610C091E4212}">
      <dgm:prSet/>
      <dgm:spPr/>
      <dgm:t>
        <a:bodyPr/>
        <a:lstStyle/>
        <a:p>
          <a:endParaRPr lang="en-US" sz="1400"/>
        </a:p>
      </dgm:t>
    </dgm:pt>
    <dgm:pt modelId="{6C5199F9-C95E-4419-9B43-98EFC1DC3256}" type="sibTrans" cxnId="{69C732DC-B8A0-4A0F-8BE1-610C091E4212}">
      <dgm:prSet/>
      <dgm:spPr/>
      <dgm:t>
        <a:bodyPr/>
        <a:lstStyle/>
        <a:p>
          <a:endParaRPr lang="en-US" sz="1400"/>
        </a:p>
      </dgm:t>
    </dgm:pt>
    <dgm:pt modelId="{66D6E24B-794D-4CF0-9151-BCEEDD5AD254}">
      <dgm:prSet custT="1"/>
      <dgm:spPr/>
      <dgm:t>
        <a:bodyPr/>
        <a:lstStyle/>
        <a:p>
          <a:pPr>
            <a:defRPr cap="all"/>
          </a:pPr>
          <a:r>
            <a:rPr lang="en-US" sz="1400" dirty="0"/>
            <a:t>Contact researchers whose interests are in understanding undergraduate/graduate STEM education or workforce development</a:t>
          </a:r>
        </a:p>
      </dgm:t>
    </dgm:pt>
    <dgm:pt modelId="{28C08E09-31FF-4809-A865-879B9B89D288}" type="parTrans" cxnId="{1DCC4EEA-B865-4213-AEF0-760C5E1796C8}">
      <dgm:prSet/>
      <dgm:spPr/>
      <dgm:t>
        <a:bodyPr/>
        <a:lstStyle/>
        <a:p>
          <a:endParaRPr lang="en-US" sz="1400"/>
        </a:p>
      </dgm:t>
    </dgm:pt>
    <dgm:pt modelId="{E23052EA-314E-4466-BE41-AA3B2A1E537E}" type="sibTrans" cxnId="{1DCC4EEA-B865-4213-AEF0-760C5E1796C8}">
      <dgm:prSet/>
      <dgm:spPr/>
      <dgm:t>
        <a:bodyPr/>
        <a:lstStyle/>
        <a:p>
          <a:endParaRPr lang="en-US" sz="1400"/>
        </a:p>
      </dgm:t>
    </dgm:pt>
    <dgm:pt modelId="{EA4D282C-36FC-436D-BFF4-83A339989F6E}">
      <dgm:prSet custT="1"/>
      <dgm:spPr/>
      <dgm:t>
        <a:bodyPr/>
        <a:lstStyle/>
        <a:p>
          <a:pPr>
            <a:defRPr cap="all"/>
          </a:pPr>
          <a:r>
            <a:rPr lang="en-US" sz="1400"/>
            <a:t>Review the Common Guidelines for Education Research and Development (NSF 13-126)</a:t>
          </a:r>
        </a:p>
      </dgm:t>
    </dgm:pt>
    <dgm:pt modelId="{CE7467E7-E249-48D2-89F3-13BA1380E453}" type="parTrans" cxnId="{27596DFF-F871-473B-AA25-5B6BB1D3E8EE}">
      <dgm:prSet/>
      <dgm:spPr/>
      <dgm:t>
        <a:bodyPr/>
        <a:lstStyle/>
        <a:p>
          <a:endParaRPr lang="en-US" sz="1400"/>
        </a:p>
      </dgm:t>
    </dgm:pt>
    <dgm:pt modelId="{738F29CD-3718-4571-8AA3-6BDE97C84ED8}" type="sibTrans" cxnId="{27596DFF-F871-473B-AA25-5B6BB1D3E8EE}">
      <dgm:prSet/>
      <dgm:spPr/>
      <dgm:t>
        <a:bodyPr/>
        <a:lstStyle/>
        <a:p>
          <a:endParaRPr lang="en-US" sz="1400"/>
        </a:p>
      </dgm:t>
    </dgm:pt>
    <dgm:pt modelId="{F13838B1-E6F9-4E00-A1C8-47037DB592D0}" type="pres">
      <dgm:prSet presAssocID="{5EF5B144-2DDC-4B0E-8177-EA86F67EB95E}" presName="root" presStyleCnt="0">
        <dgm:presLayoutVars>
          <dgm:dir/>
          <dgm:resizeHandles val="exact"/>
        </dgm:presLayoutVars>
      </dgm:prSet>
      <dgm:spPr/>
    </dgm:pt>
    <dgm:pt modelId="{5D39AD2D-4FDB-493F-9F21-E1C99C388AB6}" type="pres">
      <dgm:prSet presAssocID="{28F93895-65B1-4845-B594-FE81AB0AD406}" presName="compNode" presStyleCnt="0"/>
      <dgm:spPr/>
    </dgm:pt>
    <dgm:pt modelId="{28426E74-943A-4ADB-8108-A34417A2B68C}" type="pres">
      <dgm:prSet presAssocID="{28F93895-65B1-4845-B594-FE81AB0AD406}" presName="iconBgRect" presStyleLbl="bgShp" presStyleIdx="0" presStyleCnt="3"/>
      <dgm:spPr/>
    </dgm:pt>
    <dgm:pt modelId="{D7FD4553-4CD3-4FA3-B2FF-CBF3F62DAD8D}" type="pres">
      <dgm:prSet presAssocID="{28F93895-65B1-4845-B594-FE81AB0AD4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7E87DDE7-6919-469B-B7C1-D1CED466ADB8}" type="pres">
      <dgm:prSet presAssocID="{28F93895-65B1-4845-B594-FE81AB0AD406}" presName="spaceRect" presStyleCnt="0"/>
      <dgm:spPr/>
    </dgm:pt>
    <dgm:pt modelId="{EAE9D1F8-ADD1-4B47-BC70-38B2FF85D06E}" type="pres">
      <dgm:prSet presAssocID="{28F93895-65B1-4845-B594-FE81AB0AD406}" presName="textRect" presStyleLbl="revTx" presStyleIdx="0" presStyleCnt="3">
        <dgm:presLayoutVars>
          <dgm:chMax val="1"/>
          <dgm:chPref val="1"/>
        </dgm:presLayoutVars>
      </dgm:prSet>
      <dgm:spPr/>
    </dgm:pt>
    <dgm:pt modelId="{389BEFF3-5FC3-4F37-BA60-75A391B11F22}" type="pres">
      <dgm:prSet presAssocID="{6C5199F9-C95E-4419-9B43-98EFC1DC3256}" presName="sibTrans" presStyleCnt="0"/>
      <dgm:spPr/>
    </dgm:pt>
    <dgm:pt modelId="{8C5FF7A2-51EB-4857-A331-77CF1B790E3B}" type="pres">
      <dgm:prSet presAssocID="{66D6E24B-794D-4CF0-9151-BCEEDD5AD254}" presName="compNode" presStyleCnt="0"/>
      <dgm:spPr/>
    </dgm:pt>
    <dgm:pt modelId="{0B5C1235-273A-4A4C-84FE-359A205A8394}" type="pres">
      <dgm:prSet presAssocID="{66D6E24B-794D-4CF0-9151-BCEEDD5AD254}" presName="iconBgRect" presStyleLbl="bgShp" presStyleIdx="1" presStyleCnt="3"/>
      <dgm:spPr/>
    </dgm:pt>
    <dgm:pt modelId="{8754CABC-1892-49D0-B4DE-31D625B43774}" type="pres">
      <dgm:prSet presAssocID="{66D6E24B-794D-4CF0-9151-BCEEDD5AD2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34DE8B5-0DD0-44DE-9F94-5C2732A9CF75}" type="pres">
      <dgm:prSet presAssocID="{66D6E24B-794D-4CF0-9151-BCEEDD5AD254}" presName="spaceRect" presStyleCnt="0"/>
      <dgm:spPr/>
    </dgm:pt>
    <dgm:pt modelId="{3AACF473-02B3-40B3-9D7A-A0EA7CDF05EB}" type="pres">
      <dgm:prSet presAssocID="{66D6E24B-794D-4CF0-9151-BCEEDD5AD254}" presName="textRect" presStyleLbl="revTx" presStyleIdx="1" presStyleCnt="3">
        <dgm:presLayoutVars>
          <dgm:chMax val="1"/>
          <dgm:chPref val="1"/>
        </dgm:presLayoutVars>
      </dgm:prSet>
      <dgm:spPr/>
    </dgm:pt>
    <dgm:pt modelId="{207FC976-6A51-48DD-A986-51BFCABD9B92}" type="pres">
      <dgm:prSet presAssocID="{E23052EA-314E-4466-BE41-AA3B2A1E537E}" presName="sibTrans" presStyleCnt="0"/>
      <dgm:spPr/>
    </dgm:pt>
    <dgm:pt modelId="{3F2DAB60-58A0-4679-8F43-B05210DE0F78}" type="pres">
      <dgm:prSet presAssocID="{EA4D282C-36FC-436D-BFF4-83A339989F6E}" presName="compNode" presStyleCnt="0"/>
      <dgm:spPr/>
    </dgm:pt>
    <dgm:pt modelId="{C4DE57EA-ECC0-4913-9890-30CA6723E546}" type="pres">
      <dgm:prSet presAssocID="{EA4D282C-36FC-436D-BFF4-83A339989F6E}" presName="iconBgRect" presStyleLbl="bgShp" presStyleIdx="2" presStyleCnt="3"/>
      <dgm:spPr/>
    </dgm:pt>
    <dgm:pt modelId="{B400ED49-B55B-4381-8067-DCDF33692986}" type="pres">
      <dgm:prSet presAssocID="{EA4D282C-36FC-436D-BFF4-83A339989F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on Shelf"/>
        </a:ext>
      </dgm:extLst>
    </dgm:pt>
    <dgm:pt modelId="{B0ED7CDA-E4B0-4FF4-8BD9-B2513B297477}" type="pres">
      <dgm:prSet presAssocID="{EA4D282C-36FC-436D-BFF4-83A339989F6E}" presName="spaceRect" presStyleCnt="0"/>
      <dgm:spPr/>
    </dgm:pt>
    <dgm:pt modelId="{04B7E95B-8166-460D-A1D5-2CA38CD1F17C}" type="pres">
      <dgm:prSet presAssocID="{EA4D282C-36FC-436D-BFF4-83A339989F6E}" presName="textRect" presStyleLbl="revTx" presStyleIdx="2" presStyleCnt="3">
        <dgm:presLayoutVars>
          <dgm:chMax val="1"/>
          <dgm:chPref val="1"/>
        </dgm:presLayoutVars>
      </dgm:prSet>
      <dgm:spPr/>
    </dgm:pt>
  </dgm:ptLst>
  <dgm:cxnLst>
    <dgm:cxn modelId="{7866EB28-E270-4D7A-99F3-C001458B8639}" type="presOf" srcId="{EA4D282C-36FC-436D-BFF4-83A339989F6E}" destId="{04B7E95B-8166-460D-A1D5-2CA38CD1F17C}" srcOrd="0" destOrd="0" presId="urn:microsoft.com/office/officeart/2018/5/layout/IconCircleLabelList"/>
    <dgm:cxn modelId="{2D18BF29-C38F-44B1-B22C-7933CD628E2D}" type="presOf" srcId="{5EF5B144-2DDC-4B0E-8177-EA86F67EB95E}" destId="{F13838B1-E6F9-4E00-A1C8-47037DB592D0}" srcOrd="0" destOrd="0" presId="urn:microsoft.com/office/officeart/2018/5/layout/IconCircleLabelList"/>
    <dgm:cxn modelId="{1AF0089C-C9C6-420B-ABB9-2B01480D59B6}" type="presOf" srcId="{28F93895-65B1-4845-B594-FE81AB0AD406}" destId="{EAE9D1F8-ADD1-4B47-BC70-38B2FF85D06E}" srcOrd="0" destOrd="0" presId="urn:microsoft.com/office/officeart/2018/5/layout/IconCircleLabelList"/>
    <dgm:cxn modelId="{176EDDA2-0663-4D5B-8B86-D9C13694198E}" type="presOf" srcId="{66D6E24B-794D-4CF0-9151-BCEEDD5AD254}" destId="{3AACF473-02B3-40B3-9D7A-A0EA7CDF05EB}" srcOrd="0" destOrd="0" presId="urn:microsoft.com/office/officeart/2018/5/layout/IconCircleLabelList"/>
    <dgm:cxn modelId="{69C732DC-B8A0-4A0F-8BE1-610C091E4212}" srcId="{5EF5B144-2DDC-4B0E-8177-EA86F67EB95E}" destId="{28F93895-65B1-4845-B594-FE81AB0AD406}" srcOrd="0" destOrd="0" parTransId="{597A71B6-36CF-4E19-A12C-7F2FFAB5DADD}" sibTransId="{6C5199F9-C95E-4419-9B43-98EFC1DC3256}"/>
    <dgm:cxn modelId="{1DCC4EEA-B865-4213-AEF0-760C5E1796C8}" srcId="{5EF5B144-2DDC-4B0E-8177-EA86F67EB95E}" destId="{66D6E24B-794D-4CF0-9151-BCEEDD5AD254}" srcOrd="1" destOrd="0" parTransId="{28C08E09-31FF-4809-A865-879B9B89D288}" sibTransId="{E23052EA-314E-4466-BE41-AA3B2A1E537E}"/>
    <dgm:cxn modelId="{27596DFF-F871-473B-AA25-5B6BB1D3E8EE}" srcId="{5EF5B144-2DDC-4B0E-8177-EA86F67EB95E}" destId="{EA4D282C-36FC-436D-BFF4-83A339989F6E}" srcOrd="2" destOrd="0" parTransId="{CE7467E7-E249-48D2-89F3-13BA1380E453}" sibTransId="{738F29CD-3718-4571-8AA3-6BDE97C84ED8}"/>
    <dgm:cxn modelId="{1665B39F-D8B8-4867-8352-81D13B11ED2C}" type="presParOf" srcId="{F13838B1-E6F9-4E00-A1C8-47037DB592D0}" destId="{5D39AD2D-4FDB-493F-9F21-E1C99C388AB6}" srcOrd="0" destOrd="0" presId="urn:microsoft.com/office/officeart/2018/5/layout/IconCircleLabelList"/>
    <dgm:cxn modelId="{925F27DD-2B5A-41C6-A207-5C893017D4D5}" type="presParOf" srcId="{5D39AD2D-4FDB-493F-9F21-E1C99C388AB6}" destId="{28426E74-943A-4ADB-8108-A34417A2B68C}" srcOrd="0" destOrd="0" presId="urn:microsoft.com/office/officeart/2018/5/layout/IconCircleLabelList"/>
    <dgm:cxn modelId="{DEFC2A55-E294-448A-95B7-63CE15B425FD}" type="presParOf" srcId="{5D39AD2D-4FDB-493F-9F21-E1C99C388AB6}" destId="{D7FD4553-4CD3-4FA3-B2FF-CBF3F62DAD8D}" srcOrd="1" destOrd="0" presId="urn:microsoft.com/office/officeart/2018/5/layout/IconCircleLabelList"/>
    <dgm:cxn modelId="{3AAF965E-CCC0-4B49-9695-227539F7FF17}" type="presParOf" srcId="{5D39AD2D-4FDB-493F-9F21-E1C99C388AB6}" destId="{7E87DDE7-6919-469B-B7C1-D1CED466ADB8}" srcOrd="2" destOrd="0" presId="urn:microsoft.com/office/officeart/2018/5/layout/IconCircleLabelList"/>
    <dgm:cxn modelId="{812B4694-A350-4AA5-98AA-BB918A0D1A48}" type="presParOf" srcId="{5D39AD2D-4FDB-493F-9F21-E1C99C388AB6}" destId="{EAE9D1F8-ADD1-4B47-BC70-38B2FF85D06E}" srcOrd="3" destOrd="0" presId="urn:microsoft.com/office/officeart/2018/5/layout/IconCircleLabelList"/>
    <dgm:cxn modelId="{77C6FD86-9C39-46AE-898C-F06DE6004D19}" type="presParOf" srcId="{F13838B1-E6F9-4E00-A1C8-47037DB592D0}" destId="{389BEFF3-5FC3-4F37-BA60-75A391B11F22}" srcOrd="1" destOrd="0" presId="urn:microsoft.com/office/officeart/2018/5/layout/IconCircleLabelList"/>
    <dgm:cxn modelId="{23C5BA1D-6E20-4214-8815-4EE089E53D12}" type="presParOf" srcId="{F13838B1-E6F9-4E00-A1C8-47037DB592D0}" destId="{8C5FF7A2-51EB-4857-A331-77CF1B790E3B}" srcOrd="2" destOrd="0" presId="urn:microsoft.com/office/officeart/2018/5/layout/IconCircleLabelList"/>
    <dgm:cxn modelId="{B19FA5E6-C3FE-4272-9BFA-FB31407948BC}" type="presParOf" srcId="{8C5FF7A2-51EB-4857-A331-77CF1B790E3B}" destId="{0B5C1235-273A-4A4C-84FE-359A205A8394}" srcOrd="0" destOrd="0" presId="urn:microsoft.com/office/officeart/2018/5/layout/IconCircleLabelList"/>
    <dgm:cxn modelId="{54073B99-B524-4E62-9FBA-41E27D44BA20}" type="presParOf" srcId="{8C5FF7A2-51EB-4857-A331-77CF1B790E3B}" destId="{8754CABC-1892-49D0-B4DE-31D625B43774}" srcOrd="1" destOrd="0" presId="urn:microsoft.com/office/officeart/2018/5/layout/IconCircleLabelList"/>
    <dgm:cxn modelId="{0B4CB4B5-FFEE-4B35-B0C6-56D65FE5A996}" type="presParOf" srcId="{8C5FF7A2-51EB-4857-A331-77CF1B790E3B}" destId="{334DE8B5-0DD0-44DE-9F94-5C2732A9CF75}" srcOrd="2" destOrd="0" presId="urn:microsoft.com/office/officeart/2018/5/layout/IconCircleLabelList"/>
    <dgm:cxn modelId="{B2C94411-A032-4984-B68E-DD3B29073983}" type="presParOf" srcId="{8C5FF7A2-51EB-4857-A331-77CF1B790E3B}" destId="{3AACF473-02B3-40B3-9D7A-A0EA7CDF05EB}" srcOrd="3" destOrd="0" presId="urn:microsoft.com/office/officeart/2018/5/layout/IconCircleLabelList"/>
    <dgm:cxn modelId="{6D0518E2-DBE9-475C-B01A-C9B3ADCF6960}" type="presParOf" srcId="{F13838B1-E6F9-4E00-A1C8-47037DB592D0}" destId="{207FC976-6A51-48DD-A986-51BFCABD9B92}" srcOrd="3" destOrd="0" presId="urn:microsoft.com/office/officeart/2018/5/layout/IconCircleLabelList"/>
    <dgm:cxn modelId="{F3678CA2-772B-4B80-BFF7-89C74B4984AE}" type="presParOf" srcId="{F13838B1-E6F9-4E00-A1C8-47037DB592D0}" destId="{3F2DAB60-58A0-4679-8F43-B05210DE0F78}" srcOrd="4" destOrd="0" presId="urn:microsoft.com/office/officeart/2018/5/layout/IconCircleLabelList"/>
    <dgm:cxn modelId="{018A3812-4EFB-4D39-8913-C7763D8C636B}" type="presParOf" srcId="{3F2DAB60-58A0-4679-8F43-B05210DE0F78}" destId="{C4DE57EA-ECC0-4913-9890-30CA6723E546}" srcOrd="0" destOrd="0" presId="urn:microsoft.com/office/officeart/2018/5/layout/IconCircleLabelList"/>
    <dgm:cxn modelId="{7D696B5E-8481-4B15-938F-5C1B10F43EC8}" type="presParOf" srcId="{3F2DAB60-58A0-4679-8F43-B05210DE0F78}" destId="{B400ED49-B55B-4381-8067-DCDF33692986}" srcOrd="1" destOrd="0" presId="urn:microsoft.com/office/officeart/2018/5/layout/IconCircleLabelList"/>
    <dgm:cxn modelId="{34679004-FEF6-4C0B-971C-9C8EA946592F}" type="presParOf" srcId="{3F2DAB60-58A0-4679-8F43-B05210DE0F78}" destId="{B0ED7CDA-E4B0-4FF4-8BD9-B2513B297477}" srcOrd="2" destOrd="0" presId="urn:microsoft.com/office/officeart/2018/5/layout/IconCircleLabelList"/>
    <dgm:cxn modelId="{41E89E9F-3DAE-41D4-915C-FE92BF42BC02}" type="presParOf" srcId="{3F2DAB60-58A0-4679-8F43-B05210DE0F78}" destId="{04B7E95B-8166-460D-A1D5-2CA38CD1F17C}"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B999AA-F79B-4F7A-9CD0-59D3232965F0}"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US"/>
        </a:p>
      </dgm:t>
    </dgm:pt>
    <dgm:pt modelId="{04FCAE59-8998-4314-A1C2-8011A56A5497}">
      <dgm:prSet/>
      <dgm:spPr/>
      <dgm:t>
        <a:bodyPr/>
        <a:lstStyle/>
        <a:p>
          <a:r>
            <a:rPr lang="en-US" dirty="0">
              <a:solidFill>
                <a:schemeClr val="tx1"/>
              </a:solidFill>
            </a:rPr>
            <a:t>Focus: Institutional Capacity Building</a:t>
          </a:r>
        </a:p>
      </dgm:t>
    </dgm:pt>
    <dgm:pt modelId="{017DE137-0CBE-4D86-9582-0CC324A6938F}" type="parTrans" cxnId="{B58BEE98-E768-462A-8797-E3C81446AD0A}">
      <dgm:prSet/>
      <dgm:spPr/>
      <dgm:t>
        <a:bodyPr/>
        <a:lstStyle/>
        <a:p>
          <a:endParaRPr lang="en-US">
            <a:solidFill>
              <a:schemeClr val="tx1"/>
            </a:solidFill>
          </a:endParaRPr>
        </a:p>
      </dgm:t>
    </dgm:pt>
    <dgm:pt modelId="{14FD863F-D9E5-4F7B-B8F3-128F77941430}" type="sibTrans" cxnId="{B58BEE98-E768-462A-8797-E3C81446AD0A}">
      <dgm:prSet/>
      <dgm:spPr/>
      <dgm:t>
        <a:bodyPr/>
        <a:lstStyle/>
        <a:p>
          <a:endParaRPr lang="en-US">
            <a:solidFill>
              <a:schemeClr val="tx1"/>
            </a:solidFill>
          </a:endParaRPr>
        </a:p>
      </dgm:t>
    </dgm:pt>
    <dgm:pt modelId="{A16D22DE-9B2C-4E4D-BB37-AB5AA25846FB}">
      <dgm:prSet/>
      <dgm:spPr/>
      <dgm:t>
        <a:bodyPr/>
        <a:lstStyle/>
        <a:p>
          <a:r>
            <a:rPr lang="en-US">
              <a:solidFill>
                <a:schemeClr val="tx1"/>
              </a:solidFill>
            </a:rPr>
            <a:t>IHEs eligible to submit proposals to Track 1 are </a:t>
          </a:r>
          <a:r>
            <a:rPr lang="en-US" b="1" i="0">
              <a:solidFill>
                <a:schemeClr val="tx1"/>
              </a:solidFill>
            </a:rPr>
            <a:t>institutions</a:t>
          </a:r>
          <a:r>
            <a:rPr lang="en-US">
              <a:solidFill>
                <a:schemeClr val="tx1"/>
              </a:solidFill>
            </a:rPr>
            <a:t> that have not had or do not currently have awards funded by the S-STEM program or the STEM Talent Expansion (STEP) program.</a:t>
          </a:r>
          <a:endParaRPr lang="en-US" dirty="0">
            <a:solidFill>
              <a:schemeClr val="tx1"/>
            </a:solidFill>
          </a:endParaRPr>
        </a:p>
      </dgm:t>
    </dgm:pt>
    <dgm:pt modelId="{898906FF-C6E4-4823-A05F-5B761AA7A546}" type="parTrans" cxnId="{E1B7737D-F0A3-4515-9520-FCDCCF25AFE0}">
      <dgm:prSet/>
      <dgm:spPr/>
      <dgm:t>
        <a:bodyPr/>
        <a:lstStyle/>
        <a:p>
          <a:endParaRPr lang="en-US">
            <a:solidFill>
              <a:schemeClr val="tx1"/>
            </a:solidFill>
          </a:endParaRPr>
        </a:p>
      </dgm:t>
    </dgm:pt>
    <dgm:pt modelId="{02F7C82E-C9D2-411E-8925-F4412B2603E1}" type="sibTrans" cxnId="{E1B7737D-F0A3-4515-9520-FCDCCF25AFE0}">
      <dgm:prSet/>
      <dgm:spPr/>
      <dgm:t>
        <a:bodyPr/>
        <a:lstStyle/>
        <a:p>
          <a:endParaRPr lang="en-US">
            <a:solidFill>
              <a:schemeClr val="tx1"/>
            </a:solidFill>
          </a:endParaRPr>
        </a:p>
      </dgm:t>
    </dgm:pt>
    <dgm:pt modelId="{F9F85251-7FFB-C443-9184-45076217322F}" type="pres">
      <dgm:prSet presAssocID="{F1B999AA-F79B-4F7A-9CD0-59D3232965F0}" presName="linear" presStyleCnt="0">
        <dgm:presLayoutVars>
          <dgm:animLvl val="lvl"/>
          <dgm:resizeHandles val="exact"/>
        </dgm:presLayoutVars>
      </dgm:prSet>
      <dgm:spPr/>
    </dgm:pt>
    <dgm:pt modelId="{93204E4E-5FF2-B14D-A6F9-771A5B6456D5}" type="pres">
      <dgm:prSet presAssocID="{04FCAE59-8998-4314-A1C2-8011A56A5497}" presName="parentText" presStyleLbl="node1" presStyleIdx="0" presStyleCnt="2">
        <dgm:presLayoutVars>
          <dgm:chMax val="0"/>
          <dgm:bulletEnabled val="1"/>
        </dgm:presLayoutVars>
      </dgm:prSet>
      <dgm:spPr/>
    </dgm:pt>
    <dgm:pt modelId="{BE58A30F-C602-EC4E-BFA5-992D5DAF1A93}" type="pres">
      <dgm:prSet presAssocID="{14FD863F-D9E5-4F7B-B8F3-128F77941430}" presName="spacer" presStyleCnt="0"/>
      <dgm:spPr/>
    </dgm:pt>
    <dgm:pt modelId="{648F97C4-ED5A-884E-88FD-F77F97194D46}" type="pres">
      <dgm:prSet presAssocID="{A16D22DE-9B2C-4E4D-BB37-AB5AA25846FB}" presName="parentText" presStyleLbl="node1" presStyleIdx="1" presStyleCnt="2">
        <dgm:presLayoutVars>
          <dgm:chMax val="0"/>
          <dgm:bulletEnabled val="1"/>
        </dgm:presLayoutVars>
      </dgm:prSet>
      <dgm:spPr/>
    </dgm:pt>
  </dgm:ptLst>
  <dgm:cxnLst>
    <dgm:cxn modelId="{E1B7737D-F0A3-4515-9520-FCDCCF25AFE0}" srcId="{F1B999AA-F79B-4F7A-9CD0-59D3232965F0}" destId="{A16D22DE-9B2C-4E4D-BB37-AB5AA25846FB}" srcOrd="1" destOrd="0" parTransId="{898906FF-C6E4-4823-A05F-5B761AA7A546}" sibTransId="{02F7C82E-C9D2-411E-8925-F4412B2603E1}"/>
    <dgm:cxn modelId="{B58BEE98-E768-462A-8797-E3C81446AD0A}" srcId="{F1B999AA-F79B-4F7A-9CD0-59D3232965F0}" destId="{04FCAE59-8998-4314-A1C2-8011A56A5497}" srcOrd="0" destOrd="0" parTransId="{017DE137-0CBE-4D86-9582-0CC324A6938F}" sibTransId="{14FD863F-D9E5-4F7B-B8F3-128F77941430}"/>
    <dgm:cxn modelId="{5D290CA3-B2DB-A041-8928-B56896618567}" type="presOf" srcId="{04FCAE59-8998-4314-A1C2-8011A56A5497}" destId="{93204E4E-5FF2-B14D-A6F9-771A5B6456D5}" srcOrd="0" destOrd="0" presId="urn:microsoft.com/office/officeart/2005/8/layout/vList2"/>
    <dgm:cxn modelId="{0C929BB0-D05B-E943-86DE-88C855BDE6EE}" type="presOf" srcId="{F1B999AA-F79B-4F7A-9CD0-59D3232965F0}" destId="{F9F85251-7FFB-C443-9184-45076217322F}" srcOrd="0" destOrd="0" presId="urn:microsoft.com/office/officeart/2005/8/layout/vList2"/>
    <dgm:cxn modelId="{EE62FDDE-6268-A445-B294-42D3575EA258}" type="presOf" srcId="{A16D22DE-9B2C-4E4D-BB37-AB5AA25846FB}" destId="{648F97C4-ED5A-884E-88FD-F77F97194D46}" srcOrd="0" destOrd="0" presId="urn:microsoft.com/office/officeart/2005/8/layout/vList2"/>
    <dgm:cxn modelId="{3188EE69-25CD-484B-B73F-D2FB5FC303F0}" type="presParOf" srcId="{F9F85251-7FFB-C443-9184-45076217322F}" destId="{93204E4E-5FF2-B14D-A6F9-771A5B6456D5}" srcOrd="0" destOrd="0" presId="urn:microsoft.com/office/officeart/2005/8/layout/vList2"/>
    <dgm:cxn modelId="{9A14F15F-7E3F-2047-8CA8-3B78EB5E557C}" type="presParOf" srcId="{F9F85251-7FFB-C443-9184-45076217322F}" destId="{BE58A30F-C602-EC4E-BFA5-992D5DAF1A93}" srcOrd="1" destOrd="0" presId="urn:microsoft.com/office/officeart/2005/8/layout/vList2"/>
    <dgm:cxn modelId="{91A5A930-EAEA-E240-856C-417498ED1B44}" type="presParOf" srcId="{F9F85251-7FFB-C443-9184-45076217322F}" destId="{648F97C4-ED5A-884E-88FD-F77F97194D46}"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234924-75FC-49E1-9D78-2B6FDAE14358}"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63ACB54E-4652-4ABA-B805-29EB50D6A3E2}">
      <dgm:prSet/>
      <dgm:spPr/>
      <dgm:t>
        <a:bodyPr/>
        <a:lstStyle/>
        <a:p>
          <a:r>
            <a:rPr lang="en-US" dirty="0">
              <a:solidFill>
                <a:schemeClr val="tx1"/>
              </a:solidFill>
            </a:rPr>
            <a:t>Build the capacity of the institution to provide an S-STEM program for students.</a:t>
          </a:r>
        </a:p>
      </dgm:t>
    </dgm:pt>
    <dgm:pt modelId="{8C1FAF7C-B308-495E-9C11-EECED11BC7D8}" type="parTrans" cxnId="{AE436073-D808-4EE4-86A0-CD084E24CC41}">
      <dgm:prSet/>
      <dgm:spPr/>
      <dgm:t>
        <a:bodyPr/>
        <a:lstStyle/>
        <a:p>
          <a:endParaRPr lang="en-US">
            <a:solidFill>
              <a:schemeClr val="tx1"/>
            </a:solidFill>
          </a:endParaRPr>
        </a:p>
      </dgm:t>
    </dgm:pt>
    <dgm:pt modelId="{1A0F366F-66D8-45DA-B2E5-04F5D6411A79}" type="sibTrans" cxnId="{AE436073-D808-4EE4-86A0-CD084E24CC41}">
      <dgm:prSet/>
      <dgm:spPr/>
      <dgm:t>
        <a:bodyPr/>
        <a:lstStyle/>
        <a:p>
          <a:endParaRPr lang="en-US">
            <a:solidFill>
              <a:schemeClr val="tx1"/>
            </a:solidFill>
          </a:endParaRPr>
        </a:p>
      </dgm:t>
    </dgm:pt>
    <dgm:pt modelId="{35D617BB-E299-4223-9E86-FAE9D260B2BA}">
      <dgm:prSet/>
      <dgm:spPr/>
      <dgm:t>
        <a:bodyPr/>
        <a:lstStyle/>
        <a:p>
          <a:r>
            <a:rPr lang="en-US">
              <a:solidFill>
                <a:schemeClr val="tx1"/>
              </a:solidFill>
            </a:rPr>
            <a:t>Establish scholarship programs for low-income academically talented students with demonstrated financial need.</a:t>
          </a:r>
          <a:endParaRPr lang="en-US" dirty="0">
            <a:solidFill>
              <a:schemeClr val="tx1"/>
            </a:solidFill>
          </a:endParaRPr>
        </a:p>
      </dgm:t>
    </dgm:pt>
    <dgm:pt modelId="{8F97E0B2-ADB6-44DD-8651-82C9397391FC}" type="parTrans" cxnId="{D206604C-3286-45DA-BDFF-AD21BEB86BC9}">
      <dgm:prSet/>
      <dgm:spPr/>
      <dgm:t>
        <a:bodyPr/>
        <a:lstStyle/>
        <a:p>
          <a:endParaRPr lang="en-US">
            <a:solidFill>
              <a:schemeClr val="tx1"/>
            </a:solidFill>
          </a:endParaRPr>
        </a:p>
      </dgm:t>
    </dgm:pt>
    <dgm:pt modelId="{B8A185E4-7265-4AC8-960E-75014F072A81}" type="sibTrans" cxnId="{D206604C-3286-45DA-BDFF-AD21BEB86BC9}">
      <dgm:prSet/>
      <dgm:spPr/>
      <dgm:t>
        <a:bodyPr/>
        <a:lstStyle/>
        <a:p>
          <a:endParaRPr lang="en-US">
            <a:solidFill>
              <a:schemeClr val="tx1"/>
            </a:solidFill>
          </a:endParaRPr>
        </a:p>
      </dgm:t>
    </dgm:pt>
    <dgm:pt modelId="{C26C6491-AA56-46BE-BE66-B2A29DAD99D6}">
      <dgm:prSet/>
      <dgm:spPr/>
      <dgm:t>
        <a:bodyPr/>
        <a:lstStyle/>
        <a:p>
          <a:r>
            <a:rPr lang="en-US">
              <a:solidFill>
                <a:schemeClr val="tx1"/>
              </a:solidFill>
            </a:rPr>
            <a:t>Provide strong academic and student support.</a:t>
          </a:r>
          <a:endParaRPr lang="en-US" dirty="0">
            <a:solidFill>
              <a:schemeClr val="tx1"/>
            </a:solidFill>
          </a:endParaRPr>
        </a:p>
      </dgm:t>
    </dgm:pt>
    <dgm:pt modelId="{E9A413F3-8122-4569-B43A-633ABB5839B6}" type="parTrans" cxnId="{19FC8CA0-F7E2-4B66-8692-CD260B804AAA}">
      <dgm:prSet/>
      <dgm:spPr/>
      <dgm:t>
        <a:bodyPr/>
        <a:lstStyle/>
        <a:p>
          <a:endParaRPr lang="en-US">
            <a:solidFill>
              <a:schemeClr val="tx1"/>
            </a:solidFill>
          </a:endParaRPr>
        </a:p>
      </dgm:t>
    </dgm:pt>
    <dgm:pt modelId="{D0C8888E-3C82-4EFB-887D-5297EF119393}" type="sibTrans" cxnId="{19FC8CA0-F7E2-4B66-8692-CD260B804AAA}">
      <dgm:prSet/>
      <dgm:spPr/>
      <dgm:t>
        <a:bodyPr/>
        <a:lstStyle/>
        <a:p>
          <a:endParaRPr lang="en-US">
            <a:solidFill>
              <a:schemeClr val="tx1"/>
            </a:solidFill>
          </a:endParaRPr>
        </a:p>
      </dgm:t>
    </dgm:pt>
    <dgm:pt modelId="{632BF982-C583-4815-B095-7C773D61B4DA}">
      <dgm:prSet/>
      <dgm:spPr/>
      <dgm:t>
        <a:bodyPr/>
        <a:lstStyle/>
        <a:p>
          <a:r>
            <a:rPr lang="en-US">
              <a:solidFill>
                <a:schemeClr val="tx1"/>
              </a:solidFill>
            </a:rPr>
            <a:t>Such as: high-quality extant curriculum, professional, and workforce development activities.</a:t>
          </a:r>
        </a:p>
      </dgm:t>
    </dgm:pt>
    <dgm:pt modelId="{EF500475-52E0-46D6-AADD-DE12959E4850}" type="parTrans" cxnId="{11E46EE8-261F-451C-A6E1-A1192A0D0366}">
      <dgm:prSet/>
      <dgm:spPr/>
      <dgm:t>
        <a:bodyPr/>
        <a:lstStyle/>
        <a:p>
          <a:endParaRPr lang="en-US">
            <a:solidFill>
              <a:schemeClr val="tx1"/>
            </a:solidFill>
          </a:endParaRPr>
        </a:p>
      </dgm:t>
    </dgm:pt>
    <dgm:pt modelId="{78B04586-92C4-40AF-98C2-0F36698AE2CA}" type="sibTrans" cxnId="{11E46EE8-261F-451C-A6E1-A1192A0D0366}">
      <dgm:prSet/>
      <dgm:spPr/>
      <dgm:t>
        <a:bodyPr/>
        <a:lstStyle/>
        <a:p>
          <a:endParaRPr lang="en-US">
            <a:solidFill>
              <a:schemeClr val="tx1"/>
            </a:solidFill>
          </a:endParaRPr>
        </a:p>
      </dgm:t>
    </dgm:pt>
    <dgm:pt modelId="{D30FF268-9666-45FF-989D-DA4DBBECB07E}">
      <dgm:prSet/>
      <dgm:spPr/>
      <dgm:t>
        <a:bodyPr/>
        <a:lstStyle/>
        <a:p>
          <a:r>
            <a:rPr lang="en-US">
              <a:solidFill>
                <a:schemeClr val="tx1"/>
              </a:solidFill>
            </a:rPr>
            <a:t>Increase student success, retention, and degree attainment in STEM (including student transfer, if appropriate).</a:t>
          </a:r>
          <a:endParaRPr lang="en-US" dirty="0">
            <a:solidFill>
              <a:schemeClr val="tx1"/>
            </a:solidFill>
          </a:endParaRPr>
        </a:p>
      </dgm:t>
    </dgm:pt>
    <dgm:pt modelId="{4FCEDF1D-5619-4DFB-9F6E-CCE46D5B1203}" type="parTrans" cxnId="{E6A5539D-8726-4601-831E-EF991D7B577C}">
      <dgm:prSet/>
      <dgm:spPr/>
      <dgm:t>
        <a:bodyPr/>
        <a:lstStyle/>
        <a:p>
          <a:endParaRPr lang="en-US">
            <a:solidFill>
              <a:schemeClr val="tx1"/>
            </a:solidFill>
          </a:endParaRPr>
        </a:p>
      </dgm:t>
    </dgm:pt>
    <dgm:pt modelId="{6A541407-57F5-40CA-936D-D731E46F766B}" type="sibTrans" cxnId="{E6A5539D-8726-4601-831E-EF991D7B577C}">
      <dgm:prSet/>
      <dgm:spPr/>
      <dgm:t>
        <a:bodyPr/>
        <a:lstStyle/>
        <a:p>
          <a:endParaRPr lang="en-US">
            <a:solidFill>
              <a:schemeClr val="tx1"/>
            </a:solidFill>
          </a:endParaRPr>
        </a:p>
      </dgm:t>
    </dgm:pt>
    <dgm:pt modelId="{77ACF1EE-B00E-4D7E-848D-99C11ED397C4}">
      <dgm:prSet/>
      <dgm:spPr/>
      <dgm:t>
        <a:bodyPr/>
        <a:lstStyle/>
        <a:p>
          <a:r>
            <a:rPr lang="en-US">
              <a:solidFill>
                <a:schemeClr val="tx1"/>
              </a:solidFill>
            </a:rPr>
            <a:t>Implement/adapt and study effective curricular and co-curricular activities and professional development activities. </a:t>
          </a:r>
          <a:endParaRPr lang="en-US" dirty="0">
            <a:solidFill>
              <a:schemeClr val="tx1"/>
            </a:solidFill>
          </a:endParaRPr>
        </a:p>
      </dgm:t>
    </dgm:pt>
    <dgm:pt modelId="{3F4D1E82-BE4E-4FB4-920E-77CC8472EE05}" type="parTrans" cxnId="{4A192837-BBF1-409C-840D-031A0727BE6B}">
      <dgm:prSet/>
      <dgm:spPr/>
      <dgm:t>
        <a:bodyPr/>
        <a:lstStyle/>
        <a:p>
          <a:endParaRPr lang="en-US">
            <a:solidFill>
              <a:schemeClr val="tx1"/>
            </a:solidFill>
          </a:endParaRPr>
        </a:p>
      </dgm:t>
    </dgm:pt>
    <dgm:pt modelId="{F815B881-0F02-4A2A-95CF-9A9445FA1612}" type="sibTrans" cxnId="{4A192837-BBF1-409C-840D-031A0727BE6B}">
      <dgm:prSet/>
      <dgm:spPr/>
      <dgm:t>
        <a:bodyPr/>
        <a:lstStyle/>
        <a:p>
          <a:endParaRPr lang="en-US">
            <a:solidFill>
              <a:schemeClr val="tx1"/>
            </a:solidFill>
          </a:endParaRPr>
        </a:p>
      </dgm:t>
    </dgm:pt>
    <dgm:pt modelId="{0893A9F1-A9B4-46B0-8B7F-6A05C2B77C36}">
      <dgm:prSet/>
      <dgm:spPr/>
      <dgm:t>
        <a:bodyPr/>
        <a:lstStyle/>
        <a:p>
          <a:r>
            <a:rPr lang="en-US">
              <a:solidFill>
                <a:schemeClr val="tx1"/>
              </a:solidFill>
            </a:rPr>
            <a:t>Contribute to understanding the effect of evidence-based practices on student outcomes</a:t>
          </a:r>
          <a:endParaRPr lang="en-US" dirty="0">
            <a:solidFill>
              <a:schemeClr val="tx1"/>
            </a:solidFill>
          </a:endParaRPr>
        </a:p>
      </dgm:t>
    </dgm:pt>
    <dgm:pt modelId="{3AA0BC28-BB3E-41C4-9C49-ED176E766801}" type="parTrans" cxnId="{9FA888C7-F019-4173-9139-75385A0EDA8D}">
      <dgm:prSet/>
      <dgm:spPr/>
      <dgm:t>
        <a:bodyPr/>
        <a:lstStyle/>
        <a:p>
          <a:endParaRPr lang="en-US">
            <a:solidFill>
              <a:schemeClr val="tx1"/>
            </a:solidFill>
          </a:endParaRPr>
        </a:p>
      </dgm:t>
    </dgm:pt>
    <dgm:pt modelId="{0F841B82-5D9A-4C42-988F-025CEB9AC2C4}" type="sibTrans" cxnId="{9FA888C7-F019-4173-9139-75385A0EDA8D}">
      <dgm:prSet/>
      <dgm:spPr/>
      <dgm:t>
        <a:bodyPr/>
        <a:lstStyle/>
        <a:p>
          <a:endParaRPr lang="en-US">
            <a:solidFill>
              <a:schemeClr val="tx1"/>
            </a:solidFill>
          </a:endParaRPr>
        </a:p>
      </dgm:t>
    </dgm:pt>
    <dgm:pt modelId="{EA35B0EA-57BE-2440-9026-8EC136219CF5}" type="pres">
      <dgm:prSet presAssocID="{97234924-75FC-49E1-9D78-2B6FDAE14358}" presName="diagram" presStyleCnt="0">
        <dgm:presLayoutVars>
          <dgm:dir/>
          <dgm:resizeHandles val="exact"/>
        </dgm:presLayoutVars>
      </dgm:prSet>
      <dgm:spPr/>
    </dgm:pt>
    <dgm:pt modelId="{2B54D3DA-39EB-B146-ADD9-40A4F31FF65E}" type="pres">
      <dgm:prSet presAssocID="{63ACB54E-4652-4ABA-B805-29EB50D6A3E2}" presName="node" presStyleLbl="node1" presStyleIdx="0" presStyleCnt="6">
        <dgm:presLayoutVars>
          <dgm:bulletEnabled val="1"/>
        </dgm:presLayoutVars>
      </dgm:prSet>
      <dgm:spPr/>
    </dgm:pt>
    <dgm:pt modelId="{3AE46E37-B266-8F4D-9278-981884BBD5DB}" type="pres">
      <dgm:prSet presAssocID="{1A0F366F-66D8-45DA-B2E5-04F5D6411A79}" presName="sibTrans" presStyleCnt="0"/>
      <dgm:spPr/>
    </dgm:pt>
    <dgm:pt modelId="{021F2413-502C-E940-84AA-ADAD47C126FE}" type="pres">
      <dgm:prSet presAssocID="{35D617BB-E299-4223-9E86-FAE9D260B2BA}" presName="node" presStyleLbl="node1" presStyleIdx="1" presStyleCnt="6">
        <dgm:presLayoutVars>
          <dgm:bulletEnabled val="1"/>
        </dgm:presLayoutVars>
      </dgm:prSet>
      <dgm:spPr/>
    </dgm:pt>
    <dgm:pt modelId="{0017AD82-3DB3-FF49-B03E-64BC195D4D8A}" type="pres">
      <dgm:prSet presAssocID="{B8A185E4-7265-4AC8-960E-75014F072A81}" presName="sibTrans" presStyleCnt="0"/>
      <dgm:spPr/>
    </dgm:pt>
    <dgm:pt modelId="{76E6A3BE-DD59-644A-9F11-9E30875CAD61}" type="pres">
      <dgm:prSet presAssocID="{C26C6491-AA56-46BE-BE66-B2A29DAD99D6}" presName="node" presStyleLbl="node1" presStyleIdx="2" presStyleCnt="6">
        <dgm:presLayoutVars>
          <dgm:bulletEnabled val="1"/>
        </dgm:presLayoutVars>
      </dgm:prSet>
      <dgm:spPr/>
    </dgm:pt>
    <dgm:pt modelId="{4BE044F5-CA5E-C04B-8C8E-D82E16923BBC}" type="pres">
      <dgm:prSet presAssocID="{D0C8888E-3C82-4EFB-887D-5297EF119393}" presName="sibTrans" presStyleCnt="0"/>
      <dgm:spPr/>
    </dgm:pt>
    <dgm:pt modelId="{454863D5-11AD-3945-B86B-E82A51A6A74A}" type="pres">
      <dgm:prSet presAssocID="{D30FF268-9666-45FF-989D-DA4DBBECB07E}" presName="node" presStyleLbl="node1" presStyleIdx="3" presStyleCnt="6">
        <dgm:presLayoutVars>
          <dgm:bulletEnabled val="1"/>
        </dgm:presLayoutVars>
      </dgm:prSet>
      <dgm:spPr/>
    </dgm:pt>
    <dgm:pt modelId="{B2C8CF46-7322-A84E-B756-A31B135317AD}" type="pres">
      <dgm:prSet presAssocID="{6A541407-57F5-40CA-936D-D731E46F766B}" presName="sibTrans" presStyleCnt="0"/>
      <dgm:spPr/>
    </dgm:pt>
    <dgm:pt modelId="{6DD62C72-2F62-724A-858D-BB4F9916CC0A}" type="pres">
      <dgm:prSet presAssocID="{77ACF1EE-B00E-4D7E-848D-99C11ED397C4}" presName="node" presStyleLbl="node1" presStyleIdx="4" presStyleCnt="6">
        <dgm:presLayoutVars>
          <dgm:bulletEnabled val="1"/>
        </dgm:presLayoutVars>
      </dgm:prSet>
      <dgm:spPr/>
    </dgm:pt>
    <dgm:pt modelId="{B8533197-53E6-6D42-A0D6-31A1665C8788}" type="pres">
      <dgm:prSet presAssocID="{F815B881-0F02-4A2A-95CF-9A9445FA1612}" presName="sibTrans" presStyleCnt="0"/>
      <dgm:spPr/>
    </dgm:pt>
    <dgm:pt modelId="{712E4B6E-D28C-DA48-A514-5D5DFEBA54AE}" type="pres">
      <dgm:prSet presAssocID="{0893A9F1-A9B4-46B0-8B7F-6A05C2B77C36}" presName="node" presStyleLbl="node1" presStyleIdx="5" presStyleCnt="6">
        <dgm:presLayoutVars>
          <dgm:bulletEnabled val="1"/>
        </dgm:presLayoutVars>
      </dgm:prSet>
      <dgm:spPr/>
    </dgm:pt>
  </dgm:ptLst>
  <dgm:cxnLst>
    <dgm:cxn modelId="{B20EF832-DEA7-604D-8020-A270E763C170}" type="presOf" srcId="{97234924-75FC-49E1-9D78-2B6FDAE14358}" destId="{EA35B0EA-57BE-2440-9026-8EC136219CF5}" srcOrd="0" destOrd="0" presId="urn:microsoft.com/office/officeart/2005/8/layout/default"/>
    <dgm:cxn modelId="{1D557F33-2312-C946-88C0-34EE1AE78F38}" type="presOf" srcId="{0893A9F1-A9B4-46B0-8B7F-6A05C2B77C36}" destId="{712E4B6E-D28C-DA48-A514-5D5DFEBA54AE}" srcOrd="0" destOrd="0" presId="urn:microsoft.com/office/officeart/2005/8/layout/default"/>
    <dgm:cxn modelId="{4A192837-BBF1-409C-840D-031A0727BE6B}" srcId="{97234924-75FC-49E1-9D78-2B6FDAE14358}" destId="{77ACF1EE-B00E-4D7E-848D-99C11ED397C4}" srcOrd="4" destOrd="0" parTransId="{3F4D1E82-BE4E-4FB4-920E-77CC8472EE05}" sibTransId="{F815B881-0F02-4A2A-95CF-9A9445FA1612}"/>
    <dgm:cxn modelId="{D206604C-3286-45DA-BDFF-AD21BEB86BC9}" srcId="{97234924-75FC-49E1-9D78-2B6FDAE14358}" destId="{35D617BB-E299-4223-9E86-FAE9D260B2BA}" srcOrd="1" destOrd="0" parTransId="{8F97E0B2-ADB6-44DD-8651-82C9397391FC}" sibTransId="{B8A185E4-7265-4AC8-960E-75014F072A81}"/>
    <dgm:cxn modelId="{AE436073-D808-4EE4-86A0-CD084E24CC41}" srcId="{97234924-75FC-49E1-9D78-2B6FDAE14358}" destId="{63ACB54E-4652-4ABA-B805-29EB50D6A3E2}" srcOrd="0" destOrd="0" parTransId="{8C1FAF7C-B308-495E-9C11-EECED11BC7D8}" sibTransId="{1A0F366F-66D8-45DA-B2E5-04F5D6411A79}"/>
    <dgm:cxn modelId="{48067886-2187-354A-B336-5A85FB314F05}" type="presOf" srcId="{D30FF268-9666-45FF-989D-DA4DBBECB07E}" destId="{454863D5-11AD-3945-B86B-E82A51A6A74A}" srcOrd="0" destOrd="0" presId="urn:microsoft.com/office/officeart/2005/8/layout/default"/>
    <dgm:cxn modelId="{AC78B09C-5205-DF41-973A-830E4D82859D}" type="presOf" srcId="{35D617BB-E299-4223-9E86-FAE9D260B2BA}" destId="{021F2413-502C-E940-84AA-ADAD47C126FE}" srcOrd="0" destOrd="0" presId="urn:microsoft.com/office/officeart/2005/8/layout/default"/>
    <dgm:cxn modelId="{E6A5539D-8726-4601-831E-EF991D7B577C}" srcId="{97234924-75FC-49E1-9D78-2B6FDAE14358}" destId="{D30FF268-9666-45FF-989D-DA4DBBECB07E}" srcOrd="3" destOrd="0" parTransId="{4FCEDF1D-5619-4DFB-9F6E-CCE46D5B1203}" sibTransId="{6A541407-57F5-40CA-936D-D731E46F766B}"/>
    <dgm:cxn modelId="{19FC8CA0-F7E2-4B66-8692-CD260B804AAA}" srcId="{97234924-75FC-49E1-9D78-2B6FDAE14358}" destId="{C26C6491-AA56-46BE-BE66-B2A29DAD99D6}" srcOrd="2" destOrd="0" parTransId="{E9A413F3-8122-4569-B43A-633ABB5839B6}" sibTransId="{D0C8888E-3C82-4EFB-887D-5297EF119393}"/>
    <dgm:cxn modelId="{419D69A3-E93A-0340-80B5-39144DAC8FBD}" type="presOf" srcId="{63ACB54E-4652-4ABA-B805-29EB50D6A3E2}" destId="{2B54D3DA-39EB-B146-ADD9-40A4F31FF65E}" srcOrd="0" destOrd="0" presId="urn:microsoft.com/office/officeart/2005/8/layout/default"/>
    <dgm:cxn modelId="{9FA888C7-F019-4173-9139-75385A0EDA8D}" srcId="{97234924-75FC-49E1-9D78-2B6FDAE14358}" destId="{0893A9F1-A9B4-46B0-8B7F-6A05C2B77C36}" srcOrd="5" destOrd="0" parTransId="{3AA0BC28-BB3E-41C4-9C49-ED176E766801}" sibTransId="{0F841B82-5D9A-4C42-988F-025CEB9AC2C4}"/>
    <dgm:cxn modelId="{91C0D8E2-D963-FF46-AFF6-5862DEBE5229}" type="presOf" srcId="{632BF982-C583-4815-B095-7C773D61B4DA}" destId="{76E6A3BE-DD59-644A-9F11-9E30875CAD61}" srcOrd="0" destOrd="1" presId="urn:microsoft.com/office/officeart/2005/8/layout/default"/>
    <dgm:cxn modelId="{11E46EE8-261F-451C-A6E1-A1192A0D0366}" srcId="{C26C6491-AA56-46BE-BE66-B2A29DAD99D6}" destId="{632BF982-C583-4815-B095-7C773D61B4DA}" srcOrd="0" destOrd="0" parTransId="{EF500475-52E0-46D6-AADD-DE12959E4850}" sibTransId="{78B04586-92C4-40AF-98C2-0F36698AE2CA}"/>
    <dgm:cxn modelId="{A1D087F8-D254-724B-8DE8-581B757485F3}" type="presOf" srcId="{77ACF1EE-B00E-4D7E-848D-99C11ED397C4}" destId="{6DD62C72-2F62-724A-858D-BB4F9916CC0A}" srcOrd="0" destOrd="0" presId="urn:microsoft.com/office/officeart/2005/8/layout/default"/>
    <dgm:cxn modelId="{C25BB0FA-4ECE-F240-815D-51F1EB03D681}" type="presOf" srcId="{C26C6491-AA56-46BE-BE66-B2A29DAD99D6}" destId="{76E6A3BE-DD59-644A-9F11-9E30875CAD61}" srcOrd="0" destOrd="0" presId="urn:microsoft.com/office/officeart/2005/8/layout/default"/>
    <dgm:cxn modelId="{24B0B7EA-17F8-0C45-9A61-C43CE90CDAF8}" type="presParOf" srcId="{EA35B0EA-57BE-2440-9026-8EC136219CF5}" destId="{2B54D3DA-39EB-B146-ADD9-40A4F31FF65E}" srcOrd="0" destOrd="0" presId="urn:microsoft.com/office/officeart/2005/8/layout/default"/>
    <dgm:cxn modelId="{FA781F92-6AF1-8D47-BDB5-CB6C4301C18C}" type="presParOf" srcId="{EA35B0EA-57BE-2440-9026-8EC136219CF5}" destId="{3AE46E37-B266-8F4D-9278-981884BBD5DB}" srcOrd="1" destOrd="0" presId="urn:microsoft.com/office/officeart/2005/8/layout/default"/>
    <dgm:cxn modelId="{C922AC8D-13C3-4E48-8373-0F256965970C}" type="presParOf" srcId="{EA35B0EA-57BE-2440-9026-8EC136219CF5}" destId="{021F2413-502C-E940-84AA-ADAD47C126FE}" srcOrd="2" destOrd="0" presId="urn:microsoft.com/office/officeart/2005/8/layout/default"/>
    <dgm:cxn modelId="{259D7922-CB80-844B-93F8-4019A0B64E23}" type="presParOf" srcId="{EA35B0EA-57BE-2440-9026-8EC136219CF5}" destId="{0017AD82-3DB3-FF49-B03E-64BC195D4D8A}" srcOrd="3" destOrd="0" presId="urn:microsoft.com/office/officeart/2005/8/layout/default"/>
    <dgm:cxn modelId="{B826E4A5-25E8-C04B-B977-9F83B20058A0}" type="presParOf" srcId="{EA35B0EA-57BE-2440-9026-8EC136219CF5}" destId="{76E6A3BE-DD59-644A-9F11-9E30875CAD61}" srcOrd="4" destOrd="0" presId="urn:microsoft.com/office/officeart/2005/8/layout/default"/>
    <dgm:cxn modelId="{B472EB05-CC6A-EB49-A8B5-FA50837E1BB8}" type="presParOf" srcId="{EA35B0EA-57BE-2440-9026-8EC136219CF5}" destId="{4BE044F5-CA5E-C04B-8C8E-D82E16923BBC}" srcOrd="5" destOrd="0" presId="urn:microsoft.com/office/officeart/2005/8/layout/default"/>
    <dgm:cxn modelId="{A60CE26D-56D8-9740-8C38-93D9921AC2D1}" type="presParOf" srcId="{EA35B0EA-57BE-2440-9026-8EC136219CF5}" destId="{454863D5-11AD-3945-B86B-E82A51A6A74A}" srcOrd="6" destOrd="0" presId="urn:microsoft.com/office/officeart/2005/8/layout/default"/>
    <dgm:cxn modelId="{355937B5-C9AC-9548-928A-C2238AA7B383}" type="presParOf" srcId="{EA35B0EA-57BE-2440-9026-8EC136219CF5}" destId="{B2C8CF46-7322-A84E-B756-A31B135317AD}" srcOrd="7" destOrd="0" presId="urn:microsoft.com/office/officeart/2005/8/layout/default"/>
    <dgm:cxn modelId="{20A649CC-FECF-1C48-90A0-637326382192}" type="presParOf" srcId="{EA35B0EA-57BE-2440-9026-8EC136219CF5}" destId="{6DD62C72-2F62-724A-858D-BB4F9916CC0A}" srcOrd="8" destOrd="0" presId="urn:microsoft.com/office/officeart/2005/8/layout/default"/>
    <dgm:cxn modelId="{312562C4-ABC2-CD4E-86FC-5655A9F9499E}" type="presParOf" srcId="{EA35B0EA-57BE-2440-9026-8EC136219CF5}" destId="{B8533197-53E6-6D42-A0D6-31A1665C8788}" srcOrd="9" destOrd="0" presId="urn:microsoft.com/office/officeart/2005/8/layout/default"/>
    <dgm:cxn modelId="{74C0B184-8741-7948-BD72-ED3B31E8DC7C}" type="presParOf" srcId="{EA35B0EA-57BE-2440-9026-8EC136219CF5}" destId="{712E4B6E-D28C-DA48-A514-5D5DFEBA54A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A65531-4536-47E5-A89B-167BE95228E0}" type="doc">
      <dgm:prSet loTypeId="urn:microsoft.com/office/officeart/2018/2/layout/IconVerticalSolidList" loCatId="icon" qsTypeId="urn:microsoft.com/office/officeart/2005/8/quickstyle/simple2" qsCatId="simple" csTypeId="urn:microsoft.com/office/officeart/2005/8/colors/colorful3" csCatId="colorful" phldr="1"/>
      <dgm:spPr/>
      <dgm:t>
        <a:bodyPr/>
        <a:lstStyle/>
        <a:p>
          <a:endParaRPr lang="en-US"/>
        </a:p>
      </dgm:t>
    </dgm:pt>
    <dgm:pt modelId="{6EC82FE0-6EB6-4FAD-A191-E3FF17129F9A}">
      <dgm:prSet/>
      <dgm:spPr/>
      <dgm:t>
        <a:bodyPr/>
        <a:lstStyle/>
        <a:p>
          <a:pPr>
            <a:lnSpc>
              <a:spcPct val="100000"/>
            </a:lnSpc>
          </a:pPr>
          <a:r>
            <a:rPr lang="en-US"/>
            <a:t>$650,000 total over a maximum duration of 5 years.</a:t>
          </a:r>
          <a:endParaRPr lang="en-US" dirty="0"/>
        </a:p>
      </dgm:t>
    </dgm:pt>
    <dgm:pt modelId="{7E583FAB-6915-43DE-ACB5-17EF73EA5319}" type="parTrans" cxnId="{C81A3C70-10CD-4AB0-94DA-5FE1702857B5}">
      <dgm:prSet/>
      <dgm:spPr/>
      <dgm:t>
        <a:bodyPr/>
        <a:lstStyle/>
        <a:p>
          <a:endParaRPr lang="en-US"/>
        </a:p>
      </dgm:t>
    </dgm:pt>
    <dgm:pt modelId="{AF648E8F-B9E2-423A-AC40-F844179E8649}" type="sibTrans" cxnId="{C81A3C70-10CD-4AB0-94DA-5FE1702857B5}">
      <dgm:prSet/>
      <dgm:spPr/>
      <dgm:t>
        <a:bodyPr/>
        <a:lstStyle/>
        <a:p>
          <a:endParaRPr lang="en-US"/>
        </a:p>
      </dgm:t>
    </dgm:pt>
    <dgm:pt modelId="{504BE332-994D-4B5E-A9AD-A468A8BB0FC8}">
      <dgm:prSet/>
      <dgm:spPr/>
      <dgm:t>
        <a:bodyPr/>
        <a:lstStyle/>
        <a:p>
          <a:pPr>
            <a:lnSpc>
              <a:spcPct val="100000"/>
            </a:lnSpc>
          </a:pPr>
          <a:r>
            <a:rPr lang="en-US"/>
            <a:t>At least 60% of total amount requested must be requested for scholarships (budget line F.1.).</a:t>
          </a:r>
          <a:endParaRPr lang="en-US" dirty="0"/>
        </a:p>
      </dgm:t>
    </dgm:pt>
    <dgm:pt modelId="{8D9FC956-286F-4F5A-B06F-3C7BD5FE70C5}" type="parTrans" cxnId="{5353A2E9-07D4-47D9-906F-591F70AB00A9}">
      <dgm:prSet/>
      <dgm:spPr/>
      <dgm:t>
        <a:bodyPr/>
        <a:lstStyle/>
        <a:p>
          <a:endParaRPr lang="en-US"/>
        </a:p>
      </dgm:t>
    </dgm:pt>
    <dgm:pt modelId="{6F4B65CA-B0FF-4578-B803-E0163072395F}" type="sibTrans" cxnId="{5353A2E9-07D4-47D9-906F-591F70AB00A9}">
      <dgm:prSet/>
      <dgm:spPr/>
      <dgm:t>
        <a:bodyPr/>
        <a:lstStyle/>
        <a:p>
          <a:endParaRPr lang="en-US"/>
        </a:p>
      </dgm:t>
    </dgm:pt>
    <dgm:pt modelId="{407C15F8-BDA0-4661-927E-248C26BDAA58}">
      <dgm:prSet/>
      <dgm:spPr/>
      <dgm:t>
        <a:bodyPr/>
        <a:lstStyle/>
        <a:p>
          <a:pPr>
            <a:lnSpc>
              <a:spcPct val="100000"/>
            </a:lnSpc>
          </a:pPr>
          <a:r>
            <a:rPr lang="en-US"/>
            <a:t>(FAFSA, GAANN, eligible)</a:t>
          </a:r>
        </a:p>
      </dgm:t>
    </dgm:pt>
    <dgm:pt modelId="{C1C97654-28C9-47F0-9647-008A78D33EC5}" type="parTrans" cxnId="{916E9908-EFB8-437C-B48D-8F0A379AFEE0}">
      <dgm:prSet/>
      <dgm:spPr/>
      <dgm:t>
        <a:bodyPr/>
        <a:lstStyle/>
        <a:p>
          <a:endParaRPr lang="en-US"/>
        </a:p>
      </dgm:t>
    </dgm:pt>
    <dgm:pt modelId="{9D7E61CB-EEE9-4FAB-A51B-EAEC81F4B706}" type="sibTrans" cxnId="{916E9908-EFB8-437C-B48D-8F0A379AFEE0}">
      <dgm:prSet/>
      <dgm:spPr/>
      <dgm:t>
        <a:bodyPr/>
        <a:lstStyle/>
        <a:p>
          <a:endParaRPr lang="en-US"/>
        </a:p>
      </dgm:t>
    </dgm:pt>
    <dgm:pt modelId="{0F378C54-3C21-470C-AE45-F154A74314DA}">
      <dgm:prSet/>
      <dgm:spPr/>
      <dgm:t>
        <a:bodyPr/>
        <a:lstStyle/>
        <a:p>
          <a:pPr>
            <a:lnSpc>
              <a:spcPct val="100000"/>
            </a:lnSpc>
          </a:pPr>
          <a:r>
            <a:rPr lang="en-US"/>
            <a:t>Low-income</a:t>
          </a:r>
          <a:endParaRPr lang="en-US" dirty="0"/>
        </a:p>
      </dgm:t>
    </dgm:pt>
    <dgm:pt modelId="{9EA67EDE-577E-4781-8303-EADC79BC263E}" type="parTrans" cxnId="{80E4EC7F-4E3D-402F-9C5C-64F0B819E8DA}">
      <dgm:prSet/>
      <dgm:spPr/>
      <dgm:t>
        <a:bodyPr/>
        <a:lstStyle/>
        <a:p>
          <a:endParaRPr lang="en-US"/>
        </a:p>
      </dgm:t>
    </dgm:pt>
    <dgm:pt modelId="{D1AE4FFD-205E-4722-AD6D-6284FB70CEE9}" type="sibTrans" cxnId="{80E4EC7F-4E3D-402F-9C5C-64F0B819E8DA}">
      <dgm:prSet/>
      <dgm:spPr/>
      <dgm:t>
        <a:bodyPr/>
        <a:lstStyle/>
        <a:p>
          <a:endParaRPr lang="en-US"/>
        </a:p>
      </dgm:t>
    </dgm:pt>
    <dgm:pt modelId="{4C555095-813F-4F86-9DDF-EE16E8566DA1}">
      <dgm:prSet/>
      <dgm:spPr/>
      <dgm:t>
        <a:bodyPr/>
        <a:lstStyle/>
        <a:p>
          <a:pPr>
            <a:lnSpc>
              <a:spcPct val="100000"/>
            </a:lnSpc>
          </a:pPr>
          <a:r>
            <a:rPr lang="en-US"/>
            <a:t>Academically talented</a:t>
          </a:r>
          <a:endParaRPr lang="en-US" dirty="0"/>
        </a:p>
      </dgm:t>
    </dgm:pt>
    <dgm:pt modelId="{5E45AD5B-488B-4587-8F5B-9670EE404773}" type="parTrans" cxnId="{67B55601-C26B-4D3A-82D3-89491A721415}">
      <dgm:prSet/>
      <dgm:spPr/>
      <dgm:t>
        <a:bodyPr/>
        <a:lstStyle/>
        <a:p>
          <a:endParaRPr lang="en-US"/>
        </a:p>
      </dgm:t>
    </dgm:pt>
    <dgm:pt modelId="{3D80C155-5AC4-40E4-B191-826FE513EE48}" type="sibTrans" cxnId="{67B55601-C26B-4D3A-82D3-89491A721415}">
      <dgm:prSet/>
      <dgm:spPr/>
      <dgm:t>
        <a:bodyPr/>
        <a:lstStyle/>
        <a:p>
          <a:endParaRPr lang="en-US"/>
        </a:p>
      </dgm:t>
    </dgm:pt>
    <dgm:pt modelId="{2C820C0E-FDB9-4B09-ABB2-47FE16168F50}">
      <dgm:prSet/>
      <dgm:spPr/>
      <dgm:t>
        <a:bodyPr/>
        <a:lstStyle/>
        <a:p>
          <a:pPr>
            <a:lnSpc>
              <a:spcPct val="100000"/>
            </a:lnSpc>
          </a:pPr>
          <a:r>
            <a:rPr lang="en-US"/>
            <a:t>Implementation and Investigation of academic and student support activities.</a:t>
          </a:r>
          <a:endParaRPr lang="en-US" dirty="0"/>
        </a:p>
      </dgm:t>
    </dgm:pt>
    <dgm:pt modelId="{9968A1E1-92F1-4112-901A-7E462B9C8C73}" type="parTrans" cxnId="{98EB26F5-1B26-40A2-8B39-4408BD51E080}">
      <dgm:prSet/>
      <dgm:spPr/>
      <dgm:t>
        <a:bodyPr/>
        <a:lstStyle/>
        <a:p>
          <a:endParaRPr lang="en-US"/>
        </a:p>
      </dgm:t>
    </dgm:pt>
    <dgm:pt modelId="{40D7FA8A-1788-447C-BE43-2DD3D3AEB9DA}" type="sibTrans" cxnId="{98EB26F5-1B26-40A2-8B39-4408BD51E080}">
      <dgm:prSet/>
      <dgm:spPr/>
      <dgm:t>
        <a:bodyPr/>
        <a:lstStyle/>
        <a:p>
          <a:endParaRPr lang="en-US"/>
        </a:p>
      </dgm:t>
    </dgm:pt>
    <dgm:pt modelId="{73A9F180-8D6A-465C-8DF5-3C08D519EDD1}">
      <dgm:prSet/>
      <dgm:spPr/>
      <dgm:t>
        <a:bodyPr/>
        <a:lstStyle/>
        <a:p>
          <a:pPr>
            <a:lnSpc>
              <a:spcPct val="100000"/>
            </a:lnSpc>
          </a:pPr>
          <a:r>
            <a:rPr lang="en-US"/>
            <a:t>Invites proposals focused on S-STEM disciplines</a:t>
          </a:r>
          <a:endParaRPr lang="en-US" dirty="0"/>
        </a:p>
      </dgm:t>
    </dgm:pt>
    <dgm:pt modelId="{4B4FBCBE-70C5-4187-B5FE-F083F6F4C4AF}" type="parTrans" cxnId="{82C94A94-8A55-4A44-8CFF-D35777E43D47}">
      <dgm:prSet/>
      <dgm:spPr/>
      <dgm:t>
        <a:bodyPr/>
        <a:lstStyle/>
        <a:p>
          <a:endParaRPr lang="en-US"/>
        </a:p>
      </dgm:t>
    </dgm:pt>
    <dgm:pt modelId="{06D938BA-35E0-4B31-8526-625749F988BF}" type="sibTrans" cxnId="{82C94A94-8A55-4A44-8CFF-D35777E43D47}">
      <dgm:prSet/>
      <dgm:spPr/>
      <dgm:t>
        <a:bodyPr/>
        <a:lstStyle/>
        <a:p>
          <a:endParaRPr lang="en-US"/>
        </a:p>
      </dgm:t>
    </dgm:pt>
    <dgm:pt modelId="{FB0351F5-3EFC-44FD-BAF0-F49755395D0D}">
      <dgm:prSet/>
      <dgm:spPr/>
      <dgm:t>
        <a:bodyPr/>
        <a:lstStyle/>
        <a:p>
          <a:pPr>
            <a:lnSpc>
              <a:spcPct val="100000"/>
            </a:lnSpc>
          </a:pPr>
          <a:r>
            <a:rPr lang="en-US"/>
            <a:t>Requires  STEM faculty mentors and a cohort experience.</a:t>
          </a:r>
          <a:endParaRPr lang="en-US" dirty="0"/>
        </a:p>
      </dgm:t>
    </dgm:pt>
    <dgm:pt modelId="{99A89A2E-801C-454F-A3C6-5702CC038FA7}" type="parTrans" cxnId="{CAA34D61-32B6-44EF-B9E9-DBE86DD78CFF}">
      <dgm:prSet/>
      <dgm:spPr/>
      <dgm:t>
        <a:bodyPr/>
        <a:lstStyle/>
        <a:p>
          <a:endParaRPr lang="en-US"/>
        </a:p>
      </dgm:t>
    </dgm:pt>
    <dgm:pt modelId="{73D8F4DF-4881-4661-9E11-8AFB2818D81F}" type="sibTrans" cxnId="{CAA34D61-32B6-44EF-B9E9-DBE86DD78CFF}">
      <dgm:prSet/>
      <dgm:spPr/>
      <dgm:t>
        <a:bodyPr/>
        <a:lstStyle/>
        <a:p>
          <a:endParaRPr lang="en-US"/>
        </a:p>
      </dgm:t>
    </dgm:pt>
    <dgm:pt modelId="{41C5E3C6-476F-4B8C-8441-D41366509B20}" type="pres">
      <dgm:prSet presAssocID="{3BA65531-4536-47E5-A89B-167BE95228E0}" presName="root" presStyleCnt="0">
        <dgm:presLayoutVars>
          <dgm:dir/>
          <dgm:resizeHandles val="exact"/>
        </dgm:presLayoutVars>
      </dgm:prSet>
      <dgm:spPr/>
    </dgm:pt>
    <dgm:pt modelId="{BB6959FE-D99A-456B-9D29-5DAD7956AEEF}" type="pres">
      <dgm:prSet presAssocID="{6EC82FE0-6EB6-4FAD-A191-E3FF17129F9A}" presName="compNode" presStyleCnt="0"/>
      <dgm:spPr/>
    </dgm:pt>
    <dgm:pt modelId="{6948D4C5-0D28-4503-B3B6-83E634D6F070}" type="pres">
      <dgm:prSet presAssocID="{6EC82FE0-6EB6-4FAD-A191-E3FF17129F9A}" presName="bgRect" presStyleLbl="bgShp" presStyleIdx="0" presStyleCnt="5"/>
      <dgm:spPr/>
    </dgm:pt>
    <dgm:pt modelId="{1D2F36F4-24BE-4812-81DB-D78C41BD538D}" type="pres">
      <dgm:prSet presAssocID="{6EC82FE0-6EB6-4FAD-A191-E3FF17129F9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tcoin"/>
        </a:ext>
      </dgm:extLst>
    </dgm:pt>
    <dgm:pt modelId="{401EDCD9-2CD2-47A3-B6B2-46C74AD3D03F}" type="pres">
      <dgm:prSet presAssocID="{6EC82FE0-6EB6-4FAD-A191-E3FF17129F9A}" presName="spaceRect" presStyleCnt="0"/>
      <dgm:spPr/>
    </dgm:pt>
    <dgm:pt modelId="{346FD272-8178-448D-A17F-069C69178349}" type="pres">
      <dgm:prSet presAssocID="{6EC82FE0-6EB6-4FAD-A191-E3FF17129F9A}" presName="parTx" presStyleLbl="revTx" presStyleIdx="0" presStyleCnt="6">
        <dgm:presLayoutVars>
          <dgm:chMax val="0"/>
          <dgm:chPref val="0"/>
        </dgm:presLayoutVars>
      </dgm:prSet>
      <dgm:spPr/>
    </dgm:pt>
    <dgm:pt modelId="{FE009D7C-942A-45AC-AF69-C613F1BE4039}" type="pres">
      <dgm:prSet presAssocID="{AF648E8F-B9E2-423A-AC40-F844179E8649}" presName="sibTrans" presStyleCnt="0"/>
      <dgm:spPr/>
    </dgm:pt>
    <dgm:pt modelId="{D175803C-64E6-497C-8000-4F26E8D43230}" type="pres">
      <dgm:prSet presAssocID="{504BE332-994D-4B5E-A9AD-A468A8BB0FC8}" presName="compNode" presStyleCnt="0"/>
      <dgm:spPr/>
    </dgm:pt>
    <dgm:pt modelId="{3C02FF9B-F01B-433F-A462-91708E0A64AB}" type="pres">
      <dgm:prSet presAssocID="{504BE332-994D-4B5E-A9AD-A468A8BB0FC8}" presName="bgRect" presStyleLbl="bgShp" presStyleIdx="1" presStyleCnt="5"/>
      <dgm:spPr/>
    </dgm:pt>
    <dgm:pt modelId="{98B353BB-B7B8-4D4E-A45B-BEBEA434DF57}" type="pres">
      <dgm:prSet presAssocID="{504BE332-994D-4B5E-A9AD-A468A8BB0FC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97760369-7980-40C8-A280-25D584AD2D36}" type="pres">
      <dgm:prSet presAssocID="{504BE332-994D-4B5E-A9AD-A468A8BB0FC8}" presName="spaceRect" presStyleCnt="0"/>
      <dgm:spPr/>
    </dgm:pt>
    <dgm:pt modelId="{1F21CF43-10EC-4561-8A74-021EB8D33B1F}" type="pres">
      <dgm:prSet presAssocID="{504BE332-994D-4B5E-A9AD-A468A8BB0FC8}" presName="parTx" presStyleLbl="revTx" presStyleIdx="1" presStyleCnt="6">
        <dgm:presLayoutVars>
          <dgm:chMax val="0"/>
          <dgm:chPref val="0"/>
        </dgm:presLayoutVars>
      </dgm:prSet>
      <dgm:spPr/>
    </dgm:pt>
    <dgm:pt modelId="{E6B13C05-FF7E-4AB3-B364-8E19FB7FD47B}" type="pres">
      <dgm:prSet presAssocID="{504BE332-994D-4B5E-A9AD-A468A8BB0FC8}" presName="desTx" presStyleLbl="revTx" presStyleIdx="2" presStyleCnt="6">
        <dgm:presLayoutVars/>
      </dgm:prSet>
      <dgm:spPr/>
    </dgm:pt>
    <dgm:pt modelId="{D3A6DA3B-A89B-4EE8-B653-8F16B15D8175}" type="pres">
      <dgm:prSet presAssocID="{6F4B65CA-B0FF-4578-B803-E0163072395F}" presName="sibTrans" presStyleCnt="0"/>
      <dgm:spPr/>
    </dgm:pt>
    <dgm:pt modelId="{4FF07E85-C658-4557-903D-37856872E7D1}" type="pres">
      <dgm:prSet presAssocID="{2C820C0E-FDB9-4B09-ABB2-47FE16168F50}" presName="compNode" presStyleCnt="0"/>
      <dgm:spPr/>
    </dgm:pt>
    <dgm:pt modelId="{C1D2673F-69E1-4663-B437-3AA5726E65CB}" type="pres">
      <dgm:prSet presAssocID="{2C820C0E-FDB9-4B09-ABB2-47FE16168F50}" presName="bgRect" presStyleLbl="bgShp" presStyleIdx="2" presStyleCnt="5"/>
      <dgm:spPr/>
    </dgm:pt>
    <dgm:pt modelId="{358CC3DE-C819-4046-849D-A43E5A606F1B}" type="pres">
      <dgm:prSet presAssocID="{2C820C0E-FDB9-4B09-ABB2-47FE16168F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EDBE5AB4-002D-468C-8BA8-FC83C81B0B17}" type="pres">
      <dgm:prSet presAssocID="{2C820C0E-FDB9-4B09-ABB2-47FE16168F50}" presName="spaceRect" presStyleCnt="0"/>
      <dgm:spPr/>
    </dgm:pt>
    <dgm:pt modelId="{AA7F929E-C893-4415-9D9A-241900E1A290}" type="pres">
      <dgm:prSet presAssocID="{2C820C0E-FDB9-4B09-ABB2-47FE16168F50}" presName="parTx" presStyleLbl="revTx" presStyleIdx="3" presStyleCnt="6">
        <dgm:presLayoutVars>
          <dgm:chMax val="0"/>
          <dgm:chPref val="0"/>
        </dgm:presLayoutVars>
      </dgm:prSet>
      <dgm:spPr/>
    </dgm:pt>
    <dgm:pt modelId="{0C8471DC-5A7D-4211-823C-A34A4CA68829}" type="pres">
      <dgm:prSet presAssocID="{40D7FA8A-1788-447C-BE43-2DD3D3AEB9DA}" presName="sibTrans" presStyleCnt="0"/>
      <dgm:spPr/>
    </dgm:pt>
    <dgm:pt modelId="{1447FD78-7FA8-4733-AD7C-6C9E427F4819}" type="pres">
      <dgm:prSet presAssocID="{73A9F180-8D6A-465C-8DF5-3C08D519EDD1}" presName="compNode" presStyleCnt="0"/>
      <dgm:spPr/>
    </dgm:pt>
    <dgm:pt modelId="{039F38DB-1F13-460A-A866-0782CFC89990}" type="pres">
      <dgm:prSet presAssocID="{73A9F180-8D6A-465C-8DF5-3C08D519EDD1}" presName="bgRect" presStyleLbl="bgShp" presStyleIdx="3" presStyleCnt="5"/>
      <dgm:spPr/>
    </dgm:pt>
    <dgm:pt modelId="{A3362646-57FE-4953-AD2D-7A57894F1CDF}" type="pres">
      <dgm:prSet presAssocID="{73A9F180-8D6A-465C-8DF5-3C08D519EDD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croscope"/>
        </a:ext>
      </dgm:extLst>
    </dgm:pt>
    <dgm:pt modelId="{05AF6D03-4249-4B7E-B0A2-27D4CF23ADF2}" type="pres">
      <dgm:prSet presAssocID="{73A9F180-8D6A-465C-8DF5-3C08D519EDD1}" presName="spaceRect" presStyleCnt="0"/>
      <dgm:spPr/>
    </dgm:pt>
    <dgm:pt modelId="{C0749FDF-8FF6-4D28-A182-995D32FB974C}" type="pres">
      <dgm:prSet presAssocID="{73A9F180-8D6A-465C-8DF5-3C08D519EDD1}" presName="parTx" presStyleLbl="revTx" presStyleIdx="4" presStyleCnt="6">
        <dgm:presLayoutVars>
          <dgm:chMax val="0"/>
          <dgm:chPref val="0"/>
        </dgm:presLayoutVars>
      </dgm:prSet>
      <dgm:spPr/>
    </dgm:pt>
    <dgm:pt modelId="{B4AC5811-ED5F-45AA-BBD2-E166056D67C7}" type="pres">
      <dgm:prSet presAssocID="{06D938BA-35E0-4B31-8526-625749F988BF}" presName="sibTrans" presStyleCnt="0"/>
      <dgm:spPr/>
    </dgm:pt>
    <dgm:pt modelId="{51C600E8-105A-4D91-B669-EC1825807AD3}" type="pres">
      <dgm:prSet presAssocID="{FB0351F5-3EFC-44FD-BAF0-F49755395D0D}" presName="compNode" presStyleCnt="0"/>
      <dgm:spPr/>
    </dgm:pt>
    <dgm:pt modelId="{CD5B2186-21D1-43DD-8B60-2FB18CB13FDA}" type="pres">
      <dgm:prSet presAssocID="{FB0351F5-3EFC-44FD-BAF0-F49755395D0D}" presName="bgRect" presStyleLbl="bgShp" presStyleIdx="4" presStyleCnt="5"/>
      <dgm:spPr/>
    </dgm:pt>
    <dgm:pt modelId="{D3903846-4F20-48E3-A347-8C4492990129}" type="pres">
      <dgm:prSet presAssocID="{FB0351F5-3EFC-44FD-BAF0-F49755395D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B4226B59-F70E-40C3-B9BD-CFE2F264583E}" type="pres">
      <dgm:prSet presAssocID="{FB0351F5-3EFC-44FD-BAF0-F49755395D0D}" presName="spaceRect" presStyleCnt="0"/>
      <dgm:spPr/>
    </dgm:pt>
    <dgm:pt modelId="{A33D5359-ADD5-4CC8-83AB-99AC338BA229}" type="pres">
      <dgm:prSet presAssocID="{FB0351F5-3EFC-44FD-BAF0-F49755395D0D}" presName="parTx" presStyleLbl="revTx" presStyleIdx="5" presStyleCnt="6">
        <dgm:presLayoutVars>
          <dgm:chMax val="0"/>
          <dgm:chPref val="0"/>
        </dgm:presLayoutVars>
      </dgm:prSet>
      <dgm:spPr/>
    </dgm:pt>
  </dgm:ptLst>
  <dgm:cxnLst>
    <dgm:cxn modelId="{67B55601-C26B-4D3A-82D3-89491A721415}" srcId="{504BE332-994D-4B5E-A9AD-A468A8BB0FC8}" destId="{4C555095-813F-4F86-9DDF-EE16E8566DA1}" srcOrd="2" destOrd="0" parTransId="{5E45AD5B-488B-4587-8F5B-9670EE404773}" sibTransId="{3D80C155-5AC4-40E4-B191-826FE513EE48}"/>
    <dgm:cxn modelId="{D6187B07-86AD-354D-B9A2-8F272C08C55A}" type="presOf" srcId="{3BA65531-4536-47E5-A89B-167BE95228E0}" destId="{41C5E3C6-476F-4B8C-8441-D41366509B20}" srcOrd="0" destOrd="0" presId="urn:microsoft.com/office/officeart/2018/2/layout/IconVerticalSolidList"/>
    <dgm:cxn modelId="{916E9908-EFB8-437C-B48D-8F0A379AFEE0}" srcId="{504BE332-994D-4B5E-A9AD-A468A8BB0FC8}" destId="{407C15F8-BDA0-4661-927E-248C26BDAA58}" srcOrd="0" destOrd="0" parTransId="{C1C97654-28C9-47F0-9647-008A78D33EC5}" sibTransId="{9D7E61CB-EEE9-4FAB-A51B-EAEC81F4B706}"/>
    <dgm:cxn modelId="{B8225D2C-8B88-F942-93B2-8A2BC20064CE}" type="presOf" srcId="{2C820C0E-FDB9-4B09-ABB2-47FE16168F50}" destId="{AA7F929E-C893-4415-9D9A-241900E1A290}" srcOrd="0" destOrd="0" presId="urn:microsoft.com/office/officeart/2018/2/layout/IconVerticalSolidList"/>
    <dgm:cxn modelId="{CAA34D61-32B6-44EF-B9E9-DBE86DD78CFF}" srcId="{3BA65531-4536-47E5-A89B-167BE95228E0}" destId="{FB0351F5-3EFC-44FD-BAF0-F49755395D0D}" srcOrd="4" destOrd="0" parTransId="{99A89A2E-801C-454F-A3C6-5702CC038FA7}" sibTransId="{73D8F4DF-4881-4661-9E11-8AFB2818D81F}"/>
    <dgm:cxn modelId="{54E1184D-0E77-0547-8B15-9483A759E4F0}" type="presOf" srcId="{504BE332-994D-4B5E-A9AD-A468A8BB0FC8}" destId="{1F21CF43-10EC-4561-8A74-021EB8D33B1F}" srcOrd="0" destOrd="0" presId="urn:microsoft.com/office/officeart/2018/2/layout/IconVerticalSolidList"/>
    <dgm:cxn modelId="{5D86894F-CDE4-3D46-9A72-4DC528D167B9}" type="presOf" srcId="{407C15F8-BDA0-4661-927E-248C26BDAA58}" destId="{E6B13C05-FF7E-4AB3-B364-8E19FB7FD47B}" srcOrd="0" destOrd="0" presId="urn:microsoft.com/office/officeart/2018/2/layout/IconVerticalSolidList"/>
    <dgm:cxn modelId="{8DB7954F-A5E4-C340-BF65-0B29643AAEE3}" type="presOf" srcId="{0F378C54-3C21-470C-AE45-F154A74314DA}" destId="{E6B13C05-FF7E-4AB3-B364-8E19FB7FD47B}" srcOrd="0" destOrd="1" presId="urn:microsoft.com/office/officeart/2018/2/layout/IconVerticalSolidList"/>
    <dgm:cxn modelId="{24ABA04F-5CC2-F548-AC82-6DD7A3A5D598}" type="presOf" srcId="{6EC82FE0-6EB6-4FAD-A191-E3FF17129F9A}" destId="{346FD272-8178-448D-A17F-069C69178349}" srcOrd="0" destOrd="0" presId="urn:microsoft.com/office/officeart/2018/2/layout/IconVerticalSolidList"/>
    <dgm:cxn modelId="{C81A3C70-10CD-4AB0-94DA-5FE1702857B5}" srcId="{3BA65531-4536-47E5-A89B-167BE95228E0}" destId="{6EC82FE0-6EB6-4FAD-A191-E3FF17129F9A}" srcOrd="0" destOrd="0" parTransId="{7E583FAB-6915-43DE-ACB5-17EF73EA5319}" sibTransId="{AF648E8F-B9E2-423A-AC40-F844179E8649}"/>
    <dgm:cxn modelId="{AE22CE79-5EBC-4943-800C-820E0BEF0614}" type="presOf" srcId="{FB0351F5-3EFC-44FD-BAF0-F49755395D0D}" destId="{A33D5359-ADD5-4CC8-83AB-99AC338BA229}" srcOrd="0" destOrd="0" presId="urn:microsoft.com/office/officeart/2018/2/layout/IconVerticalSolidList"/>
    <dgm:cxn modelId="{80E4EC7F-4E3D-402F-9C5C-64F0B819E8DA}" srcId="{504BE332-994D-4B5E-A9AD-A468A8BB0FC8}" destId="{0F378C54-3C21-470C-AE45-F154A74314DA}" srcOrd="1" destOrd="0" parTransId="{9EA67EDE-577E-4781-8303-EADC79BC263E}" sibTransId="{D1AE4FFD-205E-4722-AD6D-6284FB70CEE9}"/>
    <dgm:cxn modelId="{82C94A94-8A55-4A44-8CFF-D35777E43D47}" srcId="{3BA65531-4536-47E5-A89B-167BE95228E0}" destId="{73A9F180-8D6A-465C-8DF5-3C08D519EDD1}" srcOrd="3" destOrd="0" parTransId="{4B4FBCBE-70C5-4187-B5FE-F083F6F4C4AF}" sibTransId="{06D938BA-35E0-4B31-8526-625749F988BF}"/>
    <dgm:cxn modelId="{544E59B3-2BE3-F847-87EE-B5BF75A34D16}" type="presOf" srcId="{73A9F180-8D6A-465C-8DF5-3C08D519EDD1}" destId="{C0749FDF-8FF6-4D28-A182-995D32FB974C}" srcOrd="0" destOrd="0" presId="urn:microsoft.com/office/officeart/2018/2/layout/IconVerticalSolidList"/>
    <dgm:cxn modelId="{2B5D9CC8-B0F0-AE48-86FE-282FE0174DFA}" type="presOf" srcId="{4C555095-813F-4F86-9DDF-EE16E8566DA1}" destId="{E6B13C05-FF7E-4AB3-B364-8E19FB7FD47B}" srcOrd="0" destOrd="2" presId="urn:microsoft.com/office/officeart/2018/2/layout/IconVerticalSolidList"/>
    <dgm:cxn modelId="{5353A2E9-07D4-47D9-906F-591F70AB00A9}" srcId="{3BA65531-4536-47E5-A89B-167BE95228E0}" destId="{504BE332-994D-4B5E-A9AD-A468A8BB0FC8}" srcOrd="1" destOrd="0" parTransId="{8D9FC956-286F-4F5A-B06F-3C7BD5FE70C5}" sibTransId="{6F4B65CA-B0FF-4578-B803-E0163072395F}"/>
    <dgm:cxn modelId="{98EB26F5-1B26-40A2-8B39-4408BD51E080}" srcId="{3BA65531-4536-47E5-A89B-167BE95228E0}" destId="{2C820C0E-FDB9-4B09-ABB2-47FE16168F50}" srcOrd="2" destOrd="0" parTransId="{9968A1E1-92F1-4112-901A-7E462B9C8C73}" sibTransId="{40D7FA8A-1788-447C-BE43-2DD3D3AEB9DA}"/>
    <dgm:cxn modelId="{E8B79692-8112-0A4A-BAEC-EBA5F27B27B8}" type="presParOf" srcId="{41C5E3C6-476F-4B8C-8441-D41366509B20}" destId="{BB6959FE-D99A-456B-9D29-5DAD7956AEEF}" srcOrd="0" destOrd="0" presId="urn:microsoft.com/office/officeart/2018/2/layout/IconVerticalSolidList"/>
    <dgm:cxn modelId="{B27CD27B-65F7-934A-84C4-6F64D497D552}" type="presParOf" srcId="{BB6959FE-D99A-456B-9D29-5DAD7956AEEF}" destId="{6948D4C5-0D28-4503-B3B6-83E634D6F070}" srcOrd="0" destOrd="0" presId="urn:microsoft.com/office/officeart/2018/2/layout/IconVerticalSolidList"/>
    <dgm:cxn modelId="{B0935DF5-421E-E04B-B587-AA6F49AD423D}" type="presParOf" srcId="{BB6959FE-D99A-456B-9D29-5DAD7956AEEF}" destId="{1D2F36F4-24BE-4812-81DB-D78C41BD538D}" srcOrd="1" destOrd="0" presId="urn:microsoft.com/office/officeart/2018/2/layout/IconVerticalSolidList"/>
    <dgm:cxn modelId="{EA45EB7C-28A5-1D48-AC9E-01FEA6C805B0}" type="presParOf" srcId="{BB6959FE-D99A-456B-9D29-5DAD7956AEEF}" destId="{401EDCD9-2CD2-47A3-B6B2-46C74AD3D03F}" srcOrd="2" destOrd="0" presId="urn:microsoft.com/office/officeart/2018/2/layout/IconVerticalSolidList"/>
    <dgm:cxn modelId="{4E8544D9-7924-5640-8AC7-8C17D16D5803}" type="presParOf" srcId="{BB6959FE-D99A-456B-9D29-5DAD7956AEEF}" destId="{346FD272-8178-448D-A17F-069C69178349}" srcOrd="3" destOrd="0" presId="urn:microsoft.com/office/officeart/2018/2/layout/IconVerticalSolidList"/>
    <dgm:cxn modelId="{82060DCB-5BE6-0544-82DE-AFDF405A36C4}" type="presParOf" srcId="{41C5E3C6-476F-4B8C-8441-D41366509B20}" destId="{FE009D7C-942A-45AC-AF69-C613F1BE4039}" srcOrd="1" destOrd="0" presId="urn:microsoft.com/office/officeart/2018/2/layout/IconVerticalSolidList"/>
    <dgm:cxn modelId="{8B2C172C-208A-E74A-ADC9-E0E695D6EC20}" type="presParOf" srcId="{41C5E3C6-476F-4B8C-8441-D41366509B20}" destId="{D175803C-64E6-497C-8000-4F26E8D43230}" srcOrd="2" destOrd="0" presId="urn:microsoft.com/office/officeart/2018/2/layout/IconVerticalSolidList"/>
    <dgm:cxn modelId="{9C23CD57-CF75-4741-AFE9-B53D707E646D}" type="presParOf" srcId="{D175803C-64E6-497C-8000-4F26E8D43230}" destId="{3C02FF9B-F01B-433F-A462-91708E0A64AB}" srcOrd="0" destOrd="0" presId="urn:microsoft.com/office/officeart/2018/2/layout/IconVerticalSolidList"/>
    <dgm:cxn modelId="{3B37CE43-BE46-C24A-A26D-3E2336008D0D}" type="presParOf" srcId="{D175803C-64E6-497C-8000-4F26E8D43230}" destId="{98B353BB-B7B8-4D4E-A45B-BEBEA434DF57}" srcOrd="1" destOrd="0" presId="urn:microsoft.com/office/officeart/2018/2/layout/IconVerticalSolidList"/>
    <dgm:cxn modelId="{4CFCE6F0-E92C-D346-8F09-C45BA98B2813}" type="presParOf" srcId="{D175803C-64E6-497C-8000-4F26E8D43230}" destId="{97760369-7980-40C8-A280-25D584AD2D36}" srcOrd="2" destOrd="0" presId="urn:microsoft.com/office/officeart/2018/2/layout/IconVerticalSolidList"/>
    <dgm:cxn modelId="{B1DE3560-ADA8-0A44-AF69-F2C52249A9E6}" type="presParOf" srcId="{D175803C-64E6-497C-8000-4F26E8D43230}" destId="{1F21CF43-10EC-4561-8A74-021EB8D33B1F}" srcOrd="3" destOrd="0" presId="urn:microsoft.com/office/officeart/2018/2/layout/IconVerticalSolidList"/>
    <dgm:cxn modelId="{53D6D4E6-235B-5345-BDBB-CB5A9F5D5009}" type="presParOf" srcId="{D175803C-64E6-497C-8000-4F26E8D43230}" destId="{E6B13C05-FF7E-4AB3-B364-8E19FB7FD47B}" srcOrd="4" destOrd="0" presId="urn:microsoft.com/office/officeart/2018/2/layout/IconVerticalSolidList"/>
    <dgm:cxn modelId="{205D51DA-9522-564E-B00A-8581AD0ACB25}" type="presParOf" srcId="{41C5E3C6-476F-4B8C-8441-D41366509B20}" destId="{D3A6DA3B-A89B-4EE8-B653-8F16B15D8175}" srcOrd="3" destOrd="0" presId="urn:microsoft.com/office/officeart/2018/2/layout/IconVerticalSolidList"/>
    <dgm:cxn modelId="{E2CC6922-0866-724B-984F-12F5DB4691AD}" type="presParOf" srcId="{41C5E3C6-476F-4B8C-8441-D41366509B20}" destId="{4FF07E85-C658-4557-903D-37856872E7D1}" srcOrd="4" destOrd="0" presId="urn:microsoft.com/office/officeart/2018/2/layout/IconVerticalSolidList"/>
    <dgm:cxn modelId="{70899B2A-95A7-8248-A80A-154BD9F90719}" type="presParOf" srcId="{4FF07E85-C658-4557-903D-37856872E7D1}" destId="{C1D2673F-69E1-4663-B437-3AA5726E65CB}" srcOrd="0" destOrd="0" presId="urn:microsoft.com/office/officeart/2018/2/layout/IconVerticalSolidList"/>
    <dgm:cxn modelId="{E429B896-76C4-5F41-B171-55C2A19FB824}" type="presParOf" srcId="{4FF07E85-C658-4557-903D-37856872E7D1}" destId="{358CC3DE-C819-4046-849D-A43E5A606F1B}" srcOrd="1" destOrd="0" presId="urn:microsoft.com/office/officeart/2018/2/layout/IconVerticalSolidList"/>
    <dgm:cxn modelId="{F1EEE0F3-58B9-F647-A4A9-D3589CF34E56}" type="presParOf" srcId="{4FF07E85-C658-4557-903D-37856872E7D1}" destId="{EDBE5AB4-002D-468C-8BA8-FC83C81B0B17}" srcOrd="2" destOrd="0" presId="urn:microsoft.com/office/officeart/2018/2/layout/IconVerticalSolidList"/>
    <dgm:cxn modelId="{427CA5DE-6925-FC4B-9AB2-A0577F35B54D}" type="presParOf" srcId="{4FF07E85-C658-4557-903D-37856872E7D1}" destId="{AA7F929E-C893-4415-9D9A-241900E1A290}" srcOrd="3" destOrd="0" presId="urn:microsoft.com/office/officeart/2018/2/layout/IconVerticalSolidList"/>
    <dgm:cxn modelId="{ABB559D6-D444-7D4F-8F8F-B1B381E5B750}" type="presParOf" srcId="{41C5E3C6-476F-4B8C-8441-D41366509B20}" destId="{0C8471DC-5A7D-4211-823C-A34A4CA68829}" srcOrd="5" destOrd="0" presId="urn:microsoft.com/office/officeart/2018/2/layout/IconVerticalSolidList"/>
    <dgm:cxn modelId="{C4936710-3DB7-8A4F-8200-4E0414FF64BE}" type="presParOf" srcId="{41C5E3C6-476F-4B8C-8441-D41366509B20}" destId="{1447FD78-7FA8-4733-AD7C-6C9E427F4819}" srcOrd="6" destOrd="0" presId="urn:microsoft.com/office/officeart/2018/2/layout/IconVerticalSolidList"/>
    <dgm:cxn modelId="{199028A1-2A14-5643-B8D7-782EEBA66AD0}" type="presParOf" srcId="{1447FD78-7FA8-4733-AD7C-6C9E427F4819}" destId="{039F38DB-1F13-460A-A866-0782CFC89990}" srcOrd="0" destOrd="0" presId="urn:microsoft.com/office/officeart/2018/2/layout/IconVerticalSolidList"/>
    <dgm:cxn modelId="{C8E94E6A-0F10-B640-B576-B5CBCAED95F2}" type="presParOf" srcId="{1447FD78-7FA8-4733-AD7C-6C9E427F4819}" destId="{A3362646-57FE-4953-AD2D-7A57894F1CDF}" srcOrd="1" destOrd="0" presId="urn:microsoft.com/office/officeart/2018/2/layout/IconVerticalSolidList"/>
    <dgm:cxn modelId="{689AAC0D-CCEC-3840-B104-684916A234DB}" type="presParOf" srcId="{1447FD78-7FA8-4733-AD7C-6C9E427F4819}" destId="{05AF6D03-4249-4B7E-B0A2-27D4CF23ADF2}" srcOrd="2" destOrd="0" presId="urn:microsoft.com/office/officeart/2018/2/layout/IconVerticalSolidList"/>
    <dgm:cxn modelId="{C0810ACD-E7EB-C74E-9C3D-83E32F4CAC86}" type="presParOf" srcId="{1447FD78-7FA8-4733-AD7C-6C9E427F4819}" destId="{C0749FDF-8FF6-4D28-A182-995D32FB974C}" srcOrd="3" destOrd="0" presId="urn:microsoft.com/office/officeart/2018/2/layout/IconVerticalSolidList"/>
    <dgm:cxn modelId="{08C02FD1-26F9-144E-AD04-3E85608E5CBC}" type="presParOf" srcId="{41C5E3C6-476F-4B8C-8441-D41366509B20}" destId="{B4AC5811-ED5F-45AA-BBD2-E166056D67C7}" srcOrd="7" destOrd="0" presId="urn:microsoft.com/office/officeart/2018/2/layout/IconVerticalSolidList"/>
    <dgm:cxn modelId="{5AEBE383-654E-3847-B221-BB31A502F55A}" type="presParOf" srcId="{41C5E3C6-476F-4B8C-8441-D41366509B20}" destId="{51C600E8-105A-4D91-B669-EC1825807AD3}" srcOrd="8" destOrd="0" presId="urn:microsoft.com/office/officeart/2018/2/layout/IconVerticalSolidList"/>
    <dgm:cxn modelId="{17A9C653-B348-684D-A6E9-68BB3CA66983}" type="presParOf" srcId="{51C600E8-105A-4D91-B669-EC1825807AD3}" destId="{CD5B2186-21D1-43DD-8B60-2FB18CB13FDA}" srcOrd="0" destOrd="0" presId="urn:microsoft.com/office/officeart/2018/2/layout/IconVerticalSolidList"/>
    <dgm:cxn modelId="{83D4168A-3A8F-C74B-903F-009C8B9B51E8}" type="presParOf" srcId="{51C600E8-105A-4D91-B669-EC1825807AD3}" destId="{D3903846-4F20-48E3-A347-8C4492990129}" srcOrd="1" destOrd="0" presId="urn:microsoft.com/office/officeart/2018/2/layout/IconVerticalSolidList"/>
    <dgm:cxn modelId="{0519C408-AF8E-3F45-B996-5AA2A8AE4142}" type="presParOf" srcId="{51C600E8-105A-4D91-B669-EC1825807AD3}" destId="{B4226B59-F70E-40C3-B9BD-CFE2F264583E}" srcOrd="2" destOrd="0" presId="urn:microsoft.com/office/officeart/2018/2/layout/IconVerticalSolidList"/>
    <dgm:cxn modelId="{F689B387-4F5D-0347-AAB7-D0F1F7C99584}" type="presParOf" srcId="{51C600E8-105A-4D91-B669-EC1825807AD3}" destId="{A33D5359-ADD5-4CC8-83AB-99AC338BA22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1B999AA-F79B-4F7A-9CD0-59D3232965F0}"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04FCAE59-8998-4314-A1C2-8011A56A5497}">
      <dgm:prSet/>
      <dgm:spPr/>
      <dgm:t>
        <a:bodyPr/>
        <a:lstStyle/>
        <a:p>
          <a:pPr lvl="0">
            <a:lnSpc>
              <a:spcPct val="100000"/>
            </a:lnSpc>
            <a:defRPr b="1"/>
          </a:pPr>
          <a:r>
            <a:rPr lang="en-US" b="0">
              <a:solidFill>
                <a:schemeClr val="tx1"/>
              </a:solidFill>
            </a:rPr>
            <a:t>The Principal Investigator must be a faculty member currently teaching in a S-STEM eligible discipline.</a:t>
          </a:r>
          <a:endParaRPr lang="en-US" b="0" dirty="0">
            <a:solidFill>
              <a:schemeClr val="tx1"/>
            </a:solidFill>
          </a:endParaRPr>
        </a:p>
      </dgm:t>
    </dgm:pt>
    <dgm:pt modelId="{017DE137-0CBE-4D86-9582-0CC324A6938F}" type="parTrans" cxnId="{B58BEE98-E768-462A-8797-E3C81446AD0A}">
      <dgm:prSet/>
      <dgm:spPr/>
      <dgm:t>
        <a:bodyPr/>
        <a:lstStyle/>
        <a:p>
          <a:endParaRPr lang="en-US">
            <a:solidFill>
              <a:schemeClr val="tx1"/>
            </a:solidFill>
          </a:endParaRPr>
        </a:p>
      </dgm:t>
    </dgm:pt>
    <dgm:pt modelId="{14FD863F-D9E5-4F7B-B8F3-128F77941430}" type="sibTrans" cxnId="{B58BEE98-E768-462A-8797-E3C81446AD0A}">
      <dgm:prSet/>
      <dgm:spPr/>
      <dgm:t>
        <a:bodyPr/>
        <a:lstStyle/>
        <a:p>
          <a:endParaRPr lang="en-US">
            <a:solidFill>
              <a:schemeClr val="tx1"/>
            </a:solidFill>
          </a:endParaRPr>
        </a:p>
      </dgm:t>
    </dgm:pt>
    <dgm:pt modelId="{A16D22DE-9B2C-4E4D-BB37-AB5AA25846FB}">
      <dgm:prSet/>
      <dgm:spPr/>
      <dgm:t>
        <a:bodyPr/>
        <a:lstStyle/>
        <a:p>
          <a:r>
            <a:rPr lang="en-US">
              <a:solidFill>
                <a:schemeClr val="tx1"/>
              </a:solidFill>
            </a:rPr>
            <a:t>The team must also include a STEM administrator and an institutional, educational, discipline-based educational, or social science researcher who studies STEM higher education. </a:t>
          </a:r>
          <a:endParaRPr lang="en-US" dirty="0">
            <a:solidFill>
              <a:schemeClr val="tx1"/>
            </a:solidFill>
          </a:endParaRPr>
        </a:p>
      </dgm:t>
    </dgm:pt>
    <dgm:pt modelId="{898906FF-C6E4-4823-A05F-5B761AA7A546}" type="parTrans" cxnId="{E1B7737D-F0A3-4515-9520-FCDCCF25AFE0}">
      <dgm:prSet/>
      <dgm:spPr/>
      <dgm:t>
        <a:bodyPr/>
        <a:lstStyle/>
        <a:p>
          <a:endParaRPr lang="en-US">
            <a:solidFill>
              <a:schemeClr val="tx1"/>
            </a:solidFill>
          </a:endParaRPr>
        </a:p>
      </dgm:t>
    </dgm:pt>
    <dgm:pt modelId="{02F7C82E-C9D2-411E-8925-F4412B2603E1}" type="sibTrans" cxnId="{E1B7737D-F0A3-4515-9520-FCDCCF25AFE0}">
      <dgm:prSet/>
      <dgm:spPr/>
      <dgm:t>
        <a:bodyPr/>
        <a:lstStyle/>
        <a:p>
          <a:endParaRPr lang="en-US">
            <a:solidFill>
              <a:schemeClr val="tx1"/>
            </a:solidFill>
          </a:endParaRPr>
        </a:p>
      </dgm:t>
    </dgm:pt>
    <dgm:pt modelId="{F9F85251-7FFB-C443-9184-45076217322F}" type="pres">
      <dgm:prSet presAssocID="{F1B999AA-F79B-4F7A-9CD0-59D3232965F0}" presName="linear" presStyleCnt="0">
        <dgm:presLayoutVars>
          <dgm:animLvl val="lvl"/>
          <dgm:resizeHandles val="exact"/>
        </dgm:presLayoutVars>
      </dgm:prSet>
      <dgm:spPr/>
    </dgm:pt>
    <dgm:pt modelId="{93204E4E-5FF2-B14D-A6F9-771A5B6456D5}" type="pres">
      <dgm:prSet presAssocID="{04FCAE59-8998-4314-A1C2-8011A56A5497}" presName="parentText" presStyleLbl="node1" presStyleIdx="0" presStyleCnt="2">
        <dgm:presLayoutVars>
          <dgm:chMax val="0"/>
          <dgm:bulletEnabled val="1"/>
        </dgm:presLayoutVars>
      </dgm:prSet>
      <dgm:spPr/>
    </dgm:pt>
    <dgm:pt modelId="{BE58A30F-C602-EC4E-BFA5-992D5DAF1A93}" type="pres">
      <dgm:prSet presAssocID="{14FD863F-D9E5-4F7B-B8F3-128F77941430}" presName="spacer" presStyleCnt="0"/>
      <dgm:spPr/>
    </dgm:pt>
    <dgm:pt modelId="{648F97C4-ED5A-884E-88FD-F77F97194D46}" type="pres">
      <dgm:prSet presAssocID="{A16D22DE-9B2C-4E4D-BB37-AB5AA25846FB}" presName="parentText" presStyleLbl="node1" presStyleIdx="1" presStyleCnt="2">
        <dgm:presLayoutVars>
          <dgm:chMax val="0"/>
          <dgm:bulletEnabled val="1"/>
        </dgm:presLayoutVars>
      </dgm:prSet>
      <dgm:spPr/>
    </dgm:pt>
  </dgm:ptLst>
  <dgm:cxnLst>
    <dgm:cxn modelId="{E1B7737D-F0A3-4515-9520-FCDCCF25AFE0}" srcId="{F1B999AA-F79B-4F7A-9CD0-59D3232965F0}" destId="{A16D22DE-9B2C-4E4D-BB37-AB5AA25846FB}" srcOrd="1" destOrd="0" parTransId="{898906FF-C6E4-4823-A05F-5B761AA7A546}" sibTransId="{02F7C82E-C9D2-411E-8925-F4412B2603E1}"/>
    <dgm:cxn modelId="{B58BEE98-E768-462A-8797-E3C81446AD0A}" srcId="{F1B999AA-F79B-4F7A-9CD0-59D3232965F0}" destId="{04FCAE59-8998-4314-A1C2-8011A56A5497}" srcOrd="0" destOrd="0" parTransId="{017DE137-0CBE-4D86-9582-0CC324A6938F}" sibTransId="{14FD863F-D9E5-4F7B-B8F3-128F77941430}"/>
    <dgm:cxn modelId="{5D290CA3-B2DB-A041-8928-B56896618567}" type="presOf" srcId="{04FCAE59-8998-4314-A1C2-8011A56A5497}" destId="{93204E4E-5FF2-B14D-A6F9-771A5B6456D5}" srcOrd="0" destOrd="0" presId="urn:microsoft.com/office/officeart/2005/8/layout/vList2"/>
    <dgm:cxn modelId="{0C929BB0-D05B-E943-86DE-88C855BDE6EE}" type="presOf" srcId="{F1B999AA-F79B-4F7A-9CD0-59D3232965F0}" destId="{F9F85251-7FFB-C443-9184-45076217322F}" srcOrd="0" destOrd="0" presId="urn:microsoft.com/office/officeart/2005/8/layout/vList2"/>
    <dgm:cxn modelId="{EE62FDDE-6268-A445-B294-42D3575EA258}" type="presOf" srcId="{A16D22DE-9B2C-4E4D-BB37-AB5AA25846FB}" destId="{648F97C4-ED5A-884E-88FD-F77F97194D46}" srcOrd="0" destOrd="0" presId="urn:microsoft.com/office/officeart/2005/8/layout/vList2"/>
    <dgm:cxn modelId="{3188EE69-25CD-484B-B73F-D2FB5FC303F0}" type="presParOf" srcId="{F9F85251-7FFB-C443-9184-45076217322F}" destId="{93204E4E-5FF2-B14D-A6F9-771A5B6456D5}" srcOrd="0" destOrd="0" presId="urn:microsoft.com/office/officeart/2005/8/layout/vList2"/>
    <dgm:cxn modelId="{9A14F15F-7E3F-2047-8CA8-3B78EB5E557C}" type="presParOf" srcId="{F9F85251-7FFB-C443-9184-45076217322F}" destId="{BE58A30F-C602-EC4E-BFA5-992D5DAF1A93}" srcOrd="1" destOrd="0" presId="urn:microsoft.com/office/officeart/2005/8/layout/vList2"/>
    <dgm:cxn modelId="{91A5A930-EAEA-E240-856C-417498ED1B44}" type="presParOf" srcId="{F9F85251-7FFB-C443-9184-45076217322F}" destId="{648F97C4-ED5A-884E-88FD-F77F97194D46}"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B999AA-F79B-4F7A-9CD0-59D3232965F0}"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04FCAE59-8998-4314-A1C2-8011A56A5497}">
      <dgm:prSet/>
      <dgm:spPr/>
      <dgm:t>
        <a:bodyPr/>
        <a:lstStyle/>
        <a:p>
          <a:r>
            <a:rPr lang="en-US">
              <a:solidFill>
                <a:schemeClr val="tx1"/>
              </a:solidFill>
            </a:rPr>
            <a:t>Single institution S-STEM project</a:t>
          </a:r>
          <a:endParaRPr lang="en-US" dirty="0">
            <a:solidFill>
              <a:schemeClr val="tx1"/>
            </a:solidFill>
          </a:endParaRPr>
        </a:p>
      </dgm:t>
    </dgm:pt>
    <dgm:pt modelId="{017DE137-0CBE-4D86-9582-0CC324A6938F}" type="parTrans" cxnId="{B58BEE98-E768-462A-8797-E3C81446AD0A}">
      <dgm:prSet/>
      <dgm:spPr/>
      <dgm:t>
        <a:bodyPr/>
        <a:lstStyle/>
        <a:p>
          <a:endParaRPr lang="en-US">
            <a:solidFill>
              <a:schemeClr val="tx1"/>
            </a:solidFill>
          </a:endParaRPr>
        </a:p>
      </dgm:t>
    </dgm:pt>
    <dgm:pt modelId="{14FD863F-D9E5-4F7B-B8F3-128F77941430}" type="sibTrans" cxnId="{B58BEE98-E768-462A-8797-E3C81446AD0A}">
      <dgm:prSet/>
      <dgm:spPr/>
      <dgm:t>
        <a:bodyPr/>
        <a:lstStyle/>
        <a:p>
          <a:endParaRPr lang="en-US">
            <a:solidFill>
              <a:schemeClr val="tx1"/>
            </a:solidFill>
          </a:endParaRPr>
        </a:p>
      </dgm:t>
    </dgm:pt>
    <dgm:pt modelId="{A16D22DE-9B2C-4E4D-BB37-AB5AA25846FB}">
      <dgm:prSet/>
      <dgm:spPr/>
      <dgm:t>
        <a:bodyPr/>
        <a:lstStyle/>
        <a:p>
          <a:r>
            <a:rPr lang="en-US">
              <a:solidFill>
                <a:schemeClr val="tx1"/>
              </a:solidFill>
            </a:rPr>
            <a:t>Institutions that have had previous Track 1 or Track 2 projects.</a:t>
          </a:r>
          <a:endParaRPr lang="en-US" dirty="0">
            <a:solidFill>
              <a:schemeClr val="tx1"/>
            </a:solidFill>
          </a:endParaRPr>
        </a:p>
      </dgm:t>
    </dgm:pt>
    <dgm:pt modelId="{898906FF-C6E4-4823-A05F-5B761AA7A546}" type="parTrans" cxnId="{E1B7737D-F0A3-4515-9520-FCDCCF25AFE0}">
      <dgm:prSet/>
      <dgm:spPr/>
      <dgm:t>
        <a:bodyPr/>
        <a:lstStyle/>
        <a:p>
          <a:endParaRPr lang="en-US">
            <a:solidFill>
              <a:schemeClr val="tx1"/>
            </a:solidFill>
          </a:endParaRPr>
        </a:p>
      </dgm:t>
    </dgm:pt>
    <dgm:pt modelId="{02F7C82E-C9D2-411E-8925-F4412B2603E1}" type="sibTrans" cxnId="{E1B7737D-F0A3-4515-9520-FCDCCF25AFE0}">
      <dgm:prSet/>
      <dgm:spPr/>
      <dgm:t>
        <a:bodyPr/>
        <a:lstStyle/>
        <a:p>
          <a:endParaRPr lang="en-US">
            <a:solidFill>
              <a:schemeClr val="tx1"/>
            </a:solidFill>
          </a:endParaRPr>
        </a:p>
      </dgm:t>
    </dgm:pt>
    <dgm:pt modelId="{A854F1AB-DFF5-9A45-B88C-C403F4DA6F35}">
      <dgm:prSet/>
      <dgm:spPr/>
      <dgm:t>
        <a:bodyPr/>
        <a:lstStyle/>
        <a:p>
          <a:r>
            <a:rPr lang="en-US">
              <a:solidFill>
                <a:schemeClr val="tx1"/>
              </a:solidFill>
            </a:rPr>
            <a:t>Institutions that have experience with designing and conducting NSF-funded research and implementation activities.</a:t>
          </a:r>
          <a:endParaRPr lang="en-US" dirty="0">
            <a:solidFill>
              <a:schemeClr val="tx1"/>
            </a:solidFill>
          </a:endParaRPr>
        </a:p>
      </dgm:t>
    </dgm:pt>
    <dgm:pt modelId="{F9F58FAD-5752-D44C-A0F5-F89E73DF6D26}" type="parTrans" cxnId="{2C6D32EB-00BE-8841-A109-1287AD50483E}">
      <dgm:prSet/>
      <dgm:spPr/>
      <dgm:t>
        <a:bodyPr/>
        <a:lstStyle/>
        <a:p>
          <a:endParaRPr lang="en-US">
            <a:solidFill>
              <a:schemeClr val="tx1"/>
            </a:solidFill>
          </a:endParaRPr>
        </a:p>
      </dgm:t>
    </dgm:pt>
    <dgm:pt modelId="{8EBFBAE7-6A0A-B24D-A98B-BA04145243D4}" type="sibTrans" cxnId="{2C6D32EB-00BE-8841-A109-1287AD50483E}">
      <dgm:prSet/>
      <dgm:spPr/>
      <dgm:t>
        <a:bodyPr/>
        <a:lstStyle/>
        <a:p>
          <a:endParaRPr lang="en-US">
            <a:solidFill>
              <a:schemeClr val="tx1"/>
            </a:solidFill>
          </a:endParaRPr>
        </a:p>
      </dgm:t>
    </dgm:pt>
    <dgm:pt modelId="{F9F85251-7FFB-C443-9184-45076217322F}" type="pres">
      <dgm:prSet presAssocID="{F1B999AA-F79B-4F7A-9CD0-59D3232965F0}" presName="linear" presStyleCnt="0">
        <dgm:presLayoutVars>
          <dgm:animLvl val="lvl"/>
          <dgm:resizeHandles val="exact"/>
        </dgm:presLayoutVars>
      </dgm:prSet>
      <dgm:spPr/>
    </dgm:pt>
    <dgm:pt modelId="{93204E4E-5FF2-B14D-A6F9-771A5B6456D5}" type="pres">
      <dgm:prSet presAssocID="{04FCAE59-8998-4314-A1C2-8011A56A5497}" presName="parentText" presStyleLbl="node1" presStyleIdx="0" presStyleCnt="3">
        <dgm:presLayoutVars>
          <dgm:chMax val="0"/>
          <dgm:bulletEnabled val="1"/>
        </dgm:presLayoutVars>
      </dgm:prSet>
      <dgm:spPr/>
    </dgm:pt>
    <dgm:pt modelId="{BE58A30F-C602-EC4E-BFA5-992D5DAF1A93}" type="pres">
      <dgm:prSet presAssocID="{14FD863F-D9E5-4F7B-B8F3-128F77941430}" presName="spacer" presStyleCnt="0"/>
      <dgm:spPr/>
    </dgm:pt>
    <dgm:pt modelId="{52CF0A85-183C-1D40-8456-5ED9A02BED0D}" type="pres">
      <dgm:prSet presAssocID="{A854F1AB-DFF5-9A45-B88C-C403F4DA6F35}" presName="parentText" presStyleLbl="node1" presStyleIdx="1" presStyleCnt="3">
        <dgm:presLayoutVars>
          <dgm:chMax val="0"/>
          <dgm:bulletEnabled val="1"/>
        </dgm:presLayoutVars>
      </dgm:prSet>
      <dgm:spPr/>
    </dgm:pt>
    <dgm:pt modelId="{B79CA822-849C-1947-8B72-6B5D230D4970}" type="pres">
      <dgm:prSet presAssocID="{8EBFBAE7-6A0A-B24D-A98B-BA04145243D4}" presName="spacer" presStyleCnt="0"/>
      <dgm:spPr/>
    </dgm:pt>
    <dgm:pt modelId="{648F97C4-ED5A-884E-88FD-F77F97194D46}" type="pres">
      <dgm:prSet presAssocID="{A16D22DE-9B2C-4E4D-BB37-AB5AA25846FB}" presName="parentText" presStyleLbl="node1" presStyleIdx="2" presStyleCnt="3">
        <dgm:presLayoutVars>
          <dgm:chMax val="0"/>
          <dgm:bulletEnabled val="1"/>
        </dgm:presLayoutVars>
      </dgm:prSet>
      <dgm:spPr/>
    </dgm:pt>
  </dgm:ptLst>
  <dgm:cxnLst>
    <dgm:cxn modelId="{19DF7824-526A-7C40-B6C6-2D332A5F58F1}" type="presOf" srcId="{A854F1AB-DFF5-9A45-B88C-C403F4DA6F35}" destId="{52CF0A85-183C-1D40-8456-5ED9A02BED0D}" srcOrd="0" destOrd="0" presId="urn:microsoft.com/office/officeart/2005/8/layout/vList2"/>
    <dgm:cxn modelId="{E1B7737D-F0A3-4515-9520-FCDCCF25AFE0}" srcId="{F1B999AA-F79B-4F7A-9CD0-59D3232965F0}" destId="{A16D22DE-9B2C-4E4D-BB37-AB5AA25846FB}" srcOrd="2" destOrd="0" parTransId="{898906FF-C6E4-4823-A05F-5B761AA7A546}" sibTransId="{02F7C82E-C9D2-411E-8925-F4412B2603E1}"/>
    <dgm:cxn modelId="{B58BEE98-E768-462A-8797-E3C81446AD0A}" srcId="{F1B999AA-F79B-4F7A-9CD0-59D3232965F0}" destId="{04FCAE59-8998-4314-A1C2-8011A56A5497}" srcOrd="0" destOrd="0" parTransId="{017DE137-0CBE-4D86-9582-0CC324A6938F}" sibTransId="{14FD863F-D9E5-4F7B-B8F3-128F77941430}"/>
    <dgm:cxn modelId="{5D290CA3-B2DB-A041-8928-B56896618567}" type="presOf" srcId="{04FCAE59-8998-4314-A1C2-8011A56A5497}" destId="{93204E4E-5FF2-B14D-A6F9-771A5B6456D5}" srcOrd="0" destOrd="0" presId="urn:microsoft.com/office/officeart/2005/8/layout/vList2"/>
    <dgm:cxn modelId="{0C929BB0-D05B-E943-86DE-88C855BDE6EE}" type="presOf" srcId="{F1B999AA-F79B-4F7A-9CD0-59D3232965F0}" destId="{F9F85251-7FFB-C443-9184-45076217322F}" srcOrd="0" destOrd="0" presId="urn:microsoft.com/office/officeart/2005/8/layout/vList2"/>
    <dgm:cxn modelId="{EE62FDDE-6268-A445-B294-42D3575EA258}" type="presOf" srcId="{A16D22DE-9B2C-4E4D-BB37-AB5AA25846FB}" destId="{648F97C4-ED5A-884E-88FD-F77F97194D46}" srcOrd="0" destOrd="0" presId="urn:microsoft.com/office/officeart/2005/8/layout/vList2"/>
    <dgm:cxn modelId="{2C6D32EB-00BE-8841-A109-1287AD50483E}" srcId="{F1B999AA-F79B-4F7A-9CD0-59D3232965F0}" destId="{A854F1AB-DFF5-9A45-B88C-C403F4DA6F35}" srcOrd="1" destOrd="0" parTransId="{F9F58FAD-5752-D44C-A0F5-F89E73DF6D26}" sibTransId="{8EBFBAE7-6A0A-B24D-A98B-BA04145243D4}"/>
    <dgm:cxn modelId="{3188EE69-25CD-484B-B73F-D2FB5FC303F0}" type="presParOf" srcId="{F9F85251-7FFB-C443-9184-45076217322F}" destId="{93204E4E-5FF2-B14D-A6F9-771A5B6456D5}" srcOrd="0" destOrd="0" presId="urn:microsoft.com/office/officeart/2005/8/layout/vList2"/>
    <dgm:cxn modelId="{9A14F15F-7E3F-2047-8CA8-3B78EB5E557C}" type="presParOf" srcId="{F9F85251-7FFB-C443-9184-45076217322F}" destId="{BE58A30F-C602-EC4E-BFA5-992D5DAF1A93}" srcOrd="1" destOrd="0" presId="urn:microsoft.com/office/officeart/2005/8/layout/vList2"/>
    <dgm:cxn modelId="{9B431378-6132-1D45-8800-9655875FE1B4}" type="presParOf" srcId="{F9F85251-7FFB-C443-9184-45076217322F}" destId="{52CF0A85-183C-1D40-8456-5ED9A02BED0D}" srcOrd="2" destOrd="0" presId="urn:microsoft.com/office/officeart/2005/8/layout/vList2"/>
    <dgm:cxn modelId="{D7990F5A-6222-9843-963C-3B6D30A52913}" type="presParOf" srcId="{F9F85251-7FFB-C443-9184-45076217322F}" destId="{B79CA822-849C-1947-8B72-6B5D230D4970}" srcOrd="3" destOrd="0" presId="urn:microsoft.com/office/officeart/2005/8/layout/vList2"/>
    <dgm:cxn modelId="{91A5A930-EAEA-E240-856C-417498ED1B44}" type="presParOf" srcId="{F9F85251-7FFB-C443-9184-45076217322F}" destId="{648F97C4-ED5A-884E-88FD-F77F97194D46}"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1B999AA-F79B-4F7A-9CD0-59D3232965F0}"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04FCAE59-8998-4314-A1C2-8011A56A5497}">
      <dgm:prSet/>
      <dgm:spPr/>
      <dgm:t>
        <a:bodyPr/>
        <a:lstStyle/>
        <a:p>
          <a:pPr>
            <a:buFont typeface="Arial" panose="020B0604020202020204" pitchFamily="34" charset="0"/>
            <a:buChar char="•"/>
          </a:pPr>
          <a:r>
            <a:rPr lang="en-US" dirty="0">
              <a:solidFill>
                <a:schemeClr val="tx1"/>
              </a:solidFill>
            </a:rPr>
            <a:t>Institutions proposing to focus on a common interest or problem. </a:t>
          </a:r>
          <a:r>
            <a:rPr lang="en-US">
              <a:solidFill>
                <a:schemeClr val="tx1"/>
              </a:solidFill>
            </a:rPr>
            <a:t>For example, a collaboration among community colleges and four-year colleges or universities may focus on issues associated with the transfer of students from 2-year institutions to 4-year programs or a consortium of institutions may focus on investigating factors, such as self-efficacy or identity, associated with student success or degree attainment.</a:t>
          </a:r>
          <a:endParaRPr lang="en-US" dirty="0">
            <a:solidFill>
              <a:schemeClr val="tx1"/>
            </a:solidFill>
          </a:endParaRPr>
        </a:p>
      </dgm:t>
    </dgm:pt>
    <dgm:pt modelId="{017DE137-0CBE-4D86-9582-0CC324A6938F}" type="parTrans" cxnId="{B58BEE98-E768-462A-8797-E3C81446AD0A}">
      <dgm:prSet/>
      <dgm:spPr/>
      <dgm:t>
        <a:bodyPr/>
        <a:lstStyle/>
        <a:p>
          <a:endParaRPr lang="en-US">
            <a:solidFill>
              <a:schemeClr val="tx1"/>
            </a:solidFill>
          </a:endParaRPr>
        </a:p>
      </dgm:t>
    </dgm:pt>
    <dgm:pt modelId="{14FD863F-D9E5-4F7B-B8F3-128F77941430}" type="sibTrans" cxnId="{B58BEE98-E768-462A-8797-E3C81446AD0A}">
      <dgm:prSet/>
      <dgm:spPr/>
      <dgm:t>
        <a:bodyPr/>
        <a:lstStyle/>
        <a:p>
          <a:endParaRPr lang="en-US">
            <a:solidFill>
              <a:schemeClr val="tx1"/>
            </a:solidFill>
          </a:endParaRPr>
        </a:p>
      </dgm:t>
    </dgm:pt>
    <dgm:pt modelId="{A854F1AB-DFF5-9A45-B88C-C403F4DA6F35}">
      <dgm:prSet/>
      <dgm:spPr/>
      <dgm:t>
        <a:bodyPr/>
        <a:lstStyle/>
        <a:p>
          <a:r>
            <a:rPr lang="en-US" dirty="0">
              <a:solidFill>
                <a:schemeClr val="tx1"/>
              </a:solidFill>
            </a:rPr>
            <a:t>Institutions that have experience with designing and conducting NSF-funded research and implementation activities.</a:t>
          </a:r>
        </a:p>
      </dgm:t>
    </dgm:pt>
    <dgm:pt modelId="{F9F58FAD-5752-D44C-A0F5-F89E73DF6D26}" type="parTrans" cxnId="{2C6D32EB-00BE-8841-A109-1287AD50483E}">
      <dgm:prSet/>
      <dgm:spPr/>
      <dgm:t>
        <a:bodyPr/>
        <a:lstStyle/>
        <a:p>
          <a:endParaRPr lang="en-US">
            <a:solidFill>
              <a:schemeClr val="tx1"/>
            </a:solidFill>
          </a:endParaRPr>
        </a:p>
      </dgm:t>
    </dgm:pt>
    <dgm:pt modelId="{8EBFBAE7-6A0A-B24D-A98B-BA04145243D4}" type="sibTrans" cxnId="{2C6D32EB-00BE-8841-A109-1287AD50483E}">
      <dgm:prSet/>
      <dgm:spPr/>
      <dgm:t>
        <a:bodyPr/>
        <a:lstStyle/>
        <a:p>
          <a:endParaRPr lang="en-US">
            <a:solidFill>
              <a:schemeClr val="tx1"/>
            </a:solidFill>
          </a:endParaRPr>
        </a:p>
      </dgm:t>
    </dgm:pt>
    <dgm:pt modelId="{F9F85251-7FFB-C443-9184-45076217322F}" type="pres">
      <dgm:prSet presAssocID="{F1B999AA-F79B-4F7A-9CD0-59D3232965F0}" presName="linear" presStyleCnt="0">
        <dgm:presLayoutVars>
          <dgm:animLvl val="lvl"/>
          <dgm:resizeHandles val="exact"/>
        </dgm:presLayoutVars>
      </dgm:prSet>
      <dgm:spPr/>
    </dgm:pt>
    <dgm:pt modelId="{93204E4E-5FF2-B14D-A6F9-771A5B6456D5}" type="pres">
      <dgm:prSet presAssocID="{04FCAE59-8998-4314-A1C2-8011A56A5497}" presName="parentText" presStyleLbl="node1" presStyleIdx="0" presStyleCnt="2">
        <dgm:presLayoutVars>
          <dgm:chMax val="0"/>
          <dgm:bulletEnabled val="1"/>
        </dgm:presLayoutVars>
      </dgm:prSet>
      <dgm:spPr/>
    </dgm:pt>
    <dgm:pt modelId="{BE58A30F-C602-EC4E-BFA5-992D5DAF1A93}" type="pres">
      <dgm:prSet presAssocID="{14FD863F-D9E5-4F7B-B8F3-128F77941430}" presName="spacer" presStyleCnt="0"/>
      <dgm:spPr/>
    </dgm:pt>
    <dgm:pt modelId="{52CF0A85-183C-1D40-8456-5ED9A02BED0D}" type="pres">
      <dgm:prSet presAssocID="{A854F1AB-DFF5-9A45-B88C-C403F4DA6F35}" presName="parentText" presStyleLbl="node1" presStyleIdx="1" presStyleCnt="2">
        <dgm:presLayoutVars>
          <dgm:chMax val="0"/>
          <dgm:bulletEnabled val="1"/>
        </dgm:presLayoutVars>
      </dgm:prSet>
      <dgm:spPr/>
    </dgm:pt>
  </dgm:ptLst>
  <dgm:cxnLst>
    <dgm:cxn modelId="{19DF7824-526A-7C40-B6C6-2D332A5F58F1}" type="presOf" srcId="{A854F1AB-DFF5-9A45-B88C-C403F4DA6F35}" destId="{52CF0A85-183C-1D40-8456-5ED9A02BED0D}" srcOrd="0" destOrd="0" presId="urn:microsoft.com/office/officeart/2005/8/layout/vList2"/>
    <dgm:cxn modelId="{B58BEE98-E768-462A-8797-E3C81446AD0A}" srcId="{F1B999AA-F79B-4F7A-9CD0-59D3232965F0}" destId="{04FCAE59-8998-4314-A1C2-8011A56A5497}" srcOrd="0" destOrd="0" parTransId="{017DE137-0CBE-4D86-9582-0CC324A6938F}" sibTransId="{14FD863F-D9E5-4F7B-B8F3-128F77941430}"/>
    <dgm:cxn modelId="{5D290CA3-B2DB-A041-8928-B56896618567}" type="presOf" srcId="{04FCAE59-8998-4314-A1C2-8011A56A5497}" destId="{93204E4E-5FF2-B14D-A6F9-771A5B6456D5}" srcOrd="0" destOrd="0" presId="urn:microsoft.com/office/officeart/2005/8/layout/vList2"/>
    <dgm:cxn modelId="{0C929BB0-D05B-E943-86DE-88C855BDE6EE}" type="presOf" srcId="{F1B999AA-F79B-4F7A-9CD0-59D3232965F0}" destId="{F9F85251-7FFB-C443-9184-45076217322F}" srcOrd="0" destOrd="0" presId="urn:microsoft.com/office/officeart/2005/8/layout/vList2"/>
    <dgm:cxn modelId="{2C6D32EB-00BE-8841-A109-1287AD50483E}" srcId="{F1B999AA-F79B-4F7A-9CD0-59D3232965F0}" destId="{A854F1AB-DFF5-9A45-B88C-C403F4DA6F35}" srcOrd="1" destOrd="0" parTransId="{F9F58FAD-5752-D44C-A0F5-F89E73DF6D26}" sibTransId="{8EBFBAE7-6A0A-B24D-A98B-BA04145243D4}"/>
    <dgm:cxn modelId="{3188EE69-25CD-484B-B73F-D2FB5FC303F0}" type="presParOf" srcId="{F9F85251-7FFB-C443-9184-45076217322F}" destId="{93204E4E-5FF2-B14D-A6F9-771A5B6456D5}" srcOrd="0" destOrd="0" presId="urn:microsoft.com/office/officeart/2005/8/layout/vList2"/>
    <dgm:cxn modelId="{9A14F15F-7E3F-2047-8CA8-3B78EB5E557C}" type="presParOf" srcId="{F9F85251-7FFB-C443-9184-45076217322F}" destId="{BE58A30F-C602-EC4E-BFA5-992D5DAF1A93}" srcOrd="1" destOrd="0" presId="urn:microsoft.com/office/officeart/2005/8/layout/vList2"/>
    <dgm:cxn modelId="{9B431378-6132-1D45-8800-9655875FE1B4}" type="presParOf" srcId="{F9F85251-7FFB-C443-9184-45076217322F}" destId="{52CF0A85-183C-1D40-8456-5ED9A02BED0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7234924-75FC-49E1-9D78-2B6FDAE14358}"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35D617BB-E299-4223-9E86-FAE9D260B2BA}">
      <dgm:prSet/>
      <dgm:spPr/>
      <dgm:t>
        <a:bodyPr/>
        <a:lstStyle/>
        <a:p>
          <a:r>
            <a:rPr lang="en-US">
              <a:solidFill>
                <a:schemeClr val="tx1"/>
              </a:solidFill>
            </a:rPr>
            <a:t>Establish scholarship programs for low-income academically talented students with demonstrated financial need.</a:t>
          </a:r>
          <a:endParaRPr lang="en-US" dirty="0">
            <a:solidFill>
              <a:schemeClr val="tx1"/>
            </a:solidFill>
          </a:endParaRPr>
        </a:p>
      </dgm:t>
    </dgm:pt>
    <dgm:pt modelId="{8F97E0B2-ADB6-44DD-8651-82C9397391FC}" type="parTrans" cxnId="{D206604C-3286-45DA-BDFF-AD21BEB86BC9}">
      <dgm:prSet/>
      <dgm:spPr/>
      <dgm:t>
        <a:bodyPr/>
        <a:lstStyle/>
        <a:p>
          <a:endParaRPr lang="en-US">
            <a:solidFill>
              <a:schemeClr val="tx1"/>
            </a:solidFill>
          </a:endParaRPr>
        </a:p>
      </dgm:t>
    </dgm:pt>
    <dgm:pt modelId="{B8A185E4-7265-4AC8-960E-75014F072A81}" type="sibTrans" cxnId="{D206604C-3286-45DA-BDFF-AD21BEB86BC9}">
      <dgm:prSet/>
      <dgm:spPr/>
      <dgm:t>
        <a:bodyPr/>
        <a:lstStyle/>
        <a:p>
          <a:endParaRPr lang="en-US">
            <a:solidFill>
              <a:schemeClr val="tx1"/>
            </a:solidFill>
          </a:endParaRPr>
        </a:p>
      </dgm:t>
    </dgm:pt>
    <dgm:pt modelId="{C26C6491-AA56-46BE-BE66-B2A29DAD99D6}">
      <dgm:prSet/>
      <dgm:spPr/>
      <dgm:t>
        <a:bodyPr/>
        <a:lstStyle/>
        <a:p>
          <a:r>
            <a:rPr lang="en-US">
              <a:solidFill>
                <a:schemeClr val="tx1"/>
              </a:solidFill>
            </a:rPr>
            <a:t>Provide strong academic and student support.</a:t>
          </a:r>
          <a:endParaRPr lang="en-US" dirty="0">
            <a:solidFill>
              <a:schemeClr val="tx1"/>
            </a:solidFill>
          </a:endParaRPr>
        </a:p>
      </dgm:t>
    </dgm:pt>
    <dgm:pt modelId="{E9A413F3-8122-4569-B43A-633ABB5839B6}" type="parTrans" cxnId="{19FC8CA0-F7E2-4B66-8692-CD260B804AAA}">
      <dgm:prSet/>
      <dgm:spPr/>
      <dgm:t>
        <a:bodyPr/>
        <a:lstStyle/>
        <a:p>
          <a:endParaRPr lang="en-US">
            <a:solidFill>
              <a:schemeClr val="tx1"/>
            </a:solidFill>
          </a:endParaRPr>
        </a:p>
      </dgm:t>
    </dgm:pt>
    <dgm:pt modelId="{D0C8888E-3C82-4EFB-887D-5297EF119393}" type="sibTrans" cxnId="{19FC8CA0-F7E2-4B66-8692-CD260B804AAA}">
      <dgm:prSet/>
      <dgm:spPr/>
      <dgm:t>
        <a:bodyPr/>
        <a:lstStyle/>
        <a:p>
          <a:endParaRPr lang="en-US">
            <a:solidFill>
              <a:schemeClr val="tx1"/>
            </a:solidFill>
          </a:endParaRPr>
        </a:p>
      </dgm:t>
    </dgm:pt>
    <dgm:pt modelId="{632BF982-C583-4815-B095-7C773D61B4DA}">
      <dgm:prSet/>
      <dgm:spPr/>
      <dgm:t>
        <a:bodyPr/>
        <a:lstStyle/>
        <a:p>
          <a:r>
            <a:rPr lang="en-US">
              <a:solidFill>
                <a:schemeClr val="tx1"/>
              </a:solidFill>
            </a:rPr>
            <a:t>Such as: high-quality extant curriculum, professional, and workforce development activities.</a:t>
          </a:r>
        </a:p>
      </dgm:t>
    </dgm:pt>
    <dgm:pt modelId="{EF500475-52E0-46D6-AADD-DE12959E4850}" type="parTrans" cxnId="{11E46EE8-261F-451C-A6E1-A1192A0D0366}">
      <dgm:prSet/>
      <dgm:spPr/>
      <dgm:t>
        <a:bodyPr/>
        <a:lstStyle/>
        <a:p>
          <a:endParaRPr lang="en-US">
            <a:solidFill>
              <a:schemeClr val="tx1"/>
            </a:solidFill>
          </a:endParaRPr>
        </a:p>
      </dgm:t>
    </dgm:pt>
    <dgm:pt modelId="{78B04586-92C4-40AF-98C2-0F36698AE2CA}" type="sibTrans" cxnId="{11E46EE8-261F-451C-A6E1-A1192A0D0366}">
      <dgm:prSet/>
      <dgm:spPr/>
      <dgm:t>
        <a:bodyPr/>
        <a:lstStyle/>
        <a:p>
          <a:endParaRPr lang="en-US">
            <a:solidFill>
              <a:schemeClr val="tx1"/>
            </a:solidFill>
          </a:endParaRPr>
        </a:p>
      </dgm:t>
    </dgm:pt>
    <dgm:pt modelId="{D30FF268-9666-45FF-989D-DA4DBBECB07E}">
      <dgm:prSet/>
      <dgm:spPr/>
      <dgm:t>
        <a:bodyPr/>
        <a:lstStyle/>
        <a:p>
          <a:r>
            <a:rPr lang="en-US">
              <a:solidFill>
                <a:schemeClr val="tx1"/>
              </a:solidFill>
            </a:rPr>
            <a:t>Increase student success, retention, and degree attainment in STEM (including student transfer, if appropriate).</a:t>
          </a:r>
          <a:endParaRPr lang="en-US" dirty="0">
            <a:solidFill>
              <a:schemeClr val="tx1"/>
            </a:solidFill>
          </a:endParaRPr>
        </a:p>
      </dgm:t>
    </dgm:pt>
    <dgm:pt modelId="{4FCEDF1D-5619-4DFB-9F6E-CCE46D5B1203}" type="parTrans" cxnId="{E6A5539D-8726-4601-831E-EF991D7B577C}">
      <dgm:prSet/>
      <dgm:spPr/>
      <dgm:t>
        <a:bodyPr/>
        <a:lstStyle/>
        <a:p>
          <a:endParaRPr lang="en-US">
            <a:solidFill>
              <a:schemeClr val="tx1"/>
            </a:solidFill>
          </a:endParaRPr>
        </a:p>
      </dgm:t>
    </dgm:pt>
    <dgm:pt modelId="{6A541407-57F5-40CA-936D-D731E46F766B}" type="sibTrans" cxnId="{E6A5539D-8726-4601-831E-EF991D7B577C}">
      <dgm:prSet/>
      <dgm:spPr/>
      <dgm:t>
        <a:bodyPr/>
        <a:lstStyle/>
        <a:p>
          <a:endParaRPr lang="en-US">
            <a:solidFill>
              <a:schemeClr val="tx1"/>
            </a:solidFill>
          </a:endParaRPr>
        </a:p>
      </dgm:t>
    </dgm:pt>
    <dgm:pt modelId="{77ACF1EE-B00E-4D7E-848D-99C11ED397C4}">
      <dgm:prSet/>
      <dgm:spPr/>
      <dgm:t>
        <a:bodyPr/>
        <a:lstStyle/>
        <a:p>
          <a:r>
            <a:rPr lang="en-US">
              <a:solidFill>
                <a:schemeClr val="tx1"/>
              </a:solidFill>
            </a:rPr>
            <a:t>Implement/adapt and study effective curricular and co-curricular activities and professional development activities. </a:t>
          </a:r>
          <a:endParaRPr lang="en-US" dirty="0">
            <a:solidFill>
              <a:schemeClr val="tx1"/>
            </a:solidFill>
          </a:endParaRPr>
        </a:p>
      </dgm:t>
    </dgm:pt>
    <dgm:pt modelId="{3F4D1E82-BE4E-4FB4-920E-77CC8472EE05}" type="parTrans" cxnId="{4A192837-BBF1-409C-840D-031A0727BE6B}">
      <dgm:prSet/>
      <dgm:spPr/>
      <dgm:t>
        <a:bodyPr/>
        <a:lstStyle/>
        <a:p>
          <a:endParaRPr lang="en-US">
            <a:solidFill>
              <a:schemeClr val="tx1"/>
            </a:solidFill>
          </a:endParaRPr>
        </a:p>
      </dgm:t>
    </dgm:pt>
    <dgm:pt modelId="{F815B881-0F02-4A2A-95CF-9A9445FA1612}" type="sibTrans" cxnId="{4A192837-BBF1-409C-840D-031A0727BE6B}">
      <dgm:prSet/>
      <dgm:spPr/>
      <dgm:t>
        <a:bodyPr/>
        <a:lstStyle/>
        <a:p>
          <a:endParaRPr lang="en-US">
            <a:solidFill>
              <a:schemeClr val="tx1"/>
            </a:solidFill>
          </a:endParaRPr>
        </a:p>
      </dgm:t>
    </dgm:pt>
    <dgm:pt modelId="{0893A9F1-A9B4-46B0-8B7F-6A05C2B77C36}">
      <dgm:prSet/>
      <dgm:spPr/>
      <dgm:t>
        <a:bodyPr/>
        <a:lstStyle/>
        <a:p>
          <a:r>
            <a:rPr lang="en-US">
              <a:solidFill>
                <a:schemeClr val="tx1"/>
              </a:solidFill>
            </a:rPr>
            <a:t>Contribute to understanding the effect of evidence-based practices on student outcomes</a:t>
          </a:r>
          <a:endParaRPr lang="en-US" dirty="0">
            <a:solidFill>
              <a:schemeClr val="tx1"/>
            </a:solidFill>
          </a:endParaRPr>
        </a:p>
      </dgm:t>
    </dgm:pt>
    <dgm:pt modelId="{3AA0BC28-BB3E-41C4-9C49-ED176E766801}" type="parTrans" cxnId="{9FA888C7-F019-4173-9139-75385A0EDA8D}">
      <dgm:prSet/>
      <dgm:spPr/>
      <dgm:t>
        <a:bodyPr/>
        <a:lstStyle/>
        <a:p>
          <a:endParaRPr lang="en-US">
            <a:solidFill>
              <a:schemeClr val="tx1"/>
            </a:solidFill>
          </a:endParaRPr>
        </a:p>
      </dgm:t>
    </dgm:pt>
    <dgm:pt modelId="{0F841B82-5D9A-4C42-988F-025CEB9AC2C4}" type="sibTrans" cxnId="{9FA888C7-F019-4173-9139-75385A0EDA8D}">
      <dgm:prSet/>
      <dgm:spPr/>
      <dgm:t>
        <a:bodyPr/>
        <a:lstStyle/>
        <a:p>
          <a:endParaRPr lang="en-US">
            <a:solidFill>
              <a:schemeClr val="tx1"/>
            </a:solidFill>
          </a:endParaRPr>
        </a:p>
      </dgm:t>
    </dgm:pt>
    <dgm:pt modelId="{EA35B0EA-57BE-2440-9026-8EC136219CF5}" type="pres">
      <dgm:prSet presAssocID="{97234924-75FC-49E1-9D78-2B6FDAE14358}" presName="diagram" presStyleCnt="0">
        <dgm:presLayoutVars>
          <dgm:dir/>
          <dgm:resizeHandles val="exact"/>
        </dgm:presLayoutVars>
      </dgm:prSet>
      <dgm:spPr/>
    </dgm:pt>
    <dgm:pt modelId="{021F2413-502C-E940-84AA-ADAD47C126FE}" type="pres">
      <dgm:prSet presAssocID="{35D617BB-E299-4223-9E86-FAE9D260B2BA}" presName="node" presStyleLbl="node1" presStyleIdx="0" presStyleCnt="5">
        <dgm:presLayoutVars>
          <dgm:bulletEnabled val="1"/>
        </dgm:presLayoutVars>
      </dgm:prSet>
      <dgm:spPr/>
    </dgm:pt>
    <dgm:pt modelId="{0017AD82-3DB3-FF49-B03E-64BC195D4D8A}" type="pres">
      <dgm:prSet presAssocID="{B8A185E4-7265-4AC8-960E-75014F072A81}" presName="sibTrans" presStyleCnt="0"/>
      <dgm:spPr/>
    </dgm:pt>
    <dgm:pt modelId="{76E6A3BE-DD59-644A-9F11-9E30875CAD61}" type="pres">
      <dgm:prSet presAssocID="{C26C6491-AA56-46BE-BE66-B2A29DAD99D6}" presName="node" presStyleLbl="node1" presStyleIdx="1" presStyleCnt="5">
        <dgm:presLayoutVars>
          <dgm:bulletEnabled val="1"/>
        </dgm:presLayoutVars>
      </dgm:prSet>
      <dgm:spPr/>
    </dgm:pt>
    <dgm:pt modelId="{4BE044F5-CA5E-C04B-8C8E-D82E16923BBC}" type="pres">
      <dgm:prSet presAssocID="{D0C8888E-3C82-4EFB-887D-5297EF119393}" presName="sibTrans" presStyleCnt="0"/>
      <dgm:spPr/>
    </dgm:pt>
    <dgm:pt modelId="{454863D5-11AD-3945-B86B-E82A51A6A74A}" type="pres">
      <dgm:prSet presAssocID="{D30FF268-9666-45FF-989D-DA4DBBECB07E}" presName="node" presStyleLbl="node1" presStyleIdx="2" presStyleCnt="5">
        <dgm:presLayoutVars>
          <dgm:bulletEnabled val="1"/>
        </dgm:presLayoutVars>
      </dgm:prSet>
      <dgm:spPr/>
    </dgm:pt>
    <dgm:pt modelId="{B2C8CF46-7322-A84E-B756-A31B135317AD}" type="pres">
      <dgm:prSet presAssocID="{6A541407-57F5-40CA-936D-D731E46F766B}" presName="sibTrans" presStyleCnt="0"/>
      <dgm:spPr/>
    </dgm:pt>
    <dgm:pt modelId="{6DD62C72-2F62-724A-858D-BB4F9916CC0A}" type="pres">
      <dgm:prSet presAssocID="{77ACF1EE-B00E-4D7E-848D-99C11ED397C4}" presName="node" presStyleLbl="node1" presStyleIdx="3" presStyleCnt="5">
        <dgm:presLayoutVars>
          <dgm:bulletEnabled val="1"/>
        </dgm:presLayoutVars>
      </dgm:prSet>
      <dgm:spPr/>
    </dgm:pt>
    <dgm:pt modelId="{B8533197-53E6-6D42-A0D6-31A1665C8788}" type="pres">
      <dgm:prSet presAssocID="{F815B881-0F02-4A2A-95CF-9A9445FA1612}" presName="sibTrans" presStyleCnt="0"/>
      <dgm:spPr/>
    </dgm:pt>
    <dgm:pt modelId="{712E4B6E-D28C-DA48-A514-5D5DFEBA54AE}" type="pres">
      <dgm:prSet presAssocID="{0893A9F1-A9B4-46B0-8B7F-6A05C2B77C36}" presName="node" presStyleLbl="node1" presStyleIdx="4" presStyleCnt="5">
        <dgm:presLayoutVars>
          <dgm:bulletEnabled val="1"/>
        </dgm:presLayoutVars>
      </dgm:prSet>
      <dgm:spPr/>
    </dgm:pt>
  </dgm:ptLst>
  <dgm:cxnLst>
    <dgm:cxn modelId="{B20EF832-DEA7-604D-8020-A270E763C170}" type="presOf" srcId="{97234924-75FC-49E1-9D78-2B6FDAE14358}" destId="{EA35B0EA-57BE-2440-9026-8EC136219CF5}" srcOrd="0" destOrd="0" presId="urn:microsoft.com/office/officeart/2005/8/layout/default"/>
    <dgm:cxn modelId="{1D557F33-2312-C946-88C0-34EE1AE78F38}" type="presOf" srcId="{0893A9F1-A9B4-46B0-8B7F-6A05C2B77C36}" destId="{712E4B6E-D28C-DA48-A514-5D5DFEBA54AE}" srcOrd="0" destOrd="0" presId="urn:microsoft.com/office/officeart/2005/8/layout/default"/>
    <dgm:cxn modelId="{4A192837-BBF1-409C-840D-031A0727BE6B}" srcId="{97234924-75FC-49E1-9D78-2B6FDAE14358}" destId="{77ACF1EE-B00E-4D7E-848D-99C11ED397C4}" srcOrd="3" destOrd="0" parTransId="{3F4D1E82-BE4E-4FB4-920E-77CC8472EE05}" sibTransId="{F815B881-0F02-4A2A-95CF-9A9445FA1612}"/>
    <dgm:cxn modelId="{D206604C-3286-45DA-BDFF-AD21BEB86BC9}" srcId="{97234924-75FC-49E1-9D78-2B6FDAE14358}" destId="{35D617BB-E299-4223-9E86-FAE9D260B2BA}" srcOrd="0" destOrd="0" parTransId="{8F97E0B2-ADB6-44DD-8651-82C9397391FC}" sibTransId="{B8A185E4-7265-4AC8-960E-75014F072A81}"/>
    <dgm:cxn modelId="{48067886-2187-354A-B336-5A85FB314F05}" type="presOf" srcId="{D30FF268-9666-45FF-989D-DA4DBBECB07E}" destId="{454863D5-11AD-3945-B86B-E82A51A6A74A}" srcOrd="0" destOrd="0" presId="urn:microsoft.com/office/officeart/2005/8/layout/default"/>
    <dgm:cxn modelId="{AC78B09C-5205-DF41-973A-830E4D82859D}" type="presOf" srcId="{35D617BB-E299-4223-9E86-FAE9D260B2BA}" destId="{021F2413-502C-E940-84AA-ADAD47C126FE}" srcOrd="0" destOrd="0" presId="urn:microsoft.com/office/officeart/2005/8/layout/default"/>
    <dgm:cxn modelId="{E6A5539D-8726-4601-831E-EF991D7B577C}" srcId="{97234924-75FC-49E1-9D78-2B6FDAE14358}" destId="{D30FF268-9666-45FF-989D-DA4DBBECB07E}" srcOrd="2" destOrd="0" parTransId="{4FCEDF1D-5619-4DFB-9F6E-CCE46D5B1203}" sibTransId="{6A541407-57F5-40CA-936D-D731E46F766B}"/>
    <dgm:cxn modelId="{19FC8CA0-F7E2-4B66-8692-CD260B804AAA}" srcId="{97234924-75FC-49E1-9D78-2B6FDAE14358}" destId="{C26C6491-AA56-46BE-BE66-B2A29DAD99D6}" srcOrd="1" destOrd="0" parTransId="{E9A413F3-8122-4569-B43A-633ABB5839B6}" sibTransId="{D0C8888E-3C82-4EFB-887D-5297EF119393}"/>
    <dgm:cxn modelId="{9FA888C7-F019-4173-9139-75385A0EDA8D}" srcId="{97234924-75FC-49E1-9D78-2B6FDAE14358}" destId="{0893A9F1-A9B4-46B0-8B7F-6A05C2B77C36}" srcOrd="4" destOrd="0" parTransId="{3AA0BC28-BB3E-41C4-9C49-ED176E766801}" sibTransId="{0F841B82-5D9A-4C42-988F-025CEB9AC2C4}"/>
    <dgm:cxn modelId="{91C0D8E2-D963-FF46-AFF6-5862DEBE5229}" type="presOf" srcId="{632BF982-C583-4815-B095-7C773D61B4DA}" destId="{76E6A3BE-DD59-644A-9F11-9E30875CAD61}" srcOrd="0" destOrd="1" presId="urn:microsoft.com/office/officeart/2005/8/layout/default"/>
    <dgm:cxn modelId="{11E46EE8-261F-451C-A6E1-A1192A0D0366}" srcId="{C26C6491-AA56-46BE-BE66-B2A29DAD99D6}" destId="{632BF982-C583-4815-B095-7C773D61B4DA}" srcOrd="0" destOrd="0" parTransId="{EF500475-52E0-46D6-AADD-DE12959E4850}" sibTransId="{78B04586-92C4-40AF-98C2-0F36698AE2CA}"/>
    <dgm:cxn modelId="{A1D087F8-D254-724B-8DE8-581B757485F3}" type="presOf" srcId="{77ACF1EE-B00E-4D7E-848D-99C11ED397C4}" destId="{6DD62C72-2F62-724A-858D-BB4F9916CC0A}" srcOrd="0" destOrd="0" presId="urn:microsoft.com/office/officeart/2005/8/layout/default"/>
    <dgm:cxn modelId="{C25BB0FA-4ECE-F240-815D-51F1EB03D681}" type="presOf" srcId="{C26C6491-AA56-46BE-BE66-B2A29DAD99D6}" destId="{76E6A3BE-DD59-644A-9F11-9E30875CAD61}" srcOrd="0" destOrd="0" presId="urn:microsoft.com/office/officeart/2005/8/layout/default"/>
    <dgm:cxn modelId="{C922AC8D-13C3-4E48-8373-0F256965970C}" type="presParOf" srcId="{EA35B0EA-57BE-2440-9026-8EC136219CF5}" destId="{021F2413-502C-E940-84AA-ADAD47C126FE}" srcOrd="0" destOrd="0" presId="urn:microsoft.com/office/officeart/2005/8/layout/default"/>
    <dgm:cxn modelId="{259D7922-CB80-844B-93F8-4019A0B64E23}" type="presParOf" srcId="{EA35B0EA-57BE-2440-9026-8EC136219CF5}" destId="{0017AD82-3DB3-FF49-B03E-64BC195D4D8A}" srcOrd="1" destOrd="0" presId="urn:microsoft.com/office/officeart/2005/8/layout/default"/>
    <dgm:cxn modelId="{B826E4A5-25E8-C04B-B977-9F83B20058A0}" type="presParOf" srcId="{EA35B0EA-57BE-2440-9026-8EC136219CF5}" destId="{76E6A3BE-DD59-644A-9F11-9E30875CAD61}" srcOrd="2" destOrd="0" presId="urn:microsoft.com/office/officeart/2005/8/layout/default"/>
    <dgm:cxn modelId="{B472EB05-CC6A-EB49-A8B5-FA50837E1BB8}" type="presParOf" srcId="{EA35B0EA-57BE-2440-9026-8EC136219CF5}" destId="{4BE044F5-CA5E-C04B-8C8E-D82E16923BBC}" srcOrd="3" destOrd="0" presId="urn:microsoft.com/office/officeart/2005/8/layout/default"/>
    <dgm:cxn modelId="{A60CE26D-56D8-9740-8C38-93D9921AC2D1}" type="presParOf" srcId="{EA35B0EA-57BE-2440-9026-8EC136219CF5}" destId="{454863D5-11AD-3945-B86B-E82A51A6A74A}" srcOrd="4" destOrd="0" presId="urn:microsoft.com/office/officeart/2005/8/layout/default"/>
    <dgm:cxn modelId="{355937B5-C9AC-9548-928A-C2238AA7B383}" type="presParOf" srcId="{EA35B0EA-57BE-2440-9026-8EC136219CF5}" destId="{B2C8CF46-7322-A84E-B756-A31B135317AD}" srcOrd="5" destOrd="0" presId="urn:microsoft.com/office/officeart/2005/8/layout/default"/>
    <dgm:cxn modelId="{20A649CC-FECF-1C48-90A0-637326382192}" type="presParOf" srcId="{EA35B0EA-57BE-2440-9026-8EC136219CF5}" destId="{6DD62C72-2F62-724A-858D-BB4F9916CC0A}" srcOrd="6" destOrd="0" presId="urn:microsoft.com/office/officeart/2005/8/layout/default"/>
    <dgm:cxn modelId="{312562C4-ABC2-CD4E-86FC-5655A9F9499E}" type="presParOf" srcId="{EA35B0EA-57BE-2440-9026-8EC136219CF5}" destId="{B8533197-53E6-6D42-A0D6-31A1665C8788}" srcOrd="7" destOrd="0" presId="urn:microsoft.com/office/officeart/2005/8/layout/default"/>
    <dgm:cxn modelId="{74C0B184-8741-7948-BD72-ED3B31E8DC7C}" type="presParOf" srcId="{EA35B0EA-57BE-2440-9026-8EC136219CF5}" destId="{712E4B6E-D28C-DA48-A514-5D5DFEBA54A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2512D1-CD7D-4B8A-A458-CC9B2711433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424C142-532A-4888-850E-26B46AD1824C}">
      <dgm:prSet custT="1"/>
      <dgm:spPr/>
      <dgm:t>
        <a:bodyPr/>
        <a:lstStyle/>
        <a:p>
          <a:r>
            <a:rPr lang="en-US" sz="1600" dirty="0"/>
            <a:t>Receive a degree in one of the S-STEM eligible disciplines;</a:t>
          </a:r>
        </a:p>
      </dgm:t>
    </dgm:pt>
    <dgm:pt modelId="{C2A3D55A-1F5B-48FE-9109-F3EC245CC3AC}" type="parTrans" cxnId="{F9169F80-E8E0-43A2-9DDA-DB7027721D40}">
      <dgm:prSet/>
      <dgm:spPr/>
      <dgm:t>
        <a:bodyPr/>
        <a:lstStyle/>
        <a:p>
          <a:endParaRPr lang="en-US"/>
        </a:p>
      </dgm:t>
    </dgm:pt>
    <dgm:pt modelId="{89A8BA60-642D-4E6E-8BC6-5FCA94E60FDB}" type="sibTrans" cxnId="{F9169F80-E8E0-43A2-9DDA-DB7027721D40}">
      <dgm:prSet/>
      <dgm:spPr/>
      <dgm:t>
        <a:bodyPr/>
        <a:lstStyle/>
        <a:p>
          <a:endParaRPr lang="en-US"/>
        </a:p>
      </dgm:t>
    </dgm:pt>
    <dgm:pt modelId="{2C2A30AB-706F-4C86-BBBC-D8E150365E50}">
      <dgm:prSet custT="1"/>
      <dgm:spPr/>
      <dgm:t>
        <a:bodyPr/>
        <a:lstStyle/>
        <a:p>
          <a:r>
            <a:rPr lang="en-US" sz="1600" dirty="0"/>
            <a:t>Transfer from an associate to a baccalaureate degree program or from an undergraduate to a graduate program;</a:t>
          </a:r>
        </a:p>
      </dgm:t>
    </dgm:pt>
    <dgm:pt modelId="{FC58FB1D-128C-4386-90A6-A670E20DFBFF}" type="parTrans" cxnId="{5256A52D-D077-4B6F-ABF1-76F31A0D69F1}">
      <dgm:prSet/>
      <dgm:spPr/>
      <dgm:t>
        <a:bodyPr/>
        <a:lstStyle/>
        <a:p>
          <a:endParaRPr lang="en-US"/>
        </a:p>
      </dgm:t>
    </dgm:pt>
    <dgm:pt modelId="{E66BD277-5538-4874-884C-9D8412403D67}" type="sibTrans" cxnId="{5256A52D-D077-4B6F-ABF1-76F31A0D69F1}">
      <dgm:prSet/>
      <dgm:spPr/>
      <dgm:t>
        <a:bodyPr/>
        <a:lstStyle/>
        <a:p>
          <a:endParaRPr lang="en-US"/>
        </a:p>
      </dgm:t>
    </dgm:pt>
    <dgm:pt modelId="{713F9DF8-33BF-4A8E-BB9F-0C11AD233A74}">
      <dgm:prSet custT="1"/>
      <dgm:spPr/>
      <dgm:t>
        <a:bodyPr/>
        <a:lstStyle/>
        <a:p>
          <a:r>
            <a:rPr lang="en-US" sz="1600" dirty="0"/>
            <a:t>Enter the STEM workforce; </a:t>
          </a:r>
          <a:r>
            <a:rPr lang="en-US" sz="1600" i="1" dirty="0"/>
            <a:t>or</a:t>
          </a:r>
          <a:endParaRPr lang="en-US" sz="1600" dirty="0"/>
        </a:p>
      </dgm:t>
    </dgm:pt>
    <dgm:pt modelId="{E54F707E-7673-44E3-9959-F3ADC56A3F53}" type="parTrans" cxnId="{0998C295-DF99-470A-A870-6BC29B832889}">
      <dgm:prSet/>
      <dgm:spPr/>
      <dgm:t>
        <a:bodyPr/>
        <a:lstStyle/>
        <a:p>
          <a:endParaRPr lang="en-US"/>
        </a:p>
      </dgm:t>
    </dgm:pt>
    <dgm:pt modelId="{8C15F291-37AD-4B72-87F7-BCC4CBD176F5}" type="sibTrans" cxnId="{0998C295-DF99-470A-A870-6BC29B832889}">
      <dgm:prSet/>
      <dgm:spPr/>
      <dgm:t>
        <a:bodyPr/>
        <a:lstStyle/>
        <a:p>
          <a:endParaRPr lang="en-US"/>
        </a:p>
      </dgm:t>
    </dgm:pt>
    <dgm:pt modelId="{C1ADA03A-E549-4966-A0F2-50AE762ADE58}">
      <dgm:prSet custT="1"/>
      <dgm:spPr/>
      <dgm:t>
        <a:bodyPr/>
        <a:lstStyle/>
        <a:p>
          <a:r>
            <a:rPr lang="en-US" sz="1600" dirty="0"/>
            <a:t>Successfully overcome one or more of an institution’s self-identified attrition points</a:t>
          </a:r>
        </a:p>
      </dgm:t>
    </dgm:pt>
    <dgm:pt modelId="{76570E47-D26B-4602-A106-35F067EB99EF}" type="parTrans" cxnId="{A07BD420-4D3E-4CCF-AFF2-067FAC9F3FFB}">
      <dgm:prSet/>
      <dgm:spPr/>
      <dgm:t>
        <a:bodyPr/>
        <a:lstStyle/>
        <a:p>
          <a:endParaRPr lang="en-US"/>
        </a:p>
      </dgm:t>
    </dgm:pt>
    <dgm:pt modelId="{DE992D99-3E98-4F60-94B4-F4308DC7A589}" type="sibTrans" cxnId="{A07BD420-4D3E-4CCF-AFF2-067FAC9F3FFB}">
      <dgm:prSet/>
      <dgm:spPr/>
      <dgm:t>
        <a:bodyPr/>
        <a:lstStyle/>
        <a:p>
          <a:endParaRPr lang="en-US"/>
        </a:p>
      </dgm:t>
    </dgm:pt>
    <dgm:pt modelId="{F32C958F-B57D-4AAE-BBBE-86DBFBC144CC}" type="pres">
      <dgm:prSet presAssocID="{3B2512D1-CD7D-4B8A-A458-CC9B27114337}" presName="root" presStyleCnt="0">
        <dgm:presLayoutVars>
          <dgm:dir/>
          <dgm:resizeHandles val="exact"/>
        </dgm:presLayoutVars>
      </dgm:prSet>
      <dgm:spPr/>
    </dgm:pt>
    <dgm:pt modelId="{2613AC64-E0A4-4E9D-963F-40A1DAC652D8}" type="pres">
      <dgm:prSet presAssocID="{3B2512D1-CD7D-4B8A-A458-CC9B27114337}" presName="container" presStyleCnt="0">
        <dgm:presLayoutVars>
          <dgm:dir/>
          <dgm:resizeHandles val="exact"/>
        </dgm:presLayoutVars>
      </dgm:prSet>
      <dgm:spPr/>
    </dgm:pt>
    <dgm:pt modelId="{F8FC9B9D-5D18-484C-A81A-A8A10310BF04}" type="pres">
      <dgm:prSet presAssocID="{0424C142-532A-4888-850E-26B46AD1824C}" presName="compNode" presStyleCnt="0"/>
      <dgm:spPr/>
    </dgm:pt>
    <dgm:pt modelId="{975CE61C-D6D1-4967-B34A-298D28B66F28}" type="pres">
      <dgm:prSet presAssocID="{0424C142-532A-4888-850E-26B46AD1824C}" presName="iconBgRect" presStyleLbl="bgShp" presStyleIdx="0" presStyleCnt="4"/>
      <dgm:spPr/>
    </dgm:pt>
    <dgm:pt modelId="{E5ADE2ED-74AC-4A88-820D-59E165A79E61}" type="pres">
      <dgm:prSet presAssocID="{0424C142-532A-4888-850E-26B46AD182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D7A886DF-F090-426E-BF8E-C8AF986A1F65}" type="pres">
      <dgm:prSet presAssocID="{0424C142-532A-4888-850E-26B46AD1824C}" presName="spaceRect" presStyleCnt="0"/>
      <dgm:spPr/>
    </dgm:pt>
    <dgm:pt modelId="{9155E1A7-656D-4C4D-BA4D-33A86BBC0712}" type="pres">
      <dgm:prSet presAssocID="{0424C142-532A-4888-850E-26B46AD1824C}" presName="textRect" presStyleLbl="revTx" presStyleIdx="0" presStyleCnt="4">
        <dgm:presLayoutVars>
          <dgm:chMax val="1"/>
          <dgm:chPref val="1"/>
        </dgm:presLayoutVars>
      </dgm:prSet>
      <dgm:spPr/>
    </dgm:pt>
    <dgm:pt modelId="{8B89D9B4-0BC3-4ABF-A468-4FAEE1C8C519}" type="pres">
      <dgm:prSet presAssocID="{89A8BA60-642D-4E6E-8BC6-5FCA94E60FDB}" presName="sibTrans" presStyleLbl="sibTrans2D1" presStyleIdx="0" presStyleCnt="0"/>
      <dgm:spPr/>
    </dgm:pt>
    <dgm:pt modelId="{7D536DB2-8FA1-4C5B-BCCC-93D31F698BD4}" type="pres">
      <dgm:prSet presAssocID="{2C2A30AB-706F-4C86-BBBC-D8E150365E50}" presName="compNode" presStyleCnt="0"/>
      <dgm:spPr/>
    </dgm:pt>
    <dgm:pt modelId="{F89B2F19-E477-4FBE-B9B8-BDF55E5003CC}" type="pres">
      <dgm:prSet presAssocID="{2C2A30AB-706F-4C86-BBBC-D8E150365E50}" presName="iconBgRect" presStyleLbl="bgShp" presStyleIdx="1" presStyleCnt="4"/>
      <dgm:spPr/>
    </dgm:pt>
    <dgm:pt modelId="{9E792890-3BC6-4C70-BB10-E57991287E27}" type="pres">
      <dgm:prSet presAssocID="{2C2A30AB-706F-4C86-BBBC-D8E150365E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F5D12E13-2C32-439F-9926-24EE719C1AC5}" type="pres">
      <dgm:prSet presAssocID="{2C2A30AB-706F-4C86-BBBC-D8E150365E50}" presName="spaceRect" presStyleCnt="0"/>
      <dgm:spPr/>
    </dgm:pt>
    <dgm:pt modelId="{0E638094-4501-41C5-9CB0-2292AB883994}" type="pres">
      <dgm:prSet presAssocID="{2C2A30AB-706F-4C86-BBBC-D8E150365E50}" presName="textRect" presStyleLbl="revTx" presStyleIdx="1" presStyleCnt="4">
        <dgm:presLayoutVars>
          <dgm:chMax val="1"/>
          <dgm:chPref val="1"/>
        </dgm:presLayoutVars>
      </dgm:prSet>
      <dgm:spPr/>
    </dgm:pt>
    <dgm:pt modelId="{E34C71AA-E6E3-4202-B77C-72F05302DCDE}" type="pres">
      <dgm:prSet presAssocID="{E66BD277-5538-4874-884C-9D8412403D67}" presName="sibTrans" presStyleLbl="sibTrans2D1" presStyleIdx="0" presStyleCnt="0"/>
      <dgm:spPr/>
    </dgm:pt>
    <dgm:pt modelId="{804F45E0-80D1-47C8-B504-FF90E9C190B9}" type="pres">
      <dgm:prSet presAssocID="{713F9DF8-33BF-4A8E-BB9F-0C11AD233A74}" presName="compNode" presStyleCnt="0"/>
      <dgm:spPr/>
    </dgm:pt>
    <dgm:pt modelId="{5B01BA98-6EAA-4BAC-B94F-1B8BDD0B5ACB}" type="pres">
      <dgm:prSet presAssocID="{713F9DF8-33BF-4A8E-BB9F-0C11AD233A74}" presName="iconBgRect" presStyleLbl="bgShp" presStyleIdx="2" presStyleCnt="4"/>
      <dgm:spPr/>
    </dgm:pt>
    <dgm:pt modelId="{68AB4410-FF28-4FD4-9292-AAAD84C470C0}" type="pres">
      <dgm:prSet presAssocID="{713F9DF8-33BF-4A8E-BB9F-0C11AD233A7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D6A19558-F042-4EE6-B50B-126AF73D2AB4}" type="pres">
      <dgm:prSet presAssocID="{713F9DF8-33BF-4A8E-BB9F-0C11AD233A74}" presName="spaceRect" presStyleCnt="0"/>
      <dgm:spPr/>
    </dgm:pt>
    <dgm:pt modelId="{407FAF02-3E8D-4B52-A4CD-683705C97B42}" type="pres">
      <dgm:prSet presAssocID="{713F9DF8-33BF-4A8E-BB9F-0C11AD233A74}" presName="textRect" presStyleLbl="revTx" presStyleIdx="2" presStyleCnt="4">
        <dgm:presLayoutVars>
          <dgm:chMax val="1"/>
          <dgm:chPref val="1"/>
        </dgm:presLayoutVars>
      </dgm:prSet>
      <dgm:spPr/>
    </dgm:pt>
    <dgm:pt modelId="{78E835C4-8BFD-4C93-BB7C-50B3A56AED6C}" type="pres">
      <dgm:prSet presAssocID="{8C15F291-37AD-4B72-87F7-BCC4CBD176F5}" presName="sibTrans" presStyleLbl="sibTrans2D1" presStyleIdx="0" presStyleCnt="0"/>
      <dgm:spPr/>
    </dgm:pt>
    <dgm:pt modelId="{E591D776-BF10-4501-A51A-54008EAC28ED}" type="pres">
      <dgm:prSet presAssocID="{C1ADA03A-E549-4966-A0F2-50AE762ADE58}" presName="compNode" presStyleCnt="0"/>
      <dgm:spPr/>
    </dgm:pt>
    <dgm:pt modelId="{12F74051-15A0-4A07-B76A-8BDB3FBCCA0B}" type="pres">
      <dgm:prSet presAssocID="{C1ADA03A-E549-4966-A0F2-50AE762ADE58}" presName="iconBgRect" presStyleLbl="bgShp" presStyleIdx="3" presStyleCnt="4"/>
      <dgm:spPr/>
    </dgm:pt>
    <dgm:pt modelId="{827D3BEA-84F4-4DB5-8FFC-43088BC1C635}" type="pres">
      <dgm:prSet presAssocID="{C1ADA03A-E549-4966-A0F2-50AE762ADE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3304F82-9A60-4FC6-89A3-E9411E664F5F}" type="pres">
      <dgm:prSet presAssocID="{C1ADA03A-E549-4966-A0F2-50AE762ADE58}" presName="spaceRect" presStyleCnt="0"/>
      <dgm:spPr/>
    </dgm:pt>
    <dgm:pt modelId="{12B8BD5B-0A79-4064-B09F-2EDACEA7F496}" type="pres">
      <dgm:prSet presAssocID="{C1ADA03A-E549-4966-A0F2-50AE762ADE58}" presName="textRect" presStyleLbl="revTx" presStyleIdx="3" presStyleCnt="4">
        <dgm:presLayoutVars>
          <dgm:chMax val="1"/>
          <dgm:chPref val="1"/>
        </dgm:presLayoutVars>
      </dgm:prSet>
      <dgm:spPr/>
    </dgm:pt>
  </dgm:ptLst>
  <dgm:cxnLst>
    <dgm:cxn modelId="{A07BD420-4D3E-4CCF-AFF2-067FAC9F3FFB}" srcId="{3B2512D1-CD7D-4B8A-A458-CC9B27114337}" destId="{C1ADA03A-E549-4966-A0F2-50AE762ADE58}" srcOrd="3" destOrd="0" parTransId="{76570E47-D26B-4602-A106-35F067EB99EF}" sibTransId="{DE992D99-3E98-4F60-94B4-F4308DC7A589}"/>
    <dgm:cxn modelId="{5256A52D-D077-4B6F-ABF1-76F31A0D69F1}" srcId="{3B2512D1-CD7D-4B8A-A458-CC9B27114337}" destId="{2C2A30AB-706F-4C86-BBBC-D8E150365E50}" srcOrd="1" destOrd="0" parTransId="{FC58FB1D-128C-4386-90A6-A670E20DFBFF}" sibTransId="{E66BD277-5538-4874-884C-9D8412403D67}"/>
    <dgm:cxn modelId="{A6B8E83D-0E23-48BB-B338-AF5130DDDC17}" type="presOf" srcId="{2C2A30AB-706F-4C86-BBBC-D8E150365E50}" destId="{0E638094-4501-41C5-9CB0-2292AB883994}" srcOrd="0" destOrd="0" presId="urn:microsoft.com/office/officeart/2018/2/layout/IconCircleList"/>
    <dgm:cxn modelId="{6212C344-F312-436A-9D1B-AE3108CD75C9}" type="presOf" srcId="{8C15F291-37AD-4B72-87F7-BCC4CBD176F5}" destId="{78E835C4-8BFD-4C93-BB7C-50B3A56AED6C}" srcOrd="0" destOrd="0" presId="urn:microsoft.com/office/officeart/2018/2/layout/IconCircleList"/>
    <dgm:cxn modelId="{4E28D250-B7EC-4CC3-84A4-58676073160C}" type="presOf" srcId="{3B2512D1-CD7D-4B8A-A458-CC9B27114337}" destId="{F32C958F-B57D-4AAE-BBBE-86DBFBC144CC}" srcOrd="0" destOrd="0" presId="urn:microsoft.com/office/officeart/2018/2/layout/IconCircleList"/>
    <dgm:cxn modelId="{F9169F80-E8E0-43A2-9DDA-DB7027721D40}" srcId="{3B2512D1-CD7D-4B8A-A458-CC9B27114337}" destId="{0424C142-532A-4888-850E-26B46AD1824C}" srcOrd="0" destOrd="0" parTransId="{C2A3D55A-1F5B-48FE-9109-F3EC245CC3AC}" sibTransId="{89A8BA60-642D-4E6E-8BC6-5FCA94E60FDB}"/>
    <dgm:cxn modelId="{96AAD483-F79F-497E-B59B-D1F73C263073}" type="presOf" srcId="{0424C142-532A-4888-850E-26B46AD1824C}" destId="{9155E1A7-656D-4C4D-BA4D-33A86BBC0712}" srcOrd="0" destOrd="0" presId="urn:microsoft.com/office/officeart/2018/2/layout/IconCircleList"/>
    <dgm:cxn modelId="{0998C295-DF99-470A-A870-6BC29B832889}" srcId="{3B2512D1-CD7D-4B8A-A458-CC9B27114337}" destId="{713F9DF8-33BF-4A8E-BB9F-0C11AD233A74}" srcOrd="2" destOrd="0" parTransId="{E54F707E-7673-44E3-9959-F3ADC56A3F53}" sibTransId="{8C15F291-37AD-4B72-87F7-BCC4CBD176F5}"/>
    <dgm:cxn modelId="{58AB26A4-CC80-4C76-BCCE-1DAF494B6FC8}" type="presOf" srcId="{89A8BA60-642D-4E6E-8BC6-5FCA94E60FDB}" destId="{8B89D9B4-0BC3-4ABF-A468-4FAEE1C8C519}" srcOrd="0" destOrd="0" presId="urn:microsoft.com/office/officeart/2018/2/layout/IconCircleList"/>
    <dgm:cxn modelId="{76A6A7A8-9EDE-4BCE-B9CE-49F64AB50FAF}" type="presOf" srcId="{E66BD277-5538-4874-884C-9D8412403D67}" destId="{E34C71AA-E6E3-4202-B77C-72F05302DCDE}" srcOrd="0" destOrd="0" presId="urn:microsoft.com/office/officeart/2018/2/layout/IconCircleList"/>
    <dgm:cxn modelId="{4E8BC8B4-FE9A-4EDC-90DF-8CC8AA5AF6D6}" type="presOf" srcId="{713F9DF8-33BF-4A8E-BB9F-0C11AD233A74}" destId="{407FAF02-3E8D-4B52-A4CD-683705C97B42}" srcOrd="0" destOrd="0" presId="urn:microsoft.com/office/officeart/2018/2/layout/IconCircleList"/>
    <dgm:cxn modelId="{9CAAAEDE-271C-47C1-BB70-539D4F7C886C}" type="presOf" srcId="{C1ADA03A-E549-4966-A0F2-50AE762ADE58}" destId="{12B8BD5B-0A79-4064-B09F-2EDACEA7F496}" srcOrd="0" destOrd="0" presId="urn:microsoft.com/office/officeart/2018/2/layout/IconCircleList"/>
    <dgm:cxn modelId="{89E8CF3B-C7DF-4E63-A192-7E51F6773243}" type="presParOf" srcId="{F32C958F-B57D-4AAE-BBBE-86DBFBC144CC}" destId="{2613AC64-E0A4-4E9D-963F-40A1DAC652D8}" srcOrd="0" destOrd="0" presId="urn:microsoft.com/office/officeart/2018/2/layout/IconCircleList"/>
    <dgm:cxn modelId="{65D0BE4B-DDF9-4295-B89A-7D85B837FBFE}" type="presParOf" srcId="{2613AC64-E0A4-4E9D-963F-40A1DAC652D8}" destId="{F8FC9B9D-5D18-484C-A81A-A8A10310BF04}" srcOrd="0" destOrd="0" presId="urn:microsoft.com/office/officeart/2018/2/layout/IconCircleList"/>
    <dgm:cxn modelId="{9B0E245E-F097-4201-AC9C-339FCD47852F}" type="presParOf" srcId="{F8FC9B9D-5D18-484C-A81A-A8A10310BF04}" destId="{975CE61C-D6D1-4967-B34A-298D28B66F28}" srcOrd="0" destOrd="0" presId="urn:microsoft.com/office/officeart/2018/2/layout/IconCircleList"/>
    <dgm:cxn modelId="{2FA30D69-9432-44D3-A4DE-29C1129161D4}" type="presParOf" srcId="{F8FC9B9D-5D18-484C-A81A-A8A10310BF04}" destId="{E5ADE2ED-74AC-4A88-820D-59E165A79E61}" srcOrd="1" destOrd="0" presId="urn:microsoft.com/office/officeart/2018/2/layout/IconCircleList"/>
    <dgm:cxn modelId="{DF6C6C9A-8442-4A24-A3D7-793C00B485C5}" type="presParOf" srcId="{F8FC9B9D-5D18-484C-A81A-A8A10310BF04}" destId="{D7A886DF-F090-426E-BF8E-C8AF986A1F65}" srcOrd="2" destOrd="0" presId="urn:microsoft.com/office/officeart/2018/2/layout/IconCircleList"/>
    <dgm:cxn modelId="{BB526289-0111-4458-B0C5-D69F699BE371}" type="presParOf" srcId="{F8FC9B9D-5D18-484C-A81A-A8A10310BF04}" destId="{9155E1A7-656D-4C4D-BA4D-33A86BBC0712}" srcOrd="3" destOrd="0" presId="urn:microsoft.com/office/officeart/2018/2/layout/IconCircleList"/>
    <dgm:cxn modelId="{76132B28-443F-4A5B-86AF-9428D199385F}" type="presParOf" srcId="{2613AC64-E0A4-4E9D-963F-40A1DAC652D8}" destId="{8B89D9B4-0BC3-4ABF-A468-4FAEE1C8C519}" srcOrd="1" destOrd="0" presId="urn:microsoft.com/office/officeart/2018/2/layout/IconCircleList"/>
    <dgm:cxn modelId="{ECCFFD55-6B3D-43CF-8BA2-7C63E09E7119}" type="presParOf" srcId="{2613AC64-E0A4-4E9D-963F-40A1DAC652D8}" destId="{7D536DB2-8FA1-4C5B-BCCC-93D31F698BD4}" srcOrd="2" destOrd="0" presId="urn:microsoft.com/office/officeart/2018/2/layout/IconCircleList"/>
    <dgm:cxn modelId="{B3740239-233A-41CB-A918-A7E3BA62F483}" type="presParOf" srcId="{7D536DB2-8FA1-4C5B-BCCC-93D31F698BD4}" destId="{F89B2F19-E477-4FBE-B9B8-BDF55E5003CC}" srcOrd="0" destOrd="0" presId="urn:microsoft.com/office/officeart/2018/2/layout/IconCircleList"/>
    <dgm:cxn modelId="{7FD3695A-E037-453D-B1F2-5246AD744FC6}" type="presParOf" srcId="{7D536DB2-8FA1-4C5B-BCCC-93D31F698BD4}" destId="{9E792890-3BC6-4C70-BB10-E57991287E27}" srcOrd="1" destOrd="0" presId="urn:microsoft.com/office/officeart/2018/2/layout/IconCircleList"/>
    <dgm:cxn modelId="{C8377923-4A45-486A-ABC0-BD2B44848893}" type="presParOf" srcId="{7D536DB2-8FA1-4C5B-BCCC-93D31F698BD4}" destId="{F5D12E13-2C32-439F-9926-24EE719C1AC5}" srcOrd="2" destOrd="0" presId="urn:microsoft.com/office/officeart/2018/2/layout/IconCircleList"/>
    <dgm:cxn modelId="{73003E75-18E8-44D0-B98B-14A77FB38244}" type="presParOf" srcId="{7D536DB2-8FA1-4C5B-BCCC-93D31F698BD4}" destId="{0E638094-4501-41C5-9CB0-2292AB883994}" srcOrd="3" destOrd="0" presId="urn:microsoft.com/office/officeart/2018/2/layout/IconCircleList"/>
    <dgm:cxn modelId="{F9C4D127-FBAB-4DED-A9BF-52DE31D12B57}" type="presParOf" srcId="{2613AC64-E0A4-4E9D-963F-40A1DAC652D8}" destId="{E34C71AA-E6E3-4202-B77C-72F05302DCDE}" srcOrd="3" destOrd="0" presId="urn:microsoft.com/office/officeart/2018/2/layout/IconCircleList"/>
    <dgm:cxn modelId="{90021B6B-C0F7-41D9-A769-D75BB37825C9}" type="presParOf" srcId="{2613AC64-E0A4-4E9D-963F-40A1DAC652D8}" destId="{804F45E0-80D1-47C8-B504-FF90E9C190B9}" srcOrd="4" destOrd="0" presId="urn:microsoft.com/office/officeart/2018/2/layout/IconCircleList"/>
    <dgm:cxn modelId="{24E7F9BB-8F06-4704-99CE-C5E3D2DE84A6}" type="presParOf" srcId="{804F45E0-80D1-47C8-B504-FF90E9C190B9}" destId="{5B01BA98-6EAA-4BAC-B94F-1B8BDD0B5ACB}" srcOrd="0" destOrd="0" presId="urn:microsoft.com/office/officeart/2018/2/layout/IconCircleList"/>
    <dgm:cxn modelId="{7992BFFF-29BF-4B5E-BEED-5AD9869F7E9D}" type="presParOf" srcId="{804F45E0-80D1-47C8-B504-FF90E9C190B9}" destId="{68AB4410-FF28-4FD4-9292-AAAD84C470C0}" srcOrd="1" destOrd="0" presId="urn:microsoft.com/office/officeart/2018/2/layout/IconCircleList"/>
    <dgm:cxn modelId="{265AAB12-346E-4C75-B0F1-6F2FD201B13E}" type="presParOf" srcId="{804F45E0-80D1-47C8-B504-FF90E9C190B9}" destId="{D6A19558-F042-4EE6-B50B-126AF73D2AB4}" srcOrd="2" destOrd="0" presId="urn:microsoft.com/office/officeart/2018/2/layout/IconCircleList"/>
    <dgm:cxn modelId="{2E8D15D9-FB65-43EC-B18D-71B0C55D5017}" type="presParOf" srcId="{804F45E0-80D1-47C8-B504-FF90E9C190B9}" destId="{407FAF02-3E8D-4B52-A4CD-683705C97B42}" srcOrd="3" destOrd="0" presId="urn:microsoft.com/office/officeart/2018/2/layout/IconCircleList"/>
    <dgm:cxn modelId="{844474A6-46AC-4A51-A7FC-7404EB7F23F9}" type="presParOf" srcId="{2613AC64-E0A4-4E9D-963F-40A1DAC652D8}" destId="{78E835C4-8BFD-4C93-BB7C-50B3A56AED6C}" srcOrd="5" destOrd="0" presId="urn:microsoft.com/office/officeart/2018/2/layout/IconCircleList"/>
    <dgm:cxn modelId="{98821D77-90F2-41C9-91E3-CEDE12BA1310}" type="presParOf" srcId="{2613AC64-E0A4-4E9D-963F-40A1DAC652D8}" destId="{E591D776-BF10-4501-A51A-54008EAC28ED}" srcOrd="6" destOrd="0" presId="urn:microsoft.com/office/officeart/2018/2/layout/IconCircleList"/>
    <dgm:cxn modelId="{D7C7F479-369C-4901-B5C6-1664145967D9}" type="presParOf" srcId="{E591D776-BF10-4501-A51A-54008EAC28ED}" destId="{12F74051-15A0-4A07-B76A-8BDB3FBCCA0B}" srcOrd="0" destOrd="0" presId="urn:microsoft.com/office/officeart/2018/2/layout/IconCircleList"/>
    <dgm:cxn modelId="{DB0B665A-FE16-4013-BA94-39BC68D1C955}" type="presParOf" srcId="{E591D776-BF10-4501-A51A-54008EAC28ED}" destId="{827D3BEA-84F4-4DB5-8FFC-43088BC1C635}" srcOrd="1" destOrd="0" presId="urn:microsoft.com/office/officeart/2018/2/layout/IconCircleList"/>
    <dgm:cxn modelId="{A56C46D4-5AFB-4AFC-AF4B-32350628FD26}" type="presParOf" srcId="{E591D776-BF10-4501-A51A-54008EAC28ED}" destId="{C3304F82-9A60-4FC6-89A3-E9411E664F5F}" srcOrd="2" destOrd="0" presId="urn:microsoft.com/office/officeart/2018/2/layout/IconCircleList"/>
    <dgm:cxn modelId="{2F31DB2D-9ED1-4A25-B2C0-7445661AD877}" type="presParOf" srcId="{E591D776-BF10-4501-A51A-54008EAC28ED}" destId="{12B8BD5B-0A79-4064-B09F-2EDACEA7F496}"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BA65531-4536-47E5-A89B-167BE95228E0}" type="doc">
      <dgm:prSet loTypeId="urn:microsoft.com/office/officeart/2018/2/layout/IconVerticalSolidList" loCatId="icon" qsTypeId="urn:microsoft.com/office/officeart/2005/8/quickstyle/simple2" qsCatId="simple" csTypeId="urn:microsoft.com/office/officeart/2005/8/colors/colorful3" csCatId="colorful" phldr="1"/>
      <dgm:spPr/>
      <dgm:t>
        <a:bodyPr/>
        <a:lstStyle/>
        <a:p>
          <a:endParaRPr lang="en-US"/>
        </a:p>
      </dgm:t>
    </dgm:pt>
    <dgm:pt modelId="{6EC82FE0-6EB6-4FAD-A191-E3FF17129F9A}">
      <dgm:prSet/>
      <dgm:spPr/>
      <dgm:t>
        <a:bodyPr/>
        <a:lstStyle/>
        <a:p>
          <a:pPr>
            <a:lnSpc>
              <a:spcPct val="100000"/>
            </a:lnSpc>
          </a:pPr>
          <a:r>
            <a:rPr lang="en-US" dirty="0"/>
            <a:t>Track 2 Single Institution</a:t>
          </a:r>
        </a:p>
      </dgm:t>
    </dgm:pt>
    <dgm:pt modelId="{7E583FAB-6915-43DE-ACB5-17EF73EA5319}" type="parTrans" cxnId="{C81A3C70-10CD-4AB0-94DA-5FE1702857B5}">
      <dgm:prSet/>
      <dgm:spPr/>
      <dgm:t>
        <a:bodyPr/>
        <a:lstStyle/>
        <a:p>
          <a:endParaRPr lang="en-US"/>
        </a:p>
      </dgm:t>
    </dgm:pt>
    <dgm:pt modelId="{AF648E8F-B9E2-423A-AC40-F844179E8649}" type="sibTrans" cxnId="{C81A3C70-10CD-4AB0-94DA-5FE1702857B5}">
      <dgm:prSet/>
      <dgm:spPr/>
      <dgm:t>
        <a:bodyPr/>
        <a:lstStyle/>
        <a:p>
          <a:endParaRPr lang="en-US"/>
        </a:p>
      </dgm:t>
    </dgm:pt>
    <dgm:pt modelId="{407C15F8-BDA0-4661-927E-248C26BDAA58}">
      <dgm:prSet/>
      <dgm:spPr/>
      <dgm:t>
        <a:bodyPr/>
        <a:lstStyle/>
        <a:p>
          <a:pPr>
            <a:lnSpc>
              <a:spcPct val="100000"/>
            </a:lnSpc>
          </a:pPr>
          <a:r>
            <a:rPr lang="en-US" dirty="0"/>
            <a:t>(FAFSA, GAANN, eligible)</a:t>
          </a:r>
        </a:p>
      </dgm:t>
    </dgm:pt>
    <dgm:pt modelId="{C1C97654-28C9-47F0-9647-008A78D33EC5}" type="parTrans" cxnId="{916E9908-EFB8-437C-B48D-8F0A379AFEE0}">
      <dgm:prSet/>
      <dgm:spPr/>
      <dgm:t>
        <a:bodyPr/>
        <a:lstStyle/>
        <a:p>
          <a:endParaRPr lang="en-US"/>
        </a:p>
      </dgm:t>
    </dgm:pt>
    <dgm:pt modelId="{9D7E61CB-EEE9-4FAB-A51B-EAEC81F4B706}" type="sibTrans" cxnId="{916E9908-EFB8-437C-B48D-8F0A379AFEE0}">
      <dgm:prSet/>
      <dgm:spPr/>
      <dgm:t>
        <a:bodyPr/>
        <a:lstStyle/>
        <a:p>
          <a:endParaRPr lang="en-US"/>
        </a:p>
      </dgm:t>
    </dgm:pt>
    <dgm:pt modelId="{0F378C54-3C21-470C-AE45-F154A74314DA}">
      <dgm:prSet/>
      <dgm:spPr/>
      <dgm:t>
        <a:bodyPr/>
        <a:lstStyle/>
        <a:p>
          <a:pPr>
            <a:lnSpc>
              <a:spcPct val="100000"/>
            </a:lnSpc>
          </a:pPr>
          <a:r>
            <a:rPr lang="en-US" dirty="0"/>
            <a:t>Low-income</a:t>
          </a:r>
        </a:p>
      </dgm:t>
    </dgm:pt>
    <dgm:pt modelId="{9EA67EDE-577E-4781-8303-EADC79BC263E}" type="parTrans" cxnId="{80E4EC7F-4E3D-402F-9C5C-64F0B819E8DA}">
      <dgm:prSet/>
      <dgm:spPr/>
      <dgm:t>
        <a:bodyPr/>
        <a:lstStyle/>
        <a:p>
          <a:endParaRPr lang="en-US"/>
        </a:p>
      </dgm:t>
    </dgm:pt>
    <dgm:pt modelId="{D1AE4FFD-205E-4722-AD6D-6284FB70CEE9}" type="sibTrans" cxnId="{80E4EC7F-4E3D-402F-9C5C-64F0B819E8DA}">
      <dgm:prSet/>
      <dgm:spPr/>
      <dgm:t>
        <a:bodyPr/>
        <a:lstStyle/>
        <a:p>
          <a:endParaRPr lang="en-US"/>
        </a:p>
      </dgm:t>
    </dgm:pt>
    <dgm:pt modelId="{4C555095-813F-4F86-9DDF-EE16E8566DA1}">
      <dgm:prSet/>
      <dgm:spPr/>
      <dgm:t>
        <a:bodyPr/>
        <a:lstStyle/>
        <a:p>
          <a:pPr>
            <a:lnSpc>
              <a:spcPct val="100000"/>
            </a:lnSpc>
          </a:pPr>
          <a:r>
            <a:rPr lang="en-US" dirty="0"/>
            <a:t>Academically talented</a:t>
          </a:r>
        </a:p>
      </dgm:t>
    </dgm:pt>
    <dgm:pt modelId="{5E45AD5B-488B-4587-8F5B-9670EE404773}" type="parTrans" cxnId="{67B55601-C26B-4D3A-82D3-89491A721415}">
      <dgm:prSet/>
      <dgm:spPr/>
      <dgm:t>
        <a:bodyPr/>
        <a:lstStyle/>
        <a:p>
          <a:endParaRPr lang="en-US"/>
        </a:p>
      </dgm:t>
    </dgm:pt>
    <dgm:pt modelId="{3D80C155-5AC4-40E4-B191-826FE513EE48}" type="sibTrans" cxnId="{67B55601-C26B-4D3A-82D3-89491A721415}">
      <dgm:prSet/>
      <dgm:spPr/>
      <dgm:t>
        <a:bodyPr/>
        <a:lstStyle/>
        <a:p>
          <a:endParaRPr lang="en-US"/>
        </a:p>
      </dgm:t>
    </dgm:pt>
    <dgm:pt modelId="{2C820C0E-FDB9-4B09-ABB2-47FE16168F50}">
      <dgm:prSet/>
      <dgm:spPr/>
      <dgm:t>
        <a:bodyPr/>
        <a:lstStyle/>
        <a:p>
          <a:pPr>
            <a:lnSpc>
              <a:spcPct val="100000"/>
            </a:lnSpc>
          </a:pPr>
          <a:r>
            <a:rPr lang="en-US"/>
            <a:t>Implementation and Investigation of academic and student support activities.</a:t>
          </a:r>
          <a:endParaRPr lang="en-US" dirty="0"/>
        </a:p>
      </dgm:t>
    </dgm:pt>
    <dgm:pt modelId="{9968A1E1-92F1-4112-901A-7E462B9C8C73}" type="parTrans" cxnId="{98EB26F5-1B26-40A2-8B39-4408BD51E080}">
      <dgm:prSet/>
      <dgm:spPr/>
      <dgm:t>
        <a:bodyPr/>
        <a:lstStyle/>
        <a:p>
          <a:endParaRPr lang="en-US"/>
        </a:p>
      </dgm:t>
    </dgm:pt>
    <dgm:pt modelId="{40D7FA8A-1788-447C-BE43-2DD3D3AEB9DA}" type="sibTrans" cxnId="{98EB26F5-1B26-40A2-8B39-4408BD51E080}">
      <dgm:prSet/>
      <dgm:spPr/>
      <dgm:t>
        <a:bodyPr/>
        <a:lstStyle/>
        <a:p>
          <a:endParaRPr lang="en-US"/>
        </a:p>
      </dgm:t>
    </dgm:pt>
    <dgm:pt modelId="{73A9F180-8D6A-465C-8DF5-3C08D519EDD1}">
      <dgm:prSet/>
      <dgm:spPr/>
      <dgm:t>
        <a:bodyPr/>
        <a:lstStyle/>
        <a:p>
          <a:pPr>
            <a:lnSpc>
              <a:spcPct val="100000"/>
            </a:lnSpc>
          </a:pPr>
          <a:r>
            <a:rPr lang="en-US"/>
            <a:t>Invites proposals focused on S-STEM disciplines</a:t>
          </a:r>
          <a:endParaRPr lang="en-US" dirty="0"/>
        </a:p>
      </dgm:t>
    </dgm:pt>
    <dgm:pt modelId="{4B4FBCBE-70C5-4187-B5FE-F083F6F4C4AF}" type="parTrans" cxnId="{82C94A94-8A55-4A44-8CFF-D35777E43D47}">
      <dgm:prSet/>
      <dgm:spPr/>
      <dgm:t>
        <a:bodyPr/>
        <a:lstStyle/>
        <a:p>
          <a:endParaRPr lang="en-US"/>
        </a:p>
      </dgm:t>
    </dgm:pt>
    <dgm:pt modelId="{06D938BA-35E0-4B31-8526-625749F988BF}" type="sibTrans" cxnId="{82C94A94-8A55-4A44-8CFF-D35777E43D47}">
      <dgm:prSet/>
      <dgm:spPr/>
      <dgm:t>
        <a:bodyPr/>
        <a:lstStyle/>
        <a:p>
          <a:endParaRPr lang="en-US"/>
        </a:p>
      </dgm:t>
    </dgm:pt>
    <dgm:pt modelId="{FB0351F5-3EFC-44FD-BAF0-F49755395D0D}">
      <dgm:prSet/>
      <dgm:spPr/>
      <dgm:t>
        <a:bodyPr/>
        <a:lstStyle/>
        <a:p>
          <a:pPr>
            <a:lnSpc>
              <a:spcPct val="100000"/>
            </a:lnSpc>
          </a:pPr>
          <a:r>
            <a:rPr lang="en-US"/>
            <a:t>Requires  STEM faculty mentors and a cohort experience.</a:t>
          </a:r>
          <a:endParaRPr lang="en-US" dirty="0"/>
        </a:p>
      </dgm:t>
    </dgm:pt>
    <dgm:pt modelId="{99A89A2E-801C-454F-A3C6-5702CC038FA7}" type="parTrans" cxnId="{CAA34D61-32B6-44EF-B9E9-DBE86DD78CFF}">
      <dgm:prSet/>
      <dgm:spPr/>
      <dgm:t>
        <a:bodyPr/>
        <a:lstStyle/>
        <a:p>
          <a:endParaRPr lang="en-US"/>
        </a:p>
      </dgm:t>
    </dgm:pt>
    <dgm:pt modelId="{73D8F4DF-4881-4661-9E11-8AFB2818D81F}" type="sibTrans" cxnId="{CAA34D61-32B6-44EF-B9E9-DBE86DD78CFF}">
      <dgm:prSet/>
      <dgm:spPr/>
      <dgm:t>
        <a:bodyPr/>
        <a:lstStyle/>
        <a:p>
          <a:endParaRPr lang="en-US"/>
        </a:p>
      </dgm:t>
    </dgm:pt>
    <dgm:pt modelId="{504BE332-994D-4B5E-A9AD-A468A8BB0FC8}">
      <dgm:prSet/>
      <dgm:spPr/>
      <dgm:t>
        <a:bodyPr/>
        <a:lstStyle/>
        <a:p>
          <a:pPr>
            <a:lnSpc>
              <a:spcPct val="100000"/>
            </a:lnSpc>
          </a:pPr>
          <a:r>
            <a:rPr lang="en-US" dirty="0"/>
            <a:t>At least 60% of total amount requested must be requested for scholarships (budget line F.1.).</a:t>
          </a:r>
        </a:p>
      </dgm:t>
    </dgm:pt>
    <dgm:pt modelId="{6F4B65CA-B0FF-4578-B803-E0163072395F}" type="sibTrans" cxnId="{5353A2E9-07D4-47D9-906F-591F70AB00A9}">
      <dgm:prSet/>
      <dgm:spPr/>
      <dgm:t>
        <a:bodyPr/>
        <a:lstStyle/>
        <a:p>
          <a:endParaRPr lang="en-US"/>
        </a:p>
      </dgm:t>
    </dgm:pt>
    <dgm:pt modelId="{8D9FC956-286F-4F5A-B06F-3C7BD5FE70C5}" type="parTrans" cxnId="{5353A2E9-07D4-47D9-906F-591F70AB00A9}">
      <dgm:prSet/>
      <dgm:spPr/>
      <dgm:t>
        <a:bodyPr/>
        <a:lstStyle/>
        <a:p>
          <a:endParaRPr lang="en-US"/>
        </a:p>
      </dgm:t>
    </dgm:pt>
    <dgm:pt modelId="{A818E752-6DF1-2648-8FE5-0C3FBEA2653F}">
      <dgm:prSet/>
      <dgm:spPr/>
      <dgm:t>
        <a:bodyPr/>
        <a:lstStyle/>
        <a:p>
          <a:pPr>
            <a:lnSpc>
              <a:spcPct val="100000"/>
            </a:lnSpc>
          </a:pPr>
          <a:r>
            <a:rPr lang="en-US" dirty="0"/>
            <a:t>Track 3 Multi-Institutional Consortia</a:t>
          </a:r>
        </a:p>
      </dgm:t>
    </dgm:pt>
    <dgm:pt modelId="{B6F799C4-24ED-E949-8CD7-D94793AF72E1}" type="parTrans" cxnId="{A9D473E7-5CF0-5542-AF95-EAC19E8E48D2}">
      <dgm:prSet/>
      <dgm:spPr/>
      <dgm:t>
        <a:bodyPr/>
        <a:lstStyle/>
        <a:p>
          <a:endParaRPr lang="en-US"/>
        </a:p>
      </dgm:t>
    </dgm:pt>
    <dgm:pt modelId="{BB8723D8-9DF2-1D46-A755-D11A7E11E063}" type="sibTrans" cxnId="{A9D473E7-5CF0-5542-AF95-EAC19E8E48D2}">
      <dgm:prSet/>
      <dgm:spPr/>
      <dgm:t>
        <a:bodyPr/>
        <a:lstStyle/>
        <a:p>
          <a:endParaRPr lang="en-US"/>
        </a:p>
      </dgm:t>
    </dgm:pt>
    <dgm:pt modelId="{578FB9B3-173B-954F-A8D0-6676E3A4307E}">
      <dgm:prSet/>
      <dgm:spPr/>
      <dgm:t>
        <a:bodyPr/>
        <a:lstStyle/>
        <a:p>
          <a:pPr>
            <a:lnSpc>
              <a:spcPct val="100000"/>
            </a:lnSpc>
          </a:pPr>
          <a:r>
            <a:rPr lang="en-US" dirty="0"/>
            <a:t>Up to $5.0 million for 5 years</a:t>
          </a:r>
        </a:p>
      </dgm:t>
    </dgm:pt>
    <dgm:pt modelId="{204FB32E-FC08-DF46-BDCD-3E03CE6D40AA}" type="parTrans" cxnId="{EBF01CBF-5BD4-1749-9C4A-3153CCAB428E}">
      <dgm:prSet/>
      <dgm:spPr/>
      <dgm:t>
        <a:bodyPr/>
        <a:lstStyle/>
        <a:p>
          <a:endParaRPr lang="en-US"/>
        </a:p>
      </dgm:t>
    </dgm:pt>
    <dgm:pt modelId="{C1ECEF44-FEA1-104C-93C9-29076AC41878}" type="sibTrans" cxnId="{EBF01CBF-5BD4-1749-9C4A-3153CCAB428E}">
      <dgm:prSet/>
      <dgm:spPr/>
      <dgm:t>
        <a:bodyPr/>
        <a:lstStyle/>
        <a:p>
          <a:endParaRPr lang="en-US"/>
        </a:p>
      </dgm:t>
    </dgm:pt>
    <dgm:pt modelId="{C68E4073-7EA6-3547-B5D0-696F955BD84A}">
      <dgm:prSet/>
      <dgm:spPr/>
      <dgm:t>
        <a:bodyPr/>
        <a:lstStyle/>
        <a:p>
          <a:pPr>
            <a:lnSpc>
              <a:spcPct val="100000"/>
            </a:lnSpc>
          </a:pPr>
          <a:r>
            <a:rPr lang="en-US" dirty="0"/>
            <a:t>Budgets should reflect </a:t>
          </a:r>
          <a:r>
            <a:rPr lang="en-US" b="1" dirty="0"/>
            <a:t>strong</a:t>
          </a:r>
          <a:r>
            <a:rPr lang="en-US" dirty="0"/>
            <a:t> collaborations</a:t>
          </a:r>
        </a:p>
      </dgm:t>
    </dgm:pt>
    <dgm:pt modelId="{4869FF05-C488-CF45-959E-1B75CD90B7AF}" type="parTrans" cxnId="{14C3D5C4-9E92-244C-AD95-4E64670BD5FA}">
      <dgm:prSet/>
      <dgm:spPr/>
      <dgm:t>
        <a:bodyPr/>
        <a:lstStyle/>
        <a:p>
          <a:endParaRPr lang="en-US"/>
        </a:p>
      </dgm:t>
    </dgm:pt>
    <dgm:pt modelId="{EDFC9CFC-59B7-0E42-9DB2-567A978B0282}" type="sibTrans" cxnId="{14C3D5C4-9E92-244C-AD95-4E64670BD5FA}">
      <dgm:prSet/>
      <dgm:spPr/>
      <dgm:t>
        <a:bodyPr/>
        <a:lstStyle/>
        <a:p>
          <a:endParaRPr lang="en-US"/>
        </a:p>
      </dgm:t>
    </dgm:pt>
    <dgm:pt modelId="{091D0682-C58C-F742-9589-CBCF4F94A8D5}">
      <dgm:prSet/>
      <dgm:spPr/>
      <dgm:t>
        <a:bodyPr/>
        <a:lstStyle/>
        <a:p>
          <a:pPr>
            <a:lnSpc>
              <a:spcPct val="100000"/>
            </a:lnSpc>
          </a:pPr>
          <a:r>
            <a:rPr lang="en-US"/>
            <a:t>Up </a:t>
          </a:r>
          <a:r>
            <a:rPr lang="en-US" dirty="0"/>
            <a:t>to $1.0 million for 5 years</a:t>
          </a:r>
        </a:p>
      </dgm:t>
    </dgm:pt>
    <dgm:pt modelId="{AEF9B66F-FAB1-D04D-8933-A16361ED26D7}" type="parTrans" cxnId="{BB0F5EBB-40E7-0746-AB66-AFD0FD2B9BF5}">
      <dgm:prSet/>
      <dgm:spPr/>
      <dgm:t>
        <a:bodyPr/>
        <a:lstStyle/>
        <a:p>
          <a:endParaRPr lang="en-US"/>
        </a:p>
      </dgm:t>
    </dgm:pt>
    <dgm:pt modelId="{BA2E6DEB-8E40-8847-8D08-7B14397527F3}" type="sibTrans" cxnId="{BB0F5EBB-40E7-0746-AB66-AFD0FD2B9BF5}">
      <dgm:prSet/>
      <dgm:spPr/>
      <dgm:t>
        <a:bodyPr/>
        <a:lstStyle/>
        <a:p>
          <a:endParaRPr lang="en-US"/>
        </a:p>
      </dgm:t>
    </dgm:pt>
    <dgm:pt modelId="{41C5E3C6-476F-4B8C-8441-D41366509B20}" type="pres">
      <dgm:prSet presAssocID="{3BA65531-4536-47E5-A89B-167BE95228E0}" presName="root" presStyleCnt="0">
        <dgm:presLayoutVars>
          <dgm:dir/>
          <dgm:resizeHandles val="exact"/>
        </dgm:presLayoutVars>
      </dgm:prSet>
      <dgm:spPr/>
    </dgm:pt>
    <dgm:pt modelId="{BB6959FE-D99A-456B-9D29-5DAD7956AEEF}" type="pres">
      <dgm:prSet presAssocID="{6EC82FE0-6EB6-4FAD-A191-E3FF17129F9A}" presName="compNode" presStyleCnt="0"/>
      <dgm:spPr/>
    </dgm:pt>
    <dgm:pt modelId="{6948D4C5-0D28-4503-B3B6-83E634D6F070}" type="pres">
      <dgm:prSet presAssocID="{6EC82FE0-6EB6-4FAD-A191-E3FF17129F9A}" presName="bgRect" presStyleLbl="bgShp" presStyleIdx="0" presStyleCnt="6"/>
      <dgm:spPr/>
    </dgm:pt>
    <dgm:pt modelId="{1D2F36F4-24BE-4812-81DB-D78C41BD538D}" type="pres">
      <dgm:prSet presAssocID="{6EC82FE0-6EB6-4FAD-A191-E3FF17129F9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tcoin"/>
        </a:ext>
      </dgm:extLst>
    </dgm:pt>
    <dgm:pt modelId="{401EDCD9-2CD2-47A3-B6B2-46C74AD3D03F}" type="pres">
      <dgm:prSet presAssocID="{6EC82FE0-6EB6-4FAD-A191-E3FF17129F9A}" presName="spaceRect" presStyleCnt="0"/>
      <dgm:spPr/>
    </dgm:pt>
    <dgm:pt modelId="{346FD272-8178-448D-A17F-069C69178349}" type="pres">
      <dgm:prSet presAssocID="{6EC82FE0-6EB6-4FAD-A191-E3FF17129F9A}" presName="parTx" presStyleLbl="revTx" presStyleIdx="0" presStyleCnt="9">
        <dgm:presLayoutVars>
          <dgm:chMax val="0"/>
          <dgm:chPref val="0"/>
        </dgm:presLayoutVars>
      </dgm:prSet>
      <dgm:spPr/>
    </dgm:pt>
    <dgm:pt modelId="{6996EAFE-F0D9-764D-85B3-D1FC63A2F9ED}" type="pres">
      <dgm:prSet presAssocID="{6EC82FE0-6EB6-4FAD-A191-E3FF17129F9A}" presName="desTx" presStyleLbl="revTx" presStyleIdx="1" presStyleCnt="9">
        <dgm:presLayoutVars/>
      </dgm:prSet>
      <dgm:spPr/>
    </dgm:pt>
    <dgm:pt modelId="{FE009D7C-942A-45AC-AF69-C613F1BE4039}" type="pres">
      <dgm:prSet presAssocID="{AF648E8F-B9E2-423A-AC40-F844179E8649}" presName="sibTrans" presStyleCnt="0"/>
      <dgm:spPr/>
    </dgm:pt>
    <dgm:pt modelId="{23E142CE-8C17-3243-B29E-B03E2DBAEFF5}" type="pres">
      <dgm:prSet presAssocID="{A818E752-6DF1-2648-8FE5-0C3FBEA2653F}" presName="compNode" presStyleCnt="0"/>
      <dgm:spPr/>
    </dgm:pt>
    <dgm:pt modelId="{E65AF5B9-F84E-9440-BF2C-A6D071426F1C}" type="pres">
      <dgm:prSet presAssocID="{A818E752-6DF1-2648-8FE5-0C3FBEA2653F}" presName="bgRect" presStyleLbl="bgShp" presStyleIdx="1" presStyleCnt="6"/>
      <dgm:spPr/>
    </dgm:pt>
    <dgm:pt modelId="{D7858721-87B1-C749-92D8-8645CE43C60D}" type="pres">
      <dgm:prSet presAssocID="{A818E752-6DF1-2648-8FE5-0C3FBEA2653F}" presName="iconRect" presStyleLbl="node1" presStyleIdx="1"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CE027CD0-7F94-A249-9C85-66F127E5FDAC}" type="pres">
      <dgm:prSet presAssocID="{A818E752-6DF1-2648-8FE5-0C3FBEA2653F}" presName="spaceRect" presStyleCnt="0"/>
      <dgm:spPr/>
    </dgm:pt>
    <dgm:pt modelId="{7EA65EE1-3835-1143-8890-F3513EC1A3B0}" type="pres">
      <dgm:prSet presAssocID="{A818E752-6DF1-2648-8FE5-0C3FBEA2653F}" presName="parTx" presStyleLbl="revTx" presStyleIdx="2" presStyleCnt="9">
        <dgm:presLayoutVars>
          <dgm:chMax val="0"/>
          <dgm:chPref val="0"/>
        </dgm:presLayoutVars>
      </dgm:prSet>
      <dgm:spPr/>
    </dgm:pt>
    <dgm:pt modelId="{F4A4240A-5D18-AE42-A834-DD8046E1D2FB}" type="pres">
      <dgm:prSet presAssocID="{A818E752-6DF1-2648-8FE5-0C3FBEA2653F}" presName="desTx" presStyleLbl="revTx" presStyleIdx="3" presStyleCnt="9">
        <dgm:presLayoutVars/>
      </dgm:prSet>
      <dgm:spPr/>
    </dgm:pt>
    <dgm:pt modelId="{D92B7C95-1C13-8D4A-AED9-6CC1083DE041}" type="pres">
      <dgm:prSet presAssocID="{BB8723D8-9DF2-1D46-A755-D11A7E11E063}" presName="sibTrans" presStyleCnt="0"/>
      <dgm:spPr/>
    </dgm:pt>
    <dgm:pt modelId="{D175803C-64E6-497C-8000-4F26E8D43230}" type="pres">
      <dgm:prSet presAssocID="{504BE332-994D-4B5E-A9AD-A468A8BB0FC8}" presName="compNode" presStyleCnt="0"/>
      <dgm:spPr/>
    </dgm:pt>
    <dgm:pt modelId="{3C02FF9B-F01B-433F-A462-91708E0A64AB}" type="pres">
      <dgm:prSet presAssocID="{504BE332-994D-4B5E-A9AD-A468A8BB0FC8}" presName="bgRect" presStyleLbl="bgShp" presStyleIdx="2" presStyleCnt="6"/>
      <dgm:spPr/>
    </dgm:pt>
    <dgm:pt modelId="{98B353BB-B7B8-4D4E-A45B-BEBEA434DF57}" type="pres">
      <dgm:prSet presAssocID="{504BE332-994D-4B5E-A9AD-A468A8BB0FC8}"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97760369-7980-40C8-A280-25D584AD2D36}" type="pres">
      <dgm:prSet presAssocID="{504BE332-994D-4B5E-A9AD-A468A8BB0FC8}" presName="spaceRect" presStyleCnt="0"/>
      <dgm:spPr/>
    </dgm:pt>
    <dgm:pt modelId="{1F21CF43-10EC-4561-8A74-021EB8D33B1F}" type="pres">
      <dgm:prSet presAssocID="{504BE332-994D-4B5E-A9AD-A468A8BB0FC8}" presName="parTx" presStyleLbl="revTx" presStyleIdx="4" presStyleCnt="9">
        <dgm:presLayoutVars>
          <dgm:chMax val="0"/>
          <dgm:chPref val="0"/>
        </dgm:presLayoutVars>
      </dgm:prSet>
      <dgm:spPr/>
    </dgm:pt>
    <dgm:pt modelId="{E6B13C05-FF7E-4AB3-B364-8E19FB7FD47B}" type="pres">
      <dgm:prSet presAssocID="{504BE332-994D-4B5E-A9AD-A468A8BB0FC8}" presName="desTx" presStyleLbl="revTx" presStyleIdx="5" presStyleCnt="9">
        <dgm:presLayoutVars/>
      </dgm:prSet>
      <dgm:spPr/>
    </dgm:pt>
    <dgm:pt modelId="{D3A6DA3B-A89B-4EE8-B653-8F16B15D8175}" type="pres">
      <dgm:prSet presAssocID="{6F4B65CA-B0FF-4578-B803-E0163072395F}" presName="sibTrans" presStyleCnt="0"/>
      <dgm:spPr/>
    </dgm:pt>
    <dgm:pt modelId="{4FF07E85-C658-4557-903D-37856872E7D1}" type="pres">
      <dgm:prSet presAssocID="{2C820C0E-FDB9-4B09-ABB2-47FE16168F50}" presName="compNode" presStyleCnt="0"/>
      <dgm:spPr/>
    </dgm:pt>
    <dgm:pt modelId="{C1D2673F-69E1-4663-B437-3AA5726E65CB}" type="pres">
      <dgm:prSet presAssocID="{2C820C0E-FDB9-4B09-ABB2-47FE16168F50}" presName="bgRect" presStyleLbl="bgShp" presStyleIdx="3" presStyleCnt="6"/>
      <dgm:spPr/>
    </dgm:pt>
    <dgm:pt modelId="{358CC3DE-C819-4046-849D-A43E5A606F1B}" type="pres">
      <dgm:prSet presAssocID="{2C820C0E-FDB9-4B09-ABB2-47FE16168F50}"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EDBE5AB4-002D-468C-8BA8-FC83C81B0B17}" type="pres">
      <dgm:prSet presAssocID="{2C820C0E-FDB9-4B09-ABB2-47FE16168F50}" presName="spaceRect" presStyleCnt="0"/>
      <dgm:spPr/>
    </dgm:pt>
    <dgm:pt modelId="{AA7F929E-C893-4415-9D9A-241900E1A290}" type="pres">
      <dgm:prSet presAssocID="{2C820C0E-FDB9-4B09-ABB2-47FE16168F50}" presName="parTx" presStyleLbl="revTx" presStyleIdx="6" presStyleCnt="9">
        <dgm:presLayoutVars>
          <dgm:chMax val="0"/>
          <dgm:chPref val="0"/>
        </dgm:presLayoutVars>
      </dgm:prSet>
      <dgm:spPr/>
    </dgm:pt>
    <dgm:pt modelId="{0C8471DC-5A7D-4211-823C-A34A4CA68829}" type="pres">
      <dgm:prSet presAssocID="{40D7FA8A-1788-447C-BE43-2DD3D3AEB9DA}" presName="sibTrans" presStyleCnt="0"/>
      <dgm:spPr/>
    </dgm:pt>
    <dgm:pt modelId="{1447FD78-7FA8-4733-AD7C-6C9E427F4819}" type="pres">
      <dgm:prSet presAssocID="{73A9F180-8D6A-465C-8DF5-3C08D519EDD1}" presName="compNode" presStyleCnt="0"/>
      <dgm:spPr/>
    </dgm:pt>
    <dgm:pt modelId="{039F38DB-1F13-460A-A866-0782CFC89990}" type="pres">
      <dgm:prSet presAssocID="{73A9F180-8D6A-465C-8DF5-3C08D519EDD1}" presName="bgRect" presStyleLbl="bgShp" presStyleIdx="4" presStyleCnt="6"/>
      <dgm:spPr/>
    </dgm:pt>
    <dgm:pt modelId="{A3362646-57FE-4953-AD2D-7A57894F1CDF}" type="pres">
      <dgm:prSet presAssocID="{73A9F180-8D6A-465C-8DF5-3C08D519EDD1}"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croscope"/>
        </a:ext>
      </dgm:extLst>
    </dgm:pt>
    <dgm:pt modelId="{05AF6D03-4249-4B7E-B0A2-27D4CF23ADF2}" type="pres">
      <dgm:prSet presAssocID="{73A9F180-8D6A-465C-8DF5-3C08D519EDD1}" presName="spaceRect" presStyleCnt="0"/>
      <dgm:spPr/>
    </dgm:pt>
    <dgm:pt modelId="{C0749FDF-8FF6-4D28-A182-995D32FB974C}" type="pres">
      <dgm:prSet presAssocID="{73A9F180-8D6A-465C-8DF5-3C08D519EDD1}" presName="parTx" presStyleLbl="revTx" presStyleIdx="7" presStyleCnt="9">
        <dgm:presLayoutVars>
          <dgm:chMax val="0"/>
          <dgm:chPref val="0"/>
        </dgm:presLayoutVars>
      </dgm:prSet>
      <dgm:spPr/>
    </dgm:pt>
    <dgm:pt modelId="{B4AC5811-ED5F-45AA-BBD2-E166056D67C7}" type="pres">
      <dgm:prSet presAssocID="{06D938BA-35E0-4B31-8526-625749F988BF}" presName="sibTrans" presStyleCnt="0"/>
      <dgm:spPr/>
    </dgm:pt>
    <dgm:pt modelId="{51C600E8-105A-4D91-B669-EC1825807AD3}" type="pres">
      <dgm:prSet presAssocID="{FB0351F5-3EFC-44FD-BAF0-F49755395D0D}" presName="compNode" presStyleCnt="0"/>
      <dgm:spPr/>
    </dgm:pt>
    <dgm:pt modelId="{CD5B2186-21D1-43DD-8B60-2FB18CB13FDA}" type="pres">
      <dgm:prSet presAssocID="{FB0351F5-3EFC-44FD-BAF0-F49755395D0D}" presName="bgRect" presStyleLbl="bgShp" presStyleIdx="5" presStyleCnt="6"/>
      <dgm:spPr/>
    </dgm:pt>
    <dgm:pt modelId="{D3903846-4F20-48E3-A347-8C4492990129}" type="pres">
      <dgm:prSet presAssocID="{FB0351F5-3EFC-44FD-BAF0-F49755395D0D}"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B4226B59-F70E-40C3-B9BD-CFE2F264583E}" type="pres">
      <dgm:prSet presAssocID="{FB0351F5-3EFC-44FD-BAF0-F49755395D0D}" presName="spaceRect" presStyleCnt="0"/>
      <dgm:spPr/>
    </dgm:pt>
    <dgm:pt modelId="{A33D5359-ADD5-4CC8-83AB-99AC338BA229}" type="pres">
      <dgm:prSet presAssocID="{FB0351F5-3EFC-44FD-BAF0-F49755395D0D}" presName="parTx" presStyleLbl="revTx" presStyleIdx="8" presStyleCnt="9">
        <dgm:presLayoutVars>
          <dgm:chMax val="0"/>
          <dgm:chPref val="0"/>
        </dgm:presLayoutVars>
      </dgm:prSet>
      <dgm:spPr/>
    </dgm:pt>
  </dgm:ptLst>
  <dgm:cxnLst>
    <dgm:cxn modelId="{67B55601-C26B-4D3A-82D3-89491A721415}" srcId="{504BE332-994D-4B5E-A9AD-A468A8BB0FC8}" destId="{4C555095-813F-4F86-9DDF-EE16E8566DA1}" srcOrd="2" destOrd="0" parTransId="{5E45AD5B-488B-4587-8F5B-9670EE404773}" sibTransId="{3D80C155-5AC4-40E4-B191-826FE513EE48}"/>
    <dgm:cxn modelId="{D6187B07-86AD-354D-B9A2-8F272C08C55A}" type="presOf" srcId="{3BA65531-4536-47E5-A89B-167BE95228E0}" destId="{41C5E3C6-476F-4B8C-8441-D41366509B20}" srcOrd="0" destOrd="0" presId="urn:microsoft.com/office/officeart/2018/2/layout/IconVerticalSolidList"/>
    <dgm:cxn modelId="{916E9908-EFB8-437C-B48D-8F0A379AFEE0}" srcId="{504BE332-994D-4B5E-A9AD-A468A8BB0FC8}" destId="{407C15F8-BDA0-4661-927E-248C26BDAA58}" srcOrd="0" destOrd="0" parTransId="{C1C97654-28C9-47F0-9647-008A78D33EC5}" sibTransId="{9D7E61CB-EEE9-4FAB-A51B-EAEC81F4B706}"/>
    <dgm:cxn modelId="{190ADE5B-2E27-664D-9B9A-7C13200019E0}" type="presOf" srcId="{504BE332-994D-4B5E-A9AD-A468A8BB0FC8}" destId="{1F21CF43-10EC-4561-8A74-021EB8D33B1F}" srcOrd="0" destOrd="0" presId="urn:microsoft.com/office/officeart/2018/2/layout/IconVerticalSolidList"/>
    <dgm:cxn modelId="{0BEBFE5C-0459-1D4F-A4CA-9A5A6A46EDE0}" type="presOf" srcId="{73A9F180-8D6A-465C-8DF5-3C08D519EDD1}" destId="{C0749FDF-8FF6-4D28-A182-995D32FB974C}" srcOrd="0" destOrd="0" presId="urn:microsoft.com/office/officeart/2018/2/layout/IconVerticalSolidList"/>
    <dgm:cxn modelId="{CAA34D61-32B6-44EF-B9E9-DBE86DD78CFF}" srcId="{3BA65531-4536-47E5-A89B-167BE95228E0}" destId="{FB0351F5-3EFC-44FD-BAF0-F49755395D0D}" srcOrd="5" destOrd="0" parTransId="{99A89A2E-801C-454F-A3C6-5702CC038FA7}" sibTransId="{73D8F4DF-4881-4661-9E11-8AFB2818D81F}"/>
    <dgm:cxn modelId="{4505C043-C91C-A146-A562-5F58A689CC45}" type="presOf" srcId="{6EC82FE0-6EB6-4FAD-A191-E3FF17129F9A}" destId="{346FD272-8178-448D-A17F-069C69178349}" srcOrd="0" destOrd="0" presId="urn:microsoft.com/office/officeart/2018/2/layout/IconVerticalSolidList"/>
    <dgm:cxn modelId="{160C8C45-D57D-0B46-A315-E7CABD3C52AA}" type="presOf" srcId="{091D0682-C58C-F742-9589-CBCF4F94A8D5}" destId="{6996EAFE-F0D9-764D-85B3-D1FC63A2F9ED}" srcOrd="0" destOrd="0" presId="urn:microsoft.com/office/officeart/2018/2/layout/IconVerticalSolidList"/>
    <dgm:cxn modelId="{C81A3C70-10CD-4AB0-94DA-5FE1702857B5}" srcId="{3BA65531-4536-47E5-A89B-167BE95228E0}" destId="{6EC82FE0-6EB6-4FAD-A191-E3FF17129F9A}" srcOrd="0" destOrd="0" parTransId="{7E583FAB-6915-43DE-ACB5-17EF73EA5319}" sibTransId="{AF648E8F-B9E2-423A-AC40-F844179E8649}"/>
    <dgm:cxn modelId="{4F306675-E01A-6845-8EB1-40767F7CC4DA}" type="presOf" srcId="{C68E4073-7EA6-3547-B5D0-696F955BD84A}" destId="{F4A4240A-5D18-AE42-A834-DD8046E1D2FB}" srcOrd="0" destOrd="1" presId="urn:microsoft.com/office/officeart/2018/2/layout/IconVerticalSolidList"/>
    <dgm:cxn modelId="{80E4EC7F-4E3D-402F-9C5C-64F0B819E8DA}" srcId="{504BE332-994D-4B5E-A9AD-A468A8BB0FC8}" destId="{0F378C54-3C21-470C-AE45-F154A74314DA}" srcOrd="1" destOrd="0" parTransId="{9EA67EDE-577E-4781-8303-EADC79BC263E}" sibTransId="{D1AE4FFD-205E-4722-AD6D-6284FB70CEE9}"/>
    <dgm:cxn modelId="{D2D7038B-40CC-E94A-9A6D-8ADA2D2722C9}" type="presOf" srcId="{2C820C0E-FDB9-4B09-ABB2-47FE16168F50}" destId="{AA7F929E-C893-4415-9D9A-241900E1A290}" srcOrd="0" destOrd="0" presId="urn:microsoft.com/office/officeart/2018/2/layout/IconVerticalSolidList"/>
    <dgm:cxn modelId="{82C94A94-8A55-4A44-8CFF-D35777E43D47}" srcId="{3BA65531-4536-47E5-A89B-167BE95228E0}" destId="{73A9F180-8D6A-465C-8DF5-3C08D519EDD1}" srcOrd="4" destOrd="0" parTransId="{4B4FBCBE-70C5-4187-B5FE-F083F6F4C4AF}" sibTransId="{06D938BA-35E0-4B31-8526-625749F988BF}"/>
    <dgm:cxn modelId="{E75CB295-2ECF-D944-B474-02B7ED6784DA}" type="presOf" srcId="{A818E752-6DF1-2648-8FE5-0C3FBEA2653F}" destId="{7EA65EE1-3835-1143-8890-F3513EC1A3B0}" srcOrd="0" destOrd="0" presId="urn:microsoft.com/office/officeart/2018/2/layout/IconVerticalSolidList"/>
    <dgm:cxn modelId="{E77EE5B9-5F99-D84A-8B3F-2E3A0B177D93}" type="presOf" srcId="{0F378C54-3C21-470C-AE45-F154A74314DA}" destId="{E6B13C05-FF7E-4AB3-B364-8E19FB7FD47B}" srcOrd="0" destOrd="1" presId="urn:microsoft.com/office/officeart/2018/2/layout/IconVerticalSolidList"/>
    <dgm:cxn modelId="{BB0F5EBB-40E7-0746-AB66-AFD0FD2B9BF5}" srcId="{6EC82FE0-6EB6-4FAD-A191-E3FF17129F9A}" destId="{091D0682-C58C-F742-9589-CBCF4F94A8D5}" srcOrd="0" destOrd="0" parTransId="{AEF9B66F-FAB1-D04D-8933-A16361ED26D7}" sibTransId="{BA2E6DEB-8E40-8847-8D08-7B14397527F3}"/>
    <dgm:cxn modelId="{EBF01CBF-5BD4-1749-9C4A-3153CCAB428E}" srcId="{A818E752-6DF1-2648-8FE5-0C3FBEA2653F}" destId="{578FB9B3-173B-954F-A8D0-6676E3A4307E}" srcOrd="0" destOrd="0" parTransId="{204FB32E-FC08-DF46-BDCD-3E03CE6D40AA}" sibTransId="{C1ECEF44-FEA1-104C-93C9-29076AC41878}"/>
    <dgm:cxn modelId="{3594B7C2-2B53-A04B-A47E-C3DA51DFB06F}" type="presOf" srcId="{4C555095-813F-4F86-9DDF-EE16E8566DA1}" destId="{E6B13C05-FF7E-4AB3-B364-8E19FB7FD47B}" srcOrd="0" destOrd="2" presId="urn:microsoft.com/office/officeart/2018/2/layout/IconVerticalSolidList"/>
    <dgm:cxn modelId="{14C3D5C4-9E92-244C-AD95-4E64670BD5FA}" srcId="{A818E752-6DF1-2648-8FE5-0C3FBEA2653F}" destId="{C68E4073-7EA6-3547-B5D0-696F955BD84A}" srcOrd="1" destOrd="0" parTransId="{4869FF05-C488-CF45-959E-1B75CD90B7AF}" sibTransId="{EDFC9CFC-59B7-0E42-9DB2-567A978B0282}"/>
    <dgm:cxn modelId="{CE184DCC-12DF-6849-9F6A-B6EDEE54EE09}" type="presOf" srcId="{407C15F8-BDA0-4661-927E-248C26BDAA58}" destId="{E6B13C05-FF7E-4AB3-B364-8E19FB7FD47B}" srcOrd="0" destOrd="0" presId="urn:microsoft.com/office/officeart/2018/2/layout/IconVerticalSolidList"/>
    <dgm:cxn modelId="{A9D473E7-5CF0-5542-AF95-EAC19E8E48D2}" srcId="{3BA65531-4536-47E5-A89B-167BE95228E0}" destId="{A818E752-6DF1-2648-8FE5-0C3FBEA2653F}" srcOrd="1" destOrd="0" parTransId="{B6F799C4-24ED-E949-8CD7-D94793AF72E1}" sibTransId="{BB8723D8-9DF2-1D46-A755-D11A7E11E063}"/>
    <dgm:cxn modelId="{5353A2E9-07D4-47D9-906F-591F70AB00A9}" srcId="{3BA65531-4536-47E5-A89B-167BE95228E0}" destId="{504BE332-994D-4B5E-A9AD-A468A8BB0FC8}" srcOrd="2" destOrd="0" parTransId="{8D9FC956-286F-4F5A-B06F-3C7BD5FE70C5}" sibTransId="{6F4B65CA-B0FF-4578-B803-E0163072395F}"/>
    <dgm:cxn modelId="{3AEDEBED-58AF-0F45-A793-F05617A72095}" type="presOf" srcId="{578FB9B3-173B-954F-A8D0-6676E3A4307E}" destId="{F4A4240A-5D18-AE42-A834-DD8046E1D2FB}" srcOrd="0" destOrd="0" presId="urn:microsoft.com/office/officeart/2018/2/layout/IconVerticalSolidList"/>
    <dgm:cxn modelId="{98EB26F5-1B26-40A2-8B39-4408BD51E080}" srcId="{3BA65531-4536-47E5-A89B-167BE95228E0}" destId="{2C820C0E-FDB9-4B09-ABB2-47FE16168F50}" srcOrd="3" destOrd="0" parTransId="{9968A1E1-92F1-4112-901A-7E462B9C8C73}" sibTransId="{40D7FA8A-1788-447C-BE43-2DD3D3AEB9DA}"/>
    <dgm:cxn modelId="{0E37ADF9-305B-C546-90A9-66E1389A8222}" type="presOf" srcId="{FB0351F5-3EFC-44FD-BAF0-F49755395D0D}" destId="{A33D5359-ADD5-4CC8-83AB-99AC338BA229}" srcOrd="0" destOrd="0" presId="urn:microsoft.com/office/officeart/2018/2/layout/IconVerticalSolidList"/>
    <dgm:cxn modelId="{D18CFB33-E613-3445-BED9-F6D8D5C7D474}" type="presParOf" srcId="{41C5E3C6-476F-4B8C-8441-D41366509B20}" destId="{BB6959FE-D99A-456B-9D29-5DAD7956AEEF}" srcOrd="0" destOrd="0" presId="urn:microsoft.com/office/officeart/2018/2/layout/IconVerticalSolidList"/>
    <dgm:cxn modelId="{4BEB8A35-8C2D-A94B-8665-63C6E4A0EA7B}" type="presParOf" srcId="{BB6959FE-D99A-456B-9D29-5DAD7956AEEF}" destId="{6948D4C5-0D28-4503-B3B6-83E634D6F070}" srcOrd="0" destOrd="0" presId="urn:microsoft.com/office/officeart/2018/2/layout/IconVerticalSolidList"/>
    <dgm:cxn modelId="{828D9ABF-B7BC-634A-AB92-A3DA4C899BF8}" type="presParOf" srcId="{BB6959FE-D99A-456B-9D29-5DAD7956AEEF}" destId="{1D2F36F4-24BE-4812-81DB-D78C41BD538D}" srcOrd="1" destOrd="0" presId="urn:microsoft.com/office/officeart/2018/2/layout/IconVerticalSolidList"/>
    <dgm:cxn modelId="{74CD285D-E3BB-AE4E-BA81-4D7406D750C9}" type="presParOf" srcId="{BB6959FE-D99A-456B-9D29-5DAD7956AEEF}" destId="{401EDCD9-2CD2-47A3-B6B2-46C74AD3D03F}" srcOrd="2" destOrd="0" presId="urn:microsoft.com/office/officeart/2018/2/layout/IconVerticalSolidList"/>
    <dgm:cxn modelId="{8B3B586C-01B1-8F46-A4FB-07E23B1463C9}" type="presParOf" srcId="{BB6959FE-D99A-456B-9D29-5DAD7956AEEF}" destId="{346FD272-8178-448D-A17F-069C69178349}" srcOrd="3" destOrd="0" presId="urn:microsoft.com/office/officeart/2018/2/layout/IconVerticalSolidList"/>
    <dgm:cxn modelId="{D86ADA34-AC9D-174F-B274-E542161F2964}" type="presParOf" srcId="{BB6959FE-D99A-456B-9D29-5DAD7956AEEF}" destId="{6996EAFE-F0D9-764D-85B3-D1FC63A2F9ED}" srcOrd="4" destOrd="0" presId="urn:microsoft.com/office/officeart/2018/2/layout/IconVerticalSolidList"/>
    <dgm:cxn modelId="{1C923C65-EFC5-E84A-B109-0506F1B43C58}" type="presParOf" srcId="{41C5E3C6-476F-4B8C-8441-D41366509B20}" destId="{FE009D7C-942A-45AC-AF69-C613F1BE4039}" srcOrd="1" destOrd="0" presId="urn:microsoft.com/office/officeart/2018/2/layout/IconVerticalSolidList"/>
    <dgm:cxn modelId="{529272A7-B639-5D47-B268-666C81EAE9F9}" type="presParOf" srcId="{41C5E3C6-476F-4B8C-8441-D41366509B20}" destId="{23E142CE-8C17-3243-B29E-B03E2DBAEFF5}" srcOrd="2" destOrd="0" presId="urn:microsoft.com/office/officeart/2018/2/layout/IconVerticalSolidList"/>
    <dgm:cxn modelId="{7C3B02E6-B069-9C42-AE83-A31098123F92}" type="presParOf" srcId="{23E142CE-8C17-3243-B29E-B03E2DBAEFF5}" destId="{E65AF5B9-F84E-9440-BF2C-A6D071426F1C}" srcOrd="0" destOrd="0" presId="urn:microsoft.com/office/officeart/2018/2/layout/IconVerticalSolidList"/>
    <dgm:cxn modelId="{10965A11-5D90-4A4D-9DEF-FCF5A8B54992}" type="presParOf" srcId="{23E142CE-8C17-3243-B29E-B03E2DBAEFF5}" destId="{D7858721-87B1-C749-92D8-8645CE43C60D}" srcOrd="1" destOrd="0" presId="urn:microsoft.com/office/officeart/2018/2/layout/IconVerticalSolidList"/>
    <dgm:cxn modelId="{A0B2885E-224B-A74E-B65F-F52C8BCCCA36}" type="presParOf" srcId="{23E142CE-8C17-3243-B29E-B03E2DBAEFF5}" destId="{CE027CD0-7F94-A249-9C85-66F127E5FDAC}" srcOrd="2" destOrd="0" presId="urn:microsoft.com/office/officeart/2018/2/layout/IconVerticalSolidList"/>
    <dgm:cxn modelId="{AE12D25F-6C74-104F-B501-A72AF1DE7C0C}" type="presParOf" srcId="{23E142CE-8C17-3243-B29E-B03E2DBAEFF5}" destId="{7EA65EE1-3835-1143-8890-F3513EC1A3B0}" srcOrd="3" destOrd="0" presId="urn:microsoft.com/office/officeart/2018/2/layout/IconVerticalSolidList"/>
    <dgm:cxn modelId="{701216C6-722D-C34F-A685-5162E6D8F321}" type="presParOf" srcId="{23E142CE-8C17-3243-B29E-B03E2DBAEFF5}" destId="{F4A4240A-5D18-AE42-A834-DD8046E1D2FB}" srcOrd="4" destOrd="0" presId="urn:microsoft.com/office/officeart/2018/2/layout/IconVerticalSolidList"/>
    <dgm:cxn modelId="{78A26BA8-695E-FD4A-8CE8-886E422C49F9}" type="presParOf" srcId="{41C5E3C6-476F-4B8C-8441-D41366509B20}" destId="{D92B7C95-1C13-8D4A-AED9-6CC1083DE041}" srcOrd="3" destOrd="0" presId="urn:microsoft.com/office/officeart/2018/2/layout/IconVerticalSolidList"/>
    <dgm:cxn modelId="{6D76AC35-F85A-AF45-BCFF-411ADB207D97}" type="presParOf" srcId="{41C5E3C6-476F-4B8C-8441-D41366509B20}" destId="{D175803C-64E6-497C-8000-4F26E8D43230}" srcOrd="4" destOrd="0" presId="urn:microsoft.com/office/officeart/2018/2/layout/IconVerticalSolidList"/>
    <dgm:cxn modelId="{45F508BA-54CB-2947-BC8F-8833C0CF0E12}" type="presParOf" srcId="{D175803C-64E6-497C-8000-4F26E8D43230}" destId="{3C02FF9B-F01B-433F-A462-91708E0A64AB}" srcOrd="0" destOrd="0" presId="urn:microsoft.com/office/officeart/2018/2/layout/IconVerticalSolidList"/>
    <dgm:cxn modelId="{D0FB1F2E-7F52-9148-B732-373CF4DC3792}" type="presParOf" srcId="{D175803C-64E6-497C-8000-4F26E8D43230}" destId="{98B353BB-B7B8-4D4E-A45B-BEBEA434DF57}" srcOrd="1" destOrd="0" presId="urn:microsoft.com/office/officeart/2018/2/layout/IconVerticalSolidList"/>
    <dgm:cxn modelId="{0B933A4D-BEB5-194C-9242-03B540C40F5E}" type="presParOf" srcId="{D175803C-64E6-497C-8000-4F26E8D43230}" destId="{97760369-7980-40C8-A280-25D584AD2D36}" srcOrd="2" destOrd="0" presId="urn:microsoft.com/office/officeart/2018/2/layout/IconVerticalSolidList"/>
    <dgm:cxn modelId="{B6F99F5A-D902-1749-BA04-7750A3D71ED7}" type="presParOf" srcId="{D175803C-64E6-497C-8000-4F26E8D43230}" destId="{1F21CF43-10EC-4561-8A74-021EB8D33B1F}" srcOrd="3" destOrd="0" presId="urn:microsoft.com/office/officeart/2018/2/layout/IconVerticalSolidList"/>
    <dgm:cxn modelId="{82C3B968-88EE-3648-BF9A-5989A740C42D}" type="presParOf" srcId="{D175803C-64E6-497C-8000-4F26E8D43230}" destId="{E6B13C05-FF7E-4AB3-B364-8E19FB7FD47B}" srcOrd="4" destOrd="0" presId="urn:microsoft.com/office/officeart/2018/2/layout/IconVerticalSolidList"/>
    <dgm:cxn modelId="{457A923C-55EF-6D41-BE4A-F1F89D64C16A}" type="presParOf" srcId="{41C5E3C6-476F-4B8C-8441-D41366509B20}" destId="{D3A6DA3B-A89B-4EE8-B653-8F16B15D8175}" srcOrd="5" destOrd="0" presId="urn:microsoft.com/office/officeart/2018/2/layout/IconVerticalSolidList"/>
    <dgm:cxn modelId="{1CB72AF6-8257-6141-BD6D-C7DFD6EE3C83}" type="presParOf" srcId="{41C5E3C6-476F-4B8C-8441-D41366509B20}" destId="{4FF07E85-C658-4557-903D-37856872E7D1}" srcOrd="6" destOrd="0" presId="urn:microsoft.com/office/officeart/2018/2/layout/IconVerticalSolidList"/>
    <dgm:cxn modelId="{223729C1-4101-2248-9533-F8EFB3AB2631}" type="presParOf" srcId="{4FF07E85-C658-4557-903D-37856872E7D1}" destId="{C1D2673F-69E1-4663-B437-3AA5726E65CB}" srcOrd="0" destOrd="0" presId="urn:microsoft.com/office/officeart/2018/2/layout/IconVerticalSolidList"/>
    <dgm:cxn modelId="{A447733A-56CC-4942-8216-A43EF7F53CD7}" type="presParOf" srcId="{4FF07E85-C658-4557-903D-37856872E7D1}" destId="{358CC3DE-C819-4046-849D-A43E5A606F1B}" srcOrd="1" destOrd="0" presId="urn:microsoft.com/office/officeart/2018/2/layout/IconVerticalSolidList"/>
    <dgm:cxn modelId="{EABCB07B-6EC0-1342-A3BB-0AF57DBFFF85}" type="presParOf" srcId="{4FF07E85-C658-4557-903D-37856872E7D1}" destId="{EDBE5AB4-002D-468C-8BA8-FC83C81B0B17}" srcOrd="2" destOrd="0" presId="urn:microsoft.com/office/officeart/2018/2/layout/IconVerticalSolidList"/>
    <dgm:cxn modelId="{244B19C5-A36C-9D43-82A3-C61AE2B9A7BF}" type="presParOf" srcId="{4FF07E85-C658-4557-903D-37856872E7D1}" destId="{AA7F929E-C893-4415-9D9A-241900E1A290}" srcOrd="3" destOrd="0" presId="urn:microsoft.com/office/officeart/2018/2/layout/IconVerticalSolidList"/>
    <dgm:cxn modelId="{01A9DB6C-6933-6446-89E8-A9051A24C670}" type="presParOf" srcId="{41C5E3C6-476F-4B8C-8441-D41366509B20}" destId="{0C8471DC-5A7D-4211-823C-A34A4CA68829}" srcOrd="7" destOrd="0" presId="urn:microsoft.com/office/officeart/2018/2/layout/IconVerticalSolidList"/>
    <dgm:cxn modelId="{058E0626-FC1E-B344-B70B-BEEDB5E00F3C}" type="presParOf" srcId="{41C5E3C6-476F-4B8C-8441-D41366509B20}" destId="{1447FD78-7FA8-4733-AD7C-6C9E427F4819}" srcOrd="8" destOrd="0" presId="urn:microsoft.com/office/officeart/2018/2/layout/IconVerticalSolidList"/>
    <dgm:cxn modelId="{85B787FF-7BAA-D743-9CFC-C602FCC57C0D}" type="presParOf" srcId="{1447FD78-7FA8-4733-AD7C-6C9E427F4819}" destId="{039F38DB-1F13-460A-A866-0782CFC89990}" srcOrd="0" destOrd="0" presId="urn:microsoft.com/office/officeart/2018/2/layout/IconVerticalSolidList"/>
    <dgm:cxn modelId="{D7119BCF-566D-E442-99FD-021486158F75}" type="presParOf" srcId="{1447FD78-7FA8-4733-AD7C-6C9E427F4819}" destId="{A3362646-57FE-4953-AD2D-7A57894F1CDF}" srcOrd="1" destOrd="0" presId="urn:microsoft.com/office/officeart/2018/2/layout/IconVerticalSolidList"/>
    <dgm:cxn modelId="{3D1A0A43-D468-5646-89C5-0F15E75FA782}" type="presParOf" srcId="{1447FD78-7FA8-4733-AD7C-6C9E427F4819}" destId="{05AF6D03-4249-4B7E-B0A2-27D4CF23ADF2}" srcOrd="2" destOrd="0" presId="urn:microsoft.com/office/officeart/2018/2/layout/IconVerticalSolidList"/>
    <dgm:cxn modelId="{C4A2D817-2FBA-4E49-8E1F-7F949056BF41}" type="presParOf" srcId="{1447FD78-7FA8-4733-AD7C-6C9E427F4819}" destId="{C0749FDF-8FF6-4D28-A182-995D32FB974C}" srcOrd="3" destOrd="0" presId="urn:microsoft.com/office/officeart/2018/2/layout/IconVerticalSolidList"/>
    <dgm:cxn modelId="{B6F35687-064C-E244-B5A1-538581553F71}" type="presParOf" srcId="{41C5E3C6-476F-4B8C-8441-D41366509B20}" destId="{B4AC5811-ED5F-45AA-BBD2-E166056D67C7}" srcOrd="9" destOrd="0" presId="urn:microsoft.com/office/officeart/2018/2/layout/IconVerticalSolidList"/>
    <dgm:cxn modelId="{AF59FC80-AEA8-DA4B-8B5B-CA6FD134201B}" type="presParOf" srcId="{41C5E3C6-476F-4B8C-8441-D41366509B20}" destId="{51C600E8-105A-4D91-B669-EC1825807AD3}" srcOrd="10" destOrd="0" presId="urn:microsoft.com/office/officeart/2018/2/layout/IconVerticalSolidList"/>
    <dgm:cxn modelId="{1CC5E85E-F10A-FE42-9E46-AD7D2D4EF915}" type="presParOf" srcId="{51C600E8-105A-4D91-B669-EC1825807AD3}" destId="{CD5B2186-21D1-43DD-8B60-2FB18CB13FDA}" srcOrd="0" destOrd="0" presId="urn:microsoft.com/office/officeart/2018/2/layout/IconVerticalSolidList"/>
    <dgm:cxn modelId="{3CEC7F03-75EF-5E40-A7A0-942FE1A63057}" type="presParOf" srcId="{51C600E8-105A-4D91-B669-EC1825807AD3}" destId="{D3903846-4F20-48E3-A347-8C4492990129}" srcOrd="1" destOrd="0" presId="urn:microsoft.com/office/officeart/2018/2/layout/IconVerticalSolidList"/>
    <dgm:cxn modelId="{8F70AA27-E06C-6447-AEDE-F3D7DD3A55C5}" type="presParOf" srcId="{51C600E8-105A-4D91-B669-EC1825807AD3}" destId="{B4226B59-F70E-40C3-B9BD-CFE2F264583E}" srcOrd="2" destOrd="0" presId="urn:microsoft.com/office/officeart/2018/2/layout/IconVerticalSolidList"/>
    <dgm:cxn modelId="{FB336F9E-667B-0445-900B-19C075F1A722}" type="presParOf" srcId="{51C600E8-105A-4D91-B669-EC1825807AD3}" destId="{A33D5359-ADD5-4CC8-83AB-99AC338BA22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63D10EC-52A5-4B60-BED2-008C12BF4FD1}" type="doc">
      <dgm:prSet loTypeId="urn:microsoft.com/office/officeart/2005/8/layout/vList5" loCatId="list" qsTypeId="urn:microsoft.com/office/officeart/2005/8/quickstyle/simple1" qsCatId="simple" csTypeId="urn:microsoft.com/office/officeart/2005/8/colors/accent6_4" csCatId="accent6" phldr="1"/>
      <dgm:spPr/>
      <dgm:t>
        <a:bodyPr/>
        <a:lstStyle/>
        <a:p>
          <a:endParaRPr lang="en-US"/>
        </a:p>
      </dgm:t>
    </dgm:pt>
    <dgm:pt modelId="{50A8F3ED-5805-4DFB-8CEB-5DA54B774B03}">
      <dgm:prSet custT="1"/>
      <dgm:spPr/>
      <dgm:t>
        <a:bodyPr/>
        <a:lstStyle/>
        <a:p>
          <a:r>
            <a:rPr lang="en-US" sz="4000" dirty="0">
              <a:solidFill>
                <a:schemeClr val="tx1"/>
              </a:solidFill>
            </a:rPr>
            <a:t>Track 2</a:t>
          </a:r>
        </a:p>
      </dgm:t>
    </dgm:pt>
    <dgm:pt modelId="{9EB713D3-DFA1-432D-8666-37D967DF5AE9}" type="parTrans" cxnId="{2D822883-D64E-4D0B-B576-74B623AC24F9}">
      <dgm:prSet/>
      <dgm:spPr/>
      <dgm:t>
        <a:bodyPr/>
        <a:lstStyle/>
        <a:p>
          <a:endParaRPr lang="en-US">
            <a:solidFill>
              <a:schemeClr val="tx1"/>
            </a:solidFill>
          </a:endParaRPr>
        </a:p>
      </dgm:t>
    </dgm:pt>
    <dgm:pt modelId="{A406FAB7-101E-4BF9-9E32-74634C8FC3EC}" type="sibTrans" cxnId="{2D822883-D64E-4D0B-B576-74B623AC24F9}">
      <dgm:prSet/>
      <dgm:spPr/>
      <dgm:t>
        <a:bodyPr/>
        <a:lstStyle/>
        <a:p>
          <a:endParaRPr lang="en-US">
            <a:solidFill>
              <a:schemeClr val="tx1"/>
            </a:solidFill>
          </a:endParaRPr>
        </a:p>
      </dgm:t>
    </dgm:pt>
    <dgm:pt modelId="{2C50DC12-775B-4489-B8D2-7A3E205EDA8B}">
      <dgm:prSet/>
      <dgm:spPr/>
      <dgm:t>
        <a:bodyPr/>
        <a:lstStyle/>
        <a:p>
          <a:pPr>
            <a:buFont typeface="Wingdings" pitchFamily="2" charset="2"/>
            <a:buChar char="ü"/>
          </a:pPr>
          <a:r>
            <a:rPr lang="en-US" dirty="0"/>
            <a:t>PI: Faculty member currently teaching in one of the S-STEM disciplines;</a:t>
          </a:r>
          <a:endParaRPr lang="en-US" dirty="0">
            <a:solidFill>
              <a:schemeClr val="tx1"/>
            </a:solidFill>
          </a:endParaRPr>
        </a:p>
      </dgm:t>
    </dgm:pt>
    <dgm:pt modelId="{226BBC3D-9E2B-4344-B57E-1A7F05A94575}" type="parTrans" cxnId="{1C7AB0E0-24A9-4BCB-8249-9B57CE08BC73}">
      <dgm:prSet/>
      <dgm:spPr/>
      <dgm:t>
        <a:bodyPr/>
        <a:lstStyle/>
        <a:p>
          <a:endParaRPr lang="en-US">
            <a:solidFill>
              <a:schemeClr val="tx1"/>
            </a:solidFill>
          </a:endParaRPr>
        </a:p>
      </dgm:t>
    </dgm:pt>
    <dgm:pt modelId="{9C6E3A60-ECEA-4A7B-B434-C3BC56F6E246}" type="sibTrans" cxnId="{1C7AB0E0-24A9-4BCB-8249-9B57CE08BC73}">
      <dgm:prSet/>
      <dgm:spPr/>
      <dgm:t>
        <a:bodyPr/>
        <a:lstStyle/>
        <a:p>
          <a:endParaRPr lang="en-US">
            <a:solidFill>
              <a:schemeClr val="tx1"/>
            </a:solidFill>
          </a:endParaRPr>
        </a:p>
      </dgm:t>
    </dgm:pt>
    <dgm:pt modelId="{3E0E8FFF-869E-D24D-9590-6C00F39EB535}">
      <dgm:prSet custT="1"/>
      <dgm:spPr/>
      <dgm:t>
        <a:bodyPr/>
        <a:lstStyle/>
        <a:p>
          <a:pPr>
            <a:buFont typeface="Wingdings" pitchFamily="2" charset="2"/>
            <a:buChar char="ü"/>
          </a:pPr>
          <a:r>
            <a:rPr lang="en-US" sz="4000" dirty="0">
              <a:solidFill>
                <a:schemeClr val="tx1"/>
              </a:solidFill>
            </a:rPr>
            <a:t>Track 3</a:t>
          </a:r>
        </a:p>
      </dgm:t>
    </dgm:pt>
    <dgm:pt modelId="{8EDB2C86-84DA-2145-AED0-70FCF2A84564}" type="parTrans" cxnId="{9CA8D3B2-D8E1-C441-ADEF-CA34357B4865}">
      <dgm:prSet/>
      <dgm:spPr/>
      <dgm:t>
        <a:bodyPr/>
        <a:lstStyle/>
        <a:p>
          <a:endParaRPr lang="en-US"/>
        </a:p>
      </dgm:t>
    </dgm:pt>
    <dgm:pt modelId="{1DEBEC04-2D5E-8A40-AFC3-F4434E771C8E}" type="sibTrans" cxnId="{9CA8D3B2-D8E1-C441-ADEF-CA34357B4865}">
      <dgm:prSet/>
      <dgm:spPr/>
      <dgm:t>
        <a:bodyPr/>
        <a:lstStyle/>
        <a:p>
          <a:endParaRPr lang="en-US"/>
        </a:p>
      </dgm:t>
    </dgm:pt>
    <dgm:pt modelId="{D59C8FFD-AABE-BE4F-B712-9A26F76C1F88}">
      <dgm:prSet/>
      <dgm:spPr/>
      <dgm:t>
        <a:bodyPr/>
        <a:lstStyle/>
        <a:p>
          <a:pPr>
            <a:buFont typeface="Wingdings" pitchFamily="2" charset="2"/>
            <a:buChar char="ü"/>
          </a:pPr>
          <a:r>
            <a:rPr lang="en-US" dirty="0">
              <a:solidFill>
                <a:schemeClr val="tx1"/>
              </a:solidFill>
            </a:rPr>
            <a:t>PI or Co-PI: Faculty member currently teaching in one of the S-STEM disciplines;</a:t>
          </a:r>
        </a:p>
      </dgm:t>
    </dgm:pt>
    <dgm:pt modelId="{70AD8ED5-E833-0744-BBCD-A4AA95671DB2}" type="parTrans" cxnId="{14395AD1-B457-B144-8483-841E8FA054AC}">
      <dgm:prSet/>
      <dgm:spPr/>
      <dgm:t>
        <a:bodyPr/>
        <a:lstStyle/>
        <a:p>
          <a:endParaRPr lang="en-US"/>
        </a:p>
      </dgm:t>
    </dgm:pt>
    <dgm:pt modelId="{D22CD074-0C02-5645-92E8-BFBA5134AFB2}" type="sibTrans" cxnId="{14395AD1-B457-B144-8483-841E8FA054AC}">
      <dgm:prSet/>
      <dgm:spPr/>
      <dgm:t>
        <a:bodyPr/>
        <a:lstStyle/>
        <a:p>
          <a:endParaRPr lang="en-US"/>
        </a:p>
      </dgm:t>
    </dgm:pt>
    <dgm:pt modelId="{70013664-CFBF-D747-B91A-4B12DA896408}">
      <dgm:prSet/>
      <dgm:spPr/>
      <dgm:t>
        <a:bodyPr/>
        <a:lstStyle/>
        <a:p>
          <a:pPr>
            <a:buFont typeface="Wingdings" pitchFamily="2" charset="2"/>
            <a:buChar char="ü"/>
          </a:pPr>
          <a:r>
            <a:rPr lang="en-US" dirty="0"/>
            <a:t>PI or Co-PI: Institutional, educational, discipline-based educational, or social science researcher; and</a:t>
          </a:r>
          <a:endParaRPr lang="en-US" dirty="0">
            <a:solidFill>
              <a:schemeClr val="tx1"/>
            </a:solidFill>
          </a:endParaRPr>
        </a:p>
      </dgm:t>
    </dgm:pt>
    <dgm:pt modelId="{849A8EAE-7DDD-964E-B7E3-6FBDA12F8980}" type="parTrans" cxnId="{1C8F50BC-695A-3745-922F-D30A84677113}">
      <dgm:prSet/>
      <dgm:spPr/>
      <dgm:t>
        <a:bodyPr/>
        <a:lstStyle/>
        <a:p>
          <a:endParaRPr lang="en-US"/>
        </a:p>
      </dgm:t>
    </dgm:pt>
    <dgm:pt modelId="{E666ED4D-D5CD-B246-9771-2321CE35EB7C}" type="sibTrans" cxnId="{1C8F50BC-695A-3745-922F-D30A84677113}">
      <dgm:prSet/>
      <dgm:spPr/>
      <dgm:t>
        <a:bodyPr/>
        <a:lstStyle/>
        <a:p>
          <a:endParaRPr lang="en-US"/>
        </a:p>
      </dgm:t>
    </dgm:pt>
    <dgm:pt modelId="{2C789266-92DE-1E49-8EC1-ADFF8EFAA709}">
      <dgm:prSet/>
      <dgm:spPr/>
      <dgm:t>
        <a:bodyPr/>
        <a:lstStyle/>
        <a:p>
          <a:pPr>
            <a:buFont typeface="Wingdings" pitchFamily="2" charset="2"/>
            <a:buChar char="ü"/>
          </a:pPr>
          <a:r>
            <a:rPr lang="en-US" dirty="0"/>
            <a:t>Co-PI: STEM administrator</a:t>
          </a:r>
          <a:endParaRPr lang="en-US" dirty="0">
            <a:solidFill>
              <a:schemeClr val="tx1"/>
            </a:solidFill>
          </a:endParaRPr>
        </a:p>
      </dgm:t>
    </dgm:pt>
    <dgm:pt modelId="{6E2705D7-B124-4B4C-9C2B-5093DE02C7E8}" type="parTrans" cxnId="{C531BF71-538E-6D4F-A8D3-E568F53CA351}">
      <dgm:prSet/>
      <dgm:spPr/>
      <dgm:t>
        <a:bodyPr/>
        <a:lstStyle/>
        <a:p>
          <a:endParaRPr lang="en-US"/>
        </a:p>
      </dgm:t>
    </dgm:pt>
    <dgm:pt modelId="{D319C3A2-E391-5E40-869E-82E54B80EDE6}" type="sibTrans" cxnId="{C531BF71-538E-6D4F-A8D3-E568F53CA351}">
      <dgm:prSet/>
      <dgm:spPr/>
      <dgm:t>
        <a:bodyPr/>
        <a:lstStyle/>
        <a:p>
          <a:endParaRPr lang="en-US"/>
        </a:p>
      </dgm:t>
    </dgm:pt>
    <dgm:pt modelId="{0B95C41F-6D47-BB46-B629-7D6DDB733473}">
      <dgm:prSet/>
      <dgm:spPr/>
      <dgm:t>
        <a:bodyPr/>
        <a:lstStyle/>
        <a:p>
          <a:pPr>
            <a:buFont typeface="Wingdings" pitchFamily="2" charset="2"/>
            <a:buChar char="ü"/>
          </a:pPr>
          <a:r>
            <a:rPr lang="en-US"/>
            <a:t>Co-PI: STEM administrator; and </a:t>
          </a:r>
          <a:endParaRPr lang="en-US" dirty="0"/>
        </a:p>
      </dgm:t>
    </dgm:pt>
    <dgm:pt modelId="{F2D97B03-71C9-B145-A9EA-737033C98E21}" type="parTrans" cxnId="{AEA694A2-6778-6C45-9CCE-A21CC84BFC78}">
      <dgm:prSet/>
      <dgm:spPr/>
      <dgm:t>
        <a:bodyPr/>
        <a:lstStyle/>
        <a:p>
          <a:endParaRPr lang="en-US"/>
        </a:p>
      </dgm:t>
    </dgm:pt>
    <dgm:pt modelId="{DEE9ACDA-CAB5-2949-B5B7-FB798EBE7219}" type="sibTrans" cxnId="{AEA694A2-6778-6C45-9CCE-A21CC84BFC78}">
      <dgm:prSet/>
      <dgm:spPr/>
      <dgm:t>
        <a:bodyPr/>
        <a:lstStyle/>
        <a:p>
          <a:endParaRPr lang="en-US"/>
        </a:p>
      </dgm:t>
    </dgm:pt>
    <dgm:pt modelId="{93D18A6E-B62D-7541-BE86-857DB6F97BB4}">
      <dgm:prSet/>
      <dgm:spPr/>
      <dgm:t>
        <a:bodyPr/>
        <a:lstStyle/>
        <a:p>
          <a:pPr>
            <a:buFont typeface="Wingdings" pitchFamily="2" charset="2"/>
            <a:buChar char="ü"/>
          </a:pPr>
          <a:r>
            <a:rPr lang="en-US" dirty="0"/>
            <a:t>Co-PI: Institutional, educational, discipline-based educational, or social science researcher at the institution or from another institution or research organization</a:t>
          </a:r>
        </a:p>
      </dgm:t>
    </dgm:pt>
    <dgm:pt modelId="{E1F3EF53-718D-1844-A3CD-382026C90281}" type="parTrans" cxnId="{F92BD689-460E-2F45-B59B-7637624795AD}">
      <dgm:prSet/>
      <dgm:spPr/>
      <dgm:t>
        <a:bodyPr/>
        <a:lstStyle/>
        <a:p>
          <a:endParaRPr lang="en-US"/>
        </a:p>
      </dgm:t>
    </dgm:pt>
    <dgm:pt modelId="{F4CC3507-0E46-A842-9785-6B5DCA687103}" type="sibTrans" cxnId="{F92BD689-460E-2F45-B59B-7637624795AD}">
      <dgm:prSet/>
      <dgm:spPr/>
      <dgm:t>
        <a:bodyPr/>
        <a:lstStyle/>
        <a:p>
          <a:endParaRPr lang="en-US"/>
        </a:p>
      </dgm:t>
    </dgm:pt>
    <dgm:pt modelId="{AE617BA6-B1A6-084B-8492-73FFC9EB2974}" type="pres">
      <dgm:prSet presAssocID="{A63D10EC-52A5-4B60-BED2-008C12BF4FD1}" presName="Name0" presStyleCnt="0">
        <dgm:presLayoutVars>
          <dgm:dir/>
          <dgm:animLvl val="lvl"/>
          <dgm:resizeHandles val="exact"/>
        </dgm:presLayoutVars>
      </dgm:prSet>
      <dgm:spPr/>
    </dgm:pt>
    <dgm:pt modelId="{44C554AD-5D9D-1C46-9E20-A7262517E4FC}" type="pres">
      <dgm:prSet presAssocID="{50A8F3ED-5805-4DFB-8CEB-5DA54B774B03}" presName="linNode" presStyleCnt="0"/>
      <dgm:spPr/>
    </dgm:pt>
    <dgm:pt modelId="{76580FE0-8929-6A47-A32E-865EB98F249A}" type="pres">
      <dgm:prSet presAssocID="{50A8F3ED-5805-4DFB-8CEB-5DA54B774B03}" presName="parentText" presStyleLbl="node1" presStyleIdx="0" presStyleCnt="2">
        <dgm:presLayoutVars>
          <dgm:chMax val="1"/>
          <dgm:bulletEnabled val="1"/>
        </dgm:presLayoutVars>
      </dgm:prSet>
      <dgm:spPr/>
    </dgm:pt>
    <dgm:pt modelId="{FB49F89C-176A-8243-B9DD-85640EED7C09}" type="pres">
      <dgm:prSet presAssocID="{50A8F3ED-5805-4DFB-8CEB-5DA54B774B03}" presName="descendantText" presStyleLbl="alignAccFollowNode1" presStyleIdx="0" presStyleCnt="2">
        <dgm:presLayoutVars>
          <dgm:bulletEnabled val="1"/>
        </dgm:presLayoutVars>
      </dgm:prSet>
      <dgm:spPr/>
    </dgm:pt>
    <dgm:pt modelId="{A69D1EB0-ED03-D346-81D1-D84EB08663E4}" type="pres">
      <dgm:prSet presAssocID="{A406FAB7-101E-4BF9-9E32-74634C8FC3EC}" presName="sp" presStyleCnt="0"/>
      <dgm:spPr/>
    </dgm:pt>
    <dgm:pt modelId="{688BC091-7D34-FB4F-95A1-F0628D966749}" type="pres">
      <dgm:prSet presAssocID="{3E0E8FFF-869E-D24D-9590-6C00F39EB535}" presName="linNode" presStyleCnt="0"/>
      <dgm:spPr/>
    </dgm:pt>
    <dgm:pt modelId="{34FAF023-F83F-EF44-815D-E52CE44D9CEA}" type="pres">
      <dgm:prSet presAssocID="{3E0E8FFF-869E-D24D-9590-6C00F39EB535}" presName="parentText" presStyleLbl="node1" presStyleIdx="1" presStyleCnt="2">
        <dgm:presLayoutVars>
          <dgm:chMax val="1"/>
          <dgm:bulletEnabled val="1"/>
        </dgm:presLayoutVars>
      </dgm:prSet>
      <dgm:spPr/>
    </dgm:pt>
    <dgm:pt modelId="{1CBCB844-428A-5649-A8FE-695464D0393D}" type="pres">
      <dgm:prSet presAssocID="{3E0E8FFF-869E-D24D-9590-6C00F39EB535}" presName="descendantText" presStyleLbl="alignAccFollowNode1" presStyleIdx="1" presStyleCnt="2">
        <dgm:presLayoutVars>
          <dgm:bulletEnabled val="1"/>
        </dgm:presLayoutVars>
      </dgm:prSet>
      <dgm:spPr/>
    </dgm:pt>
  </dgm:ptLst>
  <dgm:cxnLst>
    <dgm:cxn modelId="{FE46650B-F77D-2A4A-B886-9A1D12A3FE25}" type="presOf" srcId="{50A8F3ED-5805-4DFB-8CEB-5DA54B774B03}" destId="{76580FE0-8929-6A47-A32E-865EB98F249A}" srcOrd="0" destOrd="0" presId="urn:microsoft.com/office/officeart/2005/8/layout/vList5"/>
    <dgm:cxn modelId="{158F883D-6198-1C41-B3F2-915E733215FF}" type="presOf" srcId="{93D18A6E-B62D-7541-BE86-857DB6F97BB4}" destId="{FB49F89C-176A-8243-B9DD-85640EED7C09}" srcOrd="0" destOrd="2" presId="urn:microsoft.com/office/officeart/2005/8/layout/vList5"/>
    <dgm:cxn modelId="{B9FD9464-852C-1D42-A14A-2216482CC84F}" type="presOf" srcId="{A63D10EC-52A5-4B60-BED2-008C12BF4FD1}" destId="{AE617BA6-B1A6-084B-8492-73FFC9EB2974}" srcOrd="0" destOrd="0" presId="urn:microsoft.com/office/officeart/2005/8/layout/vList5"/>
    <dgm:cxn modelId="{C531BF71-538E-6D4F-A8D3-E568F53CA351}" srcId="{3E0E8FFF-869E-D24D-9590-6C00F39EB535}" destId="{2C789266-92DE-1E49-8EC1-ADFF8EFAA709}" srcOrd="2" destOrd="0" parTransId="{6E2705D7-B124-4B4C-9C2B-5093DE02C7E8}" sibTransId="{D319C3A2-E391-5E40-869E-82E54B80EDE6}"/>
    <dgm:cxn modelId="{2D822883-D64E-4D0B-B576-74B623AC24F9}" srcId="{A63D10EC-52A5-4B60-BED2-008C12BF4FD1}" destId="{50A8F3ED-5805-4DFB-8CEB-5DA54B774B03}" srcOrd="0" destOrd="0" parTransId="{9EB713D3-DFA1-432D-8666-37D967DF5AE9}" sibTransId="{A406FAB7-101E-4BF9-9E32-74634C8FC3EC}"/>
    <dgm:cxn modelId="{F92BD689-460E-2F45-B59B-7637624795AD}" srcId="{50A8F3ED-5805-4DFB-8CEB-5DA54B774B03}" destId="{93D18A6E-B62D-7541-BE86-857DB6F97BB4}" srcOrd="2" destOrd="0" parTransId="{E1F3EF53-718D-1844-A3CD-382026C90281}" sibTransId="{F4CC3507-0E46-A842-9785-6B5DCA687103}"/>
    <dgm:cxn modelId="{E0FD6B98-492C-704D-9193-B1AEC89C4130}" type="presOf" srcId="{70013664-CFBF-D747-B91A-4B12DA896408}" destId="{1CBCB844-428A-5649-A8FE-695464D0393D}" srcOrd="0" destOrd="1" presId="urn:microsoft.com/office/officeart/2005/8/layout/vList5"/>
    <dgm:cxn modelId="{AEA694A2-6778-6C45-9CCE-A21CC84BFC78}" srcId="{50A8F3ED-5805-4DFB-8CEB-5DA54B774B03}" destId="{0B95C41F-6D47-BB46-B629-7D6DDB733473}" srcOrd="1" destOrd="0" parTransId="{F2D97B03-71C9-B145-A9EA-737033C98E21}" sibTransId="{DEE9ACDA-CAB5-2949-B5B7-FB798EBE7219}"/>
    <dgm:cxn modelId="{9CA8D3B2-D8E1-C441-ADEF-CA34357B4865}" srcId="{A63D10EC-52A5-4B60-BED2-008C12BF4FD1}" destId="{3E0E8FFF-869E-D24D-9590-6C00F39EB535}" srcOrd="1" destOrd="0" parTransId="{8EDB2C86-84DA-2145-AED0-70FCF2A84564}" sibTransId="{1DEBEC04-2D5E-8A40-AFC3-F4434E771C8E}"/>
    <dgm:cxn modelId="{1C8F50BC-695A-3745-922F-D30A84677113}" srcId="{3E0E8FFF-869E-D24D-9590-6C00F39EB535}" destId="{70013664-CFBF-D747-B91A-4B12DA896408}" srcOrd="1" destOrd="0" parTransId="{849A8EAE-7DDD-964E-B7E3-6FBDA12F8980}" sibTransId="{E666ED4D-D5CD-B246-9771-2321CE35EB7C}"/>
    <dgm:cxn modelId="{14395AD1-B457-B144-8483-841E8FA054AC}" srcId="{3E0E8FFF-869E-D24D-9590-6C00F39EB535}" destId="{D59C8FFD-AABE-BE4F-B712-9A26F76C1F88}" srcOrd="0" destOrd="0" parTransId="{70AD8ED5-E833-0744-BBCD-A4AA95671DB2}" sibTransId="{D22CD074-0C02-5645-92E8-BFBA5134AFB2}"/>
    <dgm:cxn modelId="{97BCB7D5-7708-684C-9CEF-0E4E9357C932}" type="presOf" srcId="{0B95C41F-6D47-BB46-B629-7D6DDB733473}" destId="{FB49F89C-176A-8243-B9DD-85640EED7C09}" srcOrd="0" destOrd="1" presId="urn:microsoft.com/office/officeart/2005/8/layout/vList5"/>
    <dgm:cxn modelId="{3E353FDA-6C83-A445-B814-93F3223BFDFB}" type="presOf" srcId="{2C789266-92DE-1E49-8EC1-ADFF8EFAA709}" destId="{1CBCB844-428A-5649-A8FE-695464D0393D}" srcOrd="0" destOrd="2" presId="urn:microsoft.com/office/officeart/2005/8/layout/vList5"/>
    <dgm:cxn modelId="{1C7AB0E0-24A9-4BCB-8249-9B57CE08BC73}" srcId="{50A8F3ED-5805-4DFB-8CEB-5DA54B774B03}" destId="{2C50DC12-775B-4489-B8D2-7A3E205EDA8B}" srcOrd="0" destOrd="0" parTransId="{226BBC3D-9E2B-4344-B57E-1A7F05A94575}" sibTransId="{9C6E3A60-ECEA-4A7B-B434-C3BC56F6E246}"/>
    <dgm:cxn modelId="{2BD5BDF0-BFCC-F348-8071-F6A9D6C15A21}" type="presOf" srcId="{D59C8FFD-AABE-BE4F-B712-9A26F76C1F88}" destId="{1CBCB844-428A-5649-A8FE-695464D0393D}" srcOrd="0" destOrd="0" presId="urn:microsoft.com/office/officeart/2005/8/layout/vList5"/>
    <dgm:cxn modelId="{A0A15BFC-A722-D749-B79A-9B76BD07F139}" type="presOf" srcId="{2C50DC12-775B-4489-B8D2-7A3E205EDA8B}" destId="{FB49F89C-176A-8243-B9DD-85640EED7C09}" srcOrd="0" destOrd="0" presId="urn:microsoft.com/office/officeart/2005/8/layout/vList5"/>
    <dgm:cxn modelId="{2351EFFF-60DC-034E-8C46-96EB2507F094}" type="presOf" srcId="{3E0E8FFF-869E-D24D-9590-6C00F39EB535}" destId="{34FAF023-F83F-EF44-815D-E52CE44D9CEA}" srcOrd="0" destOrd="0" presId="urn:microsoft.com/office/officeart/2005/8/layout/vList5"/>
    <dgm:cxn modelId="{68F35B5D-AD05-6446-B1B2-74F3F8971488}" type="presParOf" srcId="{AE617BA6-B1A6-084B-8492-73FFC9EB2974}" destId="{44C554AD-5D9D-1C46-9E20-A7262517E4FC}" srcOrd="0" destOrd="0" presId="urn:microsoft.com/office/officeart/2005/8/layout/vList5"/>
    <dgm:cxn modelId="{E1A9A86D-114B-7643-B2F7-7844174C87F7}" type="presParOf" srcId="{44C554AD-5D9D-1C46-9E20-A7262517E4FC}" destId="{76580FE0-8929-6A47-A32E-865EB98F249A}" srcOrd="0" destOrd="0" presId="urn:microsoft.com/office/officeart/2005/8/layout/vList5"/>
    <dgm:cxn modelId="{F38C46BE-C393-7540-A9FB-22F0F7D6030E}" type="presParOf" srcId="{44C554AD-5D9D-1C46-9E20-A7262517E4FC}" destId="{FB49F89C-176A-8243-B9DD-85640EED7C09}" srcOrd="1" destOrd="0" presId="urn:microsoft.com/office/officeart/2005/8/layout/vList5"/>
    <dgm:cxn modelId="{8D25E352-7D51-804C-925A-A02A941683A7}" type="presParOf" srcId="{AE617BA6-B1A6-084B-8492-73FFC9EB2974}" destId="{A69D1EB0-ED03-D346-81D1-D84EB08663E4}" srcOrd="1" destOrd="0" presId="urn:microsoft.com/office/officeart/2005/8/layout/vList5"/>
    <dgm:cxn modelId="{5EB9CC4F-C358-D14C-A35E-3A0DBC38319A}" type="presParOf" srcId="{AE617BA6-B1A6-084B-8492-73FFC9EB2974}" destId="{688BC091-7D34-FB4F-95A1-F0628D966749}" srcOrd="2" destOrd="0" presId="urn:microsoft.com/office/officeart/2005/8/layout/vList5"/>
    <dgm:cxn modelId="{0521AB23-5184-F046-B39D-B1F7925057F3}" type="presParOf" srcId="{688BC091-7D34-FB4F-95A1-F0628D966749}" destId="{34FAF023-F83F-EF44-815D-E52CE44D9CEA}" srcOrd="0" destOrd="0" presId="urn:microsoft.com/office/officeart/2005/8/layout/vList5"/>
    <dgm:cxn modelId="{916153A8-E874-C740-A12D-E0185F123EFD}" type="presParOf" srcId="{688BC091-7D34-FB4F-95A1-F0628D966749}" destId="{1CBCB844-428A-5649-A8FE-695464D0393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107383-053E-4533-AF75-6482ECA15E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7A3962-110F-4D9E-9EC9-4DF502112EE6}">
      <dgm:prSet/>
      <dgm:spPr/>
      <dgm:t>
        <a:bodyPr/>
        <a:lstStyle/>
        <a:p>
          <a:pPr>
            <a:lnSpc>
              <a:spcPct val="100000"/>
            </a:lnSpc>
          </a:pPr>
          <a:r>
            <a:rPr lang="en-US" i="0"/>
            <a:t>Track 3 projects will be reviewed during their third year to determine whether satisfactory progress has been made, with continued funding contingent on the result of the third-year review.</a:t>
          </a:r>
        </a:p>
      </dgm:t>
    </dgm:pt>
    <dgm:pt modelId="{1D8E47CA-00C7-43E8-9DFC-30FF18A490F1}" type="parTrans" cxnId="{3D443975-F966-449C-9332-8B69BCA26EEE}">
      <dgm:prSet/>
      <dgm:spPr/>
      <dgm:t>
        <a:bodyPr/>
        <a:lstStyle/>
        <a:p>
          <a:endParaRPr lang="en-US"/>
        </a:p>
      </dgm:t>
    </dgm:pt>
    <dgm:pt modelId="{11D73A1A-F5AA-4CAB-934C-531341E10640}" type="sibTrans" cxnId="{3D443975-F966-449C-9332-8B69BCA26EEE}">
      <dgm:prSet/>
      <dgm:spPr/>
      <dgm:t>
        <a:bodyPr/>
        <a:lstStyle/>
        <a:p>
          <a:endParaRPr lang="en-US"/>
        </a:p>
      </dgm:t>
    </dgm:pt>
    <dgm:pt modelId="{146BCCB3-B8A7-4F2F-B965-AE37EF4C8454}">
      <dgm:prSet/>
      <dgm:spPr/>
      <dgm:t>
        <a:bodyPr/>
        <a:lstStyle/>
        <a:p>
          <a:pPr>
            <a:lnSpc>
              <a:spcPct val="100000"/>
            </a:lnSpc>
          </a:pPr>
          <a:r>
            <a:rPr lang="en-US"/>
            <a:t>Project teams present information on the status of project activities and outcomes to date. </a:t>
          </a:r>
        </a:p>
      </dgm:t>
    </dgm:pt>
    <dgm:pt modelId="{720A5627-51A6-48AF-AC3F-9707667A3A2A}" type="parTrans" cxnId="{B89FE58D-C911-4201-8BBF-9F1E06980D53}">
      <dgm:prSet/>
      <dgm:spPr/>
      <dgm:t>
        <a:bodyPr/>
        <a:lstStyle/>
        <a:p>
          <a:endParaRPr lang="en-US"/>
        </a:p>
      </dgm:t>
    </dgm:pt>
    <dgm:pt modelId="{988F80EF-9FD5-4358-8DA2-6ACCE4BA966F}" type="sibTrans" cxnId="{B89FE58D-C911-4201-8BBF-9F1E06980D53}">
      <dgm:prSet/>
      <dgm:spPr/>
      <dgm:t>
        <a:bodyPr/>
        <a:lstStyle/>
        <a:p>
          <a:endParaRPr lang="en-US"/>
        </a:p>
      </dgm:t>
    </dgm:pt>
    <dgm:pt modelId="{B8B4AE50-EF7F-466D-987D-62FBF84E1C17}">
      <dgm:prSet/>
      <dgm:spPr/>
      <dgm:t>
        <a:bodyPr/>
        <a:lstStyle/>
        <a:p>
          <a:pPr>
            <a:lnSpc>
              <a:spcPct val="100000"/>
            </a:lnSpc>
          </a:pPr>
          <a:r>
            <a:rPr lang="en-US"/>
            <a:t>A team of S-STEM staff review project documentation, acknowledge accomplishments, discuss shortcomings, and make recommendations to improve project implementation as appropriate.</a:t>
          </a:r>
        </a:p>
      </dgm:t>
    </dgm:pt>
    <dgm:pt modelId="{3184DB95-D707-4D66-9EFD-D3E6A7A657A9}" type="parTrans" cxnId="{46D8D6DF-69BD-470D-93B9-7E8737E5B767}">
      <dgm:prSet/>
      <dgm:spPr/>
      <dgm:t>
        <a:bodyPr/>
        <a:lstStyle/>
        <a:p>
          <a:endParaRPr lang="en-US"/>
        </a:p>
      </dgm:t>
    </dgm:pt>
    <dgm:pt modelId="{1A5E8520-98D7-422D-A782-50C3929F38AB}" type="sibTrans" cxnId="{46D8D6DF-69BD-470D-93B9-7E8737E5B767}">
      <dgm:prSet/>
      <dgm:spPr/>
      <dgm:t>
        <a:bodyPr/>
        <a:lstStyle/>
        <a:p>
          <a:endParaRPr lang="en-US"/>
        </a:p>
      </dgm:t>
    </dgm:pt>
    <dgm:pt modelId="{0C07FF8D-181E-4E18-B10E-86C90480E171}" type="pres">
      <dgm:prSet presAssocID="{A1107383-053E-4533-AF75-6482ECA15E53}" presName="root" presStyleCnt="0">
        <dgm:presLayoutVars>
          <dgm:dir/>
          <dgm:resizeHandles val="exact"/>
        </dgm:presLayoutVars>
      </dgm:prSet>
      <dgm:spPr/>
    </dgm:pt>
    <dgm:pt modelId="{B85282B2-1617-459E-BA79-C791DA014974}" type="pres">
      <dgm:prSet presAssocID="{057A3962-110F-4D9E-9EC9-4DF502112EE6}" presName="compNode" presStyleCnt="0"/>
      <dgm:spPr/>
    </dgm:pt>
    <dgm:pt modelId="{5912B50A-A45A-48E8-9BE3-36A5B421844B}" type="pres">
      <dgm:prSet presAssocID="{057A3962-110F-4D9E-9EC9-4DF502112EE6}" presName="bgRect" presStyleLbl="bgShp" presStyleIdx="0" presStyleCnt="3"/>
      <dgm:spPr/>
    </dgm:pt>
    <dgm:pt modelId="{8C46C979-C2D9-4652-816A-032098B71B4D}" type="pres">
      <dgm:prSet presAssocID="{057A3962-110F-4D9E-9EC9-4DF502112E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0B086F1-91DD-4288-B023-48B965A6112B}" type="pres">
      <dgm:prSet presAssocID="{057A3962-110F-4D9E-9EC9-4DF502112EE6}" presName="spaceRect" presStyleCnt="0"/>
      <dgm:spPr/>
    </dgm:pt>
    <dgm:pt modelId="{AC61D66B-8403-4A52-99A9-76F3215BA6E9}" type="pres">
      <dgm:prSet presAssocID="{057A3962-110F-4D9E-9EC9-4DF502112EE6}" presName="parTx" presStyleLbl="revTx" presStyleIdx="0" presStyleCnt="3">
        <dgm:presLayoutVars>
          <dgm:chMax val="0"/>
          <dgm:chPref val="0"/>
        </dgm:presLayoutVars>
      </dgm:prSet>
      <dgm:spPr/>
    </dgm:pt>
    <dgm:pt modelId="{0C057686-AEB1-4264-B1D2-993D3C195BD0}" type="pres">
      <dgm:prSet presAssocID="{11D73A1A-F5AA-4CAB-934C-531341E10640}" presName="sibTrans" presStyleCnt="0"/>
      <dgm:spPr/>
    </dgm:pt>
    <dgm:pt modelId="{9B5D68C0-3C27-48DD-9B0B-D23FED670D03}" type="pres">
      <dgm:prSet presAssocID="{146BCCB3-B8A7-4F2F-B965-AE37EF4C8454}" presName="compNode" presStyleCnt="0"/>
      <dgm:spPr/>
    </dgm:pt>
    <dgm:pt modelId="{1D2931FD-94D7-458F-B7F8-AB7F3AAC82B3}" type="pres">
      <dgm:prSet presAssocID="{146BCCB3-B8A7-4F2F-B965-AE37EF4C8454}" presName="bgRect" presStyleLbl="bgShp" presStyleIdx="1" presStyleCnt="3"/>
      <dgm:spPr/>
    </dgm:pt>
    <dgm:pt modelId="{A28FCB57-01FE-4181-9DCB-58F95806022D}" type="pres">
      <dgm:prSet presAssocID="{146BCCB3-B8A7-4F2F-B965-AE37EF4C84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28654B6E-B313-4B5D-B15F-2F806C908E74}" type="pres">
      <dgm:prSet presAssocID="{146BCCB3-B8A7-4F2F-B965-AE37EF4C8454}" presName="spaceRect" presStyleCnt="0"/>
      <dgm:spPr/>
    </dgm:pt>
    <dgm:pt modelId="{7DAFF047-96BB-4D93-B5DD-8B07EDA7847F}" type="pres">
      <dgm:prSet presAssocID="{146BCCB3-B8A7-4F2F-B965-AE37EF4C8454}" presName="parTx" presStyleLbl="revTx" presStyleIdx="1" presStyleCnt="3">
        <dgm:presLayoutVars>
          <dgm:chMax val="0"/>
          <dgm:chPref val="0"/>
        </dgm:presLayoutVars>
      </dgm:prSet>
      <dgm:spPr/>
    </dgm:pt>
    <dgm:pt modelId="{448AF080-0A28-4B01-AAD6-A48BEC0E8AAC}" type="pres">
      <dgm:prSet presAssocID="{988F80EF-9FD5-4358-8DA2-6ACCE4BA966F}" presName="sibTrans" presStyleCnt="0"/>
      <dgm:spPr/>
    </dgm:pt>
    <dgm:pt modelId="{F37B4A87-6A2C-4574-9112-7D15784A50ED}" type="pres">
      <dgm:prSet presAssocID="{B8B4AE50-EF7F-466D-987D-62FBF84E1C17}" presName="compNode" presStyleCnt="0"/>
      <dgm:spPr/>
    </dgm:pt>
    <dgm:pt modelId="{240A6F6F-BC7C-4499-BAA8-7EDD345CC280}" type="pres">
      <dgm:prSet presAssocID="{B8B4AE50-EF7F-466D-987D-62FBF84E1C17}" presName="bgRect" presStyleLbl="bgShp" presStyleIdx="2" presStyleCnt="3"/>
      <dgm:spPr/>
    </dgm:pt>
    <dgm:pt modelId="{9DEAA6AC-2AF5-4615-8A8E-C3519F3548E1}" type="pres">
      <dgm:prSet presAssocID="{B8B4AE50-EF7F-466D-987D-62FBF84E1C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10134B83-7F92-4CB6-99C8-8FB618D5A1D0}" type="pres">
      <dgm:prSet presAssocID="{B8B4AE50-EF7F-466D-987D-62FBF84E1C17}" presName="spaceRect" presStyleCnt="0"/>
      <dgm:spPr/>
    </dgm:pt>
    <dgm:pt modelId="{E4E37283-D1F8-48A0-8DCC-62E7E6A7627F}" type="pres">
      <dgm:prSet presAssocID="{B8B4AE50-EF7F-466D-987D-62FBF84E1C17}" presName="parTx" presStyleLbl="revTx" presStyleIdx="2" presStyleCnt="3">
        <dgm:presLayoutVars>
          <dgm:chMax val="0"/>
          <dgm:chPref val="0"/>
        </dgm:presLayoutVars>
      </dgm:prSet>
      <dgm:spPr/>
    </dgm:pt>
  </dgm:ptLst>
  <dgm:cxnLst>
    <dgm:cxn modelId="{105E9F00-CAA6-2046-92F2-9244A667D738}" type="presOf" srcId="{B8B4AE50-EF7F-466D-987D-62FBF84E1C17}" destId="{E4E37283-D1F8-48A0-8DCC-62E7E6A7627F}" srcOrd="0" destOrd="0" presId="urn:microsoft.com/office/officeart/2018/2/layout/IconVerticalSolidList"/>
    <dgm:cxn modelId="{38D5076B-AE43-7843-BE55-DA9A92A56E10}" type="presOf" srcId="{057A3962-110F-4D9E-9EC9-4DF502112EE6}" destId="{AC61D66B-8403-4A52-99A9-76F3215BA6E9}" srcOrd="0" destOrd="0" presId="urn:microsoft.com/office/officeart/2018/2/layout/IconVerticalSolidList"/>
    <dgm:cxn modelId="{3D443975-F966-449C-9332-8B69BCA26EEE}" srcId="{A1107383-053E-4533-AF75-6482ECA15E53}" destId="{057A3962-110F-4D9E-9EC9-4DF502112EE6}" srcOrd="0" destOrd="0" parTransId="{1D8E47CA-00C7-43E8-9DFC-30FF18A490F1}" sibTransId="{11D73A1A-F5AA-4CAB-934C-531341E10640}"/>
    <dgm:cxn modelId="{B89FE58D-C911-4201-8BBF-9F1E06980D53}" srcId="{A1107383-053E-4533-AF75-6482ECA15E53}" destId="{146BCCB3-B8A7-4F2F-B965-AE37EF4C8454}" srcOrd="1" destOrd="0" parTransId="{720A5627-51A6-48AF-AC3F-9707667A3A2A}" sibTransId="{988F80EF-9FD5-4358-8DA2-6ACCE4BA966F}"/>
    <dgm:cxn modelId="{CE5425B9-84BC-074B-BA37-FE8111709CD8}" type="presOf" srcId="{146BCCB3-B8A7-4F2F-B965-AE37EF4C8454}" destId="{7DAFF047-96BB-4D93-B5DD-8B07EDA7847F}" srcOrd="0" destOrd="0" presId="urn:microsoft.com/office/officeart/2018/2/layout/IconVerticalSolidList"/>
    <dgm:cxn modelId="{0F5788BB-D1AA-1D44-AFE3-4D03E97B7C67}" type="presOf" srcId="{A1107383-053E-4533-AF75-6482ECA15E53}" destId="{0C07FF8D-181E-4E18-B10E-86C90480E171}" srcOrd="0" destOrd="0" presId="urn:microsoft.com/office/officeart/2018/2/layout/IconVerticalSolidList"/>
    <dgm:cxn modelId="{46D8D6DF-69BD-470D-93B9-7E8737E5B767}" srcId="{A1107383-053E-4533-AF75-6482ECA15E53}" destId="{B8B4AE50-EF7F-466D-987D-62FBF84E1C17}" srcOrd="2" destOrd="0" parTransId="{3184DB95-D707-4D66-9EFD-D3E6A7A657A9}" sibTransId="{1A5E8520-98D7-422D-A782-50C3929F38AB}"/>
    <dgm:cxn modelId="{3D8185A6-E870-174F-B7B6-AE1EE944BB0D}" type="presParOf" srcId="{0C07FF8D-181E-4E18-B10E-86C90480E171}" destId="{B85282B2-1617-459E-BA79-C791DA014974}" srcOrd="0" destOrd="0" presId="urn:microsoft.com/office/officeart/2018/2/layout/IconVerticalSolidList"/>
    <dgm:cxn modelId="{7B668E71-4AA1-EA47-81B7-B4AE2C796808}" type="presParOf" srcId="{B85282B2-1617-459E-BA79-C791DA014974}" destId="{5912B50A-A45A-48E8-9BE3-36A5B421844B}" srcOrd="0" destOrd="0" presId="urn:microsoft.com/office/officeart/2018/2/layout/IconVerticalSolidList"/>
    <dgm:cxn modelId="{1179206B-0420-F74E-8D34-D00615DF5D7D}" type="presParOf" srcId="{B85282B2-1617-459E-BA79-C791DA014974}" destId="{8C46C979-C2D9-4652-816A-032098B71B4D}" srcOrd="1" destOrd="0" presId="urn:microsoft.com/office/officeart/2018/2/layout/IconVerticalSolidList"/>
    <dgm:cxn modelId="{E5EA1364-6E97-9641-B15B-2FB8D752AB21}" type="presParOf" srcId="{B85282B2-1617-459E-BA79-C791DA014974}" destId="{40B086F1-91DD-4288-B023-48B965A6112B}" srcOrd="2" destOrd="0" presId="urn:microsoft.com/office/officeart/2018/2/layout/IconVerticalSolidList"/>
    <dgm:cxn modelId="{D3F476F3-FA63-FF41-8AB4-AB645C7747DF}" type="presParOf" srcId="{B85282B2-1617-459E-BA79-C791DA014974}" destId="{AC61D66B-8403-4A52-99A9-76F3215BA6E9}" srcOrd="3" destOrd="0" presId="urn:microsoft.com/office/officeart/2018/2/layout/IconVerticalSolidList"/>
    <dgm:cxn modelId="{9C79963D-C39D-9442-AF65-216698B8F350}" type="presParOf" srcId="{0C07FF8D-181E-4E18-B10E-86C90480E171}" destId="{0C057686-AEB1-4264-B1D2-993D3C195BD0}" srcOrd="1" destOrd="0" presId="urn:microsoft.com/office/officeart/2018/2/layout/IconVerticalSolidList"/>
    <dgm:cxn modelId="{AAF0E509-4E32-284E-A500-5F1782E07BD7}" type="presParOf" srcId="{0C07FF8D-181E-4E18-B10E-86C90480E171}" destId="{9B5D68C0-3C27-48DD-9B0B-D23FED670D03}" srcOrd="2" destOrd="0" presId="urn:microsoft.com/office/officeart/2018/2/layout/IconVerticalSolidList"/>
    <dgm:cxn modelId="{854CFA5E-027C-404B-B184-BC8865F8C3B3}" type="presParOf" srcId="{9B5D68C0-3C27-48DD-9B0B-D23FED670D03}" destId="{1D2931FD-94D7-458F-B7F8-AB7F3AAC82B3}" srcOrd="0" destOrd="0" presId="urn:microsoft.com/office/officeart/2018/2/layout/IconVerticalSolidList"/>
    <dgm:cxn modelId="{F8396A07-AD92-764A-AD7B-F47AB7D8DB7F}" type="presParOf" srcId="{9B5D68C0-3C27-48DD-9B0B-D23FED670D03}" destId="{A28FCB57-01FE-4181-9DCB-58F95806022D}" srcOrd="1" destOrd="0" presId="urn:microsoft.com/office/officeart/2018/2/layout/IconVerticalSolidList"/>
    <dgm:cxn modelId="{61BA6297-7C8A-7F4C-9A60-5477138ECEEC}" type="presParOf" srcId="{9B5D68C0-3C27-48DD-9B0B-D23FED670D03}" destId="{28654B6E-B313-4B5D-B15F-2F806C908E74}" srcOrd="2" destOrd="0" presId="urn:microsoft.com/office/officeart/2018/2/layout/IconVerticalSolidList"/>
    <dgm:cxn modelId="{B595B41F-4A91-F743-A21C-748F73041E25}" type="presParOf" srcId="{9B5D68C0-3C27-48DD-9B0B-D23FED670D03}" destId="{7DAFF047-96BB-4D93-B5DD-8B07EDA7847F}" srcOrd="3" destOrd="0" presId="urn:microsoft.com/office/officeart/2018/2/layout/IconVerticalSolidList"/>
    <dgm:cxn modelId="{955E066A-D917-0E46-A4C9-AC71743F4480}" type="presParOf" srcId="{0C07FF8D-181E-4E18-B10E-86C90480E171}" destId="{448AF080-0A28-4B01-AAD6-A48BEC0E8AAC}" srcOrd="3" destOrd="0" presId="urn:microsoft.com/office/officeart/2018/2/layout/IconVerticalSolidList"/>
    <dgm:cxn modelId="{24C86964-ECE4-FE4C-80B8-D9FF9B849FB8}" type="presParOf" srcId="{0C07FF8D-181E-4E18-B10E-86C90480E171}" destId="{F37B4A87-6A2C-4574-9112-7D15784A50ED}" srcOrd="4" destOrd="0" presId="urn:microsoft.com/office/officeart/2018/2/layout/IconVerticalSolidList"/>
    <dgm:cxn modelId="{579FD9B7-9D91-7A4C-B6B4-FC21F4A2A71E}" type="presParOf" srcId="{F37B4A87-6A2C-4574-9112-7D15784A50ED}" destId="{240A6F6F-BC7C-4499-BAA8-7EDD345CC280}" srcOrd="0" destOrd="0" presId="urn:microsoft.com/office/officeart/2018/2/layout/IconVerticalSolidList"/>
    <dgm:cxn modelId="{9C83A33F-4ACB-8241-9BEF-4ABF689BC563}" type="presParOf" srcId="{F37B4A87-6A2C-4574-9112-7D15784A50ED}" destId="{9DEAA6AC-2AF5-4615-8A8E-C3519F3548E1}" srcOrd="1" destOrd="0" presId="urn:microsoft.com/office/officeart/2018/2/layout/IconVerticalSolidList"/>
    <dgm:cxn modelId="{0E3ACBDD-CA47-1644-B0EE-077E0EF960C6}" type="presParOf" srcId="{F37B4A87-6A2C-4574-9112-7D15784A50ED}" destId="{10134B83-7F92-4CB6-99C8-8FB618D5A1D0}" srcOrd="2" destOrd="0" presId="urn:microsoft.com/office/officeart/2018/2/layout/IconVerticalSolidList"/>
    <dgm:cxn modelId="{A48D2A86-00A8-DF45-B445-C45ACC9CA542}" type="presParOf" srcId="{F37B4A87-6A2C-4574-9112-7D15784A50ED}" destId="{E4E37283-D1F8-48A0-8DCC-62E7E6A7627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40BDD4D-DC0F-4DDF-8149-049DA5C3DAB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979E96E-BBCC-4D8E-8E59-5839026E98E7}">
      <dgm:prSet/>
      <dgm:spPr/>
      <dgm:t>
        <a:bodyPr/>
        <a:lstStyle/>
        <a:p>
          <a:pPr>
            <a:lnSpc>
              <a:spcPct val="100000"/>
            </a:lnSpc>
          </a:pPr>
          <a:r>
            <a:rPr lang="en-US" dirty="0"/>
            <a:t>The level of funding requested should be based on the </a:t>
          </a:r>
          <a:r>
            <a:rPr lang="en-US" b="1" u="sng" dirty="0"/>
            <a:t>focus</a:t>
          </a:r>
          <a:r>
            <a:rPr lang="en-US" dirty="0"/>
            <a:t>, </a:t>
          </a:r>
          <a:r>
            <a:rPr lang="en-US" b="1" u="sng" dirty="0"/>
            <a:t>scope</a:t>
          </a:r>
          <a:r>
            <a:rPr lang="en-US" dirty="0"/>
            <a:t>, and </a:t>
          </a:r>
          <a:r>
            <a:rPr lang="en-US" b="1" u="sng" dirty="0"/>
            <a:t>size</a:t>
          </a:r>
          <a:r>
            <a:rPr lang="en-US" dirty="0"/>
            <a:t> of the effort.</a:t>
          </a:r>
        </a:p>
      </dgm:t>
    </dgm:pt>
    <dgm:pt modelId="{2CBAA2D8-A512-4BE7-ADF5-46B58F2866B9}" type="parTrans" cxnId="{CF1CC1C1-5716-4197-85DE-2D24BB249C4F}">
      <dgm:prSet/>
      <dgm:spPr/>
      <dgm:t>
        <a:bodyPr/>
        <a:lstStyle/>
        <a:p>
          <a:endParaRPr lang="en-US"/>
        </a:p>
      </dgm:t>
    </dgm:pt>
    <dgm:pt modelId="{3D917A73-7B43-4BC8-BC24-643F0A60E651}" type="sibTrans" cxnId="{CF1CC1C1-5716-4197-85DE-2D24BB249C4F}">
      <dgm:prSet/>
      <dgm:spPr/>
      <dgm:t>
        <a:bodyPr/>
        <a:lstStyle/>
        <a:p>
          <a:endParaRPr lang="en-US"/>
        </a:p>
      </dgm:t>
    </dgm:pt>
    <dgm:pt modelId="{CC40F467-E15B-472E-9180-8B0F08A1C659}">
      <dgm:prSet/>
      <dgm:spPr/>
      <dgm:t>
        <a:bodyPr/>
        <a:lstStyle/>
        <a:p>
          <a:pPr>
            <a:lnSpc>
              <a:spcPct val="100000"/>
            </a:lnSpc>
          </a:pPr>
          <a:r>
            <a:rPr lang="en-US" dirty="0"/>
            <a:t>It is possible to request less than the maximum allowed!</a:t>
          </a:r>
        </a:p>
      </dgm:t>
    </dgm:pt>
    <dgm:pt modelId="{6C246116-1B2F-413E-BE45-D6F99D2E5B28}" type="parTrans" cxnId="{FD3F7932-1EDA-4855-B999-77C395585C92}">
      <dgm:prSet/>
      <dgm:spPr/>
      <dgm:t>
        <a:bodyPr/>
        <a:lstStyle/>
        <a:p>
          <a:endParaRPr lang="en-US"/>
        </a:p>
      </dgm:t>
    </dgm:pt>
    <dgm:pt modelId="{D9BB7466-A87D-41E6-A448-8100A4B6478D}" type="sibTrans" cxnId="{FD3F7932-1EDA-4855-B999-77C395585C92}">
      <dgm:prSet/>
      <dgm:spPr/>
      <dgm:t>
        <a:bodyPr/>
        <a:lstStyle/>
        <a:p>
          <a:endParaRPr lang="en-US"/>
        </a:p>
      </dgm:t>
    </dgm:pt>
    <dgm:pt modelId="{0F06F7EF-7CF9-4541-9A7B-42FD6EA4809A}" type="pres">
      <dgm:prSet presAssocID="{040BDD4D-DC0F-4DDF-8149-049DA5C3DAB7}" presName="root" presStyleCnt="0">
        <dgm:presLayoutVars>
          <dgm:dir/>
          <dgm:resizeHandles val="exact"/>
        </dgm:presLayoutVars>
      </dgm:prSet>
      <dgm:spPr/>
    </dgm:pt>
    <dgm:pt modelId="{B7C3C0FF-FF40-4306-9616-4716A20500B0}" type="pres">
      <dgm:prSet presAssocID="{3979E96E-BBCC-4D8E-8E59-5839026E98E7}" presName="compNode" presStyleCnt="0"/>
      <dgm:spPr/>
    </dgm:pt>
    <dgm:pt modelId="{3BC01AD9-F679-4B60-A8DA-450240048A41}" type="pres">
      <dgm:prSet presAssocID="{3979E96E-BBCC-4D8E-8E59-5839026E98E7}" presName="bgRect" presStyleLbl="bgShp" presStyleIdx="0" presStyleCnt="2"/>
      <dgm:spPr/>
    </dgm:pt>
    <dgm:pt modelId="{9BF48502-AF38-4E23-B9D0-BA2C0512A6B8}" type="pres">
      <dgm:prSet presAssocID="{3979E96E-BBCC-4D8E-8E59-5839026E98E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4F7E45DB-0414-4841-8F85-AA28DF710A35}" type="pres">
      <dgm:prSet presAssocID="{3979E96E-BBCC-4D8E-8E59-5839026E98E7}" presName="spaceRect" presStyleCnt="0"/>
      <dgm:spPr/>
    </dgm:pt>
    <dgm:pt modelId="{59CB78DA-3827-4324-A43A-8D7566AE4878}" type="pres">
      <dgm:prSet presAssocID="{3979E96E-BBCC-4D8E-8E59-5839026E98E7}" presName="parTx" presStyleLbl="revTx" presStyleIdx="0" presStyleCnt="2">
        <dgm:presLayoutVars>
          <dgm:chMax val="0"/>
          <dgm:chPref val="0"/>
        </dgm:presLayoutVars>
      </dgm:prSet>
      <dgm:spPr/>
    </dgm:pt>
    <dgm:pt modelId="{9C350CCD-8E29-4C14-87B1-CF13AA1778D6}" type="pres">
      <dgm:prSet presAssocID="{3D917A73-7B43-4BC8-BC24-643F0A60E651}" presName="sibTrans" presStyleCnt="0"/>
      <dgm:spPr/>
    </dgm:pt>
    <dgm:pt modelId="{B8BFDCC0-9A03-46D2-AE74-08AD8C0F963C}" type="pres">
      <dgm:prSet presAssocID="{CC40F467-E15B-472E-9180-8B0F08A1C659}" presName="compNode" presStyleCnt="0"/>
      <dgm:spPr/>
    </dgm:pt>
    <dgm:pt modelId="{2DC31396-C10F-4F67-8A3F-4AF4F285319C}" type="pres">
      <dgm:prSet presAssocID="{CC40F467-E15B-472E-9180-8B0F08A1C659}" presName="bgRect" presStyleLbl="bgShp" presStyleIdx="1" presStyleCnt="2"/>
      <dgm:spPr/>
    </dgm:pt>
    <dgm:pt modelId="{0ADB5FE2-20E9-4FE6-B046-E9150E9819AB}" type="pres">
      <dgm:prSet presAssocID="{CC40F467-E15B-472E-9180-8B0F08A1C6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3A841635-CE99-41AF-8E1E-C0B0DDFE9596}" type="pres">
      <dgm:prSet presAssocID="{CC40F467-E15B-472E-9180-8B0F08A1C659}" presName="spaceRect" presStyleCnt="0"/>
      <dgm:spPr/>
    </dgm:pt>
    <dgm:pt modelId="{5B9E3E71-29AC-4EBB-9495-6499AA309FD5}" type="pres">
      <dgm:prSet presAssocID="{CC40F467-E15B-472E-9180-8B0F08A1C659}" presName="parTx" presStyleLbl="revTx" presStyleIdx="1" presStyleCnt="2">
        <dgm:presLayoutVars>
          <dgm:chMax val="0"/>
          <dgm:chPref val="0"/>
        </dgm:presLayoutVars>
      </dgm:prSet>
      <dgm:spPr/>
    </dgm:pt>
  </dgm:ptLst>
  <dgm:cxnLst>
    <dgm:cxn modelId="{55638C27-DA32-0644-9A23-0FCED12A6A73}" type="presOf" srcId="{040BDD4D-DC0F-4DDF-8149-049DA5C3DAB7}" destId="{0F06F7EF-7CF9-4541-9A7B-42FD6EA4809A}" srcOrd="0" destOrd="0" presId="urn:microsoft.com/office/officeart/2018/2/layout/IconVerticalSolidList"/>
    <dgm:cxn modelId="{FD3F7932-1EDA-4855-B999-77C395585C92}" srcId="{040BDD4D-DC0F-4DDF-8149-049DA5C3DAB7}" destId="{CC40F467-E15B-472E-9180-8B0F08A1C659}" srcOrd="1" destOrd="0" parTransId="{6C246116-1B2F-413E-BE45-D6F99D2E5B28}" sibTransId="{D9BB7466-A87D-41E6-A448-8100A4B6478D}"/>
    <dgm:cxn modelId="{DBA99572-33B8-9C48-9C55-EB7529938FAE}" type="presOf" srcId="{3979E96E-BBCC-4D8E-8E59-5839026E98E7}" destId="{59CB78DA-3827-4324-A43A-8D7566AE4878}" srcOrd="0" destOrd="0" presId="urn:microsoft.com/office/officeart/2018/2/layout/IconVerticalSolidList"/>
    <dgm:cxn modelId="{8F45F9A0-78E3-6946-A92B-65D1F50A4734}" type="presOf" srcId="{CC40F467-E15B-472E-9180-8B0F08A1C659}" destId="{5B9E3E71-29AC-4EBB-9495-6499AA309FD5}" srcOrd="0" destOrd="0" presId="urn:microsoft.com/office/officeart/2018/2/layout/IconVerticalSolidList"/>
    <dgm:cxn modelId="{CF1CC1C1-5716-4197-85DE-2D24BB249C4F}" srcId="{040BDD4D-DC0F-4DDF-8149-049DA5C3DAB7}" destId="{3979E96E-BBCC-4D8E-8E59-5839026E98E7}" srcOrd="0" destOrd="0" parTransId="{2CBAA2D8-A512-4BE7-ADF5-46B58F2866B9}" sibTransId="{3D917A73-7B43-4BC8-BC24-643F0A60E651}"/>
    <dgm:cxn modelId="{F8B626FE-DEB5-F24B-A010-9B2D2AF70BDC}" type="presParOf" srcId="{0F06F7EF-7CF9-4541-9A7B-42FD6EA4809A}" destId="{B7C3C0FF-FF40-4306-9616-4716A20500B0}" srcOrd="0" destOrd="0" presId="urn:microsoft.com/office/officeart/2018/2/layout/IconVerticalSolidList"/>
    <dgm:cxn modelId="{6D346692-6BB6-4640-B97F-40423AD2994F}" type="presParOf" srcId="{B7C3C0FF-FF40-4306-9616-4716A20500B0}" destId="{3BC01AD9-F679-4B60-A8DA-450240048A41}" srcOrd="0" destOrd="0" presId="urn:microsoft.com/office/officeart/2018/2/layout/IconVerticalSolidList"/>
    <dgm:cxn modelId="{27654938-8CDC-3843-9B65-F1AF8A0FC534}" type="presParOf" srcId="{B7C3C0FF-FF40-4306-9616-4716A20500B0}" destId="{9BF48502-AF38-4E23-B9D0-BA2C0512A6B8}" srcOrd="1" destOrd="0" presId="urn:microsoft.com/office/officeart/2018/2/layout/IconVerticalSolidList"/>
    <dgm:cxn modelId="{5AD3687F-81C7-0D4C-9470-68F113DFB8DC}" type="presParOf" srcId="{B7C3C0FF-FF40-4306-9616-4716A20500B0}" destId="{4F7E45DB-0414-4841-8F85-AA28DF710A35}" srcOrd="2" destOrd="0" presId="urn:microsoft.com/office/officeart/2018/2/layout/IconVerticalSolidList"/>
    <dgm:cxn modelId="{51CE03AB-523B-224C-8097-4C034F3B3C02}" type="presParOf" srcId="{B7C3C0FF-FF40-4306-9616-4716A20500B0}" destId="{59CB78DA-3827-4324-A43A-8D7566AE4878}" srcOrd="3" destOrd="0" presId="urn:microsoft.com/office/officeart/2018/2/layout/IconVerticalSolidList"/>
    <dgm:cxn modelId="{46CDA393-5CDD-754E-A28B-FD6E1749E099}" type="presParOf" srcId="{0F06F7EF-7CF9-4541-9A7B-42FD6EA4809A}" destId="{9C350CCD-8E29-4C14-87B1-CF13AA1778D6}" srcOrd="1" destOrd="0" presId="urn:microsoft.com/office/officeart/2018/2/layout/IconVerticalSolidList"/>
    <dgm:cxn modelId="{E2419F34-61F1-DB4A-8359-A977B7FA87BA}" type="presParOf" srcId="{0F06F7EF-7CF9-4541-9A7B-42FD6EA4809A}" destId="{B8BFDCC0-9A03-46D2-AE74-08AD8C0F963C}" srcOrd="2" destOrd="0" presId="urn:microsoft.com/office/officeart/2018/2/layout/IconVerticalSolidList"/>
    <dgm:cxn modelId="{6B207FD4-1817-A941-A7CB-570DDB46FAAE}" type="presParOf" srcId="{B8BFDCC0-9A03-46D2-AE74-08AD8C0F963C}" destId="{2DC31396-C10F-4F67-8A3F-4AF4F285319C}" srcOrd="0" destOrd="0" presId="urn:microsoft.com/office/officeart/2018/2/layout/IconVerticalSolidList"/>
    <dgm:cxn modelId="{F65BA3F8-A6EF-1846-9B42-B47ADB665D67}" type="presParOf" srcId="{B8BFDCC0-9A03-46D2-AE74-08AD8C0F963C}" destId="{0ADB5FE2-20E9-4FE6-B046-E9150E9819AB}" srcOrd="1" destOrd="0" presId="urn:microsoft.com/office/officeart/2018/2/layout/IconVerticalSolidList"/>
    <dgm:cxn modelId="{82F43A92-3E84-554D-BC18-3E756DEE55CC}" type="presParOf" srcId="{B8BFDCC0-9A03-46D2-AE74-08AD8C0F963C}" destId="{3A841635-CE99-41AF-8E1E-C0B0DDFE9596}" srcOrd="2" destOrd="0" presId="urn:microsoft.com/office/officeart/2018/2/layout/IconVerticalSolidList"/>
    <dgm:cxn modelId="{BE1E8252-5A70-D74A-94E6-D95FF6C7173F}" type="presParOf" srcId="{B8BFDCC0-9A03-46D2-AE74-08AD8C0F963C}" destId="{5B9E3E71-29AC-4EBB-9495-6499AA309FD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3D10EC-52A5-4B60-BED2-008C12BF4FD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6936BEE-65FE-4366-A0A7-66B08077E2FD}">
      <dgm:prSet/>
      <dgm:spPr/>
      <dgm:t>
        <a:bodyPr/>
        <a:lstStyle/>
        <a:p>
          <a:r>
            <a:rPr lang="en-US">
              <a:solidFill>
                <a:schemeClr val="tx1"/>
              </a:solidFill>
            </a:rPr>
            <a:t>Academic and student support activities must </a:t>
          </a:r>
          <a:r>
            <a:rPr lang="en-US" b="1">
              <a:solidFill>
                <a:schemeClr val="tx1"/>
              </a:solidFill>
            </a:rPr>
            <a:t>support student success, retention, (transfer), graduation </a:t>
          </a:r>
          <a:r>
            <a:rPr lang="en-US">
              <a:solidFill>
                <a:schemeClr val="tx1"/>
              </a:solidFill>
            </a:rPr>
            <a:t>in STEM and </a:t>
          </a:r>
          <a:r>
            <a:rPr lang="en-US" b="1">
              <a:solidFill>
                <a:schemeClr val="tx1"/>
              </a:solidFill>
            </a:rPr>
            <a:t>entry into the STEM workforce or graduate studies</a:t>
          </a:r>
          <a:r>
            <a:rPr lang="en-US">
              <a:solidFill>
                <a:schemeClr val="tx1"/>
              </a:solidFill>
            </a:rPr>
            <a:t>.</a:t>
          </a:r>
          <a:endParaRPr lang="en-US" dirty="0">
            <a:solidFill>
              <a:schemeClr val="tx1"/>
            </a:solidFill>
          </a:endParaRPr>
        </a:p>
      </dgm:t>
      <dgm:extLst>
        <a:ext uri="{E40237B7-FDA0-4F09-8148-C483321AD2D9}">
          <dgm14:cNvPr xmlns:dgm14="http://schemas.microsoft.com/office/drawing/2010/diagram" id="0" name="" descr="project plans"/>
        </a:ext>
      </dgm:extLst>
    </dgm:pt>
    <dgm:pt modelId="{648BB702-E1D0-464E-9D59-772E50AEEE5A}" type="parTrans" cxnId="{EEF2E615-947F-4D73-83B9-93ECD799A2DD}">
      <dgm:prSet/>
      <dgm:spPr/>
      <dgm:t>
        <a:bodyPr/>
        <a:lstStyle/>
        <a:p>
          <a:endParaRPr lang="en-US">
            <a:solidFill>
              <a:schemeClr val="tx1"/>
            </a:solidFill>
          </a:endParaRPr>
        </a:p>
      </dgm:t>
    </dgm:pt>
    <dgm:pt modelId="{5129E8D2-2A7F-4591-99F8-13A3BA028B5D}" type="sibTrans" cxnId="{EEF2E615-947F-4D73-83B9-93ECD799A2DD}">
      <dgm:prSet/>
      <dgm:spPr/>
      <dgm:t>
        <a:bodyPr/>
        <a:lstStyle/>
        <a:p>
          <a:endParaRPr lang="en-US">
            <a:solidFill>
              <a:schemeClr val="tx1"/>
            </a:solidFill>
          </a:endParaRPr>
        </a:p>
      </dgm:t>
    </dgm:pt>
    <dgm:pt modelId="{50A8F3ED-5805-4DFB-8CEB-5DA54B774B03}">
      <dgm:prSet/>
      <dgm:spPr/>
      <dgm:t>
        <a:bodyPr/>
        <a:lstStyle/>
        <a:p>
          <a:r>
            <a:rPr lang="en-US">
              <a:solidFill>
                <a:schemeClr val="tx1"/>
              </a:solidFill>
            </a:rPr>
            <a:t>Findings from these types of projects shall be used to </a:t>
          </a:r>
          <a:endParaRPr lang="en-US" dirty="0">
            <a:solidFill>
              <a:schemeClr val="tx1"/>
            </a:solidFill>
          </a:endParaRPr>
        </a:p>
      </dgm:t>
    </dgm:pt>
    <dgm:pt modelId="{9EB713D3-DFA1-432D-8666-37D967DF5AE9}" type="parTrans" cxnId="{2D822883-D64E-4D0B-B576-74B623AC24F9}">
      <dgm:prSet/>
      <dgm:spPr/>
      <dgm:t>
        <a:bodyPr/>
        <a:lstStyle/>
        <a:p>
          <a:endParaRPr lang="en-US">
            <a:solidFill>
              <a:schemeClr val="tx1"/>
            </a:solidFill>
          </a:endParaRPr>
        </a:p>
      </dgm:t>
    </dgm:pt>
    <dgm:pt modelId="{A406FAB7-101E-4BF9-9E32-74634C8FC3EC}" type="sibTrans" cxnId="{2D822883-D64E-4D0B-B576-74B623AC24F9}">
      <dgm:prSet/>
      <dgm:spPr/>
      <dgm:t>
        <a:bodyPr/>
        <a:lstStyle/>
        <a:p>
          <a:endParaRPr lang="en-US">
            <a:solidFill>
              <a:schemeClr val="tx1"/>
            </a:solidFill>
          </a:endParaRPr>
        </a:p>
      </dgm:t>
    </dgm:pt>
    <dgm:pt modelId="{2C50DC12-775B-4489-B8D2-7A3E205EDA8B}">
      <dgm:prSet/>
      <dgm:spPr/>
      <dgm:t>
        <a:bodyPr/>
        <a:lstStyle/>
        <a:p>
          <a:pPr>
            <a:buFont typeface="Wingdings" pitchFamily="2" charset="2"/>
            <a:buChar char="ü"/>
          </a:pPr>
          <a:r>
            <a:rPr lang="en-US">
              <a:solidFill>
                <a:schemeClr val="tx1"/>
              </a:solidFill>
            </a:rPr>
            <a:t>improve local implementation of academic and student supports</a:t>
          </a:r>
          <a:endParaRPr lang="en-US" dirty="0">
            <a:solidFill>
              <a:schemeClr val="tx1"/>
            </a:solidFill>
          </a:endParaRPr>
        </a:p>
      </dgm:t>
    </dgm:pt>
    <dgm:pt modelId="{226BBC3D-9E2B-4344-B57E-1A7F05A94575}" type="parTrans" cxnId="{1C7AB0E0-24A9-4BCB-8249-9B57CE08BC73}">
      <dgm:prSet/>
      <dgm:spPr/>
      <dgm:t>
        <a:bodyPr/>
        <a:lstStyle/>
        <a:p>
          <a:endParaRPr lang="en-US">
            <a:solidFill>
              <a:schemeClr val="tx1"/>
            </a:solidFill>
          </a:endParaRPr>
        </a:p>
      </dgm:t>
    </dgm:pt>
    <dgm:pt modelId="{9C6E3A60-ECEA-4A7B-B434-C3BC56F6E246}" type="sibTrans" cxnId="{1C7AB0E0-24A9-4BCB-8249-9B57CE08BC73}">
      <dgm:prSet/>
      <dgm:spPr/>
      <dgm:t>
        <a:bodyPr/>
        <a:lstStyle/>
        <a:p>
          <a:endParaRPr lang="en-US">
            <a:solidFill>
              <a:schemeClr val="tx1"/>
            </a:solidFill>
          </a:endParaRPr>
        </a:p>
      </dgm:t>
    </dgm:pt>
    <dgm:pt modelId="{999BEC4A-D6E4-4F05-BAC0-42B75B1EF7BC}">
      <dgm:prSet/>
      <dgm:spPr/>
      <dgm:t>
        <a:bodyPr/>
        <a:lstStyle/>
        <a:p>
          <a:pPr>
            <a:buFont typeface="Wingdings" pitchFamily="2" charset="2"/>
            <a:buChar char="ü"/>
          </a:pPr>
          <a:r>
            <a:rPr lang="en-US">
              <a:solidFill>
                <a:schemeClr val="tx1"/>
              </a:solidFill>
            </a:rPr>
            <a:t>provide an understanding of student success (e.g., effects of project activities on student outcomes)</a:t>
          </a:r>
          <a:endParaRPr lang="en-US" dirty="0">
            <a:solidFill>
              <a:schemeClr val="tx1"/>
            </a:solidFill>
          </a:endParaRPr>
        </a:p>
      </dgm:t>
    </dgm:pt>
    <dgm:pt modelId="{71B0DAE9-8023-4AE1-9229-DADEB0C9BCB6}" type="parTrans" cxnId="{DBB49C76-F059-47DE-8398-C5F81528CC3D}">
      <dgm:prSet/>
      <dgm:spPr/>
      <dgm:t>
        <a:bodyPr/>
        <a:lstStyle/>
        <a:p>
          <a:endParaRPr lang="en-US">
            <a:solidFill>
              <a:schemeClr val="tx1"/>
            </a:solidFill>
          </a:endParaRPr>
        </a:p>
      </dgm:t>
    </dgm:pt>
    <dgm:pt modelId="{4FAF8EB9-213D-4BFE-95D5-172769AFAB15}" type="sibTrans" cxnId="{DBB49C76-F059-47DE-8398-C5F81528CC3D}">
      <dgm:prSet/>
      <dgm:spPr/>
      <dgm:t>
        <a:bodyPr/>
        <a:lstStyle/>
        <a:p>
          <a:endParaRPr lang="en-US">
            <a:solidFill>
              <a:schemeClr val="tx1"/>
            </a:solidFill>
          </a:endParaRPr>
        </a:p>
      </dgm:t>
    </dgm:pt>
    <dgm:pt modelId="{4DD60BD4-96FB-4F96-B64F-71B05E9936DB}">
      <dgm:prSet/>
      <dgm:spPr/>
      <dgm:t>
        <a:bodyPr/>
        <a:lstStyle/>
        <a:p>
          <a:pPr>
            <a:buFont typeface="Wingdings" pitchFamily="2" charset="2"/>
            <a:buChar char="ü"/>
          </a:pPr>
          <a:r>
            <a:rPr lang="en-US">
              <a:solidFill>
                <a:schemeClr val="tx1"/>
              </a:solidFill>
            </a:rPr>
            <a:t>Inform any future proposals for S-STEM. </a:t>
          </a:r>
          <a:endParaRPr lang="en-US" dirty="0">
            <a:solidFill>
              <a:schemeClr val="tx1"/>
            </a:solidFill>
          </a:endParaRPr>
        </a:p>
      </dgm:t>
    </dgm:pt>
    <dgm:pt modelId="{C1C7578F-439A-4905-9A5C-8162AC09023A}" type="parTrans" cxnId="{B70236BA-463A-4748-A878-9F975333F69D}">
      <dgm:prSet/>
      <dgm:spPr/>
      <dgm:t>
        <a:bodyPr/>
        <a:lstStyle/>
        <a:p>
          <a:endParaRPr lang="en-US">
            <a:solidFill>
              <a:schemeClr val="tx1"/>
            </a:solidFill>
          </a:endParaRPr>
        </a:p>
      </dgm:t>
    </dgm:pt>
    <dgm:pt modelId="{92101A24-AB25-46AB-807B-C44EB52DF1C6}" type="sibTrans" cxnId="{B70236BA-463A-4748-A878-9F975333F69D}">
      <dgm:prSet/>
      <dgm:spPr/>
      <dgm:t>
        <a:bodyPr/>
        <a:lstStyle/>
        <a:p>
          <a:endParaRPr lang="en-US">
            <a:solidFill>
              <a:schemeClr val="tx1"/>
            </a:solidFill>
          </a:endParaRPr>
        </a:p>
      </dgm:t>
    </dgm:pt>
    <dgm:pt modelId="{AE617BA6-B1A6-084B-8492-73FFC9EB2974}" type="pres">
      <dgm:prSet presAssocID="{A63D10EC-52A5-4B60-BED2-008C12BF4FD1}" presName="Name0" presStyleCnt="0">
        <dgm:presLayoutVars>
          <dgm:dir/>
          <dgm:animLvl val="lvl"/>
          <dgm:resizeHandles val="exact"/>
        </dgm:presLayoutVars>
      </dgm:prSet>
      <dgm:spPr/>
    </dgm:pt>
    <dgm:pt modelId="{5FDB8F06-A97A-F74E-A117-BA858FA34295}" type="pres">
      <dgm:prSet presAssocID="{F6936BEE-65FE-4366-A0A7-66B08077E2FD}" presName="linNode" presStyleCnt="0"/>
      <dgm:spPr/>
    </dgm:pt>
    <dgm:pt modelId="{E711228C-3173-264A-AD9C-13861FF9B91B}" type="pres">
      <dgm:prSet presAssocID="{F6936BEE-65FE-4366-A0A7-66B08077E2FD}" presName="parentText" presStyleLbl="node1" presStyleIdx="0" presStyleCnt="2" custScaleX="277778">
        <dgm:presLayoutVars>
          <dgm:chMax val="1"/>
          <dgm:bulletEnabled val="1"/>
        </dgm:presLayoutVars>
      </dgm:prSet>
      <dgm:spPr/>
    </dgm:pt>
    <dgm:pt modelId="{4BA5C706-0969-0045-9FBC-119C8AD898E4}" type="pres">
      <dgm:prSet presAssocID="{5129E8D2-2A7F-4591-99F8-13A3BA028B5D}" presName="sp" presStyleCnt="0"/>
      <dgm:spPr/>
    </dgm:pt>
    <dgm:pt modelId="{44C554AD-5D9D-1C46-9E20-A7262517E4FC}" type="pres">
      <dgm:prSet presAssocID="{50A8F3ED-5805-4DFB-8CEB-5DA54B774B03}" presName="linNode" presStyleCnt="0"/>
      <dgm:spPr/>
    </dgm:pt>
    <dgm:pt modelId="{76580FE0-8929-6A47-A32E-865EB98F249A}" type="pres">
      <dgm:prSet presAssocID="{50A8F3ED-5805-4DFB-8CEB-5DA54B774B03}" presName="parentText" presStyleLbl="node1" presStyleIdx="1" presStyleCnt="2">
        <dgm:presLayoutVars>
          <dgm:chMax val="1"/>
          <dgm:bulletEnabled val="1"/>
        </dgm:presLayoutVars>
      </dgm:prSet>
      <dgm:spPr/>
    </dgm:pt>
    <dgm:pt modelId="{FB49F89C-176A-8243-B9DD-85640EED7C09}" type="pres">
      <dgm:prSet presAssocID="{50A8F3ED-5805-4DFB-8CEB-5DA54B774B03}" presName="descendantText" presStyleLbl="alignAccFollowNode1" presStyleIdx="0" presStyleCnt="1">
        <dgm:presLayoutVars>
          <dgm:bulletEnabled val="1"/>
        </dgm:presLayoutVars>
      </dgm:prSet>
      <dgm:spPr/>
    </dgm:pt>
  </dgm:ptLst>
  <dgm:cxnLst>
    <dgm:cxn modelId="{7AE00300-AFFD-3F46-9D3A-9239AEF48DF2}" type="presOf" srcId="{4DD60BD4-96FB-4F96-B64F-71B05E9936DB}" destId="{FB49F89C-176A-8243-B9DD-85640EED7C09}" srcOrd="0" destOrd="2" presId="urn:microsoft.com/office/officeart/2005/8/layout/vList5"/>
    <dgm:cxn modelId="{FE46650B-F77D-2A4A-B886-9A1D12A3FE25}" type="presOf" srcId="{50A8F3ED-5805-4DFB-8CEB-5DA54B774B03}" destId="{76580FE0-8929-6A47-A32E-865EB98F249A}" srcOrd="0" destOrd="0" presId="urn:microsoft.com/office/officeart/2005/8/layout/vList5"/>
    <dgm:cxn modelId="{EEF2E615-947F-4D73-83B9-93ECD799A2DD}" srcId="{A63D10EC-52A5-4B60-BED2-008C12BF4FD1}" destId="{F6936BEE-65FE-4366-A0A7-66B08077E2FD}" srcOrd="0" destOrd="0" parTransId="{648BB702-E1D0-464E-9D59-772E50AEEE5A}" sibTransId="{5129E8D2-2A7F-4591-99F8-13A3BA028B5D}"/>
    <dgm:cxn modelId="{865E7B23-6187-ED49-9347-BCB2EDF0C229}" type="presOf" srcId="{999BEC4A-D6E4-4F05-BAC0-42B75B1EF7BC}" destId="{FB49F89C-176A-8243-B9DD-85640EED7C09}" srcOrd="0" destOrd="1" presId="urn:microsoft.com/office/officeart/2005/8/layout/vList5"/>
    <dgm:cxn modelId="{B9FD9464-852C-1D42-A14A-2216482CC84F}" type="presOf" srcId="{A63D10EC-52A5-4B60-BED2-008C12BF4FD1}" destId="{AE617BA6-B1A6-084B-8492-73FFC9EB2974}" srcOrd="0" destOrd="0" presId="urn:microsoft.com/office/officeart/2005/8/layout/vList5"/>
    <dgm:cxn modelId="{DBB49C76-F059-47DE-8398-C5F81528CC3D}" srcId="{50A8F3ED-5805-4DFB-8CEB-5DA54B774B03}" destId="{999BEC4A-D6E4-4F05-BAC0-42B75B1EF7BC}" srcOrd="1" destOrd="0" parTransId="{71B0DAE9-8023-4AE1-9229-DADEB0C9BCB6}" sibTransId="{4FAF8EB9-213D-4BFE-95D5-172769AFAB15}"/>
    <dgm:cxn modelId="{2D822883-D64E-4D0B-B576-74B623AC24F9}" srcId="{A63D10EC-52A5-4B60-BED2-008C12BF4FD1}" destId="{50A8F3ED-5805-4DFB-8CEB-5DA54B774B03}" srcOrd="1" destOrd="0" parTransId="{9EB713D3-DFA1-432D-8666-37D967DF5AE9}" sibTransId="{A406FAB7-101E-4BF9-9E32-74634C8FC3EC}"/>
    <dgm:cxn modelId="{B70236BA-463A-4748-A878-9F975333F69D}" srcId="{50A8F3ED-5805-4DFB-8CEB-5DA54B774B03}" destId="{4DD60BD4-96FB-4F96-B64F-71B05E9936DB}" srcOrd="2" destOrd="0" parTransId="{C1C7578F-439A-4905-9A5C-8162AC09023A}" sibTransId="{92101A24-AB25-46AB-807B-C44EB52DF1C6}"/>
    <dgm:cxn modelId="{CCF27DD6-13A1-2446-9F91-001EE2EB489F}" type="presOf" srcId="{F6936BEE-65FE-4366-A0A7-66B08077E2FD}" destId="{E711228C-3173-264A-AD9C-13861FF9B91B}" srcOrd="0" destOrd="0" presId="urn:microsoft.com/office/officeart/2005/8/layout/vList5"/>
    <dgm:cxn modelId="{1C7AB0E0-24A9-4BCB-8249-9B57CE08BC73}" srcId="{50A8F3ED-5805-4DFB-8CEB-5DA54B774B03}" destId="{2C50DC12-775B-4489-B8D2-7A3E205EDA8B}" srcOrd="0" destOrd="0" parTransId="{226BBC3D-9E2B-4344-B57E-1A7F05A94575}" sibTransId="{9C6E3A60-ECEA-4A7B-B434-C3BC56F6E246}"/>
    <dgm:cxn modelId="{A0A15BFC-A722-D749-B79A-9B76BD07F139}" type="presOf" srcId="{2C50DC12-775B-4489-B8D2-7A3E205EDA8B}" destId="{FB49F89C-176A-8243-B9DD-85640EED7C09}" srcOrd="0" destOrd="0" presId="urn:microsoft.com/office/officeart/2005/8/layout/vList5"/>
    <dgm:cxn modelId="{AB33E055-EBC7-FC49-A0BD-A53BAFA9DF27}" type="presParOf" srcId="{AE617BA6-B1A6-084B-8492-73FFC9EB2974}" destId="{5FDB8F06-A97A-F74E-A117-BA858FA34295}" srcOrd="0" destOrd="0" presId="urn:microsoft.com/office/officeart/2005/8/layout/vList5"/>
    <dgm:cxn modelId="{FA808771-65DD-C541-BF50-3B704DE999CC}" type="presParOf" srcId="{5FDB8F06-A97A-F74E-A117-BA858FA34295}" destId="{E711228C-3173-264A-AD9C-13861FF9B91B}" srcOrd="0" destOrd="0" presId="urn:microsoft.com/office/officeart/2005/8/layout/vList5"/>
    <dgm:cxn modelId="{B3A6CE3E-54BD-1E41-B86A-1530D87B7B3F}" type="presParOf" srcId="{AE617BA6-B1A6-084B-8492-73FFC9EB2974}" destId="{4BA5C706-0969-0045-9FBC-119C8AD898E4}" srcOrd="1" destOrd="0" presId="urn:microsoft.com/office/officeart/2005/8/layout/vList5"/>
    <dgm:cxn modelId="{68F35B5D-AD05-6446-B1B2-74F3F8971488}" type="presParOf" srcId="{AE617BA6-B1A6-084B-8492-73FFC9EB2974}" destId="{44C554AD-5D9D-1C46-9E20-A7262517E4FC}" srcOrd="2" destOrd="0" presId="urn:microsoft.com/office/officeart/2005/8/layout/vList5"/>
    <dgm:cxn modelId="{E1A9A86D-114B-7643-B2F7-7844174C87F7}" type="presParOf" srcId="{44C554AD-5D9D-1C46-9E20-A7262517E4FC}" destId="{76580FE0-8929-6A47-A32E-865EB98F249A}" srcOrd="0" destOrd="0" presId="urn:microsoft.com/office/officeart/2005/8/layout/vList5"/>
    <dgm:cxn modelId="{F38C46BE-C393-7540-A9FB-22F0F7D6030E}" type="presParOf" srcId="{44C554AD-5D9D-1C46-9E20-A7262517E4FC}" destId="{FB49F89C-176A-8243-B9DD-85640EED7C0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9A4E0D-BEE4-4924-A70F-7CAC12E652DF}"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0C7E9950-A198-4D41-97BD-261802BA0768}">
      <dgm:prSet/>
      <dgm:spPr/>
      <dgm:t>
        <a:bodyPr/>
        <a:lstStyle/>
        <a:p>
          <a:r>
            <a:rPr lang="en-US" dirty="0">
              <a:solidFill>
                <a:schemeClr val="tx1"/>
              </a:solidFill>
            </a:rPr>
            <a:t>S-STEM projects often include activities such as</a:t>
          </a:r>
        </a:p>
      </dgm:t>
    </dgm:pt>
    <dgm:pt modelId="{77B6BF6D-F77E-4314-8102-6F8E03A37463}" type="parTrans" cxnId="{2CF8E892-D162-4DBC-A874-CD313F9602F9}">
      <dgm:prSet/>
      <dgm:spPr/>
      <dgm:t>
        <a:bodyPr/>
        <a:lstStyle/>
        <a:p>
          <a:endParaRPr lang="en-US"/>
        </a:p>
      </dgm:t>
    </dgm:pt>
    <dgm:pt modelId="{0EE05C2F-473C-46CF-883F-78272EE88A07}" type="sibTrans" cxnId="{2CF8E892-D162-4DBC-A874-CD313F9602F9}">
      <dgm:prSet/>
      <dgm:spPr/>
      <dgm:t>
        <a:bodyPr/>
        <a:lstStyle/>
        <a:p>
          <a:endParaRPr lang="en-US"/>
        </a:p>
      </dgm:t>
    </dgm:pt>
    <dgm:pt modelId="{D8717FEC-7204-4160-820C-D83E2EBD15DD}">
      <dgm:prSet/>
      <dgm:spPr/>
      <dgm:t>
        <a:bodyPr/>
        <a:lstStyle/>
        <a:p>
          <a:r>
            <a:rPr lang="en-US" dirty="0"/>
            <a:t>seminars, </a:t>
          </a:r>
        </a:p>
      </dgm:t>
    </dgm:pt>
    <dgm:pt modelId="{F0B17877-1398-4393-91CD-F7428F18CF36}" type="parTrans" cxnId="{33314F88-96FE-4E78-90E5-84FE7C5B8044}">
      <dgm:prSet/>
      <dgm:spPr/>
      <dgm:t>
        <a:bodyPr/>
        <a:lstStyle/>
        <a:p>
          <a:endParaRPr lang="en-US"/>
        </a:p>
      </dgm:t>
    </dgm:pt>
    <dgm:pt modelId="{0056C7DF-980D-4ACE-9B68-A4B82BF18AA2}" type="sibTrans" cxnId="{33314F88-96FE-4E78-90E5-84FE7C5B8044}">
      <dgm:prSet/>
      <dgm:spPr/>
      <dgm:t>
        <a:bodyPr/>
        <a:lstStyle/>
        <a:p>
          <a:endParaRPr lang="en-US"/>
        </a:p>
      </dgm:t>
    </dgm:pt>
    <dgm:pt modelId="{EE57A5A2-8633-4B96-89D6-FBCDA849A96A}">
      <dgm:prSet/>
      <dgm:spPr/>
      <dgm:t>
        <a:bodyPr/>
        <a:lstStyle/>
        <a:p>
          <a:r>
            <a:rPr lang="en-US" dirty="0"/>
            <a:t>field trips, </a:t>
          </a:r>
        </a:p>
      </dgm:t>
    </dgm:pt>
    <dgm:pt modelId="{7F7A9F09-A5EA-40E4-8B98-F713F800267D}" type="parTrans" cxnId="{F618E549-3D24-4FBB-AA05-DA3254177B04}">
      <dgm:prSet/>
      <dgm:spPr/>
      <dgm:t>
        <a:bodyPr/>
        <a:lstStyle/>
        <a:p>
          <a:endParaRPr lang="en-US"/>
        </a:p>
      </dgm:t>
    </dgm:pt>
    <dgm:pt modelId="{122BFF87-7BE6-4E75-8893-6A373D107EE6}" type="sibTrans" cxnId="{F618E549-3D24-4FBB-AA05-DA3254177B04}">
      <dgm:prSet/>
      <dgm:spPr/>
      <dgm:t>
        <a:bodyPr/>
        <a:lstStyle/>
        <a:p>
          <a:endParaRPr lang="en-US"/>
        </a:p>
      </dgm:t>
    </dgm:pt>
    <dgm:pt modelId="{4AF19311-2C6B-4720-AFC0-C6F2FF24A1CD}">
      <dgm:prSet/>
      <dgm:spPr/>
      <dgm:t>
        <a:bodyPr/>
        <a:lstStyle/>
        <a:p>
          <a:r>
            <a:rPr lang="en-US" dirty="0"/>
            <a:t>social activities, </a:t>
          </a:r>
        </a:p>
      </dgm:t>
    </dgm:pt>
    <dgm:pt modelId="{20041424-7FD0-48E2-A4FD-1E0FE3C1EC29}" type="parTrans" cxnId="{11D5DCFB-87F4-4D8A-B230-C748AD806625}">
      <dgm:prSet/>
      <dgm:spPr/>
      <dgm:t>
        <a:bodyPr/>
        <a:lstStyle/>
        <a:p>
          <a:endParaRPr lang="en-US"/>
        </a:p>
      </dgm:t>
    </dgm:pt>
    <dgm:pt modelId="{BC0ADC68-1174-43B6-A938-566D374F6C6C}" type="sibTrans" cxnId="{11D5DCFB-87F4-4D8A-B230-C748AD806625}">
      <dgm:prSet/>
      <dgm:spPr/>
      <dgm:t>
        <a:bodyPr/>
        <a:lstStyle/>
        <a:p>
          <a:endParaRPr lang="en-US"/>
        </a:p>
      </dgm:t>
    </dgm:pt>
    <dgm:pt modelId="{915AD216-F83D-432E-873C-D7F85D480A22}">
      <dgm:prSet/>
      <dgm:spPr/>
      <dgm:t>
        <a:bodyPr/>
        <a:lstStyle/>
        <a:p>
          <a:r>
            <a:rPr lang="en-US" dirty="0"/>
            <a:t>student-faculty interaction outside classes</a:t>
          </a:r>
        </a:p>
      </dgm:t>
    </dgm:pt>
    <dgm:pt modelId="{72DC1BEE-36FF-4930-9F5F-21B0FA4624CD}" type="parTrans" cxnId="{C11ED45D-73A6-48FD-B184-DAA49A0D93E0}">
      <dgm:prSet/>
      <dgm:spPr/>
      <dgm:t>
        <a:bodyPr/>
        <a:lstStyle/>
        <a:p>
          <a:endParaRPr lang="en-US"/>
        </a:p>
      </dgm:t>
    </dgm:pt>
    <dgm:pt modelId="{0FA222E8-2552-4341-8C0E-7B69E34FD6C4}" type="sibTrans" cxnId="{C11ED45D-73A6-48FD-B184-DAA49A0D93E0}">
      <dgm:prSet/>
      <dgm:spPr/>
      <dgm:t>
        <a:bodyPr/>
        <a:lstStyle/>
        <a:p>
          <a:endParaRPr lang="en-US"/>
        </a:p>
      </dgm:t>
    </dgm:pt>
    <dgm:pt modelId="{69EF77F4-BF3C-42A6-9D2E-0A2144F1D973}">
      <dgm:prSet/>
      <dgm:spPr>
        <a:solidFill>
          <a:schemeClr val="accent2"/>
        </a:solidFill>
      </dgm:spPr>
      <dgm:t>
        <a:bodyPr/>
        <a:lstStyle/>
        <a:p>
          <a:r>
            <a:rPr lang="en-US" dirty="0">
              <a:solidFill>
                <a:schemeClr val="tx1"/>
              </a:solidFill>
            </a:rPr>
            <a:t>These activities may </a:t>
          </a:r>
          <a:r>
            <a:rPr lang="en-US" b="1" dirty="0">
              <a:solidFill>
                <a:schemeClr val="tx1"/>
              </a:solidFill>
            </a:rPr>
            <a:t>not</a:t>
          </a:r>
          <a:r>
            <a:rPr lang="en-US" dirty="0">
              <a:solidFill>
                <a:schemeClr val="tx1"/>
              </a:solidFill>
            </a:rPr>
            <a:t> be required.</a:t>
          </a:r>
        </a:p>
      </dgm:t>
    </dgm:pt>
    <dgm:pt modelId="{EB70322A-CEC3-4572-A80A-AAF56EFCA0C7}" type="parTrans" cxnId="{EA5DBF0D-9B99-410B-89CA-964D80258341}">
      <dgm:prSet/>
      <dgm:spPr/>
      <dgm:t>
        <a:bodyPr/>
        <a:lstStyle/>
        <a:p>
          <a:endParaRPr lang="en-US"/>
        </a:p>
      </dgm:t>
    </dgm:pt>
    <dgm:pt modelId="{6731744D-23E0-4470-91DF-876D726DC1B8}" type="sibTrans" cxnId="{EA5DBF0D-9B99-410B-89CA-964D80258341}">
      <dgm:prSet/>
      <dgm:spPr/>
      <dgm:t>
        <a:bodyPr/>
        <a:lstStyle/>
        <a:p>
          <a:endParaRPr lang="en-US"/>
        </a:p>
      </dgm:t>
    </dgm:pt>
    <dgm:pt modelId="{853556E9-C4CA-4E4E-BA40-9AE0B9E193F5}">
      <dgm:prSet/>
      <dgm:spPr/>
      <dgm:t>
        <a:bodyPr/>
        <a:lstStyle/>
        <a:p>
          <a:r>
            <a:rPr lang="en-US" dirty="0">
              <a:solidFill>
                <a:schemeClr val="tx1"/>
              </a:solidFill>
            </a:rPr>
            <a:t>Activities should be designed so that students who have other responsibilities can reasonably participate and reasonable absences are allowed.</a:t>
          </a:r>
        </a:p>
      </dgm:t>
    </dgm:pt>
    <dgm:pt modelId="{2013BFB1-E231-4F88-B31B-C141A8597B3D}" type="parTrans" cxnId="{668F95B0-11BC-4538-B93B-24567D0B2E24}">
      <dgm:prSet/>
      <dgm:spPr/>
      <dgm:t>
        <a:bodyPr/>
        <a:lstStyle/>
        <a:p>
          <a:endParaRPr lang="en-US"/>
        </a:p>
      </dgm:t>
    </dgm:pt>
    <dgm:pt modelId="{491847FD-FF8E-42F1-A171-C92AC23DFBF3}" type="sibTrans" cxnId="{668F95B0-11BC-4538-B93B-24567D0B2E24}">
      <dgm:prSet/>
      <dgm:spPr/>
      <dgm:t>
        <a:bodyPr/>
        <a:lstStyle/>
        <a:p>
          <a:endParaRPr lang="en-US"/>
        </a:p>
      </dgm:t>
    </dgm:pt>
    <dgm:pt modelId="{045D3C38-C17C-E64D-B947-E1EEF8ACB926}" type="pres">
      <dgm:prSet presAssocID="{8B9A4E0D-BEE4-4924-A70F-7CAC12E652DF}" presName="Name0" presStyleCnt="0">
        <dgm:presLayoutVars>
          <dgm:dir/>
          <dgm:animLvl val="lvl"/>
          <dgm:resizeHandles val="exact"/>
        </dgm:presLayoutVars>
      </dgm:prSet>
      <dgm:spPr/>
    </dgm:pt>
    <dgm:pt modelId="{1E6CB1E4-4180-7444-B14F-39EFADEEBE8F}" type="pres">
      <dgm:prSet presAssocID="{853556E9-C4CA-4E4E-BA40-9AE0B9E193F5}" presName="boxAndChildren" presStyleCnt="0"/>
      <dgm:spPr/>
    </dgm:pt>
    <dgm:pt modelId="{C3A3ADA9-5D3D-9440-B7F7-BFDEB508EDD8}" type="pres">
      <dgm:prSet presAssocID="{853556E9-C4CA-4E4E-BA40-9AE0B9E193F5}" presName="parentTextBox" presStyleLbl="node1" presStyleIdx="0" presStyleCnt="3"/>
      <dgm:spPr/>
    </dgm:pt>
    <dgm:pt modelId="{594F5D0B-0BDD-4C4D-9DE4-FEE63E0D444A}" type="pres">
      <dgm:prSet presAssocID="{6731744D-23E0-4470-91DF-876D726DC1B8}" presName="sp" presStyleCnt="0"/>
      <dgm:spPr/>
    </dgm:pt>
    <dgm:pt modelId="{79DD4913-E15F-E141-BD8B-DDDC7EFE4B35}" type="pres">
      <dgm:prSet presAssocID="{69EF77F4-BF3C-42A6-9D2E-0A2144F1D973}" presName="arrowAndChildren" presStyleCnt="0"/>
      <dgm:spPr/>
    </dgm:pt>
    <dgm:pt modelId="{1D8146E7-52B9-214F-8624-D4AE25896C4E}" type="pres">
      <dgm:prSet presAssocID="{69EF77F4-BF3C-42A6-9D2E-0A2144F1D973}" presName="parentTextArrow" presStyleLbl="node1" presStyleIdx="1" presStyleCnt="3"/>
      <dgm:spPr/>
    </dgm:pt>
    <dgm:pt modelId="{AFC81B82-1E6E-B947-AF8C-D5E5530BF317}" type="pres">
      <dgm:prSet presAssocID="{0EE05C2F-473C-46CF-883F-78272EE88A07}" presName="sp" presStyleCnt="0"/>
      <dgm:spPr/>
    </dgm:pt>
    <dgm:pt modelId="{C8E27869-A8F7-984E-A2B1-10CAB042A9C5}" type="pres">
      <dgm:prSet presAssocID="{0C7E9950-A198-4D41-97BD-261802BA0768}" presName="arrowAndChildren" presStyleCnt="0"/>
      <dgm:spPr/>
    </dgm:pt>
    <dgm:pt modelId="{8FE61992-FB42-7840-8B90-9A1B0C97AA8C}" type="pres">
      <dgm:prSet presAssocID="{0C7E9950-A198-4D41-97BD-261802BA0768}" presName="parentTextArrow" presStyleLbl="node1" presStyleIdx="1" presStyleCnt="3"/>
      <dgm:spPr/>
    </dgm:pt>
    <dgm:pt modelId="{5B98AC15-311E-9348-A36F-8C98E1CB638D}" type="pres">
      <dgm:prSet presAssocID="{0C7E9950-A198-4D41-97BD-261802BA0768}" presName="arrow" presStyleLbl="node1" presStyleIdx="2" presStyleCnt="3" custLinFactNeighborX="148"/>
      <dgm:spPr/>
    </dgm:pt>
    <dgm:pt modelId="{450DEDE3-E1F8-C143-96AF-7A92437FAF39}" type="pres">
      <dgm:prSet presAssocID="{0C7E9950-A198-4D41-97BD-261802BA0768}" presName="descendantArrow" presStyleCnt="0"/>
      <dgm:spPr/>
    </dgm:pt>
    <dgm:pt modelId="{D9F91596-4C9D-4149-B778-1D078375158E}" type="pres">
      <dgm:prSet presAssocID="{D8717FEC-7204-4160-820C-D83E2EBD15DD}" presName="childTextArrow" presStyleLbl="fgAccFollowNode1" presStyleIdx="0" presStyleCnt="4">
        <dgm:presLayoutVars>
          <dgm:bulletEnabled val="1"/>
        </dgm:presLayoutVars>
      </dgm:prSet>
      <dgm:spPr/>
    </dgm:pt>
    <dgm:pt modelId="{22390345-BC8A-1246-9892-2D3D1D0E7352}" type="pres">
      <dgm:prSet presAssocID="{EE57A5A2-8633-4B96-89D6-FBCDA849A96A}" presName="childTextArrow" presStyleLbl="fgAccFollowNode1" presStyleIdx="1" presStyleCnt="4">
        <dgm:presLayoutVars>
          <dgm:bulletEnabled val="1"/>
        </dgm:presLayoutVars>
      </dgm:prSet>
      <dgm:spPr/>
    </dgm:pt>
    <dgm:pt modelId="{180053C3-D0F2-7B4E-887E-B8257B5A0DCE}" type="pres">
      <dgm:prSet presAssocID="{4AF19311-2C6B-4720-AFC0-C6F2FF24A1CD}" presName="childTextArrow" presStyleLbl="fgAccFollowNode1" presStyleIdx="2" presStyleCnt="4">
        <dgm:presLayoutVars>
          <dgm:bulletEnabled val="1"/>
        </dgm:presLayoutVars>
      </dgm:prSet>
      <dgm:spPr/>
    </dgm:pt>
    <dgm:pt modelId="{44A48649-C517-2542-BD01-43DA3DD8ECB9}" type="pres">
      <dgm:prSet presAssocID="{915AD216-F83D-432E-873C-D7F85D480A22}" presName="childTextArrow" presStyleLbl="fgAccFollowNode1" presStyleIdx="3" presStyleCnt="4">
        <dgm:presLayoutVars>
          <dgm:bulletEnabled val="1"/>
        </dgm:presLayoutVars>
      </dgm:prSet>
      <dgm:spPr/>
    </dgm:pt>
  </dgm:ptLst>
  <dgm:cxnLst>
    <dgm:cxn modelId="{EA5DBF0D-9B99-410B-89CA-964D80258341}" srcId="{8B9A4E0D-BEE4-4924-A70F-7CAC12E652DF}" destId="{69EF77F4-BF3C-42A6-9D2E-0A2144F1D973}" srcOrd="1" destOrd="0" parTransId="{EB70322A-CEC3-4572-A80A-AAF56EFCA0C7}" sibTransId="{6731744D-23E0-4470-91DF-876D726DC1B8}"/>
    <dgm:cxn modelId="{F6275216-7F05-294D-8FF2-F95919D575B5}" type="presOf" srcId="{69EF77F4-BF3C-42A6-9D2E-0A2144F1D973}" destId="{1D8146E7-52B9-214F-8624-D4AE25896C4E}" srcOrd="0" destOrd="0" presId="urn:microsoft.com/office/officeart/2005/8/layout/process4"/>
    <dgm:cxn modelId="{3A40023E-15C4-4D4E-B9AA-6E866B6FC00F}" type="presOf" srcId="{915AD216-F83D-432E-873C-D7F85D480A22}" destId="{44A48649-C517-2542-BD01-43DA3DD8ECB9}" srcOrd="0" destOrd="0" presId="urn:microsoft.com/office/officeart/2005/8/layout/process4"/>
    <dgm:cxn modelId="{C11ED45D-73A6-48FD-B184-DAA49A0D93E0}" srcId="{0C7E9950-A198-4D41-97BD-261802BA0768}" destId="{915AD216-F83D-432E-873C-D7F85D480A22}" srcOrd="3" destOrd="0" parTransId="{72DC1BEE-36FF-4930-9F5F-21B0FA4624CD}" sibTransId="{0FA222E8-2552-4341-8C0E-7B69E34FD6C4}"/>
    <dgm:cxn modelId="{5C8C0043-B236-3C4D-BC8A-527DA86766A8}" type="presOf" srcId="{0C7E9950-A198-4D41-97BD-261802BA0768}" destId="{8FE61992-FB42-7840-8B90-9A1B0C97AA8C}" srcOrd="0" destOrd="0" presId="urn:microsoft.com/office/officeart/2005/8/layout/process4"/>
    <dgm:cxn modelId="{F92F5F43-F894-164E-9841-DC46EA3443CE}" type="presOf" srcId="{853556E9-C4CA-4E4E-BA40-9AE0B9E193F5}" destId="{C3A3ADA9-5D3D-9440-B7F7-BFDEB508EDD8}" srcOrd="0" destOrd="0" presId="urn:microsoft.com/office/officeart/2005/8/layout/process4"/>
    <dgm:cxn modelId="{F618E549-3D24-4FBB-AA05-DA3254177B04}" srcId="{0C7E9950-A198-4D41-97BD-261802BA0768}" destId="{EE57A5A2-8633-4B96-89D6-FBCDA849A96A}" srcOrd="1" destOrd="0" parTransId="{7F7A9F09-A5EA-40E4-8B98-F713F800267D}" sibTransId="{122BFF87-7BE6-4E75-8893-6A373D107EE6}"/>
    <dgm:cxn modelId="{33314F88-96FE-4E78-90E5-84FE7C5B8044}" srcId="{0C7E9950-A198-4D41-97BD-261802BA0768}" destId="{D8717FEC-7204-4160-820C-D83E2EBD15DD}" srcOrd="0" destOrd="0" parTransId="{F0B17877-1398-4393-91CD-F7428F18CF36}" sibTransId="{0056C7DF-980D-4ACE-9B68-A4B82BF18AA2}"/>
    <dgm:cxn modelId="{2CF8E892-D162-4DBC-A874-CD313F9602F9}" srcId="{8B9A4E0D-BEE4-4924-A70F-7CAC12E652DF}" destId="{0C7E9950-A198-4D41-97BD-261802BA0768}" srcOrd="0" destOrd="0" parTransId="{77B6BF6D-F77E-4314-8102-6F8E03A37463}" sibTransId="{0EE05C2F-473C-46CF-883F-78272EE88A07}"/>
    <dgm:cxn modelId="{6B91DDA6-4E32-884F-A1A2-A2CB085F5D40}" type="presOf" srcId="{4AF19311-2C6B-4720-AFC0-C6F2FF24A1CD}" destId="{180053C3-D0F2-7B4E-887E-B8257B5A0DCE}" srcOrd="0" destOrd="0" presId="urn:microsoft.com/office/officeart/2005/8/layout/process4"/>
    <dgm:cxn modelId="{668F95B0-11BC-4538-B93B-24567D0B2E24}" srcId="{8B9A4E0D-BEE4-4924-A70F-7CAC12E652DF}" destId="{853556E9-C4CA-4E4E-BA40-9AE0B9E193F5}" srcOrd="2" destOrd="0" parTransId="{2013BFB1-E231-4F88-B31B-C141A8597B3D}" sibTransId="{491847FD-FF8E-42F1-A171-C92AC23DFBF3}"/>
    <dgm:cxn modelId="{325704B6-C611-F143-9D6C-A2ED7E43C4FD}" type="presOf" srcId="{8B9A4E0D-BEE4-4924-A70F-7CAC12E652DF}" destId="{045D3C38-C17C-E64D-B947-E1EEF8ACB926}" srcOrd="0" destOrd="0" presId="urn:microsoft.com/office/officeart/2005/8/layout/process4"/>
    <dgm:cxn modelId="{C973D5C4-73AB-5945-B63F-3FF35C88D61B}" type="presOf" srcId="{EE57A5A2-8633-4B96-89D6-FBCDA849A96A}" destId="{22390345-BC8A-1246-9892-2D3D1D0E7352}" srcOrd="0" destOrd="0" presId="urn:microsoft.com/office/officeart/2005/8/layout/process4"/>
    <dgm:cxn modelId="{1C4654CE-DA53-0449-AA58-9755E3CFE2D4}" type="presOf" srcId="{D8717FEC-7204-4160-820C-D83E2EBD15DD}" destId="{D9F91596-4C9D-4149-B778-1D078375158E}" srcOrd="0" destOrd="0" presId="urn:microsoft.com/office/officeart/2005/8/layout/process4"/>
    <dgm:cxn modelId="{617896E2-BF6A-DB42-8CEF-047ECA890AE6}" type="presOf" srcId="{0C7E9950-A198-4D41-97BD-261802BA0768}" destId="{5B98AC15-311E-9348-A36F-8C98E1CB638D}" srcOrd="1" destOrd="0" presId="urn:microsoft.com/office/officeart/2005/8/layout/process4"/>
    <dgm:cxn modelId="{11D5DCFB-87F4-4D8A-B230-C748AD806625}" srcId="{0C7E9950-A198-4D41-97BD-261802BA0768}" destId="{4AF19311-2C6B-4720-AFC0-C6F2FF24A1CD}" srcOrd="2" destOrd="0" parTransId="{20041424-7FD0-48E2-A4FD-1E0FE3C1EC29}" sibTransId="{BC0ADC68-1174-43B6-A938-566D374F6C6C}"/>
    <dgm:cxn modelId="{8AA2A5C8-2C59-AB4B-BD84-430BC103A017}" type="presParOf" srcId="{045D3C38-C17C-E64D-B947-E1EEF8ACB926}" destId="{1E6CB1E4-4180-7444-B14F-39EFADEEBE8F}" srcOrd="0" destOrd="0" presId="urn:microsoft.com/office/officeart/2005/8/layout/process4"/>
    <dgm:cxn modelId="{EF2908BE-506F-0940-9EC1-43FFD45EB376}" type="presParOf" srcId="{1E6CB1E4-4180-7444-B14F-39EFADEEBE8F}" destId="{C3A3ADA9-5D3D-9440-B7F7-BFDEB508EDD8}" srcOrd="0" destOrd="0" presId="urn:microsoft.com/office/officeart/2005/8/layout/process4"/>
    <dgm:cxn modelId="{490BBDD0-9C16-3A48-9E74-E3CCF4A0C7B4}" type="presParOf" srcId="{045D3C38-C17C-E64D-B947-E1EEF8ACB926}" destId="{594F5D0B-0BDD-4C4D-9DE4-FEE63E0D444A}" srcOrd="1" destOrd="0" presId="urn:microsoft.com/office/officeart/2005/8/layout/process4"/>
    <dgm:cxn modelId="{12AEF065-AE84-5142-AEEC-800AF10275CA}" type="presParOf" srcId="{045D3C38-C17C-E64D-B947-E1EEF8ACB926}" destId="{79DD4913-E15F-E141-BD8B-DDDC7EFE4B35}" srcOrd="2" destOrd="0" presId="urn:microsoft.com/office/officeart/2005/8/layout/process4"/>
    <dgm:cxn modelId="{154B4F29-0A98-8D4A-A8ED-0B4D9B47150F}" type="presParOf" srcId="{79DD4913-E15F-E141-BD8B-DDDC7EFE4B35}" destId="{1D8146E7-52B9-214F-8624-D4AE25896C4E}" srcOrd="0" destOrd="0" presId="urn:microsoft.com/office/officeart/2005/8/layout/process4"/>
    <dgm:cxn modelId="{9F07EDEB-848E-DC42-92CB-31510800559A}" type="presParOf" srcId="{045D3C38-C17C-E64D-B947-E1EEF8ACB926}" destId="{AFC81B82-1E6E-B947-AF8C-D5E5530BF317}" srcOrd="3" destOrd="0" presId="urn:microsoft.com/office/officeart/2005/8/layout/process4"/>
    <dgm:cxn modelId="{1FB9F5A6-5C2B-AB46-BE39-6D3A1C7CB91E}" type="presParOf" srcId="{045D3C38-C17C-E64D-B947-E1EEF8ACB926}" destId="{C8E27869-A8F7-984E-A2B1-10CAB042A9C5}" srcOrd="4" destOrd="0" presId="urn:microsoft.com/office/officeart/2005/8/layout/process4"/>
    <dgm:cxn modelId="{64F6187A-614B-8247-817F-D57200EEFECF}" type="presParOf" srcId="{C8E27869-A8F7-984E-A2B1-10CAB042A9C5}" destId="{8FE61992-FB42-7840-8B90-9A1B0C97AA8C}" srcOrd="0" destOrd="0" presId="urn:microsoft.com/office/officeart/2005/8/layout/process4"/>
    <dgm:cxn modelId="{CA3230BB-6EDD-2E46-A86E-979D6D6F7CFB}" type="presParOf" srcId="{C8E27869-A8F7-984E-A2B1-10CAB042A9C5}" destId="{5B98AC15-311E-9348-A36F-8C98E1CB638D}" srcOrd="1" destOrd="0" presId="urn:microsoft.com/office/officeart/2005/8/layout/process4"/>
    <dgm:cxn modelId="{5EC07CEB-5F4D-BE4F-BA69-63F87498B3E2}" type="presParOf" srcId="{C8E27869-A8F7-984E-A2B1-10CAB042A9C5}" destId="{450DEDE3-E1F8-C143-96AF-7A92437FAF39}" srcOrd="2" destOrd="0" presId="urn:microsoft.com/office/officeart/2005/8/layout/process4"/>
    <dgm:cxn modelId="{1C919848-BA86-A94E-A711-A116AEE678A5}" type="presParOf" srcId="{450DEDE3-E1F8-C143-96AF-7A92437FAF39}" destId="{D9F91596-4C9D-4149-B778-1D078375158E}" srcOrd="0" destOrd="0" presId="urn:microsoft.com/office/officeart/2005/8/layout/process4"/>
    <dgm:cxn modelId="{9BE38F1F-7D94-234F-8232-1F3C70E61CA1}" type="presParOf" srcId="{450DEDE3-E1F8-C143-96AF-7A92437FAF39}" destId="{22390345-BC8A-1246-9892-2D3D1D0E7352}" srcOrd="1" destOrd="0" presId="urn:microsoft.com/office/officeart/2005/8/layout/process4"/>
    <dgm:cxn modelId="{4CBA6B73-AA62-BE4E-B8A3-34FC6FF08406}" type="presParOf" srcId="{450DEDE3-E1F8-C143-96AF-7A92437FAF39}" destId="{180053C3-D0F2-7B4E-887E-B8257B5A0DCE}" srcOrd="2" destOrd="0" presId="urn:microsoft.com/office/officeart/2005/8/layout/process4"/>
    <dgm:cxn modelId="{E6FCCC30-2DA5-1845-B30B-5EDDA3BB882B}" type="presParOf" srcId="{450DEDE3-E1F8-C143-96AF-7A92437FAF39}" destId="{44A48649-C517-2542-BD01-43DA3DD8ECB9}" srcOrd="3"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B18A34-E84C-4E89-AE08-8092DC15D16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1B9630E-D5C5-41DD-8D8C-2E92ADC39A68}">
      <dgm:prSet/>
      <dgm:spPr/>
      <dgm:t>
        <a:bodyPr/>
        <a:lstStyle/>
        <a:p>
          <a:r>
            <a:rPr lang="en-US" dirty="0">
              <a:solidFill>
                <a:schemeClr val="tx1"/>
              </a:solidFill>
            </a:rPr>
            <a:t>Scholars must meet NSF S-STEM program eligibility criteria and the institution’s eligibility criteria.</a:t>
          </a:r>
        </a:p>
      </dgm:t>
    </dgm:pt>
    <dgm:pt modelId="{5AC84BB6-E314-41E8-838A-365645914C79}" type="parTrans" cxnId="{343184AB-0F2F-4BB1-A7DE-2E9BDD4850DF}">
      <dgm:prSet/>
      <dgm:spPr/>
      <dgm:t>
        <a:bodyPr/>
        <a:lstStyle/>
        <a:p>
          <a:endParaRPr lang="en-US">
            <a:solidFill>
              <a:schemeClr val="tx1"/>
            </a:solidFill>
          </a:endParaRPr>
        </a:p>
      </dgm:t>
    </dgm:pt>
    <dgm:pt modelId="{FCEC76EA-E106-4FF9-B798-13712B34F1C0}" type="sibTrans" cxnId="{343184AB-0F2F-4BB1-A7DE-2E9BDD4850DF}">
      <dgm:prSet/>
      <dgm:spPr/>
      <dgm:t>
        <a:bodyPr/>
        <a:lstStyle/>
        <a:p>
          <a:endParaRPr lang="en-US">
            <a:solidFill>
              <a:schemeClr val="tx1"/>
            </a:solidFill>
          </a:endParaRPr>
        </a:p>
      </dgm:t>
    </dgm:pt>
    <dgm:pt modelId="{6A0FF9CC-67E3-3E42-BC82-E906B5620EC6}">
      <dgm:prSet/>
      <dgm:spPr/>
      <dgm:t>
        <a:bodyPr/>
        <a:lstStyle/>
        <a:p>
          <a:r>
            <a:rPr lang="en-US">
              <a:solidFill>
                <a:schemeClr val="tx1"/>
              </a:solidFill>
            </a:rPr>
            <a:t>It is acceptable to </a:t>
          </a:r>
          <a:r>
            <a:rPr lang="en-US" b="1">
              <a:solidFill>
                <a:schemeClr val="tx1"/>
              </a:solidFill>
            </a:rPr>
            <a:t>encourage applications </a:t>
          </a:r>
          <a:r>
            <a:rPr lang="en-US">
              <a:solidFill>
                <a:schemeClr val="tx1"/>
              </a:solidFill>
            </a:rPr>
            <a:t>from members of underrepresented groups (e.g., gender, race, ethnicity, geographic areas, first generation, etc.) in STEM fields.</a:t>
          </a:r>
          <a:endParaRPr lang="en-US" dirty="0">
            <a:solidFill>
              <a:schemeClr val="tx1"/>
            </a:solidFill>
          </a:endParaRPr>
        </a:p>
      </dgm:t>
    </dgm:pt>
    <dgm:pt modelId="{2823F961-BAE6-9D4B-9F8B-A5468E3052CE}" type="parTrans" cxnId="{C653B952-3336-C640-A3CE-184B97F9F36C}">
      <dgm:prSet/>
      <dgm:spPr/>
      <dgm:t>
        <a:bodyPr/>
        <a:lstStyle/>
        <a:p>
          <a:endParaRPr lang="en-US">
            <a:solidFill>
              <a:schemeClr val="tx1"/>
            </a:solidFill>
          </a:endParaRPr>
        </a:p>
      </dgm:t>
    </dgm:pt>
    <dgm:pt modelId="{54AEC22C-8FC7-C84C-A295-05F18B11E21E}" type="sibTrans" cxnId="{C653B952-3336-C640-A3CE-184B97F9F36C}">
      <dgm:prSet/>
      <dgm:spPr/>
      <dgm:t>
        <a:bodyPr/>
        <a:lstStyle/>
        <a:p>
          <a:endParaRPr lang="en-US">
            <a:solidFill>
              <a:schemeClr val="tx1"/>
            </a:solidFill>
          </a:endParaRPr>
        </a:p>
      </dgm:t>
    </dgm:pt>
    <dgm:pt modelId="{B6ADAF97-ACD1-D242-8302-CBCB6617558C}">
      <dgm:prSet/>
      <dgm:spPr/>
      <dgm:t>
        <a:bodyPr/>
        <a:lstStyle/>
        <a:p>
          <a:r>
            <a:rPr lang="en-US" b="0" i="0" u="none">
              <a:solidFill>
                <a:schemeClr val="tx1"/>
              </a:solidFill>
            </a:rPr>
            <a:t>All students who meet a project’s eligibility requirements must have an equal opportunity to receive scholarships, regardless of any other factors.</a:t>
          </a:r>
          <a:endParaRPr lang="en-US" dirty="0">
            <a:solidFill>
              <a:schemeClr val="tx1"/>
            </a:solidFill>
          </a:endParaRPr>
        </a:p>
      </dgm:t>
    </dgm:pt>
    <dgm:pt modelId="{948147C2-67BF-0F4E-893B-DF3C22949AA9}" type="parTrans" cxnId="{7EEBCF6D-21A4-6348-85E5-C1912BFFC8AA}">
      <dgm:prSet/>
      <dgm:spPr/>
      <dgm:t>
        <a:bodyPr/>
        <a:lstStyle/>
        <a:p>
          <a:endParaRPr lang="en-US">
            <a:solidFill>
              <a:schemeClr val="tx1"/>
            </a:solidFill>
          </a:endParaRPr>
        </a:p>
      </dgm:t>
    </dgm:pt>
    <dgm:pt modelId="{C9215C0C-C803-F643-A2FE-9108EF9E8539}" type="sibTrans" cxnId="{7EEBCF6D-21A4-6348-85E5-C1912BFFC8AA}">
      <dgm:prSet/>
      <dgm:spPr/>
      <dgm:t>
        <a:bodyPr/>
        <a:lstStyle/>
        <a:p>
          <a:endParaRPr lang="en-US">
            <a:solidFill>
              <a:schemeClr val="tx1"/>
            </a:solidFill>
          </a:endParaRPr>
        </a:p>
      </dgm:t>
    </dgm:pt>
    <dgm:pt modelId="{CBC36C31-67FE-F745-A690-E7C6DE8C05B8}" type="pres">
      <dgm:prSet presAssocID="{58B18A34-E84C-4E89-AE08-8092DC15D160}" presName="linear" presStyleCnt="0">
        <dgm:presLayoutVars>
          <dgm:animLvl val="lvl"/>
          <dgm:resizeHandles val="exact"/>
        </dgm:presLayoutVars>
      </dgm:prSet>
      <dgm:spPr/>
    </dgm:pt>
    <dgm:pt modelId="{731D5B2D-9FB5-FA4C-B7A9-1D61BF6203B6}" type="pres">
      <dgm:prSet presAssocID="{21B9630E-D5C5-41DD-8D8C-2E92ADC39A68}" presName="parentText" presStyleLbl="node1" presStyleIdx="0" presStyleCnt="3">
        <dgm:presLayoutVars>
          <dgm:chMax val="0"/>
          <dgm:bulletEnabled val="1"/>
        </dgm:presLayoutVars>
      </dgm:prSet>
      <dgm:spPr/>
    </dgm:pt>
    <dgm:pt modelId="{8DCD439F-A327-6043-99A0-2A6CF6A4B9C9}" type="pres">
      <dgm:prSet presAssocID="{FCEC76EA-E106-4FF9-B798-13712B34F1C0}" presName="spacer" presStyleCnt="0"/>
      <dgm:spPr/>
    </dgm:pt>
    <dgm:pt modelId="{64FB9D5B-F209-2447-A615-5E6A137413B4}" type="pres">
      <dgm:prSet presAssocID="{6A0FF9CC-67E3-3E42-BC82-E906B5620EC6}" presName="parentText" presStyleLbl="node1" presStyleIdx="1" presStyleCnt="3">
        <dgm:presLayoutVars>
          <dgm:chMax val="0"/>
          <dgm:bulletEnabled val="1"/>
        </dgm:presLayoutVars>
      </dgm:prSet>
      <dgm:spPr/>
    </dgm:pt>
    <dgm:pt modelId="{0782F494-B8EE-B842-97B1-EC62D489A940}" type="pres">
      <dgm:prSet presAssocID="{54AEC22C-8FC7-C84C-A295-05F18B11E21E}" presName="spacer" presStyleCnt="0"/>
      <dgm:spPr/>
    </dgm:pt>
    <dgm:pt modelId="{CD0153F6-6838-494C-8B16-9CE60D50B26D}" type="pres">
      <dgm:prSet presAssocID="{B6ADAF97-ACD1-D242-8302-CBCB6617558C}" presName="parentText" presStyleLbl="node1" presStyleIdx="2" presStyleCnt="3">
        <dgm:presLayoutVars>
          <dgm:chMax val="0"/>
          <dgm:bulletEnabled val="1"/>
        </dgm:presLayoutVars>
      </dgm:prSet>
      <dgm:spPr/>
    </dgm:pt>
  </dgm:ptLst>
  <dgm:cxnLst>
    <dgm:cxn modelId="{438B7F25-AA6D-6440-88BC-0E22228F18CD}" type="presOf" srcId="{21B9630E-D5C5-41DD-8D8C-2E92ADC39A68}" destId="{731D5B2D-9FB5-FA4C-B7A9-1D61BF6203B6}" srcOrd="0" destOrd="0" presId="urn:microsoft.com/office/officeart/2005/8/layout/vList2"/>
    <dgm:cxn modelId="{7EEBCF6D-21A4-6348-85E5-C1912BFFC8AA}" srcId="{58B18A34-E84C-4E89-AE08-8092DC15D160}" destId="{B6ADAF97-ACD1-D242-8302-CBCB6617558C}" srcOrd="2" destOrd="0" parTransId="{948147C2-67BF-0F4E-893B-DF3C22949AA9}" sibTransId="{C9215C0C-C803-F643-A2FE-9108EF9E8539}"/>
    <dgm:cxn modelId="{C7697C51-9E78-124B-9CE9-5387EF023449}" type="presOf" srcId="{6A0FF9CC-67E3-3E42-BC82-E906B5620EC6}" destId="{64FB9D5B-F209-2447-A615-5E6A137413B4}" srcOrd="0" destOrd="0" presId="urn:microsoft.com/office/officeart/2005/8/layout/vList2"/>
    <dgm:cxn modelId="{C653B952-3336-C640-A3CE-184B97F9F36C}" srcId="{58B18A34-E84C-4E89-AE08-8092DC15D160}" destId="{6A0FF9CC-67E3-3E42-BC82-E906B5620EC6}" srcOrd="1" destOrd="0" parTransId="{2823F961-BAE6-9D4B-9F8B-A5468E3052CE}" sibTransId="{54AEC22C-8FC7-C84C-A295-05F18B11E21E}"/>
    <dgm:cxn modelId="{CC55A559-355D-9642-9F1E-3E28A4FFABB9}" type="presOf" srcId="{58B18A34-E84C-4E89-AE08-8092DC15D160}" destId="{CBC36C31-67FE-F745-A690-E7C6DE8C05B8}" srcOrd="0" destOrd="0" presId="urn:microsoft.com/office/officeart/2005/8/layout/vList2"/>
    <dgm:cxn modelId="{B5D0737B-D5EF-8A4F-B64B-95CEBA2D7E73}" type="presOf" srcId="{B6ADAF97-ACD1-D242-8302-CBCB6617558C}" destId="{CD0153F6-6838-494C-8B16-9CE60D50B26D}" srcOrd="0" destOrd="0" presId="urn:microsoft.com/office/officeart/2005/8/layout/vList2"/>
    <dgm:cxn modelId="{343184AB-0F2F-4BB1-A7DE-2E9BDD4850DF}" srcId="{58B18A34-E84C-4E89-AE08-8092DC15D160}" destId="{21B9630E-D5C5-41DD-8D8C-2E92ADC39A68}" srcOrd="0" destOrd="0" parTransId="{5AC84BB6-E314-41E8-838A-365645914C79}" sibTransId="{FCEC76EA-E106-4FF9-B798-13712B34F1C0}"/>
    <dgm:cxn modelId="{48F0B288-17CB-164F-91C4-F556839808BE}" type="presParOf" srcId="{CBC36C31-67FE-F745-A690-E7C6DE8C05B8}" destId="{731D5B2D-9FB5-FA4C-B7A9-1D61BF6203B6}" srcOrd="0" destOrd="0" presId="urn:microsoft.com/office/officeart/2005/8/layout/vList2"/>
    <dgm:cxn modelId="{7BC109A9-4FB5-AF4D-BC2A-1EE6CBF87EDD}" type="presParOf" srcId="{CBC36C31-67FE-F745-A690-E7C6DE8C05B8}" destId="{8DCD439F-A327-6043-99A0-2A6CF6A4B9C9}" srcOrd="1" destOrd="0" presId="urn:microsoft.com/office/officeart/2005/8/layout/vList2"/>
    <dgm:cxn modelId="{585A6368-7F3C-294A-8ADF-BAD0DE7B25B0}" type="presParOf" srcId="{CBC36C31-67FE-F745-A690-E7C6DE8C05B8}" destId="{64FB9D5B-F209-2447-A615-5E6A137413B4}" srcOrd="2" destOrd="0" presId="urn:microsoft.com/office/officeart/2005/8/layout/vList2"/>
    <dgm:cxn modelId="{C93BC6E6-5CD6-B741-BE2D-97618DF0482F}" type="presParOf" srcId="{CBC36C31-67FE-F745-A690-E7C6DE8C05B8}" destId="{0782F494-B8EE-B842-97B1-EC62D489A940}" srcOrd="3" destOrd="0" presId="urn:microsoft.com/office/officeart/2005/8/layout/vList2"/>
    <dgm:cxn modelId="{01F99154-987F-A14E-8D24-63C376E7649E}" type="presParOf" srcId="{CBC36C31-67FE-F745-A690-E7C6DE8C05B8}" destId="{CD0153F6-6838-494C-8B16-9CE60D50B26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975B8A7-F237-4FB8-87D7-CCBE8C765855}">
      <dgm:prSet/>
      <dgm:spPr/>
      <dgm:t>
        <a:bodyPr/>
        <a:lstStyle/>
        <a:p>
          <a:r>
            <a:rPr lang="en-US" dirty="0"/>
            <a:t>The definition of low-income must be determined systematically by the institution’s financial aid office and  should be applicable to the S-STEM project or any other federally-funded project that requires a definition of low-income.</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Reasonable definitions include those cited for eligibility for the federal Pell grant: </a:t>
          </a:r>
          <a:r>
            <a:rPr lang="en-US"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https://www2.ed.gov/programs/fpg/index.html</a:t>
          </a:r>
          <a:br>
            <a:rPr lang="en-US" dirty="0">
              <a:solidFill>
                <a:schemeClr val="tx1"/>
              </a:solidFill>
            </a:rPr>
          </a:br>
          <a:br>
            <a:rPr lang="en-US" dirty="0">
              <a:solidFill>
                <a:schemeClr val="tx1"/>
              </a:solidFill>
            </a:rPr>
          </a:br>
          <a:r>
            <a:rPr lang="en-US" dirty="0">
              <a:solidFill>
                <a:schemeClr val="tx1"/>
              </a:solidFill>
            </a:rPr>
            <a:t>and TRIO grants</a:t>
          </a:r>
          <a:br>
            <a:rPr lang="en-US" dirty="0">
              <a:solidFill>
                <a:schemeClr val="tx1"/>
              </a:solidFill>
            </a:rPr>
          </a:br>
          <a:r>
            <a:rPr lang="en-US"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https://www2.ed.gov/about/offices/list/ope/trio/index.html</a:t>
          </a:r>
          <a:br>
            <a:rPr lang="en-US" dirty="0">
              <a:solidFill>
                <a:schemeClr val="tx1"/>
              </a:solidFill>
            </a:rPr>
          </a:br>
          <a:br>
            <a:rPr lang="en-US" dirty="0">
              <a:solidFill>
                <a:schemeClr val="tx1"/>
              </a:solidFill>
            </a:rPr>
          </a:br>
          <a:r>
            <a:rPr lang="en-US" dirty="0">
              <a:solidFill>
                <a:schemeClr val="tx1"/>
              </a:solidFill>
            </a:rPr>
            <a:t>programs, but other definitions applied consistently are also possible when well justified.</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75B8A7-F237-4FB8-87D7-CCBE8C765855}">
      <dgm:prSet/>
      <dgm:spPr/>
      <dgm:t>
        <a:bodyPr/>
        <a:lstStyle/>
        <a:p>
          <a:r>
            <a:rPr lang="en-US" dirty="0">
              <a:solidFill>
                <a:schemeClr val="bg1"/>
              </a:solidFill>
            </a:rPr>
            <a:t>This is defined by the institution and often involves a GPA cut-off.</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Projects should include plans for student probationary status and additional support if a student’s GPA falls below the set level for some period of time.</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75B8A7-F237-4FB8-87D7-CCBE8C765855}">
      <dgm:prSet/>
      <dgm:spPr/>
      <dgm:t>
        <a:bodyPr/>
        <a:lstStyle/>
        <a:p>
          <a:r>
            <a:rPr lang="en-US" dirty="0"/>
            <a:t>Unmet financial need depends on the cost of attendance and the estimated family/student financial contribution.</a:t>
          </a:r>
          <a:br>
            <a:rPr lang="en-US" dirty="0"/>
          </a:br>
          <a:br>
            <a:rPr lang="en-US" dirty="0"/>
          </a:br>
          <a:r>
            <a:rPr lang="en-US" dirty="0"/>
            <a:t>The institution determines the cost of attendance.</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The expected family/student contribution is defined for undergraduate students by the U.S. Department of Education rules for need-based Federal financial aid Free Application for Federal Student Aid (FAFSA), or, for graduate students, defined as financial eligibility for Graduate Assistance in Areas of National Need (GAANN).</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6B0DDC-E727-44E6-9082-106CDD54BE70}"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C64F76DE-8ED6-47DD-80BB-01F577550E9D}">
      <dgm:prSet/>
      <dgm:spPr/>
      <dgm:t>
        <a:bodyPr/>
        <a:lstStyle/>
        <a:p>
          <a:pPr>
            <a:lnSpc>
              <a:spcPct val="100000"/>
            </a:lnSpc>
          </a:pPr>
          <a:r>
            <a:rPr lang="en-US"/>
            <a:t>The use of data analytics </a:t>
          </a:r>
        </a:p>
      </dgm:t>
    </dgm:pt>
    <dgm:pt modelId="{656DF2A7-DD33-47F2-939A-D58E849CD344}" type="parTrans" cxnId="{6F913228-3209-40C2-A396-4723528B5A35}">
      <dgm:prSet/>
      <dgm:spPr/>
      <dgm:t>
        <a:bodyPr/>
        <a:lstStyle/>
        <a:p>
          <a:endParaRPr lang="en-US"/>
        </a:p>
      </dgm:t>
    </dgm:pt>
    <dgm:pt modelId="{71373290-92EC-4CF8-A11D-AFB5859250E3}" type="sibTrans" cxnId="{6F913228-3209-40C2-A396-4723528B5A35}">
      <dgm:prSet/>
      <dgm:spPr/>
      <dgm:t>
        <a:bodyPr/>
        <a:lstStyle/>
        <a:p>
          <a:endParaRPr lang="en-US"/>
        </a:p>
      </dgm:t>
    </dgm:pt>
    <dgm:pt modelId="{8AE04710-DB37-4282-8686-4CD9C40D8EAD}">
      <dgm:prSet custT="1"/>
      <dgm:spPr/>
      <dgm:t>
        <a:bodyPr/>
        <a:lstStyle/>
        <a:p>
          <a:pPr>
            <a:lnSpc>
              <a:spcPct val="100000"/>
            </a:lnSpc>
            <a:buFont typeface="Wingdings" pitchFamily="2" charset="2"/>
            <a:buChar char="ü"/>
          </a:pPr>
          <a:r>
            <a:rPr lang="en-US" sz="1400" dirty="0"/>
            <a:t>Examine patterns in institutional student data</a:t>
          </a:r>
        </a:p>
        <a:p>
          <a:pPr>
            <a:lnSpc>
              <a:spcPct val="100000"/>
            </a:lnSpc>
            <a:buNone/>
          </a:pPr>
          <a:r>
            <a:rPr lang="en-US" sz="1400" dirty="0"/>
            <a:t>Describe and predict successful completion of academic and career pathways</a:t>
          </a:r>
        </a:p>
      </dgm:t>
    </dgm:pt>
    <dgm:pt modelId="{6CFE1FA4-5111-4F2D-BEDE-26248FA92C90}" type="parTrans" cxnId="{7AB55456-0F90-4894-90FE-A549DB66C452}">
      <dgm:prSet/>
      <dgm:spPr/>
      <dgm:t>
        <a:bodyPr/>
        <a:lstStyle/>
        <a:p>
          <a:endParaRPr lang="en-US"/>
        </a:p>
      </dgm:t>
    </dgm:pt>
    <dgm:pt modelId="{E237E97C-59F5-47E7-A648-5A1DB479F4B7}" type="sibTrans" cxnId="{7AB55456-0F90-4894-90FE-A549DB66C452}">
      <dgm:prSet/>
      <dgm:spPr/>
      <dgm:t>
        <a:bodyPr/>
        <a:lstStyle/>
        <a:p>
          <a:endParaRPr lang="en-US"/>
        </a:p>
      </dgm:t>
    </dgm:pt>
    <dgm:pt modelId="{F9127E66-9828-46F2-A3E6-D78B9D8CC7F1}">
      <dgm:prSet/>
      <dgm:spPr/>
      <dgm:t>
        <a:bodyPr/>
        <a:lstStyle/>
        <a:p>
          <a:pPr>
            <a:lnSpc>
              <a:spcPct val="100000"/>
            </a:lnSpc>
          </a:pPr>
          <a:r>
            <a:rPr lang="en-US" dirty="0"/>
            <a:t>Partnerships with offices of institutional research, offices of financial aid and offices of admissions</a:t>
          </a:r>
        </a:p>
      </dgm:t>
    </dgm:pt>
    <dgm:pt modelId="{CF90153D-2955-4734-A3CC-A173541EDCCA}" type="parTrans" cxnId="{34530AC4-EA03-45B1-BA25-A738667F76E7}">
      <dgm:prSet/>
      <dgm:spPr/>
      <dgm:t>
        <a:bodyPr/>
        <a:lstStyle/>
        <a:p>
          <a:endParaRPr lang="en-US"/>
        </a:p>
      </dgm:t>
    </dgm:pt>
    <dgm:pt modelId="{54AA099C-C7EB-433C-846A-C1E334E45D71}" type="sibTrans" cxnId="{34530AC4-EA03-45B1-BA25-A738667F76E7}">
      <dgm:prSet/>
      <dgm:spPr/>
      <dgm:t>
        <a:bodyPr/>
        <a:lstStyle/>
        <a:p>
          <a:endParaRPr lang="en-US"/>
        </a:p>
      </dgm:t>
    </dgm:pt>
    <dgm:pt modelId="{B92FF40B-667D-477F-A417-266E56506DFC}" type="pres">
      <dgm:prSet presAssocID="{406B0DDC-E727-44E6-9082-106CDD54BE70}" presName="root" presStyleCnt="0">
        <dgm:presLayoutVars>
          <dgm:dir/>
          <dgm:resizeHandles val="exact"/>
        </dgm:presLayoutVars>
      </dgm:prSet>
      <dgm:spPr/>
    </dgm:pt>
    <dgm:pt modelId="{2BF2AFCB-77F4-45CF-8A9D-A3F610E1F4D8}" type="pres">
      <dgm:prSet presAssocID="{C64F76DE-8ED6-47DD-80BB-01F577550E9D}" presName="compNode" presStyleCnt="0"/>
      <dgm:spPr/>
    </dgm:pt>
    <dgm:pt modelId="{7DD656AF-F6BE-4306-BDC5-FC79D94D2847}" type="pres">
      <dgm:prSet presAssocID="{C64F76DE-8ED6-47DD-80BB-01F577550E9D}" presName="bgRect" presStyleLbl="bgShp" presStyleIdx="0" presStyleCnt="2"/>
      <dgm:spPr/>
    </dgm:pt>
    <dgm:pt modelId="{EF84E21D-6EC3-4761-8CCC-5AF8CCBD1810}" type="pres">
      <dgm:prSet presAssocID="{C64F76DE-8ED6-47DD-80BB-01F577550E9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3BCFAD70-4965-40F1-8E88-BB680AD036DA}" type="pres">
      <dgm:prSet presAssocID="{C64F76DE-8ED6-47DD-80BB-01F577550E9D}" presName="spaceRect" presStyleCnt="0"/>
      <dgm:spPr/>
    </dgm:pt>
    <dgm:pt modelId="{1315948B-F58B-44D5-A7FD-8DA7909A18DB}" type="pres">
      <dgm:prSet presAssocID="{C64F76DE-8ED6-47DD-80BB-01F577550E9D}" presName="parTx" presStyleLbl="revTx" presStyleIdx="0" presStyleCnt="3">
        <dgm:presLayoutVars>
          <dgm:chMax val="0"/>
          <dgm:chPref val="0"/>
        </dgm:presLayoutVars>
      </dgm:prSet>
      <dgm:spPr/>
    </dgm:pt>
    <dgm:pt modelId="{B414C52D-A558-44C0-99EE-E35EEE102A79}" type="pres">
      <dgm:prSet presAssocID="{C64F76DE-8ED6-47DD-80BB-01F577550E9D}" presName="desTx" presStyleLbl="revTx" presStyleIdx="1" presStyleCnt="3" custScaleX="149548" custLinFactNeighborX="-32105" custLinFactNeighborY="910">
        <dgm:presLayoutVars/>
      </dgm:prSet>
      <dgm:spPr/>
    </dgm:pt>
    <dgm:pt modelId="{645CD9DD-DD52-4E5B-80DF-F1373A64BCEF}" type="pres">
      <dgm:prSet presAssocID="{71373290-92EC-4CF8-A11D-AFB5859250E3}" presName="sibTrans" presStyleCnt="0"/>
      <dgm:spPr/>
    </dgm:pt>
    <dgm:pt modelId="{B8BD7EDE-057C-4B8C-9123-76B32F099F3A}" type="pres">
      <dgm:prSet presAssocID="{F9127E66-9828-46F2-A3E6-D78B9D8CC7F1}" presName="compNode" presStyleCnt="0"/>
      <dgm:spPr/>
    </dgm:pt>
    <dgm:pt modelId="{17F6A834-BA21-4EFE-A05C-CA40CA78FD82}" type="pres">
      <dgm:prSet presAssocID="{F9127E66-9828-46F2-A3E6-D78B9D8CC7F1}" presName="bgRect" presStyleLbl="bgShp" presStyleIdx="1" presStyleCnt="2"/>
      <dgm:spPr/>
    </dgm:pt>
    <dgm:pt modelId="{34A82F5D-9944-4FB2-96AE-A7A932606764}" type="pres">
      <dgm:prSet presAssocID="{F9127E66-9828-46F2-A3E6-D78B9D8CC7F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ilding"/>
        </a:ext>
      </dgm:extLst>
    </dgm:pt>
    <dgm:pt modelId="{0A1F4B77-0C01-4D5D-8BAF-FB21C42A36C8}" type="pres">
      <dgm:prSet presAssocID="{F9127E66-9828-46F2-A3E6-D78B9D8CC7F1}" presName="spaceRect" presStyleCnt="0"/>
      <dgm:spPr/>
    </dgm:pt>
    <dgm:pt modelId="{8A591B6D-6073-4856-B733-AB855D4FA308}" type="pres">
      <dgm:prSet presAssocID="{F9127E66-9828-46F2-A3E6-D78B9D8CC7F1}" presName="parTx" presStyleLbl="revTx" presStyleIdx="2" presStyleCnt="3">
        <dgm:presLayoutVars>
          <dgm:chMax val="0"/>
          <dgm:chPref val="0"/>
        </dgm:presLayoutVars>
      </dgm:prSet>
      <dgm:spPr/>
    </dgm:pt>
  </dgm:ptLst>
  <dgm:cxnLst>
    <dgm:cxn modelId="{9065A023-E9B0-8A42-A019-13A2D02849E5}" type="presOf" srcId="{F9127E66-9828-46F2-A3E6-D78B9D8CC7F1}" destId="{8A591B6D-6073-4856-B733-AB855D4FA308}" srcOrd="0" destOrd="0" presId="urn:microsoft.com/office/officeart/2018/2/layout/IconVerticalSolidList"/>
    <dgm:cxn modelId="{6F913228-3209-40C2-A396-4723528B5A35}" srcId="{406B0DDC-E727-44E6-9082-106CDD54BE70}" destId="{C64F76DE-8ED6-47DD-80BB-01F577550E9D}" srcOrd="0" destOrd="0" parTransId="{656DF2A7-DD33-47F2-939A-D58E849CD344}" sibTransId="{71373290-92EC-4CF8-A11D-AFB5859250E3}"/>
    <dgm:cxn modelId="{F667CE6E-EE36-E34D-B529-40DAB2BB6636}" type="presOf" srcId="{C64F76DE-8ED6-47DD-80BB-01F577550E9D}" destId="{1315948B-F58B-44D5-A7FD-8DA7909A18DB}" srcOrd="0" destOrd="0" presId="urn:microsoft.com/office/officeart/2018/2/layout/IconVerticalSolidList"/>
    <dgm:cxn modelId="{7AB55456-0F90-4894-90FE-A549DB66C452}" srcId="{C64F76DE-8ED6-47DD-80BB-01F577550E9D}" destId="{8AE04710-DB37-4282-8686-4CD9C40D8EAD}" srcOrd="0" destOrd="0" parTransId="{6CFE1FA4-5111-4F2D-BEDE-26248FA92C90}" sibTransId="{E237E97C-59F5-47E7-A648-5A1DB479F4B7}"/>
    <dgm:cxn modelId="{59272380-1196-6543-917D-3A42D2C86915}" type="presOf" srcId="{8AE04710-DB37-4282-8686-4CD9C40D8EAD}" destId="{B414C52D-A558-44C0-99EE-E35EEE102A79}" srcOrd="0" destOrd="0" presId="urn:microsoft.com/office/officeart/2018/2/layout/IconVerticalSolidList"/>
    <dgm:cxn modelId="{9B9424C3-D42D-1E43-9925-E42C8E636CBD}" type="presOf" srcId="{406B0DDC-E727-44E6-9082-106CDD54BE70}" destId="{B92FF40B-667D-477F-A417-266E56506DFC}" srcOrd="0" destOrd="0" presId="urn:microsoft.com/office/officeart/2018/2/layout/IconVerticalSolidList"/>
    <dgm:cxn modelId="{34530AC4-EA03-45B1-BA25-A738667F76E7}" srcId="{406B0DDC-E727-44E6-9082-106CDD54BE70}" destId="{F9127E66-9828-46F2-A3E6-D78B9D8CC7F1}" srcOrd="1" destOrd="0" parTransId="{CF90153D-2955-4734-A3CC-A173541EDCCA}" sibTransId="{54AA099C-C7EB-433C-846A-C1E334E45D71}"/>
    <dgm:cxn modelId="{B3B96F9B-3FEF-554F-9BF8-EAB7869A5A41}" type="presParOf" srcId="{B92FF40B-667D-477F-A417-266E56506DFC}" destId="{2BF2AFCB-77F4-45CF-8A9D-A3F610E1F4D8}" srcOrd="0" destOrd="0" presId="urn:microsoft.com/office/officeart/2018/2/layout/IconVerticalSolidList"/>
    <dgm:cxn modelId="{1B336C85-8CF3-1D47-8E02-7DFA25E392A9}" type="presParOf" srcId="{2BF2AFCB-77F4-45CF-8A9D-A3F610E1F4D8}" destId="{7DD656AF-F6BE-4306-BDC5-FC79D94D2847}" srcOrd="0" destOrd="0" presId="urn:microsoft.com/office/officeart/2018/2/layout/IconVerticalSolidList"/>
    <dgm:cxn modelId="{95D79EC3-0EFA-1745-8E7C-8641DC27F7E6}" type="presParOf" srcId="{2BF2AFCB-77F4-45CF-8A9D-A3F610E1F4D8}" destId="{EF84E21D-6EC3-4761-8CCC-5AF8CCBD1810}" srcOrd="1" destOrd="0" presId="urn:microsoft.com/office/officeart/2018/2/layout/IconVerticalSolidList"/>
    <dgm:cxn modelId="{EAD0C748-31C4-134D-AC5B-AD8DDDF37247}" type="presParOf" srcId="{2BF2AFCB-77F4-45CF-8A9D-A3F610E1F4D8}" destId="{3BCFAD70-4965-40F1-8E88-BB680AD036DA}" srcOrd="2" destOrd="0" presId="urn:microsoft.com/office/officeart/2018/2/layout/IconVerticalSolidList"/>
    <dgm:cxn modelId="{47FBB660-C6FC-9B41-9FCA-C787A13336A0}" type="presParOf" srcId="{2BF2AFCB-77F4-45CF-8A9D-A3F610E1F4D8}" destId="{1315948B-F58B-44D5-A7FD-8DA7909A18DB}" srcOrd="3" destOrd="0" presId="urn:microsoft.com/office/officeart/2018/2/layout/IconVerticalSolidList"/>
    <dgm:cxn modelId="{43CFF49D-146D-3644-A305-AAC266312E6B}" type="presParOf" srcId="{2BF2AFCB-77F4-45CF-8A9D-A3F610E1F4D8}" destId="{B414C52D-A558-44C0-99EE-E35EEE102A79}" srcOrd="4" destOrd="0" presId="urn:microsoft.com/office/officeart/2018/2/layout/IconVerticalSolidList"/>
    <dgm:cxn modelId="{9DAB041E-4B38-6B4B-8DDA-C445190D7465}" type="presParOf" srcId="{B92FF40B-667D-477F-A417-266E56506DFC}" destId="{645CD9DD-DD52-4E5B-80DF-F1373A64BCEF}" srcOrd="1" destOrd="0" presId="urn:microsoft.com/office/officeart/2018/2/layout/IconVerticalSolidList"/>
    <dgm:cxn modelId="{5A16E4F7-F22C-954F-B5C2-E4C7FBFF81D0}" type="presParOf" srcId="{B92FF40B-667D-477F-A417-266E56506DFC}" destId="{B8BD7EDE-057C-4B8C-9123-76B32F099F3A}" srcOrd="2" destOrd="0" presId="urn:microsoft.com/office/officeart/2018/2/layout/IconVerticalSolidList"/>
    <dgm:cxn modelId="{DA17868B-12ED-A74D-AE6D-F21FD514C364}" type="presParOf" srcId="{B8BD7EDE-057C-4B8C-9123-76B32F099F3A}" destId="{17F6A834-BA21-4EFE-A05C-CA40CA78FD82}" srcOrd="0" destOrd="0" presId="urn:microsoft.com/office/officeart/2018/2/layout/IconVerticalSolidList"/>
    <dgm:cxn modelId="{7506C4D2-9EFD-094C-A103-44DA0B0BA944}" type="presParOf" srcId="{B8BD7EDE-057C-4B8C-9123-76B32F099F3A}" destId="{34A82F5D-9944-4FB2-96AE-A7A932606764}" srcOrd="1" destOrd="0" presId="urn:microsoft.com/office/officeart/2018/2/layout/IconVerticalSolidList"/>
    <dgm:cxn modelId="{D12EBE22-C254-2C41-BEFC-DDA3E82F3817}" type="presParOf" srcId="{B8BD7EDE-057C-4B8C-9123-76B32F099F3A}" destId="{0A1F4B77-0C01-4D5D-8BAF-FB21C42A36C8}" srcOrd="2" destOrd="0" presId="urn:microsoft.com/office/officeart/2018/2/layout/IconVerticalSolidList"/>
    <dgm:cxn modelId="{1B408107-5949-0943-9694-D4D6A54A2EFF}" type="presParOf" srcId="{B8BD7EDE-057C-4B8C-9123-76B32F099F3A}" destId="{8A591B6D-6073-4856-B733-AB855D4FA30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4AEC0-9341-45C3-BE53-A4138375E947}">
      <dsp:nvSpPr>
        <dsp:cNvPr id="0" name=""/>
        <dsp:cNvSpPr/>
      </dsp:nvSpPr>
      <dsp:spPr>
        <a:xfrm>
          <a:off x="0" y="680"/>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02083-6F86-442C-88A0-C4F9D7CA0A6B}">
      <dsp:nvSpPr>
        <dsp:cNvPr id="0" name=""/>
        <dsp:cNvSpPr/>
      </dsp:nvSpPr>
      <dsp:spPr>
        <a:xfrm>
          <a:off x="481612" y="358904"/>
          <a:ext cx="875659" cy="875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82B5C-7FB4-4ACA-8DE0-60B7CE0B53D8}">
      <dsp:nvSpPr>
        <dsp:cNvPr id="0" name=""/>
        <dsp:cNvSpPr/>
      </dsp:nvSpPr>
      <dsp:spPr>
        <a:xfrm>
          <a:off x="1838885" y="680"/>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increase the number </a:t>
          </a:r>
          <a:r>
            <a:rPr lang="en-US" sz="1500" kern="1200" dirty="0"/>
            <a:t>of low-income academically talented students with demonstrated financial need obtaining degrees in S-STEM eligible disciplines and entering the workforce or graduate programs in STEM</a:t>
          </a:r>
        </a:p>
      </dsp:txBody>
      <dsp:txXfrm>
        <a:off x="1838885" y="680"/>
        <a:ext cx="4320614" cy="1592108"/>
      </dsp:txXfrm>
    </dsp:sp>
    <dsp:sp modelId="{4585CC25-9E13-4AF0-BDC6-06B9E307CBAC}">
      <dsp:nvSpPr>
        <dsp:cNvPr id="0" name=""/>
        <dsp:cNvSpPr/>
      </dsp:nvSpPr>
      <dsp:spPr>
        <a:xfrm>
          <a:off x="0" y="1990816"/>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E0EFC-9925-49E6-9148-C99A8A4902EA}">
      <dsp:nvSpPr>
        <dsp:cNvPr id="0" name=""/>
        <dsp:cNvSpPr/>
      </dsp:nvSpPr>
      <dsp:spPr>
        <a:xfrm>
          <a:off x="481612" y="2349040"/>
          <a:ext cx="875659" cy="8756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4DF9E1-7237-4978-AD88-81084FF50F51}">
      <dsp:nvSpPr>
        <dsp:cNvPr id="0" name=""/>
        <dsp:cNvSpPr/>
      </dsp:nvSpPr>
      <dsp:spPr>
        <a:xfrm>
          <a:off x="1838885" y="1990816"/>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improve the education </a:t>
          </a:r>
          <a:r>
            <a:rPr lang="en-US" sz="1500" kern="1200" dirty="0"/>
            <a:t>of future scientists, engineers, and technicians, with a focus on low-income academically talented students with demonstrated financial need</a:t>
          </a:r>
        </a:p>
      </dsp:txBody>
      <dsp:txXfrm>
        <a:off x="1838885" y="1990816"/>
        <a:ext cx="4320614" cy="1592108"/>
      </dsp:txXfrm>
    </dsp:sp>
    <dsp:sp modelId="{DAA27B75-D06A-448C-967D-DB06AA818DF2}">
      <dsp:nvSpPr>
        <dsp:cNvPr id="0" name=""/>
        <dsp:cNvSpPr/>
      </dsp:nvSpPr>
      <dsp:spPr>
        <a:xfrm>
          <a:off x="0" y="3980951"/>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6E56E-0A5E-4B1C-BAF5-61F4E7010B02}">
      <dsp:nvSpPr>
        <dsp:cNvPr id="0" name=""/>
        <dsp:cNvSpPr/>
      </dsp:nvSpPr>
      <dsp:spPr>
        <a:xfrm>
          <a:off x="491236" y="4339176"/>
          <a:ext cx="875659" cy="8756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2344A4-866B-41CC-A10E-74938524B596}">
      <dsp:nvSpPr>
        <dsp:cNvPr id="0" name=""/>
        <dsp:cNvSpPr/>
      </dsp:nvSpPr>
      <dsp:spPr>
        <a:xfrm>
          <a:off x="1838885" y="3980951"/>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generate knowledge </a:t>
          </a:r>
          <a:r>
            <a:rPr lang="en-US" sz="1500" kern="1200" dirty="0"/>
            <a:t>to advance understanding of how interventions or evidence-based curricular and co-curricular activities affect the success, retention, transfer, academic/career pathways, and graduation of low-income students in STEM</a:t>
          </a:r>
        </a:p>
      </dsp:txBody>
      <dsp:txXfrm>
        <a:off x="1838885" y="3980951"/>
        <a:ext cx="4320614" cy="15921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41659-C53E-44DB-BC73-06F0BA9D7EEC}">
      <dsp:nvSpPr>
        <dsp:cNvPr id="0" name=""/>
        <dsp:cNvSpPr/>
      </dsp:nvSpPr>
      <dsp:spPr>
        <a:xfrm>
          <a:off x="596036" y="1390212"/>
          <a:ext cx="1818562" cy="18185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74E28-5DBE-43B4-9A3F-B4DC19D0DF00}">
      <dsp:nvSpPr>
        <dsp:cNvPr id="0" name=""/>
        <dsp:cNvSpPr/>
      </dsp:nvSpPr>
      <dsp:spPr>
        <a:xfrm>
          <a:off x="983598" y="1777775"/>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68A9A-F85C-4BE9-95F3-43BC0D9046CE}">
      <dsp:nvSpPr>
        <dsp:cNvPr id="0" name=""/>
        <dsp:cNvSpPr/>
      </dsp:nvSpPr>
      <dsp:spPr>
        <a:xfrm>
          <a:off x="14692" y="3775213"/>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dirty="0"/>
            <a:t>Encourage efforts that are focused on well-documented institutional needs or concerns</a:t>
          </a:r>
        </a:p>
      </dsp:txBody>
      <dsp:txXfrm>
        <a:off x="14692" y="3775213"/>
        <a:ext cx="2981250" cy="720000"/>
      </dsp:txXfrm>
    </dsp:sp>
    <dsp:sp modelId="{C2A744C3-CC45-42A0-BFB4-53C51BA93B58}">
      <dsp:nvSpPr>
        <dsp:cNvPr id="0" name=""/>
        <dsp:cNvSpPr/>
      </dsp:nvSpPr>
      <dsp:spPr>
        <a:xfrm>
          <a:off x="4099005" y="1390212"/>
          <a:ext cx="1818562" cy="18185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5BFC0-E3FE-4FBA-A940-204B5AA78136}">
      <dsp:nvSpPr>
        <dsp:cNvPr id="0" name=""/>
        <dsp:cNvSpPr/>
      </dsp:nvSpPr>
      <dsp:spPr>
        <a:xfrm>
          <a:off x="4486567" y="1777775"/>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6E1CC5-613D-4913-9992-F631191B5763}">
      <dsp:nvSpPr>
        <dsp:cNvPr id="0" name=""/>
        <dsp:cNvSpPr/>
      </dsp:nvSpPr>
      <dsp:spPr>
        <a:xfrm>
          <a:off x="3517661" y="3775213"/>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dirty="0"/>
            <a:t>Encourages proposals to build on completed needs analyses or institutional scans</a:t>
          </a:r>
        </a:p>
      </dsp:txBody>
      <dsp:txXfrm>
        <a:off x="3517661" y="3775213"/>
        <a:ext cx="29812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E0BF-6AE8-47D3-97DB-B452D5999D63}">
      <dsp:nvSpPr>
        <dsp:cNvPr id="0" name=""/>
        <dsp:cNvSpPr/>
      </dsp:nvSpPr>
      <dsp:spPr>
        <a:xfrm>
          <a:off x="0" y="2345"/>
          <a:ext cx="6138220" cy="1188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43F81-DD7B-491C-B8D9-E3B14229CE9C}">
      <dsp:nvSpPr>
        <dsp:cNvPr id="0" name=""/>
        <dsp:cNvSpPr/>
      </dsp:nvSpPr>
      <dsp:spPr>
        <a:xfrm>
          <a:off x="359564" y="269789"/>
          <a:ext cx="653753" cy="653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F51F45-671E-462F-BD59-E74390C3A128}">
      <dsp:nvSpPr>
        <dsp:cNvPr id="0" name=""/>
        <dsp:cNvSpPr/>
      </dsp:nvSpPr>
      <dsp:spPr>
        <a:xfrm>
          <a:off x="1372882" y="2345"/>
          <a:ext cx="4765337" cy="11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98" tIns="125798" rIns="125798" bIns="125798" numCol="1" spcCol="1270" anchor="ctr" anchorCtr="0">
          <a:noAutofit/>
        </a:bodyPr>
        <a:lstStyle/>
        <a:p>
          <a:pPr marL="0" lvl="0" indent="0" algn="l" defTabSz="666750">
            <a:lnSpc>
              <a:spcPct val="100000"/>
            </a:lnSpc>
            <a:spcBef>
              <a:spcPct val="0"/>
            </a:spcBef>
            <a:spcAft>
              <a:spcPct val="35000"/>
            </a:spcAft>
            <a:buNone/>
          </a:pPr>
          <a:r>
            <a:rPr lang="en-US" sz="1500" kern="1200"/>
            <a:t>Scholarships for low-income academically talented students with demonstrated financial need.</a:t>
          </a:r>
        </a:p>
      </dsp:txBody>
      <dsp:txXfrm>
        <a:off x="1372882" y="2345"/>
        <a:ext cx="4765337" cy="1188642"/>
      </dsp:txXfrm>
    </dsp:sp>
    <dsp:sp modelId="{A4E86401-8988-43B8-847C-04C3AC038042}">
      <dsp:nvSpPr>
        <dsp:cNvPr id="0" name=""/>
        <dsp:cNvSpPr/>
      </dsp:nvSpPr>
      <dsp:spPr>
        <a:xfrm>
          <a:off x="0" y="1488148"/>
          <a:ext cx="6138220" cy="1188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4EBE7-67B1-4A77-81B4-D46FFA90CC6B}">
      <dsp:nvSpPr>
        <dsp:cNvPr id="0" name=""/>
        <dsp:cNvSpPr/>
      </dsp:nvSpPr>
      <dsp:spPr>
        <a:xfrm>
          <a:off x="359564" y="1755593"/>
          <a:ext cx="653753" cy="653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618716-81D4-4247-ACC7-261ACBF47671}">
      <dsp:nvSpPr>
        <dsp:cNvPr id="0" name=""/>
        <dsp:cNvSpPr/>
      </dsp:nvSpPr>
      <dsp:spPr>
        <a:xfrm>
          <a:off x="1372882" y="1488148"/>
          <a:ext cx="4765337" cy="11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98" tIns="125798" rIns="125798" bIns="125798" numCol="1" spcCol="1270" anchor="ctr" anchorCtr="0">
          <a:noAutofit/>
        </a:bodyPr>
        <a:lstStyle/>
        <a:p>
          <a:pPr marL="0" lvl="0" indent="0" algn="l" defTabSz="666750">
            <a:lnSpc>
              <a:spcPct val="100000"/>
            </a:lnSpc>
            <a:spcBef>
              <a:spcPct val="0"/>
            </a:spcBef>
            <a:spcAft>
              <a:spcPct val="35000"/>
            </a:spcAft>
            <a:buNone/>
          </a:pPr>
          <a:r>
            <a:rPr lang="en-US" sz="1500" kern="1200"/>
            <a:t>Support of implementation of high-quality extant curriculum and other professional and workforce development activities. </a:t>
          </a:r>
        </a:p>
      </dsp:txBody>
      <dsp:txXfrm>
        <a:off x="1372882" y="1488148"/>
        <a:ext cx="4765337" cy="1188642"/>
      </dsp:txXfrm>
    </dsp:sp>
    <dsp:sp modelId="{29257F47-7E35-45F3-BEF6-5DED9501FEAE}">
      <dsp:nvSpPr>
        <dsp:cNvPr id="0" name=""/>
        <dsp:cNvSpPr/>
      </dsp:nvSpPr>
      <dsp:spPr>
        <a:xfrm>
          <a:off x="0" y="2973951"/>
          <a:ext cx="6138220" cy="1188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3DC63-35FC-4C9D-9ADD-2C4A00F0A826}">
      <dsp:nvSpPr>
        <dsp:cNvPr id="0" name=""/>
        <dsp:cNvSpPr/>
      </dsp:nvSpPr>
      <dsp:spPr>
        <a:xfrm>
          <a:off x="359564" y="3241396"/>
          <a:ext cx="653753" cy="6537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C1D26C-3149-40D7-A3C0-B031B7B67E87}">
      <dsp:nvSpPr>
        <dsp:cNvPr id="0" name=""/>
        <dsp:cNvSpPr/>
      </dsp:nvSpPr>
      <dsp:spPr>
        <a:xfrm>
          <a:off x="1372882" y="2973951"/>
          <a:ext cx="4765337" cy="11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98" tIns="125798" rIns="125798" bIns="125798" numCol="1" spcCol="1270" anchor="ctr" anchorCtr="0">
          <a:noAutofit/>
        </a:bodyPr>
        <a:lstStyle/>
        <a:p>
          <a:pPr marL="0" lvl="0" indent="0" algn="l" defTabSz="666750">
            <a:lnSpc>
              <a:spcPct val="100000"/>
            </a:lnSpc>
            <a:spcBef>
              <a:spcPct val="0"/>
            </a:spcBef>
            <a:spcAft>
              <a:spcPct val="35000"/>
            </a:spcAft>
            <a:buNone/>
          </a:pPr>
          <a:r>
            <a:rPr lang="en-US" sz="1500" kern="1200"/>
            <a:t>Implementation and investigation of evidence-based academic and student support activities to determine their effectiveness in recruiting, retaining, and graduating students in STEM.  </a:t>
          </a:r>
        </a:p>
      </dsp:txBody>
      <dsp:txXfrm>
        <a:off x="1372882" y="2973951"/>
        <a:ext cx="4765337" cy="1188642"/>
      </dsp:txXfrm>
    </dsp:sp>
    <dsp:sp modelId="{A25832FC-1031-4E42-AA77-A8FF7CCF334F}">
      <dsp:nvSpPr>
        <dsp:cNvPr id="0" name=""/>
        <dsp:cNvSpPr/>
      </dsp:nvSpPr>
      <dsp:spPr>
        <a:xfrm>
          <a:off x="0" y="4459755"/>
          <a:ext cx="6138220" cy="1188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C22A1C-AFC6-4FEF-AA5E-0CD613FE5E6B}">
      <dsp:nvSpPr>
        <dsp:cNvPr id="0" name=""/>
        <dsp:cNvSpPr/>
      </dsp:nvSpPr>
      <dsp:spPr>
        <a:xfrm>
          <a:off x="359564" y="4727199"/>
          <a:ext cx="653753" cy="6537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672EA8-DFEA-4083-8B01-26E76AD14676}">
      <dsp:nvSpPr>
        <dsp:cNvPr id="0" name=""/>
        <dsp:cNvSpPr/>
      </dsp:nvSpPr>
      <dsp:spPr>
        <a:xfrm>
          <a:off x="1372882" y="4459755"/>
          <a:ext cx="4765337" cy="11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98" tIns="125798" rIns="125798" bIns="125798" numCol="1" spcCol="1270" anchor="ctr" anchorCtr="0">
          <a:noAutofit/>
        </a:bodyPr>
        <a:lstStyle/>
        <a:p>
          <a:pPr marL="0" lvl="0" indent="0" algn="l" defTabSz="666750">
            <a:lnSpc>
              <a:spcPct val="100000"/>
            </a:lnSpc>
            <a:spcBef>
              <a:spcPct val="0"/>
            </a:spcBef>
            <a:spcAft>
              <a:spcPct val="35000"/>
            </a:spcAft>
            <a:buNone/>
          </a:pPr>
          <a:r>
            <a:rPr lang="en-US" sz="1500" kern="1200"/>
            <a:t>Support for project evaluation and management. </a:t>
          </a:r>
        </a:p>
      </dsp:txBody>
      <dsp:txXfrm>
        <a:off x="1372882" y="4459755"/>
        <a:ext cx="4765337" cy="11886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26E74-943A-4ADB-8108-A34417A2B68C}">
      <dsp:nvSpPr>
        <dsp:cNvPr id="0" name=""/>
        <dsp:cNvSpPr/>
      </dsp:nvSpPr>
      <dsp:spPr>
        <a:xfrm>
          <a:off x="426301" y="1491463"/>
          <a:ext cx="1166625" cy="116662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D4553-4CD3-4FA3-B2FF-CBF3F62DAD8D}">
      <dsp:nvSpPr>
        <dsp:cNvPr id="0" name=""/>
        <dsp:cNvSpPr/>
      </dsp:nvSpPr>
      <dsp:spPr>
        <a:xfrm>
          <a:off x="674926" y="1740088"/>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9D1F8-ADD1-4B47-BC70-38B2FF85D06E}">
      <dsp:nvSpPr>
        <dsp:cNvPr id="0" name=""/>
        <dsp:cNvSpPr/>
      </dsp:nvSpPr>
      <dsp:spPr>
        <a:xfrm>
          <a:off x="53364" y="3021463"/>
          <a:ext cx="19125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Work with offices of institutional research</a:t>
          </a:r>
        </a:p>
      </dsp:txBody>
      <dsp:txXfrm>
        <a:off x="53364" y="3021463"/>
        <a:ext cx="1912500" cy="1372500"/>
      </dsp:txXfrm>
    </dsp:sp>
    <dsp:sp modelId="{0B5C1235-273A-4A4C-84FE-359A205A8394}">
      <dsp:nvSpPr>
        <dsp:cNvPr id="0" name=""/>
        <dsp:cNvSpPr/>
      </dsp:nvSpPr>
      <dsp:spPr>
        <a:xfrm>
          <a:off x="2673489" y="1491463"/>
          <a:ext cx="1166625" cy="116662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4CABC-1892-49D0-B4DE-31D625B43774}">
      <dsp:nvSpPr>
        <dsp:cNvPr id="0" name=""/>
        <dsp:cNvSpPr/>
      </dsp:nvSpPr>
      <dsp:spPr>
        <a:xfrm>
          <a:off x="2922114" y="1740088"/>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ACF473-02B3-40B3-9D7A-A0EA7CDF05EB}">
      <dsp:nvSpPr>
        <dsp:cNvPr id="0" name=""/>
        <dsp:cNvSpPr/>
      </dsp:nvSpPr>
      <dsp:spPr>
        <a:xfrm>
          <a:off x="2300551" y="3021463"/>
          <a:ext cx="19125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Contact researchers whose interests are in understanding undergraduate/graduate STEM education or workforce development</a:t>
          </a:r>
        </a:p>
      </dsp:txBody>
      <dsp:txXfrm>
        <a:off x="2300551" y="3021463"/>
        <a:ext cx="1912500" cy="1372500"/>
      </dsp:txXfrm>
    </dsp:sp>
    <dsp:sp modelId="{C4DE57EA-ECC0-4913-9890-30CA6723E546}">
      <dsp:nvSpPr>
        <dsp:cNvPr id="0" name=""/>
        <dsp:cNvSpPr/>
      </dsp:nvSpPr>
      <dsp:spPr>
        <a:xfrm>
          <a:off x="4920677" y="1491463"/>
          <a:ext cx="1166625" cy="116662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00ED49-B55B-4381-8067-DCDF33692986}">
      <dsp:nvSpPr>
        <dsp:cNvPr id="0" name=""/>
        <dsp:cNvSpPr/>
      </dsp:nvSpPr>
      <dsp:spPr>
        <a:xfrm>
          <a:off x="5169302" y="1740088"/>
          <a:ext cx="669375" cy="669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7E95B-8166-460D-A1D5-2CA38CD1F17C}">
      <dsp:nvSpPr>
        <dsp:cNvPr id="0" name=""/>
        <dsp:cNvSpPr/>
      </dsp:nvSpPr>
      <dsp:spPr>
        <a:xfrm>
          <a:off x="4547739" y="3021463"/>
          <a:ext cx="19125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Review the Common Guidelines for Education Research and Development (NSF 13-126)</a:t>
          </a:r>
        </a:p>
      </dsp:txBody>
      <dsp:txXfrm>
        <a:off x="4547739" y="3021463"/>
        <a:ext cx="1912500" cy="1372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4E4E-5FF2-B14D-A6F9-771A5B6456D5}">
      <dsp:nvSpPr>
        <dsp:cNvPr id="0" name=""/>
        <dsp:cNvSpPr/>
      </dsp:nvSpPr>
      <dsp:spPr>
        <a:xfrm>
          <a:off x="0" y="389075"/>
          <a:ext cx="6298264" cy="2434477"/>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Focus: Institutional Capacity Building</a:t>
          </a:r>
        </a:p>
      </dsp:txBody>
      <dsp:txXfrm>
        <a:off x="118841" y="507916"/>
        <a:ext cx="6060582" cy="2196795"/>
      </dsp:txXfrm>
    </dsp:sp>
    <dsp:sp modelId="{648F97C4-ED5A-884E-88FD-F77F97194D46}">
      <dsp:nvSpPr>
        <dsp:cNvPr id="0" name=""/>
        <dsp:cNvSpPr/>
      </dsp:nvSpPr>
      <dsp:spPr>
        <a:xfrm>
          <a:off x="0" y="2904193"/>
          <a:ext cx="6298264" cy="2434477"/>
        </a:xfrm>
        <a:prstGeom prst="roundRect">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IHEs eligible to submit proposals to Track 1 are </a:t>
          </a:r>
          <a:r>
            <a:rPr lang="en-US" sz="2800" b="1" i="0" kern="1200">
              <a:solidFill>
                <a:schemeClr val="tx1"/>
              </a:solidFill>
            </a:rPr>
            <a:t>institutions</a:t>
          </a:r>
          <a:r>
            <a:rPr lang="en-US" sz="2800" kern="1200">
              <a:solidFill>
                <a:schemeClr val="tx1"/>
              </a:solidFill>
            </a:rPr>
            <a:t> that have not had or do not currently have awards funded by the S-STEM program or the STEM Talent Expansion (STEP) program.</a:t>
          </a:r>
          <a:endParaRPr lang="en-US" sz="2800" kern="1200" dirty="0">
            <a:solidFill>
              <a:schemeClr val="tx1"/>
            </a:solidFill>
          </a:endParaRPr>
        </a:p>
      </dsp:txBody>
      <dsp:txXfrm>
        <a:off x="118841" y="3023034"/>
        <a:ext cx="6060582" cy="21967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4D3DA-39EB-B146-ADD9-40A4F31FF65E}">
      <dsp:nvSpPr>
        <dsp:cNvPr id="0" name=""/>
        <dsp:cNvSpPr/>
      </dsp:nvSpPr>
      <dsp:spPr>
        <a:xfrm>
          <a:off x="708" y="76978"/>
          <a:ext cx="2762830" cy="165769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Build the capacity of the institution to provide an S-STEM program for students.</a:t>
          </a:r>
        </a:p>
      </dsp:txBody>
      <dsp:txXfrm>
        <a:off x="708" y="76978"/>
        <a:ext cx="2762830" cy="1657698"/>
      </dsp:txXfrm>
    </dsp:sp>
    <dsp:sp modelId="{021F2413-502C-E940-84AA-ADAD47C126FE}">
      <dsp:nvSpPr>
        <dsp:cNvPr id="0" name=""/>
        <dsp:cNvSpPr/>
      </dsp:nvSpPr>
      <dsp:spPr>
        <a:xfrm>
          <a:off x="3039821" y="76978"/>
          <a:ext cx="2762830" cy="1657698"/>
        </a:xfrm>
        <a:prstGeom prst="rect">
          <a:avLst/>
        </a:prstGeom>
        <a:solidFill>
          <a:schemeClr val="accent1">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Establish scholarship programs for low-income academically talented students with demonstrated financial need.</a:t>
          </a:r>
          <a:endParaRPr lang="en-US" sz="1800" kern="1200" dirty="0">
            <a:solidFill>
              <a:schemeClr val="tx1"/>
            </a:solidFill>
          </a:endParaRPr>
        </a:p>
      </dsp:txBody>
      <dsp:txXfrm>
        <a:off x="3039821" y="76978"/>
        <a:ext cx="2762830" cy="1657698"/>
      </dsp:txXfrm>
    </dsp:sp>
    <dsp:sp modelId="{76E6A3BE-DD59-644A-9F11-9E30875CAD61}">
      <dsp:nvSpPr>
        <dsp:cNvPr id="0" name=""/>
        <dsp:cNvSpPr/>
      </dsp:nvSpPr>
      <dsp:spPr>
        <a:xfrm>
          <a:off x="708" y="2010959"/>
          <a:ext cx="2762830" cy="1657698"/>
        </a:xfrm>
        <a:prstGeom prst="rect">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rPr>
            <a:t>Provide strong academic and student support.</a:t>
          </a:r>
          <a:endParaRPr lang="en-US" sz="1800" kern="1200" dirty="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rPr>
            <a:t>Such as: high-quality extant curriculum, professional, and workforce development activities.</a:t>
          </a:r>
        </a:p>
      </dsp:txBody>
      <dsp:txXfrm>
        <a:off x="708" y="2010959"/>
        <a:ext cx="2762830" cy="1657698"/>
      </dsp:txXfrm>
    </dsp:sp>
    <dsp:sp modelId="{454863D5-11AD-3945-B86B-E82A51A6A74A}">
      <dsp:nvSpPr>
        <dsp:cNvPr id="0" name=""/>
        <dsp:cNvSpPr/>
      </dsp:nvSpPr>
      <dsp:spPr>
        <a:xfrm>
          <a:off x="3039821" y="2010959"/>
          <a:ext cx="2762830" cy="1657698"/>
        </a:xfrm>
        <a:prstGeom prst="rect">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Increase student success, retention, and degree attainment in STEM (including student transfer, if appropriate).</a:t>
          </a:r>
          <a:endParaRPr lang="en-US" sz="1800" kern="1200" dirty="0">
            <a:solidFill>
              <a:schemeClr val="tx1"/>
            </a:solidFill>
          </a:endParaRPr>
        </a:p>
      </dsp:txBody>
      <dsp:txXfrm>
        <a:off x="3039821" y="2010959"/>
        <a:ext cx="2762830" cy="1657698"/>
      </dsp:txXfrm>
    </dsp:sp>
    <dsp:sp modelId="{6DD62C72-2F62-724A-858D-BB4F9916CC0A}">
      <dsp:nvSpPr>
        <dsp:cNvPr id="0" name=""/>
        <dsp:cNvSpPr/>
      </dsp:nvSpPr>
      <dsp:spPr>
        <a:xfrm>
          <a:off x="708" y="3944941"/>
          <a:ext cx="2762830" cy="1657698"/>
        </a:xfrm>
        <a:prstGeom prst="rect">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Implement/adapt and study effective curricular and co-curricular activities and professional development activities. </a:t>
          </a:r>
          <a:endParaRPr lang="en-US" sz="1800" kern="1200" dirty="0">
            <a:solidFill>
              <a:schemeClr val="tx1"/>
            </a:solidFill>
          </a:endParaRPr>
        </a:p>
      </dsp:txBody>
      <dsp:txXfrm>
        <a:off x="708" y="3944941"/>
        <a:ext cx="2762830" cy="1657698"/>
      </dsp:txXfrm>
    </dsp:sp>
    <dsp:sp modelId="{712E4B6E-D28C-DA48-A514-5D5DFEBA54AE}">
      <dsp:nvSpPr>
        <dsp:cNvPr id="0" name=""/>
        <dsp:cNvSpPr/>
      </dsp:nvSpPr>
      <dsp:spPr>
        <a:xfrm>
          <a:off x="3039821" y="3944941"/>
          <a:ext cx="2762830" cy="1657698"/>
        </a:xfrm>
        <a:prstGeom prst="rect">
          <a:avLst/>
        </a:prstGeom>
        <a:solidFill>
          <a:schemeClr val="accent1">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Contribute to understanding the effect of evidence-based practices on student outcomes</a:t>
          </a:r>
          <a:endParaRPr lang="en-US" sz="1800" kern="1200" dirty="0">
            <a:solidFill>
              <a:schemeClr val="tx1"/>
            </a:solidFill>
          </a:endParaRPr>
        </a:p>
      </dsp:txBody>
      <dsp:txXfrm>
        <a:off x="3039821" y="3944941"/>
        <a:ext cx="2762830" cy="16576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D4C5-0D28-4503-B3B6-83E634D6F070}">
      <dsp:nvSpPr>
        <dsp:cNvPr id="0" name=""/>
        <dsp:cNvSpPr/>
      </dsp:nvSpPr>
      <dsp:spPr>
        <a:xfrm>
          <a:off x="0" y="4414"/>
          <a:ext cx="6230886" cy="9403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F36F4-24BE-4812-81DB-D78C41BD538D}">
      <dsp:nvSpPr>
        <dsp:cNvPr id="0" name=""/>
        <dsp:cNvSpPr/>
      </dsp:nvSpPr>
      <dsp:spPr>
        <a:xfrm>
          <a:off x="284446" y="215986"/>
          <a:ext cx="517175" cy="517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6FD272-8178-448D-A17F-069C69178349}">
      <dsp:nvSpPr>
        <dsp:cNvPr id="0" name=""/>
        <dsp:cNvSpPr/>
      </dsp:nvSpPr>
      <dsp:spPr>
        <a:xfrm>
          <a:off x="1086068" y="4414"/>
          <a:ext cx="5144818"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666750">
            <a:lnSpc>
              <a:spcPct val="100000"/>
            </a:lnSpc>
            <a:spcBef>
              <a:spcPct val="0"/>
            </a:spcBef>
            <a:spcAft>
              <a:spcPct val="35000"/>
            </a:spcAft>
            <a:buNone/>
          </a:pPr>
          <a:r>
            <a:rPr lang="en-US" sz="1500" kern="1200"/>
            <a:t>$650,000 total over a maximum duration of 5 years.</a:t>
          </a:r>
          <a:endParaRPr lang="en-US" sz="1500" kern="1200" dirty="0"/>
        </a:p>
      </dsp:txBody>
      <dsp:txXfrm>
        <a:off x="1086068" y="4414"/>
        <a:ext cx="5144818" cy="940318"/>
      </dsp:txXfrm>
    </dsp:sp>
    <dsp:sp modelId="{3C02FF9B-F01B-433F-A462-91708E0A64AB}">
      <dsp:nvSpPr>
        <dsp:cNvPr id="0" name=""/>
        <dsp:cNvSpPr/>
      </dsp:nvSpPr>
      <dsp:spPr>
        <a:xfrm>
          <a:off x="0" y="1179813"/>
          <a:ext cx="6230886" cy="9403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353BB-B7B8-4D4E-A45B-BEBEA434DF57}">
      <dsp:nvSpPr>
        <dsp:cNvPr id="0" name=""/>
        <dsp:cNvSpPr/>
      </dsp:nvSpPr>
      <dsp:spPr>
        <a:xfrm>
          <a:off x="284446" y="1391385"/>
          <a:ext cx="517175" cy="517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F21CF43-10EC-4561-8A74-021EB8D33B1F}">
      <dsp:nvSpPr>
        <dsp:cNvPr id="0" name=""/>
        <dsp:cNvSpPr/>
      </dsp:nvSpPr>
      <dsp:spPr>
        <a:xfrm>
          <a:off x="1086068" y="1179813"/>
          <a:ext cx="2803899"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666750">
            <a:lnSpc>
              <a:spcPct val="100000"/>
            </a:lnSpc>
            <a:spcBef>
              <a:spcPct val="0"/>
            </a:spcBef>
            <a:spcAft>
              <a:spcPct val="35000"/>
            </a:spcAft>
            <a:buNone/>
          </a:pPr>
          <a:r>
            <a:rPr lang="en-US" sz="1500" kern="1200"/>
            <a:t>At least 60% of total amount requested must be requested for scholarships (budget line F.1.).</a:t>
          </a:r>
          <a:endParaRPr lang="en-US" sz="1500" kern="1200" dirty="0"/>
        </a:p>
      </dsp:txBody>
      <dsp:txXfrm>
        <a:off x="1086068" y="1179813"/>
        <a:ext cx="2803899" cy="940318"/>
      </dsp:txXfrm>
    </dsp:sp>
    <dsp:sp modelId="{E6B13C05-FF7E-4AB3-B364-8E19FB7FD47B}">
      <dsp:nvSpPr>
        <dsp:cNvPr id="0" name=""/>
        <dsp:cNvSpPr/>
      </dsp:nvSpPr>
      <dsp:spPr>
        <a:xfrm>
          <a:off x="3889967" y="1179813"/>
          <a:ext cx="2340919"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488950">
            <a:lnSpc>
              <a:spcPct val="100000"/>
            </a:lnSpc>
            <a:spcBef>
              <a:spcPct val="0"/>
            </a:spcBef>
            <a:spcAft>
              <a:spcPct val="35000"/>
            </a:spcAft>
            <a:buNone/>
          </a:pPr>
          <a:r>
            <a:rPr lang="en-US" sz="1100" kern="1200"/>
            <a:t>(FAFSA, GAANN, eligible)</a:t>
          </a:r>
        </a:p>
        <a:p>
          <a:pPr marL="0" lvl="0" indent="0" algn="l" defTabSz="488950">
            <a:lnSpc>
              <a:spcPct val="100000"/>
            </a:lnSpc>
            <a:spcBef>
              <a:spcPct val="0"/>
            </a:spcBef>
            <a:spcAft>
              <a:spcPct val="35000"/>
            </a:spcAft>
            <a:buNone/>
          </a:pPr>
          <a:r>
            <a:rPr lang="en-US" sz="1100" kern="1200"/>
            <a:t>Low-income</a:t>
          </a:r>
          <a:endParaRPr lang="en-US" sz="1100" kern="1200" dirty="0"/>
        </a:p>
        <a:p>
          <a:pPr marL="0" lvl="0" indent="0" algn="l" defTabSz="488950">
            <a:lnSpc>
              <a:spcPct val="100000"/>
            </a:lnSpc>
            <a:spcBef>
              <a:spcPct val="0"/>
            </a:spcBef>
            <a:spcAft>
              <a:spcPct val="35000"/>
            </a:spcAft>
            <a:buNone/>
          </a:pPr>
          <a:r>
            <a:rPr lang="en-US" sz="1100" kern="1200"/>
            <a:t>Academically talented</a:t>
          </a:r>
          <a:endParaRPr lang="en-US" sz="1100" kern="1200" dirty="0"/>
        </a:p>
      </dsp:txBody>
      <dsp:txXfrm>
        <a:off x="3889967" y="1179813"/>
        <a:ext cx="2340919" cy="940318"/>
      </dsp:txXfrm>
    </dsp:sp>
    <dsp:sp modelId="{C1D2673F-69E1-4663-B437-3AA5726E65CB}">
      <dsp:nvSpPr>
        <dsp:cNvPr id="0" name=""/>
        <dsp:cNvSpPr/>
      </dsp:nvSpPr>
      <dsp:spPr>
        <a:xfrm>
          <a:off x="0" y="2355212"/>
          <a:ext cx="6230886" cy="9403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CC3DE-C819-4046-849D-A43E5A606F1B}">
      <dsp:nvSpPr>
        <dsp:cNvPr id="0" name=""/>
        <dsp:cNvSpPr/>
      </dsp:nvSpPr>
      <dsp:spPr>
        <a:xfrm>
          <a:off x="284446" y="2566783"/>
          <a:ext cx="517175" cy="517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A7F929E-C893-4415-9D9A-241900E1A290}">
      <dsp:nvSpPr>
        <dsp:cNvPr id="0" name=""/>
        <dsp:cNvSpPr/>
      </dsp:nvSpPr>
      <dsp:spPr>
        <a:xfrm>
          <a:off x="1086068" y="2355212"/>
          <a:ext cx="5144818"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666750">
            <a:lnSpc>
              <a:spcPct val="100000"/>
            </a:lnSpc>
            <a:spcBef>
              <a:spcPct val="0"/>
            </a:spcBef>
            <a:spcAft>
              <a:spcPct val="35000"/>
            </a:spcAft>
            <a:buNone/>
          </a:pPr>
          <a:r>
            <a:rPr lang="en-US" sz="1500" kern="1200"/>
            <a:t>Implementation and Investigation of academic and student support activities.</a:t>
          </a:r>
          <a:endParaRPr lang="en-US" sz="1500" kern="1200" dirty="0"/>
        </a:p>
      </dsp:txBody>
      <dsp:txXfrm>
        <a:off x="1086068" y="2355212"/>
        <a:ext cx="5144818" cy="940318"/>
      </dsp:txXfrm>
    </dsp:sp>
    <dsp:sp modelId="{039F38DB-1F13-460A-A866-0782CFC89990}">
      <dsp:nvSpPr>
        <dsp:cNvPr id="0" name=""/>
        <dsp:cNvSpPr/>
      </dsp:nvSpPr>
      <dsp:spPr>
        <a:xfrm>
          <a:off x="0" y="3530610"/>
          <a:ext cx="6230886" cy="9403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62646-57FE-4953-AD2D-7A57894F1CDF}">
      <dsp:nvSpPr>
        <dsp:cNvPr id="0" name=""/>
        <dsp:cNvSpPr/>
      </dsp:nvSpPr>
      <dsp:spPr>
        <a:xfrm>
          <a:off x="284446" y="3742182"/>
          <a:ext cx="517175" cy="517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0749FDF-8FF6-4D28-A182-995D32FB974C}">
      <dsp:nvSpPr>
        <dsp:cNvPr id="0" name=""/>
        <dsp:cNvSpPr/>
      </dsp:nvSpPr>
      <dsp:spPr>
        <a:xfrm>
          <a:off x="1086068" y="3530610"/>
          <a:ext cx="5144818"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666750">
            <a:lnSpc>
              <a:spcPct val="100000"/>
            </a:lnSpc>
            <a:spcBef>
              <a:spcPct val="0"/>
            </a:spcBef>
            <a:spcAft>
              <a:spcPct val="35000"/>
            </a:spcAft>
            <a:buNone/>
          </a:pPr>
          <a:r>
            <a:rPr lang="en-US" sz="1500" kern="1200"/>
            <a:t>Invites proposals focused on S-STEM disciplines</a:t>
          </a:r>
          <a:endParaRPr lang="en-US" sz="1500" kern="1200" dirty="0"/>
        </a:p>
      </dsp:txBody>
      <dsp:txXfrm>
        <a:off x="1086068" y="3530610"/>
        <a:ext cx="5144818" cy="940318"/>
      </dsp:txXfrm>
    </dsp:sp>
    <dsp:sp modelId="{CD5B2186-21D1-43DD-8B60-2FB18CB13FDA}">
      <dsp:nvSpPr>
        <dsp:cNvPr id="0" name=""/>
        <dsp:cNvSpPr/>
      </dsp:nvSpPr>
      <dsp:spPr>
        <a:xfrm>
          <a:off x="0" y="4706009"/>
          <a:ext cx="6230886" cy="9403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03846-4F20-48E3-A347-8C4492990129}">
      <dsp:nvSpPr>
        <dsp:cNvPr id="0" name=""/>
        <dsp:cNvSpPr/>
      </dsp:nvSpPr>
      <dsp:spPr>
        <a:xfrm>
          <a:off x="284446" y="4917581"/>
          <a:ext cx="517175" cy="517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3D5359-ADD5-4CC8-83AB-99AC338BA229}">
      <dsp:nvSpPr>
        <dsp:cNvPr id="0" name=""/>
        <dsp:cNvSpPr/>
      </dsp:nvSpPr>
      <dsp:spPr>
        <a:xfrm>
          <a:off x="1086068" y="4706009"/>
          <a:ext cx="5144818" cy="94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17" tIns="99517" rIns="99517" bIns="99517" numCol="1" spcCol="1270" anchor="ctr" anchorCtr="0">
          <a:noAutofit/>
        </a:bodyPr>
        <a:lstStyle/>
        <a:p>
          <a:pPr marL="0" lvl="0" indent="0" algn="l" defTabSz="666750">
            <a:lnSpc>
              <a:spcPct val="100000"/>
            </a:lnSpc>
            <a:spcBef>
              <a:spcPct val="0"/>
            </a:spcBef>
            <a:spcAft>
              <a:spcPct val="35000"/>
            </a:spcAft>
            <a:buNone/>
          </a:pPr>
          <a:r>
            <a:rPr lang="en-US" sz="1500" kern="1200"/>
            <a:t>Requires  STEM faculty mentors and a cohort experience.</a:t>
          </a:r>
          <a:endParaRPr lang="en-US" sz="1500" kern="1200" dirty="0"/>
        </a:p>
      </dsp:txBody>
      <dsp:txXfrm>
        <a:off x="1086068" y="4706009"/>
        <a:ext cx="5144818" cy="9403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4E4E-5FF2-B14D-A6F9-771A5B6456D5}">
      <dsp:nvSpPr>
        <dsp:cNvPr id="0" name=""/>
        <dsp:cNvSpPr/>
      </dsp:nvSpPr>
      <dsp:spPr>
        <a:xfrm>
          <a:off x="0" y="374743"/>
          <a:ext cx="6298264" cy="244881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defRPr b="1"/>
          </a:pPr>
          <a:r>
            <a:rPr lang="en-US" sz="2800" b="0" kern="1200">
              <a:solidFill>
                <a:schemeClr val="tx1"/>
              </a:solidFill>
            </a:rPr>
            <a:t>The Principal Investigator must be a faculty member currently teaching in a S-STEM eligible discipline.</a:t>
          </a:r>
          <a:endParaRPr lang="en-US" sz="2800" b="0" kern="1200" dirty="0">
            <a:solidFill>
              <a:schemeClr val="tx1"/>
            </a:solidFill>
          </a:endParaRPr>
        </a:p>
      </dsp:txBody>
      <dsp:txXfrm>
        <a:off x="119541" y="494284"/>
        <a:ext cx="6059182" cy="2209728"/>
      </dsp:txXfrm>
    </dsp:sp>
    <dsp:sp modelId="{648F97C4-ED5A-884E-88FD-F77F97194D46}">
      <dsp:nvSpPr>
        <dsp:cNvPr id="0" name=""/>
        <dsp:cNvSpPr/>
      </dsp:nvSpPr>
      <dsp:spPr>
        <a:xfrm>
          <a:off x="0" y="2904193"/>
          <a:ext cx="6298264" cy="2448810"/>
        </a:xfrm>
        <a:prstGeom prst="roundRect">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The team must also include a STEM administrator and an institutional, educational, discipline-based educational, or social science researcher who studies STEM higher education. </a:t>
          </a:r>
          <a:endParaRPr lang="en-US" sz="2800" kern="1200" dirty="0">
            <a:solidFill>
              <a:schemeClr val="tx1"/>
            </a:solidFill>
          </a:endParaRPr>
        </a:p>
      </dsp:txBody>
      <dsp:txXfrm>
        <a:off x="119541" y="3023734"/>
        <a:ext cx="6059182" cy="22097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4E4E-5FF2-B14D-A6F9-771A5B6456D5}">
      <dsp:nvSpPr>
        <dsp:cNvPr id="0" name=""/>
        <dsp:cNvSpPr/>
      </dsp:nvSpPr>
      <dsp:spPr>
        <a:xfrm>
          <a:off x="0" y="453690"/>
          <a:ext cx="6298264" cy="1553028"/>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Single institution S-STEM project</a:t>
          </a:r>
          <a:endParaRPr lang="en-US" sz="2800" kern="1200" dirty="0">
            <a:solidFill>
              <a:schemeClr val="tx1"/>
            </a:solidFill>
          </a:endParaRPr>
        </a:p>
      </dsp:txBody>
      <dsp:txXfrm>
        <a:off x="75813" y="529503"/>
        <a:ext cx="6146638" cy="1401402"/>
      </dsp:txXfrm>
    </dsp:sp>
    <dsp:sp modelId="{52CF0A85-183C-1D40-8456-5ED9A02BED0D}">
      <dsp:nvSpPr>
        <dsp:cNvPr id="0" name=""/>
        <dsp:cNvSpPr/>
      </dsp:nvSpPr>
      <dsp:spPr>
        <a:xfrm>
          <a:off x="0" y="2087359"/>
          <a:ext cx="6298264" cy="1553028"/>
        </a:xfrm>
        <a:prstGeom prst="roundRect">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Institutions that have experience with designing and conducting NSF-funded research and implementation activities.</a:t>
          </a:r>
          <a:endParaRPr lang="en-US" sz="2800" kern="1200" dirty="0">
            <a:solidFill>
              <a:schemeClr val="tx1"/>
            </a:solidFill>
          </a:endParaRPr>
        </a:p>
      </dsp:txBody>
      <dsp:txXfrm>
        <a:off x="75813" y="2163172"/>
        <a:ext cx="6146638" cy="1401402"/>
      </dsp:txXfrm>
    </dsp:sp>
    <dsp:sp modelId="{648F97C4-ED5A-884E-88FD-F77F97194D46}">
      <dsp:nvSpPr>
        <dsp:cNvPr id="0" name=""/>
        <dsp:cNvSpPr/>
      </dsp:nvSpPr>
      <dsp:spPr>
        <a:xfrm>
          <a:off x="0" y="3721027"/>
          <a:ext cx="6298264" cy="1553028"/>
        </a:xfrm>
        <a:prstGeom prst="roundRect">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Institutions that have had previous Track 1 or Track 2 projects.</a:t>
          </a:r>
          <a:endParaRPr lang="en-US" sz="2800" kern="1200" dirty="0">
            <a:solidFill>
              <a:schemeClr val="tx1"/>
            </a:solidFill>
          </a:endParaRPr>
        </a:p>
      </dsp:txBody>
      <dsp:txXfrm>
        <a:off x="75813" y="3796840"/>
        <a:ext cx="6146638" cy="14014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4E4E-5FF2-B14D-A6F9-771A5B6456D5}">
      <dsp:nvSpPr>
        <dsp:cNvPr id="0" name=""/>
        <dsp:cNvSpPr/>
      </dsp:nvSpPr>
      <dsp:spPr>
        <a:xfrm>
          <a:off x="0" y="167473"/>
          <a:ext cx="6298264" cy="2667600"/>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solidFill>
                <a:schemeClr val="tx1"/>
              </a:solidFill>
            </a:rPr>
            <a:t>Institutions proposing to focus on a common interest or problem. </a:t>
          </a:r>
          <a:r>
            <a:rPr lang="en-US" sz="2000" kern="1200">
              <a:solidFill>
                <a:schemeClr val="tx1"/>
              </a:solidFill>
            </a:rPr>
            <a:t>For example, a collaboration among community colleges and four-year colleges or universities may focus on issues associated with the transfer of students from 2-year institutions to 4-year programs or a consortium of institutions may focus on investigating factors, such as self-efficacy or identity, associated with student success or degree attainment.</a:t>
          </a:r>
          <a:endParaRPr lang="en-US" sz="2000" kern="1200" dirty="0">
            <a:solidFill>
              <a:schemeClr val="tx1"/>
            </a:solidFill>
          </a:endParaRPr>
        </a:p>
      </dsp:txBody>
      <dsp:txXfrm>
        <a:off x="130221" y="297694"/>
        <a:ext cx="6037822" cy="2407158"/>
      </dsp:txXfrm>
    </dsp:sp>
    <dsp:sp modelId="{52CF0A85-183C-1D40-8456-5ED9A02BED0D}">
      <dsp:nvSpPr>
        <dsp:cNvPr id="0" name=""/>
        <dsp:cNvSpPr/>
      </dsp:nvSpPr>
      <dsp:spPr>
        <a:xfrm>
          <a:off x="0" y="2892673"/>
          <a:ext cx="6298264" cy="2667600"/>
        </a:xfrm>
        <a:prstGeom prst="roundRect">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Institutions that have experience with designing and conducting NSF-funded research and implementation activities.</a:t>
          </a:r>
        </a:p>
      </dsp:txBody>
      <dsp:txXfrm>
        <a:off x="130221" y="3022894"/>
        <a:ext cx="6037822" cy="240715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F2413-502C-E940-84AA-ADAD47C126FE}">
      <dsp:nvSpPr>
        <dsp:cNvPr id="0" name=""/>
        <dsp:cNvSpPr/>
      </dsp:nvSpPr>
      <dsp:spPr>
        <a:xfrm>
          <a:off x="708" y="76978"/>
          <a:ext cx="2762830" cy="1657698"/>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Establish scholarship programs for low-income academically talented students with demonstrated financial need.</a:t>
          </a:r>
          <a:endParaRPr lang="en-US" sz="1800" kern="1200" dirty="0">
            <a:solidFill>
              <a:schemeClr val="tx1"/>
            </a:solidFill>
          </a:endParaRPr>
        </a:p>
      </dsp:txBody>
      <dsp:txXfrm>
        <a:off x="708" y="76978"/>
        <a:ext cx="2762830" cy="1657698"/>
      </dsp:txXfrm>
    </dsp:sp>
    <dsp:sp modelId="{76E6A3BE-DD59-644A-9F11-9E30875CAD61}">
      <dsp:nvSpPr>
        <dsp:cNvPr id="0" name=""/>
        <dsp:cNvSpPr/>
      </dsp:nvSpPr>
      <dsp:spPr>
        <a:xfrm>
          <a:off x="3039821" y="76978"/>
          <a:ext cx="2762830" cy="1657698"/>
        </a:xfrm>
        <a:prstGeom prst="rect">
          <a:avLst/>
        </a:prstGeom>
        <a:solidFill>
          <a:schemeClr val="accent6">
            <a:shade val="50000"/>
            <a:hueOff val="147370"/>
            <a:satOff val="-6442"/>
            <a:lumOff val="17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rPr>
            <a:t>Provide strong academic and student support.</a:t>
          </a:r>
          <a:endParaRPr lang="en-US" sz="1800" kern="1200" dirty="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rPr>
            <a:t>Such as: high-quality extant curriculum, professional, and workforce development activities.</a:t>
          </a:r>
        </a:p>
      </dsp:txBody>
      <dsp:txXfrm>
        <a:off x="3039821" y="76978"/>
        <a:ext cx="2762830" cy="1657698"/>
      </dsp:txXfrm>
    </dsp:sp>
    <dsp:sp modelId="{454863D5-11AD-3945-B86B-E82A51A6A74A}">
      <dsp:nvSpPr>
        <dsp:cNvPr id="0" name=""/>
        <dsp:cNvSpPr/>
      </dsp:nvSpPr>
      <dsp:spPr>
        <a:xfrm>
          <a:off x="708" y="2010959"/>
          <a:ext cx="2762830" cy="1657698"/>
        </a:xfrm>
        <a:prstGeom prst="rect">
          <a:avLst/>
        </a:prstGeom>
        <a:solidFill>
          <a:schemeClr val="accent6">
            <a:shade val="50000"/>
            <a:hueOff val="294739"/>
            <a:satOff val="-12884"/>
            <a:lumOff val="35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Increase student success, retention, and degree attainment in STEM (including student transfer, if appropriate).</a:t>
          </a:r>
          <a:endParaRPr lang="en-US" sz="1800" kern="1200" dirty="0">
            <a:solidFill>
              <a:schemeClr val="tx1"/>
            </a:solidFill>
          </a:endParaRPr>
        </a:p>
      </dsp:txBody>
      <dsp:txXfrm>
        <a:off x="708" y="2010959"/>
        <a:ext cx="2762830" cy="1657698"/>
      </dsp:txXfrm>
    </dsp:sp>
    <dsp:sp modelId="{6DD62C72-2F62-724A-858D-BB4F9916CC0A}">
      <dsp:nvSpPr>
        <dsp:cNvPr id="0" name=""/>
        <dsp:cNvSpPr/>
      </dsp:nvSpPr>
      <dsp:spPr>
        <a:xfrm>
          <a:off x="3039821" y="2010959"/>
          <a:ext cx="2762830" cy="1657698"/>
        </a:xfrm>
        <a:prstGeom prst="rect">
          <a:avLst/>
        </a:prstGeom>
        <a:solidFill>
          <a:schemeClr val="accent6">
            <a:shade val="50000"/>
            <a:hueOff val="294739"/>
            <a:satOff val="-12884"/>
            <a:lumOff val="35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Implement/adapt and study effective curricular and co-curricular activities and professional development activities. </a:t>
          </a:r>
          <a:endParaRPr lang="en-US" sz="1800" kern="1200" dirty="0">
            <a:solidFill>
              <a:schemeClr val="tx1"/>
            </a:solidFill>
          </a:endParaRPr>
        </a:p>
      </dsp:txBody>
      <dsp:txXfrm>
        <a:off x="3039821" y="2010959"/>
        <a:ext cx="2762830" cy="1657698"/>
      </dsp:txXfrm>
    </dsp:sp>
    <dsp:sp modelId="{712E4B6E-D28C-DA48-A514-5D5DFEBA54AE}">
      <dsp:nvSpPr>
        <dsp:cNvPr id="0" name=""/>
        <dsp:cNvSpPr/>
      </dsp:nvSpPr>
      <dsp:spPr>
        <a:xfrm>
          <a:off x="1520264" y="3944941"/>
          <a:ext cx="2762830" cy="1657698"/>
        </a:xfrm>
        <a:prstGeom prst="rect">
          <a:avLst/>
        </a:prstGeom>
        <a:solidFill>
          <a:schemeClr val="accent6">
            <a:shade val="50000"/>
            <a:hueOff val="147370"/>
            <a:satOff val="-6442"/>
            <a:lumOff val="175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Contribute to understanding the effect of evidence-based practices on student outcomes</a:t>
          </a:r>
          <a:endParaRPr lang="en-US" sz="1800" kern="1200" dirty="0">
            <a:solidFill>
              <a:schemeClr val="tx1"/>
            </a:solidFill>
          </a:endParaRPr>
        </a:p>
      </dsp:txBody>
      <dsp:txXfrm>
        <a:off x="1520264" y="3944941"/>
        <a:ext cx="2762830" cy="1657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CE61C-D6D1-4967-B34A-298D28B66F28}">
      <dsp:nvSpPr>
        <dsp:cNvPr id="0" name=""/>
        <dsp:cNvSpPr/>
      </dsp:nvSpPr>
      <dsp:spPr>
        <a:xfrm>
          <a:off x="109363" y="1609087"/>
          <a:ext cx="833364" cy="83336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DE2ED-74AC-4A88-820D-59E165A79E61}">
      <dsp:nvSpPr>
        <dsp:cNvPr id="0" name=""/>
        <dsp:cNvSpPr/>
      </dsp:nvSpPr>
      <dsp:spPr>
        <a:xfrm>
          <a:off x="284370" y="1784094"/>
          <a:ext cx="483351" cy="483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5E1A7-656D-4C4D-BA4D-33A86BBC0712}">
      <dsp:nvSpPr>
        <dsp:cNvPr id="0" name=""/>
        <dsp:cNvSpPr/>
      </dsp:nvSpPr>
      <dsp:spPr>
        <a:xfrm>
          <a:off x="1121306" y="160908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Receive a degree in one of the S-STEM eligible disciplines;</a:t>
          </a:r>
        </a:p>
      </dsp:txBody>
      <dsp:txXfrm>
        <a:off x="1121306" y="1609087"/>
        <a:ext cx="1964358" cy="833364"/>
      </dsp:txXfrm>
    </dsp:sp>
    <dsp:sp modelId="{F89B2F19-E477-4FBE-B9B8-BDF55E5003CC}">
      <dsp:nvSpPr>
        <dsp:cNvPr id="0" name=""/>
        <dsp:cNvSpPr/>
      </dsp:nvSpPr>
      <dsp:spPr>
        <a:xfrm>
          <a:off x="3427939" y="1609087"/>
          <a:ext cx="833364" cy="83336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92890-3BC6-4C70-BB10-E57991287E27}">
      <dsp:nvSpPr>
        <dsp:cNvPr id="0" name=""/>
        <dsp:cNvSpPr/>
      </dsp:nvSpPr>
      <dsp:spPr>
        <a:xfrm>
          <a:off x="3602945" y="1784094"/>
          <a:ext cx="483351" cy="483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638094-4501-41C5-9CB0-2292AB883994}">
      <dsp:nvSpPr>
        <dsp:cNvPr id="0" name=""/>
        <dsp:cNvSpPr/>
      </dsp:nvSpPr>
      <dsp:spPr>
        <a:xfrm>
          <a:off x="4439881" y="160908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Transfer from an associate to a baccalaureate degree program or from an undergraduate to a graduate program;</a:t>
          </a:r>
        </a:p>
      </dsp:txBody>
      <dsp:txXfrm>
        <a:off x="4439881" y="1609087"/>
        <a:ext cx="1964358" cy="833364"/>
      </dsp:txXfrm>
    </dsp:sp>
    <dsp:sp modelId="{5B01BA98-6EAA-4BAC-B94F-1B8BDD0B5ACB}">
      <dsp:nvSpPr>
        <dsp:cNvPr id="0" name=""/>
        <dsp:cNvSpPr/>
      </dsp:nvSpPr>
      <dsp:spPr>
        <a:xfrm>
          <a:off x="109363" y="3442974"/>
          <a:ext cx="833364" cy="83336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B4410-FF28-4FD4-9292-AAAD84C470C0}">
      <dsp:nvSpPr>
        <dsp:cNvPr id="0" name=""/>
        <dsp:cNvSpPr/>
      </dsp:nvSpPr>
      <dsp:spPr>
        <a:xfrm>
          <a:off x="284370" y="3617980"/>
          <a:ext cx="483351" cy="483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FAF02-3E8D-4B52-A4CD-683705C97B42}">
      <dsp:nvSpPr>
        <dsp:cNvPr id="0" name=""/>
        <dsp:cNvSpPr/>
      </dsp:nvSpPr>
      <dsp:spPr>
        <a:xfrm>
          <a:off x="1121306" y="344297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Enter the STEM workforce; </a:t>
          </a:r>
          <a:r>
            <a:rPr lang="en-US" sz="1600" i="1" kern="1200" dirty="0"/>
            <a:t>or</a:t>
          </a:r>
          <a:endParaRPr lang="en-US" sz="1600" kern="1200" dirty="0"/>
        </a:p>
      </dsp:txBody>
      <dsp:txXfrm>
        <a:off x="1121306" y="3442974"/>
        <a:ext cx="1964358" cy="833364"/>
      </dsp:txXfrm>
    </dsp:sp>
    <dsp:sp modelId="{12F74051-15A0-4A07-B76A-8BDB3FBCCA0B}">
      <dsp:nvSpPr>
        <dsp:cNvPr id="0" name=""/>
        <dsp:cNvSpPr/>
      </dsp:nvSpPr>
      <dsp:spPr>
        <a:xfrm>
          <a:off x="3427939" y="3442974"/>
          <a:ext cx="833364" cy="83336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D3BEA-84F4-4DB5-8FFC-43088BC1C635}">
      <dsp:nvSpPr>
        <dsp:cNvPr id="0" name=""/>
        <dsp:cNvSpPr/>
      </dsp:nvSpPr>
      <dsp:spPr>
        <a:xfrm>
          <a:off x="3602945" y="3617980"/>
          <a:ext cx="483351" cy="4833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B8BD5B-0A79-4064-B09F-2EDACEA7F496}">
      <dsp:nvSpPr>
        <dsp:cNvPr id="0" name=""/>
        <dsp:cNvSpPr/>
      </dsp:nvSpPr>
      <dsp:spPr>
        <a:xfrm>
          <a:off x="4439881" y="344297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Successfully overcome one or more of an institution’s self-identified attrition points</a:t>
          </a:r>
        </a:p>
      </dsp:txBody>
      <dsp:txXfrm>
        <a:off x="4439881" y="3442974"/>
        <a:ext cx="1964358" cy="8333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D4C5-0D28-4503-B3B6-83E634D6F070}">
      <dsp:nvSpPr>
        <dsp:cNvPr id="0" name=""/>
        <dsp:cNvSpPr/>
      </dsp:nvSpPr>
      <dsp:spPr>
        <a:xfrm>
          <a:off x="0" y="4585"/>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F36F4-24BE-4812-81DB-D78C41BD538D}">
      <dsp:nvSpPr>
        <dsp:cNvPr id="0" name=""/>
        <dsp:cNvSpPr/>
      </dsp:nvSpPr>
      <dsp:spPr>
        <a:xfrm>
          <a:off x="221543" y="169369"/>
          <a:ext cx="403199" cy="402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6FD272-8178-448D-A17F-069C69178349}">
      <dsp:nvSpPr>
        <dsp:cNvPr id="0" name=""/>
        <dsp:cNvSpPr/>
      </dsp:nvSpPr>
      <dsp:spPr>
        <a:xfrm>
          <a:off x="846286" y="4585"/>
          <a:ext cx="2803899"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dirty="0"/>
            <a:t>Track 2 Single Institution</a:t>
          </a:r>
        </a:p>
      </dsp:txBody>
      <dsp:txXfrm>
        <a:off x="846286" y="4585"/>
        <a:ext cx="2803899" cy="778147"/>
      </dsp:txXfrm>
    </dsp:sp>
    <dsp:sp modelId="{6996EAFE-F0D9-764D-85B3-D1FC63A2F9ED}">
      <dsp:nvSpPr>
        <dsp:cNvPr id="0" name=""/>
        <dsp:cNvSpPr/>
      </dsp:nvSpPr>
      <dsp:spPr>
        <a:xfrm>
          <a:off x="3650185" y="4585"/>
          <a:ext cx="2555068" cy="73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10" tIns="77510" rIns="77510" bIns="77510" numCol="1" spcCol="1270" anchor="ctr" anchorCtr="0">
          <a:noAutofit/>
        </a:bodyPr>
        <a:lstStyle/>
        <a:p>
          <a:pPr marL="0" lvl="0" indent="0" algn="l" defTabSz="488950">
            <a:lnSpc>
              <a:spcPct val="100000"/>
            </a:lnSpc>
            <a:spcBef>
              <a:spcPct val="0"/>
            </a:spcBef>
            <a:spcAft>
              <a:spcPct val="35000"/>
            </a:spcAft>
            <a:buNone/>
          </a:pPr>
          <a:r>
            <a:rPr lang="en-US" sz="1100" kern="1200"/>
            <a:t>Up </a:t>
          </a:r>
          <a:r>
            <a:rPr lang="en-US" sz="1100" kern="1200" dirty="0"/>
            <a:t>to $1.0 million for 5 years</a:t>
          </a:r>
        </a:p>
      </dsp:txBody>
      <dsp:txXfrm>
        <a:off x="3650185" y="4585"/>
        <a:ext cx="2555068" cy="732374"/>
      </dsp:txXfrm>
    </dsp:sp>
    <dsp:sp modelId="{E65AF5B9-F84E-9440-BF2C-A6D071426F1C}">
      <dsp:nvSpPr>
        <dsp:cNvPr id="0" name=""/>
        <dsp:cNvSpPr/>
      </dsp:nvSpPr>
      <dsp:spPr>
        <a:xfrm>
          <a:off x="0" y="977270"/>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58721-87B1-C749-92D8-8645CE43C60D}">
      <dsp:nvSpPr>
        <dsp:cNvPr id="0" name=""/>
        <dsp:cNvSpPr/>
      </dsp:nvSpPr>
      <dsp:spPr>
        <a:xfrm>
          <a:off x="221543" y="1142054"/>
          <a:ext cx="403199" cy="40280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EA65EE1-3835-1143-8890-F3513EC1A3B0}">
      <dsp:nvSpPr>
        <dsp:cNvPr id="0" name=""/>
        <dsp:cNvSpPr/>
      </dsp:nvSpPr>
      <dsp:spPr>
        <a:xfrm>
          <a:off x="846286" y="977270"/>
          <a:ext cx="2803899"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dirty="0"/>
            <a:t>Track 3 Multi-Institutional Consortia</a:t>
          </a:r>
        </a:p>
      </dsp:txBody>
      <dsp:txXfrm>
        <a:off x="846286" y="977270"/>
        <a:ext cx="2803899" cy="778147"/>
      </dsp:txXfrm>
    </dsp:sp>
    <dsp:sp modelId="{F4A4240A-5D18-AE42-A834-DD8046E1D2FB}">
      <dsp:nvSpPr>
        <dsp:cNvPr id="0" name=""/>
        <dsp:cNvSpPr/>
      </dsp:nvSpPr>
      <dsp:spPr>
        <a:xfrm>
          <a:off x="3650185" y="977270"/>
          <a:ext cx="2555068" cy="73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10" tIns="77510" rIns="77510" bIns="77510" numCol="1" spcCol="1270" anchor="ctr" anchorCtr="0">
          <a:noAutofit/>
        </a:bodyPr>
        <a:lstStyle/>
        <a:p>
          <a:pPr marL="0" lvl="0" indent="0" algn="l" defTabSz="488950">
            <a:lnSpc>
              <a:spcPct val="100000"/>
            </a:lnSpc>
            <a:spcBef>
              <a:spcPct val="0"/>
            </a:spcBef>
            <a:spcAft>
              <a:spcPct val="35000"/>
            </a:spcAft>
            <a:buNone/>
          </a:pPr>
          <a:r>
            <a:rPr lang="en-US" sz="1100" kern="1200" dirty="0"/>
            <a:t>Up to $5.0 million for 5 years</a:t>
          </a:r>
        </a:p>
        <a:p>
          <a:pPr marL="0" lvl="0" indent="0" algn="l" defTabSz="488950">
            <a:lnSpc>
              <a:spcPct val="100000"/>
            </a:lnSpc>
            <a:spcBef>
              <a:spcPct val="0"/>
            </a:spcBef>
            <a:spcAft>
              <a:spcPct val="35000"/>
            </a:spcAft>
            <a:buNone/>
          </a:pPr>
          <a:r>
            <a:rPr lang="en-US" sz="1100" kern="1200" dirty="0"/>
            <a:t>Budgets should reflect </a:t>
          </a:r>
          <a:r>
            <a:rPr lang="en-US" sz="1100" b="1" kern="1200" dirty="0"/>
            <a:t>strong</a:t>
          </a:r>
          <a:r>
            <a:rPr lang="en-US" sz="1100" kern="1200" dirty="0"/>
            <a:t> collaborations</a:t>
          </a:r>
        </a:p>
      </dsp:txBody>
      <dsp:txXfrm>
        <a:off x="3650185" y="977270"/>
        <a:ext cx="2555068" cy="732374"/>
      </dsp:txXfrm>
    </dsp:sp>
    <dsp:sp modelId="{3C02FF9B-F01B-433F-A462-91708E0A64AB}">
      <dsp:nvSpPr>
        <dsp:cNvPr id="0" name=""/>
        <dsp:cNvSpPr/>
      </dsp:nvSpPr>
      <dsp:spPr>
        <a:xfrm>
          <a:off x="0" y="1949955"/>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353BB-B7B8-4D4E-A45B-BEBEA434DF57}">
      <dsp:nvSpPr>
        <dsp:cNvPr id="0" name=""/>
        <dsp:cNvSpPr/>
      </dsp:nvSpPr>
      <dsp:spPr>
        <a:xfrm>
          <a:off x="221543" y="2114739"/>
          <a:ext cx="403199" cy="402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F21CF43-10EC-4561-8A74-021EB8D33B1F}">
      <dsp:nvSpPr>
        <dsp:cNvPr id="0" name=""/>
        <dsp:cNvSpPr/>
      </dsp:nvSpPr>
      <dsp:spPr>
        <a:xfrm>
          <a:off x="846286" y="1949955"/>
          <a:ext cx="2803899"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dirty="0"/>
            <a:t>At least 60% of total amount requested must be requested for scholarships (budget line F.1.).</a:t>
          </a:r>
        </a:p>
      </dsp:txBody>
      <dsp:txXfrm>
        <a:off x="846286" y="1949955"/>
        <a:ext cx="2803899" cy="778147"/>
      </dsp:txXfrm>
    </dsp:sp>
    <dsp:sp modelId="{E6B13C05-FF7E-4AB3-B364-8E19FB7FD47B}">
      <dsp:nvSpPr>
        <dsp:cNvPr id="0" name=""/>
        <dsp:cNvSpPr/>
      </dsp:nvSpPr>
      <dsp:spPr>
        <a:xfrm>
          <a:off x="3650185" y="1949955"/>
          <a:ext cx="2555068" cy="73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10" tIns="77510" rIns="77510" bIns="77510" numCol="1" spcCol="1270" anchor="ctr" anchorCtr="0">
          <a:noAutofit/>
        </a:bodyPr>
        <a:lstStyle/>
        <a:p>
          <a:pPr marL="0" lvl="0" indent="0" algn="l" defTabSz="488950">
            <a:lnSpc>
              <a:spcPct val="100000"/>
            </a:lnSpc>
            <a:spcBef>
              <a:spcPct val="0"/>
            </a:spcBef>
            <a:spcAft>
              <a:spcPct val="35000"/>
            </a:spcAft>
            <a:buNone/>
          </a:pPr>
          <a:r>
            <a:rPr lang="en-US" sz="1100" kern="1200" dirty="0"/>
            <a:t>(FAFSA, GAANN, eligible)</a:t>
          </a:r>
        </a:p>
        <a:p>
          <a:pPr marL="0" lvl="0" indent="0" algn="l" defTabSz="488950">
            <a:lnSpc>
              <a:spcPct val="100000"/>
            </a:lnSpc>
            <a:spcBef>
              <a:spcPct val="0"/>
            </a:spcBef>
            <a:spcAft>
              <a:spcPct val="35000"/>
            </a:spcAft>
            <a:buNone/>
          </a:pPr>
          <a:r>
            <a:rPr lang="en-US" sz="1100" kern="1200" dirty="0"/>
            <a:t>Low-income</a:t>
          </a:r>
        </a:p>
        <a:p>
          <a:pPr marL="0" lvl="0" indent="0" algn="l" defTabSz="488950">
            <a:lnSpc>
              <a:spcPct val="100000"/>
            </a:lnSpc>
            <a:spcBef>
              <a:spcPct val="0"/>
            </a:spcBef>
            <a:spcAft>
              <a:spcPct val="35000"/>
            </a:spcAft>
            <a:buNone/>
          </a:pPr>
          <a:r>
            <a:rPr lang="en-US" sz="1100" kern="1200" dirty="0"/>
            <a:t>Academically talented</a:t>
          </a:r>
        </a:p>
      </dsp:txBody>
      <dsp:txXfrm>
        <a:off x="3650185" y="1949955"/>
        <a:ext cx="2555068" cy="732374"/>
      </dsp:txXfrm>
    </dsp:sp>
    <dsp:sp modelId="{C1D2673F-69E1-4663-B437-3AA5726E65CB}">
      <dsp:nvSpPr>
        <dsp:cNvPr id="0" name=""/>
        <dsp:cNvSpPr/>
      </dsp:nvSpPr>
      <dsp:spPr>
        <a:xfrm>
          <a:off x="0" y="2922639"/>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CC3DE-C819-4046-849D-A43E5A606F1B}">
      <dsp:nvSpPr>
        <dsp:cNvPr id="0" name=""/>
        <dsp:cNvSpPr/>
      </dsp:nvSpPr>
      <dsp:spPr>
        <a:xfrm>
          <a:off x="221543" y="3087424"/>
          <a:ext cx="403199" cy="4028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A7F929E-C893-4415-9D9A-241900E1A290}">
      <dsp:nvSpPr>
        <dsp:cNvPr id="0" name=""/>
        <dsp:cNvSpPr/>
      </dsp:nvSpPr>
      <dsp:spPr>
        <a:xfrm>
          <a:off x="846286" y="2922639"/>
          <a:ext cx="5358967"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a:t>Implementation and Investigation of academic and student support activities.</a:t>
          </a:r>
          <a:endParaRPr lang="en-US" sz="1400" kern="1200" dirty="0"/>
        </a:p>
      </dsp:txBody>
      <dsp:txXfrm>
        <a:off x="846286" y="2922639"/>
        <a:ext cx="5358967" cy="778147"/>
      </dsp:txXfrm>
    </dsp:sp>
    <dsp:sp modelId="{039F38DB-1F13-460A-A866-0782CFC89990}">
      <dsp:nvSpPr>
        <dsp:cNvPr id="0" name=""/>
        <dsp:cNvSpPr/>
      </dsp:nvSpPr>
      <dsp:spPr>
        <a:xfrm>
          <a:off x="0" y="3895324"/>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62646-57FE-4953-AD2D-7A57894F1CDF}">
      <dsp:nvSpPr>
        <dsp:cNvPr id="0" name=""/>
        <dsp:cNvSpPr/>
      </dsp:nvSpPr>
      <dsp:spPr>
        <a:xfrm>
          <a:off x="221543" y="4060109"/>
          <a:ext cx="403199" cy="4028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0749FDF-8FF6-4D28-A182-995D32FB974C}">
      <dsp:nvSpPr>
        <dsp:cNvPr id="0" name=""/>
        <dsp:cNvSpPr/>
      </dsp:nvSpPr>
      <dsp:spPr>
        <a:xfrm>
          <a:off x="846286" y="3895324"/>
          <a:ext cx="5358967"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a:t>Invites proposals focused on S-STEM disciplines</a:t>
          </a:r>
          <a:endParaRPr lang="en-US" sz="1400" kern="1200" dirty="0"/>
        </a:p>
      </dsp:txBody>
      <dsp:txXfrm>
        <a:off x="846286" y="3895324"/>
        <a:ext cx="5358967" cy="778147"/>
      </dsp:txXfrm>
    </dsp:sp>
    <dsp:sp modelId="{CD5B2186-21D1-43DD-8B60-2FB18CB13FDA}">
      <dsp:nvSpPr>
        <dsp:cNvPr id="0" name=""/>
        <dsp:cNvSpPr/>
      </dsp:nvSpPr>
      <dsp:spPr>
        <a:xfrm>
          <a:off x="0" y="4868009"/>
          <a:ext cx="6230886" cy="732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03846-4F20-48E3-A347-8C4492990129}">
      <dsp:nvSpPr>
        <dsp:cNvPr id="0" name=""/>
        <dsp:cNvSpPr/>
      </dsp:nvSpPr>
      <dsp:spPr>
        <a:xfrm>
          <a:off x="221543" y="5032794"/>
          <a:ext cx="403199" cy="4028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3D5359-ADD5-4CC8-83AB-99AC338BA229}">
      <dsp:nvSpPr>
        <dsp:cNvPr id="0" name=""/>
        <dsp:cNvSpPr/>
      </dsp:nvSpPr>
      <dsp:spPr>
        <a:xfrm>
          <a:off x="846286" y="4868009"/>
          <a:ext cx="5358967" cy="77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54" tIns="82354" rIns="82354" bIns="82354" numCol="1" spcCol="1270" anchor="ctr" anchorCtr="0">
          <a:noAutofit/>
        </a:bodyPr>
        <a:lstStyle/>
        <a:p>
          <a:pPr marL="0" lvl="0" indent="0" algn="l" defTabSz="622300">
            <a:lnSpc>
              <a:spcPct val="100000"/>
            </a:lnSpc>
            <a:spcBef>
              <a:spcPct val="0"/>
            </a:spcBef>
            <a:spcAft>
              <a:spcPct val="35000"/>
            </a:spcAft>
            <a:buNone/>
          </a:pPr>
          <a:r>
            <a:rPr lang="en-US" sz="1400" kern="1200"/>
            <a:t>Requires  STEM faculty mentors and a cohort experience.</a:t>
          </a:r>
          <a:endParaRPr lang="en-US" sz="1400" kern="1200" dirty="0"/>
        </a:p>
      </dsp:txBody>
      <dsp:txXfrm>
        <a:off x="846286" y="4868009"/>
        <a:ext cx="5358967" cy="77814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9F89C-176A-8243-B9DD-85640EED7C09}">
      <dsp:nvSpPr>
        <dsp:cNvPr id="0" name=""/>
        <dsp:cNvSpPr/>
      </dsp:nvSpPr>
      <dsp:spPr>
        <a:xfrm rot="5400000">
          <a:off x="3032629" y="-572096"/>
          <a:ext cx="2193846" cy="388663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Wingdings" pitchFamily="2" charset="2"/>
            <a:buChar char="ü"/>
          </a:pPr>
          <a:r>
            <a:rPr lang="en-US" sz="1600" kern="1200" dirty="0"/>
            <a:t>PI: Faculty member currently teaching in one of the S-STEM disciplines;</a:t>
          </a:r>
          <a:endParaRPr lang="en-US" sz="1600"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US" sz="1600" kern="1200"/>
            <a:t>Co-PI: STEM administrator; and </a:t>
          </a:r>
          <a:endParaRPr lang="en-US" sz="1600" kern="1200" dirty="0"/>
        </a:p>
        <a:p>
          <a:pPr marL="171450" lvl="1" indent="-171450" algn="l" defTabSz="711200">
            <a:lnSpc>
              <a:spcPct val="90000"/>
            </a:lnSpc>
            <a:spcBef>
              <a:spcPct val="0"/>
            </a:spcBef>
            <a:spcAft>
              <a:spcPct val="15000"/>
            </a:spcAft>
            <a:buFont typeface="Wingdings" pitchFamily="2" charset="2"/>
            <a:buChar char="ü"/>
          </a:pPr>
          <a:r>
            <a:rPr lang="en-US" sz="1600" kern="1200" dirty="0"/>
            <a:t>Co-PI: Institutional, educational, discipline-based educational, or social science researcher at the institution or from another institution or research organization</a:t>
          </a:r>
        </a:p>
      </dsp:txBody>
      <dsp:txXfrm rot="-5400000">
        <a:off x="2186234" y="381394"/>
        <a:ext cx="3779543" cy="1979656"/>
      </dsp:txXfrm>
    </dsp:sp>
    <dsp:sp modelId="{76580FE0-8929-6A47-A32E-865EB98F249A}">
      <dsp:nvSpPr>
        <dsp:cNvPr id="0" name=""/>
        <dsp:cNvSpPr/>
      </dsp:nvSpPr>
      <dsp:spPr>
        <a:xfrm>
          <a:off x="0" y="68"/>
          <a:ext cx="2186233" cy="2742307"/>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Track 2</a:t>
          </a:r>
        </a:p>
      </dsp:txBody>
      <dsp:txXfrm>
        <a:off x="106723" y="106791"/>
        <a:ext cx="1972787" cy="2528861"/>
      </dsp:txXfrm>
    </dsp:sp>
    <dsp:sp modelId="{1CBCB844-428A-5649-A8FE-695464D0393D}">
      <dsp:nvSpPr>
        <dsp:cNvPr id="0" name=""/>
        <dsp:cNvSpPr/>
      </dsp:nvSpPr>
      <dsp:spPr>
        <a:xfrm rot="5400000">
          <a:off x="3032629" y="2307326"/>
          <a:ext cx="2193846" cy="388663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Wingdings" pitchFamily="2" charset="2"/>
            <a:buChar char="ü"/>
          </a:pPr>
          <a:r>
            <a:rPr lang="en-US" sz="1600" kern="1200" dirty="0">
              <a:solidFill>
                <a:schemeClr val="tx1"/>
              </a:solidFill>
            </a:rPr>
            <a:t>PI or Co-PI: Faculty member currently teaching in one of the S-STEM disciplines;</a:t>
          </a:r>
        </a:p>
        <a:p>
          <a:pPr marL="171450" lvl="1" indent="-171450" algn="l" defTabSz="711200">
            <a:lnSpc>
              <a:spcPct val="90000"/>
            </a:lnSpc>
            <a:spcBef>
              <a:spcPct val="0"/>
            </a:spcBef>
            <a:spcAft>
              <a:spcPct val="15000"/>
            </a:spcAft>
            <a:buFont typeface="Wingdings" pitchFamily="2" charset="2"/>
            <a:buChar char="ü"/>
          </a:pPr>
          <a:r>
            <a:rPr lang="en-US" sz="1600" kern="1200" dirty="0"/>
            <a:t>PI or Co-PI: Institutional, educational, discipline-based educational, or social science researcher; and</a:t>
          </a:r>
          <a:endParaRPr lang="en-US" sz="1600" kern="1200" dirty="0">
            <a:solidFill>
              <a:schemeClr val="tx1"/>
            </a:solidFill>
          </a:endParaRPr>
        </a:p>
        <a:p>
          <a:pPr marL="171450" lvl="1" indent="-171450" algn="l" defTabSz="711200">
            <a:lnSpc>
              <a:spcPct val="90000"/>
            </a:lnSpc>
            <a:spcBef>
              <a:spcPct val="0"/>
            </a:spcBef>
            <a:spcAft>
              <a:spcPct val="15000"/>
            </a:spcAft>
            <a:buFont typeface="Wingdings" pitchFamily="2" charset="2"/>
            <a:buChar char="ü"/>
          </a:pPr>
          <a:r>
            <a:rPr lang="en-US" sz="1600" kern="1200" dirty="0"/>
            <a:t>Co-PI: STEM administrator</a:t>
          </a:r>
          <a:endParaRPr lang="en-US" sz="1600" kern="1200" dirty="0">
            <a:solidFill>
              <a:schemeClr val="tx1"/>
            </a:solidFill>
          </a:endParaRPr>
        </a:p>
      </dsp:txBody>
      <dsp:txXfrm rot="-5400000">
        <a:off x="2186234" y="3260817"/>
        <a:ext cx="3779543" cy="1979656"/>
      </dsp:txXfrm>
    </dsp:sp>
    <dsp:sp modelId="{34FAF023-F83F-EF44-815D-E52CE44D9CEA}">
      <dsp:nvSpPr>
        <dsp:cNvPr id="0" name=""/>
        <dsp:cNvSpPr/>
      </dsp:nvSpPr>
      <dsp:spPr>
        <a:xfrm>
          <a:off x="0" y="2879491"/>
          <a:ext cx="2186233" cy="2742307"/>
        </a:xfrm>
        <a:prstGeom prst="roundRect">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Font typeface="Wingdings" pitchFamily="2" charset="2"/>
            <a:buNone/>
          </a:pPr>
          <a:r>
            <a:rPr lang="en-US" sz="4000" kern="1200" dirty="0">
              <a:solidFill>
                <a:schemeClr val="tx1"/>
              </a:solidFill>
            </a:rPr>
            <a:t>Track 3</a:t>
          </a:r>
        </a:p>
      </dsp:txBody>
      <dsp:txXfrm>
        <a:off x="106723" y="2986214"/>
        <a:ext cx="1972787" cy="252886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2B50A-A45A-48E8-9BE3-36A5B421844B}">
      <dsp:nvSpPr>
        <dsp:cNvPr id="0" name=""/>
        <dsp:cNvSpPr/>
      </dsp:nvSpPr>
      <dsp:spPr>
        <a:xfrm>
          <a:off x="0" y="678"/>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46C979-C2D9-4652-816A-032098B71B4D}">
      <dsp:nvSpPr>
        <dsp:cNvPr id="0" name=""/>
        <dsp:cNvSpPr/>
      </dsp:nvSpPr>
      <dsp:spPr>
        <a:xfrm>
          <a:off x="479949" y="357665"/>
          <a:ext cx="872635" cy="8726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61D66B-8403-4A52-99A9-76F3215BA6E9}">
      <dsp:nvSpPr>
        <dsp:cNvPr id="0" name=""/>
        <dsp:cNvSpPr/>
      </dsp:nvSpPr>
      <dsp:spPr>
        <a:xfrm>
          <a:off x="1832534" y="678"/>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i="0" kern="1200"/>
            <a:t>Track 3 projects will be reviewed during their third year to determine whether satisfactory progress has been made, with continued funding contingent on the result of the third-year review.</a:t>
          </a:r>
        </a:p>
      </dsp:txBody>
      <dsp:txXfrm>
        <a:off x="1832534" y="678"/>
        <a:ext cx="4128845" cy="1586609"/>
      </dsp:txXfrm>
    </dsp:sp>
    <dsp:sp modelId="{1D2931FD-94D7-458F-B7F8-AB7F3AAC82B3}">
      <dsp:nvSpPr>
        <dsp:cNvPr id="0" name=""/>
        <dsp:cNvSpPr/>
      </dsp:nvSpPr>
      <dsp:spPr>
        <a:xfrm>
          <a:off x="0" y="1983940"/>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FCB57-01FE-4181-9DCB-58F95806022D}">
      <dsp:nvSpPr>
        <dsp:cNvPr id="0" name=""/>
        <dsp:cNvSpPr/>
      </dsp:nvSpPr>
      <dsp:spPr>
        <a:xfrm>
          <a:off x="479949" y="2340927"/>
          <a:ext cx="872635" cy="8726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AFF047-96BB-4D93-B5DD-8B07EDA7847F}">
      <dsp:nvSpPr>
        <dsp:cNvPr id="0" name=""/>
        <dsp:cNvSpPr/>
      </dsp:nvSpPr>
      <dsp:spPr>
        <a:xfrm>
          <a:off x="1832534" y="1983940"/>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kern="1200"/>
            <a:t>Project teams present information on the status of project activities and outcomes to date. </a:t>
          </a:r>
        </a:p>
      </dsp:txBody>
      <dsp:txXfrm>
        <a:off x="1832534" y="1983940"/>
        <a:ext cx="4128845" cy="1586609"/>
      </dsp:txXfrm>
    </dsp:sp>
    <dsp:sp modelId="{240A6F6F-BC7C-4499-BAA8-7EDD345CC280}">
      <dsp:nvSpPr>
        <dsp:cNvPr id="0" name=""/>
        <dsp:cNvSpPr/>
      </dsp:nvSpPr>
      <dsp:spPr>
        <a:xfrm>
          <a:off x="0" y="3967202"/>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AA6AC-2AF5-4615-8A8E-C3519F3548E1}">
      <dsp:nvSpPr>
        <dsp:cNvPr id="0" name=""/>
        <dsp:cNvSpPr/>
      </dsp:nvSpPr>
      <dsp:spPr>
        <a:xfrm>
          <a:off x="479949" y="4324190"/>
          <a:ext cx="872635" cy="8726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E37283-D1F8-48A0-8DCC-62E7E6A7627F}">
      <dsp:nvSpPr>
        <dsp:cNvPr id="0" name=""/>
        <dsp:cNvSpPr/>
      </dsp:nvSpPr>
      <dsp:spPr>
        <a:xfrm>
          <a:off x="1832534" y="3967202"/>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kern="1200"/>
            <a:t>A team of S-STEM staff review project documentation, acknowledge accomplishments, discuss shortcomings, and make recommendations to improve project implementation as appropriate.</a:t>
          </a:r>
        </a:p>
      </dsp:txBody>
      <dsp:txXfrm>
        <a:off x="1832534" y="3967202"/>
        <a:ext cx="4128845" cy="15866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01AD9-F679-4B60-A8DA-450240048A41}">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48502-AF38-4E23-B9D0-BA2C0512A6B8}">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CB78DA-3827-4324-A43A-8D7566AE4878}">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dirty="0"/>
            <a:t>The level of funding requested should be based on the </a:t>
          </a:r>
          <a:r>
            <a:rPr lang="en-US" sz="2500" b="1" u="sng" kern="1200" dirty="0"/>
            <a:t>focus</a:t>
          </a:r>
          <a:r>
            <a:rPr lang="en-US" sz="2500" kern="1200" dirty="0"/>
            <a:t>, </a:t>
          </a:r>
          <a:r>
            <a:rPr lang="en-US" sz="2500" b="1" u="sng" kern="1200" dirty="0"/>
            <a:t>scope</a:t>
          </a:r>
          <a:r>
            <a:rPr lang="en-US" sz="2500" kern="1200" dirty="0"/>
            <a:t>, and </a:t>
          </a:r>
          <a:r>
            <a:rPr lang="en-US" sz="2500" b="1" u="sng" kern="1200" dirty="0"/>
            <a:t>size</a:t>
          </a:r>
          <a:r>
            <a:rPr lang="en-US" sz="2500" kern="1200" dirty="0"/>
            <a:t> of the effort.</a:t>
          </a:r>
        </a:p>
      </dsp:txBody>
      <dsp:txXfrm>
        <a:off x="2039300" y="956381"/>
        <a:ext cx="4474303" cy="1765627"/>
      </dsp:txXfrm>
    </dsp:sp>
    <dsp:sp modelId="{2DC31396-C10F-4F67-8A3F-4AF4F285319C}">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B5FE2-20E9-4FE6-B046-E9150E9819AB}">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E3E71-29AC-4EBB-9495-6499AA309FD5}">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dirty="0"/>
            <a:t>It is possible to request less than the maximum allowed!</a:t>
          </a:r>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1228C-3173-264A-AD9C-13861FF9B91B}">
      <dsp:nvSpPr>
        <dsp:cNvPr id="0" name=""/>
        <dsp:cNvSpPr/>
      </dsp:nvSpPr>
      <dsp:spPr>
        <a:xfrm>
          <a:off x="0" y="68"/>
          <a:ext cx="6066946" cy="27423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Academic and student support activities must </a:t>
          </a:r>
          <a:r>
            <a:rPr lang="en-US" sz="2800" b="1" kern="1200">
              <a:solidFill>
                <a:schemeClr val="tx1"/>
              </a:solidFill>
            </a:rPr>
            <a:t>support student success, retention, (transfer), graduation </a:t>
          </a:r>
          <a:r>
            <a:rPr lang="en-US" sz="2800" kern="1200">
              <a:solidFill>
                <a:schemeClr val="tx1"/>
              </a:solidFill>
            </a:rPr>
            <a:t>in STEM and </a:t>
          </a:r>
          <a:r>
            <a:rPr lang="en-US" sz="2800" b="1" kern="1200">
              <a:solidFill>
                <a:schemeClr val="tx1"/>
              </a:solidFill>
            </a:rPr>
            <a:t>entry into the STEM workforce or graduate studies</a:t>
          </a:r>
          <a:r>
            <a:rPr lang="en-US" sz="2800" kern="1200">
              <a:solidFill>
                <a:schemeClr val="tx1"/>
              </a:solidFill>
            </a:rPr>
            <a:t>.</a:t>
          </a:r>
          <a:endParaRPr lang="en-US" sz="2800" kern="1200" dirty="0">
            <a:solidFill>
              <a:schemeClr val="tx1"/>
            </a:solidFill>
          </a:endParaRPr>
        </a:p>
      </dsp:txBody>
      <dsp:txXfrm>
        <a:off x="133868" y="133936"/>
        <a:ext cx="5799210" cy="2474571"/>
      </dsp:txXfrm>
    </dsp:sp>
    <dsp:sp modelId="{FB49F89C-176A-8243-B9DD-85640EED7C09}">
      <dsp:nvSpPr>
        <dsp:cNvPr id="0" name=""/>
        <dsp:cNvSpPr/>
      </dsp:nvSpPr>
      <dsp:spPr>
        <a:xfrm rot="5400000">
          <a:off x="3032629" y="2307326"/>
          <a:ext cx="2193846" cy="388663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Font typeface="Wingdings" pitchFamily="2" charset="2"/>
            <a:buChar char="ü"/>
          </a:pPr>
          <a:r>
            <a:rPr lang="en-US" sz="1800" kern="1200">
              <a:solidFill>
                <a:schemeClr val="tx1"/>
              </a:solidFill>
            </a:rPr>
            <a:t>improve local implementation of academic and student supports</a:t>
          </a:r>
          <a:endParaRPr lang="en-US" sz="1800" kern="1200" dirty="0">
            <a:solidFill>
              <a:schemeClr val="tx1"/>
            </a:solidFill>
          </a:endParaRPr>
        </a:p>
        <a:p>
          <a:pPr marL="171450" lvl="1" indent="-171450" algn="l" defTabSz="800100">
            <a:lnSpc>
              <a:spcPct val="90000"/>
            </a:lnSpc>
            <a:spcBef>
              <a:spcPct val="0"/>
            </a:spcBef>
            <a:spcAft>
              <a:spcPct val="15000"/>
            </a:spcAft>
            <a:buFont typeface="Wingdings" pitchFamily="2" charset="2"/>
            <a:buChar char="ü"/>
          </a:pPr>
          <a:r>
            <a:rPr lang="en-US" sz="1800" kern="1200">
              <a:solidFill>
                <a:schemeClr val="tx1"/>
              </a:solidFill>
            </a:rPr>
            <a:t>provide an understanding of student success (e.g., effects of project activities on student outcomes)</a:t>
          </a:r>
          <a:endParaRPr lang="en-US" sz="1800" kern="1200" dirty="0">
            <a:solidFill>
              <a:schemeClr val="tx1"/>
            </a:solidFill>
          </a:endParaRPr>
        </a:p>
        <a:p>
          <a:pPr marL="171450" lvl="1" indent="-171450" algn="l" defTabSz="800100">
            <a:lnSpc>
              <a:spcPct val="90000"/>
            </a:lnSpc>
            <a:spcBef>
              <a:spcPct val="0"/>
            </a:spcBef>
            <a:spcAft>
              <a:spcPct val="15000"/>
            </a:spcAft>
            <a:buFont typeface="Wingdings" pitchFamily="2" charset="2"/>
            <a:buChar char="ü"/>
          </a:pPr>
          <a:r>
            <a:rPr lang="en-US" sz="1800" kern="1200">
              <a:solidFill>
                <a:schemeClr val="tx1"/>
              </a:solidFill>
            </a:rPr>
            <a:t>Inform any future proposals for S-STEM. </a:t>
          </a:r>
          <a:endParaRPr lang="en-US" sz="1800" kern="1200" dirty="0">
            <a:solidFill>
              <a:schemeClr val="tx1"/>
            </a:solidFill>
          </a:endParaRPr>
        </a:p>
      </dsp:txBody>
      <dsp:txXfrm rot="-5400000">
        <a:off x="2186234" y="3260817"/>
        <a:ext cx="3779543" cy="1979656"/>
      </dsp:txXfrm>
    </dsp:sp>
    <dsp:sp modelId="{76580FE0-8929-6A47-A32E-865EB98F249A}">
      <dsp:nvSpPr>
        <dsp:cNvPr id="0" name=""/>
        <dsp:cNvSpPr/>
      </dsp:nvSpPr>
      <dsp:spPr>
        <a:xfrm>
          <a:off x="0" y="2879491"/>
          <a:ext cx="2186233" cy="274230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Findings from these types of projects shall be used to </a:t>
          </a:r>
          <a:endParaRPr lang="en-US" sz="2800" kern="1200" dirty="0">
            <a:solidFill>
              <a:schemeClr val="tx1"/>
            </a:solidFill>
          </a:endParaRPr>
        </a:p>
      </dsp:txBody>
      <dsp:txXfrm>
        <a:off x="106723" y="2986214"/>
        <a:ext cx="1972787" cy="2528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3ADA9-5D3D-9440-B7F7-BFDEB508EDD8}">
      <dsp:nvSpPr>
        <dsp:cNvPr id="0" name=""/>
        <dsp:cNvSpPr/>
      </dsp:nvSpPr>
      <dsp:spPr>
        <a:xfrm>
          <a:off x="0" y="3843104"/>
          <a:ext cx="6492875" cy="12613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Activities should be designed so that students who have other responsibilities can reasonably participate and reasonable absences are allowed.</a:t>
          </a:r>
        </a:p>
      </dsp:txBody>
      <dsp:txXfrm>
        <a:off x="0" y="3843104"/>
        <a:ext cx="6492875" cy="1261392"/>
      </dsp:txXfrm>
    </dsp:sp>
    <dsp:sp modelId="{1D8146E7-52B9-214F-8624-D4AE25896C4E}">
      <dsp:nvSpPr>
        <dsp:cNvPr id="0" name=""/>
        <dsp:cNvSpPr/>
      </dsp:nvSpPr>
      <dsp:spPr>
        <a:xfrm rot="10800000">
          <a:off x="0" y="1922003"/>
          <a:ext cx="6492875" cy="1940022"/>
        </a:xfrm>
        <a:prstGeom prst="upArrowCallou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These activities may </a:t>
          </a:r>
          <a:r>
            <a:rPr lang="en-US" sz="2200" b="1" kern="1200" dirty="0">
              <a:solidFill>
                <a:schemeClr val="tx1"/>
              </a:solidFill>
            </a:rPr>
            <a:t>not</a:t>
          </a:r>
          <a:r>
            <a:rPr lang="en-US" sz="2200" kern="1200" dirty="0">
              <a:solidFill>
                <a:schemeClr val="tx1"/>
              </a:solidFill>
            </a:rPr>
            <a:t> be required.</a:t>
          </a:r>
        </a:p>
      </dsp:txBody>
      <dsp:txXfrm rot="10800000">
        <a:off x="0" y="1922003"/>
        <a:ext cx="6492875" cy="1260568"/>
      </dsp:txXfrm>
    </dsp:sp>
    <dsp:sp modelId="{5B98AC15-311E-9348-A36F-8C98E1CB638D}">
      <dsp:nvSpPr>
        <dsp:cNvPr id="0" name=""/>
        <dsp:cNvSpPr/>
      </dsp:nvSpPr>
      <dsp:spPr>
        <a:xfrm rot="10800000">
          <a:off x="0" y="902"/>
          <a:ext cx="6492875" cy="1940022"/>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S-STEM projects often include activities such as</a:t>
          </a:r>
        </a:p>
      </dsp:txBody>
      <dsp:txXfrm rot="-10800000">
        <a:off x="0" y="902"/>
        <a:ext cx="6492875" cy="680947"/>
      </dsp:txXfrm>
    </dsp:sp>
    <dsp:sp modelId="{D9F91596-4C9D-4149-B778-1D078375158E}">
      <dsp:nvSpPr>
        <dsp:cNvPr id="0" name=""/>
        <dsp:cNvSpPr/>
      </dsp:nvSpPr>
      <dsp:spPr>
        <a:xfrm>
          <a:off x="0"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seminars, </a:t>
          </a:r>
        </a:p>
      </dsp:txBody>
      <dsp:txXfrm>
        <a:off x="0" y="681850"/>
        <a:ext cx="1623218" cy="580066"/>
      </dsp:txXfrm>
    </dsp:sp>
    <dsp:sp modelId="{22390345-BC8A-1246-9892-2D3D1D0E7352}">
      <dsp:nvSpPr>
        <dsp:cNvPr id="0" name=""/>
        <dsp:cNvSpPr/>
      </dsp:nvSpPr>
      <dsp:spPr>
        <a:xfrm>
          <a:off x="1623218"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field trips, </a:t>
          </a:r>
        </a:p>
      </dsp:txBody>
      <dsp:txXfrm>
        <a:off x="1623218" y="681850"/>
        <a:ext cx="1623218" cy="580066"/>
      </dsp:txXfrm>
    </dsp:sp>
    <dsp:sp modelId="{180053C3-D0F2-7B4E-887E-B8257B5A0DCE}">
      <dsp:nvSpPr>
        <dsp:cNvPr id="0" name=""/>
        <dsp:cNvSpPr/>
      </dsp:nvSpPr>
      <dsp:spPr>
        <a:xfrm>
          <a:off x="3246437"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social activities, </a:t>
          </a:r>
        </a:p>
      </dsp:txBody>
      <dsp:txXfrm>
        <a:off x="3246437" y="681850"/>
        <a:ext cx="1623218" cy="580066"/>
      </dsp:txXfrm>
    </dsp:sp>
    <dsp:sp modelId="{44A48649-C517-2542-BD01-43DA3DD8ECB9}">
      <dsp:nvSpPr>
        <dsp:cNvPr id="0" name=""/>
        <dsp:cNvSpPr/>
      </dsp:nvSpPr>
      <dsp:spPr>
        <a:xfrm>
          <a:off x="4869656"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student-faculty interaction outside classes</a:t>
          </a:r>
        </a:p>
      </dsp:txBody>
      <dsp:txXfrm>
        <a:off x="4869656" y="681850"/>
        <a:ext cx="1623218" cy="5800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D5B2D-9FB5-FA4C-B7A9-1D61BF6203B6}">
      <dsp:nvSpPr>
        <dsp:cNvPr id="0" name=""/>
        <dsp:cNvSpPr/>
      </dsp:nvSpPr>
      <dsp:spPr>
        <a:xfrm>
          <a:off x="0" y="92023"/>
          <a:ext cx="6192387" cy="176139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Scholars must meet NSF S-STEM program eligibility criteria and the institution’s eligibility criteria.</a:t>
          </a:r>
        </a:p>
      </dsp:txBody>
      <dsp:txXfrm>
        <a:off x="85984" y="178007"/>
        <a:ext cx="6020419" cy="1589430"/>
      </dsp:txXfrm>
    </dsp:sp>
    <dsp:sp modelId="{64FB9D5B-F209-2447-A615-5E6A137413B4}">
      <dsp:nvSpPr>
        <dsp:cNvPr id="0" name=""/>
        <dsp:cNvSpPr/>
      </dsp:nvSpPr>
      <dsp:spPr>
        <a:xfrm>
          <a:off x="0" y="1925421"/>
          <a:ext cx="6192387" cy="1761398"/>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It is acceptable to </a:t>
          </a:r>
          <a:r>
            <a:rPr lang="en-US" sz="2500" b="1" kern="1200">
              <a:solidFill>
                <a:schemeClr val="tx1"/>
              </a:solidFill>
            </a:rPr>
            <a:t>encourage applications </a:t>
          </a:r>
          <a:r>
            <a:rPr lang="en-US" sz="2500" kern="1200">
              <a:solidFill>
                <a:schemeClr val="tx1"/>
              </a:solidFill>
            </a:rPr>
            <a:t>from members of underrepresented groups (e.g., gender, race, ethnicity, geographic areas, first generation, etc.) in STEM fields.</a:t>
          </a:r>
          <a:endParaRPr lang="en-US" sz="2500" kern="1200" dirty="0">
            <a:solidFill>
              <a:schemeClr val="tx1"/>
            </a:solidFill>
          </a:endParaRPr>
        </a:p>
      </dsp:txBody>
      <dsp:txXfrm>
        <a:off x="85984" y="2011405"/>
        <a:ext cx="6020419" cy="1589430"/>
      </dsp:txXfrm>
    </dsp:sp>
    <dsp:sp modelId="{CD0153F6-6838-494C-8B16-9CE60D50B26D}">
      <dsp:nvSpPr>
        <dsp:cNvPr id="0" name=""/>
        <dsp:cNvSpPr/>
      </dsp:nvSpPr>
      <dsp:spPr>
        <a:xfrm>
          <a:off x="0" y="3758820"/>
          <a:ext cx="6192387" cy="1761398"/>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u="none" kern="1200">
              <a:solidFill>
                <a:schemeClr val="tx1"/>
              </a:solidFill>
            </a:rPr>
            <a:t>All students who meet a project’s eligibility requirements must have an equal opportunity to receive scholarships, regardless of any other factors.</a:t>
          </a:r>
          <a:endParaRPr lang="en-US" sz="2500" kern="1200" dirty="0">
            <a:solidFill>
              <a:schemeClr val="tx1"/>
            </a:solidFill>
          </a:endParaRPr>
        </a:p>
      </dsp:txBody>
      <dsp:txXfrm>
        <a:off x="85984" y="3844804"/>
        <a:ext cx="6020419" cy="15894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45486"/>
          <a:ext cx="6513603" cy="272990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definition of low-income must be determined systematically by the institution’s financial aid office and  should be applicable to the S-STEM project or any other federally-funded project that requires a definition of low-income.</a:t>
          </a:r>
        </a:p>
      </dsp:txBody>
      <dsp:txXfrm>
        <a:off x="133263" y="178749"/>
        <a:ext cx="6247077" cy="2463376"/>
      </dsp:txXfrm>
    </dsp:sp>
    <dsp:sp modelId="{12867C8D-6902-4D48-B1F5-9899F3A77FF2}">
      <dsp:nvSpPr>
        <dsp:cNvPr id="0" name=""/>
        <dsp:cNvSpPr/>
      </dsp:nvSpPr>
      <dsp:spPr>
        <a:xfrm>
          <a:off x="0" y="2827228"/>
          <a:ext cx="6513603" cy="272990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Reasonable definitions include those cited for eligibility for the federal Pell grant: </a:t>
          </a:r>
          <a:r>
            <a:rPr lang="en-US" sz="18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https://www2.ed.gov/programs/fpg/index.html</a:t>
          </a:r>
          <a:br>
            <a:rPr lang="en-US" sz="1800" kern="1200" dirty="0">
              <a:solidFill>
                <a:schemeClr val="tx1"/>
              </a:solidFill>
            </a:rPr>
          </a:br>
          <a:br>
            <a:rPr lang="en-US" sz="1800" kern="1200" dirty="0">
              <a:solidFill>
                <a:schemeClr val="tx1"/>
              </a:solidFill>
            </a:rPr>
          </a:br>
          <a:r>
            <a:rPr lang="en-US" sz="1800" kern="1200" dirty="0">
              <a:solidFill>
                <a:schemeClr val="tx1"/>
              </a:solidFill>
            </a:rPr>
            <a:t>and TRIO grants</a:t>
          </a:r>
          <a:br>
            <a:rPr lang="en-US" sz="1800" kern="1200" dirty="0">
              <a:solidFill>
                <a:schemeClr val="tx1"/>
              </a:solidFill>
            </a:rPr>
          </a:br>
          <a:r>
            <a:rPr lang="en-US" sz="18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https://www2.ed.gov/about/offices/list/ope/trio/index.html</a:t>
          </a:r>
          <a:br>
            <a:rPr lang="en-US" sz="1800" kern="1200" dirty="0">
              <a:solidFill>
                <a:schemeClr val="tx1"/>
              </a:solidFill>
            </a:rPr>
          </a:br>
          <a:br>
            <a:rPr lang="en-US" sz="1800" kern="1200" dirty="0">
              <a:solidFill>
                <a:schemeClr val="tx1"/>
              </a:solidFill>
            </a:rPr>
          </a:br>
          <a:r>
            <a:rPr lang="en-US" sz="1800" kern="1200" dirty="0">
              <a:solidFill>
                <a:schemeClr val="tx1"/>
              </a:solidFill>
            </a:rPr>
            <a:t>programs, but other definitions applied consistently are also possible when well justified.</a:t>
          </a:r>
        </a:p>
      </dsp:txBody>
      <dsp:txXfrm>
        <a:off x="133263" y="2960491"/>
        <a:ext cx="6247077" cy="24633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59087"/>
          <a:ext cx="6513603" cy="26975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This is defined by the institution and often involves a GPA cut-off.</a:t>
          </a:r>
        </a:p>
      </dsp:txBody>
      <dsp:txXfrm>
        <a:off x="131685" y="190772"/>
        <a:ext cx="6250233" cy="2434211"/>
      </dsp:txXfrm>
    </dsp:sp>
    <dsp:sp modelId="{12867C8D-6902-4D48-B1F5-9899F3A77FF2}">
      <dsp:nvSpPr>
        <dsp:cNvPr id="0" name=""/>
        <dsp:cNvSpPr/>
      </dsp:nvSpPr>
      <dsp:spPr>
        <a:xfrm>
          <a:off x="0" y="2845948"/>
          <a:ext cx="6513603" cy="269758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Projects should include plans for student probationary status and additional support if a student’s GPA falls below the set level for some period of time.</a:t>
          </a:r>
        </a:p>
      </dsp:txBody>
      <dsp:txXfrm>
        <a:off x="131685" y="2977633"/>
        <a:ext cx="6250233" cy="24342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30095"/>
          <a:ext cx="6513603" cy="27380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Unmet financial need depends on the cost of attendance and the estimated family/student financial contribution.</a:t>
          </a:r>
          <a:br>
            <a:rPr lang="en-US" sz="2300" kern="1200" dirty="0"/>
          </a:br>
          <a:br>
            <a:rPr lang="en-US" sz="2300" kern="1200" dirty="0"/>
          </a:br>
          <a:r>
            <a:rPr lang="en-US" sz="2300" kern="1200" dirty="0"/>
            <a:t>The institution determines the cost of attendance.</a:t>
          </a:r>
        </a:p>
      </dsp:txBody>
      <dsp:txXfrm>
        <a:off x="133663" y="163758"/>
        <a:ext cx="6246277" cy="2470766"/>
      </dsp:txXfrm>
    </dsp:sp>
    <dsp:sp modelId="{12867C8D-6902-4D48-B1F5-9899F3A77FF2}">
      <dsp:nvSpPr>
        <dsp:cNvPr id="0" name=""/>
        <dsp:cNvSpPr/>
      </dsp:nvSpPr>
      <dsp:spPr>
        <a:xfrm>
          <a:off x="0" y="2834428"/>
          <a:ext cx="6513603" cy="273809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The expected family/student contribution is defined for undergraduate students by the U.S. Department of Education rules for need-based Federal financial aid Free Application for Federal Student Aid (FAFSA), or, for graduate students, defined as financial eligibility for Graduate Assistance in Areas of National Need (GAANN).</a:t>
          </a:r>
        </a:p>
      </dsp:txBody>
      <dsp:txXfrm>
        <a:off x="133663" y="2968091"/>
        <a:ext cx="6246277" cy="24707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656AF-F6BE-4306-BDC5-FC79D94D2847}">
      <dsp:nvSpPr>
        <dsp:cNvPr id="0" name=""/>
        <dsp:cNvSpPr/>
      </dsp:nvSpPr>
      <dsp:spPr>
        <a:xfrm>
          <a:off x="-189660" y="964129"/>
          <a:ext cx="6513603" cy="17587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4E21D-6EC3-4761-8CCC-5AF8CCBD1810}">
      <dsp:nvSpPr>
        <dsp:cNvPr id="0" name=""/>
        <dsp:cNvSpPr/>
      </dsp:nvSpPr>
      <dsp:spPr>
        <a:xfrm>
          <a:off x="342358" y="1359846"/>
          <a:ext cx="967307" cy="9673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5948B-F58B-44D5-A7FD-8DA7909A18DB}">
      <dsp:nvSpPr>
        <dsp:cNvPr id="0" name=""/>
        <dsp:cNvSpPr/>
      </dsp:nvSpPr>
      <dsp:spPr>
        <a:xfrm>
          <a:off x="1841685" y="964129"/>
          <a:ext cx="2931121" cy="175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33" tIns="186133" rIns="186133" bIns="186133" numCol="1" spcCol="1270" anchor="ctr" anchorCtr="0">
          <a:noAutofit/>
        </a:bodyPr>
        <a:lstStyle/>
        <a:p>
          <a:pPr marL="0" lvl="0" indent="0" algn="l" defTabSz="977900">
            <a:lnSpc>
              <a:spcPct val="100000"/>
            </a:lnSpc>
            <a:spcBef>
              <a:spcPct val="0"/>
            </a:spcBef>
            <a:spcAft>
              <a:spcPct val="35000"/>
            </a:spcAft>
            <a:buNone/>
          </a:pPr>
          <a:r>
            <a:rPr lang="en-US" sz="2200" kern="1200"/>
            <a:t>The use of data analytics </a:t>
          </a:r>
        </a:p>
      </dsp:txBody>
      <dsp:txXfrm>
        <a:off x="1841685" y="964129"/>
        <a:ext cx="2931121" cy="1758740"/>
      </dsp:txXfrm>
    </dsp:sp>
    <dsp:sp modelId="{B414C52D-A558-44C0-99EE-E35EEE102A79}">
      <dsp:nvSpPr>
        <dsp:cNvPr id="0" name=""/>
        <dsp:cNvSpPr/>
      </dsp:nvSpPr>
      <dsp:spPr>
        <a:xfrm>
          <a:off x="3892796" y="980134"/>
          <a:ext cx="2313751" cy="175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33" tIns="186133" rIns="186133" bIns="186133" numCol="1" spcCol="1270" anchor="ctr" anchorCtr="0">
          <a:noAutofit/>
        </a:bodyPr>
        <a:lstStyle/>
        <a:p>
          <a:pPr marL="0" lvl="0" indent="0" algn="l" defTabSz="622300">
            <a:lnSpc>
              <a:spcPct val="100000"/>
            </a:lnSpc>
            <a:spcBef>
              <a:spcPct val="0"/>
            </a:spcBef>
            <a:spcAft>
              <a:spcPct val="35000"/>
            </a:spcAft>
            <a:buFont typeface="Wingdings" pitchFamily="2" charset="2"/>
            <a:buNone/>
          </a:pPr>
          <a:r>
            <a:rPr lang="en-US" sz="1400" kern="1200" dirty="0"/>
            <a:t>Examine patterns in institutional student data</a:t>
          </a:r>
        </a:p>
        <a:p>
          <a:pPr marL="0" lvl="0" indent="0" algn="l" defTabSz="622300">
            <a:lnSpc>
              <a:spcPct val="100000"/>
            </a:lnSpc>
            <a:spcBef>
              <a:spcPct val="0"/>
            </a:spcBef>
            <a:spcAft>
              <a:spcPct val="35000"/>
            </a:spcAft>
            <a:buNone/>
          </a:pPr>
          <a:r>
            <a:rPr lang="en-US" sz="1400" kern="1200" dirty="0"/>
            <a:t>Describe and predict successful completion of academic and career pathways</a:t>
          </a:r>
        </a:p>
      </dsp:txBody>
      <dsp:txXfrm>
        <a:off x="3892796" y="980134"/>
        <a:ext cx="2313751" cy="1758740"/>
      </dsp:txXfrm>
    </dsp:sp>
    <dsp:sp modelId="{17F6A834-BA21-4EFE-A05C-CA40CA78FD82}">
      <dsp:nvSpPr>
        <dsp:cNvPr id="0" name=""/>
        <dsp:cNvSpPr/>
      </dsp:nvSpPr>
      <dsp:spPr>
        <a:xfrm>
          <a:off x="-189660" y="3162555"/>
          <a:ext cx="6513603" cy="17587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82F5D-9944-4FB2-96AE-A7A932606764}">
      <dsp:nvSpPr>
        <dsp:cNvPr id="0" name=""/>
        <dsp:cNvSpPr/>
      </dsp:nvSpPr>
      <dsp:spPr>
        <a:xfrm>
          <a:off x="342358" y="3558272"/>
          <a:ext cx="967307" cy="9673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591B6D-6073-4856-B733-AB855D4FA308}">
      <dsp:nvSpPr>
        <dsp:cNvPr id="0" name=""/>
        <dsp:cNvSpPr/>
      </dsp:nvSpPr>
      <dsp:spPr>
        <a:xfrm>
          <a:off x="1841685" y="3162555"/>
          <a:ext cx="4478284" cy="175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33" tIns="186133" rIns="186133" bIns="186133" numCol="1" spcCol="1270" anchor="ctr" anchorCtr="0">
          <a:noAutofit/>
        </a:bodyPr>
        <a:lstStyle/>
        <a:p>
          <a:pPr marL="0" lvl="0" indent="0" algn="l" defTabSz="977900">
            <a:lnSpc>
              <a:spcPct val="100000"/>
            </a:lnSpc>
            <a:spcBef>
              <a:spcPct val="0"/>
            </a:spcBef>
            <a:spcAft>
              <a:spcPct val="35000"/>
            </a:spcAft>
            <a:buNone/>
          </a:pPr>
          <a:r>
            <a:rPr lang="en-US" sz="2200" kern="1200" dirty="0"/>
            <a:t>Partnerships with offices of institutional research, offices of financial aid and offices of admissions</a:t>
          </a:r>
        </a:p>
      </dsp:txBody>
      <dsp:txXfrm>
        <a:off x="1841685" y="3162555"/>
        <a:ext cx="4478284" cy="17587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0BB6BF-C33F-4392-BC3D-2E27EB2B758D}" type="datetimeFigureOut">
              <a:rPr lang="en-US" smtClean="0"/>
              <a:t>12/27/2019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NSF has published a revised S-STEM solicitation, NSF 20-526 for FY20.</a:t>
            </a:r>
          </a:p>
          <a:p>
            <a:endParaRPr lang="en-US" dirty="0"/>
          </a:p>
          <a:p>
            <a:r>
              <a:rPr lang="en-US" dirty="0"/>
              <a:t>This </a:t>
            </a:r>
            <a:r>
              <a:rPr lang="en-US" dirty="0" err="1"/>
              <a:t>powerpoint</a:t>
            </a:r>
            <a:r>
              <a:rPr lang="en-US" dirty="0"/>
              <a:t> presentation is an overview of the National Science Foundation’s S-STEM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74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https://</a:t>
            </a:r>
            <a:r>
              <a:rPr lang="en-US" dirty="0" err="1"/>
              <a:t>studentaid.ed.gov</a:t>
            </a:r>
            <a:r>
              <a:rPr lang="en-US" dirty="0"/>
              <a:t>/</a:t>
            </a:r>
            <a:r>
              <a:rPr lang="en-US" dirty="0" err="1"/>
              <a:t>sa</a:t>
            </a:r>
            <a:r>
              <a:rPr lang="en-US" dirty="0"/>
              <a:t>/</a:t>
            </a:r>
            <a:r>
              <a:rPr lang="en-US" dirty="0" err="1"/>
              <a:t>fafsa</a:t>
            </a:r>
            <a:endParaRPr lang="en-US" dirty="0"/>
          </a:p>
          <a:p>
            <a:endParaRPr lang="en-US" dirty="0"/>
          </a:p>
          <a:p>
            <a:r>
              <a:rPr lang="en-US" dirty="0"/>
              <a:t>GAANN: https://www2.ed.gov/programs/</a:t>
            </a:r>
            <a:r>
              <a:rPr lang="en-US" dirty="0" err="1"/>
              <a:t>gaann</a:t>
            </a:r>
            <a:r>
              <a:rPr lang="en-US" dirty="0"/>
              <a:t>/</a:t>
            </a:r>
            <a:r>
              <a:rPr lang="en-US" dirty="0" err="1"/>
              <a:t>index.html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16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11</a:t>
            </a:fld>
            <a:endParaRPr lang="en-US"/>
          </a:p>
        </p:txBody>
      </p:sp>
    </p:spTree>
    <p:extLst>
      <p:ext uri="{BB962C8B-B14F-4D97-AF65-F5344CB8AC3E}">
        <p14:creationId xmlns:p14="http://schemas.microsoft.com/office/powerpoint/2010/main" val="145559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12</a:t>
            </a:fld>
            <a:endParaRPr lang="en-US"/>
          </a:p>
        </p:txBody>
      </p:sp>
    </p:spTree>
    <p:extLst>
      <p:ext uri="{BB962C8B-B14F-4D97-AF65-F5344CB8AC3E}">
        <p14:creationId xmlns:p14="http://schemas.microsoft.com/office/powerpoint/2010/main" val="245675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funds to be used for in an S-STEM  Track 1 Institutional Capacity Building Project?</a:t>
            </a:r>
          </a:p>
          <a:p>
            <a:endParaRPr lang="en-US" dirty="0"/>
          </a:p>
          <a:p>
            <a:r>
              <a:rPr lang="en-US" dirty="0"/>
              <a:t>Scholarships to low-income academically talented students with demonstrated financial need.</a:t>
            </a:r>
          </a:p>
          <a:p>
            <a:endParaRPr lang="en-US" dirty="0"/>
          </a:p>
          <a:p>
            <a:r>
              <a:rPr lang="en-US" dirty="0"/>
              <a:t>Funds should also be requested to support  implementation and testing of evidence-based academic and student support activities to determine their effectiveness.</a:t>
            </a:r>
          </a:p>
          <a:p>
            <a:endParaRPr lang="en-US" dirty="0"/>
          </a:p>
          <a:p>
            <a:pPr defTabSz="465838">
              <a:defRPr/>
            </a:pPr>
            <a:r>
              <a:rPr lang="en-US" dirty="0"/>
              <a:t>Fund should support investigation of the effectiveness of project activities in increasing recruitment, retention, student success</a:t>
            </a:r>
            <a:r>
              <a:rPr lang="en-US" baseline="0" dirty="0"/>
              <a:t> and retention, and graduation and in what ways.</a:t>
            </a:r>
            <a:endParaRPr lang="en-US" dirty="0"/>
          </a:p>
          <a:p>
            <a:endParaRPr lang="en-US" dirty="0"/>
          </a:p>
          <a:p>
            <a:endParaRPr lang="en-US" dirty="0"/>
          </a:p>
          <a:p>
            <a:r>
              <a:rPr lang="en-US" dirty="0"/>
              <a:t>Funds should also support project evaluation and project management.</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13</a:t>
            </a:fld>
            <a:endParaRPr lang="en-US"/>
          </a:p>
        </p:txBody>
      </p:sp>
    </p:spTree>
    <p:extLst>
      <p:ext uri="{BB962C8B-B14F-4D97-AF65-F5344CB8AC3E}">
        <p14:creationId xmlns:p14="http://schemas.microsoft.com/office/powerpoint/2010/main" val="198587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with project plans …</a:t>
            </a:r>
          </a:p>
          <a:p>
            <a:endParaRPr lang="en-US" dirty="0"/>
          </a:p>
          <a:p>
            <a:r>
              <a:rPr lang="en-US" dirty="0"/>
              <a:t>PIs</a:t>
            </a:r>
            <a:r>
              <a:rPr lang="en-US" baseline="0" dirty="0"/>
              <a:t> are encouraged to work with their offices of institutional research or other similar offices to make use of existing infrastructure and expertise to gather data relevant to the goals of the S-STEM project.</a:t>
            </a:r>
          </a:p>
          <a:p>
            <a:endParaRPr lang="en-US" baseline="0" dirty="0"/>
          </a:p>
          <a:p>
            <a:r>
              <a:rPr lang="en-US" baseline="0" dirty="0"/>
              <a:t>Another option for PIs is to contact educational researchers whose interests are in understanding undergraduate or graduate STEM education and workforce development. These researchers can serve as co-investigators on the planned S-STEM project.</a:t>
            </a:r>
          </a:p>
          <a:p>
            <a:endParaRPr lang="en-US" baseline="0" dirty="0"/>
          </a:p>
          <a:p>
            <a:r>
              <a:rPr lang="en-US" baseline="0" dirty="0"/>
              <a:t>The program also has developed a set of Frequently Asked Questions that may be helpful.  FAQs will be located on the program webpage when available.</a:t>
            </a:r>
          </a:p>
          <a:p>
            <a:endParaRPr lang="en-US" baseline="0" dirty="0"/>
          </a:p>
          <a:p>
            <a:r>
              <a:rPr lang="en-US" baseline="0" dirty="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14</a:t>
            </a:fld>
            <a:endParaRPr lang="en-US"/>
          </a:p>
        </p:txBody>
      </p:sp>
    </p:spTree>
    <p:extLst>
      <p:ext uri="{BB962C8B-B14F-4D97-AF65-F5344CB8AC3E}">
        <p14:creationId xmlns:p14="http://schemas.microsoft.com/office/powerpoint/2010/main" val="171102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r>
              <a:rPr lang="en-US" dirty="0"/>
              <a:t>Track 1: </a:t>
            </a:r>
          </a:p>
          <a:p>
            <a:r>
              <a:rPr lang="en-US" dirty="0"/>
              <a:t>The institutional capacity building track is intended for institutions that have limited experience with designing and conducting NSF-funded projects -- such as the type of projects described in the other track, that is Track 2. Examples of institutions that might be appropriate applicants to S-STEM track 1 include:</a:t>
            </a:r>
          </a:p>
          <a:p>
            <a:r>
              <a:rPr lang="en-US" dirty="0"/>
              <a:t>Institutions who have not been funded by the NSF in the past.  Or institutions with limited NSF funding. </a:t>
            </a:r>
          </a:p>
          <a:p>
            <a:endParaRPr lang="en-US" dirty="0"/>
          </a:p>
          <a:p>
            <a:r>
              <a:rPr lang="en-US" dirty="0"/>
              <a:t>Projects should implement and contribute knowledge about existing effective practices.</a:t>
            </a:r>
          </a:p>
          <a:p>
            <a:endParaRPr lang="en-US" dirty="0"/>
          </a:p>
          <a:p>
            <a:r>
              <a:rPr lang="en-US" b="1" dirty="0"/>
              <a:t>This is what is intended by institutional capacity building, providing a way for institutions with limited NSF grant experience to join the S-STEM community of practice.</a:t>
            </a:r>
          </a:p>
          <a:p>
            <a:endParaRPr lang="en-US" dirty="0"/>
          </a:p>
          <a:p>
            <a:r>
              <a:rPr lang="en-US" dirty="0"/>
              <a:t>Track 2: </a:t>
            </a:r>
          </a:p>
          <a:p>
            <a:pPr marL="291179" indent="-291179">
              <a:buFont typeface="Arial" panose="020B0604020202020204" pitchFamily="34" charset="0"/>
              <a:buChar char="•"/>
            </a:pPr>
            <a:r>
              <a:rPr lang="en-US" dirty="0"/>
              <a:t>Provide scholarships for students</a:t>
            </a:r>
          </a:p>
          <a:p>
            <a:pPr marL="291179" indent="-291179">
              <a:buFont typeface="Arial" panose="020B0604020202020204" pitchFamily="34" charset="0"/>
              <a:buChar char="•"/>
            </a:pPr>
            <a:r>
              <a:rPr lang="en-US" dirty="0"/>
              <a:t>Strengthen involvement of STEM faculty</a:t>
            </a:r>
          </a:p>
          <a:p>
            <a:pPr marL="291179" indent="-291179">
              <a:buFont typeface="Arial" panose="020B0604020202020204" pitchFamily="34" charset="0"/>
              <a:buChar char="•"/>
            </a:pPr>
            <a:r>
              <a:rPr lang="en-US" dirty="0"/>
              <a:t>Address documented institutional needs</a:t>
            </a:r>
          </a:p>
          <a:p>
            <a:endParaRPr lang="en-US" dirty="0"/>
          </a:p>
          <a:p>
            <a:r>
              <a:rPr lang="en-US" dirty="0"/>
              <a:t>Track 3:</a:t>
            </a:r>
          </a:p>
          <a:p>
            <a:pPr marL="291179" indent="-291179">
              <a:buFont typeface="Arial" panose="020B0604020202020204" pitchFamily="34" charset="0"/>
              <a:buChar char="•"/>
            </a:pPr>
            <a:r>
              <a:rPr lang="en-US" dirty="0"/>
              <a:t>Collaborate on a common interest or problem</a:t>
            </a:r>
          </a:p>
          <a:p>
            <a:pPr marL="291179" indent="-291179">
              <a:buFont typeface="Arial" panose="020B0604020202020204" pitchFamily="34" charset="0"/>
              <a:buChar char="•"/>
            </a:pPr>
            <a:r>
              <a:rPr lang="en-US" dirty="0"/>
              <a:t>Adapt/implement and study practices, strategies, and factors that affect student success and/or entry into STEM workforce</a:t>
            </a:r>
          </a:p>
          <a:p>
            <a:endParaRPr lang="en-US" dirty="0"/>
          </a:p>
          <a:p>
            <a:endParaRPr dirty="0"/>
          </a:p>
        </p:txBody>
      </p:sp>
    </p:spTree>
    <p:extLst>
      <p:ext uri="{BB962C8B-B14F-4D97-AF65-F5344CB8AC3E}">
        <p14:creationId xmlns:p14="http://schemas.microsoft.com/office/powerpoint/2010/main" val="91378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16</a:t>
            </a:fld>
            <a:endParaRPr lang="en-US"/>
          </a:p>
        </p:txBody>
      </p:sp>
    </p:spTree>
    <p:extLst>
      <p:ext uri="{BB962C8B-B14F-4D97-AF65-F5344CB8AC3E}">
        <p14:creationId xmlns:p14="http://schemas.microsoft.com/office/powerpoint/2010/main" val="383252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institutions should consider applying to Track 1? The institutional capacity building track is intended for institutions that have never had an S-STEM or STEP award before and have limited experience with designing and conducting NSF-funded scholarship programs.</a:t>
            </a:r>
          </a:p>
          <a:p>
            <a:endParaRPr lang="en-US" dirty="0"/>
          </a:p>
          <a:p>
            <a:r>
              <a:rPr lang="en-US" dirty="0"/>
              <a:t>Examples of institutions that might be appropriate applicants to S-STEM track 1 include:</a:t>
            </a:r>
          </a:p>
          <a:p>
            <a:r>
              <a:rPr lang="en-US" dirty="0"/>
              <a:t>Institutions who have not been funded by the NSF in the past, institutions with limited NSF funding, or institutions that do not yet have substantial student support services in place.</a:t>
            </a:r>
          </a:p>
          <a:p>
            <a:endParaRPr lang="en-US" dirty="0"/>
          </a:p>
          <a:p>
            <a:r>
              <a:rPr lang="en-US" dirty="0"/>
              <a:t>Track 1 institutional capacity building projects provide a way for institutions with limited NSF scholarship grant experience to join the S-STEM community of practice.</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17</a:t>
            </a:fld>
            <a:endParaRPr lang="en-US"/>
          </a:p>
        </p:txBody>
      </p:sp>
    </p:spTree>
    <p:extLst>
      <p:ext uri="{BB962C8B-B14F-4D97-AF65-F5344CB8AC3E}">
        <p14:creationId xmlns:p14="http://schemas.microsoft.com/office/powerpoint/2010/main" val="23621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focus on S-STEM Track 1 proposals</a:t>
            </a:r>
          </a:p>
          <a:p>
            <a:r>
              <a:rPr lang="en-US" dirty="0"/>
              <a:t> </a:t>
            </a:r>
          </a:p>
          <a:p>
            <a:r>
              <a:rPr lang="en-US" dirty="0"/>
              <a:t>What are the Expectations of S-STEM Track 1 proposals? </a:t>
            </a:r>
          </a:p>
          <a:p>
            <a:r>
              <a:rPr lang="en-US" dirty="0"/>
              <a:t>Design &amp; Development Capacity Building projects are expected to build the institution’s capacity to provide and S-STEM program for low-income academically talented students with demonstrated financial need and provide academic and student support.</a:t>
            </a:r>
          </a:p>
          <a:p>
            <a:r>
              <a:rPr lang="en-US" dirty="0"/>
              <a:t> </a:t>
            </a:r>
          </a:p>
          <a:p>
            <a:r>
              <a:rPr lang="en-US" dirty="0"/>
              <a:t>This academic and student support can take the form of implementation of (1) high quality extant curricular efforts and/or (2) other professional and/or workforce development activities.</a:t>
            </a:r>
          </a:p>
          <a:p>
            <a:endParaRPr lang="en-US" dirty="0"/>
          </a:p>
          <a:p>
            <a:r>
              <a:rPr lang="en-US" dirty="0"/>
              <a:t> </a:t>
            </a:r>
          </a:p>
          <a:p>
            <a:r>
              <a:rPr lang="en-US" dirty="0"/>
              <a:t>Projects should increase retention, student success, transfer – if appropriate -                                                                                                                                                                                                                                                                                                                                                                                                                                                                                                                   and graduation rates in STEM fields.</a:t>
            </a:r>
          </a:p>
          <a:p>
            <a:endParaRPr lang="en-US" dirty="0"/>
          </a:p>
          <a:p>
            <a:r>
              <a:rPr lang="en-US" dirty="0"/>
              <a:t>Projects should also contribute to</a:t>
            </a:r>
            <a:r>
              <a:rPr lang="en-US" baseline="0" dirty="0"/>
              <a:t> understanding the effect of evidence-based practices (such as recruitment, student success, retention, graduation, and transfer in STEM including cognitive and non-cognitive factors).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18</a:t>
            </a:fld>
            <a:endParaRPr lang="en-US"/>
          </a:p>
        </p:txBody>
      </p:sp>
    </p:spTree>
    <p:extLst>
      <p:ext uri="{BB962C8B-B14F-4D97-AF65-F5344CB8AC3E}">
        <p14:creationId xmlns:p14="http://schemas.microsoft.com/office/powerpoint/2010/main" val="3235227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describing some key parameters for the S-STEM Track 1 Institutional Capacity Building proposals.  Institutions may request up to $650,000 over a maximum duration of 5 years.</a:t>
            </a:r>
          </a:p>
          <a:p>
            <a:r>
              <a:rPr lang="en-US" dirty="0"/>
              <a:t> </a:t>
            </a:r>
          </a:p>
          <a:p>
            <a:r>
              <a:rPr lang="en-US" dirty="0"/>
              <a:t>At least 60% of the total amount request must be used for scholarships given to low-income students with demonstrated financial need and  academic talent or potential.  This must appear on line F.1. of the budget.</a:t>
            </a:r>
          </a:p>
          <a:p>
            <a:endParaRPr lang="en-US" dirty="0"/>
          </a:p>
          <a:p>
            <a:r>
              <a:rPr lang="en-US" dirty="0"/>
              <a:t>Financial need is determined by the FAFSA form for undergraduates and the GAANN for graduate students.</a:t>
            </a:r>
          </a:p>
          <a:p>
            <a:endParaRPr lang="en-US" dirty="0"/>
          </a:p>
          <a:p>
            <a:r>
              <a:rPr lang="en-US" dirty="0"/>
              <a:t>In addition to providing scholarships, projects will implement  and investigate academic and student support activities.</a:t>
            </a:r>
          </a:p>
          <a:p>
            <a:endParaRPr lang="en-US" dirty="0"/>
          </a:p>
          <a:p>
            <a:r>
              <a:rPr lang="en-US" dirty="0"/>
              <a:t>Projects must involve specific S-STEM eligible degrees and disciplines that are listed in the S-STEM solicitation. </a:t>
            </a:r>
          </a:p>
          <a:p>
            <a:endParaRPr lang="en-US" dirty="0"/>
          </a:p>
          <a:p>
            <a:r>
              <a:rPr lang="en-US" dirty="0"/>
              <a:t>Projects</a:t>
            </a:r>
            <a:r>
              <a:rPr lang="en-US" baseline="0" dirty="0"/>
              <a:t> are required to have</a:t>
            </a:r>
            <a:r>
              <a:rPr lang="en-US" dirty="0"/>
              <a:t> STEM faculty mentors and a cohort experience for students.</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347598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pc="-10" dirty="0">
                <a:cs typeface="Calibri"/>
              </a:rPr>
              <a:t>This is a congressionally mandated program that uses HI-B visa fees. T</a:t>
            </a:r>
            <a:r>
              <a:rPr lang="en-US" spc="-20" dirty="0">
                <a:cs typeface="Calibri"/>
              </a:rPr>
              <a:t>h</a:t>
            </a:r>
            <a:r>
              <a:rPr lang="en-US" spc="-15" dirty="0">
                <a:cs typeface="Calibri"/>
              </a:rPr>
              <a:t>e</a:t>
            </a:r>
            <a:r>
              <a:rPr lang="en-US" spc="15" dirty="0">
                <a:cs typeface="Calibri"/>
              </a:rPr>
              <a:t> </a:t>
            </a:r>
            <a:r>
              <a:rPr lang="en-US" spc="-46" dirty="0">
                <a:cs typeface="Calibri"/>
              </a:rPr>
              <a:t>r</a:t>
            </a:r>
            <a:r>
              <a:rPr lang="en-US" spc="-10" dirty="0">
                <a:cs typeface="Calibri"/>
              </a:rPr>
              <a:t>e</a:t>
            </a:r>
            <a:r>
              <a:rPr lang="en-US" spc="-5" dirty="0">
                <a:cs typeface="Calibri"/>
              </a:rPr>
              <a:t>qu</a:t>
            </a:r>
            <a:r>
              <a:rPr lang="en-US" dirty="0">
                <a:cs typeface="Calibri"/>
              </a:rPr>
              <a:t>i</a:t>
            </a:r>
            <a:r>
              <a:rPr lang="en-US" spc="-46" dirty="0">
                <a:cs typeface="Calibri"/>
              </a:rPr>
              <a:t>r</a:t>
            </a:r>
            <a:r>
              <a:rPr lang="en-US" spc="-10" dirty="0">
                <a:cs typeface="Calibri"/>
              </a:rPr>
              <a:t>e</a:t>
            </a:r>
            <a:r>
              <a:rPr lang="en-US" spc="-20" dirty="0">
                <a:cs typeface="Calibri"/>
              </a:rPr>
              <a:t>m</a:t>
            </a:r>
            <a:r>
              <a:rPr lang="en-US" spc="-10" dirty="0">
                <a:cs typeface="Calibri"/>
              </a:rPr>
              <a:t>e</a:t>
            </a:r>
            <a:r>
              <a:rPr lang="en-US" spc="-25" dirty="0">
                <a:cs typeface="Calibri"/>
              </a:rPr>
              <a:t>n</a:t>
            </a:r>
            <a:r>
              <a:rPr lang="en-US" dirty="0">
                <a:cs typeface="Calibri"/>
              </a:rPr>
              <a:t>ts</a:t>
            </a:r>
            <a:r>
              <a:rPr lang="en-US" spc="-5" dirty="0">
                <a:cs typeface="Calibri"/>
              </a:rPr>
              <a:t> </a:t>
            </a:r>
            <a:r>
              <a:rPr lang="en-US" spc="-51" dirty="0">
                <a:cs typeface="Calibri"/>
              </a:rPr>
              <a:t>f</a:t>
            </a:r>
            <a:r>
              <a:rPr lang="en-US" spc="-10" dirty="0">
                <a:cs typeface="Calibri"/>
              </a:rPr>
              <a:t>or</a:t>
            </a:r>
            <a:r>
              <a:rPr lang="en-US" dirty="0">
                <a:cs typeface="Calibri"/>
              </a:rPr>
              <a:t> a</a:t>
            </a:r>
            <a:r>
              <a:rPr lang="en-US" spc="-15" dirty="0">
                <a:cs typeface="Calibri"/>
              </a:rPr>
              <a:t> </a:t>
            </a:r>
            <a:r>
              <a:rPr lang="en-US" spc="-31" dirty="0">
                <a:cs typeface="Calibri"/>
              </a:rPr>
              <a:t>s</a:t>
            </a:r>
            <a:r>
              <a:rPr lang="en-US" dirty="0">
                <a:cs typeface="Calibri"/>
              </a:rPr>
              <a:t>tude</a:t>
            </a:r>
            <a:r>
              <a:rPr lang="en-US" spc="-25" dirty="0">
                <a:cs typeface="Calibri"/>
              </a:rPr>
              <a:t>n</a:t>
            </a:r>
            <a:r>
              <a:rPr lang="en-US" spc="-10" dirty="0">
                <a:cs typeface="Calibri"/>
              </a:rPr>
              <a:t>t</a:t>
            </a:r>
            <a:r>
              <a:rPr lang="en-US" spc="-5" dirty="0">
                <a:cs typeface="Calibri"/>
              </a:rPr>
              <a:t> </a:t>
            </a:r>
            <a:r>
              <a:rPr lang="en-US" spc="-36" dirty="0">
                <a:cs typeface="Calibri"/>
              </a:rPr>
              <a:t>t</a:t>
            </a:r>
            <a:r>
              <a:rPr lang="en-US" dirty="0">
                <a:cs typeface="Calibri"/>
              </a:rPr>
              <a:t>o</a:t>
            </a:r>
            <a:r>
              <a:rPr lang="en-US" spc="-10" dirty="0">
                <a:cs typeface="Calibri"/>
              </a:rPr>
              <a:t> </a:t>
            </a:r>
            <a:r>
              <a:rPr lang="en-US" spc="-46" dirty="0">
                <a:cs typeface="Calibri"/>
              </a:rPr>
              <a:t>r</a:t>
            </a:r>
            <a:r>
              <a:rPr lang="en-US" spc="-10" dirty="0">
                <a:cs typeface="Calibri"/>
              </a:rPr>
              <a:t>ece</a:t>
            </a:r>
            <a:r>
              <a:rPr lang="en-US" dirty="0">
                <a:cs typeface="Calibri"/>
              </a:rPr>
              <a:t>i</a:t>
            </a:r>
            <a:r>
              <a:rPr lang="en-US" spc="-46" dirty="0">
                <a:cs typeface="Calibri"/>
              </a:rPr>
              <a:t>v</a:t>
            </a:r>
            <a:r>
              <a:rPr lang="en-US" spc="-15" dirty="0">
                <a:cs typeface="Calibri"/>
              </a:rPr>
              <a:t>e</a:t>
            </a:r>
            <a:r>
              <a:rPr lang="en-US" dirty="0">
                <a:cs typeface="Calibri"/>
              </a:rPr>
              <a:t> an</a:t>
            </a:r>
            <a:r>
              <a:rPr lang="en-US" spc="-5" dirty="0">
                <a:cs typeface="Calibri"/>
              </a:rPr>
              <a:t> </a:t>
            </a:r>
            <a:r>
              <a:rPr lang="en-US" dirty="0">
                <a:cs typeface="Calibri"/>
              </a:rPr>
              <a:t>S</a:t>
            </a:r>
            <a:r>
              <a:rPr lang="en-US" spc="-5" dirty="0">
                <a:cs typeface="Calibri"/>
              </a:rPr>
              <a:t>-</a:t>
            </a:r>
            <a:r>
              <a:rPr lang="en-US" spc="-15" dirty="0">
                <a:cs typeface="Calibri"/>
              </a:rPr>
              <a:t>S</a:t>
            </a:r>
            <a:r>
              <a:rPr lang="en-US" spc="-10" dirty="0">
                <a:cs typeface="Calibri"/>
              </a:rPr>
              <a:t>T</a:t>
            </a:r>
            <a:r>
              <a:rPr lang="en-US" dirty="0">
                <a:cs typeface="Calibri"/>
              </a:rPr>
              <a:t>E</a:t>
            </a:r>
            <a:r>
              <a:rPr lang="en-US" spc="-25" dirty="0">
                <a:cs typeface="Calibri"/>
              </a:rPr>
              <a:t>M</a:t>
            </a:r>
            <a:r>
              <a:rPr lang="en-US" spc="-15" dirty="0">
                <a:cs typeface="Calibri"/>
              </a:rPr>
              <a:t> </a:t>
            </a:r>
            <a:r>
              <a:rPr lang="en-US" spc="-5" dirty="0">
                <a:cs typeface="Calibri"/>
              </a:rPr>
              <a:t>s</a:t>
            </a:r>
            <a:r>
              <a:rPr lang="en-US" spc="-10" dirty="0">
                <a:cs typeface="Calibri"/>
              </a:rPr>
              <a:t>c</a:t>
            </a:r>
            <a:r>
              <a:rPr lang="en-US" spc="-5" dirty="0">
                <a:cs typeface="Calibri"/>
              </a:rPr>
              <a:t>h</a:t>
            </a:r>
            <a:r>
              <a:rPr lang="en-US" spc="-10" dirty="0">
                <a:cs typeface="Calibri"/>
              </a:rPr>
              <a:t>o</a:t>
            </a:r>
            <a:r>
              <a:rPr lang="en-US" dirty="0">
                <a:cs typeface="Calibri"/>
              </a:rPr>
              <a:t>la</a:t>
            </a:r>
            <a:r>
              <a:rPr lang="en-US" spc="-46" dirty="0">
                <a:cs typeface="Calibri"/>
              </a:rPr>
              <a:t>r</a:t>
            </a:r>
            <a:r>
              <a:rPr lang="en-US" spc="-5" dirty="0">
                <a:cs typeface="Calibri"/>
              </a:rPr>
              <a:t>sh</a:t>
            </a:r>
            <a:r>
              <a:rPr lang="en-US" dirty="0">
                <a:cs typeface="Calibri"/>
              </a:rPr>
              <a:t>ip</a:t>
            </a:r>
            <a:r>
              <a:rPr lang="en-US" spc="-5" dirty="0">
                <a:cs typeface="Calibri"/>
              </a:rPr>
              <a:t> </a:t>
            </a:r>
            <a:r>
              <a:rPr lang="en-US" dirty="0">
                <a:cs typeface="Calibri"/>
              </a:rPr>
              <a:t>a</a:t>
            </a:r>
            <a:r>
              <a:rPr lang="en-US" spc="-46" dirty="0">
                <a:cs typeface="Calibri"/>
              </a:rPr>
              <a:t>r</a:t>
            </a:r>
            <a:r>
              <a:rPr lang="en-US" spc="-15" dirty="0">
                <a:cs typeface="Calibri"/>
              </a:rPr>
              <a:t>e</a:t>
            </a:r>
            <a:r>
              <a:rPr lang="en-US" spc="-10" dirty="0">
                <a:cs typeface="Calibri"/>
              </a:rPr>
              <a:t> </a:t>
            </a:r>
            <a:r>
              <a:rPr lang="en-US" spc="-20" dirty="0">
                <a:cs typeface="Calibri"/>
              </a:rPr>
              <a:t>b</a:t>
            </a:r>
            <a:r>
              <a:rPr lang="en-US" spc="-10" dirty="0">
                <a:cs typeface="Calibri"/>
              </a:rPr>
              <a:t>e</a:t>
            </a:r>
            <a:r>
              <a:rPr lang="en-US" dirty="0">
                <a:cs typeface="Calibri"/>
              </a:rPr>
              <a:t>i</a:t>
            </a:r>
            <a:r>
              <a:rPr lang="en-US" spc="-5" dirty="0">
                <a:cs typeface="Calibri"/>
              </a:rPr>
              <a:t>n</a:t>
            </a:r>
            <a:r>
              <a:rPr lang="en-US" dirty="0">
                <a:cs typeface="Calibri"/>
              </a:rPr>
              <a:t>g</a:t>
            </a:r>
            <a:r>
              <a:rPr lang="en-US" spc="-5" dirty="0">
                <a:cs typeface="Calibri"/>
              </a:rPr>
              <a:t> </a:t>
            </a:r>
            <a:r>
              <a:rPr lang="en-US" dirty="0">
                <a:cs typeface="Calibri"/>
              </a:rPr>
              <a:t>l</a:t>
            </a:r>
            <a:r>
              <a:rPr lang="en-US" spc="-20" dirty="0">
                <a:cs typeface="Calibri"/>
              </a:rPr>
              <a:t>ow</a:t>
            </a:r>
            <a:r>
              <a:rPr lang="en-US" spc="-10" dirty="0">
                <a:cs typeface="Calibri"/>
              </a:rPr>
              <a:t> </a:t>
            </a:r>
            <a:r>
              <a:rPr lang="en-US" dirty="0">
                <a:cs typeface="Calibri"/>
              </a:rPr>
              <a:t>i</a:t>
            </a:r>
            <a:r>
              <a:rPr lang="en-US" spc="-5" dirty="0">
                <a:cs typeface="Calibri"/>
              </a:rPr>
              <a:t>n</a:t>
            </a:r>
            <a:r>
              <a:rPr lang="en-US" spc="-36" dirty="0">
                <a:cs typeface="Calibri"/>
              </a:rPr>
              <a:t>c</a:t>
            </a:r>
            <a:r>
              <a:rPr lang="en-US" spc="-10" dirty="0">
                <a:cs typeface="Calibri"/>
              </a:rPr>
              <a:t>o</a:t>
            </a:r>
            <a:r>
              <a:rPr lang="en-US" spc="-20" dirty="0">
                <a:cs typeface="Calibri"/>
              </a:rPr>
              <a:t>m</a:t>
            </a:r>
            <a:r>
              <a:rPr lang="en-US" spc="-10" dirty="0">
                <a:cs typeface="Calibri"/>
              </a:rPr>
              <a:t>e,</a:t>
            </a:r>
            <a:r>
              <a:rPr lang="en-US" spc="-15" dirty="0">
                <a:cs typeface="Calibri"/>
              </a:rPr>
              <a:t> a</a:t>
            </a:r>
            <a:r>
              <a:rPr lang="en-US" spc="-36" dirty="0">
                <a:cs typeface="Calibri"/>
              </a:rPr>
              <a:t>c</a:t>
            </a:r>
            <a:r>
              <a:rPr lang="en-US" dirty="0">
                <a:cs typeface="Calibri"/>
              </a:rPr>
              <a:t>a</a:t>
            </a:r>
            <a:r>
              <a:rPr lang="en-US" spc="-5" dirty="0">
                <a:cs typeface="Calibri"/>
              </a:rPr>
              <a:t>d</a:t>
            </a:r>
            <a:r>
              <a:rPr lang="en-US" spc="-10" dirty="0">
                <a:cs typeface="Calibri"/>
              </a:rPr>
              <a:t>e</a:t>
            </a:r>
            <a:r>
              <a:rPr lang="en-US" dirty="0">
                <a:cs typeface="Calibri"/>
              </a:rPr>
              <a:t>mic</a:t>
            </a:r>
            <a:r>
              <a:rPr lang="en-US" spc="-25" dirty="0">
                <a:cs typeface="Calibri"/>
              </a:rPr>
              <a:t> </a:t>
            </a:r>
            <a:r>
              <a:rPr lang="en-US" spc="-36" dirty="0">
                <a:cs typeface="Calibri"/>
              </a:rPr>
              <a:t>t</a:t>
            </a:r>
            <a:r>
              <a:rPr lang="en-US" dirty="0">
                <a:cs typeface="Calibri"/>
              </a:rPr>
              <a:t>ale</a:t>
            </a:r>
            <a:r>
              <a:rPr lang="en-US" spc="-25" dirty="0">
                <a:cs typeface="Calibri"/>
              </a:rPr>
              <a:t>n</a:t>
            </a:r>
            <a:r>
              <a:rPr lang="en-US" spc="-15" dirty="0">
                <a:cs typeface="Calibri"/>
              </a:rPr>
              <a:t>t</a:t>
            </a:r>
            <a:r>
              <a:rPr lang="en-US" spc="-10" dirty="0">
                <a:cs typeface="Calibri"/>
              </a:rPr>
              <a:t>,</a:t>
            </a:r>
            <a:r>
              <a:rPr lang="en-US" spc="-15" dirty="0">
                <a:cs typeface="Calibri"/>
              </a:rPr>
              <a:t> </a:t>
            </a:r>
            <a:r>
              <a:rPr lang="en-US" dirty="0">
                <a:cs typeface="Calibri"/>
              </a:rPr>
              <a:t>a</a:t>
            </a:r>
            <a:r>
              <a:rPr lang="en-US" spc="-5" dirty="0">
                <a:cs typeface="Calibri"/>
              </a:rPr>
              <a:t>n</a:t>
            </a:r>
            <a:r>
              <a:rPr lang="en-US" dirty="0">
                <a:cs typeface="Calibri"/>
              </a:rPr>
              <a:t>d</a:t>
            </a:r>
            <a:r>
              <a:rPr lang="en-US" spc="-5" dirty="0">
                <a:cs typeface="Calibri"/>
              </a:rPr>
              <a:t> d</a:t>
            </a:r>
            <a:r>
              <a:rPr lang="en-US" spc="-10" dirty="0">
                <a:cs typeface="Calibri"/>
              </a:rPr>
              <a:t>e</a:t>
            </a:r>
            <a:r>
              <a:rPr lang="en-US" dirty="0">
                <a:cs typeface="Calibri"/>
              </a:rPr>
              <a:t>m</a:t>
            </a:r>
            <a:r>
              <a:rPr lang="en-US" spc="-10" dirty="0">
                <a:cs typeface="Calibri"/>
              </a:rPr>
              <a:t>o</a:t>
            </a:r>
            <a:r>
              <a:rPr lang="en-US" spc="-5" dirty="0">
                <a:cs typeface="Calibri"/>
              </a:rPr>
              <a:t>n</a:t>
            </a:r>
            <a:r>
              <a:rPr lang="en-US" spc="-31" dirty="0">
                <a:cs typeface="Calibri"/>
              </a:rPr>
              <a:t>s</a:t>
            </a:r>
            <a:r>
              <a:rPr lang="en-US" spc="-10" dirty="0">
                <a:cs typeface="Calibri"/>
              </a:rPr>
              <a:t>t</a:t>
            </a:r>
            <a:r>
              <a:rPr lang="en-US" spc="-56" dirty="0">
                <a:cs typeface="Calibri"/>
              </a:rPr>
              <a:t>r</a:t>
            </a:r>
            <a:r>
              <a:rPr lang="en-US" spc="-25" dirty="0">
                <a:cs typeface="Calibri"/>
              </a:rPr>
              <a:t>a</a:t>
            </a:r>
            <a:r>
              <a:rPr lang="en-US" spc="-36" dirty="0">
                <a:cs typeface="Calibri"/>
              </a:rPr>
              <a:t>t</a:t>
            </a:r>
            <a:r>
              <a:rPr lang="en-US" spc="-10" dirty="0">
                <a:cs typeface="Calibri"/>
              </a:rPr>
              <a:t>e</a:t>
            </a:r>
            <a:r>
              <a:rPr lang="en-US" dirty="0">
                <a:cs typeface="Calibri"/>
              </a:rPr>
              <a:t>d</a:t>
            </a:r>
            <a:r>
              <a:rPr lang="en-US" spc="-20" dirty="0">
                <a:cs typeface="Calibri"/>
              </a:rPr>
              <a:t> </a:t>
            </a:r>
            <a:r>
              <a:rPr lang="en-US" spc="-5" dirty="0">
                <a:cs typeface="Calibri"/>
              </a:rPr>
              <a:t>f</a:t>
            </a:r>
            <a:r>
              <a:rPr lang="en-US" dirty="0">
                <a:cs typeface="Calibri"/>
              </a:rPr>
              <a:t>i</a:t>
            </a:r>
            <a:r>
              <a:rPr lang="en-US" spc="-5" dirty="0">
                <a:cs typeface="Calibri"/>
              </a:rPr>
              <a:t>n</a:t>
            </a:r>
            <a:r>
              <a:rPr lang="en-US" dirty="0">
                <a:cs typeface="Calibri"/>
              </a:rPr>
              <a:t>a</a:t>
            </a:r>
            <a:r>
              <a:rPr lang="en-US" spc="-5" dirty="0">
                <a:cs typeface="Calibri"/>
              </a:rPr>
              <a:t>n</a:t>
            </a:r>
            <a:r>
              <a:rPr lang="en-US" spc="-10" dirty="0">
                <a:cs typeface="Calibri"/>
              </a:rPr>
              <a:t>c</a:t>
            </a:r>
            <a:r>
              <a:rPr lang="en-US" dirty="0">
                <a:cs typeface="Calibri"/>
              </a:rPr>
              <a:t>ial</a:t>
            </a:r>
            <a:r>
              <a:rPr lang="en-US" spc="-10" dirty="0">
                <a:cs typeface="Calibri"/>
              </a:rPr>
              <a:t> </a:t>
            </a:r>
            <a:r>
              <a:rPr lang="en-US" spc="-5" dirty="0">
                <a:cs typeface="Calibri"/>
              </a:rPr>
              <a:t>n</a:t>
            </a:r>
            <a:r>
              <a:rPr lang="en-US" spc="-10" dirty="0">
                <a:cs typeface="Calibri"/>
              </a:rPr>
              <a:t>ee</a:t>
            </a:r>
            <a:r>
              <a:rPr lang="en-US" dirty="0">
                <a:cs typeface="Calibri"/>
              </a:rPr>
              <a:t>d</a:t>
            </a:r>
            <a:r>
              <a:rPr lang="en-US" spc="-5" dirty="0">
                <a:cs typeface="Calibri"/>
              </a:rPr>
              <a:t> </a:t>
            </a:r>
            <a:r>
              <a:rPr lang="en-US" dirty="0">
                <a:cs typeface="Calibri"/>
              </a:rPr>
              <a:t>(</a:t>
            </a:r>
            <a:r>
              <a:rPr lang="en-US" spc="-10" dirty="0">
                <a:cs typeface="Calibri"/>
              </a:rPr>
              <a:t>o</a:t>
            </a:r>
            <a:r>
              <a:rPr lang="en-US" spc="-5" dirty="0">
                <a:cs typeface="Calibri"/>
              </a:rPr>
              <a:t>n</a:t>
            </a:r>
            <a:r>
              <a:rPr lang="en-US" dirty="0">
                <a:cs typeface="Calibri"/>
              </a:rPr>
              <a:t>l</a:t>
            </a:r>
            <a:r>
              <a:rPr lang="en-US" spc="5" dirty="0">
                <a:cs typeface="Calibri"/>
              </a:rPr>
              <a:t>y</a:t>
            </a:r>
            <a:r>
              <a:rPr lang="en-US" dirty="0">
                <a:cs typeface="Calibri"/>
              </a:rPr>
              <a:t>).</a:t>
            </a:r>
          </a:p>
          <a:p>
            <a:pPr defTabSz="931774">
              <a:defRPr/>
            </a:pPr>
            <a:endParaRPr lang="en-US" dirty="0">
              <a:cs typeface="Calibri"/>
            </a:endParaRPr>
          </a:p>
          <a:p>
            <a:pPr marL="12941">
              <a:spcBef>
                <a:spcPts val="275"/>
              </a:spcBef>
              <a:tabLst>
                <a:tab pos="365592" algn="l"/>
              </a:tabLst>
            </a:pPr>
            <a:r>
              <a:rPr lang="en-US" sz="2400" dirty="0">
                <a:cs typeface="Calibri"/>
              </a:rPr>
              <a:t>H</a:t>
            </a:r>
            <a:r>
              <a:rPr lang="en-US" sz="2400" spc="-20" dirty="0">
                <a:cs typeface="Calibri"/>
              </a:rPr>
              <a:t>ow</a:t>
            </a:r>
            <a:r>
              <a:rPr lang="en-US" sz="2400" spc="-5" dirty="0">
                <a:cs typeface="Calibri"/>
              </a:rPr>
              <a:t> </a:t>
            </a:r>
            <a:r>
              <a:rPr lang="en-US" sz="2400" spc="-36" dirty="0">
                <a:cs typeface="Calibri"/>
              </a:rPr>
              <a:t>c</a:t>
            </a:r>
            <a:r>
              <a:rPr lang="en-US" sz="2400" dirty="0">
                <a:cs typeface="Calibri"/>
              </a:rPr>
              <a:t>an</a:t>
            </a:r>
            <a:r>
              <a:rPr lang="en-US" sz="2400" spc="-20" dirty="0">
                <a:cs typeface="Calibri"/>
              </a:rPr>
              <a:t> </a:t>
            </a:r>
            <a:r>
              <a:rPr lang="en-US" sz="2400" spc="-5" dirty="0">
                <a:cs typeface="Calibri"/>
              </a:rPr>
              <a:t>p</a:t>
            </a:r>
            <a:r>
              <a:rPr lang="en-US" sz="2400" spc="-36" dirty="0">
                <a:cs typeface="Calibri"/>
              </a:rPr>
              <a:t>r</a:t>
            </a:r>
            <a:r>
              <a:rPr lang="en-US" sz="2400" spc="-10" dirty="0">
                <a:cs typeface="Calibri"/>
              </a:rPr>
              <a:t>o</a:t>
            </a:r>
            <a:r>
              <a:rPr lang="en-US" sz="2400" spc="-5" dirty="0">
                <a:cs typeface="Calibri"/>
              </a:rPr>
              <a:t>p</a:t>
            </a:r>
            <a:r>
              <a:rPr lang="en-US" sz="2400" spc="-10" dirty="0">
                <a:cs typeface="Calibri"/>
              </a:rPr>
              <a:t>o</a:t>
            </a:r>
            <a:r>
              <a:rPr lang="en-US" sz="2400" spc="-5" dirty="0">
                <a:cs typeface="Calibri"/>
              </a:rPr>
              <a:t>s</a:t>
            </a:r>
            <a:r>
              <a:rPr lang="en-US" sz="2400" dirty="0">
                <a:cs typeface="Calibri"/>
              </a:rPr>
              <a:t>als</a:t>
            </a:r>
            <a:r>
              <a:rPr lang="en-US" sz="2400" spc="5" dirty="0">
                <a:cs typeface="Calibri"/>
              </a:rPr>
              <a:t> </a:t>
            </a:r>
            <a:r>
              <a:rPr lang="en-US" sz="2400" spc="-5" dirty="0">
                <a:cs typeface="Calibri"/>
              </a:rPr>
              <a:t>p</a:t>
            </a:r>
            <a:r>
              <a:rPr lang="en-US" sz="2400" spc="-36" dirty="0">
                <a:cs typeface="Calibri"/>
              </a:rPr>
              <a:t>r</a:t>
            </a:r>
            <a:r>
              <a:rPr lang="en-US" sz="2400" spc="-10" dirty="0">
                <a:cs typeface="Calibri"/>
              </a:rPr>
              <a:t>o</a:t>
            </a:r>
            <a:r>
              <a:rPr lang="en-US" sz="2400" spc="-20" dirty="0">
                <a:cs typeface="Calibri"/>
              </a:rPr>
              <a:t>m</a:t>
            </a:r>
            <a:r>
              <a:rPr lang="en-US" sz="2400" spc="-10" dirty="0">
                <a:cs typeface="Calibri"/>
              </a:rPr>
              <a:t>o</a:t>
            </a:r>
            <a:r>
              <a:rPr lang="en-US" sz="2400" spc="-36" dirty="0">
                <a:cs typeface="Calibri"/>
              </a:rPr>
              <a:t>t</a:t>
            </a:r>
            <a:r>
              <a:rPr lang="en-US" sz="2400" spc="-15" dirty="0">
                <a:cs typeface="Calibri"/>
              </a:rPr>
              <a:t>e</a:t>
            </a:r>
            <a:r>
              <a:rPr lang="en-US" sz="2400" spc="-25" dirty="0">
                <a:cs typeface="Calibri"/>
              </a:rPr>
              <a:t> </a:t>
            </a:r>
            <a:r>
              <a:rPr lang="en-US" sz="2400" spc="-5" dirty="0">
                <a:cs typeface="Calibri"/>
              </a:rPr>
              <a:t>d</a:t>
            </a:r>
            <a:r>
              <a:rPr lang="en-US" sz="2400" dirty="0">
                <a:cs typeface="Calibri"/>
              </a:rPr>
              <a:t>i</a:t>
            </a:r>
            <a:r>
              <a:rPr lang="en-US" sz="2400" spc="-46" dirty="0">
                <a:cs typeface="Calibri"/>
              </a:rPr>
              <a:t>v</a:t>
            </a:r>
            <a:r>
              <a:rPr lang="en-US" sz="2400" spc="-10" dirty="0">
                <a:cs typeface="Calibri"/>
              </a:rPr>
              <a:t>e</a:t>
            </a:r>
            <a:r>
              <a:rPr lang="en-US" sz="2400" spc="-46" dirty="0">
                <a:cs typeface="Calibri"/>
              </a:rPr>
              <a:t>r</a:t>
            </a:r>
            <a:r>
              <a:rPr lang="en-US" sz="2400" spc="-5" dirty="0">
                <a:cs typeface="Calibri"/>
              </a:rPr>
              <a:t>s</a:t>
            </a:r>
            <a:r>
              <a:rPr lang="en-US" sz="2400" dirty="0">
                <a:cs typeface="Calibri"/>
              </a:rPr>
              <a:t>i</a:t>
            </a:r>
            <a:r>
              <a:rPr lang="en-US" sz="2400" spc="-10" dirty="0">
                <a:cs typeface="Calibri"/>
              </a:rPr>
              <a:t>ty</a:t>
            </a:r>
            <a:r>
              <a:rPr lang="en-US" sz="2400" dirty="0">
                <a:cs typeface="Calibri"/>
              </a:rPr>
              <a:t>?</a:t>
            </a:r>
          </a:p>
          <a:p>
            <a:pPr marL="242649" indent="-349415">
              <a:spcBef>
                <a:spcPts val="362"/>
              </a:spcBef>
              <a:buSzPct val="75000"/>
              <a:buFont typeface="Arial" panose="020B0604020202020204" pitchFamily="34" charset="0"/>
              <a:buChar char="•"/>
              <a:tabLst>
                <a:tab pos="719536" algn="l"/>
              </a:tabLst>
            </a:pPr>
            <a:r>
              <a:rPr lang="en-US" sz="2200" spc="-20" dirty="0">
                <a:cs typeface="Calibri"/>
              </a:rPr>
              <a:t>Th</a:t>
            </a:r>
            <a:r>
              <a:rPr lang="en-US" sz="2200" spc="-15" dirty="0">
                <a:cs typeface="Calibri"/>
              </a:rPr>
              <a:t>e</a:t>
            </a:r>
            <a:r>
              <a:rPr lang="en-US" sz="2200" spc="15" dirty="0">
                <a:cs typeface="Calibri"/>
              </a:rPr>
              <a:t> </a:t>
            </a:r>
            <a:r>
              <a:rPr lang="en-US" sz="2200" spc="-31" dirty="0">
                <a:cs typeface="Calibri"/>
              </a:rPr>
              <a:t>s</a:t>
            </a:r>
            <a:r>
              <a:rPr lang="en-US" sz="2200" spc="-15" dirty="0">
                <a:cs typeface="Calibri"/>
              </a:rPr>
              <a:t>t</a:t>
            </a:r>
            <a:r>
              <a:rPr lang="en-US" sz="2200" spc="-20" dirty="0">
                <a:cs typeface="Calibri"/>
              </a:rPr>
              <a:t>ude</a:t>
            </a:r>
            <a:r>
              <a:rPr lang="en-US" sz="2200" spc="-46" dirty="0">
                <a:cs typeface="Calibri"/>
              </a:rPr>
              <a:t>n</a:t>
            </a:r>
            <a:r>
              <a:rPr lang="en-US" sz="2200" spc="-10" dirty="0">
                <a:cs typeface="Calibri"/>
              </a:rPr>
              <a:t>t</a:t>
            </a:r>
            <a:r>
              <a:rPr lang="en-US" sz="2200" spc="15" dirty="0">
                <a:cs typeface="Calibri"/>
              </a:rPr>
              <a:t> </a:t>
            </a:r>
            <a:r>
              <a:rPr lang="en-US" sz="2200" spc="-20" dirty="0">
                <a:cs typeface="Calibri"/>
              </a:rPr>
              <a:t>p</a:t>
            </a:r>
            <a:r>
              <a:rPr lang="en-US" sz="2200" spc="-10" dirty="0">
                <a:cs typeface="Calibri"/>
              </a:rPr>
              <a:t>o</a:t>
            </a:r>
            <a:r>
              <a:rPr lang="en-US" sz="2200" spc="-20" dirty="0">
                <a:cs typeface="Calibri"/>
              </a:rPr>
              <a:t>pu</a:t>
            </a:r>
            <a:r>
              <a:rPr lang="en-US" sz="2200" dirty="0">
                <a:cs typeface="Calibri"/>
              </a:rPr>
              <a:t>l</a:t>
            </a:r>
            <a:r>
              <a:rPr lang="en-US" sz="2200" spc="-36" dirty="0">
                <a:cs typeface="Calibri"/>
              </a:rPr>
              <a:t>a</a:t>
            </a:r>
            <a:r>
              <a:rPr lang="en-US" sz="2200" spc="-15" dirty="0">
                <a:cs typeface="Calibri"/>
              </a:rPr>
              <a:t>t</a:t>
            </a:r>
            <a:r>
              <a:rPr lang="en-US" sz="2200" dirty="0">
                <a:cs typeface="Calibri"/>
              </a:rPr>
              <a:t>i</a:t>
            </a:r>
            <a:r>
              <a:rPr lang="en-US" sz="2200" spc="-10" dirty="0">
                <a:cs typeface="Calibri"/>
              </a:rPr>
              <a:t>o</a:t>
            </a:r>
            <a:r>
              <a:rPr lang="en-US" sz="2200" spc="-15" dirty="0">
                <a:cs typeface="Calibri"/>
              </a:rPr>
              <a:t>n</a:t>
            </a:r>
            <a:r>
              <a:rPr lang="en-US" sz="2200" spc="-20" dirty="0">
                <a:cs typeface="Calibri"/>
              </a:rPr>
              <a:t> </a:t>
            </a:r>
            <a:r>
              <a:rPr lang="en-US" sz="2200" spc="-10" dirty="0">
                <a:cs typeface="Calibri"/>
              </a:rPr>
              <a:t>of</a:t>
            </a:r>
            <a:r>
              <a:rPr lang="en-US" sz="2200" spc="5" dirty="0">
                <a:cs typeface="Calibri"/>
              </a:rPr>
              <a:t> </a:t>
            </a:r>
            <a:r>
              <a:rPr lang="en-US" sz="2200" spc="-15" dirty="0">
                <a:cs typeface="Calibri"/>
              </a:rPr>
              <a:t>t</a:t>
            </a:r>
            <a:r>
              <a:rPr lang="en-US" sz="2200" spc="-20" dirty="0">
                <a:cs typeface="Calibri"/>
              </a:rPr>
              <a:t>h</a:t>
            </a:r>
            <a:r>
              <a:rPr lang="en-US" sz="2200" spc="-15" dirty="0">
                <a:cs typeface="Calibri"/>
              </a:rPr>
              <a:t>e</a:t>
            </a:r>
            <a:r>
              <a:rPr lang="en-US" sz="2200" spc="5" dirty="0">
                <a:cs typeface="Calibri"/>
              </a:rPr>
              <a:t> </a:t>
            </a:r>
            <a:r>
              <a:rPr lang="en-US" sz="2200" spc="-5" dirty="0">
                <a:cs typeface="Calibri"/>
              </a:rPr>
              <a:t>s</a:t>
            </a:r>
            <a:r>
              <a:rPr lang="en-US" sz="2200" spc="-15" dirty="0">
                <a:cs typeface="Calibri"/>
              </a:rPr>
              <a:t>c</a:t>
            </a:r>
            <a:r>
              <a:rPr lang="en-US" sz="2200" spc="-20" dirty="0">
                <a:cs typeface="Calibri"/>
              </a:rPr>
              <a:t>h</a:t>
            </a:r>
            <a:r>
              <a:rPr lang="en-US" sz="2200" spc="-10" dirty="0">
                <a:cs typeface="Calibri"/>
              </a:rPr>
              <a:t>oo</a:t>
            </a:r>
            <a:r>
              <a:rPr lang="en-US" sz="2200" dirty="0">
                <a:cs typeface="Calibri"/>
              </a:rPr>
              <a:t>l</a:t>
            </a:r>
          </a:p>
          <a:p>
            <a:pPr marL="242649" indent="-349415">
              <a:spcBef>
                <a:spcPts val="341"/>
              </a:spcBef>
              <a:buSzPct val="75000"/>
              <a:buFont typeface="Arial" panose="020B0604020202020204" pitchFamily="34" charset="0"/>
              <a:buChar char="•"/>
              <a:tabLst>
                <a:tab pos="719536" algn="l"/>
              </a:tabLst>
            </a:pPr>
            <a:r>
              <a:rPr lang="en-US" sz="2200" spc="-20" dirty="0">
                <a:cs typeface="Calibri"/>
              </a:rPr>
              <a:t>Th</a:t>
            </a:r>
            <a:r>
              <a:rPr lang="en-US" sz="2200" spc="-46" dirty="0">
                <a:cs typeface="Calibri"/>
              </a:rPr>
              <a:t>r</a:t>
            </a:r>
            <a:r>
              <a:rPr lang="en-US" sz="2200" spc="-10" dirty="0">
                <a:cs typeface="Calibri"/>
              </a:rPr>
              <a:t>o</a:t>
            </a:r>
            <a:r>
              <a:rPr lang="en-US" sz="2200" spc="-20" dirty="0">
                <a:cs typeface="Calibri"/>
              </a:rPr>
              <a:t>ug</a:t>
            </a:r>
            <a:r>
              <a:rPr lang="en-US" sz="2200" spc="-15" dirty="0">
                <a:cs typeface="Calibri"/>
              </a:rPr>
              <a:t>h</a:t>
            </a:r>
            <a:r>
              <a:rPr lang="en-US" sz="2200" spc="5" dirty="0">
                <a:cs typeface="Calibri"/>
              </a:rPr>
              <a:t> </a:t>
            </a:r>
            <a:r>
              <a:rPr lang="en-US" sz="2200" spc="-36" dirty="0">
                <a:cs typeface="Calibri"/>
              </a:rPr>
              <a:t>r</a:t>
            </a:r>
            <a:r>
              <a:rPr lang="en-US" sz="2200" spc="-20" dirty="0">
                <a:cs typeface="Calibri"/>
              </a:rPr>
              <a:t>ec</a:t>
            </a:r>
            <a:r>
              <a:rPr lang="en-US" sz="2200" spc="-10" dirty="0">
                <a:cs typeface="Calibri"/>
              </a:rPr>
              <a:t>r</a:t>
            </a:r>
            <a:r>
              <a:rPr lang="en-US" sz="2200" spc="-20" dirty="0">
                <a:cs typeface="Calibri"/>
              </a:rPr>
              <a:t>u</a:t>
            </a:r>
            <a:r>
              <a:rPr lang="en-US" sz="2200" dirty="0">
                <a:cs typeface="Calibri"/>
              </a:rPr>
              <a:t>i</a:t>
            </a:r>
            <a:r>
              <a:rPr lang="en-US" sz="2200" spc="-15" dirty="0">
                <a:cs typeface="Calibri"/>
              </a:rPr>
              <a:t>t</a:t>
            </a:r>
            <a:r>
              <a:rPr lang="en-US" sz="2200" dirty="0">
                <a:cs typeface="Calibri"/>
              </a:rPr>
              <a:t>i</a:t>
            </a:r>
            <a:r>
              <a:rPr lang="en-US" sz="2200" spc="-20" dirty="0">
                <a:cs typeface="Calibri"/>
              </a:rPr>
              <a:t>n</a:t>
            </a:r>
            <a:r>
              <a:rPr lang="en-US" sz="2200" spc="-15" dirty="0">
                <a:cs typeface="Calibri"/>
              </a:rPr>
              <a:t>g</a:t>
            </a:r>
            <a:r>
              <a:rPr lang="en-US" sz="2200" spc="-10" dirty="0">
                <a:cs typeface="Calibri"/>
              </a:rPr>
              <a:t> </a:t>
            </a:r>
            <a:r>
              <a:rPr lang="en-US" sz="2200" spc="-15" dirty="0">
                <a:cs typeface="Calibri"/>
              </a:rPr>
              <a:t>a</a:t>
            </a:r>
            <a:r>
              <a:rPr lang="en-US" sz="2200" spc="-20" dirty="0">
                <a:cs typeface="Calibri"/>
              </a:rPr>
              <a:t>pp</a:t>
            </a:r>
            <a:r>
              <a:rPr lang="en-US" sz="2200" dirty="0">
                <a:cs typeface="Calibri"/>
              </a:rPr>
              <a:t>li</a:t>
            </a:r>
            <a:r>
              <a:rPr lang="en-US" sz="2200" spc="-41" dirty="0">
                <a:cs typeface="Calibri"/>
              </a:rPr>
              <a:t>c</a:t>
            </a:r>
            <a:r>
              <a:rPr lang="en-US" sz="2200" spc="-15" dirty="0">
                <a:cs typeface="Calibri"/>
              </a:rPr>
              <a:t>a</a:t>
            </a:r>
            <a:r>
              <a:rPr lang="en-US" sz="2200" spc="-46" dirty="0">
                <a:cs typeface="Calibri"/>
              </a:rPr>
              <a:t>n</a:t>
            </a:r>
            <a:r>
              <a:rPr lang="en-US" sz="2200" spc="-15" dirty="0">
                <a:cs typeface="Calibri"/>
              </a:rPr>
              <a:t>t</a:t>
            </a:r>
            <a:r>
              <a:rPr lang="en-US" sz="2200" spc="-10" dirty="0">
                <a:cs typeface="Calibri"/>
              </a:rPr>
              <a:t>s</a:t>
            </a:r>
          </a:p>
          <a:p>
            <a:pPr marL="242649" indent="-349415">
              <a:spcBef>
                <a:spcPts val="341"/>
              </a:spcBef>
              <a:buSzPct val="75000"/>
              <a:buFont typeface="Arial" panose="020B0604020202020204" pitchFamily="34" charset="0"/>
              <a:buChar char="•"/>
              <a:tabLst>
                <a:tab pos="719536" algn="l"/>
              </a:tabLst>
            </a:pPr>
            <a:r>
              <a:rPr lang="en-US" sz="2000" b="1" dirty="0">
                <a:solidFill>
                  <a:schemeClr val="accent1"/>
                </a:solidFill>
                <a:cs typeface="Calibri"/>
              </a:rPr>
              <a:t>But</a:t>
            </a:r>
            <a:r>
              <a:rPr lang="en-US" sz="2000" b="1" spc="-10" dirty="0">
                <a:solidFill>
                  <a:schemeClr val="accent1"/>
                </a:solidFill>
                <a:cs typeface="Calibri"/>
              </a:rPr>
              <a:t> </a:t>
            </a:r>
            <a:r>
              <a:rPr lang="en-US" sz="2000" b="1" dirty="0">
                <a:solidFill>
                  <a:schemeClr val="accent1"/>
                </a:solidFill>
                <a:cs typeface="Calibri"/>
              </a:rPr>
              <a:t>a</a:t>
            </a:r>
            <a:r>
              <a:rPr lang="en-US" sz="2000" b="1" spc="-5" dirty="0">
                <a:solidFill>
                  <a:schemeClr val="accent1"/>
                </a:solidFill>
                <a:cs typeface="Calibri"/>
              </a:rPr>
              <a:t>l</a:t>
            </a:r>
            <a:r>
              <a:rPr lang="en-US" sz="2000" b="1" dirty="0">
                <a:solidFill>
                  <a:schemeClr val="accent1"/>
                </a:solidFill>
                <a:cs typeface="Calibri"/>
              </a:rPr>
              <a:t>l</a:t>
            </a:r>
            <a:r>
              <a:rPr lang="en-US" sz="2000" b="1" spc="10" dirty="0">
                <a:solidFill>
                  <a:schemeClr val="accent1"/>
                </a:solidFill>
                <a:cs typeface="Calibri"/>
              </a:rPr>
              <a:t> </a:t>
            </a:r>
            <a:r>
              <a:rPr lang="en-US" sz="2000" b="1" dirty="0">
                <a:solidFill>
                  <a:schemeClr val="accent1"/>
                </a:solidFill>
                <a:cs typeface="Calibri"/>
              </a:rPr>
              <a:t>app</a:t>
            </a:r>
            <a:r>
              <a:rPr lang="en-US" sz="2000" b="1" spc="-5" dirty="0">
                <a:solidFill>
                  <a:schemeClr val="accent1"/>
                </a:solidFill>
                <a:cs typeface="Calibri"/>
              </a:rPr>
              <a:t>li</a:t>
            </a:r>
            <a:r>
              <a:rPr lang="en-US" sz="2000" b="1" spc="-10" dirty="0">
                <a:solidFill>
                  <a:schemeClr val="accent1"/>
                </a:solidFill>
                <a:cs typeface="Calibri"/>
              </a:rPr>
              <a:t>c</a:t>
            </a:r>
            <a:r>
              <a:rPr lang="en-US" sz="2000" b="1" dirty="0">
                <a:solidFill>
                  <a:schemeClr val="accent1"/>
                </a:solidFill>
                <a:cs typeface="Calibri"/>
              </a:rPr>
              <a:t>a</a:t>
            </a:r>
            <a:r>
              <a:rPr lang="en-US" sz="2000" b="1" spc="-25" dirty="0">
                <a:solidFill>
                  <a:schemeClr val="accent1"/>
                </a:solidFill>
                <a:cs typeface="Calibri"/>
              </a:rPr>
              <a:t>n</a:t>
            </a:r>
            <a:r>
              <a:rPr lang="en-US" sz="2000" b="1" dirty="0">
                <a:solidFill>
                  <a:schemeClr val="accent1"/>
                </a:solidFill>
                <a:cs typeface="Calibri"/>
              </a:rPr>
              <a:t>ts </a:t>
            </a:r>
            <a:r>
              <a:rPr lang="en-US" sz="2000" b="1" spc="-5" dirty="0">
                <a:solidFill>
                  <a:schemeClr val="accent1"/>
                </a:solidFill>
                <a:cs typeface="Calibri"/>
              </a:rPr>
              <a:t>w</a:t>
            </a:r>
            <a:r>
              <a:rPr lang="en-US" sz="2000" b="1" dirty="0">
                <a:solidFill>
                  <a:schemeClr val="accent1"/>
                </a:solidFill>
                <a:cs typeface="Calibri"/>
              </a:rPr>
              <a:t>ho</a:t>
            </a:r>
            <a:r>
              <a:rPr lang="en-US" sz="2000" b="1" spc="-25" dirty="0">
                <a:solidFill>
                  <a:schemeClr val="accent1"/>
                </a:solidFill>
                <a:cs typeface="Calibri"/>
              </a:rPr>
              <a:t> </a:t>
            </a:r>
            <a:r>
              <a:rPr lang="en-US" sz="2000" b="1" spc="-5" dirty="0">
                <a:solidFill>
                  <a:schemeClr val="accent1"/>
                </a:solidFill>
                <a:cs typeface="Calibri"/>
              </a:rPr>
              <a:t>me</a:t>
            </a:r>
            <a:r>
              <a:rPr lang="en-US" sz="2000" b="1" spc="-15" dirty="0">
                <a:solidFill>
                  <a:schemeClr val="accent1"/>
                </a:solidFill>
                <a:cs typeface="Calibri"/>
              </a:rPr>
              <a:t>e</a:t>
            </a:r>
            <a:r>
              <a:rPr lang="en-US" sz="2000" b="1" dirty="0">
                <a:solidFill>
                  <a:schemeClr val="accent1"/>
                </a:solidFill>
                <a:cs typeface="Calibri"/>
              </a:rPr>
              <a:t>t</a:t>
            </a:r>
            <a:r>
              <a:rPr lang="en-US" sz="2000" b="1" spc="15" dirty="0">
                <a:solidFill>
                  <a:schemeClr val="accent1"/>
                </a:solidFill>
                <a:cs typeface="Calibri"/>
              </a:rPr>
              <a:t> </a:t>
            </a:r>
            <a:r>
              <a:rPr lang="en-US" sz="2000" b="1" dirty="0">
                <a:solidFill>
                  <a:schemeClr val="accent1"/>
                </a:solidFill>
                <a:cs typeface="Calibri"/>
              </a:rPr>
              <a:t>the </a:t>
            </a:r>
            <a:r>
              <a:rPr lang="en-US" sz="2000" b="1" spc="-31" dirty="0">
                <a:solidFill>
                  <a:schemeClr val="accent1"/>
                </a:solidFill>
                <a:cs typeface="Calibri"/>
              </a:rPr>
              <a:t>r</a:t>
            </a:r>
            <a:r>
              <a:rPr lang="en-US" sz="2000" b="1" spc="-5" dirty="0">
                <a:solidFill>
                  <a:schemeClr val="accent1"/>
                </a:solidFill>
                <a:cs typeface="Calibri"/>
              </a:rPr>
              <a:t>e</a:t>
            </a:r>
            <a:r>
              <a:rPr lang="en-US" sz="2000" b="1" dirty="0">
                <a:solidFill>
                  <a:schemeClr val="accent1"/>
                </a:solidFill>
                <a:cs typeface="Calibri"/>
              </a:rPr>
              <a:t>qu</a:t>
            </a:r>
            <a:r>
              <a:rPr lang="en-US" sz="2000" b="1" spc="-5" dirty="0">
                <a:solidFill>
                  <a:schemeClr val="accent1"/>
                </a:solidFill>
                <a:cs typeface="Calibri"/>
              </a:rPr>
              <a:t>i</a:t>
            </a:r>
            <a:r>
              <a:rPr lang="en-US" sz="2000" b="1" spc="-31" dirty="0">
                <a:solidFill>
                  <a:schemeClr val="accent1"/>
                </a:solidFill>
                <a:cs typeface="Calibri"/>
              </a:rPr>
              <a:t>r</a:t>
            </a:r>
            <a:r>
              <a:rPr lang="en-US" sz="2000" b="1" spc="-5" dirty="0">
                <a:solidFill>
                  <a:schemeClr val="accent1"/>
                </a:solidFill>
                <a:cs typeface="Calibri"/>
              </a:rPr>
              <a:t>eme</a:t>
            </a:r>
            <a:r>
              <a:rPr lang="en-US" sz="2000" b="1" spc="-25" dirty="0">
                <a:solidFill>
                  <a:schemeClr val="accent1"/>
                </a:solidFill>
                <a:cs typeface="Calibri"/>
              </a:rPr>
              <a:t>n</a:t>
            </a:r>
            <a:r>
              <a:rPr lang="en-US" sz="2000" b="1" dirty="0">
                <a:solidFill>
                  <a:schemeClr val="accent1"/>
                </a:solidFill>
                <a:cs typeface="Calibri"/>
              </a:rPr>
              <a:t>ts</a:t>
            </a:r>
            <a:r>
              <a:rPr lang="en-US" sz="2000" b="1" spc="10" dirty="0">
                <a:solidFill>
                  <a:schemeClr val="accent1"/>
                </a:solidFill>
                <a:cs typeface="Calibri"/>
              </a:rPr>
              <a:t> </a:t>
            </a:r>
            <a:r>
              <a:rPr lang="en-US" sz="2000" b="1" spc="-5" dirty="0">
                <a:solidFill>
                  <a:schemeClr val="accent1"/>
                </a:solidFill>
                <a:cs typeface="Calibri"/>
              </a:rPr>
              <a:t>s</a:t>
            </a:r>
            <a:r>
              <a:rPr lang="en-US" sz="2000" b="1" dirty="0">
                <a:solidFill>
                  <a:schemeClr val="accent1"/>
                </a:solidFill>
                <a:cs typeface="Calibri"/>
              </a:rPr>
              <a:t>h</a:t>
            </a:r>
            <a:r>
              <a:rPr lang="en-US" sz="2000" b="1" spc="-5" dirty="0">
                <a:solidFill>
                  <a:schemeClr val="accent1"/>
                </a:solidFill>
                <a:cs typeface="Calibri"/>
              </a:rPr>
              <a:t>o</a:t>
            </a:r>
            <a:r>
              <a:rPr lang="en-US" sz="2000" b="1" dirty="0">
                <a:solidFill>
                  <a:schemeClr val="accent1"/>
                </a:solidFill>
                <a:cs typeface="Calibri"/>
              </a:rPr>
              <a:t>u</a:t>
            </a:r>
            <a:r>
              <a:rPr lang="en-US" sz="2000" b="1" spc="-5" dirty="0">
                <a:solidFill>
                  <a:schemeClr val="accent1"/>
                </a:solidFill>
                <a:cs typeface="Calibri"/>
              </a:rPr>
              <a:t>l</a:t>
            </a:r>
            <a:r>
              <a:rPr lang="en-US" sz="2000" b="1" dirty="0">
                <a:solidFill>
                  <a:schemeClr val="accent1"/>
                </a:solidFill>
                <a:cs typeface="Calibri"/>
              </a:rPr>
              <a:t>d</a:t>
            </a:r>
            <a:r>
              <a:rPr lang="en-US" sz="2000" b="1" spc="-5" dirty="0">
                <a:solidFill>
                  <a:schemeClr val="accent1"/>
                </a:solidFill>
                <a:cs typeface="Calibri"/>
              </a:rPr>
              <a:t> </a:t>
            </a:r>
            <a:r>
              <a:rPr lang="en-US" sz="2000" b="1" dirty="0">
                <a:solidFill>
                  <a:schemeClr val="accent1"/>
                </a:solidFill>
                <a:cs typeface="Calibri"/>
              </a:rPr>
              <a:t>h</a:t>
            </a:r>
            <a:r>
              <a:rPr lang="en-US" sz="2000" b="1" spc="-41" dirty="0">
                <a:solidFill>
                  <a:schemeClr val="accent1"/>
                </a:solidFill>
                <a:cs typeface="Calibri"/>
              </a:rPr>
              <a:t>a</a:t>
            </a:r>
            <a:r>
              <a:rPr lang="en-US" sz="2000" b="1" spc="-31" dirty="0">
                <a:solidFill>
                  <a:schemeClr val="accent1"/>
                </a:solidFill>
                <a:cs typeface="Calibri"/>
              </a:rPr>
              <a:t>v</a:t>
            </a:r>
            <a:r>
              <a:rPr lang="en-US" sz="2000" b="1" dirty="0">
                <a:solidFill>
                  <a:schemeClr val="accent1"/>
                </a:solidFill>
                <a:cs typeface="Calibri"/>
              </a:rPr>
              <a:t>e an</a:t>
            </a:r>
            <a:r>
              <a:rPr lang="en-US" sz="2000" b="1" spc="-5" dirty="0">
                <a:solidFill>
                  <a:schemeClr val="accent1"/>
                </a:solidFill>
                <a:cs typeface="Calibri"/>
              </a:rPr>
              <a:t> </a:t>
            </a:r>
            <a:r>
              <a:rPr lang="en-US" sz="2000" b="1" u="heavy" spc="-5" dirty="0">
                <a:solidFill>
                  <a:schemeClr val="accent1"/>
                </a:solidFill>
                <a:cs typeface="Calibri"/>
              </a:rPr>
              <a:t>e</a:t>
            </a:r>
            <a:r>
              <a:rPr lang="en-US" sz="2000" b="1" u="heavy" dirty="0">
                <a:solidFill>
                  <a:schemeClr val="accent1"/>
                </a:solidFill>
                <a:cs typeface="Calibri"/>
              </a:rPr>
              <a:t>qu</a:t>
            </a:r>
            <a:r>
              <a:rPr lang="en-US" sz="2000" b="1" u="heavy" spc="-10" dirty="0">
                <a:solidFill>
                  <a:schemeClr val="accent1"/>
                </a:solidFill>
                <a:cs typeface="Calibri"/>
              </a:rPr>
              <a:t>a</a:t>
            </a:r>
            <a:r>
              <a:rPr lang="en-US" sz="2000" b="1" u="heavy" dirty="0">
                <a:solidFill>
                  <a:schemeClr val="accent1"/>
                </a:solidFill>
                <a:cs typeface="Calibri"/>
              </a:rPr>
              <a:t>l</a:t>
            </a:r>
            <a:r>
              <a:rPr lang="en-US" sz="2000" b="1" u="heavy" spc="-10" dirty="0">
                <a:solidFill>
                  <a:schemeClr val="accent1"/>
                </a:solidFill>
                <a:cs typeface="Calibri"/>
              </a:rPr>
              <a:t> </a:t>
            </a:r>
            <a:r>
              <a:rPr lang="en-US" sz="2000" b="1" u="heavy" dirty="0">
                <a:solidFill>
                  <a:schemeClr val="accent1"/>
                </a:solidFill>
                <a:cs typeface="Calibri"/>
              </a:rPr>
              <a:t>ch</a:t>
            </a:r>
            <a:r>
              <a:rPr lang="en-US" sz="2000" b="1" u="heavy" spc="-10" dirty="0">
                <a:solidFill>
                  <a:schemeClr val="accent1"/>
                </a:solidFill>
                <a:cs typeface="Calibri"/>
              </a:rPr>
              <a:t>a</a:t>
            </a:r>
            <a:r>
              <a:rPr lang="en-US" sz="2000" b="1" u="heavy" dirty="0">
                <a:solidFill>
                  <a:schemeClr val="accent1"/>
                </a:solidFill>
                <a:cs typeface="Calibri"/>
              </a:rPr>
              <a:t>nce</a:t>
            </a:r>
            <a:r>
              <a:rPr lang="en-US" sz="2000" b="1" spc="-10" dirty="0">
                <a:solidFill>
                  <a:schemeClr val="accent1"/>
                </a:solidFill>
                <a:cs typeface="Calibri"/>
              </a:rPr>
              <a:t> </a:t>
            </a:r>
            <a:r>
              <a:rPr lang="en-US" sz="2000" b="1" spc="-25" dirty="0">
                <a:solidFill>
                  <a:schemeClr val="accent1"/>
                </a:solidFill>
                <a:cs typeface="Calibri"/>
              </a:rPr>
              <a:t>a</a:t>
            </a:r>
            <a:r>
              <a:rPr lang="en-US" sz="2000" b="1" dirty="0">
                <a:solidFill>
                  <a:schemeClr val="accent1"/>
                </a:solidFill>
                <a:cs typeface="Calibri"/>
              </a:rPr>
              <a:t>t </a:t>
            </a:r>
            <a:r>
              <a:rPr lang="en-US" sz="2000" b="1" spc="-10" dirty="0">
                <a:solidFill>
                  <a:schemeClr val="accent1"/>
                </a:solidFill>
                <a:cs typeface="Calibri"/>
              </a:rPr>
              <a:t>g</a:t>
            </a:r>
            <a:r>
              <a:rPr lang="en-US" sz="2000" b="1" spc="-15" dirty="0">
                <a:solidFill>
                  <a:schemeClr val="accent1"/>
                </a:solidFill>
                <a:cs typeface="Calibri"/>
              </a:rPr>
              <a:t>e</a:t>
            </a:r>
            <a:r>
              <a:rPr lang="en-US" sz="2000" b="1" spc="-25" dirty="0">
                <a:solidFill>
                  <a:schemeClr val="accent1"/>
                </a:solidFill>
                <a:cs typeface="Calibri"/>
              </a:rPr>
              <a:t>t</a:t>
            </a:r>
            <a:r>
              <a:rPr lang="en-US" sz="2000" b="1" dirty="0">
                <a:solidFill>
                  <a:schemeClr val="accent1"/>
                </a:solidFill>
                <a:cs typeface="Calibri"/>
              </a:rPr>
              <a:t>t</a:t>
            </a:r>
            <a:r>
              <a:rPr lang="en-US" sz="2000" b="1" spc="-5" dirty="0">
                <a:solidFill>
                  <a:schemeClr val="accent1"/>
                </a:solidFill>
                <a:cs typeface="Calibri"/>
              </a:rPr>
              <a:t>i</a:t>
            </a:r>
            <a:r>
              <a:rPr lang="en-US" sz="2000" b="1" dirty="0">
                <a:solidFill>
                  <a:schemeClr val="accent1"/>
                </a:solidFill>
                <a:cs typeface="Calibri"/>
              </a:rPr>
              <a:t>ng</a:t>
            </a:r>
            <a:r>
              <a:rPr lang="en-US" sz="2000" b="1" spc="-20" dirty="0">
                <a:solidFill>
                  <a:schemeClr val="accent1"/>
                </a:solidFill>
                <a:cs typeface="Calibri"/>
              </a:rPr>
              <a:t> </a:t>
            </a:r>
            <a:r>
              <a:rPr lang="en-US" sz="2000" b="1" dirty="0">
                <a:solidFill>
                  <a:schemeClr val="accent1"/>
                </a:solidFill>
                <a:cs typeface="Calibri"/>
              </a:rPr>
              <a:t>a S- </a:t>
            </a:r>
            <a:r>
              <a:rPr lang="en-US" sz="2000" b="1" spc="-10" dirty="0">
                <a:solidFill>
                  <a:schemeClr val="accent1"/>
                </a:solidFill>
                <a:cs typeface="Calibri"/>
              </a:rPr>
              <a:t>S</a:t>
            </a:r>
            <a:r>
              <a:rPr lang="en-US" sz="2000" b="1" spc="-5" dirty="0">
                <a:solidFill>
                  <a:schemeClr val="accent1"/>
                </a:solidFill>
                <a:cs typeface="Calibri"/>
              </a:rPr>
              <a:t>T</a:t>
            </a:r>
            <a:r>
              <a:rPr lang="en-US" sz="2000" b="1" spc="5" dirty="0">
                <a:solidFill>
                  <a:schemeClr val="accent1"/>
                </a:solidFill>
                <a:cs typeface="Calibri"/>
              </a:rPr>
              <a:t>E</a:t>
            </a:r>
            <a:r>
              <a:rPr lang="en-US" sz="2000" b="1" dirty="0">
                <a:solidFill>
                  <a:schemeClr val="accent1"/>
                </a:solidFill>
                <a:cs typeface="Calibri"/>
              </a:rPr>
              <a:t>M</a:t>
            </a:r>
            <a:r>
              <a:rPr lang="en-US" sz="2000" b="1" spc="-5" dirty="0">
                <a:solidFill>
                  <a:schemeClr val="accent1"/>
                </a:solidFill>
                <a:cs typeface="Calibri"/>
              </a:rPr>
              <a:t> s</a:t>
            </a:r>
            <a:r>
              <a:rPr lang="en-US" sz="2000" b="1" dirty="0">
                <a:solidFill>
                  <a:schemeClr val="accent1"/>
                </a:solidFill>
                <a:cs typeface="Calibri"/>
              </a:rPr>
              <a:t>ch</a:t>
            </a:r>
            <a:r>
              <a:rPr lang="en-US" sz="2000" b="1" spc="-5" dirty="0">
                <a:solidFill>
                  <a:schemeClr val="accent1"/>
                </a:solidFill>
                <a:cs typeface="Calibri"/>
              </a:rPr>
              <a:t>ol</a:t>
            </a:r>
            <a:r>
              <a:rPr lang="en-US" sz="2000" b="1" dirty="0">
                <a:solidFill>
                  <a:schemeClr val="accent1"/>
                </a:solidFill>
                <a:cs typeface="Calibri"/>
              </a:rPr>
              <a:t>a</a:t>
            </a:r>
            <a:r>
              <a:rPr lang="en-US" sz="2000" b="1" spc="-41" dirty="0">
                <a:solidFill>
                  <a:schemeClr val="accent1"/>
                </a:solidFill>
                <a:cs typeface="Calibri"/>
              </a:rPr>
              <a:t>r</a:t>
            </a:r>
            <a:r>
              <a:rPr lang="en-US" sz="2000" b="1" spc="-5" dirty="0">
                <a:solidFill>
                  <a:schemeClr val="accent1"/>
                </a:solidFill>
                <a:cs typeface="Calibri"/>
              </a:rPr>
              <a:t>s</a:t>
            </a:r>
            <a:r>
              <a:rPr lang="en-US" sz="2000" b="1" dirty="0">
                <a:solidFill>
                  <a:schemeClr val="accent1"/>
                </a:solidFill>
                <a:cs typeface="Calibri"/>
              </a:rPr>
              <a:t>h</a:t>
            </a:r>
            <a:r>
              <a:rPr lang="en-US" sz="2000" b="1" spc="-5" dirty="0">
                <a:solidFill>
                  <a:schemeClr val="accent1"/>
                </a:solidFill>
                <a:cs typeface="Calibri"/>
              </a:rPr>
              <a:t>i</a:t>
            </a:r>
            <a:r>
              <a:rPr lang="en-US" sz="2000" b="1" dirty="0">
                <a:solidFill>
                  <a:schemeClr val="accent1"/>
                </a:solidFill>
                <a:cs typeface="Calibri"/>
              </a:rPr>
              <a:t>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06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S-STEM Type 1 proposals the project management team should consist of at least these three individuals.</a:t>
            </a:r>
          </a:p>
          <a:p>
            <a:endParaRPr lang="en-US" dirty="0"/>
          </a:p>
          <a:p>
            <a:r>
              <a:rPr lang="en-US" dirty="0"/>
              <a:t>1) The Principal Investigator should be a faculty member currently teaching in one of the STEM disciplines.  The S-STEM eligible degrees and disciplines</a:t>
            </a:r>
            <a:r>
              <a:rPr lang="en-US" baseline="0" dirty="0"/>
              <a:t> are listed in the solicitation.</a:t>
            </a:r>
            <a:endParaRPr lang="en-US" dirty="0"/>
          </a:p>
          <a:p>
            <a:r>
              <a:rPr lang="en-US" dirty="0"/>
              <a:t>2) The team should also include a STEM administrator as a co-Principal Investigator.  This could be an administrator whose responsibilities include STEM subjects in addition to other duties.  An example would be a Director of Admissions, or a Director of Student Services.</a:t>
            </a:r>
          </a:p>
          <a:p>
            <a:r>
              <a:rPr lang="en-US" dirty="0"/>
              <a:t>3) An institutional, educational, discipline-based educational, or social science researcher who studies STEM higher education. </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20</a:t>
            </a:fld>
            <a:endParaRPr lang="en-US"/>
          </a:p>
        </p:txBody>
      </p:sp>
    </p:spTree>
    <p:extLst>
      <p:ext uri="{BB962C8B-B14F-4D97-AF65-F5344CB8AC3E}">
        <p14:creationId xmlns:p14="http://schemas.microsoft.com/office/powerpoint/2010/main" val="301252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21</a:t>
            </a:fld>
            <a:endParaRPr lang="en-US"/>
          </a:p>
        </p:txBody>
      </p:sp>
    </p:spTree>
    <p:extLst>
      <p:ext uri="{BB962C8B-B14F-4D97-AF65-F5344CB8AC3E}">
        <p14:creationId xmlns:p14="http://schemas.microsoft.com/office/powerpoint/2010/main" val="1321272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institutions should consider applying to Track 2? The single institution track is intended for institutions that have experience with designing and conducting NSF-funded scholarship programs and may have had a previous Track 1 or Track 2 S-STEM project.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22</a:t>
            </a:fld>
            <a:endParaRPr lang="en-US"/>
          </a:p>
        </p:txBody>
      </p:sp>
    </p:spTree>
    <p:extLst>
      <p:ext uri="{BB962C8B-B14F-4D97-AF65-F5344CB8AC3E}">
        <p14:creationId xmlns:p14="http://schemas.microsoft.com/office/powerpoint/2010/main" val="333346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institutions should consider applying to Track 3? Institutions proposing to focus on a common interest or problem. For example, a collaboration among community colleges and four-year colleges or universities may focus on issues associated with the transfer of students from 2-year institutions to 4-year programs or a consortium of institutions may focus on investigating factors, such as self-efficacy or identity, associated with student success or degree attainment.  </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23</a:t>
            </a:fld>
            <a:endParaRPr lang="en-US"/>
          </a:p>
        </p:txBody>
      </p:sp>
    </p:spTree>
    <p:extLst>
      <p:ext uri="{BB962C8B-B14F-4D97-AF65-F5344CB8AC3E}">
        <p14:creationId xmlns:p14="http://schemas.microsoft.com/office/powerpoint/2010/main" val="3400638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focus on S-STEM Track 2 proposals</a:t>
            </a:r>
          </a:p>
          <a:p>
            <a:r>
              <a:rPr lang="en-US" dirty="0"/>
              <a:t> </a:t>
            </a:r>
          </a:p>
          <a:p>
            <a:r>
              <a:rPr lang="en-US" dirty="0"/>
              <a:t>What are the Expectations of S-STEM Track 2 proposals? </a:t>
            </a:r>
          </a:p>
          <a:p>
            <a:r>
              <a:rPr lang="en-US" dirty="0"/>
              <a:t>Design &amp; Development Single Institution projects are expected to establish scholarship programs for low-income academically talented students with demonstrated financial need and provide academic and student support.</a:t>
            </a:r>
          </a:p>
          <a:p>
            <a:r>
              <a:rPr lang="en-US" dirty="0"/>
              <a:t> </a:t>
            </a:r>
          </a:p>
          <a:p>
            <a:r>
              <a:rPr lang="en-US" dirty="0"/>
              <a:t>This academic and student support can take the form of implementation of (1) high quality extant curricular efforts and/or (2) other professional and/or workforce development activities.</a:t>
            </a:r>
          </a:p>
          <a:p>
            <a:endParaRPr lang="en-US" dirty="0"/>
          </a:p>
          <a:p>
            <a:r>
              <a:rPr lang="en-US" dirty="0"/>
              <a:t> </a:t>
            </a:r>
          </a:p>
          <a:p>
            <a:r>
              <a:rPr lang="en-US" dirty="0"/>
              <a:t>Projects should increase retention, student success, transfer – if appropriate -                                                                                                                                                                                                                                                                                                                                                                                                                                                                                                                   and graduation rates in STEM fields.</a:t>
            </a:r>
          </a:p>
          <a:p>
            <a:endParaRPr lang="en-US" dirty="0"/>
          </a:p>
          <a:p>
            <a:r>
              <a:rPr lang="en-US" dirty="0"/>
              <a:t>Projects should also contribute to</a:t>
            </a:r>
            <a:r>
              <a:rPr lang="en-US" baseline="0" dirty="0"/>
              <a:t> understanding the effect of evidence-based practices (such as recruitment, student success, retention, graduation, and transfer in STEM including cognitive and non-cognitive factors).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24</a:t>
            </a:fld>
            <a:endParaRPr lang="en-US"/>
          </a:p>
        </p:txBody>
      </p:sp>
    </p:spTree>
    <p:extLst>
      <p:ext uri="{BB962C8B-B14F-4D97-AF65-F5344CB8AC3E}">
        <p14:creationId xmlns:p14="http://schemas.microsoft.com/office/powerpoint/2010/main" val="2689566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key parameters describing S-STEM Track 2 – Design &amp; Development: Single Institution  -- projects.</a:t>
            </a:r>
          </a:p>
          <a:p>
            <a:endParaRPr lang="en-US" dirty="0"/>
          </a:p>
          <a:p>
            <a:r>
              <a:rPr lang="en-US" dirty="0"/>
              <a:t>Projects may request up to $1 million dollars with a project duration of up to 5 years.  </a:t>
            </a:r>
          </a:p>
          <a:p>
            <a:endParaRPr lang="en-US" dirty="0"/>
          </a:p>
          <a:p>
            <a:pPr defTabSz="465887">
              <a:defRPr/>
            </a:pPr>
            <a:r>
              <a:rPr lang="en-US" dirty="0"/>
              <a:t>Note that $1 millions is the maximum amount, projects can request less than $1 million.</a:t>
            </a:r>
          </a:p>
          <a:p>
            <a:pPr defTabSz="465887">
              <a:defRPr/>
            </a:pPr>
            <a:endParaRPr lang="en-US" dirty="0"/>
          </a:p>
          <a:p>
            <a:r>
              <a:rPr lang="en-US" dirty="0"/>
              <a:t>At least 60% of the total amount requested must be allocated for scholarships for talented STEM students with demonstrated financial need.</a:t>
            </a:r>
          </a:p>
          <a:p>
            <a:endParaRPr lang="en-US" dirty="0"/>
          </a:p>
          <a:p>
            <a:r>
              <a:rPr lang="en-US" dirty="0"/>
              <a:t>Financial need is determined by the FAFSA form for undergraduates and the GAANN for graduate students.</a:t>
            </a:r>
          </a:p>
          <a:p>
            <a:endParaRPr lang="en-US" dirty="0"/>
          </a:p>
          <a:p>
            <a:r>
              <a:rPr lang="en-US" dirty="0"/>
              <a:t>In addition to providing scholarships, project will implement  and investigate academic and student support activities.</a:t>
            </a:r>
          </a:p>
          <a:p>
            <a:endParaRPr lang="en-US" dirty="0"/>
          </a:p>
          <a:p>
            <a:r>
              <a:rPr lang="en-US" dirty="0"/>
              <a:t>Project must involve specific STEM disciplines that are listed in the S-STEM solicitation.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25</a:t>
            </a:fld>
            <a:endParaRPr lang="en-US"/>
          </a:p>
        </p:txBody>
      </p:sp>
    </p:spTree>
    <p:extLst>
      <p:ext uri="{BB962C8B-B14F-4D97-AF65-F5344CB8AC3E}">
        <p14:creationId xmlns:p14="http://schemas.microsoft.com/office/powerpoint/2010/main" val="987733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For S-STEM Track 2 proposals, the project management team should consist of at least these three individuals.  The Principal Investigator (PI) must be a faculty member currently teaching in one of the S-STEM disciplines.  The second team member is a STEM administrator who serves as a Co-Principal Investigator (Co-PI).  This could be an administrator whose responsibilities include STEM subjects in addition to other duties.  An example would be a Director of Admissions, or a Director of Student Services. </a:t>
            </a:r>
          </a:p>
          <a:p>
            <a:r>
              <a:rPr lang="en-US" dirty="0"/>
              <a:t> </a:t>
            </a:r>
          </a:p>
          <a:p>
            <a:r>
              <a:rPr lang="en-US" dirty="0"/>
              <a:t>The third required member of the management team is a Co-PI with a background in institutional research, education, social science or discipline-based education research.  This research Co-PI can be from the same institution as the PI and STEM administrator OR he/she can be from a different institution.</a:t>
            </a:r>
          </a:p>
          <a:p>
            <a:endParaRPr lang="en-US" dirty="0"/>
          </a:p>
          <a:p>
            <a:r>
              <a:rPr lang="en-US" dirty="0"/>
              <a:t>For S-STEM Track 3 proposals the project management team should consist of at least these three individuals.  The Principal Investigator could be a faculty member currently teaching in one of the STEM disciplines.  The team should also include a STEM administrator as a co-Principal Investigator.  This could be an administrator whose responsibilities include STEM subjects in addition to other duties.  An example would be a Director of Admissions, or a Director of Student Services. </a:t>
            </a:r>
          </a:p>
          <a:p>
            <a:r>
              <a:rPr lang="en-US" dirty="0"/>
              <a:t> </a:t>
            </a:r>
          </a:p>
          <a:p>
            <a:r>
              <a:rPr lang="en-US" dirty="0"/>
              <a:t>The third required member of the management team could be a co-Principal Investigator or Lead PI with a background in institutional research, education, social science or discipline-based education research. The education research co-PI can be from the same institution as the PI and STEM administrator OR they can be from a different institution.</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26</a:t>
            </a:fld>
            <a:endParaRPr lang="en-US"/>
          </a:p>
        </p:txBody>
      </p:sp>
    </p:spTree>
    <p:extLst>
      <p:ext uri="{BB962C8B-B14F-4D97-AF65-F5344CB8AC3E}">
        <p14:creationId xmlns:p14="http://schemas.microsoft.com/office/powerpoint/2010/main" val="4256901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46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note of caution here.  Bigger is not always better!  The level of funding should be based on the focus, size and scope of the proposed effort.  The total request must be carefully stated and well-justified.</a:t>
            </a:r>
          </a:p>
          <a:p>
            <a:r>
              <a:rPr lang="en-US" dirty="0"/>
              <a:t> </a:t>
            </a:r>
          </a:p>
          <a:p>
            <a:r>
              <a:rPr lang="en-US" dirty="0"/>
              <a:t>It is possible to request less than the maximum of 1 million dollars.</a:t>
            </a:r>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28</a:t>
            </a:fld>
            <a:endParaRPr lang="en-US"/>
          </a:p>
        </p:txBody>
      </p:sp>
    </p:spTree>
    <p:extLst>
      <p:ext uri="{BB962C8B-B14F-4D97-AF65-F5344CB8AC3E}">
        <p14:creationId xmlns:p14="http://schemas.microsoft.com/office/powerpoint/2010/main" val="163669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www.nsf.gov</a:t>
            </a:r>
            <a:r>
              <a:rPr lang="en-US" dirty="0"/>
              <a:t>/funding/</a:t>
            </a:r>
            <a:r>
              <a:rPr lang="en-US" dirty="0" err="1"/>
              <a:t>pgm_summ.jsp?pims_id</a:t>
            </a:r>
            <a:r>
              <a:rPr lang="en-US" dirty="0"/>
              <a:t>=5257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5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a:t>
            </a:r>
            <a:r>
              <a:rPr lang="en-US" baseline="0" dirty="0"/>
              <a:t> Nations STEM workforce by increasing</a:t>
            </a:r>
          </a:p>
          <a:p>
            <a:r>
              <a:rPr lang="en-US" baseline="0" dirty="0"/>
              <a:t>Number of graduates with stem degrees AS, BA, Graduate</a:t>
            </a:r>
          </a:p>
          <a:p>
            <a:r>
              <a:rPr lang="en-US" baseline="0" dirty="0"/>
              <a:t>Join and contribute to workforce</a:t>
            </a:r>
          </a:p>
          <a:p>
            <a:endParaRPr lang="en-US" baseline="0" dirty="0"/>
          </a:p>
          <a:p>
            <a:r>
              <a:rPr lang="en-US" baseline="0" dirty="0"/>
              <a:t>The program does this by</a:t>
            </a:r>
          </a:p>
          <a:p>
            <a:r>
              <a:rPr lang="en-US" baseline="0" dirty="0"/>
              <a:t>Providing scholarship and other support</a:t>
            </a:r>
          </a:p>
          <a:p>
            <a:r>
              <a:rPr lang="en-US" baseline="0" dirty="0"/>
              <a:t>Academically talents</a:t>
            </a:r>
          </a:p>
          <a:p>
            <a:r>
              <a:rPr lang="en-US" baseline="0" dirty="0"/>
              <a:t>Low income demonstrated financial need</a:t>
            </a:r>
          </a:p>
          <a:p>
            <a:endParaRPr lang="en-US" baseline="0" dirty="0"/>
          </a:p>
          <a:p>
            <a:r>
              <a:rPr lang="en-US" baseline="0" dirty="0"/>
              <a:t>We want to generate knowledge that can Inform the STEM ed community about what works, what doesn’t and why</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37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73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Projects will implement academic and student support activities that have been found to foster  student success, retention, transfer, graduation in STEM, and entry into the STEM workforce or graduate studies.</a:t>
            </a:r>
          </a:p>
          <a:p>
            <a:endParaRPr lang="en-US" dirty="0"/>
          </a:p>
          <a:p>
            <a:pPr defTabSz="465887">
              <a:defRPr/>
            </a:pPr>
            <a:r>
              <a:rPr lang="en-US" dirty="0"/>
              <a:t>Continuing with project plans …</a:t>
            </a:r>
          </a:p>
          <a:p>
            <a:endParaRPr lang="en-US" baseline="0" dirty="0"/>
          </a:p>
          <a:p>
            <a:r>
              <a:rPr lang="en-US" baseline="0" dirty="0"/>
              <a:t>In reviewing project plans, it is expected that findings from Track 1 projects will be used to improve implementation of academic and student support at the institution.</a:t>
            </a:r>
          </a:p>
          <a:p>
            <a:endParaRPr lang="en-US" baseline="0" dirty="0"/>
          </a:p>
          <a:p>
            <a:r>
              <a:rPr lang="en-US" baseline="0" dirty="0"/>
              <a:t>Projects will provide an understanding of student success.  In other words, Track 1 projects will study the effects of project activities on student outcomes.</a:t>
            </a:r>
          </a:p>
          <a:p>
            <a:r>
              <a:rPr lang="en-US" baseline="0" dirty="0"/>
              <a:t> </a:t>
            </a:r>
          </a:p>
          <a:p>
            <a:r>
              <a:rPr lang="en-US" baseline="0" dirty="0"/>
              <a:t>A Track 1 Institutional capacity building project is expected to inform future proposals by the PI team or institution to the other tracks of S-STEM,  the Design and Development Tracks. </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5</a:t>
            </a:fld>
            <a:endParaRPr lang="en-US"/>
          </a:p>
        </p:txBody>
      </p:sp>
    </p:spTree>
    <p:extLst>
      <p:ext uri="{BB962C8B-B14F-4D97-AF65-F5344CB8AC3E}">
        <p14:creationId xmlns:p14="http://schemas.microsoft.com/office/powerpoint/2010/main" val="273797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caution when making activities required.</a:t>
            </a:r>
          </a:p>
          <a:p>
            <a:r>
              <a:rPr lang="en-US" dirty="0"/>
              <a:t> </a:t>
            </a:r>
          </a:p>
          <a:p>
            <a:r>
              <a:rPr lang="en-US" dirty="0"/>
              <a:t>In addition to scholarships for low-income academically talented students with demonstrated financial need, S-STEM projects often include activities such as seminars, field trips, social activities, student-faculty interaction outside classes, and other enrichment activities. These are valuable parts of programs. These activities may be required, as part of the scholarship program, but the requirements should be designed so that students who have other responsibilities can reasonably participate, and the requirements should be flexible enough to allow reasonable absences.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reviewing project</a:t>
            </a:r>
            <a:r>
              <a:rPr lang="en-US" baseline="0" dirty="0"/>
              <a:t> plans, it is expected that projects will recruit and provide scholarships to qualified  low-income academically talented students who demonstrate unmet financial need.</a:t>
            </a:r>
          </a:p>
          <a:p>
            <a:endParaRPr lang="en-US" baseline="0" dirty="0"/>
          </a:p>
          <a:p>
            <a:r>
              <a:rPr lang="en-US" baseline="0" dirty="0"/>
              <a:t>Recipients will meet program eligibility criteria and the criteria set by the institution.</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7</a:t>
            </a:fld>
            <a:endParaRPr lang="en-US"/>
          </a:p>
        </p:txBody>
      </p:sp>
    </p:spTree>
    <p:extLst>
      <p:ext uri="{BB962C8B-B14F-4D97-AF65-F5344CB8AC3E}">
        <p14:creationId xmlns:p14="http://schemas.microsoft.com/office/powerpoint/2010/main" val="2641825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for Pell grant (only undergraduate students):</a:t>
            </a:r>
          </a:p>
          <a:p>
            <a:pPr marL="232943" indent="-232943">
              <a:buAutoNum type="alphaLcPeriod"/>
            </a:pPr>
            <a:r>
              <a:rPr lang="en-US" dirty="0"/>
              <a:t>Determined by submitting the Free Application for Federal Student Aid (FAFSA) form.</a:t>
            </a:r>
          </a:p>
          <a:p>
            <a:pPr marL="232943" indent="-232943">
              <a:buAutoNum type="alphaLcPeriod"/>
            </a:pPr>
            <a:endParaRPr lang="en-US" dirty="0"/>
          </a:p>
          <a:p>
            <a:endParaRPr lang="en-US" dirty="0"/>
          </a:p>
          <a:p>
            <a:r>
              <a:rPr lang="en-US" dirty="0"/>
              <a:t>Eligibility for TRIOS grants:</a:t>
            </a:r>
          </a:p>
          <a:p>
            <a:pPr marL="232943" indent="-232943">
              <a:buAutoNum type="alphaLcPeriod"/>
            </a:pPr>
            <a:r>
              <a:rPr lang="en-US" dirty="0"/>
              <a:t>The term "low-income individual" means an individual whose family's taxable income for the preceding year did not exceed 150 percent of the poverty level amount.</a:t>
            </a:r>
          </a:p>
          <a:p>
            <a:pPr marL="232943" indent="-232943">
              <a:buAutoNum type="alphaLcPeriod"/>
            </a:pPr>
            <a:r>
              <a:rPr lang="en-US" dirty="0"/>
              <a:t>The poverty level amount is a function of State (Alaska and Hawaii have uniquely higher income levels) and size of family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77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set the GPA bar too low (e.g. 2.0 – hard to defend this as evidence of academic talent) and don’t set it too high (e.g. 3.75 you could severely limit the applicant pool).</a:t>
            </a:r>
          </a:p>
          <a:p>
            <a:endParaRPr lang="en-US" dirty="0"/>
          </a:p>
          <a:p>
            <a:r>
              <a:rPr lang="en-US" dirty="0"/>
              <a:t>Whatever you choose, explain the rationale for your choice.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7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83E34887-EAC3-486C-9869-77154EEAAF9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64472D5-2C4D-4CF5-AFA0-C41B3459DF38}"/>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D95062C-25E8-4376-98A2-0D20714838AF}"/>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1E992AA-59CE-47E6-8AFB-7BC284F7F587}"/>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FED2DC38-69EF-406A-8D5E-D35F3B382169}"/>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6BC6C88-09CB-4D85-90C4-B7E7B0E02B7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22E58310-715E-4310-AF2F-17B99010342D}"/>
              </a:ext>
            </a:extLst>
          </p:cNvPr>
          <p:cNvSpPr>
            <a:spLocks noGrp="1"/>
          </p:cNvSpPr>
          <p:nvPr>
            <p:ph type="sldNum" sz="quarter" idx="10"/>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2B8432A-6F42-4B2F-BD06-6B8F913A51E2}"/>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C7B847-0985-4269-960C-DADFB904565E}"/>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8AF5B88B-58AE-40A8-A85D-04FDB123186C}"/>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5AD2F4AC-CD1A-4FB0-80C2-4A948112A05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88715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2B7228-A470-42A5-B5D7-36AC60001E6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4259" t="88253"/>
          <a:stretch/>
        </p:blipFill>
        <p:spPr>
          <a:xfrm>
            <a:off x="5396088" y="6052406"/>
            <a:ext cx="6795911" cy="805593"/>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9200" y="6052407"/>
            <a:ext cx="743256" cy="747141"/>
          </a:xfrm>
          <a:prstGeom prst="rect">
            <a:avLst/>
          </a:prstGeom>
        </p:spPr>
      </p:pic>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nsf.gov/funding/pgm_summ.jsp?pims_id=5257"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5.png"/><Relationship Id="rId4" Type="http://schemas.openxmlformats.org/officeDocument/2006/relationships/notesSlide" Target="../notesSlides/notesSlide11.xml"/><Relationship Id="rId9" Type="http://schemas.microsoft.com/office/2007/relationships/diagramDrawing" Target="../diagrams/drawing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5.png"/><Relationship Id="rId4" Type="http://schemas.openxmlformats.org/officeDocument/2006/relationships/notesSlide" Target="../notesSlides/notesSlide13.xml"/><Relationship Id="rId9"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12.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5.png"/><Relationship Id="rId4" Type="http://schemas.openxmlformats.org/officeDocument/2006/relationships/notesSlide" Target="../notesSlides/notesSlide17.xml"/><Relationship Id="rId9" Type="http://schemas.microsoft.com/office/2007/relationships/diagramDrawing" Target="../diagrams/drawing1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5.png"/><Relationship Id="rId4" Type="http://schemas.openxmlformats.org/officeDocument/2006/relationships/notesSlide" Target="../notesSlides/notesSlide18.xml"/><Relationship Id="rId9" Type="http://schemas.microsoft.com/office/2007/relationships/diagramDrawing" Target="../diagrams/drawing1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5.png"/><Relationship Id="rId4" Type="http://schemas.openxmlformats.org/officeDocument/2006/relationships/notesSlide" Target="../notesSlides/notesSlide19.xml"/><Relationship Id="rId9" Type="http://schemas.microsoft.com/office/2007/relationships/diagramDrawing" Target="../diagrams/drawing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5.png"/><Relationship Id="rId4" Type="http://schemas.openxmlformats.org/officeDocument/2006/relationships/notesSlide" Target="../notesSlides/notesSlide20.xml"/><Relationship Id="rId9" Type="http://schemas.microsoft.com/office/2007/relationships/diagramDrawing" Target="../diagrams/drawing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5.png"/><Relationship Id="rId4" Type="http://schemas.openxmlformats.org/officeDocument/2006/relationships/notesSlide" Target="../notesSlides/notesSlide22.xml"/><Relationship Id="rId9" Type="http://schemas.microsoft.com/office/2007/relationships/diagramDrawing" Target="../diagrams/drawing17.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xml"/><Relationship Id="rId7" Type="http://schemas.openxmlformats.org/officeDocument/2006/relationships/diagramQuickStyle" Target="../diagrams/quickStyle1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5.png"/><Relationship Id="rId4" Type="http://schemas.openxmlformats.org/officeDocument/2006/relationships/notesSlide" Target="../notesSlides/notesSlide23.xml"/><Relationship Id="rId9" Type="http://schemas.microsoft.com/office/2007/relationships/diagramDrawing" Target="../diagrams/drawing18.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5.png"/><Relationship Id="rId4" Type="http://schemas.openxmlformats.org/officeDocument/2006/relationships/notesSlide" Target="../notesSlides/notesSlide24.xml"/><Relationship Id="rId9" Type="http://schemas.microsoft.com/office/2007/relationships/diagramDrawing" Target="../diagrams/drawing19.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2.xml"/><Relationship Id="rId7" Type="http://schemas.openxmlformats.org/officeDocument/2006/relationships/diagramQuickStyle" Target="../diagrams/quickStyle2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5.png"/><Relationship Id="rId4" Type="http://schemas.openxmlformats.org/officeDocument/2006/relationships/notesSlide" Target="../notesSlides/notesSlide25.xml"/><Relationship Id="rId9" Type="http://schemas.microsoft.com/office/2007/relationships/diagramDrawing" Target="../diagrams/drawing20.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slideLayout" Target="../slideLayouts/slideLayout2.xml"/><Relationship Id="rId7" Type="http://schemas.openxmlformats.org/officeDocument/2006/relationships/diagramQuickStyle" Target="../diagrams/quickStyle2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5.png"/><Relationship Id="rId4" Type="http://schemas.openxmlformats.org/officeDocument/2006/relationships/notesSlide" Target="../notesSlides/notesSlide26.xml"/><Relationship Id="rId9" Type="http://schemas.microsoft.com/office/2007/relationships/diagramDrawing" Target="../diagrams/drawing2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slideLayout" Target="../slideLayouts/slideLayout2.xml"/><Relationship Id="rId7" Type="http://schemas.openxmlformats.org/officeDocument/2006/relationships/diagramQuickStyle" Target="../diagrams/quickStyle2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5.png"/><Relationship Id="rId4" Type="http://schemas.openxmlformats.org/officeDocument/2006/relationships/notesSlide" Target="../notesSlides/notesSlide27.xml"/><Relationship Id="rId9" Type="http://schemas.microsoft.com/office/2007/relationships/diagramDrawing" Target="../diagrams/drawing22.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slideLayout" Target="../slideLayouts/slideLayout2.xml"/><Relationship Id="rId7" Type="http://schemas.openxmlformats.org/officeDocument/2006/relationships/diagramQuickStyle" Target="../diagrams/quickStyle2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5.png"/><Relationship Id="rId4" Type="http://schemas.openxmlformats.org/officeDocument/2006/relationships/notesSlide" Target="../notesSlides/notesSlide28.xml"/><Relationship Id="rId9" Type="http://schemas.microsoft.com/office/2007/relationships/diagramDrawing" Target="../diagrams/drawing23.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nsf.gov/funding/pgm_summ.jsp?pims_id=5257"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inbow colored background.">
            <a:extLst>
              <a:ext uri="{FF2B5EF4-FFF2-40B4-BE49-F238E27FC236}">
                <a16:creationId xmlns:a16="http://schemas.microsoft.com/office/drawing/2014/main" id="{E37DEAC4-7E59-4FF6-BD31-AE888AAFF1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5" y="0"/>
            <a:ext cx="12192000" cy="6858000"/>
          </a:xfrm>
          <a:prstGeom prst="rect">
            <a:avLst/>
          </a:prstGeom>
        </p:spPr>
      </p:pic>
      <p:sp>
        <p:nvSpPr>
          <p:cNvPr id="3" name="TextBox 2"/>
          <p:cNvSpPr txBox="1"/>
          <p:nvPr/>
        </p:nvSpPr>
        <p:spPr>
          <a:xfrm>
            <a:off x="462065" y="5676900"/>
            <a:ext cx="3428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Education and Human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Division of Undergraduate Education</a:t>
            </a:r>
          </a:p>
        </p:txBody>
      </p:sp>
      <p:pic>
        <p:nvPicPr>
          <p:cNvPr id="5" name="Picture 4" descr="NSF logo">
            <a:extLst>
              <a:ext uri="{FF2B5EF4-FFF2-40B4-BE49-F238E27FC236}">
                <a16:creationId xmlns:a16="http://schemas.microsoft.com/office/drawing/2014/main" id="{9683BF1A-2330-4931-93BE-EA3DBBD63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196" y="4472748"/>
            <a:ext cx="1052736" cy="1058238"/>
          </a:xfrm>
          <a:prstGeom prst="rect">
            <a:avLst/>
          </a:prstGeom>
        </p:spPr>
      </p:pic>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438150" y="124984"/>
            <a:ext cx="10515600" cy="4347764"/>
          </a:xfrm>
        </p:spPr>
        <p:txBody>
          <a:bodyPr>
            <a:normAutofit/>
          </a:bodyPr>
          <a:lstStyle/>
          <a:p>
            <a:r>
              <a:rPr lang="en-US" dirty="0"/>
              <a:t>NSF Scholarships in Science, Technology, Engineering, &amp; Mathematics (S-STEM)</a:t>
            </a:r>
            <a:br>
              <a:rPr lang="en-US" dirty="0"/>
            </a:br>
            <a:br>
              <a:rPr lang="en-US" dirty="0"/>
            </a:br>
            <a:r>
              <a:rPr lang="en-US" dirty="0"/>
              <a:t>Overview of S-STEM Program</a:t>
            </a:r>
            <a:br>
              <a:rPr lang="en-US" dirty="0"/>
            </a:br>
            <a:r>
              <a:rPr lang="en-US" dirty="0">
                <a:solidFill>
                  <a:schemeClr val="accent1"/>
                </a:solidFill>
                <a:hlinkClick r:id="rId7">
                  <a:extLst>
                    <a:ext uri="{A12FA001-AC4F-418D-AE19-62706E023703}">
                      <ahyp:hlinkClr xmlns:ahyp="http://schemas.microsoft.com/office/drawing/2018/hyperlinkcolor" val="tx"/>
                    </a:ext>
                  </a:extLst>
                </a:hlinkClick>
              </a:rPr>
              <a:t>NSF 20-526</a:t>
            </a:r>
            <a:br>
              <a:rPr lang="en-US" dirty="0"/>
            </a:br>
            <a:endParaRPr lang="en-US" dirty="0"/>
          </a:p>
        </p:txBody>
      </p:sp>
      <p:sp>
        <p:nvSpPr>
          <p:cNvPr id="2" name="Slide Number Placeholder 1">
            <a:extLst>
              <a:ext uri="{FF2B5EF4-FFF2-40B4-BE49-F238E27FC236}">
                <a16:creationId xmlns:a16="http://schemas.microsoft.com/office/drawing/2014/main" id="{3CFCFCE2-059D-40CC-A90D-8C1C8C452AD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D35E5AC2-F915-4397-88C2-545F5966C9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167943"/>
      </p:ext>
    </p:extLst>
  </p:cSld>
  <p:clrMapOvr>
    <a:masterClrMapping/>
  </p:clrMapOvr>
  <mc:AlternateContent xmlns:mc="http://schemas.openxmlformats.org/markup-compatibility/2006" xmlns:p14="http://schemas.microsoft.com/office/powerpoint/2010/main">
    <mc:Choice Requires="p14">
      <p:transition spd="slow" p14:dur="2000" advTm="28394"/>
    </mc:Choice>
    <mc:Fallback xmlns="">
      <p:transition spd="slow" advTm="2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Unmet financial need</a:t>
            </a: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descr="unmet financial need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nvPr>
        </p:nvGraphicFramePr>
        <p:xfrm>
          <a:off x="5367554" y="470923"/>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EAFC96B-2161-4A41-87AD-DF0EBB2B3D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7359539"/>
      </p:ext>
    </p:extLst>
  </p:cSld>
  <p:clrMapOvr>
    <a:masterClrMapping/>
  </p:clrMapOvr>
  <mc:AlternateContent xmlns:mc="http://schemas.openxmlformats.org/markup-compatibility/2006" xmlns:p14="http://schemas.microsoft.com/office/powerpoint/2010/main">
    <mc:Choice Requires="p14">
      <p:transition spd="slow" p14:dur="2000" advTm="34655"/>
    </mc:Choice>
    <mc:Fallback xmlns="">
      <p:transition spd="slow" advTm="3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AAC7CC-EFC1-A642-B52F-B6E23C258BFC}"/>
              </a:ext>
            </a:extLst>
          </p:cNvPr>
          <p:cNvSpPr>
            <a:spLocks noGrp="1"/>
          </p:cNvSpPr>
          <p:nvPr>
            <p:ph type="title"/>
          </p:nvPr>
        </p:nvSpPr>
        <p:spPr>
          <a:xfrm>
            <a:off x="863029" y="1012004"/>
            <a:ext cx="3416158" cy="4795408"/>
          </a:xfrm>
        </p:spPr>
        <p:txBody>
          <a:bodyPr>
            <a:normAutofit/>
          </a:bodyPr>
          <a:lstStyle/>
          <a:p>
            <a:r>
              <a:rPr lang="en-US">
                <a:solidFill>
                  <a:srgbClr val="FFFFFF"/>
                </a:solidFill>
              </a:rPr>
              <a:t>The S-STEM program encourages</a:t>
            </a:r>
          </a:p>
        </p:txBody>
      </p:sp>
      <p:sp>
        <p:nvSpPr>
          <p:cNvPr id="4" name="Slide Number Placeholder 3">
            <a:extLst>
              <a:ext uri="{FF2B5EF4-FFF2-40B4-BE49-F238E27FC236}">
                <a16:creationId xmlns:a16="http://schemas.microsoft.com/office/drawing/2014/main" id="{1138101D-CD92-8048-9F79-EB9E796AF540}"/>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11</a:t>
            </a:fld>
            <a:endParaRPr lang="en-US" sz="1200">
              <a:solidFill>
                <a:prstClr val="black">
                  <a:tint val="75000"/>
                </a:prstClr>
              </a:solidFill>
            </a:endParaRPr>
          </a:p>
        </p:txBody>
      </p:sp>
      <p:graphicFrame>
        <p:nvGraphicFramePr>
          <p:cNvPr id="14" name="Content Placeholder 2" descr="S-STEM encourages the use of data analytics and partnerships with institutional offices.">
            <a:extLst>
              <a:ext uri="{FF2B5EF4-FFF2-40B4-BE49-F238E27FC236}">
                <a16:creationId xmlns:a16="http://schemas.microsoft.com/office/drawing/2014/main" id="{A93E425D-927B-46A6-9B34-68DC34D06BBF}"/>
              </a:ext>
            </a:extLst>
          </p:cNvPr>
          <p:cNvGraphicFramePr>
            <a:graphicFrameLocks noGrp="1"/>
          </p:cNvGraphicFramePr>
          <p:nvPr>
            <p:ph idx="1"/>
            <p:extLst>
              <p:ext uri="{D42A27DB-BD31-4B8C-83A1-F6EECF244321}">
                <p14:modId xmlns:p14="http://schemas.microsoft.com/office/powerpoint/2010/main" val="3075494875"/>
              </p:ext>
            </p:extLst>
          </p:nvPr>
        </p:nvGraphicFramePr>
        <p:xfrm>
          <a:off x="54991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3B3621F8-F193-483C-98E7-63510EC9EB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1408898"/>
      </p:ext>
    </p:extLst>
  </p:cSld>
  <p:clrMapOvr>
    <a:masterClrMapping/>
  </p:clrMapOvr>
  <mc:AlternateContent xmlns:mc="http://schemas.openxmlformats.org/markup-compatibility/2006" xmlns:p14="http://schemas.microsoft.com/office/powerpoint/2010/main">
    <mc:Choice Requires="p14">
      <p:transition spd="slow" p14:dur="2000" advTm="31179"/>
    </mc:Choice>
    <mc:Fallback xmlns="">
      <p:transition spd="slow" advTm="3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A81395-EA1C-CB49-8447-A3AD8CEC3AFB}"/>
              </a:ext>
            </a:extLst>
          </p:cNvPr>
          <p:cNvSpPr>
            <a:spLocks noGrp="1"/>
          </p:cNvSpPr>
          <p:nvPr>
            <p:ph type="title"/>
          </p:nvPr>
        </p:nvSpPr>
        <p:spPr>
          <a:xfrm>
            <a:off x="863029" y="1012004"/>
            <a:ext cx="3416158" cy="4795408"/>
          </a:xfrm>
        </p:spPr>
        <p:txBody>
          <a:bodyPr>
            <a:normAutofit/>
          </a:bodyPr>
          <a:lstStyle/>
          <a:p>
            <a:r>
              <a:rPr lang="en-US">
                <a:solidFill>
                  <a:srgbClr val="FFFFFF"/>
                </a:solidFill>
              </a:rPr>
              <a:t>Institutional needs</a:t>
            </a:r>
          </a:p>
        </p:txBody>
      </p:sp>
      <p:sp>
        <p:nvSpPr>
          <p:cNvPr id="4" name="Slide Number Placeholder 3">
            <a:extLst>
              <a:ext uri="{FF2B5EF4-FFF2-40B4-BE49-F238E27FC236}">
                <a16:creationId xmlns:a16="http://schemas.microsoft.com/office/drawing/2014/main" id="{3FC70AB2-73CD-A443-80AA-C515F5936F8F}"/>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12</a:t>
            </a:fld>
            <a:endParaRPr lang="en-US" sz="1200">
              <a:solidFill>
                <a:prstClr val="black">
                  <a:tint val="75000"/>
                </a:prstClr>
              </a:solidFill>
            </a:endParaRPr>
          </a:p>
        </p:txBody>
      </p:sp>
      <p:graphicFrame>
        <p:nvGraphicFramePr>
          <p:cNvPr id="14" name="Content Placeholder 2" descr="institutional needs&#10;">
            <a:extLst>
              <a:ext uri="{FF2B5EF4-FFF2-40B4-BE49-F238E27FC236}">
                <a16:creationId xmlns:a16="http://schemas.microsoft.com/office/drawing/2014/main" id="{68A9ABE0-4935-4AF7-9593-6C1AC0EEB816}"/>
              </a:ext>
            </a:extLst>
          </p:cNvPr>
          <p:cNvGraphicFramePr>
            <a:graphicFrameLocks noGrp="1"/>
          </p:cNvGraphicFramePr>
          <p:nvPr>
            <p:ph idx="1"/>
            <p:extLst>
              <p:ext uri="{D42A27DB-BD31-4B8C-83A1-F6EECF244321}">
                <p14:modId xmlns:p14="http://schemas.microsoft.com/office/powerpoint/2010/main" val="15056690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318AFF1C-2DC9-4F1E-910D-1D43F24A16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535253"/>
      </p:ext>
    </p:extLst>
  </p:cSld>
  <p:clrMapOvr>
    <a:masterClrMapping/>
  </p:clrMapOvr>
  <mc:AlternateContent xmlns:mc="http://schemas.openxmlformats.org/markup-compatibility/2006" xmlns:p14="http://schemas.microsoft.com/office/powerpoint/2010/main">
    <mc:Choice Requires="p14">
      <p:transition spd="slow" p14:dur="2000" advTm="20925"/>
    </mc:Choice>
    <mc:Fallback xmlns="">
      <p:transition spd="slow" advTm="2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Use of funds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13</a:t>
            </a:fld>
            <a:endParaRPr lang="en-US" sz="1200">
              <a:solidFill>
                <a:prstClr val="black">
                  <a:tint val="75000"/>
                </a:prstClr>
              </a:solidFill>
            </a:endParaRPr>
          </a:p>
        </p:txBody>
      </p:sp>
      <p:graphicFrame>
        <p:nvGraphicFramePr>
          <p:cNvPr id="6" name="Content Placeholder 2" descr="use of funds">
            <a:extLst>
              <a:ext uri="{FF2B5EF4-FFF2-40B4-BE49-F238E27FC236}">
                <a16:creationId xmlns:a16="http://schemas.microsoft.com/office/drawing/2014/main" id="{5D6631DC-4783-421C-82EF-4212CB03EC39}"/>
              </a:ext>
            </a:extLst>
          </p:cNvPr>
          <p:cNvGraphicFramePr>
            <a:graphicFrameLocks noGrp="1"/>
          </p:cNvGraphicFramePr>
          <p:nvPr>
            <p:ph idx="1"/>
            <p:extLst>
              <p:ext uri="{D42A27DB-BD31-4B8C-83A1-F6EECF244321}">
                <p14:modId xmlns:p14="http://schemas.microsoft.com/office/powerpoint/2010/main" val="3653319701"/>
              </p:ext>
            </p:extLst>
          </p:nvPr>
        </p:nvGraphicFramePr>
        <p:xfrm>
          <a:off x="5569684" y="470924"/>
          <a:ext cx="6138220" cy="5650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D89FF6D8-9F37-48BD-A81D-60450CE1F6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1253567"/>
      </p:ext>
    </p:extLst>
  </p:cSld>
  <p:clrMapOvr>
    <a:masterClrMapping/>
  </p:clrMapOvr>
  <mc:AlternateContent xmlns:mc="http://schemas.openxmlformats.org/markup-compatibility/2006" xmlns:p14="http://schemas.microsoft.com/office/powerpoint/2010/main">
    <mc:Choice Requires="p14">
      <p:transition spd="slow" p14:dur="2000" advTm="40286"/>
    </mc:Choice>
    <mc:Fallback xmlns="">
      <p:transition spd="slow" advTm="4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a:solidFill>
                  <a:srgbClr val="FFFFFF"/>
                </a:solidFill>
              </a:rPr>
              <a:t>PIs are encouraged to </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14</a:t>
            </a:fld>
            <a:endParaRPr lang="en-US" sz="1200">
              <a:solidFill>
                <a:prstClr val="black">
                  <a:tint val="75000"/>
                </a:prstClr>
              </a:solidFill>
            </a:endParaRPr>
          </a:p>
        </p:txBody>
      </p:sp>
      <p:graphicFrame>
        <p:nvGraphicFramePr>
          <p:cNvPr id="14" name="Content Placeholder 2" descr="recommendations for pis">
            <a:extLst>
              <a:ext uri="{FF2B5EF4-FFF2-40B4-BE49-F238E27FC236}">
                <a16:creationId xmlns:a16="http://schemas.microsoft.com/office/drawing/2014/main" id="{7A89297E-B17F-4C99-BBB1-342B7EEAC13D}"/>
              </a:ext>
            </a:extLst>
          </p:cNvPr>
          <p:cNvGraphicFramePr>
            <a:graphicFrameLocks noGrp="1"/>
          </p:cNvGraphicFramePr>
          <p:nvPr>
            <p:ph idx="1"/>
            <p:extLst>
              <p:ext uri="{D42A27DB-BD31-4B8C-83A1-F6EECF244321}">
                <p14:modId xmlns:p14="http://schemas.microsoft.com/office/powerpoint/2010/main" val="193709804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0C26EFA-0581-4F74-80AE-A373D4F974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4123"/>
      </p:ext>
    </p:extLst>
  </p:cSld>
  <p:clrMapOvr>
    <a:masterClrMapping/>
  </p:clrMapOvr>
  <mc:AlternateContent xmlns:mc="http://schemas.openxmlformats.org/markup-compatibility/2006" xmlns:p14="http://schemas.microsoft.com/office/powerpoint/2010/main">
    <mc:Choice Requires="p14">
      <p:transition spd="slow" p14:dur="2000" advTm="32614"/>
    </mc:Choice>
    <mc:Fallback xmlns="">
      <p:transition spd="slow" advTm="3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building icon"/>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59000" contrast="-57000"/>
                    </a14:imgEffect>
                  </a14:imgLayer>
                </a14:imgProps>
              </a:ext>
              <a:ext uri="{28A0092B-C50C-407E-A947-70E740481C1C}">
                <a14:useLocalDpi xmlns:a14="http://schemas.microsoft.com/office/drawing/2010/main" val="0"/>
              </a:ext>
            </a:extLst>
          </a:blip>
          <a:srcRect/>
          <a:stretch>
            <a:fillRect/>
          </a:stretch>
        </p:blipFill>
        <p:spPr bwMode="auto">
          <a:xfrm>
            <a:off x="7924801" y="2750907"/>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building icon"/>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282541" y="2750907"/>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building icon"/>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8599521" y="2957432"/>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building icon"/>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6162185" y="2893689"/>
            <a:ext cx="1359493" cy="130018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descr="Track 1 insituttional and capacity building, Track 2 and 3 Design and Development."/>
          <p:cNvSpPr txBox="1">
            <a:spLocks/>
          </p:cNvSpPr>
          <p:nvPr/>
        </p:nvSpPr>
        <p:spPr>
          <a:xfrm>
            <a:off x="2365320" y="87427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5" name="TextBox 24"/>
          <p:cNvSpPr txBox="1"/>
          <p:nvPr/>
        </p:nvSpPr>
        <p:spPr>
          <a:xfrm>
            <a:off x="6553201" y="1447801"/>
            <a:ext cx="33914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ea typeface="+mn-ea"/>
                <a:cs typeface="+mn-cs"/>
              </a:rPr>
              <a:t>Design and Development</a:t>
            </a:r>
          </a:p>
        </p:txBody>
      </p:sp>
      <p:sp>
        <p:nvSpPr>
          <p:cNvPr id="27" name="Down Arrow 26" descr="down arrow"/>
          <p:cNvSpPr/>
          <p:nvPr/>
        </p:nvSpPr>
        <p:spPr>
          <a:xfrm>
            <a:off x="9448800" y="2297530"/>
            <a:ext cx="228600" cy="526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Rectangle 38"/>
          <p:cNvSpPr>
            <a:spLocks noChangeArrowheads="1"/>
          </p:cNvSpPr>
          <p:nvPr/>
        </p:nvSpPr>
        <p:spPr bwMode="auto">
          <a:xfrm>
            <a:off x="2079070" y="4057472"/>
            <a:ext cx="3955164" cy="12003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entury Gothic" panose="020B0502020202020204" pitchFamily="34" charset="0"/>
                <a:ea typeface="+mn-ea"/>
                <a:cs typeface="+mn-cs"/>
              </a:rPr>
              <a:t>For institutions with limited experience in implementing effective curricular and co-curricular activities</a:t>
            </a:r>
          </a:p>
        </p:txBody>
      </p:sp>
      <p:sp>
        <p:nvSpPr>
          <p:cNvPr id="30" name="Rectangle 39"/>
          <p:cNvSpPr>
            <a:spLocks noChangeArrowheads="1"/>
          </p:cNvSpPr>
          <p:nvPr/>
        </p:nvSpPr>
        <p:spPr bwMode="auto">
          <a:xfrm>
            <a:off x="6251521" y="5172130"/>
            <a:ext cx="4241321"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entury Gothic" panose="020B0502020202020204" pitchFamily="34" charset="0"/>
                <a:ea typeface="+mn-ea"/>
                <a:cs typeface="+mn-cs"/>
              </a:rPr>
              <a:t>Seeks to leverage S-STEM funds with institutional efforts and infrastructure to increase and understand impacts</a:t>
            </a:r>
          </a:p>
        </p:txBody>
      </p:sp>
      <p:sp>
        <p:nvSpPr>
          <p:cNvPr id="31" name="TextBox 30"/>
          <p:cNvSpPr txBox="1"/>
          <p:nvPr/>
        </p:nvSpPr>
        <p:spPr>
          <a:xfrm>
            <a:off x="6251520" y="4267201"/>
            <a:ext cx="121514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solidFill>
                <a:effectLst/>
                <a:uLnTx/>
                <a:uFillTx/>
                <a:latin typeface="Calibri" panose="020F0502020204030204"/>
                <a:ea typeface="+mn-ea"/>
                <a:cs typeface="+mn-cs"/>
              </a:rPr>
              <a:t>Up to $1M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solidFill>
                <a:effectLst/>
                <a:uLnTx/>
                <a:uFillTx/>
                <a:latin typeface="Calibri" panose="020F0502020204030204"/>
                <a:ea typeface="+mn-ea"/>
                <a:cs typeface="+mn-cs"/>
              </a:rPr>
              <a:t>Up to 5 yrs</a:t>
            </a:r>
          </a:p>
        </p:txBody>
      </p:sp>
      <p:sp>
        <p:nvSpPr>
          <p:cNvPr id="32" name="TextBox 31"/>
          <p:cNvSpPr txBox="1"/>
          <p:nvPr/>
        </p:nvSpPr>
        <p:spPr>
          <a:xfrm>
            <a:off x="8642069" y="4306670"/>
            <a:ext cx="12151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a:ea typeface="+mn-ea"/>
                <a:cs typeface="+mn-cs"/>
              </a:rPr>
              <a:t>Up to $5M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a:ea typeface="+mn-ea"/>
                <a:cs typeface="+mn-cs"/>
              </a:rPr>
              <a:t>Up to 5 yrs</a:t>
            </a:r>
          </a:p>
        </p:txBody>
      </p:sp>
      <p:sp>
        <p:nvSpPr>
          <p:cNvPr id="33" name="TextBox 32"/>
          <p:cNvSpPr txBox="1"/>
          <p:nvPr/>
        </p:nvSpPr>
        <p:spPr>
          <a:xfrm>
            <a:off x="1699158" y="5541286"/>
            <a:ext cx="4038718" cy="615553"/>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Deadline (All Proposals):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Last Wednesday in March, annually</a:t>
            </a:r>
          </a:p>
        </p:txBody>
      </p:sp>
      <p:sp>
        <p:nvSpPr>
          <p:cNvPr id="34" name="Oval 33" descr="oval"/>
          <p:cNvSpPr/>
          <p:nvPr/>
        </p:nvSpPr>
        <p:spPr>
          <a:xfrm>
            <a:off x="8184123" y="3251538"/>
            <a:ext cx="2131032" cy="724115"/>
          </a:xfrm>
          <a:prstGeom prst="ellipse">
            <a:avLst/>
          </a:prstGeom>
          <a:solidFill>
            <a:srgbClr val="FFFFFF">
              <a:alpha val="34118"/>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TextBox 34"/>
          <p:cNvSpPr txBox="1"/>
          <p:nvPr/>
        </p:nvSpPr>
        <p:spPr>
          <a:xfrm>
            <a:off x="8184124" y="3284575"/>
            <a:ext cx="2131033" cy="707886"/>
          </a:xfrm>
          <a:prstGeom prst="rect">
            <a:avLst/>
          </a:prstGeom>
          <a:noFill/>
          <a:ln w="190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Multi-institutional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Consortia</a:t>
            </a:r>
          </a:p>
        </p:txBody>
      </p:sp>
      <p:sp>
        <p:nvSpPr>
          <p:cNvPr id="36" name="Oval 35" descr="oval"/>
          <p:cNvSpPr/>
          <p:nvPr/>
        </p:nvSpPr>
        <p:spPr>
          <a:xfrm>
            <a:off x="6162184" y="3264128"/>
            <a:ext cx="1359494" cy="724115"/>
          </a:xfrm>
          <a:prstGeom prst="ellipse">
            <a:avLst/>
          </a:prstGeom>
          <a:solidFill>
            <a:srgbClr val="FFFFFF">
              <a:alpha val="34118"/>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TextBox 36"/>
          <p:cNvSpPr txBox="1"/>
          <p:nvPr/>
        </p:nvSpPr>
        <p:spPr>
          <a:xfrm>
            <a:off x="6019801" y="3251537"/>
            <a:ext cx="1714499" cy="70788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Calibri" panose="020F0502020204030204"/>
                <a:ea typeface="+mn-ea"/>
                <a:cs typeface="+mn-cs"/>
              </a:rPr>
              <a:t>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Calibri" panose="020F0502020204030204"/>
                <a:ea typeface="+mn-ea"/>
                <a:cs typeface="+mn-cs"/>
              </a:rPr>
              <a:t>Institution</a:t>
            </a:r>
          </a:p>
        </p:txBody>
      </p:sp>
      <p:sp>
        <p:nvSpPr>
          <p:cNvPr id="38" name="Down Arrow 37" descr="down arrow"/>
          <p:cNvSpPr/>
          <p:nvPr/>
        </p:nvSpPr>
        <p:spPr>
          <a:xfrm>
            <a:off x="6705600" y="2302593"/>
            <a:ext cx="228600" cy="526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9" name="Rectangle 38"/>
          <p:cNvSpPr/>
          <p:nvPr/>
        </p:nvSpPr>
        <p:spPr>
          <a:xfrm>
            <a:off x="6174533" y="1828801"/>
            <a:ext cx="12907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ea typeface="+mn-ea"/>
                <a:cs typeface="+mn-cs"/>
              </a:rPr>
              <a:t>(Track 2)</a:t>
            </a:r>
          </a:p>
        </p:txBody>
      </p:sp>
      <p:sp>
        <p:nvSpPr>
          <p:cNvPr id="40" name="Rectangle 39"/>
          <p:cNvSpPr/>
          <p:nvPr/>
        </p:nvSpPr>
        <p:spPr>
          <a:xfrm>
            <a:off x="8920850" y="1831745"/>
            <a:ext cx="12907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ea typeface="+mn-ea"/>
                <a:cs typeface="+mn-cs"/>
              </a:rPr>
              <a:t>(Track 3)</a:t>
            </a:r>
          </a:p>
        </p:txBody>
      </p:sp>
      <p:sp>
        <p:nvSpPr>
          <p:cNvPr id="6" name="Title 5"/>
          <p:cNvSpPr>
            <a:spLocks noGrp="1"/>
          </p:cNvSpPr>
          <p:nvPr>
            <p:ph type="title"/>
          </p:nvPr>
        </p:nvSpPr>
        <p:spPr/>
        <p:txBody>
          <a:bodyPr>
            <a:noAutofit/>
          </a:bodyPr>
          <a:lstStyle/>
          <a:p>
            <a:pPr algn="ctr"/>
            <a:r>
              <a:rPr lang="en-US" b="1" dirty="0">
                <a:solidFill>
                  <a:schemeClr val="tx1"/>
                </a:solidFill>
                <a:ea typeface="+mn-ea"/>
                <a:cs typeface="+mn-cs"/>
              </a:rPr>
              <a:t>Program Tracks</a:t>
            </a:r>
          </a:p>
        </p:txBody>
      </p:sp>
      <p:pic>
        <p:nvPicPr>
          <p:cNvPr id="9" name="Picture 8" descr="wooden blocks with letter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5322" y="1899393"/>
            <a:ext cx="2040932" cy="1622175"/>
          </a:xfrm>
          <a:prstGeom prst="rect">
            <a:avLst/>
          </a:prstGeom>
          <a:ln>
            <a:noFill/>
          </a:ln>
          <a:effectLst>
            <a:softEdge rad="112500"/>
          </a:effectLst>
        </p:spPr>
      </p:pic>
      <p:sp>
        <p:nvSpPr>
          <p:cNvPr id="24" name="TextBox 23"/>
          <p:cNvSpPr txBox="1"/>
          <p:nvPr/>
        </p:nvSpPr>
        <p:spPr>
          <a:xfrm>
            <a:off x="1840308" y="1513299"/>
            <a:ext cx="401558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ea typeface="+mn-ea"/>
                <a:cs typeface="+mn-cs"/>
              </a:rPr>
              <a:t>Institutional Capacity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ea typeface="+mn-ea"/>
                <a:cs typeface="+mn-cs"/>
              </a:rPr>
              <a:t>	            (Track 1)</a:t>
            </a:r>
          </a:p>
        </p:txBody>
      </p:sp>
      <p:sp>
        <p:nvSpPr>
          <p:cNvPr id="26" name="Down Arrow 25" descr="down arrow"/>
          <p:cNvSpPr/>
          <p:nvPr/>
        </p:nvSpPr>
        <p:spPr>
          <a:xfrm>
            <a:off x="4590472" y="2317045"/>
            <a:ext cx="224960" cy="576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TextBox 27"/>
          <p:cNvSpPr txBox="1"/>
          <p:nvPr/>
        </p:nvSpPr>
        <p:spPr>
          <a:xfrm>
            <a:off x="4022638" y="2983324"/>
            <a:ext cx="136062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solidFill>
                <a:effectLst/>
                <a:uLnTx/>
                <a:uFillTx/>
                <a:latin typeface="Calibri" panose="020F0502020204030204"/>
                <a:ea typeface="+mn-ea"/>
                <a:cs typeface="+mn-cs"/>
              </a:rPr>
              <a:t>Up to $650K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solidFill>
                <a:effectLst/>
                <a:uLnTx/>
                <a:uFillTx/>
                <a:latin typeface="Calibri" panose="020F0502020204030204"/>
                <a:ea typeface="+mn-ea"/>
                <a:cs typeface="+mn-cs"/>
              </a:rPr>
              <a:t>Up to 5 yrs</a:t>
            </a:r>
          </a:p>
        </p:txBody>
      </p:sp>
      <p:sp>
        <p:nvSpPr>
          <p:cNvPr id="42" name="Rectangle 41"/>
          <p:cNvSpPr/>
          <p:nvPr/>
        </p:nvSpPr>
        <p:spPr>
          <a:xfrm>
            <a:off x="1807388" y="3505872"/>
            <a:ext cx="2743200"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rPr>
              <a:t>Image courtesy of 7Crafts at FreeDigitalPhotos.net</a:t>
            </a:r>
            <a:endParaRPr kumimoji="0" lang="en-US" sz="8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41" name="Group 40" descr="The S-STEM program supports three tracks.">
            <a:extLst>
              <a:ext uri="{FF2B5EF4-FFF2-40B4-BE49-F238E27FC236}">
                <a16:creationId xmlns:a16="http://schemas.microsoft.com/office/drawing/2014/main" id="{A0D06A0E-C079-47F5-B3D8-93D186BE19C0}"/>
              </a:ext>
            </a:extLst>
          </p:cNvPr>
          <p:cNvGrpSpPr/>
          <p:nvPr/>
        </p:nvGrpSpPr>
        <p:grpSpPr>
          <a:xfrm>
            <a:off x="1870975" y="2317808"/>
            <a:ext cx="7848495" cy="3049797"/>
            <a:chOff x="481594" y="2220960"/>
            <a:chExt cx="7848495" cy="3049797"/>
          </a:xfrm>
          <a:solidFill>
            <a:srgbClr val="92D050"/>
          </a:solidFill>
        </p:grpSpPr>
        <p:sp>
          <p:nvSpPr>
            <p:cNvPr id="43" name="Right Triangle 42">
              <a:extLst>
                <a:ext uri="{FF2B5EF4-FFF2-40B4-BE49-F238E27FC236}">
                  <a16:creationId xmlns:a16="http://schemas.microsoft.com/office/drawing/2014/main" id="{417BD343-3D63-44A5-A241-91B3EA21F8EA}"/>
                </a:ext>
              </a:extLst>
            </p:cNvPr>
            <p:cNvSpPr/>
            <p:nvPr/>
          </p:nvSpPr>
          <p:spPr>
            <a:xfrm flipH="1">
              <a:off x="481594" y="2220960"/>
              <a:ext cx="7848495" cy="3049797"/>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2A6BAF2-885B-4C55-B04C-66A940E8E487}"/>
                </a:ext>
              </a:extLst>
            </p:cNvPr>
            <p:cNvSpPr txBox="1"/>
            <p:nvPr/>
          </p:nvSpPr>
          <p:spPr>
            <a:xfrm>
              <a:off x="3700151" y="3991697"/>
              <a:ext cx="4629938" cy="120032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Budget, Scope, #Students,  Complexity of Support Structures, Complexity of Research Questions </a:t>
              </a:r>
            </a:p>
          </p:txBody>
        </p:sp>
      </p:grpSp>
      <p:pic>
        <p:nvPicPr>
          <p:cNvPr id="5" name="Audio 4">
            <a:hlinkClick r:id="" action="ppaction://media"/>
            <a:extLst>
              <a:ext uri="{FF2B5EF4-FFF2-40B4-BE49-F238E27FC236}">
                <a16:creationId xmlns:a16="http://schemas.microsoft.com/office/drawing/2014/main" id="{72777F26-5E67-4A45-8ADF-55E9EBF150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2123466"/>
      </p:ext>
    </p:extLst>
  </p:cSld>
  <p:clrMapOvr>
    <a:masterClrMapping/>
  </p:clrMapOvr>
  <mc:AlternateContent xmlns:mc="http://schemas.openxmlformats.org/markup-compatibility/2006" xmlns:p14="http://schemas.microsoft.com/office/powerpoint/2010/main">
    <mc:Choice Requires="p14">
      <p:transition spd="slow" p14:dur="2000" advTm="45265"/>
    </mc:Choice>
    <mc:Fallback xmlns="">
      <p:transition spd="slow" advTm="4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0-#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958-5116-0443-9ECB-A40D0E936D43}"/>
              </a:ext>
            </a:extLst>
          </p:cNvPr>
          <p:cNvSpPr>
            <a:spLocks noGrp="1"/>
          </p:cNvSpPr>
          <p:nvPr>
            <p:ph type="title"/>
          </p:nvPr>
        </p:nvSpPr>
        <p:spPr>
          <a:xfrm>
            <a:off x="762001" y="803325"/>
            <a:ext cx="5314536" cy="1325563"/>
          </a:xfrm>
        </p:spPr>
        <p:txBody>
          <a:bodyPr>
            <a:normAutofit/>
          </a:bodyPr>
          <a:lstStyle/>
          <a:p>
            <a:r>
              <a:rPr lang="en-US" dirty="0"/>
              <a:t>Track 1</a:t>
            </a:r>
          </a:p>
        </p:txBody>
      </p:sp>
      <p:sp>
        <p:nvSpPr>
          <p:cNvPr id="3" name="Content Placeholder 2">
            <a:extLst>
              <a:ext uri="{FF2B5EF4-FFF2-40B4-BE49-F238E27FC236}">
                <a16:creationId xmlns:a16="http://schemas.microsoft.com/office/drawing/2014/main" id="{15650FFD-5F15-DB43-A586-561CA2A8FE3A}"/>
              </a:ext>
            </a:extLst>
          </p:cNvPr>
          <p:cNvSpPr>
            <a:spLocks noGrp="1"/>
          </p:cNvSpPr>
          <p:nvPr>
            <p:ph idx="1"/>
          </p:nvPr>
        </p:nvSpPr>
        <p:spPr>
          <a:xfrm>
            <a:off x="762000" y="2279018"/>
            <a:ext cx="5314543" cy="3375920"/>
          </a:xfrm>
        </p:spPr>
        <p:txBody>
          <a:bodyPr anchor="t">
            <a:normAutofit/>
          </a:bodyPr>
          <a:lstStyle/>
          <a:p>
            <a:pPr marL="0" indent="0">
              <a:buNone/>
            </a:pPr>
            <a:endParaRPr lang="en-US" sz="1800" dirty="0"/>
          </a:p>
          <a:p>
            <a:pPr marL="0" indent="0" algn="ctr">
              <a:lnSpc>
                <a:spcPct val="120000"/>
              </a:lnSpc>
              <a:buNone/>
            </a:pPr>
            <a:r>
              <a:rPr lang="en-US" sz="3600" dirty="0"/>
              <a:t>Institutional Capacity Building</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tudnents and professor working.">
            <a:extLst>
              <a:ext uri="{FF2B5EF4-FFF2-40B4-BE49-F238E27FC236}">
                <a16:creationId xmlns:a16="http://schemas.microsoft.com/office/drawing/2014/main" id="{03DCC517-19A3-2F4D-8CB6-69386D3903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455" r="132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Audio 3">
            <a:hlinkClick r:id="" action="ppaction://media"/>
            <a:extLst>
              <a:ext uri="{FF2B5EF4-FFF2-40B4-BE49-F238E27FC236}">
                <a16:creationId xmlns:a16="http://schemas.microsoft.com/office/drawing/2014/main" id="{B5F1F4CE-2FE4-4A46-9E59-7D36E04039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100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601"/>
    </mc:Choice>
    <mc:Fallback xmlns="">
      <p:transition spd="slow" advTm="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071FE-694B-3B48-B74F-876A5A14ED9F}"/>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1: Who should consider applying?</a:t>
            </a:r>
          </a:p>
        </p:txBody>
      </p:sp>
      <p:sp>
        <p:nvSpPr>
          <p:cNvPr id="4" name="Slide Number Placeholder 3">
            <a:extLst>
              <a:ext uri="{FF2B5EF4-FFF2-40B4-BE49-F238E27FC236}">
                <a16:creationId xmlns:a16="http://schemas.microsoft.com/office/drawing/2014/main" id="{6D58B92B-A9DF-354E-B983-84E8B081DB10}"/>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17</a:t>
            </a:fld>
            <a:endParaRPr lang="en-US" sz="1200">
              <a:solidFill>
                <a:prstClr val="black">
                  <a:tint val="75000"/>
                </a:prstClr>
              </a:solidFill>
            </a:endParaRPr>
          </a:p>
        </p:txBody>
      </p:sp>
      <p:graphicFrame>
        <p:nvGraphicFramePr>
          <p:cNvPr id="7" name="Content Placeholder 2" descr="track 1 eligibility&#10;">
            <a:extLst>
              <a:ext uri="{FF2B5EF4-FFF2-40B4-BE49-F238E27FC236}">
                <a16:creationId xmlns:a16="http://schemas.microsoft.com/office/drawing/2014/main" id="{DF9BD97B-30C6-4A71-A3CA-2884D35ADCF1}"/>
              </a:ext>
            </a:extLst>
          </p:cNvPr>
          <p:cNvGraphicFramePr>
            <a:graphicFrameLocks noGrp="1"/>
          </p:cNvGraphicFramePr>
          <p:nvPr>
            <p:ph idx="1"/>
            <p:extLst>
              <p:ext uri="{D42A27DB-BD31-4B8C-83A1-F6EECF244321}">
                <p14:modId xmlns:p14="http://schemas.microsoft.com/office/powerpoint/2010/main" val="2556947546"/>
              </p:ext>
            </p:extLst>
          </p:nvPr>
        </p:nvGraphicFramePr>
        <p:xfrm>
          <a:off x="5608190" y="336169"/>
          <a:ext cx="6298264" cy="5727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B2B22DCB-E813-4668-8336-A62112AEE7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1715690"/>
      </p:ext>
    </p:extLst>
  </p:cSld>
  <p:clrMapOvr>
    <a:masterClrMapping/>
  </p:clrMapOvr>
  <mc:AlternateContent xmlns:mc="http://schemas.openxmlformats.org/markup-compatibility/2006" xmlns:p14="http://schemas.microsoft.com/office/powerpoint/2010/main">
    <mc:Choice Requires="p14">
      <p:transition spd="slow" p14:dur="2000" advTm="24740"/>
    </mc:Choice>
    <mc:Fallback xmlns="">
      <p:transition spd="slow" advTm="2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53D1D8-BA98-B349-A612-CA45243B902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1: Project expectations</a:t>
            </a:r>
          </a:p>
        </p:txBody>
      </p:sp>
      <p:sp>
        <p:nvSpPr>
          <p:cNvPr id="4" name="Slide Number Placeholder 3">
            <a:extLst>
              <a:ext uri="{FF2B5EF4-FFF2-40B4-BE49-F238E27FC236}">
                <a16:creationId xmlns:a16="http://schemas.microsoft.com/office/drawing/2014/main" id="{DCDCFD9D-D2D8-C343-933A-F6022569D54E}"/>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18</a:t>
            </a:fld>
            <a:endParaRPr lang="en-US" sz="1200">
              <a:solidFill>
                <a:prstClr val="black">
                  <a:tint val="75000"/>
                </a:prstClr>
              </a:solidFill>
            </a:endParaRPr>
          </a:p>
        </p:txBody>
      </p:sp>
      <p:graphicFrame>
        <p:nvGraphicFramePr>
          <p:cNvPr id="13" name="Content Placeholder 2" descr="track 1 project expectations&#10;">
            <a:extLst>
              <a:ext uri="{FF2B5EF4-FFF2-40B4-BE49-F238E27FC236}">
                <a16:creationId xmlns:a16="http://schemas.microsoft.com/office/drawing/2014/main" id="{EC673716-C4CD-427F-A50A-2332B60CCE88}"/>
              </a:ext>
            </a:extLst>
          </p:cNvPr>
          <p:cNvGraphicFramePr/>
          <p:nvPr>
            <p:extLst>
              <p:ext uri="{D42A27DB-BD31-4B8C-83A1-F6EECF244321}">
                <p14:modId xmlns:p14="http://schemas.microsoft.com/office/powerpoint/2010/main" val="2745084785"/>
              </p:ext>
            </p:extLst>
          </p:nvPr>
        </p:nvGraphicFramePr>
        <p:xfrm>
          <a:off x="5598567" y="442049"/>
          <a:ext cx="5803360" cy="56796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0C4F1440-5892-4516-8226-D304FA4124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5971407"/>
      </p:ext>
    </p:extLst>
  </p:cSld>
  <p:clrMapOvr>
    <a:masterClrMapping/>
  </p:clrMapOvr>
  <mc:AlternateContent xmlns:mc="http://schemas.openxmlformats.org/markup-compatibility/2006" xmlns:p14="http://schemas.microsoft.com/office/powerpoint/2010/main">
    <mc:Choice Requires="p14">
      <p:transition spd="slow" p14:dur="2000" advTm="39331"/>
    </mc:Choice>
    <mc:Fallback xmlns="">
      <p:transition spd="slow" advTm="3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a:solidFill>
                  <a:srgbClr val="FFFFFF"/>
                </a:solidFill>
              </a:rPr>
              <a:t>Track 1: Key parameters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19</a:t>
            </a:fld>
            <a:endParaRPr lang="en-US" sz="1200">
              <a:solidFill>
                <a:prstClr val="black">
                  <a:tint val="75000"/>
                </a:prstClr>
              </a:solidFill>
            </a:endParaRPr>
          </a:p>
        </p:txBody>
      </p:sp>
      <p:graphicFrame>
        <p:nvGraphicFramePr>
          <p:cNvPr id="14" name="Content Placeholder 2" descr="track 1 key parameters&#10;">
            <a:extLst>
              <a:ext uri="{FF2B5EF4-FFF2-40B4-BE49-F238E27FC236}">
                <a16:creationId xmlns:a16="http://schemas.microsoft.com/office/drawing/2014/main" id="{2EE0B556-D744-497E-8B3F-5BBD41061A3E}"/>
              </a:ext>
            </a:extLst>
          </p:cNvPr>
          <p:cNvGraphicFramePr>
            <a:graphicFrameLocks noGrp="1"/>
          </p:cNvGraphicFramePr>
          <p:nvPr>
            <p:ph idx="1"/>
            <p:extLst>
              <p:ext uri="{D42A27DB-BD31-4B8C-83A1-F6EECF244321}">
                <p14:modId xmlns:p14="http://schemas.microsoft.com/office/powerpoint/2010/main" val="1895934057"/>
              </p:ext>
            </p:extLst>
          </p:nvPr>
        </p:nvGraphicFramePr>
        <p:xfrm>
          <a:off x="5563645" y="384297"/>
          <a:ext cx="6230887" cy="5650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60374D46-99B6-4523-AEBE-09BE3F6AE7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6159828"/>
      </p:ext>
    </p:extLst>
  </p:cSld>
  <p:clrMapOvr>
    <a:masterClrMapping/>
  </p:clrMapOvr>
  <mc:AlternateContent xmlns:mc="http://schemas.openxmlformats.org/markup-compatibility/2006" xmlns:p14="http://schemas.microsoft.com/office/powerpoint/2010/main">
    <mc:Choice Requires="p14">
      <p:transition spd="slow" p14:dur="2000" advTm="41814"/>
    </mc:Choice>
    <mc:Fallback xmlns="">
      <p:transition spd="slow" advTm="4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958-5116-0443-9ECB-A40D0E936D43}"/>
              </a:ext>
            </a:extLst>
          </p:cNvPr>
          <p:cNvSpPr>
            <a:spLocks noGrp="1"/>
          </p:cNvSpPr>
          <p:nvPr>
            <p:ph type="title"/>
          </p:nvPr>
        </p:nvSpPr>
        <p:spPr>
          <a:xfrm>
            <a:off x="762001" y="803325"/>
            <a:ext cx="5314536" cy="1325563"/>
          </a:xfrm>
        </p:spPr>
        <p:txBody>
          <a:bodyPr>
            <a:normAutofit/>
          </a:bodyPr>
          <a:lstStyle/>
          <a:p>
            <a:r>
              <a:rPr lang="en-US" dirty="0"/>
              <a:t>S-STEM</a:t>
            </a:r>
          </a:p>
        </p:txBody>
      </p:sp>
      <p:sp>
        <p:nvSpPr>
          <p:cNvPr id="3" name="Content Placeholder 2">
            <a:extLst>
              <a:ext uri="{FF2B5EF4-FFF2-40B4-BE49-F238E27FC236}">
                <a16:creationId xmlns:a16="http://schemas.microsoft.com/office/drawing/2014/main" id="{15650FFD-5F15-DB43-A586-561CA2A8FE3A}"/>
              </a:ext>
            </a:extLst>
          </p:cNvPr>
          <p:cNvSpPr>
            <a:spLocks noGrp="1"/>
          </p:cNvSpPr>
          <p:nvPr>
            <p:ph idx="1"/>
          </p:nvPr>
        </p:nvSpPr>
        <p:spPr>
          <a:xfrm>
            <a:off x="762000" y="2279018"/>
            <a:ext cx="5314543" cy="3375920"/>
          </a:xfrm>
        </p:spPr>
        <p:txBody>
          <a:bodyPr anchor="t">
            <a:normAutofit fontScale="70000" lnSpcReduction="20000"/>
          </a:bodyPr>
          <a:lstStyle/>
          <a:p>
            <a:pPr marL="0" indent="0">
              <a:buNone/>
            </a:pPr>
            <a:endParaRPr lang="en-US" sz="1800" dirty="0"/>
          </a:p>
          <a:p>
            <a:pPr marL="0" indent="0">
              <a:lnSpc>
                <a:spcPct val="120000"/>
              </a:lnSpc>
              <a:buNone/>
            </a:pPr>
            <a:r>
              <a:rPr lang="en-US" dirty="0"/>
              <a:t>The S-STEM program provides Institutions of Higher Education (IHEs) with funds for scholarships to encourage and enable </a:t>
            </a:r>
            <a:r>
              <a:rPr lang="en-US" b="1" dirty="0"/>
              <a:t>low-income academically talented students with demonstrated financial need </a:t>
            </a:r>
            <a:r>
              <a:rPr lang="en-US" dirty="0"/>
              <a:t>to enter the workforce or graduate study following completion of associate, baccalaureate, or graduate degrees in S-STEM eligible disciplines.</a:t>
            </a:r>
            <a:endParaRPr lang="en-US" sz="1800" dirty="0"/>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tudnents and professor working.">
            <a:extLst>
              <a:ext uri="{FF2B5EF4-FFF2-40B4-BE49-F238E27FC236}">
                <a16:creationId xmlns:a16="http://schemas.microsoft.com/office/drawing/2014/main" id="{03DCC517-19A3-2F4D-8CB6-69386D3903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455" r="132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9" name="Audio 8">
            <a:hlinkClick r:id="" action="ppaction://media"/>
            <a:extLst>
              <a:ext uri="{FF2B5EF4-FFF2-40B4-BE49-F238E27FC236}">
                <a16:creationId xmlns:a16="http://schemas.microsoft.com/office/drawing/2014/main" id="{BF154138-355E-4356-B609-3B90D8A46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8726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804"/>
    </mc:Choice>
    <mc:Fallback xmlns="">
      <p:transition spd="slow" advTm="4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071FE-694B-3B48-B74F-876A5A14ED9F}"/>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1: Project team</a:t>
            </a:r>
          </a:p>
        </p:txBody>
      </p:sp>
      <p:sp>
        <p:nvSpPr>
          <p:cNvPr id="4" name="Slide Number Placeholder 3">
            <a:extLst>
              <a:ext uri="{FF2B5EF4-FFF2-40B4-BE49-F238E27FC236}">
                <a16:creationId xmlns:a16="http://schemas.microsoft.com/office/drawing/2014/main" id="{6D58B92B-A9DF-354E-B983-84E8B081DB10}"/>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20</a:t>
            </a:fld>
            <a:endParaRPr lang="en-US" sz="1200">
              <a:solidFill>
                <a:prstClr val="black">
                  <a:tint val="75000"/>
                </a:prstClr>
              </a:solidFill>
            </a:endParaRPr>
          </a:p>
        </p:txBody>
      </p:sp>
      <p:graphicFrame>
        <p:nvGraphicFramePr>
          <p:cNvPr id="7" name="Content Placeholder 2" descr="track 1 eligibility&#10;">
            <a:extLst>
              <a:ext uri="{FF2B5EF4-FFF2-40B4-BE49-F238E27FC236}">
                <a16:creationId xmlns:a16="http://schemas.microsoft.com/office/drawing/2014/main" id="{DF9BD97B-30C6-4A71-A3CA-2884D35ADCF1}"/>
              </a:ext>
            </a:extLst>
          </p:cNvPr>
          <p:cNvGraphicFramePr>
            <a:graphicFrameLocks noGrp="1"/>
          </p:cNvGraphicFramePr>
          <p:nvPr>
            <p:ph idx="1"/>
            <p:extLst>
              <p:ext uri="{D42A27DB-BD31-4B8C-83A1-F6EECF244321}">
                <p14:modId xmlns:p14="http://schemas.microsoft.com/office/powerpoint/2010/main" val="734862849"/>
              </p:ext>
            </p:extLst>
          </p:nvPr>
        </p:nvGraphicFramePr>
        <p:xfrm>
          <a:off x="5608190" y="336169"/>
          <a:ext cx="6298264" cy="5727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975AE95-F06F-4FE4-8448-B9CB59DF8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305646"/>
      </p:ext>
    </p:extLst>
  </p:cSld>
  <p:clrMapOvr>
    <a:masterClrMapping/>
  </p:clrMapOvr>
  <mc:AlternateContent xmlns:mc="http://schemas.openxmlformats.org/markup-compatibility/2006" xmlns:p14="http://schemas.microsoft.com/office/powerpoint/2010/main">
    <mc:Choice Requires="p14">
      <p:transition spd="slow" p14:dur="2000" advTm="30320"/>
    </mc:Choice>
    <mc:Fallback xmlns="">
      <p:transition spd="slow" advTm="3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958-5116-0443-9ECB-A40D0E936D43}"/>
              </a:ext>
            </a:extLst>
          </p:cNvPr>
          <p:cNvSpPr>
            <a:spLocks noGrp="1"/>
          </p:cNvSpPr>
          <p:nvPr>
            <p:ph type="title"/>
          </p:nvPr>
        </p:nvSpPr>
        <p:spPr>
          <a:xfrm>
            <a:off x="762001" y="803325"/>
            <a:ext cx="5314536" cy="1325563"/>
          </a:xfrm>
        </p:spPr>
        <p:txBody>
          <a:bodyPr>
            <a:normAutofit/>
          </a:bodyPr>
          <a:lstStyle/>
          <a:p>
            <a:r>
              <a:rPr lang="en-US" dirty="0"/>
              <a:t>Track 2 &amp; 3</a:t>
            </a:r>
          </a:p>
        </p:txBody>
      </p:sp>
      <p:sp>
        <p:nvSpPr>
          <p:cNvPr id="3" name="Content Placeholder 2">
            <a:extLst>
              <a:ext uri="{FF2B5EF4-FFF2-40B4-BE49-F238E27FC236}">
                <a16:creationId xmlns:a16="http://schemas.microsoft.com/office/drawing/2014/main" id="{15650FFD-5F15-DB43-A586-561CA2A8FE3A}"/>
              </a:ext>
            </a:extLst>
          </p:cNvPr>
          <p:cNvSpPr>
            <a:spLocks noGrp="1"/>
          </p:cNvSpPr>
          <p:nvPr>
            <p:ph idx="1"/>
          </p:nvPr>
        </p:nvSpPr>
        <p:spPr>
          <a:xfrm>
            <a:off x="762000" y="2279018"/>
            <a:ext cx="5314543" cy="3375920"/>
          </a:xfrm>
        </p:spPr>
        <p:txBody>
          <a:bodyPr anchor="t">
            <a:normAutofit fontScale="92500" lnSpcReduction="20000"/>
          </a:bodyPr>
          <a:lstStyle/>
          <a:p>
            <a:pPr marL="0" indent="0">
              <a:buNone/>
            </a:pPr>
            <a:endParaRPr lang="en-US" sz="1800" dirty="0"/>
          </a:p>
          <a:p>
            <a:pPr marL="0" indent="0">
              <a:buNone/>
            </a:pPr>
            <a:r>
              <a:rPr lang="en-US" sz="3600" dirty="0"/>
              <a:t>Track 2 : Design and Development Single Institution</a:t>
            </a:r>
          </a:p>
          <a:p>
            <a:pPr marL="0" indent="0">
              <a:buNone/>
            </a:pPr>
            <a:endParaRPr lang="en-US" sz="3600" dirty="0"/>
          </a:p>
          <a:p>
            <a:pPr marL="0" indent="0">
              <a:buNone/>
            </a:pPr>
            <a:r>
              <a:rPr lang="en-US" sz="3600" dirty="0"/>
              <a:t>Track 3 : Design and Development Multi-Institutional Consortia</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tudnents and professor working.">
            <a:extLst>
              <a:ext uri="{FF2B5EF4-FFF2-40B4-BE49-F238E27FC236}">
                <a16:creationId xmlns:a16="http://schemas.microsoft.com/office/drawing/2014/main" id="{03DCC517-19A3-2F4D-8CB6-69386D3903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455" r="132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 name="Audio 4">
            <a:hlinkClick r:id="" action="ppaction://media"/>
            <a:extLst>
              <a:ext uri="{FF2B5EF4-FFF2-40B4-BE49-F238E27FC236}">
                <a16:creationId xmlns:a16="http://schemas.microsoft.com/office/drawing/2014/main" id="{1287178A-E9C0-4E69-9751-0C06844119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1103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802"/>
    </mc:Choice>
    <mc:Fallback xmlns="">
      <p:transition spd="slow" advTm="1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071FE-694B-3B48-B74F-876A5A14ED9F}"/>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2: Who should consider applying?</a:t>
            </a:r>
          </a:p>
        </p:txBody>
      </p:sp>
      <p:sp>
        <p:nvSpPr>
          <p:cNvPr id="4" name="Slide Number Placeholder 3">
            <a:extLst>
              <a:ext uri="{FF2B5EF4-FFF2-40B4-BE49-F238E27FC236}">
                <a16:creationId xmlns:a16="http://schemas.microsoft.com/office/drawing/2014/main" id="{6D58B92B-A9DF-354E-B983-84E8B081DB10}"/>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22</a:t>
            </a:fld>
            <a:endParaRPr lang="en-US" sz="1200">
              <a:solidFill>
                <a:prstClr val="black">
                  <a:tint val="75000"/>
                </a:prstClr>
              </a:solidFill>
            </a:endParaRPr>
          </a:p>
        </p:txBody>
      </p:sp>
      <p:graphicFrame>
        <p:nvGraphicFramePr>
          <p:cNvPr id="7" name="Content Placeholder 2" descr="track 1 eligibility&#10;">
            <a:extLst>
              <a:ext uri="{FF2B5EF4-FFF2-40B4-BE49-F238E27FC236}">
                <a16:creationId xmlns:a16="http://schemas.microsoft.com/office/drawing/2014/main" id="{DF9BD97B-30C6-4A71-A3CA-2884D35ADCF1}"/>
              </a:ext>
            </a:extLst>
          </p:cNvPr>
          <p:cNvGraphicFramePr>
            <a:graphicFrameLocks noGrp="1"/>
          </p:cNvGraphicFramePr>
          <p:nvPr>
            <p:ph idx="1"/>
            <p:extLst>
              <p:ext uri="{D42A27DB-BD31-4B8C-83A1-F6EECF244321}">
                <p14:modId xmlns:p14="http://schemas.microsoft.com/office/powerpoint/2010/main" val="279458305"/>
              </p:ext>
            </p:extLst>
          </p:nvPr>
        </p:nvGraphicFramePr>
        <p:xfrm>
          <a:off x="5608190" y="336169"/>
          <a:ext cx="6298264" cy="5727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0EC61119-9EFC-4B95-9EE4-AF8150C639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1619179"/>
      </p:ext>
    </p:extLst>
  </p:cSld>
  <p:clrMapOvr>
    <a:masterClrMapping/>
  </p:clrMapOvr>
  <mc:AlternateContent xmlns:mc="http://schemas.openxmlformats.org/markup-compatibility/2006" xmlns:p14="http://schemas.microsoft.com/office/powerpoint/2010/main">
    <mc:Choice Requires="p14">
      <p:transition spd="slow" p14:dur="2000" advTm="20743"/>
    </mc:Choice>
    <mc:Fallback xmlns="">
      <p:transition spd="slow" advTm="20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071FE-694B-3B48-B74F-876A5A14ED9F}"/>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3: Who should consider applying?</a:t>
            </a:r>
          </a:p>
        </p:txBody>
      </p:sp>
      <p:sp>
        <p:nvSpPr>
          <p:cNvPr id="4" name="Slide Number Placeholder 3">
            <a:extLst>
              <a:ext uri="{FF2B5EF4-FFF2-40B4-BE49-F238E27FC236}">
                <a16:creationId xmlns:a16="http://schemas.microsoft.com/office/drawing/2014/main" id="{6D58B92B-A9DF-354E-B983-84E8B081DB10}"/>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23</a:t>
            </a:fld>
            <a:endParaRPr lang="en-US" sz="1200">
              <a:solidFill>
                <a:prstClr val="black">
                  <a:tint val="75000"/>
                </a:prstClr>
              </a:solidFill>
            </a:endParaRPr>
          </a:p>
        </p:txBody>
      </p:sp>
      <p:graphicFrame>
        <p:nvGraphicFramePr>
          <p:cNvPr id="7" name="Content Placeholder 2" descr="track 1 eligibility&#10;">
            <a:extLst>
              <a:ext uri="{FF2B5EF4-FFF2-40B4-BE49-F238E27FC236}">
                <a16:creationId xmlns:a16="http://schemas.microsoft.com/office/drawing/2014/main" id="{DF9BD97B-30C6-4A71-A3CA-2884D35ADCF1}"/>
              </a:ext>
            </a:extLst>
          </p:cNvPr>
          <p:cNvGraphicFramePr>
            <a:graphicFrameLocks noGrp="1"/>
          </p:cNvGraphicFramePr>
          <p:nvPr>
            <p:ph idx="1"/>
            <p:extLst>
              <p:ext uri="{D42A27DB-BD31-4B8C-83A1-F6EECF244321}">
                <p14:modId xmlns:p14="http://schemas.microsoft.com/office/powerpoint/2010/main" val="334561222"/>
              </p:ext>
            </p:extLst>
          </p:nvPr>
        </p:nvGraphicFramePr>
        <p:xfrm>
          <a:off x="5608190" y="336169"/>
          <a:ext cx="6298264" cy="5727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FA52D243-3849-40B0-B415-9C33F5B3BD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2252960"/>
      </p:ext>
    </p:extLst>
  </p:cSld>
  <p:clrMapOvr>
    <a:masterClrMapping/>
  </p:clrMapOvr>
  <mc:AlternateContent xmlns:mc="http://schemas.openxmlformats.org/markup-compatibility/2006" xmlns:p14="http://schemas.microsoft.com/office/powerpoint/2010/main">
    <mc:Choice Requires="p14">
      <p:transition spd="slow" p14:dur="2000" advTm="51454"/>
    </mc:Choice>
    <mc:Fallback xmlns="">
      <p:transition spd="slow" advTm="5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Tracks 2 &amp; 3: Project expectations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24</a:t>
            </a:fld>
            <a:endParaRPr lang="en-US" sz="1200">
              <a:solidFill>
                <a:prstClr val="black">
                  <a:tint val="75000"/>
                </a:prstClr>
              </a:solidFill>
            </a:endParaRPr>
          </a:p>
        </p:txBody>
      </p:sp>
      <p:graphicFrame>
        <p:nvGraphicFramePr>
          <p:cNvPr id="16" name="Content Placeholder 2" descr="track 1 project expectations&#10;">
            <a:extLst>
              <a:ext uri="{FF2B5EF4-FFF2-40B4-BE49-F238E27FC236}">
                <a16:creationId xmlns:a16="http://schemas.microsoft.com/office/drawing/2014/main" id="{5C79A42C-8F7A-DC44-A755-FB93702B16D8}"/>
              </a:ext>
            </a:extLst>
          </p:cNvPr>
          <p:cNvGraphicFramePr/>
          <p:nvPr>
            <p:extLst>
              <p:ext uri="{D42A27DB-BD31-4B8C-83A1-F6EECF244321}">
                <p14:modId xmlns:p14="http://schemas.microsoft.com/office/powerpoint/2010/main" val="849543223"/>
              </p:ext>
            </p:extLst>
          </p:nvPr>
        </p:nvGraphicFramePr>
        <p:xfrm>
          <a:off x="5598567" y="442049"/>
          <a:ext cx="5803360" cy="56796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06EC5AC-0225-4D2F-BD43-92AA5F505C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0518102"/>
      </p:ext>
    </p:extLst>
  </p:cSld>
  <p:clrMapOvr>
    <a:masterClrMapping/>
  </p:clrMapOvr>
  <mc:AlternateContent xmlns:mc="http://schemas.openxmlformats.org/markup-compatibility/2006" xmlns:p14="http://schemas.microsoft.com/office/powerpoint/2010/main">
    <mc:Choice Requires="p14">
      <p:transition spd="slow" p14:dur="2000" advTm="30756"/>
    </mc:Choice>
    <mc:Fallback xmlns="">
      <p:transition spd="slow" advTm="3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2 &amp; 3: Key parameters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25</a:t>
            </a:fld>
            <a:endParaRPr lang="en-US" sz="1200">
              <a:solidFill>
                <a:prstClr val="black">
                  <a:tint val="75000"/>
                </a:prstClr>
              </a:solidFill>
            </a:endParaRPr>
          </a:p>
        </p:txBody>
      </p:sp>
      <p:graphicFrame>
        <p:nvGraphicFramePr>
          <p:cNvPr id="14" name="Content Placeholder 2" descr="track 1 key parameters&#10;">
            <a:extLst>
              <a:ext uri="{FF2B5EF4-FFF2-40B4-BE49-F238E27FC236}">
                <a16:creationId xmlns:a16="http://schemas.microsoft.com/office/drawing/2014/main" id="{2EE0B556-D744-497E-8B3F-5BBD41061A3E}"/>
              </a:ext>
            </a:extLst>
          </p:cNvPr>
          <p:cNvGraphicFramePr>
            <a:graphicFrameLocks noGrp="1"/>
          </p:cNvGraphicFramePr>
          <p:nvPr>
            <p:ph idx="1"/>
            <p:extLst>
              <p:ext uri="{D42A27DB-BD31-4B8C-83A1-F6EECF244321}">
                <p14:modId xmlns:p14="http://schemas.microsoft.com/office/powerpoint/2010/main" val="1477049119"/>
              </p:ext>
            </p:extLst>
          </p:nvPr>
        </p:nvGraphicFramePr>
        <p:xfrm>
          <a:off x="5563645" y="384297"/>
          <a:ext cx="6230887" cy="5650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3C46CB8-772F-475C-824D-DEF1A312DF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4126911"/>
      </p:ext>
    </p:extLst>
  </p:cSld>
  <p:clrMapOvr>
    <a:masterClrMapping/>
  </p:clrMapOvr>
  <mc:AlternateContent xmlns:mc="http://schemas.openxmlformats.org/markup-compatibility/2006" xmlns:p14="http://schemas.microsoft.com/office/powerpoint/2010/main">
    <mc:Choice Requires="p14">
      <p:transition spd="slow" p14:dur="2000" advTm="55657"/>
    </mc:Choice>
    <mc:Fallback xmlns="">
      <p:transition spd="slow" advTm="5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Tracks 2 &amp; 3: Project teams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26</a:t>
            </a:fld>
            <a:endParaRPr lang="en-US" sz="1200">
              <a:solidFill>
                <a:prstClr val="black">
                  <a:tint val="75000"/>
                </a:prstClr>
              </a:solidFill>
            </a:endParaRPr>
          </a:p>
        </p:txBody>
      </p:sp>
      <p:graphicFrame>
        <p:nvGraphicFramePr>
          <p:cNvPr id="7" name="Content Placeholder 2" descr="student recruitment">
            <a:extLst>
              <a:ext uri="{FF2B5EF4-FFF2-40B4-BE49-F238E27FC236}">
                <a16:creationId xmlns:a16="http://schemas.microsoft.com/office/drawing/2014/main" id="{94BCECBE-19FB-465C-9757-76FB67F97BAB}"/>
              </a:ext>
            </a:extLst>
          </p:cNvPr>
          <p:cNvGraphicFramePr>
            <a:graphicFrameLocks noGrp="1"/>
          </p:cNvGraphicFramePr>
          <p:nvPr>
            <p:ph idx="1"/>
            <p:extLst>
              <p:ext uri="{D42A27DB-BD31-4B8C-83A1-F6EECF244321}">
                <p14:modId xmlns:p14="http://schemas.microsoft.com/office/powerpoint/2010/main" val="4041431983"/>
              </p:ext>
            </p:extLst>
          </p:nvPr>
        </p:nvGraphicFramePr>
        <p:xfrm>
          <a:off x="5560062" y="470925"/>
          <a:ext cx="6072872" cy="56218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DE733B25-9636-4EA3-AC8C-4596FB1A27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6091029"/>
      </p:ext>
    </p:extLst>
  </p:cSld>
  <p:clrMapOvr>
    <a:masterClrMapping/>
  </p:clrMapOvr>
  <mc:AlternateContent xmlns:mc="http://schemas.openxmlformats.org/markup-compatibility/2006" xmlns:p14="http://schemas.microsoft.com/office/powerpoint/2010/main">
    <mc:Choice Requires="p14">
      <p:transition spd="slow" p14:dur="2000" advTm="46104"/>
    </mc:Choice>
    <mc:Fallback xmlns="">
      <p:transition spd="slow" advTm="4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671A8-B0AA-574D-A64B-2051CE78E39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3 third-year review requirements</a:t>
            </a:r>
          </a:p>
        </p:txBody>
      </p:sp>
      <p:sp>
        <p:nvSpPr>
          <p:cNvPr id="4" name="Slide Number Placeholder 3">
            <a:extLst>
              <a:ext uri="{FF2B5EF4-FFF2-40B4-BE49-F238E27FC236}">
                <a16:creationId xmlns:a16="http://schemas.microsoft.com/office/drawing/2014/main" id="{412AFF0E-0BE0-9A47-B9CF-D7F4FC547BC3}"/>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descr="third-year review requirements">
            <a:extLst>
              <a:ext uri="{FF2B5EF4-FFF2-40B4-BE49-F238E27FC236}">
                <a16:creationId xmlns:a16="http://schemas.microsoft.com/office/drawing/2014/main" id="{F99C6829-46A6-48C5-89FD-8F1657B3E648}"/>
              </a:ext>
            </a:extLst>
          </p:cNvPr>
          <p:cNvGraphicFramePr>
            <a:graphicFrameLocks noGrp="1"/>
          </p:cNvGraphicFramePr>
          <p:nvPr>
            <p:ph idx="1"/>
            <p:extLst/>
          </p:nvPr>
        </p:nvGraphicFramePr>
        <p:xfrm>
          <a:off x="5579311" y="470924"/>
          <a:ext cx="5961380" cy="5554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9654CB61-2304-43B7-A2F7-3660283C4F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3449451"/>
      </p:ext>
    </p:extLst>
  </p:cSld>
  <p:clrMapOvr>
    <a:masterClrMapping/>
  </p:clrMapOvr>
  <mc:AlternateContent xmlns:mc="http://schemas.openxmlformats.org/markup-compatibility/2006" xmlns:p14="http://schemas.microsoft.com/office/powerpoint/2010/main">
    <mc:Choice Requires="p14">
      <p:transition spd="slow" p14:dur="2000" advTm="42377"/>
    </mc:Choice>
    <mc:Fallback xmlns="">
      <p:transition spd="slow" advTm="4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1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a:solidFill>
                  <a:srgbClr val="FFFFFF"/>
                </a:solidFill>
              </a:rPr>
              <a:t>Be reasonable and realistic</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28</a:t>
            </a:fld>
            <a:endParaRPr lang="en-US" sz="1200">
              <a:solidFill>
                <a:prstClr val="black">
                  <a:tint val="75000"/>
                </a:prstClr>
              </a:solidFill>
            </a:endParaRPr>
          </a:p>
        </p:txBody>
      </p:sp>
      <p:graphicFrame>
        <p:nvGraphicFramePr>
          <p:cNvPr id="14" name="Content Placeholder 2" descr="be reasonable and realistic">
            <a:extLst>
              <a:ext uri="{FF2B5EF4-FFF2-40B4-BE49-F238E27FC236}">
                <a16:creationId xmlns:a16="http://schemas.microsoft.com/office/drawing/2014/main" id="{0EEB444C-BCF4-4C3A-BBA5-CE5F8FB58A66}"/>
              </a:ext>
            </a:extLst>
          </p:cNvPr>
          <p:cNvGraphicFramePr>
            <a:graphicFrameLocks noGrp="1"/>
          </p:cNvGraphicFramePr>
          <p:nvPr>
            <p:ph idx="1"/>
            <p:extLst>
              <p:ext uri="{D42A27DB-BD31-4B8C-83A1-F6EECF244321}">
                <p14:modId xmlns:p14="http://schemas.microsoft.com/office/powerpoint/2010/main" val="244838080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33DC92EF-573E-4611-913C-096A5AB54A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3440355"/>
      </p:ext>
    </p:extLst>
  </p:cSld>
  <p:clrMapOvr>
    <a:masterClrMapping/>
  </p:clrMapOvr>
  <mc:AlternateContent xmlns:mc="http://schemas.openxmlformats.org/markup-compatibility/2006" xmlns:p14="http://schemas.microsoft.com/office/powerpoint/2010/main">
    <mc:Choice Requires="p14">
      <p:transition spd="slow" p14:dur="2000" advTm="19745"/>
    </mc:Choice>
    <mc:Fallback xmlns="">
      <p:transition spd="slow" advTm="1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inbow colored background.">
            <a:extLst>
              <a:ext uri="{FF2B5EF4-FFF2-40B4-BE49-F238E27FC236}">
                <a16:creationId xmlns:a16="http://schemas.microsoft.com/office/drawing/2014/main" id="{E37DEAC4-7E59-4FF6-BD31-AE888AAFF1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5" y="0"/>
            <a:ext cx="12192000" cy="6858000"/>
          </a:xfrm>
          <a:prstGeom prst="rect">
            <a:avLst/>
          </a:prstGeom>
        </p:spPr>
      </p:pic>
      <p:sp>
        <p:nvSpPr>
          <p:cNvPr id="3" name="TextBox 2"/>
          <p:cNvSpPr txBox="1"/>
          <p:nvPr/>
        </p:nvSpPr>
        <p:spPr>
          <a:xfrm>
            <a:off x="462065" y="5676900"/>
            <a:ext cx="3428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Education and Human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Division of Undergraduate Education</a:t>
            </a:r>
          </a:p>
        </p:txBody>
      </p:sp>
      <p:pic>
        <p:nvPicPr>
          <p:cNvPr id="5" name="Picture 4" descr="NSF logo">
            <a:extLst>
              <a:ext uri="{FF2B5EF4-FFF2-40B4-BE49-F238E27FC236}">
                <a16:creationId xmlns:a16="http://schemas.microsoft.com/office/drawing/2014/main" id="{9683BF1A-2330-4931-93BE-EA3DBBD63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196" y="4472748"/>
            <a:ext cx="1052736" cy="1058238"/>
          </a:xfrm>
          <a:prstGeom prst="rect">
            <a:avLst/>
          </a:prstGeom>
        </p:spPr>
      </p:pic>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438150" y="124984"/>
            <a:ext cx="10515600" cy="4347764"/>
          </a:xfrm>
        </p:spPr>
        <p:txBody>
          <a:bodyPr>
            <a:normAutofit/>
          </a:bodyPr>
          <a:lstStyle/>
          <a:p>
            <a:r>
              <a:rPr lang="en-US" dirty="0"/>
              <a:t>Thank you!</a:t>
            </a:r>
            <a:br>
              <a:rPr lang="en-US" dirty="0"/>
            </a:br>
            <a:br>
              <a:rPr lang="en-US" dirty="0"/>
            </a:br>
            <a:r>
              <a:rPr lang="en-US" dirty="0">
                <a:solidFill>
                  <a:schemeClr val="accent1"/>
                </a:solidFill>
                <a:hlinkClick r:id="rId7">
                  <a:extLst>
                    <a:ext uri="{A12FA001-AC4F-418D-AE19-62706E023703}">
                      <ahyp:hlinkClr xmlns:ahyp="http://schemas.microsoft.com/office/drawing/2018/hyperlinkcolor" val="tx"/>
                    </a:ext>
                  </a:extLst>
                </a:hlinkClick>
              </a:rPr>
              <a:t>NSF 20-526</a:t>
            </a:r>
            <a:br>
              <a:rPr lang="en-US" dirty="0"/>
            </a:br>
            <a:r>
              <a:rPr lang="en-US" sz="2800" dirty="0"/>
              <a:t>https://www.nsf.gov/funding/pgm_summ.jsp?pims_id=5257</a:t>
            </a:r>
          </a:p>
        </p:txBody>
      </p:sp>
      <p:sp>
        <p:nvSpPr>
          <p:cNvPr id="2" name="Slide Number Placeholder 1">
            <a:extLst>
              <a:ext uri="{FF2B5EF4-FFF2-40B4-BE49-F238E27FC236}">
                <a16:creationId xmlns:a16="http://schemas.microsoft.com/office/drawing/2014/main" id="{3CFCFCE2-059D-40CC-A90D-8C1C8C452AD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D737EA89-CF5C-43A2-937E-909601DD03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1984612"/>
      </p:ext>
    </p:extLst>
  </p:cSld>
  <p:clrMapOvr>
    <a:masterClrMapping/>
  </p:clrMapOvr>
  <mc:AlternateContent xmlns:mc="http://schemas.openxmlformats.org/markup-compatibility/2006" xmlns:p14="http://schemas.microsoft.com/office/powerpoint/2010/main">
    <mc:Choice Requires="p14">
      <p:transition spd="slow" p14:dur="2000" advTm="21180"/>
    </mc:Choice>
    <mc:Fallback xmlns="">
      <p:transition spd="slow" advTm="2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B0A6C-59B2-9540-9B3A-9395D88FBAF8}"/>
              </a:ext>
            </a:extLst>
          </p:cNvPr>
          <p:cNvSpPr>
            <a:spLocks noGrp="1"/>
          </p:cNvSpPr>
          <p:nvPr>
            <p:ph type="title"/>
          </p:nvPr>
        </p:nvSpPr>
        <p:spPr>
          <a:xfrm>
            <a:off x="863029" y="1012004"/>
            <a:ext cx="3416158" cy="4795408"/>
          </a:xfrm>
          <a:prstGeom prst="ellipse">
            <a:avLst/>
          </a:prstGeom>
        </p:spPr>
        <p:txBody>
          <a:bodyPr>
            <a:normAutofit/>
          </a:bodyPr>
          <a:lstStyle/>
          <a:p>
            <a:r>
              <a:rPr lang="en-US" sz="3700" dirty="0">
                <a:solidFill>
                  <a:srgbClr val="FFFFFF"/>
                </a:solidFill>
              </a:rPr>
              <a:t>S-STEM Program Goals Solicitation 20-526</a:t>
            </a:r>
          </a:p>
        </p:txBody>
      </p:sp>
      <p:sp>
        <p:nvSpPr>
          <p:cNvPr id="4" name="Slide Number Placeholder 3">
            <a:extLst>
              <a:ext uri="{FF2B5EF4-FFF2-40B4-BE49-F238E27FC236}">
                <a16:creationId xmlns:a16="http://schemas.microsoft.com/office/drawing/2014/main" id="{6DE15275-99E7-5045-9583-ED2B35676607}"/>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0" name="Content Placeholder 2" descr="Overview of the program goals.">
            <a:extLst>
              <a:ext uri="{FF2B5EF4-FFF2-40B4-BE49-F238E27FC236}">
                <a16:creationId xmlns:a16="http://schemas.microsoft.com/office/drawing/2014/main" id="{D098BCFE-B45D-4BC5-A624-21AF527A52C6}"/>
              </a:ext>
            </a:extLst>
          </p:cNvPr>
          <p:cNvGraphicFramePr>
            <a:graphicFrameLocks noGrp="1"/>
          </p:cNvGraphicFramePr>
          <p:nvPr>
            <p:ph idx="1"/>
            <p:extLst/>
          </p:nvPr>
        </p:nvGraphicFramePr>
        <p:xfrm>
          <a:off x="5550437" y="470924"/>
          <a:ext cx="6159500" cy="5573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719FA67-5823-4D71-9B85-CD1F1C6E3F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528734"/>
      </p:ext>
    </p:extLst>
  </p:cSld>
  <p:clrMapOvr>
    <a:masterClrMapping/>
  </p:clrMapOvr>
  <mc:AlternateContent xmlns:mc="http://schemas.openxmlformats.org/markup-compatibility/2006" xmlns:p14="http://schemas.microsoft.com/office/powerpoint/2010/main">
    <mc:Choice Requires="p14">
      <p:transition spd="slow" p14:dur="2000" advTm="36767"/>
    </mc:Choice>
    <mc:Fallback xmlns="">
      <p:transition spd="slow" advTm="3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B0A6C-59B2-9540-9B3A-9395D88FBAF8}"/>
              </a:ext>
            </a:extLst>
          </p:cNvPr>
          <p:cNvSpPr>
            <a:spLocks noGrp="1"/>
          </p:cNvSpPr>
          <p:nvPr>
            <p:ph type="title"/>
          </p:nvPr>
        </p:nvSpPr>
        <p:spPr>
          <a:xfrm>
            <a:off x="863029" y="1012004"/>
            <a:ext cx="3416158" cy="4795408"/>
          </a:xfrm>
        </p:spPr>
        <p:txBody>
          <a:bodyPr>
            <a:normAutofit/>
          </a:bodyPr>
          <a:lstStyle/>
          <a:p>
            <a:r>
              <a:rPr lang="en-US">
                <a:solidFill>
                  <a:srgbClr val="FFFFFF"/>
                </a:solidFill>
              </a:rPr>
              <a:t>Expected Student Outcomes</a:t>
            </a:r>
          </a:p>
        </p:txBody>
      </p:sp>
      <p:sp>
        <p:nvSpPr>
          <p:cNvPr id="4" name="Slide Number Placeholder 3">
            <a:extLst>
              <a:ext uri="{FF2B5EF4-FFF2-40B4-BE49-F238E27FC236}">
                <a16:creationId xmlns:a16="http://schemas.microsoft.com/office/drawing/2014/main" id="{6DE15275-99E7-5045-9583-ED2B35676607}"/>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5" name="Content Placeholder 2" descr="expected student outcomes">
            <a:extLst>
              <a:ext uri="{FF2B5EF4-FFF2-40B4-BE49-F238E27FC236}">
                <a16:creationId xmlns:a16="http://schemas.microsoft.com/office/drawing/2014/main" id="{E20A94B1-8C10-4454-8B51-1498A6A5EF80}"/>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2BBA2199-08A1-4FF7-9C36-57D3A95257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2349470"/>
      </p:ext>
    </p:extLst>
  </p:cSld>
  <p:clrMapOvr>
    <a:masterClrMapping/>
  </p:clrMapOvr>
  <mc:AlternateContent xmlns:mc="http://schemas.openxmlformats.org/markup-compatibility/2006" xmlns:p14="http://schemas.microsoft.com/office/powerpoint/2010/main">
    <mc:Choice Requires="p14">
      <p:transition spd="slow" p14:dur="2000" advTm="40233"/>
    </mc:Choice>
    <mc:Fallback xmlns="">
      <p:transition spd="slow" advTm="4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Project activities</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5</a:t>
            </a:fld>
            <a:endParaRPr lang="en-US" sz="1200">
              <a:solidFill>
                <a:prstClr val="black">
                  <a:tint val="75000"/>
                </a:prstClr>
              </a:solidFill>
            </a:endParaRPr>
          </a:p>
        </p:txBody>
      </p:sp>
      <p:graphicFrame>
        <p:nvGraphicFramePr>
          <p:cNvPr id="7" name="Content Placeholder 2" descr="student recruitment">
            <a:extLst>
              <a:ext uri="{FF2B5EF4-FFF2-40B4-BE49-F238E27FC236}">
                <a16:creationId xmlns:a16="http://schemas.microsoft.com/office/drawing/2014/main" id="{94BCECBE-19FB-465C-9757-76FB67F97BAB}"/>
              </a:ext>
            </a:extLst>
          </p:cNvPr>
          <p:cNvGraphicFramePr>
            <a:graphicFrameLocks noGrp="1"/>
          </p:cNvGraphicFramePr>
          <p:nvPr>
            <p:ph idx="1"/>
            <p:extLst>
              <p:ext uri="{D42A27DB-BD31-4B8C-83A1-F6EECF244321}">
                <p14:modId xmlns:p14="http://schemas.microsoft.com/office/powerpoint/2010/main" val="187266957"/>
              </p:ext>
            </p:extLst>
          </p:nvPr>
        </p:nvGraphicFramePr>
        <p:xfrm>
          <a:off x="5560062" y="470925"/>
          <a:ext cx="6072872" cy="56218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3340BA3F-797A-490D-9EF0-AD0C4C2546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951714"/>
      </p:ext>
    </p:extLst>
  </p:cSld>
  <p:clrMapOvr>
    <a:masterClrMapping/>
  </p:clrMapOvr>
  <mc:AlternateContent xmlns:mc="http://schemas.openxmlformats.org/markup-compatibility/2006" xmlns:p14="http://schemas.microsoft.com/office/powerpoint/2010/main">
    <mc:Choice Requires="p14">
      <p:transition spd="slow" p14:dur="2000" advTm="30957"/>
    </mc:Choice>
    <mc:Fallback xmlns="">
      <p:transition spd="slow" advTm="30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A00C4A-CD41-624B-871D-A78003A81574}"/>
              </a:ext>
            </a:extLst>
          </p:cNvPr>
          <p:cNvSpPr>
            <a:spLocks noGrp="1"/>
          </p:cNvSpPr>
          <p:nvPr>
            <p:ph type="title"/>
          </p:nvPr>
        </p:nvSpPr>
        <p:spPr>
          <a:xfrm>
            <a:off x="863029" y="1012004"/>
            <a:ext cx="3416158" cy="4795408"/>
          </a:xfrm>
        </p:spPr>
        <p:txBody>
          <a:bodyPr>
            <a:normAutofit/>
          </a:bodyPr>
          <a:lstStyle/>
          <a:p>
            <a:r>
              <a:rPr lang="en-US">
                <a:solidFill>
                  <a:srgbClr val="FFFFFF"/>
                </a:solidFill>
              </a:rPr>
              <a:t>S-STEM activities – Flexibility needed</a:t>
            </a:r>
            <a:endParaRPr lang="en-US" dirty="0">
              <a:solidFill>
                <a:srgbClr val="FFFFFF"/>
              </a:solidFill>
            </a:endParaRPr>
          </a:p>
        </p:txBody>
      </p:sp>
      <p:sp>
        <p:nvSpPr>
          <p:cNvPr id="4" name="Slide Number Placeholder 3">
            <a:extLst>
              <a:ext uri="{FF2B5EF4-FFF2-40B4-BE49-F238E27FC236}">
                <a16:creationId xmlns:a16="http://schemas.microsoft.com/office/drawing/2014/main" id="{B1D8DAAE-0953-E64F-84FA-72641ABAEADA}"/>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7" name="Content Placeholder 2" descr="expectations of s-stem activities">
            <a:extLst>
              <a:ext uri="{FF2B5EF4-FFF2-40B4-BE49-F238E27FC236}">
                <a16:creationId xmlns:a16="http://schemas.microsoft.com/office/drawing/2014/main" id="{8004DD94-0EF4-6242-8EF5-A16AEF73F44B}"/>
              </a:ext>
            </a:extLst>
          </p:cNvPr>
          <p:cNvGraphicFramePr>
            <a:graphicFrameLocks/>
          </p:cNvGraphicFramePr>
          <p:nvPr>
            <p:extLst/>
          </p:nvPr>
        </p:nvGraphicFramePr>
        <p:xfrm>
          <a:off x="5549165" y="702012"/>
          <a:ext cx="6492875"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3FAE698B-1B09-4238-A351-9122C4907B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6421933"/>
      </p:ext>
    </p:extLst>
  </p:cSld>
  <p:clrMapOvr>
    <a:masterClrMapping/>
  </p:clrMapOvr>
  <mc:AlternateContent xmlns:mc="http://schemas.openxmlformats.org/markup-compatibility/2006" xmlns:p14="http://schemas.microsoft.com/office/powerpoint/2010/main">
    <mc:Choice Requires="p14">
      <p:transition spd="slow" p14:dur="2000" advTm="49372"/>
    </mc:Choice>
    <mc:Fallback xmlns="">
      <p:transition spd="slow" advTm="4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4872B-E735-004D-9F39-FAFEB814486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Student recruitment</a:t>
            </a:r>
          </a:p>
        </p:txBody>
      </p:sp>
      <p:sp>
        <p:nvSpPr>
          <p:cNvPr id="4" name="Slide Number Placeholder 3">
            <a:extLst>
              <a:ext uri="{FF2B5EF4-FFF2-40B4-BE49-F238E27FC236}">
                <a16:creationId xmlns:a16="http://schemas.microsoft.com/office/drawing/2014/main" id="{E105F852-DD4B-EC4A-AEA5-79369896C23C}"/>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7</a:t>
            </a:fld>
            <a:endParaRPr lang="en-US" sz="1200">
              <a:solidFill>
                <a:prstClr val="black">
                  <a:tint val="75000"/>
                </a:prstClr>
              </a:solidFill>
            </a:endParaRPr>
          </a:p>
        </p:txBody>
      </p:sp>
      <p:graphicFrame>
        <p:nvGraphicFramePr>
          <p:cNvPr id="12" name="Content Placeholder 2" descr="student recruitment">
            <a:extLst>
              <a:ext uri="{FF2B5EF4-FFF2-40B4-BE49-F238E27FC236}">
                <a16:creationId xmlns:a16="http://schemas.microsoft.com/office/drawing/2014/main" id="{CAFE2CB1-4AB2-D849-8BC0-C54C3995EA0D}"/>
              </a:ext>
            </a:extLst>
          </p:cNvPr>
          <p:cNvGraphicFramePr>
            <a:graphicFrameLocks/>
          </p:cNvGraphicFramePr>
          <p:nvPr>
            <p:extLst>
              <p:ext uri="{D42A27DB-BD31-4B8C-83A1-F6EECF244321}">
                <p14:modId xmlns:p14="http://schemas.microsoft.com/office/powerpoint/2010/main" val="3927258341"/>
              </p:ext>
            </p:extLst>
          </p:nvPr>
        </p:nvGraphicFramePr>
        <p:xfrm>
          <a:off x="5579310" y="470924"/>
          <a:ext cx="6192387" cy="56122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03CF80F-D3F5-45D6-82C4-C4156E723D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118523"/>
      </p:ext>
    </p:extLst>
  </p:cSld>
  <p:clrMapOvr>
    <a:masterClrMapping/>
  </p:clrMapOvr>
  <mc:AlternateContent xmlns:mc="http://schemas.openxmlformats.org/markup-compatibility/2006" xmlns:p14="http://schemas.microsoft.com/office/powerpoint/2010/main">
    <mc:Choice Requires="p14">
      <p:transition spd="slow" p14:dur="2000" advTm="47406"/>
    </mc:Choice>
    <mc:Fallback xmlns="">
      <p:transition spd="slow" advTm="4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Low-income</a:t>
            </a:r>
            <a:br>
              <a:rPr lang="en-US" sz="4800" dirty="0">
                <a:solidFill>
                  <a:srgbClr val="FFFFFF"/>
                </a:solidFill>
              </a:rPr>
            </a:br>
            <a:br>
              <a:rPr lang="en-US" sz="4800" dirty="0">
                <a:solidFill>
                  <a:srgbClr val="FFFFFF"/>
                </a:solidFill>
              </a:rPr>
            </a:br>
            <a:endParaRPr lang="en-US" sz="4800" dirty="0">
              <a:solidFill>
                <a:srgbClr val="FFFFFF"/>
              </a:solidFill>
            </a:endParaRP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descr="low income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nvPr>
        </p:nvGraphicFramePr>
        <p:xfrm>
          <a:off x="5367554" y="470923"/>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36DB8CB1-D2A6-41D6-90FB-F79E95726B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286478"/>
      </p:ext>
    </p:extLst>
  </p:cSld>
  <p:clrMapOvr>
    <a:masterClrMapping/>
  </p:clrMapOvr>
  <mc:AlternateContent xmlns:mc="http://schemas.openxmlformats.org/markup-compatibility/2006" xmlns:p14="http://schemas.microsoft.com/office/powerpoint/2010/main">
    <mc:Choice Requires="p14">
      <p:transition spd="slow" p14:dur="2000" advTm="33980"/>
    </mc:Choice>
    <mc:Fallback xmlns="">
      <p:transition spd="slow"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Academic talent</a:t>
            </a:r>
            <a:br>
              <a:rPr lang="en-US" sz="4800" dirty="0">
                <a:solidFill>
                  <a:srgbClr val="FFFFFF"/>
                </a:solidFill>
              </a:rPr>
            </a:br>
            <a:endParaRPr lang="en-US" sz="4800" dirty="0">
              <a:solidFill>
                <a:srgbClr val="FFFFFF"/>
              </a:solidFill>
            </a:endParaRP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4BEAD3-91E3-4FFC-B7DC-935959D174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descr="academic talent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nvPr>
        </p:nvGraphicFramePr>
        <p:xfrm>
          <a:off x="5367554" y="451672"/>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3D0B995B-6D37-4A8D-9D52-D61938E9F3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4005861"/>
      </p:ext>
    </p:extLst>
  </p:cSld>
  <p:clrMapOvr>
    <a:masterClrMapping/>
  </p:clrMapOvr>
  <mc:AlternateContent xmlns:mc="http://schemas.openxmlformats.org/markup-compatibility/2006" xmlns:p14="http://schemas.microsoft.com/office/powerpoint/2010/main">
    <mc:Choice Requires="p14">
      <p:transition spd="slow" p14:dur="2000" advTm="24740"/>
    </mc:Choice>
    <mc:Fallback xmlns="">
      <p:transition spd="slow" advTm="2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9AB21F91937A4CA511AA968E3C7EE3" ma:contentTypeVersion="0" ma:contentTypeDescription="Create a new document." ma:contentTypeScope="" ma:versionID="80483bc0eab3d41c5bf7eb21f4b68b64">
  <xsd:schema xmlns:xsd="http://www.w3.org/2001/XMLSchema" xmlns:xs="http://www.w3.org/2001/XMLSchema" xmlns:p="http://schemas.microsoft.com/office/2006/metadata/properties" targetNamespace="http://schemas.microsoft.com/office/2006/metadata/properties" ma:root="true" ma:fieldsID="f9cfd24378d80e8af5a7e997eccd344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59C50F-84F5-4F4B-A318-699362B42125}">
  <ds:schemaRefs>
    <ds:schemaRef ds:uri="http://schemas.microsoft.com/sharepoint/v3/contenttype/forms"/>
  </ds:schemaRefs>
</ds:datastoreItem>
</file>

<file path=customXml/itemProps2.xml><?xml version="1.0" encoding="utf-8"?>
<ds:datastoreItem xmlns:ds="http://schemas.openxmlformats.org/officeDocument/2006/customXml" ds:itemID="{9B61CEBC-55C1-4533-AC8A-AB3F607BF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B76ACC7-2FDF-4146-95C2-DEEFA96D7B6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93</TotalTime>
  <Words>3151</Words>
  <Application>Microsoft Office PowerPoint</Application>
  <PresentationFormat>Widescreen</PresentationFormat>
  <Paragraphs>370</Paragraphs>
  <Slides>29</Slides>
  <Notes>29</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Century Gothic</vt:lpstr>
      <vt:lpstr>Wingdings</vt:lpstr>
      <vt:lpstr>Office Theme</vt:lpstr>
      <vt:lpstr>NSF Scholarships in Science, Technology, Engineering, &amp; Mathematics (S-STEM)  Overview of S-STEM Program NSF 20-526 </vt:lpstr>
      <vt:lpstr>S-STEM</vt:lpstr>
      <vt:lpstr>S-STEM Program Goals Solicitation 20-526</vt:lpstr>
      <vt:lpstr>Expected Student Outcomes</vt:lpstr>
      <vt:lpstr>Project activities</vt:lpstr>
      <vt:lpstr>S-STEM activities – Flexibility needed</vt:lpstr>
      <vt:lpstr>Student recruitment</vt:lpstr>
      <vt:lpstr>Student Eligibility Criteria   Low-income  </vt:lpstr>
      <vt:lpstr>Student Eligibility Criteria   Academic talent </vt:lpstr>
      <vt:lpstr>Student Eligibility Criteria   Unmet financial need</vt:lpstr>
      <vt:lpstr>The S-STEM program encourages</vt:lpstr>
      <vt:lpstr>Institutional needs</vt:lpstr>
      <vt:lpstr>Use of funds</vt:lpstr>
      <vt:lpstr>PIs are encouraged to </vt:lpstr>
      <vt:lpstr>Program Tracks</vt:lpstr>
      <vt:lpstr>Track 1</vt:lpstr>
      <vt:lpstr>Track 1: Who should consider applying?</vt:lpstr>
      <vt:lpstr>Track 1: Project expectations</vt:lpstr>
      <vt:lpstr>Track 1: Key parameters</vt:lpstr>
      <vt:lpstr>Track 1: Project team</vt:lpstr>
      <vt:lpstr>Track 2 &amp; 3</vt:lpstr>
      <vt:lpstr>Track 2: Who should consider applying?</vt:lpstr>
      <vt:lpstr>Track 3: Who should consider applying?</vt:lpstr>
      <vt:lpstr>Tracks 2 &amp; 3: Project expectations</vt:lpstr>
      <vt:lpstr>Track 2 &amp; 3: Key parameters</vt:lpstr>
      <vt:lpstr>Tracks 2 &amp; 3: Project teams</vt:lpstr>
      <vt:lpstr>Track 3 third-year review requirements</vt:lpstr>
      <vt:lpstr>Be reasonable and realistic</vt:lpstr>
      <vt:lpstr>Thank you!  NSF 20-526 https://www.nsf.gov/funding/pgm_summ.jsp?pims_id=5257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Scholarships in Science, Technology, Engineering, &amp; Mathematics (S-STEM)  Overview of Revised Solicitation NSF 20-526</dc:title>
  <dc:creator>Rollins, Sami</dc:creator>
  <cp:lastModifiedBy>Harris, Jeffrey S.</cp:lastModifiedBy>
  <cp:revision>9</cp:revision>
  <cp:lastPrinted>2019-12-27T17:00:37Z</cp:lastPrinted>
  <dcterms:created xsi:type="dcterms:W3CDTF">2019-12-20T22:09:47Z</dcterms:created>
  <dcterms:modified xsi:type="dcterms:W3CDTF">2019-12-27T19:44:30Z</dcterms:modified>
</cp:coreProperties>
</file>