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62" r:id="rId3"/>
    <p:sldId id="355" r:id="rId4"/>
    <p:sldId id="356" r:id="rId5"/>
    <p:sldId id="261" r:id="rId6"/>
    <p:sldId id="357" r:id="rId7"/>
    <p:sldId id="263" r:id="rId8"/>
    <p:sldId id="264" r:id="rId9"/>
    <p:sldId id="265" r:id="rId10"/>
    <p:sldId id="277" r:id="rId11"/>
    <p:sldId id="269" r:id="rId12"/>
    <p:sldId id="268" r:id="rId13"/>
    <p:sldId id="267" r:id="rId14"/>
    <p:sldId id="274" r:id="rId15"/>
    <p:sldId id="358" r:id="rId16"/>
    <p:sldId id="360" r:id="rId17"/>
    <p:sldId id="361" r:id="rId18"/>
    <p:sldId id="362" r:id="rId19"/>
    <p:sldId id="271" r:id="rId20"/>
    <p:sldId id="276" r:id="rId21"/>
    <p:sldId id="266" r:id="rId22"/>
    <p:sldId id="273" r:id="rId23"/>
    <p:sldId id="275" r:id="rId2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0"/>
    <p:restoredTop sz="94667"/>
  </p:normalViewPr>
  <p:slideViewPr>
    <p:cSldViewPr>
      <p:cViewPr varScale="1">
        <p:scale>
          <a:sx n="81" d="100"/>
          <a:sy n="81" d="100"/>
        </p:scale>
        <p:origin x="619"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hyperlink" Target="https://www.nsf.gov/bfa/dias/policy/covid19/covid19_deadlines.pdf" TargetMode="Externa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1.png"/><Relationship Id="rId7" Type="http://schemas.openxmlformats.org/officeDocument/2006/relationships/hyperlink" Target="https://www.nsf.gov/bfa/dias/policy/covid19/covid19_deadlines.pdf" TargetMode="External"/><Relationship Id="rId12" Type="http://schemas.openxmlformats.org/officeDocument/2006/relationships/image" Target="../media/image19.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8.sv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svg"/><Relationship Id="rId9"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7C87AD9-0841-403B-A0F3-D1568692637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64F873B-3C93-4072-86AB-5C3516D1663E}">
      <dgm:prSet/>
      <dgm:spPr/>
      <dgm:t>
        <a:bodyPr/>
        <a:lstStyle/>
        <a:p>
          <a:r>
            <a:rPr lang="en-US" b="1" dirty="0">
              <a:latin typeface="Arial" panose="020B0604020202020204" pitchFamily="34" charset="0"/>
              <a:cs typeface="Arial" panose="020B0604020202020204" pitchFamily="34" charset="0"/>
            </a:rPr>
            <a:t>Cancelled conference: </a:t>
          </a:r>
          <a:r>
            <a:rPr lang="en-US" dirty="0">
              <a:latin typeface="Arial" panose="020B0604020202020204" pitchFamily="34" charset="0"/>
              <a:cs typeface="Arial" panose="020B0604020202020204" pitchFamily="34" charset="0"/>
            </a:rPr>
            <a:t>contact your Program Officer about changes to your plans.</a:t>
          </a:r>
        </a:p>
      </dgm:t>
    </dgm:pt>
    <dgm:pt modelId="{27568A3E-D53D-4080-B8E8-E4C75EC068CA}" type="parTrans" cxnId="{74D006EC-53BD-40A4-B111-CA910956573C}">
      <dgm:prSet/>
      <dgm:spPr/>
      <dgm:t>
        <a:bodyPr/>
        <a:lstStyle/>
        <a:p>
          <a:endParaRPr lang="en-US"/>
        </a:p>
      </dgm:t>
    </dgm:pt>
    <dgm:pt modelId="{7E38225A-DC84-421B-826E-E5F223E5E2EB}" type="sibTrans" cxnId="{74D006EC-53BD-40A4-B111-CA910956573C}">
      <dgm:prSet/>
      <dgm:spPr/>
      <dgm:t>
        <a:bodyPr/>
        <a:lstStyle/>
        <a:p>
          <a:endParaRPr lang="en-US"/>
        </a:p>
      </dgm:t>
    </dgm:pt>
    <dgm:pt modelId="{B81F4A81-4DBE-42D1-9D80-949079A2D5AC}">
      <dgm:prSet/>
      <dgm:spPr/>
      <dgm:t>
        <a:bodyPr/>
        <a:lstStyle/>
        <a:p>
          <a:r>
            <a:rPr lang="en-US" b="1" dirty="0">
              <a:latin typeface="Arial" panose="020B0604020202020204" pitchFamily="34" charset="0"/>
              <a:cs typeface="Arial" panose="020B0604020202020204" pitchFamily="34" charset="0"/>
            </a:rPr>
            <a:t>Future/proposed conference: </a:t>
          </a:r>
          <a:r>
            <a:rPr lang="en-US" dirty="0">
              <a:latin typeface="Arial" panose="020B0604020202020204" pitchFamily="34" charset="0"/>
              <a:cs typeface="Arial" panose="020B0604020202020204" pitchFamily="34" charset="0"/>
            </a:rPr>
            <a:t>consider contingency plans.</a:t>
          </a:r>
        </a:p>
      </dgm:t>
    </dgm:pt>
    <dgm:pt modelId="{49ECEE48-6CD4-4F24-B1D1-EE292A24251B}" type="parTrans" cxnId="{9CCDBF81-D204-443B-B136-E7BA65022D75}">
      <dgm:prSet/>
      <dgm:spPr/>
      <dgm:t>
        <a:bodyPr/>
        <a:lstStyle/>
        <a:p>
          <a:endParaRPr lang="en-US"/>
        </a:p>
      </dgm:t>
    </dgm:pt>
    <dgm:pt modelId="{0BABBFA3-7918-4E13-8AD2-BF8B34497881}" type="sibTrans" cxnId="{9CCDBF81-D204-443B-B136-E7BA65022D75}">
      <dgm:prSet/>
      <dgm:spPr/>
      <dgm:t>
        <a:bodyPr/>
        <a:lstStyle/>
        <a:p>
          <a:endParaRPr lang="en-US"/>
        </a:p>
      </dgm:t>
    </dgm:pt>
    <dgm:pt modelId="{77BD8B60-2201-4188-9DD8-50B709F31208}">
      <dgm:prSet/>
      <dgm:spPr/>
      <dgm:t>
        <a:bodyPr/>
        <a:lstStyle/>
        <a:p>
          <a:r>
            <a:rPr lang="en-US" b="1" dirty="0">
              <a:latin typeface="Arial" panose="020B0604020202020204" pitchFamily="34" charset="0"/>
              <a:cs typeface="Arial" panose="020B0604020202020204" pitchFamily="34" charset="0"/>
            </a:rPr>
            <a:t>Deadlines: </a:t>
          </a:r>
          <a:r>
            <a:rPr lang="en-US" dirty="0">
              <a:latin typeface="Arial" panose="020B0604020202020204" pitchFamily="34" charset="0"/>
              <a:cs typeface="Arial" panose="020B0604020202020204" pitchFamily="34" charset="0"/>
            </a:rPr>
            <a:t>For upcoming proposal deadlines, check </a:t>
          </a:r>
          <a:r>
            <a:rPr lang="en-US" dirty="0">
              <a:latin typeface="Arial" panose="020B0604020202020204" pitchFamily="34" charset="0"/>
              <a:cs typeface="Arial" panose="020B0604020202020204" pitchFamily="34" charset="0"/>
              <a:hlinkClick xmlns:r="http://schemas.openxmlformats.org/officeDocument/2006/relationships" r:id="rId1"/>
            </a:rPr>
            <a:t>Impact on Existing Deadlines </a:t>
          </a:r>
          <a:r>
            <a:rPr lang="en-US" dirty="0">
              <a:latin typeface="Arial" panose="020B0604020202020204" pitchFamily="34" charset="0"/>
              <a:cs typeface="Arial" panose="020B0604020202020204" pitchFamily="34" charset="0"/>
            </a:rPr>
            <a:t>.</a:t>
          </a:r>
        </a:p>
      </dgm:t>
    </dgm:pt>
    <dgm:pt modelId="{A3370B55-20DF-4467-A874-5A0D6C5EBC3E}" type="parTrans" cxnId="{BF3B57A8-399D-489E-9D1F-0B63C3C8DA1D}">
      <dgm:prSet/>
      <dgm:spPr/>
      <dgm:t>
        <a:bodyPr/>
        <a:lstStyle/>
        <a:p>
          <a:endParaRPr lang="en-US"/>
        </a:p>
      </dgm:t>
    </dgm:pt>
    <dgm:pt modelId="{CCED1042-99DF-40C2-8DE3-B25254C423E2}" type="sibTrans" cxnId="{BF3B57A8-399D-489E-9D1F-0B63C3C8DA1D}">
      <dgm:prSet/>
      <dgm:spPr/>
      <dgm:t>
        <a:bodyPr/>
        <a:lstStyle/>
        <a:p>
          <a:endParaRPr lang="en-US"/>
        </a:p>
      </dgm:t>
    </dgm:pt>
    <dgm:pt modelId="{22871733-B9AC-441C-BF9C-994BBF885897}">
      <dgm:prSet/>
      <dgm:spPr/>
      <dgm:t>
        <a:bodyPr/>
        <a:lstStyle/>
        <a:p>
          <a:r>
            <a:rPr lang="en-US" dirty="0">
              <a:latin typeface="Arial" panose="020B0604020202020204" pitchFamily="34" charset="0"/>
              <a:cs typeface="Arial" panose="020B0604020202020204" pitchFamily="34" charset="0"/>
            </a:rPr>
            <a:t>NSF will consider extensions on a case by case basis.  Contact the Program Officer.</a:t>
          </a:r>
        </a:p>
      </dgm:t>
    </dgm:pt>
    <dgm:pt modelId="{E0F6439A-DF87-406D-9470-6DA7F854A926}" type="parTrans" cxnId="{ADB420D2-EBF3-4DF1-B6F4-DA6FB594A0AA}">
      <dgm:prSet/>
      <dgm:spPr/>
      <dgm:t>
        <a:bodyPr/>
        <a:lstStyle/>
        <a:p>
          <a:endParaRPr lang="en-US"/>
        </a:p>
      </dgm:t>
    </dgm:pt>
    <dgm:pt modelId="{64347270-98A3-4975-8392-05712D52C384}" type="sibTrans" cxnId="{ADB420D2-EBF3-4DF1-B6F4-DA6FB594A0AA}">
      <dgm:prSet/>
      <dgm:spPr/>
      <dgm:t>
        <a:bodyPr/>
        <a:lstStyle/>
        <a:p>
          <a:endParaRPr lang="en-US"/>
        </a:p>
      </dgm:t>
    </dgm:pt>
    <dgm:pt modelId="{872B59ED-5826-47C0-B797-1F1F8DF779CA}">
      <dgm:prSet/>
      <dgm:spPr/>
      <dgm:t>
        <a:bodyPr/>
        <a:lstStyle/>
        <a:p>
          <a:r>
            <a:rPr lang="en-US" b="1" dirty="0">
              <a:latin typeface="Arial" panose="020B0604020202020204" pitchFamily="34" charset="0"/>
              <a:cs typeface="Arial" panose="020B0604020202020204" pitchFamily="34" charset="0"/>
            </a:rPr>
            <a:t>Merit Review: </a:t>
          </a:r>
          <a:r>
            <a:rPr lang="en-US" dirty="0">
              <a:latin typeface="Arial" panose="020B0604020202020204" pitchFamily="34" charset="0"/>
              <a:cs typeface="Arial" panose="020B0604020202020204" pitchFamily="34" charset="0"/>
            </a:rPr>
            <a:t>NSF will continue to review proposals using ad hoc reviews and virtual panels, enabling the agency to maintain a high-quality and timely merit review process.</a:t>
          </a:r>
        </a:p>
      </dgm:t>
    </dgm:pt>
    <dgm:pt modelId="{49DC194F-90E7-4B28-A8E3-08DDE95E090B}" type="parTrans" cxnId="{0690A591-0F27-4C4F-82EF-E69C8E821A1A}">
      <dgm:prSet/>
      <dgm:spPr/>
      <dgm:t>
        <a:bodyPr/>
        <a:lstStyle/>
        <a:p>
          <a:endParaRPr lang="en-US"/>
        </a:p>
      </dgm:t>
    </dgm:pt>
    <dgm:pt modelId="{3463446A-6D96-4D9E-9B0C-E4AEA62F5145}" type="sibTrans" cxnId="{0690A591-0F27-4C4F-82EF-E69C8E821A1A}">
      <dgm:prSet/>
      <dgm:spPr/>
      <dgm:t>
        <a:bodyPr/>
        <a:lstStyle/>
        <a:p>
          <a:endParaRPr lang="en-US"/>
        </a:p>
      </dgm:t>
    </dgm:pt>
    <dgm:pt modelId="{F1DE3961-817D-4F66-AAEE-EE487EDE05D2}">
      <dgm:prSet/>
      <dgm:spPr/>
      <dgm:t>
        <a:bodyPr/>
        <a:lstStyle/>
        <a:p>
          <a:r>
            <a:rPr lang="en-US" b="1" dirty="0">
              <a:latin typeface="Arial" panose="020B0604020202020204" pitchFamily="34" charset="0"/>
              <a:cs typeface="Arial" panose="020B0604020202020204" pitchFamily="34" charset="0"/>
            </a:rPr>
            <a:t>Access to funds: </a:t>
          </a:r>
          <a:r>
            <a:rPr lang="en-US" dirty="0">
              <a:latin typeface="Arial" panose="020B0604020202020204" pitchFamily="34" charset="0"/>
              <a:cs typeface="Arial" panose="020B0604020202020204" pitchFamily="34" charset="0"/>
            </a:rPr>
            <a:t>no interruption expected.</a:t>
          </a:r>
        </a:p>
      </dgm:t>
    </dgm:pt>
    <dgm:pt modelId="{0534166D-37E0-440A-80CD-641D1429509B}" type="parTrans" cxnId="{D421BDCE-A924-4922-8099-5E0460CB85D6}">
      <dgm:prSet/>
      <dgm:spPr/>
      <dgm:t>
        <a:bodyPr/>
        <a:lstStyle/>
        <a:p>
          <a:endParaRPr lang="en-US"/>
        </a:p>
      </dgm:t>
    </dgm:pt>
    <dgm:pt modelId="{F7DED460-F569-44CA-9217-D1F30B4A9B88}" type="sibTrans" cxnId="{D421BDCE-A924-4922-8099-5E0460CB85D6}">
      <dgm:prSet/>
      <dgm:spPr/>
      <dgm:t>
        <a:bodyPr/>
        <a:lstStyle/>
        <a:p>
          <a:endParaRPr lang="en-US"/>
        </a:p>
      </dgm:t>
    </dgm:pt>
    <dgm:pt modelId="{B120575F-A0A9-4045-BCAF-4F0D52A6F9E3}">
      <dgm:prSet/>
      <dgm:spPr/>
      <dgm:t>
        <a:bodyPr/>
        <a:lstStyle/>
        <a:p>
          <a:r>
            <a:rPr lang="en-US" b="1" dirty="0">
              <a:latin typeface="Arial" panose="020B0604020202020204" pitchFamily="34" charset="0"/>
              <a:cs typeface="Arial" panose="020B0604020202020204" pitchFamily="34" charset="0"/>
            </a:rPr>
            <a:t>Site visits: </a:t>
          </a:r>
          <a:r>
            <a:rPr lang="en-US" dirty="0">
              <a:latin typeface="Arial" panose="020B0604020202020204" pitchFamily="34" charset="0"/>
              <a:cs typeface="Arial" panose="020B0604020202020204" pitchFamily="34" charset="0"/>
            </a:rPr>
            <a:t>NSF staff is not authorized to travel until at </a:t>
          </a:r>
          <a:r>
            <a:rPr lang="en-US">
              <a:latin typeface="Arial" panose="020B0604020202020204" pitchFamily="34" charset="0"/>
              <a:cs typeface="Arial" panose="020B0604020202020204" pitchFamily="34" charset="0"/>
            </a:rPr>
            <a:t>least May 29.  </a:t>
          </a:r>
          <a:r>
            <a:rPr lang="en-US" dirty="0">
              <a:latin typeface="Arial" panose="020B0604020202020204" pitchFamily="34" charset="0"/>
              <a:cs typeface="Arial" panose="020B0604020202020204" pitchFamily="34" charset="0"/>
            </a:rPr>
            <a:t>Planned site visits during this period may be done via videoconferencing or moved to a later date.</a:t>
          </a:r>
        </a:p>
      </dgm:t>
    </dgm:pt>
    <dgm:pt modelId="{ECE6A3CC-5C57-4DAD-AF80-33FF1CCD6E24}" type="parTrans" cxnId="{365E414B-F6A3-4202-AB3D-BAD3F9C25D54}">
      <dgm:prSet/>
      <dgm:spPr/>
      <dgm:t>
        <a:bodyPr/>
        <a:lstStyle/>
        <a:p>
          <a:endParaRPr lang="en-US"/>
        </a:p>
      </dgm:t>
    </dgm:pt>
    <dgm:pt modelId="{F32CACC8-3F6F-421F-9080-D77259A55C52}" type="sibTrans" cxnId="{365E414B-F6A3-4202-AB3D-BAD3F9C25D54}">
      <dgm:prSet/>
      <dgm:spPr/>
      <dgm:t>
        <a:bodyPr/>
        <a:lstStyle/>
        <a:p>
          <a:endParaRPr lang="en-US"/>
        </a:p>
      </dgm:t>
    </dgm:pt>
    <dgm:pt modelId="{DAE0E4F8-C676-4402-9378-70B2E1F0B4CE}" type="pres">
      <dgm:prSet presAssocID="{D7C87AD9-0841-403B-A0F3-D15686926374}" presName="root" presStyleCnt="0">
        <dgm:presLayoutVars>
          <dgm:dir/>
          <dgm:resizeHandles val="exact"/>
        </dgm:presLayoutVars>
      </dgm:prSet>
      <dgm:spPr/>
    </dgm:pt>
    <dgm:pt modelId="{98EFEB81-68BC-48ED-B893-49E0D91C279A}" type="pres">
      <dgm:prSet presAssocID="{664F873B-3C93-4072-86AB-5C3516D1663E}" presName="compNode" presStyleCnt="0"/>
      <dgm:spPr/>
    </dgm:pt>
    <dgm:pt modelId="{E82960C2-D5F4-451F-A3B8-0B245EFCE3D3}" type="pres">
      <dgm:prSet presAssocID="{664F873B-3C93-4072-86AB-5C3516D1663E}" presName="bgRect" presStyleLbl="bgShp" presStyleIdx="0" presStyleCnt="6"/>
      <dgm:spPr/>
    </dgm:pt>
    <dgm:pt modelId="{602AE60E-C7BF-4015-A8AC-5F9C848352F5}" type="pres">
      <dgm:prSet presAssocID="{664F873B-3C93-4072-86AB-5C3516D1663E}"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peaker Phone"/>
        </a:ext>
      </dgm:extLst>
    </dgm:pt>
    <dgm:pt modelId="{CAF7F6A2-799E-43EA-A275-6D5D323000F4}" type="pres">
      <dgm:prSet presAssocID="{664F873B-3C93-4072-86AB-5C3516D1663E}" presName="spaceRect" presStyleCnt="0"/>
      <dgm:spPr/>
    </dgm:pt>
    <dgm:pt modelId="{0EC17BE4-B9B5-4330-ABA5-1C766B18D988}" type="pres">
      <dgm:prSet presAssocID="{664F873B-3C93-4072-86AB-5C3516D1663E}" presName="parTx" presStyleLbl="revTx" presStyleIdx="0" presStyleCnt="7">
        <dgm:presLayoutVars>
          <dgm:chMax val="0"/>
          <dgm:chPref val="0"/>
        </dgm:presLayoutVars>
      </dgm:prSet>
      <dgm:spPr/>
    </dgm:pt>
    <dgm:pt modelId="{C61EA044-3F52-435F-8734-22AAB883BA1F}" type="pres">
      <dgm:prSet presAssocID="{7E38225A-DC84-421B-826E-E5F223E5E2EB}" presName="sibTrans" presStyleCnt="0"/>
      <dgm:spPr/>
    </dgm:pt>
    <dgm:pt modelId="{E2488E59-BB25-4644-A33A-29E7520C2AF7}" type="pres">
      <dgm:prSet presAssocID="{B81F4A81-4DBE-42D1-9D80-949079A2D5AC}" presName="compNode" presStyleCnt="0"/>
      <dgm:spPr/>
    </dgm:pt>
    <dgm:pt modelId="{14E35D3B-8DA8-431A-9982-D6A280C30315}" type="pres">
      <dgm:prSet presAssocID="{B81F4A81-4DBE-42D1-9D80-949079A2D5AC}" presName="bgRect" presStyleLbl="bgShp" presStyleIdx="1" presStyleCnt="6"/>
      <dgm:spPr/>
    </dgm:pt>
    <dgm:pt modelId="{642156F6-F111-4863-93F1-3725B8E5EB33}" type="pres">
      <dgm:prSet presAssocID="{B81F4A81-4DBE-42D1-9D80-949079A2D5AC}"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Questions"/>
        </a:ext>
      </dgm:extLst>
    </dgm:pt>
    <dgm:pt modelId="{15781E04-0FCE-4145-BA52-70684B1B0CA8}" type="pres">
      <dgm:prSet presAssocID="{B81F4A81-4DBE-42D1-9D80-949079A2D5AC}" presName="spaceRect" presStyleCnt="0"/>
      <dgm:spPr/>
    </dgm:pt>
    <dgm:pt modelId="{B2885880-A42D-46D6-A0F8-4E242C347F30}" type="pres">
      <dgm:prSet presAssocID="{B81F4A81-4DBE-42D1-9D80-949079A2D5AC}" presName="parTx" presStyleLbl="revTx" presStyleIdx="1" presStyleCnt="7">
        <dgm:presLayoutVars>
          <dgm:chMax val="0"/>
          <dgm:chPref val="0"/>
        </dgm:presLayoutVars>
      </dgm:prSet>
      <dgm:spPr/>
    </dgm:pt>
    <dgm:pt modelId="{14C2FA19-AB1D-4903-AB9C-19EA3C2D8D65}" type="pres">
      <dgm:prSet presAssocID="{0BABBFA3-7918-4E13-8AD2-BF8B34497881}" presName="sibTrans" presStyleCnt="0"/>
      <dgm:spPr/>
    </dgm:pt>
    <dgm:pt modelId="{8BD15055-FBEF-4BCC-938E-F7D860E71177}" type="pres">
      <dgm:prSet presAssocID="{77BD8B60-2201-4188-9DD8-50B709F31208}" presName="compNode" presStyleCnt="0"/>
      <dgm:spPr/>
    </dgm:pt>
    <dgm:pt modelId="{90953DB7-9BA8-4EF0-BEAF-4E8175F595C1}" type="pres">
      <dgm:prSet presAssocID="{77BD8B60-2201-4188-9DD8-50B709F31208}" presName="bgRect" presStyleLbl="bgShp" presStyleIdx="2" presStyleCnt="6"/>
      <dgm:spPr/>
    </dgm:pt>
    <dgm:pt modelId="{94B702E9-4B58-411F-8D83-13BF894B3E6F}" type="pres">
      <dgm:prSet presAssocID="{77BD8B60-2201-4188-9DD8-50B709F31208}"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thly calendar"/>
        </a:ext>
      </dgm:extLst>
    </dgm:pt>
    <dgm:pt modelId="{F82FCF92-152A-46E3-9A2A-CB3C76608DB6}" type="pres">
      <dgm:prSet presAssocID="{77BD8B60-2201-4188-9DD8-50B709F31208}" presName="spaceRect" presStyleCnt="0"/>
      <dgm:spPr/>
    </dgm:pt>
    <dgm:pt modelId="{F85AC14E-5CBE-4628-9BCE-DA9EAD180F6C}" type="pres">
      <dgm:prSet presAssocID="{77BD8B60-2201-4188-9DD8-50B709F31208}" presName="parTx" presStyleLbl="revTx" presStyleIdx="2" presStyleCnt="7">
        <dgm:presLayoutVars>
          <dgm:chMax val="0"/>
          <dgm:chPref val="0"/>
        </dgm:presLayoutVars>
      </dgm:prSet>
      <dgm:spPr/>
    </dgm:pt>
    <dgm:pt modelId="{98CE82CF-F9D0-4CAE-A9C5-730D1D5C5EAD}" type="pres">
      <dgm:prSet presAssocID="{77BD8B60-2201-4188-9DD8-50B709F31208}" presName="desTx" presStyleLbl="revTx" presStyleIdx="3" presStyleCnt="7">
        <dgm:presLayoutVars/>
      </dgm:prSet>
      <dgm:spPr/>
    </dgm:pt>
    <dgm:pt modelId="{A7FD2ED2-D129-44B1-B399-BEA40B1BFFFC}" type="pres">
      <dgm:prSet presAssocID="{CCED1042-99DF-40C2-8DE3-B25254C423E2}" presName="sibTrans" presStyleCnt="0"/>
      <dgm:spPr/>
    </dgm:pt>
    <dgm:pt modelId="{63C6BD15-CC63-4C8D-9E7F-61E05C798671}" type="pres">
      <dgm:prSet presAssocID="{872B59ED-5826-47C0-B797-1F1F8DF779CA}" presName="compNode" presStyleCnt="0"/>
      <dgm:spPr/>
    </dgm:pt>
    <dgm:pt modelId="{61C24BB3-EB6C-44D8-A8AF-9FCF4BF3554A}" type="pres">
      <dgm:prSet presAssocID="{872B59ED-5826-47C0-B797-1F1F8DF779CA}" presName="bgRect" presStyleLbl="bgShp" presStyleIdx="3" presStyleCnt="6"/>
      <dgm:spPr/>
    </dgm:pt>
    <dgm:pt modelId="{327883E5-2A20-4B92-ACED-2F52CC9CAB2D}" type="pres">
      <dgm:prSet presAssocID="{872B59ED-5826-47C0-B797-1F1F8DF779CA}"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Presentation with Checklist"/>
        </a:ext>
      </dgm:extLst>
    </dgm:pt>
    <dgm:pt modelId="{C35D3EB4-8BF0-4AE4-B5F8-A74B341D678B}" type="pres">
      <dgm:prSet presAssocID="{872B59ED-5826-47C0-B797-1F1F8DF779CA}" presName="spaceRect" presStyleCnt="0"/>
      <dgm:spPr/>
    </dgm:pt>
    <dgm:pt modelId="{00996399-DBA7-4843-A27F-FB876E7E4636}" type="pres">
      <dgm:prSet presAssocID="{872B59ED-5826-47C0-B797-1F1F8DF779CA}" presName="parTx" presStyleLbl="revTx" presStyleIdx="4" presStyleCnt="7">
        <dgm:presLayoutVars>
          <dgm:chMax val="0"/>
          <dgm:chPref val="0"/>
        </dgm:presLayoutVars>
      </dgm:prSet>
      <dgm:spPr/>
    </dgm:pt>
    <dgm:pt modelId="{1B8300CC-03D2-4AF4-83ED-025AD2DFF4BF}" type="pres">
      <dgm:prSet presAssocID="{3463446A-6D96-4D9E-9B0C-E4AEA62F5145}" presName="sibTrans" presStyleCnt="0"/>
      <dgm:spPr/>
    </dgm:pt>
    <dgm:pt modelId="{E35A3A89-3398-496B-953B-19A5C5C2C7D5}" type="pres">
      <dgm:prSet presAssocID="{F1DE3961-817D-4F66-AAEE-EE487EDE05D2}" presName="compNode" presStyleCnt="0"/>
      <dgm:spPr/>
    </dgm:pt>
    <dgm:pt modelId="{3EA6E65F-5C61-455D-AF3F-0A4A0C537762}" type="pres">
      <dgm:prSet presAssocID="{F1DE3961-817D-4F66-AAEE-EE487EDE05D2}" presName="bgRect" presStyleLbl="bgShp" presStyleIdx="4" presStyleCnt="6"/>
      <dgm:spPr/>
    </dgm:pt>
    <dgm:pt modelId="{49A11B2A-1F2F-4E8E-9D8E-F58ECF70D1BB}" type="pres">
      <dgm:prSet presAssocID="{F1DE3961-817D-4F66-AAEE-EE487EDE05D2}"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Dollar"/>
        </a:ext>
      </dgm:extLst>
    </dgm:pt>
    <dgm:pt modelId="{356E2E57-75A1-4EB2-A9D1-72574310C7C2}" type="pres">
      <dgm:prSet presAssocID="{F1DE3961-817D-4F66-AAEE-EE487EDE05D2}" presName="spaceRect" presStyleCnt="0"/>
      <dgm:spPr/>
    </dgm:pt>
    <dgm:pt modelId="{563227E6-3DD7-4452-A58C-C5BE9AF9AE9B}" type="pres">
      <dgm:prSet presAssocID="{F1DE3961-817D-4F66-AAEE-EE487EDE05D2}" presName="parTx" presStyleLbl="revTx" presStyleIdx="5" presStyleCnt="7">
        <dgm:presLayoutVars>
          <dgm:chMax val="0"/>
          <dgm:chPref val="0"/>
        </dgm:presLayoutVars>
      </dgm:prSet>
      <dgm:spPr/>
    </dgm:pt>
    <dgm:pt modelId="{04D9FCC2-118F-4A0F-A850-E97EF54B0F69}" type="pres">
      <dgm:prSet presAssocID="{F7DED460-F569-44CA-9217-D1F30B4A9B88}" presName="sibTrans" presStyleCnt="0"/>
      <dgm:spPr/>
    </dgm:pt>
    <dgm:pt modelId="{C88A2437-DD32-45BD-A731-1104EC61F5E0}" type="pres">
      <dgm:prSet presAssocID="{B120575F-A0A9-4045-BCAF-4F0D52A6F9E3}" presName="compNode" presStyleCnt="0"/>
      <dgm:spPr/>
    </dgm:pt>
    <dgm:pt modelId="{5EBCF3EE-A272-49E9-9666-5B3263724279}" type="pres">
      <dgm:prSet presAssocID="{B120575F-A0A9-4045-BCAF-4F0D52A6F9E3}" presName="bgRect" presStyleLbl="bgShp" presStyleIdx="5" presStyleCnt="6"/>
      <dgm:spPr/>
    </dgm:pt>
    <dgm:pt modelId="{373FEBF6-F14F-498E-A6A7-AC51E308E9EA}" type="pres">
      <dgm:prSet presAssocID="{B120575F-A0A9-4045-BCAF-4F0D52A6F9E3}"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Marker"/>
        </a:ext>
      </dgm:extLst>
    </dgm:pt>
    <dgm:pt modelId="{626DDAF0-E05B-459E-B5B7-696A2A6646F9}" type="pres">
      <dgm:prSet presAssocID="{B120575F-A0A9-4045-BCAF-4F0D52A6F9E3}" presName="spaceRect" presStyleCnt="0"/>
      <dgm:spPr/>
    </dgm:pt>
    <dgm:pt modelId="{33D9473F-78A9-4F33-A438-0C2B888557D3}" type="pres">
      <dgm:prSet presAssocID="{B120575F-A0A9-4045-BCAF-4F0D52A6F9E3}" presName="parTx" presStyleLbl="revTx" presStyleIdx="6" presStyleCnt="7">
        <dgm:presLayoutVars>
          <dgm:chMax val="0"/>
          <dgm:chPref val="0"/>
        </dgm:presLayoutVars>
      </dgm:prSet>
      <dgm:spPr/>
    </dgm:pt>
  </dgm:ptLst>
  <dgm:cxnLst>
    <dgm:cxn modelId="{F614120B-CB0D-4228-92E3-F29EA1CF70FC}" type="presOf" srcId="{F1DE3961-817D-4F66-AAEE-EE487EDE05D2}" destId="{563227E6-3DD7-4452-A58C-C5BE9AF9AE9B}" srcOrd="0" destOrd="0" presId="urn:microsoft.com/office/officeart/2018/2/layout/IconVerticalSolidList"/>
    <dgm:cxn modelId="{665D8141-E13E-4AC1-9A8C-A9AA7564029E}" type="presOf" srcId="{872B59ED-5826-47C0-B797-1F1F8DF779CA}" destId="{00996399-DBA7-4843-A27F-FB876E7E4636}" srcOrd="0" destOrd="0" presId="urn:microsoft.com/office/officeart/2018/2/layout/IconVerticalSolidList"/>
    <dgm:cxn modelId="{365E414B-F6A3-4202-AB3D-BAD3F9C25D54}" srcId="{D7C87AD9-0841-403B-A0F3-D15686926374}" destId="{B120575F-A0A9-4045-BCAF-4F0D52A6F9E3}" srcOrd="5" destOrd="0" parTransId="{ECE6A3CC-5C57-4DAD-AF80-33FF1CCD6E24}" sibTransId="{F32CACC8-3F6F-421F-9080-D77259A55C52}"/>
    <dgm:cxn modelId="{1DF7064E-21C4-4B3C-9290-2EBADA1E62B6}" type="presOf" srcId="{D7C87AD9-0841-403B-A0F3-D15686926374}" destId="{DAE0E4F8-C676-4402-9378-70B2E1F0B4CE}" srcOrd="0" destOrd="0" presId="urn:microsoft.com/office/officeart/2018/2/layout/IconVerticalSolidList"/>
    <dgm:cxn modelId="{2619F055-CE21-433C-873F-A4568FFD7391}" type="presOf" srcId="{77BD8B60-2201-4188-9DD8-50B709F31208}" destId="{F85AC14E-5CBE-4628-9BCE-DA9EAD180F6C}" srcOrd="0" destOrd="0" presId="urn:microsoft.com/office/officeart/2018/2/layout/IconVerticalSolidList"/>
    <dgm:cxn modelId="{87D20581-5DA5-4523-A5B8-869766907E42}" type="presOf" srcId="{B81F4A81-4DBE-42D1-9D80-949079A2D5AC}" destId="{B2885880-A42D-46D6-A0F8-4E242C347F30}" srcOrd="0" destOrd="0" presId="urn:microsoft.com/office/officeart/2018/2/layout/IconVerticalSolidList"/>
    <dgm:cxn modelId="{9CCDBF81-D204-443B-B136-E7BA65022D75}" srcId="{D7C87AD9-0841-403B-A0F3-D15686926374}" destId="{B81F4A81-4DBE-42D1-9D80-949079A2D5AC}" srcOrd="1" destOrd="0" parTransId="{49ECEE48-6CD4-4F24-B1D1-EE292A24251B}" sibTransId="{0BABBFA3-7918-4E13-8AD2-BF8B34497881}"/>
    <dgm:cxn modelId="{0690A591-0F27-4C4F-82EF-E69C8E821A1A}" srcId="{D7C87AD9-0841-403B-A0F3-D15686926374}" destId="{872B59ED-5826-47C0-B797-1F1F8DF779CA}" srcOrd="3" destOrd="0" parTransId="{49DC194F-90E7-4B28-A8E3-08DDE95E090B}" sibTransId="{3463446A-6D96-4D9E-9B0C-E4AEA62F5145}"/>
    <dgm:cxn modelId="{BF3B57A8-399D-489E-9D1F-0B63C3C8DA1D}" srcId="{D7C87AD9-0841-403B-A0F3-D15686926374}" destId="{77BD8B60-2201-4188-9DD8-50B709F31208}" srcOrd="2" destOrd="0" parTransId="{A3370B55-20DF-4467-A874-5A0D6C5EBC3E}" sibTransId="{CCED1042-99DF-40C2-8DE3-B25254C423E2}"/>
    <dgm:cxn modelId="{A4AE76CE-8B14-4EBE-B306-F683B974456A}" type="presOf" srcId="{664F873B-3C93-4072-86AB-5C3516D1663E}" destId="{0EC17BE4-B9B5-4330-ABA5-1C766B18D988}" srcOrd="0" destOrd="0" presId="urn:microsoft.com/office/officeart/2018/2/layout/IconVerticalSolidList"/>
    <dgm:cxn modelId="{D421BDCE-A924-4922-8099-5E0460CB85D6}" srcId="{D7C87AD9-0841-403B-A0F3-D15686926374}" destId="{F1DE3961-817D-4F66-AAEE-EE487EDE05D2}" srcOrd="4" destOrd="0" parTransId="{0534166D-37E0-440A-80CD-641D1429509B}" sibTransId="{F7DED460-F569-44CA-9217-D1F30B4A9B88}"/>
    <dgm:cxn modelId="{ADB420D2-EBF3-4DF1-B6F4-DA6FB594A0AA}" srcId="{77BD8B60-2201-4188-9DD8-50B709F31208}" destId="{22871733-B9AC-441C-BF9C-994BBF885897}" srcOrd="0" destOrd="0" parTransId="{E0F6439A-DF87-406D-9470-6DA7F854A926}" sibTransId="{64347270-98A3-4975-8392-05712D52C384}"/>
    <dgm:cxn modelId="{A63F64E8-3229-428E-9695-BADABFD255AC}" type="presOf" srcId="{B120575F-A0A9-4045-BCAF-4F0D52A6F9E3}" destId="{33D9473F-78A9-4F33-A438-0C2B888557D3}" srcOrd="0" destOrd="0" presId="urn:microsoft.com/office/officeart/2018/2/layout/IconVerticalSolidList"/>
    <dgm:cxn modelId="{74D006EC-53BD-40A4-B111-CA910956573C}" srcId="{D7C87AD9-0841-403B-A0F3-D15686926374}" destId="{664F873B-3C93-4072-86AB-5C3516D1663E}" srcOrd="0" destOrd="0" parTransId="{27568A3E-D53D-4080-B8E8-E4C75EC068CA}" sibTransId="{7E38225A-DC84-421B-826E-E5F223E5E2EB}"/>
    <dgm:cxn modelId="{013E3DF4-6DFF-4DD6-9DAA-FAA3D86543D4}" type="presOf" srcId="{22871733-B9AC-441C-BF9C-994BBF885897}" destId="{98CE82CF-F9D0-4CAE-A9C5-730D1D5C5EAD}" srcOrd="0" destOrd="0" presId="urn:microsoft.com/office/officeart/2018/2/layout/IconVerticalSolidList"/>
    <dgm:cxn modelId="{DC1BB43E-61D5-4DCC-B02C-6D39A86FC3EE}" type="presParOf" srcId="{DAE0E4F8-C676-4402-9378-70B2E1F0B4CE}" destId="{98EFEB81-68BC-48ED-B893-49E0D91C279A}" srcOrd="0" destOrd="0" presId="urn:microsoft.com/office/officeart/2018/2/layout/IconVerticalSolidList"/>
    <dgm:cxn modelId="{4D0CDFE3-5E5C-46E9-8DF0-BA4A4DC48CA1}" type="presParOf" srcId="{98EFEB81-68BC-48ED-B893-49E0D91C279A}" destId="{E82960C2-D5F4-451F-A3B8-0B245EFCE3D3}" srcOrd="0" destOrd="0" presId="urn:microsoft.com/office/officeart/2018/2/layout/IconVerticalSolidList"/>
    <dgm:cxn modelId="{24435F9B-E293-4B7C-9687-42FE9C42ACFD}" type="presParOf" srcId="{98EFEB81-68BC-48ED-B893-49E0D91C279A}" destId="{602AE60E-C7BF-4015-A8AC-5F9C848352F5}" srcOrd="1" destOrd="0" presId="urn:microsoft.com/office/officeart/2018/2/layout/IconVerticalSolidList"/>
    <dgm:cxn modelId="{C8C94B71-2FF5-4150-A446-C61A828275E5}" type="presParOf" srcId="{98EFEB81-68BC-48ED-B893-49E0D91C279A}" destId="{CAF7F6A2-799E-43EA-A275-6D5D323000F4}" srcOrd="2" destOrd="0" presId="urn:microsoft.com/office/officeart/2018/2/layout/IconVerticalSolidList"/>
    <dgm:cxn modelId="{795C2D43-EF1A-4AE0-91A6-5C421925E917}" type="presParOf" srcId="{98EFEB81-68BC-48ED-B893-49E0D91C279A}" destId="{0EC17BE4-B9B5-4330-ABA5-1C766B18D988}" srcOrd="3" destOrd="0" presId="urn:microsoft.com/office/officeart/2018/2/layout/IconVerticalSolidList"/>
    <dgm:cxn modelId="{032E8175-23D8-4F0C-8E43-45485524CCBA}" type="presParOf" srcId="{DAE0E4F8-C676-4402-9378-70B2E1F0B4CE}" destId="{C61EA044-3F52-435F-8734-22AAB883BA1F}" srcOrd="1" destOrd="0" presId="urn:microsoft.com/office/officeart/2018/2/layout/IconVerticalSolidList"/>
    <dgm:cxn modelId="{C2136F8B-7CC0-4754-A984-05495C3F4CA2}" type="presParOf" srcId="{DAE0E4F8-C676-4402-9378-70B2E1F0B4CE}" destId="{E2488E59-BB25-4644-A33A-29E7520C2AF7}" srcOrd="2" destOrd="0" presId="urn:microsoft.com/office/officeart/2018/2/layout/IconVerticalSolidList"/>
    <dgm:cxn modelId="{48E6AB14-7913-4B9D-B30B-049509B859A8}" type="presParOf" srcId="{E2488E59-BB25-4644-A33A-29E7520C2AF7}" destId="{14E35D3B-8DA8-431A-9982-D6A280C30315}" srcOrd="0" destOrd="0" presId="urn:microsoft.com/office/officeart/2018/2/layout/IconVerticalSolidList"/>
    <dgm:cxn modelId="{2F512516-C44A-4FA0-915E-E292BCEF3418}" type="presParOf" srcId="{E2488E59-BB25-4644-A33A-29E7520C2AF7}" destId="{642156F6-F111-4863-93F1-3725B8E5EB33}" srcOrd="1" destOrd="0" presId="urn:microsoft.com/office/officeart/2018/2/layout/IconVerticalSolidList"/>
    <dgm:cxn modelId="{86D3DB4F-6A9B-4ED2-BF06-C14A5085D52B}" type="presParOf" srcId="{E2488E59-BB25-4644-A33A-29E7520C2AF7}" destId="{15781E04-0FCE-4145-BA52-70684B1B0CA8}" srcOrd="2" destOrd="0" presId="urn:microsoft.com/office/officeart/2018/2/layout/IconVerticalSolidList"/>
    <dgm:cxn modelId="{89241D9C-730A-4817-A793-A438EE75C21A}" type="presParOf" srcId="{E2488E59-BB25-4644-A33A-29E7520C2AF7}" destId="{B2885880-A42D-46D6-A0F8-4E242C347F30}" srcOrd="3" destOrd="0" presId="urn:microsoft.com/office/officeart/2018/2/layout/IconVerticalSolidList"/>
    <dgm:cxn modelId="{74C4AAFA-F998-43FD-A1FF-5F75F6F93400}" type="presParOf" srcId="{DAE0E4F8-C676-4402-9378-70B2E1F0B4CE}" destId="{14C2FA19-AB1D-4903-AB9C-19EA3C2D8D65}" srcOrd="3" destOrd="0" presId="urn:microsoft.com/office/officeart/2018/2/layout/IconVerticalSolidList"/>
    <dgm:cxn modelId="{6638B733-C99C-4492-890D-4A7F8E5FC3A1}" type="presParOf" srcId="{DAE0E4F8-C676-4402-9378-70B2E1F0B4CE}" destId="{8BD15055-FBEF-4BCC-938E-F7D860E71177}" srcOrd="4" destOrd="0" presId="urn:microsoft.com/office/officeart/2018/2/layout/IconVerticalSolidList"/>
    <dgm:cxn modelId="{5724B193-D7D7-4CF0-9E4D-E1F3F453092B}" type="presParOf" srcId="{8BD15055-FBEF-4BCC-938E-F7D860E71177}" destId="{90953DB7-9BA8-4EF0-BEAF-4E8175F595C1}" srcOrd="0" destOrd="0" presId="urn:microsoft.com/office/officeart/2018/2/layout/IconVerticalSolidList"/>
    <dgm:cxn modelId="{C1EA295C-6471-4B78-AB55-C83F16E757E5}" type="presParOf" srcId="{8BD15055-FBEF-4BCC-938E-F7D860E71177}" destId="{94B702E9-4B58-411F-8D83-13BF894B3E6F}" srcOrd="1" destOrd="0" presId="urn:microsoft.com/office/officeart/2018/2/layout/IconVerticalSolidList"/>
    <dgm:cxn modelId="{B452CC86-CE6C-476B-94CB-511EA35D100D}" type="presParOf" srcId="{8BD15055-FBEF-4BCC-938E-F7D860E71177}" destId="{F82FCF92-152A-46E3-9A2A-CB3C76608DB6}" srcOrd="2" destOrd="0" presId="urn:microsoft.com/office/officeart/2018/2/layout/IconVerticalSolidList"/>
    <dgm:cxn modelId="{63A13752-6747-466C-965F-2310FADDE4B0}" type="presParOf" srcId="{8BD15055-FBEF-4BCC-938E-F7D860E71177}" destId="{F85AC14E-5CBE-4628-9BCE-DA9EAD180F6C}" srcOrd="3" destOrd="0" presId="urn:microsoft.com/office/officeart/2018/2/layout/IconVerticalSolidList"/>
    <dgm:cxn modelId="{8FDB9FA5-A3C7-4033-9127-DE8CCC0E7B45}" type="presParOf" srcId="{8BD15055-FBEF-4BCC-938E-F7D860E71177}" destId="{98CE82CF-F9D0-4CAE-A9C5-730D1D5C5EAD}" srcOrd="4" destOrd="0" presId="urn:microsoft.com/office/officeart/2018/2/layout/IconVerticalSolidList"/>
    <dgm:cxn modelId="{D3AE9494-C272-4965-A956-B287FBFE5440}" type="presParOf" srcId="{DAE0E4F8-C676-4402-9378-70B2E1F0B4CE}" destId="{A7FD2ED2-D129-44B1-B399-BEA40B1BFFFC}" srcOrd="5" destOrd="0" presId="urn:microsoft.com/office/officeart/2018/2/layout/IconVerticalSolidList"/>
    <dgm:cxn modelId="{E7393A92-2F3F-4126-A874-2B41EA50D157}" type="presParOf" srcId="{DAE0E4F8-C676-4402-9378-70B2E1F0B4CE}" destId="{63C6BD15-CC63-4C8D-9E7F-61E05C798671}" srcOrd="6" destOrd="0" presId="urn:microsoft.com/office/officeart/2018/2/layout/IconVerticalSolidList"/>
    <dgm:cxn modelId="{8A0EF4FB-7BC7-4549-BE1E-14AE5595D106}" type="presParOf" srcId="{63C6BD15-CC63-4C8D-9E7F-61E05C798671}" destId="{61C24BB3-EB6C-44D8-A8AF-9FCF4BF3554A}" srcOrd="0" destOrd="0" presId="urn:microsoft.com/office/officeart/2018/2/layout/IconVerticalSolidList"/>
    <dgm:cxn modelId="{51009C2B-5033-41DB-A8A4-DE2E11D41AF6}" type="presParOf" srcId="{63C6BD15-CC63-4C8D-9E7F-61E05C798671}" destId="{327883E5-2A20-4B92-ACED-2F52CC9CAB2D}" srcOrd="1" destOrd="0" presId="urn:microsoft.com/office/officeart/2018/2/layout/IconVerticalSolidList"/>
    <dgm:cxn modelId="{5A210B0A-1441-467B-B29D-93CB64225E5B}" type="presParOf" srcId="{63C6BD15-CC63-4C8D-9E7F-61E05C798671}" destId="{C35D3EB4-8BF0-4AE4-B5F8-A74B341D678B}" srcOrd="2" destOrd="0" presId="urn:microsoft.com/office/officeart/2018/2/layout/IconVerticalSolidList"/>
    <dgm:cxn modelId="{9C261ACD-E108-4127-AC2C-8E93A8725A7E}" type="presParOf" srcId="{63C6BD15-CC63-4C8D-9E7F-61E05C798671}" destId="{00996399-DBA7-4843-A27F-FB876E7E4636}" srcOrd="3" destOrd="0" presId="urn:microsoft.com/office/officeart/2018/2/layout/IconVerticalSolidList"/>
    <dgm:cxn modelId="{3592C977-7EFC-44E5-8A96-34541F786D66}" type="presParOf" srcId="{DAE0E4F8-C676-4402-9378-70B2E1F0B4CE}" destId="{1B8300CC-03D2-4AF4-83ED-025AD2DFF4BF}" srcOrd="7" destOrd="0" presId="urn:microsoft.com/office/officeart/2018/2/layout/IconVerticalSolidList"/>
    <dgm:cxn modelId="{BD5AD26C-FA0C-4A3D-845E-B9A0E5067D2E}" type="presParOf" srcId="{DAE0E4F8-C676-4402-9378-70B2E1F0B4CE}" destId="{E35A3A89-3398-496B-953B-19A5C5C2C7D5}" srcOrd="8" destOrd="0" presId="urn:microsoft.com/office/officeart/2018/2/layout/IconVerticalSolidList"/>
    <dgm:cxn modelId="{37B07E0E-D8B0-4978-99E1-CEBE458CF82E}" type="presParOf" srcId="{E35A3A89-3398-496B-953B-19A5C5C2C7D5}" destId="{3EA6E65F-5C61-455D-AF3F-0A4A0C537762}" srcOrd="0" destOrd="0" presId="urn:microsoft.com/office/officeart/2018/2/layout/IconVerticalSolidList"/>
    <dgm:cxn modelId="{AA260F6B-D0DC-4B55-8F5B-D710E5A86CC0}" type="presParOf" srcId="{E35A3A89-3398-496B-953B-19A5C5C2C7D5}" destId="{49A11B2A-1F2F-4E8E-9D8E-F58ECF70D1BB}" srcOrd="1" destOrd="0" presId="urn:microsoft.com/office/officeart/2018/2/layout/IconVerticalSolidList"/>
    <dgm:cxn modelId="{4848A133-0539-47DA-A289-6B3487E14B7F}" type="presParOf" srcId="{E35A3A89-3398-496B-953B-19A5C5C2C7D5}" destId="{356E2E57-75A1-4EB2-A9D1-72574310C7C2}" srcOrd="2" destOrd="0" presId="urn:microsoft.com/office/officeart/2018/2/layout/IconVerticalSolidList"/>
    <dgm:cxn modelId="{DDA07241-36C1-4502-9541-E8405F57F86F}" type="presParOf" srcId="{E35A3A89-3398-496B-953B-19A5C5C2C7D5}" destId="{563227E6-3DD7-4452-A58C-C5BE9AF9AE9B}" srcOrd="3" destOrd="0" presId="urn:microsoft.com/office/officeart/2018/2/layout/IconVerticalSolidList"/>
    <dgm:cxn modelId="{9DB66C0C-AC6C-4C4F-A7F0-4AC00673419F}" type="presParOf" srcId="{DAE0E4F8-C676-4402-9378-70B2E1F0B4CE}" destId="{04D9FCC2-118F-4A0F-A850-E97EF54B0F69}" srcOrd="9" destOrd="0" presId="urn:microsoft.com/office/officeart/2018/2/layout/IconVerticalSolidList"/>
    <dgm:cxn modelId="{1549278E-9802-44CF-9081-31481B80AFD0}" type="presParOf" srcId="{DAE0E4F8-C676-4402-9378-70B2E1F0B4CE}" destId="{C88A2437-DD32-45BD-A731-1104EC61F5E0}" srcOrd="10" destOrd="0" presId="urn:microsoft.com/office/officeart/2018/2/layout/IconVerticalSolidList"/>
    <dgm:cxn modelId="{8D276FF0-0154-45EB-BAA2-F5903BB7BC1C}" type="presParOf" srcId="{C88A2437-DD32-45BD-A731-1104EC61F5E0}" destId="{5EBCF3EE-A272-49E9-9666-5B3263724279}" srcOrd="0" destOrd="0" presId="urn:microsoft.com/office/officeart/2018/2/layout/IconVerticalSolidList"/>
    <dgm:cxn modelId="{E43255D7-6E66-44AB-A3D5-8FB0768368E2}" type="presParOf" srcId="{C88A2437-DD32-45BD-A731-1104EC61F5E0}" destId="{373FEBF6-F14F-498E-A6A7-AC51E308E9EA}" srcOrd="1" destOrd="0" presId="urn:microsoft.com/office/officeart/2018/2/layout/IconVerticalSolidList"/>
    <dgm:cxn modelId="{95CF9C85-3FB1-45F5-B53F-6A9B3198534B}" type="presParOf" srcId="{C88A2437-DD32-45BD-A731-1104EC61F5E0}" destId="{626DDAF0-E05B-459E-B5B7-696A2A6646F9}" srcOrd="2" destOrd="0" presId="urn:microsoft.com/office/officeart/2018/2/layout/IconVerticalSolidList"/>
    <dgm:cxn modelId="{69F0A79E-F8E2-4F04-A22F-B990736F0435}" type="presParOf" srcId="{C88A2437-DD32-45BD-A731-1104EC61F5E0}" destId="{33D9473F-78A9-4F33-A438-0C2B888557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960C2-D5F4-451F-A3B8-0B245EFCE3D3}">
      <dsp:nvSpPr>
        <dsp:cNvPr id="0" name=""/>
        <dsp:cNvSpPr/>
      </dsp:nvSpPr>
      <dsp:spPr>
        <a:xfrm>
          <a:off x="0" y="1628"/>
          <a:ext cx="11049000" cy="6938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AE60E-C7BF-4015-A8AC-5F9C848352F5}">
      <dsp:nvSpPr>
        <dsp:cNvPr id="0" name=""/>
        <dsp:cNvSpPr/>
      </dsp:nvSpPr>
      <dsp:spPr>
        <a:xfrm>
          <a:off x="209901" y="157753"/>
          <a:ext cx="381639" cy="3816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C17BE4-B9B5-4330-ABA5-1C766B18D988}">
      <dsp:nvSpPr>
        <dsp:cNvPr id="0" name=""/>
        <dsp:cNvSpPr/>
      </dsp:nvSpPr>
      <dsp:spPr>
        <a:xfrm>
          <a:off x="801443" y="1628"/>
          <a:ext cx="10247556" cy="69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37" tIns="73437" rIns="73437" bIns="73437"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Cancelled conference: </a:t>
          </a:r>
          <a:r>
            <a:rPr lang="en-US" sz="1800" kern="1200" dirty="0">
              <a:latin typeface="Arial" panose="020B0604020202020204" pitchFamily="34" charset="0"/>
              <a:cs typeface="Arial" panose="020B0604020202020204" pitchFamily="34" charset="0"/>
            </a:rPr>
            <a:t>contact your Program Officer about changes to your plans.</a:t>
          </a:r>
        </a:p>
      </dsp:txBody>
      <dsp:txXfrm>
        <a:off x="801443" y="1628"/>
        <a:ext cx="10247556" cy="693890"/>
      </dsp:txXfrm>
    </dsp:sp>
    <dsp:sp modelId="{14E35D3B-8DA8-431A-9982-D6A280C30315}">
      <dsp:nvSpPr>
        <dsp:cNvPr id="0" name=""/>
        <dsp:cNvSpPr/>
      </dsp:nvSpPr>
      <dsp:spPr>
        <a:xfrm>
          <a:off x="0" y="868991"/>
          <a:ext cx="11049000" cy="6938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2156F6-F111-4863-93F1-3725B8E5EB33}">
      <dsp:nvSpPr>
        <dsp:cNvPr id="0" name=""/>
        <dsp:cNvSpPr/>
      </dsp:nvSpPr>
      <dsp:spPr>
        <a:xfrm>
          <a:off x="209901" y="1025116"/>
          <a:ext cx="381639" cy="3816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885880-A42D-46D6-A0F8-4E242C347F30}">
      <dsp:nvSpPr>
        <dsp:cNvPr id="0" name=""/>
        <dsp:cNvSpPr/>
      </dsp:nvSpPr>
      <dsp:spPr>
        <a:xfrm>
          <a:off x="801443" y="868991"/>
          <a:ext cx="10247556" cy="69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37" tIns="73437" rIns="73437" bIns="73437"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Future/proposed conference: </a:t>
          </a:r>
          <a:r>
            <a:rPr lang="en-US" sz="1800" kern="1200" dirty="0">
              <a:latin typeface="Arial" panose="020B0604020202020204" pitchFamily="34" charset="0"/>
              <a:cs typeface="Arial" panose="020B0604020202020204" pitchFamily="34" charset="0"/>
            </a:rPr>
            <a:t>consider contingency plans.</a:t>
          </a:r>
        </a:p>
      </dsp:txBody>
      <dsp:txXfrm>
        <a:off x="801443" y="868991"/>
        <a:ext cx="10247556" cy="693890"/>
      </dsp:txXfrm>
    </dsp:sp>
    <dsp:sp modelId="{90953DB7-9BA8-4EF0-BEAF-4E8175F595C1}">
      <dsp:nvSpPr>
        <dsp:cNvPr id="0" name=""/>
        <dsp:cNvSpPr/>
      </dsp:nvSpPr>
      <dsp:spPr>
        <a:xfrm>
          <a:off x="0" y="1736354"/>
          <a:ext cx="11049000" cy="6938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702E9-4B58-411F-8D83-13BF894B3E6F}">
      <dsp:nvSpPr>
        <dsp:cNvPr id="0" name=""/>
        <dsp:cNvSpPr/>
      </dsp:nvSpPr>
      <dsp:spPr>
        <a:xfrm>
          <a:off x="209901" y="1892480"/>
          <a:ext cx="381639" cy="3816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5AC14E-5CBE-4628-9BCE-DA9EAD180F6C}">
      <dsp:nvSpPr>
        <dsp:cNvPr id="0" name=""/>
        <dsp:cNvSpPr/>
      </dsp:nvSpPr>
      <dsp:spPr>
        <a:xfrm>
          <a:off x="801443" y="1736354"/>
          <a:ext cx="4972050" cy="69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37" tIns="73437" rIns="73437" bIns="73437"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Deadlines: </a:t>
          </a:r>
          <a:r>
            <a:rPr lang="en-US" sz="1800" kern="1200" dirty="0">
              <a:latin typeface="Arial" panose="020B0604020202020204" pitchFamily="34" charset="0"/>
              <a:cs typeface="Arial" panose="020B0604020202020204" pitchFamily="34" charset="0"/>
            </a:rPr>
            <a:t>For upcoming proposal deadlines, check </a:t>
          </a:r>
          <a:r>
            <a:rPr lang="en-US" sz="1800" kern="1200" dirty="0">
              <a:latin typeface="Arial" panose="020B0604020202020204" pitchFamily="34" charset="0"/>
              <a:cs typeface="Arial" panose="020B0604020202020204" pitchFamily="34" charset="0"/>
              <a:hlinkClick xmlns:r="http://schemas.openxmlformats.org/officeDocument/2006/relationships" r:id="rId7"/>
            </a:rPr>
            <a:t>Impact on Existing Deadlines </a:t>
          </a:r>
          <a:r>
            <a:rPr lang="en-US" sz="1800" kern="1200" dirty="0">
              <a:latin typeface="Arial" panose="020B0604020202020204" pitchFamily="34" charset="0"/>
              <a:cs typeface="Arial" panose="020B0604020202020204" pitchFamily="34" charset="0"/>
            </a:rPr>
            <a:t>.</a:t>
          </a:r>
        </a:p>
      </dsp:txBody>
      <dsp:txXfrm>
        <a:off x="801443" y="1736354"/>
        <a:ext cx="4972050" cy="693890"/>
      </dsp:txXfrm>
    </dsp:sp>
    <dsp:sp modelId="{98CE82CF-F9D0-4CAE-A9C5-730D1D5C5EAD}">
      <dsp:nvSpPr>
        <dsp:cNvPr id="0" name=""/>
        <dsp:cNvSpPr/>
      </dsp:nvSpPr>
      <dsp:spPr>
        <a:xfrm>
          <a:off x="5773493" y="1736354"/>
          <a:ext cx="5275506" cy="69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37" tIns="73437" rIns="73437" bIns="73437"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NSF will consider extensions on a case by case basis.  Contact the Program Officer.</a:t>
          </a:r>
        </a:p>
      </dsp:txBody>
      <dsp:txXfrm>
        <a:off x="5773493" y="1736354"/>
        <a:ext cx="5275506" cy="693890"/>
      </dsp:txXfrm>
    </dsp:sp>
    <dsp:sp modelId="{61C24BB3-EB6C-44D8-A8AF-9FCF4BF3554A}">
      <dsp:nvSpPr>
        <dsp:cNvPr id="0" name=""/>
        <dsp:cNvSpPr/>
      </dsp:nvSpPr>
      <dsp:spPr>
        <a:xfrm>
          <a:off x="0" y="2603717"/>
          <a:ext cx="11049000" cy="69389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883E5-2A20-4B92-ACED-2F52CC9CAB2D}">
      <dsp:nvSpPr>
        <dsp:cNvPr id="0" name=""/>
        <dsp:cNvSpPr/>
      </dsp:nvSpPr>
      <dsp:spPr>
        <a:xfrm>
          <a:off x="209901" y="2759843"/>
          <a:ext cx="381639" cy="38163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996399-DBA7-4843-A27F-FB876E7E4636}">
      <dsp:nvSpPr>
        <dsp:cNvPr id="0" name=""/>
        <dsp:cNvSpPr/>
      </dsp:nvSpPr>
      <dsp:spPr>
        <a:xfrm>
          <a:off x="801443" y="2603717"/>
          <a:ext cx="10247556" cy="69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37" tIns="73437" rIns="73437" bIns="73437"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Merit Review: </a:t>
          </a:r>
          <a:r>
            <a:rPr lang="en-US" sz="1800" kern="1200" dirty="0">
              <a:latin typeface="Arial" panose="020B0604020202020204" pitchFamily="34" charset="0"/>
              <a:cs typeface="Arial" panose="020B0604020202020204" pitchFamily="34" charset="0"/>
            </a:rPr>
            <a:t>NSF will continue to review proposals using ad hoc reviews and virtual panels, enabling the agency to maintain a high-quality and timely merit review process.</a:t>
          </a:r>
        </a:p>
      </dsp:txBody>
      <dsp:txXfrm>
        <a:off x="801443" y="2603717"/>
        <a:ext cx="10247556" cy="693890"/>
      </dsp:txXfrm>
    </dsp:sp>
    <dsp:sp modelId="{3EA6E65F-5C61-455D-AF3F-0A4A0C537762}">
      <dsp:nvSpPr>
        <dsp:cNvPr id="0" name=""/>
        <dsp:cNvSpPr/>
      </dsp:nvSpPr>
      <dsp:spPr>
        <a:xfrm>
          <a:off x="0" y="3471080"/>
          <a:ext cx="11049000" cy="69389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11B2A-1F2F-4E8E-9D8E-F58ECF70D1BB}">
      <dsp:nvSpPr>
        <dsp:cNvPr id="0" name=""/>
        <dsp:cNvSpPr/>
      </dsp:nvSpPr>
      <dsp:spPr>
        <a:xfrm>
          <a:off x="209901" y="3627206"/>
          <a:ext cx="381639" cy="38163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3227E6-3DD7-4452-A58C-C5BE9AF9AE9B}">
      <dsp:nvSpPr>
        <dsp:cNvPr id="0" name=""/>
        <dsp:cNvSpPr/>
      </dsp:nvSpPr>
      <dsp:spPr>
        <a:xfrm>
          <a:off x="801443" y="3471080"/>
          <a:ext cx="10247556" cy="69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37" tIns="73437" rIns="73437" bIns="73437"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Access to funds: </a:t>
          </a:r>
          <a:r>
            <a:rPr lang="en-US" sz="1800" kern="1200" dirty="0">
              <a:latin typeface="Arial" panose="020B0604020202020204" pitchFamily="34" charset="0"/>
              <a:cs typeface="Arial" panose="020B0604020202020204" pitchFamily="34" charset="0"/>
            </a:rPr>
            <a:t>no interruption expected.</a:t>
          </a:r>
        </a:p>
      </dsp:txBody>
      <dsp:txXfrm>
        <a:off x="801443" y="3471080"/>
        <a:ext cx="10247556" cy="693890"/>
      </dsp:txXfrm>
    </dsp:sp>
    <dsp:sp modelId="{5EBCF3EE-A272-49E9-9666-5B3263724279}">
      <dsp:nvSpPr>
        <dsp:cNvPr id="0" name=""/>
        <dsp:cNvSpPr/>
      </dsp:nvSpPr>
      <dsp:spPr>
        <a:xfrm>
          <a:off x="0" y="4338444"/>
          <a:ext cx="11049000" cy="6938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FEBF6-F14F-498E-A6A7-AC51E308E9EA}">
      <dsp:nvSpPr>
        <dsp:cNvPr id="0" name=""/>
        <dsp:cNvSpPr/>
      </dsp:nvSpPr>
      <dsp:spPr>
        <a:xfrm>
          <a:off x="209901" y="4494569"/>
          <a:ext cx="381639" cy="381639"/>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D9473F-78A9-4F33-A438-0C2B888557D3}">
      <dsp:nvSpPr>
        <dsp:cNvPr id="0" name=""/>
        <dsp:cNvSpPr/>
      </dsp:nvSpPr>
      <dsp:spPr>
        <a:xfrm>
          <a:off x="801443" y="4338444"/>
          <a:ext cx="10247556" cy="69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37" tIns="73437" rIns="73437" bIns="73437"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Site visits: </a:t>
          </a:r>
          <a:r>
            <a:rPr lang="en-US" sz="1800" kern="1200" dirty="0">
              <a:latin typeface="Arial" panose="020B0604020202020204" pitchFamily="34" charset="0"/>
              <a:cs typeface="Arial" panose="020B0604020202020204" pitchFamily="34" charset="0"/>
            </a:rPr>
            <a:t>NSF staff is not authorized to travel until at </a:t>
          </a:r>
          <a:r>
            <a:rPr lang="en-US" sz="1800" kern="1200">
              <a:latin typeface="Arial" panose="020B0604020202020204" pitchFamily="34" charset="0"/>
              <a:cs typeface="Arial" panose="020B0604020202020204" pitchFamily="34" charset="0"/>
            </a:rPr>
            <a:t>least May 29.  </a:t>
          </a:r>
          <a:r>
            <a:rPr lang="en-US" sz="1800" kern="1200" dirty="0">
              <a:latin typeface="Arial" panose="020B0604020202020204" pitchFamily="34" charset="0"/>
              <a:cs typeface="Arial" panose="020B0604020202020204" pitchFamily="34" charset="0"/>
            </a:rPr>
            <a:t>Planned site visits during this period may be done via videoconferencing or moved to a later date.</a:t>
          </a:r>
        </a:p>
      </dsp:txBody>
      <dsp:txXfrm>
        <a:off x="801443" y="4338444"/>
        <a:ext cx="10247556" cy="6938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EB8D0CB-6A2F-BD45-8D14-3539BBDA98A4}" type="datetimeFigureOut">
              <a:rPr lang="en-US" smtClean="0"/>
              <a:t>5/13/2020</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14F9E7B-0FF4-474F-B341-AD116DA7A38B}" type="slidenum">
              <a:rPr lang="en-US" smtClean="0"/>
              <a:t>‹#›</a:t>
            </a:fld>
            <a:endParaRPr lang="en-US"/>
          </a:p>
        </p:txBody>
      </p:sp>
    </p:spTree>
    <p:extLst>
      <p:ext uri="{BB962C8B-B14F-4D97-AF65-F5344CB8AC3E}">
        <p14:creationId xmlns:p14="http://schemas.microsoft.com/office/powerpoint/2010/main" val="419758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Thursday</a:t>
            </a:r>
          </a:p>
        </p:txBody>
      </p:sp>
      <p:sp>
        <p:nvSpPr>
          <p:cNvPr id="4" name="Slide Number Placeholder 3"/>
          <p:cNvSpPr>
            <a:spLocks noGrp="1"/>
          </p:cNvSpPr>
          <p:nvPr>
            <p:ph type="sldNum" sz="quarter" idx="5"/>
          </p:nvPr>
        </p:nvSpPr>
        <p:spPr/>
        <p:txBody>
          <a:bodyPr/>
          <a:lstStyle/>
          <a:p>
            <a:fld id="{BD93DC11-AC09-6347-8AF9-E384881D6092}" type="slidenum">
              <a:rPr lang="en-US" smtClean="0"/>
              <a:t>3</a:t>
            </a:fld>
            <a:endParaRPr lang="en-US"/>
          </a:p>
        </p:txBody>
      </p:sp>
    </p:spTree>
    <p:extLst>
      <p:ext uri="{BB962C8B-B14F-4D97-AF65-F5344CB8AC3E}">
        <p14:creationId xmlns:p14="http://schemas.microsoft.com/office/powerpoint/2010/main" val="58411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Thursday</a:t>
            </a:r>
          </a:p>
        </p:txBody>
      </p:sp>
      <p:sp>
        <p:nvSpPr>
          <p:cNvPr id="4" name="Slide Number Placeholder 3"/>
          <p:cNvSpPr>
            <a:spLocks noGrp="1"/>
          </p:cNvSpPr>
          <p:nvPr>
            <p:ph type="sldNum" sz="quarter" idx="5"/>
          </p:nvPr>
        </p:nvSpPr>
        <p:spPr/>
        <p:txBody>
          <a:bodyPr/>
          <a:lstStyle/>
          <a:p>
            <a:fld id="{BD93DC11-AC09-6347-8AF9-E384881D6092}" type="slidenum">
              <a:rPr lang="en-US" smtClean="0"/>
              <a:t>4</a:t>
            </a:fld>
            <a:endParaRPr lang="en-US"/>
          </a:p>
        </p:txBody>
      </p:sp>
    </p:spTree>
    <p:extLst>
      <p:ext uri="{BB962C8B-B14F-4D97-AF65-F5344CB8AC3E}">
        <p14:creationId xmlns:p14="http://schemas.microsoft.com/office/powerpoint/2010/main" val="199247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10893-5FAC-4FDB-959B-8BCEA4DF734E}" type="slidenum">
              <a:rPr lang="en-US" smtClean="0"/>
              <a:t>14</a:t>
            </a:fld>
            <a:endParaRPr lang="en-US"/>
          </a:p>
        </p:txBody>
      </p:sp>
    </p:spTree>
    <p:extLst>
      <p:ext uri="{BB962C8B-B14F-4D97-AF65-F5344CB8AC3E}">
        <p14:creationId xmlns:p14="http://schemas.microsoft.com/office/powerpoint/2010/main" val="108797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10893-5FAC-4FDB-959B-8BCEA4DF734E}" type="slidenum">
              <a:rPr lang="en-US" smtClean="0"/>
              <a:t>22</a:t>
            </a:fld>
            <a:endParaRPr lang="en-US"/>
          </a:p>
        </p:txBody>
      </p:sp>
    </p:spTree>
    <p:extLst>
      <p:ext uri="{BB962C8B-B14F-4D97-AF65-F5344CB8AC3E}">
        <p14:creationId xmlns:p14="http://schemas.microsoft.com/office/powerpoint/2010/main" val="75433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5/13/2020</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Arial"/>
                <a:cs typeface="Arial"/>
              </a:defRPr>
            </a:lvl1pPr>
          </a:lstStyle>
          <a:p>
            <a:pPr marL="38100">
              <a:lnSpc>
                <a:spcPts val="1810"/>
              </a:lnSpc>
            </a:pPr>
            <a:fld id="{81D60167-4931-47E6-BA6A-407CBD079E47}" type="slidenum">
              <a:rPr spc="-90" dirty="0"/>
              <a:t>‹#›</a:t>
            </a:fld>
            <a:endParaRPr spc="-9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5/13/2020</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Arial"/>
                <a:cs typeface="Arial"/>
              </a:defRPr>
            </a:lvl1pPr>
          </a:lstStyle>
          <a:p>
            <a:pPr marL="38100">
              <a:lnSpc>
                <a:spcPts val="1810"/>
              </a:lnSpc>
            </a:pPr>
            <a:fld id="{81D60167-4931-47E6-BA6A-407CBD079E47}" type="slidenum">
              <a:rPr spc="-90" dirty="0"/>
              <a:t>‹#›</a:t>
            </a:fld>
            <a:endParaRPr spc="-9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5/13/2020</a:t>
            </a:fld>
            <a:endParaRPr lang="en-US"/>
          </a:p>
        </p:txBody>
      </p:sp>
      <p:sp>
        <p:nvSpPr>
          <p:cNvPr id="7" name="Holder 7"/>
          <p:cNvSpPr>
            <a:spLocks noGrp="1"/>
          </p:cNvSpPr>
          <p:nvPr>
            <p:ph type="sldNum" sz="quarter" idx="7"/>
          </p:nvPr>
        </p:nvSpPr>
        <p:spPr/>
        <p:txBody>
          <a:bodyPr lIns="0" tIns="0" rIns="0" bIns="0"/>
          <a:lstStyle>
            <a:lvl1pPr>
              <a:defRPr sz="1800" b="0" i="0">
                <a:solidFill>
                  <a:schemeClr val="bg1"/>
                </a:solidFill>
                <a:latin typeface="Arial"/>
                <a:cs typeface="Arial"/>
              </a:defRPr>
            </a:lvl1pPr>
          </a:lstStyle>
          <a:p>
            <a:pPr marL="38100">
              <a:lnSpc>
                <a:spcPts val="1810"/>
              </a:lnSpc>
            </a:pPr>
            <a:fld id="{81D60167-4931-47E6-BA6A-407CBD079E47}" type="slidenum">
              <a:rPr spc="-90" dirty="0"/>
              <a:t>‹#›</a:t>
            </a:fld>
            <a:endParaRPr spc="-9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431279"/>
            <a:ext cx="12191999" cy="426718"/>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95250" y="6052564"/>
            <a:ext cx="742950" cy="74676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5/13/2020</a:t>
            </a:fld>
            <a:endParaRPr lang="en-US"/>
          </a:p>
        </p:txBody>
      </p:sp>
      <p:sp>
        <p:nvSpPr>
          <p:cNvPr id="5" name="Holder 5"/>
          <p:cNvSpPr>
            <a:spLocks noGrp="1"/>
          </p:cNvSpPr>
          <p:nvPr>
            <p:ph type="sldNum" sz="quarter" idx="7"/>
          </p:nvPr>
        </p:nvSpPr>
        <p:spPr/>
        <p:txBody>
          <a:bodyPr lIns="0" tIns="0" rIns="0" bIns="0"/>
          <a:lstStyle>
            <a:lvl1pPr>
              <a:defRPr sz="1800" b="0" i="0">
                <a:solidFill>
                  <a:schemeClr val="bg1"/>
                </a:solidFill>
                <a:latin typeface="Arial"/>
                <a:cs typeface="Arial"/>
              </a:defRPr>
            </a:lvl1pPr>
          </a:lstStyle>
          <a:p>
            <a:pPr marL="38100">
              <a:lnSpc>
                <a:spcPts val="1810"/>
              </a:lnSpc>
            </a:pPr>
            <a:fld id="{81D60167-4931-47E6-BA6A-407CBD079E47}" type="slidenum">
              <a:rPr spc="-90" dirty="0"/>
              <a:t>‹#›</a:t>
            </a:fld>
            <a:endParaRPr spc="-9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5/13/2020</a:t>
            </a:fld>
            <a:endParaRPr lang="en-US"/>
          </a:p>
        </p:txBody>
      </p:sp>
      <p:sp>
        <p:nvSpPr>
          <p:cNvPr id="4" name="Holder 4"/>
          <p:cNvSpPr>
            <a:spLocks noGrp="1"/>
          </p:cNvSpPr>
          <p:nvPr>
            <p:ph type="sldNum" sz="quarter" idx="7"/>
          </p:nvPr>
        </p:nvSpPr>
        <p:spPr/>
        <p:txBody>
          <a:bodyPr lIns="0" tIns="0" rIns="0" bIns="0"/>
          <a:lstStyle>
            <a:lvl1pPr>
              <a:defRPr sz="1800" b="0" i="0">
                <a:solidFill>
                  <a:schemeClr val="bg1"/>
                </a:solidFill>
                <a:latin typeface="Arial"/>
                <a:cs typeface="Arial"/>
              </a:defRPr>
            </a:lvl1pPr>
          </a:lstStyle>
          <a:p>
            <a:pPr marL="38100">
              <a:lnSpc>
                <a:spcPts val="1810"/>
              </a:lnSpc>
            </a:pPr>
            <a:fld id="{81D60167-4931-47E6-BA6A-407CBD079E47}" type="slidenum">
              <a:rPr spc="-90" dirty="0"/>
              <a:t>‹#›</a:t>
            </a:fld>
            <a:endParaRPr spc="-9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7998"/>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431279"/>
            <a:ext cx="12191999" cy="426718"/>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95250" y="6052564"/>
            <a:ext cx="742950" cy="746760"/>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83461" y="268986"/>
            <a:ext cx="9625076" cy="1169670"/>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3" name="Holder 3"/>
          <p:cNvSpPr>
            <a:spLocks noGrp="1"/>
          </p:cNvSpPr>
          <p:nvPr>
            <p:ph type="body" idx="1"/>
          </p:nvPr>
        </p:nvSpPr>
        <p:spPr>
          <a:xfrm>
            <a:off x="1158875" y="1799336"/>
            <a:ext cx="9874249" cy="4151629"/>
          </a:xfrm>
          <a:prstGeom prst="rect">
            <a:avLst/>
          </a:prstGeom>
        </p:spPr>
        <p:txBody>
          <a:bodyPr wrap="square" lIns="0" tIns="0" rIns="0" bIns="0">
            <a:spAutoFit/>
          </a:bodyPr>
          <a:lstStyle>
            <a:lvl1pPr>
              <a:defRPr sz="32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5/13/2020</a:t>
            </a:fld>
            <a:endParaRPr lang="en-US"/>
          </a:p>
        </p:txBody>
      </p:sp>
      <p:sp>
        <p:nvSpPr>
          <p:cNvPr id="6" name="Holder 6"/>
          <p:cNvSpPr>
            <a:spLocks noGrp="1"/>
          </p:cNvSpPr>
          <p:nvPr>
            <p:ph type="sldNum" sz="quarter" idx="7"/>
          </p:nvPr>
        </p:nvSpPr>
        <p:spPr>
          <a:xfrm>
            <a:off x="11567668" y="6432550"/>
            <a:ext cx="354329" cy="290829"/>
          </a:xfrm>
          <a:prstGeom prst="rect">
            <a:avLst/>
          </a:prstGeom>
        </p:spPr>
        <p:txBody>
          <a:bodyPr wrap="square" lIns="0" tIns="0" rIns="0" bIns="0">
            <a:spAutoFit/>
          </a:bodyPr>
          <a:lstStyle>
            <a:lvl1pPr>
              <a:defRPr sz="1800" b="0" i="0">
                <a:solidFill>
                  <a:schemeClr val="bg1"/>
                </a:solidFill>
                <a:latin typeface="Arial"/>
                <a:cs typeface="Arial"/>
              </a:defRPr>
            </a:lvl1pPr>
          </a:lstStyle>
          <a:p>
            <a:pPr marL="38100">
              <a:lnSpc>
                <a:spcPts val="1810"/>
              </a:lnSpc>
            </a:pPr>
            <a:fld id="{81D60167-4931-47E6-BA6A-407CBD079E47}" type="slidenum">
              <a:rPr spc="-90" dirty="0"/>
              <a:t>‹#›</a:t>
            </a:fld>
            <a:endParaRPr spc="-9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sf.gov/bfa/dias/policy/covid19/covid19_deadline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rapid-covid19@nsf.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jkittle@nsf.gov" TargetMode="External"/><Relationship Id="rId13" Type="http://schemas.openxmlformats.org/officeDocument/2006/relationships/hyperlink" Target="mailto:lwinter@nsf.gov" TargetMode="External"/><Relationship Id="rId3" Type="http://schemas.openxmlformats.org/officeDocument/2006/relationships/hyperlink" Target="mailto:abamzai@nsf.gov" TargetMode="External"/><Relationship Id="rId7" Type="http://schemas.openxmlformats.org/officeDocument/2006/relationships/hyperlink" Target="mailto:trozell@nsf.gov" TargetMode="External"/><Relationship Id="rId12" Type="http://schemas.openxmlformats.org/officeDocument/2006/relationships/hyperlink" Target="mailto:amadams@nsf.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nanderso@nsf.gov" TargetMode="External"/><Relationship Id="rId11" Type="http://schemas.openxmlformats.org/officeDocument/2006/relationships/hyperlink" Target="mailto:pahawkin@nsf.gov" TargetMode="External"/><Relationship Id="rId5" Type="http://schemas.openxmlformats.org/officeDocument/2006/relationships/hyperlink" Target="mailto:mwiltberg@nsf.gov" TargetMode="External"/><Relationship Id="rId10" Type="http://schemas.openxmlformats.org/officeDocument/2006/relationships/hyperlink" Target="mailto:mwhitty@nsf.gov" TargetMode="External"/><Relationship Id="rId4" Type="http://schemas.openxmlformats.org/officeDocument/2006/relationships/hyperlink" Target="mailto:sruth@nsf.gov" TargetMode="External"/><Relationship Id="rId9" Type="http://schemas.openxmlformats.org/officeDocument/2006/relationships/hyperlink" Target="mailto:wpowell@nsf.gov"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mailto:vlimpasu@nsf.gov" TargetMode="External"/><Relationship Id="rId13" Type="http://schemas.openxmlformats.org/officeDocument/2006/relationships/hyperlink" Target="mailto:hfountai@nsf.gov" TargetMode="External"/><Relationship Id="rId3" Type="http://schemas.openxmlformats.org/officeDocument/2006/relationships/hyperlink" Target="mailto:msharma@nsf.gov" TargetMode="External"/><Relationship Id="rId7" Type="http://schemas.openxmlformats.org/officeDocument/2006/relationships/hyperlink" Target="mailto:edeweave@nsf.gov" TargetMode="External"/><Relationship Id="rId12" Type="http://schemas.openxmlformats.org/officeDocument/2006/relationships/hyperlink" Target="mailto:jsun@nsf.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dverardo@nsf.gov" TargetMode="External"/><Relationship Id="rId11" Type="http://schemas.openxmlformats.org/officeDocument/2006/relationships/hyperlink" Target="mailto:clu@nsf.gov" TargetMode="External"/><Relationship Id="rId5" Type="http://schemas.openxmlformats.org/officeDocument/2006/relationships/hyperlink" Target="mailto:sbelmech@nsf.gov" TargetMode="External"/><Relationship Id="rId10" Type="http://schemas.openxmlformats.org/officeDocument/2006/relationships/hyperlink" Target="mailto:ajohanse@nsf.gov" TargetMode="External"/><Relationship Id="rId4" Type="http://schemas.openxmlformats.org/officeDocument/2006/relationships/hyperlink" Target="mailto:zhualiu@nsf.gov" TargetMode="External"/><Relationship Id="rId9" Type="http://schemas.openxmlformats.org/officeDocument/2006/relationships/hyperlink" Target="mailto:sedgerto@nsf.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nsf.gov/news/special_reports/coronaviru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E9A4868-F833-7444-B235-280FA0C4B958}"/>
              </a:ext>
            </a:extLst>
          </p:cNvPr>
          <p:cNvSpPr/>
          <p:nvPr/>
        </p:nvSpPr>
        <p:spPr>
          <a:xfrm>
            <a:off x="-152400" y="1"/>
            <a:ext cx="12191999" cy="6857999"/>
          </a:xfrm>
          <a:prstGeom prst="rect">
            <a:avLst/>
          </a:prstGeom>
          <a:blipFill>
            <a:blip r:embed="rId2" cstate="print"/>
            <a:stretch>
              <a:fillRect/>
            </a:stretch>
          </a:blipFill>
        </p:spPr>
        <p:txBody>
          <a:bodyPr wrap="square" lIns="0" tIns="0" rIns="0" bIns="0" rtlCol="0"/>
          <a:lstStyle/>
          <a:p>
            <a:r>
              <a:rPr lang="en-US" dirty="0"/>
              <a:t>DG</a:t>
            </a:r>
            <a:endParaRPr dirty="0"/>
          </a:p>
        </p:txBody>
      </p:sp>
      <p:sp>
        <p:nvSpPr>
          <p:cNvPr id="4" name="object 4"/>
          <p:cNvSpPr/>
          <p:nvPr/>
        </p:nvSpPr>
        <p:spPr>
          <a:xfrm>
            <a:off x="1981200" y="3738728"/>
            <a:ext cx="1053083" cy="1058418"/>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90" dirty="0"/>
              <a:t>1</a:t>
            </a:fld>
            <a:endParaRPr spc="-90" dirty="0"/>
          </a:p>
        </p:txBody>
      </p:sp>
      <p:sp>
        <p:nvSpPr>
          <p:cNvPr id="10" name="object 6">
            <a:extLst>
              <a:ext uri="{FF2B5EF4-FFF2-40B4-BE49-F238E27FC236}">
                <a16:creationId xmlns:a16="http://schemas.microsoft.com/office/drawing/2014/main" id="{821F2A42-B7EF-3242-BB0E-13FA674EFBE8}"/>
              </a:ext>
            </a:extLst>
          </p:cNvPr>
          <p:cNvSpPr txBox="1">
            <a:spLocks/>
          </p:cNvSpPr>
          <p:nvPr/>
        </p:nvSpPr>
        <p:spPr>
          <a:xfrm>
            <a:off x="717041" y="0"/>
            <a:ext cx="3581400" cy="7300075"/>
          </a:xfrm>
          <a:prstGeom prst="rect">
            <a:avLst/>
          </a:prstGeom>
        </p:spPr>
        <p:txBody>
          <a:bodyPr vert="horz" wrap="square" lIns="0" tIns="13335" rIns="0" bIns="0" rtlCol="0">
            <a:spAutoFit/>
          </a:bodyPr>
          <a:lstStyle>
            <a:lvl1pPr>
              <a:defRPr sz="4000" b="1" i="0">
                <a:solidFill>
                  <a:schemeClr val="bg1"/>
                </a:solidFill>
                <a:latin typeface="Arial"/>
                <a:ea typeface="+mj-ea"/>
                <a:cs typeface="Arial"/>
              </a:defRPr>
            </a:lvl1pPr>
          </a:lstStyle>
          <a:p>
            <a:pPr marL="12065" marR="5080" algn="ctr">
              <a:spcBef>
                <a:spcPts val="105"/>
              </a:spcBef>
            </a:pPr>
            <a:r>
              <a:rPr lang="en-US" sz="3200" kern="0" spc="-125" dirty="0">
                <a:latin typeface="Times New Roman" panose="02020603050405020304" pitchFamily="18" charset="0"/>
                <a:cs typeface="Times New Roman" panose="02020603050405020304" pitchFamily="18" charset="0"/>
              </a:rPr>
              <a:t>Atmospheric and </a:t>
            </a:r>
            <a:r>
              <a:rPr lang="en-US" sz="3200" kern="0" spc="-125" dirty="0" err="1">
                <a:latin typeface="Times New Roman" panose="02020603050405020304" pitchFamily="18" charset="0"/>
                <a:cs typeface="Times New Roman" panose="02020603050405020304" pitchFamily="18" charset="0"/>
              </a:rPr>
              <a:t>Geospace</a:t>
            </a:r>
            <a:r>
              <a:rPr lang="en-US" sz="3200" kern="0" spc="-125" dirty="0">
                <a:latin typeface="Times New Roman" panose="02020603050405020304" pitchFamily="18" charset="0"/>
                <a:cs typeface="Times New Roman" panose="02020603050405020304" pitchFamily="18" charset="0"/>
              </a:rPr>
              <a:t> </a:t>
            </a:r>
            <a:r>
              <a:rPr lang="en-US" sz="3200" kern="0" spc="-229" dirty="0">
                <a:latin typeface="Times New Roman" panose="02020603050405020304" pitchFamily="18" charset="0"/>
                <a:cs typeface="Times New Roman" panose="02020603050405020304" pitchFamily="18" charset="0"/>
              </a:rPr>
              <a:t>Sciences </a:t>
            </a:r>
          </a:p>
          <a:p>
            <a:pPr marL="12065" marR="5080" algn="ctr">
              <a:spcBef>
                <a:spcPts val="105"/>
              </a:spcBef>
            </a:pPr>
            <a:r>
              <a:rPr lang="en-US" sz="3200" kern="0" spc="-229" dirty="0">
                <a:latin typeface="Times New Roman" panose="02020603050405020304" pitchFamily="18" charset="0"/>
                <a:cs typeface="Times New Roman" panose="02020603050405020304" pitchFamily="18" charset="0"/>
              </a:rPr>
              <a:t>(AGS)</a:t>
            </a:r>
            <a:br>
              <a:rPr lang="en-US" sz="3200" kern="0" spc="-229" dirty="0">
                <a:latin typeface="Times New Roman" panose="02020603050405020304" pitchFamily="18" charset="0"/>
                <a:cs typeface="Times New Roman" panose="02020603050405020304" pitchFamily="18" charset="0"/>
              </a:rPr>
            </a:br>
            <a:r>
              <a:rPr lang="en-US" sz="3200" kern="0" spc="-229" dirty="0">
                <a:latin typeface="Times New Roman" panose="02020603050405020304" pitchFamily="18" charset="0"/>
                <a:cs typeface="Times New Roman" panose="02020603050405020304" pitchFamily="18" charset="0"/>
              </a:rPr>
              <a:t>   </a:t>
            </a:r>
            <a:br>
              <a:rPr lang="en-US" sz="3200" kern="0" spc="-229" dirty="0">
                <a:latin typeface="Times New Roman" panose="02020603050405020304" pitchFamily="18" charset="0"/>
                <a:cs typeface="Times New Roman" panose="02020603050405020304" pitchFamily="18" charset="0"/>
              </a:rPr>
            </a:br>
            <a:br>
              <a:rPr lang="en-US" sz="2400" kern="0" spc="-175" dirty="0">
                <a:latin typeface="Times New Roman" panose="02020603050405020304" pitchFamily="18" charset="0"/>
                <a:cs typeface="Times New Roman" panose="02020603050405020304" pitchFamily="18" charset="0"/>
              </a:rPr>
            </a:br>
            <a:endParaRPr lang="en-US" sz="2800" kern="0" dirty="0">
              <a:solidFill>
                <a:srgbClr val="FFFF00"/>
              </a:solidFill>
              <a:latin typeface="Times New Roman" panose="02020603050405020304" pitchFamily="18" charset="0"/>
              <a:cs typeface="Times New Roman" panose="02020603050405020304" pitchFamily="18" charset="0"/>
            </a:endParaRPr>
          </a:p>
          <a:p>
            <a:pPr marL="12065" marR="5080" algn="ctr">
              <a:spcBef>
                <a:spcPts val="105"/>
              </a:spcBef>
            </a:pPr>
            <a:br>
              <a:rPr lang="en-US" sz="1600" kern="0" dirty="0">
                <a:latin typeface="Times New Roman" panose="02020603050405020304" pitchFamily="18" charset="0"/>
                <a:cs typeface="Times New Roman" panose="02020603050405020304" pitchFamily="18" charset="0"/>
              </a:rPr>
            </a:br>
            <a:br>
              <a:rPr lang="en-US" sz="1600" kern="0" dirty="0">
                <a:latin typeface="Times New Roman" panose="02020603050405020304" pitchFamily="18" charset="0"/>
                <a:cs typeface="Times New Roman" panose="02020603050405020304" pitchFamily="18" charset="0"/>
              </a:rPr>
            </a:br>
            <a:br>
              <a:rPr lang="en-US" sz="1600" kern="0" dirty="0">
                <a:latin typeface="Times New Roman" panose="02020603050405020304" pitchFamily="18" charset="0"/>
                <a:cs typeface="Times New Roman" panose="02020603050405020304" pitchFamily="18" charset="0"/>
              </a:rPr>
            </a:br>
            <a:br>
              <a:rPr lang="en-US" sz="1600" kern="0" dirty="0">
                <a:latin typeface="Times New Roman" panose="02020603050405020304" pitchFamily="18" charset="0"/>
                <a:cs typeface="Times New Roman" panose="02020603050405020304" pitchFamily="18" charset="0"/>
              </a:rPr>
            </a:br>
            <a:endParaRPr lang="en-US" sz="1600" kern="0" dirty="0">
              <a:latin typeface="Times New Roman" panose="02020603050405020304" pitchFamily="18" charset="0"/>
              <a:cs typeface="Times New Roman" panose="02020603050405020304" pitchFamily="18" charset="0"/>
            </a:endParaRPr>
          </a:p>
          <a:p>
            <a:pPr marL="12065" marR="5080" algn="ctr">
              <a:spcBef>
                <a:spcPts val="105"/>
              </a:spcBef>
            </a:pPr>
            <a:endParaRPr lang="en-US" sz="1600" kern="0" dirty="0">
              <a:latin typeface="Times New Roman" panose="02020603050405020304" pitchFamily="18" charset="0"/>
              <a:cs typeface="Times New Roman" panose="02020603050405020304" pitchFamily="18" charset="0"/>
            </a:endParaRPr>
          </a:p>
          <a:p>
            <a:pPr marL="12065" marR="5080" algn="ctr">
              <a:spcBef>
                <a:spcPts val="105"/>
              </a:spcBef>
            </a:pPr>
            <a:endParaRPr lang="en-US" sz="1600" kern="0" dirty="0">
              <a:latin typeface="Times New Roman" panose="02020603050405020304" pitchFamily="18" charset="0"/>
              <a:cs typeface="Times New Roman" panose="02020603050405020304" pitchFamily="18" charset="0"/>
            </a:endParaRPr>
          </a:p>
          <a:p>
            <a:pPr marL="12065" marR="5080" algn="ctr">
              <a:spcBef>
                <a:spcPts val="105"/>
              </a:spcBef>
            </a:pPr>
            <a:br>
              <a:rPr lang="en-US" sz="1600" kern="0" dirty="0">
                <a:latin typeface="Times New Roman" panose="02020603050405020304" pitchFamily="18" charset="0"/>
                <a:cs typeface="Times New Roman" panose="02020603050405020304" pitchFamily="18" charset="0"/>
              </a:rPr>
            </a:br>
            <a:br>
              <a:rPr lang="en-US" sz="1600" kern="0" dirty="0">
                <a:latin typeface="Times New Roman" panose="02020603050405020304" pitchFamily="18" charset="0"/>
                <a:cs typeface="Times New Roman" panose="02020603050405020304" pitchFamily="18" charset="0"/>
              </a:rPr>
            </a:br>
            <a:r>
              <a:rPr lang="en-US" sz="2000" kern="0" dirty="0">
                <a:latin typeface="Times New Roman" panose="02020603050405020304" pitchFamily="18" charset="0"/>
                <a:cs typeface="Times New Roman" panose="02020603050405020304" pitchFamily="18" charset="0"/>
              </a:rPr>
              <a:t>Please submit questions via </a:t>
            </a:r>
          </a:p>
          <a:p>
            <a:pPr marL="12065" marR="5080" algn="ctr">
              <a:spcBef>
                <a:spcPts val="105"/>
              </a:spcBef>
            </a:pPr>
            <a:r>
              <a:rPr lang="en-US" sz="2000" kern="0" dirty="0">
                <a:latin typeface="Times New Roman" panose="02020603050405020304" pitchFamily="18" charset="0"/>
                <a:cs typeface="Times New Roman" panose="02020603050405020304" pitchFamily="18" charset="0"/>
              </a:rPr>
              <a:t>the Q&amp;A button</a:t>
            </a:r>
            <a:br>
              <a:rPr lang="en-US" sz="1800" kern="0" dirty="0">
                <a:latin typeface="Times New Roman" panose="02020603050405020304" pitchFamily="18" charset="0"/>
                <a:cs typeface="Times New Roman" panose="02020603050405020304" pitchFamily="18" charset="0"/>
              </a:rPr>
            </a:br>
            <a:r>
              <a:rPr lang="en-US" sz="1800" kern="0" dirty="0">
                <a:latin typeface="Times New Roman" panose="02020603050405020304" pitchFamily="18" charset="0"/>
                <a:cs typeface="Times New Roman" panose="02020603050405020304" pitchFamily="18" charset="0"/>
              </a:rPr>
              <a:t>Please set to </a:t>
            </a:r>
            <a:br>
              <a:rPr lang="en-US" sz="1800" kern="0" dirty="0">
                <a:latin typeface="Times New Roman" panose="02020603050405020304" pitchFamily="18" charset="0"/>
                <a:cs typeface="Times New Roman" panose="02020603050405020304" pitchFamily="18" charset="0"/>
              </a:rPr>
            </a:br>
            <a:r>
              <a:rPr lang="en-US" sz="1800" kern="0" dirty="0">
                <a:latin typeface="Times New Roman" panose="02020603050405020304" pitchFamily="18" charset="0"/>
                <a:cs typeface="Times New Roman" panose="02020603050405020304" pitchFamily="18" charset="0"/>
              </a:rPr>
              <a:t>“Send anonymously”</a:t>
            </a:r>
          </a:p>
          <a:p>
            <a:pPr marL="12065" marR="5080" algn="ctr">
              <a:spcBef>
                <a:spcPts val="105"/>
              </a:spcBef>
            </a:pPr>
            <a:endParaRPr lang="en-US" sz="1800" kern="0" dirty="0">
              <a:latin typeface="Times New Roman" panose="02020603050405020304" pitchFamily="18" charset="0"/>
              <a:cs typeface="Times New Roman" panose="02020603050405020304" pitchFamily="18" charset="0"/>
            </a:endParaRPr>
          </a:p>
          <a:p>
            <a:pPr marL="12065" marR="5080" algn="ctr">
              <a:spcBef>
                <a:spcPts val="105"/>
              </a:spcBef>
            </a:pPr>
            <a:r>
              <a:rPr lang="en-US" sz="1600" i="1" u="sng" kern="0" dirty="0">
                <a:latin typeface="Times New Roman" panose="02020603050405020304" pitchFamily="18" charset="0"/>
                <a:cs typeface="Times New Roman" panose="02020603050405020304" pitchFamily="18" charset="0"/>
              </a:rPr>
              <a:t>This presentation is being recorded</a:t>
            </a:r>
            <a:endParaRPr lang="en-US" sz="2800" i="1" u="sng" kern="0" dirty="0">
              <a:latin typeface="Times New Roman" panose="02020603050405020304" pitchFamily="18" charset="0"/>
              <a:cs typeface="Times New Roman" panose="02020603050405020304" pitchFamily="18" charset="0"/>
            </a:endParaRPr>
          </a:p>
          <a:p>
            <a:pPr marL="12065" marR="5080" algn="ctr">
              <a:spcBef>
                <a:spcPts val="105"/>
              </a:spcBef>
            </a:pPr>
            <a:endParaRPr lang="en-US" sz="3200" kern="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3392C5E-42B7-4DF9-B671-A3103A1700F1}"/>
              </a:ext>
            </a:extLst>
          </p:cNvPr>
          <p:cNvSpPr txBox="1"/>
          <p:nvPr/>
        </p:nvSpPr>
        <p:spPr>
          <a:xfrm>
            <a:off x="808861" y="1478511"/>
            <a:ext cx="3397759" cy="2246769"/>
          </a:xfrm>
          <a:prstGeom prst="rect">
            <a:avLst/>
          </a:prstGeom>
          <a:noFill/>
        </p:spPr>
        <p:txBody>
          <a:bodyPr wrap="square" rtlCol="0">
            <a:spAutoFit/>
          </a:bodyPr>
          <a:lstStyle/>
          <a:p>
            <a:pPr algn="ctr"/>
            <a:r>
              <a:rPr lang="en-US" sz="2800" b="1" kern="0" spc="-229" dirty="0">
                <a:solidFill>
                  <a:schemeClr val="bg1"/>
                </a:solidFill>
                <a:latin typeface="Times New Roman" panose="02020603050405020304" pitchFamily="18" charset="0"/>
                <a:cs typeface="Times New Roman" panose="02020603050405020304" pitchFamily="18" charset="0"/>
              </a:rPr>
              <a:t>AGS   Virtual Office Hour</a:t>
            </a:r>
          </a:p>
          <a:p>
            <a:pPr algn="ctr"/>
            <a:endParaRPr lang="en-US" sz="2800" b="1" kern="0" spc="-229" dirty="0">
              <a:solidFill>
                <a:schemeClr val="bg1"/>
              </a:solidFill>
              <a:latin typeface="Times New Roman" panose="02020603050405020304" pitchFamily="18" charset="0"/>
              <a:cs typeface="Times New Roman" panose="02020603050405020304" pitchFamily="18" charset="0"/>
            </a:endParaRPr>
          </a:p>
          <a:p>
            <a:pPr algn="ctr"/>
            <a:r>
              <a:rPr lang="en-US" sz="2800" b="1" kern="0" spc="-229" dirty="0">
                <a:solidFill>
                  <a:schemeClr val="bg1"/>
                </a:solidFill>
                <a:latin typeface="Times New Roman" panose="02020603050405020304" pitchFamily="18" charset="0"/>
                <a:cs typeface="Times New Roman" panose="02020603050405020304" pitchFamily="18" charset="0"/>
              </a:rPr>
              <a:t>Topic: COVID-19  related Impacts </a:t>
            </a:r>
            <a:endParaRPr lang="en-US" sz="2800" b="1" dirty="0">
              <a:solidFill>
                <a:schemeClr val="bg1"/>
              </a:solidFill>
            </a:endParaRPr>
          </a:p>
        </p:txBody>
      </p:sp>
      <p:sp>
        <p:nvSpPr>
          <p:cNvPr id="5" name="TextBox 4">
            <a:extLst>
              <a:ext uri="{FF2B5EF4-FFF2-40B4-BE49-F238E27FC236}">
                <a16:creationId xmlns:a16="http://schemas.microsoft.com/office/drawing/2014/main" id="{1965472B-3B44-4872-9B83-C619156E2B9D}"/>
              </a:ext>
            </a:extLst>
          </p:cNvPr>
          <p:cNvSpPr txBox="1"/>
          <p:nvPr/>
        </p:nvSpPr>
        <p:spPr>
          <a:xfrm>
            <a:off x="8031188" y="609600"/>
            <a:ext cx="3890809" cy="646331"/>
          </a:xfrm>
          <a:prstGeom prst="rect">
            <a:avLst/>
          </a:prstGeom>
          <a:noFill/>
        </p:spPr>
        <p:txBody>
          <a:bodyPr wrap="none" rtlCol="0">
            <a:spAutoFit/>
          </a:bodyPr>
          <a:lstStyle/>
          <a:p>
            <a:r>
              <a:rPr lang="en-US" sz="3600" b="1" kern="0" dirty="0">
                <a:solidFill>
                  <a:srgbClr val="FFFF00"/>
                </a:solidFill>
                <a:latin typeface="Times New Roman" panose="02020603050405020304" pitchFamily="18" charset="0"/>
                <a:cs typeface="Times New Roman" panose="02020603050405020304" pitchFamily="18" charset="0"/>
              </a:rPr>
              <a:t>We will begin soon</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D5DAC-A8F7-A449-9327-E348E4179B13}"/>
              </a:ext>
            </a:extLst>
          </p:cNvPr>
          <p:cNvSpPr>
            <a:spLocks noGrp="1"/>
          </p:cNvSpPr>
          <p:nvPr>
            <p:ph type="title"/>
          </p:nvPr>
        </p:nvSpPr>
        <p:spPr>
          <a:xfrm>
            <a:off x="914400" y="0"/>
            <a:ext cx="10363200" cy="1231106"/>
          </a:xfrm>
        </p:spPr>
        <p:txBody>
          <a:bodyPr/>
          <a:lstStyle/>
          <a:p>
            <a:pPr algn="ctr"/>
            <a:r>
              <a:rPr lang="en-US" spc="-5" dirty="0">
                <a:latin typeface="Times New Roman" panose="02020603050405020304" pitchFamily="18" charset="0"/>
                <a:cs typeface="Times New Roman" panose="02020603050405020304" pitchFamily="18" charset="0"/>
              </a:rPr>
              <a:t>Status of field campaigns and requests for projects using deployable AGS facilities</a:t>
            </a:r>
            <a:endParaRPr lang="en-US"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5251D650-1778-3246-84BA-67CB89D872D4}"/>
              </a:ext>
            </a:extLst>
          </p:cNvPr>
          <p:cNvSpPr>
            <a:spLocks noGrp="1"/>
          </p:cNvSpPr>
          <p:nvPr>
            <p:ph type="body" idx="1"/>
          </p:nvPr>
        </p:nvSpPr>
        <p:spPr>
          <a:xfrm>
            <a:off x="152400" y="1500092"/>
            <a:ext cx="11734800" cy="5176933"/>
          </a:xfrm>
        </p:spPr>
        <p:txBody>
          <a:bodyPr/>
          <a:lstStyle/>
          <a:p>
            <a:pPr marL="285750" indent="-28575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Funded projects </a:t>
            </a:r>
            <a:r>
              <a:rPr lang="en-US" sz="2400" dirty="0">
                <a:latin typeface="Times New Roman" panose="02020603050405020304" pitchFamily="18" charset="0"/>
                <a:cs typeface="Times New Roman" panose="02020603050405020304" pitchFamily="18" charset="0"/>
              </a:rPr>
              <a:t>– Most of the 2020 field campaigns have been postponed.  Those that are climatologically-dependent will be planned for the same time period in 2021.  Funded projects will have scheduling priority.</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Requested projects </a:t>
            </a:r>
            <a:r>
              <a:rPr lang="en-US" sz="2400" dirty="0">
                <a:latin typeface="Times New Roman" panose="02020603050405020304" pitchFamily="18" charset="0"/>
                <a:cs typeface="Times New Roman" panose="02020603050405020304" pitchFamily="18" charset="0"/>
              </a:rPr>
              <a:t>– NSF is currently reviewing a set of requests, mostly for 2021 field activities.  Depending on the outcome of the reviews and the availability of resources, some of these may be able to go in their requested time slot, while others will be asked to move to 2022.</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Future projects </a:t>
            </a:r>
            <a:r>
              <a:rPr lang="en-US" sz="2400" dirty="0">
                <a:latin typeface="Times New Roman" panose="02020603050405020304" pitchFamily="18" charset="0"/>
                <a:cs typeface="Times New Roman" panose="02020603050405020304" pitchFamily="18" charset="0"/>
              </a:rPr>
              <a:t>– Pending the decisions on the proposals in-hand and facility availability, NSF may choose to put a temporary moratorium on field campaign Letters of Interest for 2022 field activities to allow a potential backlog to subside.</a:t>
            </a:r>
          </a:p>
          <a:p>
            <a:endParaRPr lang="en-US" dirty="0"/>
          </a:p>
        </p:txBody>
      </p:sp>
    </p:spTree>
    <p:extLst>
      <p:ext uri="{BB962C8B-B14F-4D97-AF65-F5344CB8AC3E}">
        <p14:creationId xmlns:p14="http://schemas.microsoft.com/office/powerpoint/2010/main" val="1125400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6890" y="183133"/>
            <a:ext cx="11095990" cy="627736"/>
          </a:xfrm>
          <a:prstGeom prst="rect">
            <a:avLst/>
          </a:prstGeom>
        </p:spPr>
        <p:txBody>
          <a:bodyPr vert="horz" wrap="square" lIns="0" tIns="12065" rIns="0" bIns="0" rtlCol="0">
            <a:spAutoFit/>
          </a:bodyPr>
          <a:lstStyle/>
          <a:p>
            <a:pPr marL="12700">
              <a:lnSpc>
                <a:spcPct val="100000"/>
              </a:lnSpc>
              <a:spcBef>
                <a:spcPts val="95"/>
              </a:spcBef>
              <a:tabLst>
                <a:tab pos="1887855" algn="l"/>
                <a:tab pos="4381500" algn="l"/>
                <a:tab pos="5721350" algn="l"/>
                <a:tab pos="6713220" algn="l"/>
                <a:tab pos="9072880" algn="l"/>
              </a:tabLst>
            </a:pPr>
            <a:r>
              <a:rPr lang="en-US" spc="-5" dirty="0">
                <a:latin typeface="Times New Roman" panose="02020603050405020304" pitchFamily="18" charset="0"/>
                <a:cs typeface="Times New Roman" panose="02020603050405020304" pitchFamily="18" charset="0"/>
              </a:rPr>
              <a:t>Current awardees: short and long-term planning</a:t>
            </a:r>
            <a:endParaRPr sz="3800" dirty="0"/>
          </a:p>
        </p:txBody>
      </p:sp>
      <p:sp>
        <p:nvSpPr>
          <p:cNvPr id="3" name="object 3"/>
          <p:cNvSpPr txBox="1"/>
          <p:nvPr/>
        </p:nvSpPr>
        <p:spPr>
          <a:xfrm>
            <a:off x="516890" y="1447799"/>
            <a:ext cx="10082529" cy="4177453"/>
          </a:xfrm>
          <a:prstGeom prst="rect">
            <a:avLst/>
          </a:prstGeom>
        </p:spPr>
        <p:txBody>
          <a:bodyPr vert="horz" wrap="square" lIns="0" tIns="12700" rIns="0" bIns="0" rtlCol="0">
            <a:spAutoFit/>
          </a:bodyPr>
          <a:lstStyle/>
          <a:p>
            <a:pPr marL="527050" indent="-514350">
              <a:lnSpc>
                <a:spcPts val="3545"/>
              </a:lnSpc>
              <a:spcBef>
                <a:spcPts val="100"/>
              </a:spcBef>
              <a:buAutoNum type="arabicPeriod"/>
              <a:tabLst>
                <a:tab pos="526415" algn="l"/>
                <a:tab pos="527050" algn="l"/>
              </a:tabLst>
            </a:pPr>
            <a:r>
              <a:rPr sz="3000" b="1" spc="-5" dirty="0">
                <a:solidFill>
                  <a:srgbClr val="FFFFFF"/>
                </a:solidFill>
                <a:latin typeface="Times New Roman" panose="02020603050405020304" pitchFamily="18" charset="0"/>
                <a:cs typeface="Times New Roman" panose="02020603050405020304" pitchFamily="18" charset="0"/>
              </a:rPr>
              <a:t>Login </a:t>
            </a:r>
            <a:r>
              <a:rPr sz="3000" b="1" dirty="0">
                <a:solidFill>
                  <a:srgbClr val="FFFFFF"/>
                </a:solidFill>
                <a:latin typeface="Times New Roman" panose="02020603050405020304" pitchFamily="18" charset="0"/>
                <a:cs typeface="Times New Roman" panose="02020603050405020304" pitchFamily="18" charset="0"/>
              </a:rPr>
              <a:t>to</a:t>
            </a:r>
            <a:r>
              <a:rPr sz="3000" b="1" spc="-25" dirty="0">
                <a:solidFill>
                  <a:srgbClr val="FFFFFF"/>
                </a:solidFill>
                <a:latin typeface="Times New Roman" panose="02020603050405020304" pitchFamily="18" charset="0"/>
                <a:cs typeface="Times New Roman" panose="02020603050405020304" pitchFamily="18" charset="0"/>
              </a:rPr>
              <a:t> </a:t>
            </a:r>
            <a:r>
              <a:rPr sz="3000" b="1" spc="-5" dirty="0">
                <a:solidFill>
                  <a:srgbClr val="FFFFFF"/>
                </a:solidFill>
                <a:latin typeface="Times New Roman" panose="02020603050405020304" pitchFamily="18" charset="0"/>
                <a:cs typeface="Times New Roman" panose="02020603050405020304" pitchFamily="18" charset="0"/>
              </a:rPr>
              <a:t>Research.gov</a:t>
            </a:r>
            <a:endParaRPr sz="3000" b="1" dirty="0">
              <a:latin typeface="Times New Roman" panose="02020603050405020304" pitchFamily="18" charset="0"/>
              <a:cs typeface="Times New Roman" panose="02020603050405020304" pitchFamily="18" charset="0"/>
            </a:endParaRPr>
          </a:p>
          <a:p>
            <a:pPr marL="698500" lvl="1" indent="-228600">
              <a:lnSpc>
                <a:spcPts val="3000"/>
              </a:lnSpc>
              <a:buChar char="•"/>
              <a:tabLst>
                <a:tab pos="698500" algn="l"/>
              </a:tabLst>
            </a:pPr>
            <a:r>
              <a:rPr sz="2600" spc="-5" dirty="0">
                <a:solidFill>
                  <a:srgbClr val="FFFFFF"/>
                </a:solidFill>
                <a:latin typeface="Times New Roman" panose="02020603050405020304" pitchFamily="18" charset="0"/>
                <a:cs typeface="Times New Roman" panose="02020603050405020304" pitchFamily="18" charset="0"/>
              </a:rPr>
              <a:t>Check </a:t>
            </a:r>
            <a:r>
              <a:rPr sz="2600" dirty="0">
                <a:solidFill>
                  <a:srgbClr val="FFFFFF"/>
                </a:solidFill>
                <a:latin typeface="Times New Roman" panose="02020603050405020304" pitchFamily="18" charset="0"/>
                <a:cs typeface="Times New Roman" panose="02020603050405020304" pitchFamily="18" charset="0"/>
              </a:rPr>
              <a:t>your </a:t>
            </a:r>
            <a:r>
              <a:rPr sz="2600" spc="-5" dirty="0">
                <a:solidFill>
                  <a:srgbClr val="FFFFFF"/>
                </a:solidFill>
                <a:latin typeface="Times New Roman" panose="02020603050405020304" pitchFamily="18" charset="0"/>
                <a:cs typeface="Times New Roman" panose="02020603050405020304" pitchFamily="18" charset="0"/>
              </a:rPr>
              <a:t>report due</a:t>
            </a:r>
            <a:r>
              <a:rPr sz="2600" spc="30" dirty="0">
                <a:solidFill>
                  <a:srgbClr val="FFFFFF"/>
                </a:solidFill>
                <a:latin typeface="Times New Roman" panose="02020603050405020304" pitchFamily="18" charset="0"/>
                <a:cs typeface="Times New Roman" panose="02020603050405020304" pitchFamily="18" charset="0"/>
              </a:rPr>
              <a:t> </a:t>
            </a:r>
            <a:r>
              <a:rPr sz="2600" spc="-5" dirty="0">
                <a:solidFill>
                  <a:srgbClr val="FFFFFF"/>
                </a:solidFill>
                <a:latin typeface="Times New Roman" panose="02020603050405020304" pitchFamily="18" charset="0"/>
                <a:cs typeface="Times New Roman" panose="02020603050405020304" pitchFamily="18" charset="0"/>
              </a:rPr>
              <a:t>dates</a:t>
            </a:r>
            <a:endParaRPr sz="2600" dirty="0">
              <a:latin typeface="Times New Roman" panose="02020603050405020304" pitchFamily="18" charset="0"/>
              <a:cs typeface="Times New Roman" panose="02020603050405020304" pitchFamily="18" charset="0"/>
            </a:endParaRPr>
          </a:p>
          <a:p>
            <a:pPr marL="698500" lvl="1" indent="-228600">
              <a:lnSpc>
                <a:spcPts val="2995"/>
              </a:lnSpc>
              <a:buChar char="•"/>
              <a:tabLst>
                <a:tab pos="698500" algn="l"/>
              </a:tabLst>
            </a:pPr>
            <a:r>
              <a:rPr sz="2600" spc="-5" dirty="0">
                <a:solidFill>
                  <a:srgbClr val="FFFFFF"/>
                </a:solidFill>
                <a:latin typeface="Times New Roman" panose="02020603050405020304" pitchFamily="18" charset="0"/>
                <a:cs typeface="Times New Roman" panose="02020603050405020304" pitchFamily="18" charset="0"/>
              </a:rPr>
              <a:t>Check </a:t>
            </a:r>
            <a:r>
              <a:rPr sz="2600" dirty="0">
                <a:solidFill>
                  <a:srgbClr val="FFFFFF"/>
                </a:solidFill>
                <a:latin typeface="Times New Roman" panose="02020603050405020304" pitchFamily="18" charset="0"/>
                <a:cs typeface="Times New Roman" panose="02020603050405020304" pitchFamily="18" charset="0"/>
              </a:rPr>
              <a:t>your </a:t>
            </a:r>
            <a:r>
              <a:rPr sz="2600" spc="-5" dirty="0">
                <a:solidFill>
                  <a:srgbClr val="FFFFFF"/>
                </a:solidFill>
                <a:latin typeface="Times New Roman" panose="02020603050405020304" pitchFamily="18" charset="0"/>
                <a:cs typeface="Times New Roman" panose="02020603050405020304" pitchFamily="18" charset="0"/>
              </a:rPr>
              <a:t>project end</a:t>
            </a:r>
            <a:r>
              <a:rPr sz="2600" spc="30" dirty="0">
                <a:solidFill>
                  <a:srgbClr val="FFFFFF"/>
                </a:solidFill>
                <a:latin typeface="Times New Roman" panose="02020603050405020304" pitchFamily="18" charset="0"/>
                <a:cs typeface="Times New Roman" panose="02020603050405020304" pitchFamily="18" charset="0"/>
              </a:rPr>
              <a:t> </a:t>
            </a:r>
            <a:r>
              <a:rPr sz="2600" spc="-5" dirty="0">
                <a:solidFill>
                  <a:srgbClr val="FFFFFF"/>
                </a:solidFill>
                <a:latin typeface="Times New Roman" panose="02020603050405020304" pitchFamily="18" charset="0"/>
                <a:cs typeface="Times New Roman" panose="02020603050405020304" pitchFamily="18" charset="0"/>
              </a:rPr>
              <a:t>dates</a:t>
            </a:r>
            <a:endParaRPr sz="2600" dirty="0">
              <a:latin typeface="Times New Roman" panose="02020603050405020304" pitchFamily="18" charset="0"/>
              <a:cs typeface="Times New Roman" panose="02020603050405020304" pitchFamily="18" charset="0"/>
            </a:endParaRPr>
          </a:p>
          <a:p>
            <a:pPr marL="698500" lvl="1" indent="-228600">
              <a:lnSpc>
                <a:spcPts val="3055"/>
              </a:lnSpc>
              <a:buChar char="•"/>
              <a:tabLst>
                <a:tab pos="698500" algn="l"/>
              </a:tabLst>
            </a:pPr>
            <a:r>
              <a:rPr sz="2600" spc="-5" dirty="0">
                <a:solidFill>
                  <a:srgbClr val="FFFFFF"/>
                </a:solidFill>
                <a:latin typeface="Times New Roman" panose="02020603050405020304" pitchFamily="18" charset="0"/>
                <a:cs typeface="Times New Roman" panose="02020603050405020304" pitchFamily="18" charset="0"/>
              </a:rPr>
              <a:t>Find your managing Program </a:t>
            </a:r>
            <a:r>
              <a:rPr sz="2600" spc="-10" dirty="0">
                <a:solidFill>
                  <a:srgbClr val="FFFFFF"/>
                </a:solidFill>
                <a:latin typeface="Times New Roman" panose="02020603050405020304" pitchFamily="18" charset="0"/>
                <a:cs typeface="Times New Roman" panose="02020603050405020304" pitchFamily="18" charset="0"/>
              </a:rPr>
              <a:t>Officer </a:t>
            </a:r>
            <a:r>
              <a:rPr sz="2600" spc="-5" dirty="0">
                <a:solidFill>
                  <a:srgbClr val="FFFFFF"/>
                </a:solidFill>
                <a:latin typeface="Times New Roman" panose="02020603050405020304" pitchFamily="18" charset="0"/>
                <a:cs typeface="Times New Roman" panose="02020603050405020304" pitchFamily="18" charset="0"/>
              </a:rPr>
              <a:t>for each</a:t>
            </a:r>
            <a:r>
              <a:rPr sz="2600" spc="135" dirty="0">
                <a:solidFill>
                  <a:srgbClr val="FFFFFF"/>
                </a:solidFill>
                <a:latin typeface="Times New Roman" panose="02020603050405020304" pitchFamily="18" charset="0"/>
                <a:cs typeface="Times New Roman" panose="02020603050405020304" pitchFamily="18" charset="0"/>
              </a:rPr>
              <a:t> </a:t>
            </a:r>
            <a:r>
              <a:rPr sz="2600" spc="-5" dirty="0">
                <a:solidFill>
                  <a:srgbClr val="FFFFFF"/>
                </a:solidFill>
                <a:latin typeface="Times New Roman" panose="02020603050405020304" pitchFamily="18" charset="0"/>
                <a:cs typeface="Times New Roman" panose="02020603050405020304" pitchFamily="18" charset="0"/>
              </a:rPr>
              <a:t>grant</a:t>
            </a:r>
            <a:endParaRPr sz="2600" dirty="0">
              <a:latin typeface="Times New Roman" panose="02020603050405020304" pitchFamily="18" charset="0"/>
              <a:cs typeface="Times New Roman" panose="02020603050405020304" pitchFamily="18" charset="0"/>
            </a:endParaRPr>
          </a:p>
          <a:p>
            <a:pPr lvl="1">
              <a:lnSpc>
                <a:spcPct val="100000"/>
              </a:lnSpc>
              <a:spcBef>
                <a:spcPts val="10"/>
              </a:spcBef>
              <a:buClr>
                <a:srgbClr val="FFFFFF"/>
              </a:buClr>
              <a:buFont typeface="Arial"/>
              <a:buChar char="•"/>
            </a:pPr>
            <a:endParaRPr sz="2400" dirty="0">
              <a:latin typeface="Times New Roman" panose="02020603050405020304" pitchFamily="18" charset="0"/>
              <a:cs typeface="Times New Roman" panose="02020603050405020304" pitchFamily="18" charset="0"/>
            </a:endParaRPr>
          </a:p>
          <a:p>
            <a:pPr marL="527050" indent="-514350">
              <a:lnSpc>
                <a:spcPts val="3540"/>
              </a:lnSpc>
              <a:buAutoNum type="arabicPeriod"/>
              <a:tabLst>
                <a:tab pos="526415" algn="l"/>
                <a:tab pos="527050" algn="l"/>
              </a:tabLst>
            </a:pPr>
            <a:r>
              <a:rPr sz="3000" b="1" spc="-5" dirty="0">
                <a:solidFill>
                  <a:srgbClr val="FFFFFF"/>
                </a:solidFill>
                <a:latin typeface="Times New Roman" panose="02020603050405020304" pitchFamily="18" charset="0"/>
                <a:cs typeface="Times New Roman" panose="02020603050405020304" pitchFamily="18" charset="0"/>
              </a:rPr>
              <a:t>Think about your project(s) and your</a:t>
            </a:r>
            <a:r>
              <a:rPr sz="3000" b="1" spc="-30" dirty="0">
                <a:solidFill>
                  <a:srgbClr val="FFFFFF"/>
                </a:solidFill>
                <a:latin typeface="Times New Roman" panose="02020603050405020304" pitchFamily="18" charset="0"/>
                <a:cs typeface="Times New Roman" panose="02020603050405020304" pitchFamily="18" charset="0"/>
              </a:rPr>
              <a:t> </a:t>
            </a:r>
            <a:r>
              <a:rPr sz="3000" b="1" spc="-5" dirty="0">
                <a:solidFill>
                  <a:srgbClr val="FFFFFF"/>
                </a:solidFill>
                <a:latin typeface="Times New Roman" panose="02020603050405020304" pitchFamily="18" charset="0"/>
                <a:cs typeface="Times New Roman" panose="02020603050405020304" pitchFamily="18" charset="0"/>
              </a:rPr>
              <a:t>goals</a:t>
            </a:r>
            <a:endParaRPr sz="3000" b="1" dirty="0">
              <a:latin typeface="Times New Roman" panose="02020603050405020304" pitchFamily="18" charset="0"/>
              <a:cs typeface="Times New Roman" panose="02020603050405020304" pitchFamily="18" charset="0"/>
            </a:endParaRPr>
          </a:p>
          <a:p>
            <a:pPr marL="697865" marR="227329" lvl="1" indent="-228600">
              <a:lnSpc>
                <a:spcPts val="2500"/>
              </a:lnSpc>
              <a:spcBef>
                <a:spcPts val="540"/>
              </a:spcBef>
              <a:buChar char="•"/>
              <a:tabLst>
                <a:tab pos="698500" algn="l"/>
              </a:tabLst>
            </a:pPr>
            <a:r>
              <a:rPr sz="2600" spc="-5" dirty="0">
                <a:solidFill>
                  <a:srgbClr val="FFFFFF"/>
                </a:solidFill>
                <a:latin typeface="Times New Roman" panose="02020603050405020304" pitchFamily="18" charset="0"/>
                <a:cs typeface="Times New Roman" panose="02020603050405020304" pitchFamily="18" charset="0"/>
              </a:rPr>
              <a:t>Check </a:t>
            </a:r>
            <a:r>
              <a:rPr sz="2600" dirty="0">
                <a:solidFill>
                  <a:srgbClr val="FFFFFF"/>
                </a:solidFill>
                <a:latin typeface="Times New Roman" panose="02020603050405020304" pitchFamily="18" charset="0"/>
                <a:cs typeface="Times New Roman" panose="02020603050405020304" pitchFamily="18" charset="0"/>
              </a:rPr>
              <a:t>your </a:t>
            </a:r>
            <a:r>
              <a:rPr sz="2600" spc="-5" dirty="0">
                <a:solidFill>
                  <a:srgbClr val="FFFFFF"/>
                </a:solidFill>
                <a:latin typeface="Times New Roman" panose="02020603050405020304" pitchFamily="18" charset="0"/>
                <a:cs typeface="Times New Roman" panose="02020603050405020304" pitchFamily="18" charset="0"/>
              </a:rPr>
              <a:t>grant balances, make plans as best you can for  the next few</a:t>
            </a:r>
            <a:r>
              <a:rPr sz="2600" spc="40" dirty="0">
                <a:solidFill>
                  <a:srgbClr val="FFFFFF"/>
                </a:solidFill>
                <a:latin typeface="Times New Roman" panose="02020603050405020304" pitchFamily="18" charset="0"/>
                <a:cs typeface="Times New Roman" panose="02020603050405020304" pitchFamily="18" charset="0"/>
              </a:rPr>
              <a:t> </a:t>
            </a:r>
            <a:r>
              <a:rPr sz="2600" spc="-5" dirty="0">
                <a:solidFill>
                  <a:srgbClr val="FFFFFF"/>
                </a:solidFill>
                <a:latin typeface="Times New Roman" panose="02020603050405020304" pitchFamily="18" charset="0"/>
                <a:cs typeface="Times New Roman" panose="02020603050405020304" pitchFamily="18" charset="0"/>
              </a:rPr>
              <a:t>months</a:t>
            </a:r>
            <a:endParaRPr sz="2600" dirty="0">
              <a:latin typeface="Times New Roman" panose="02020603050405020304" pitchFamily="18" charset="0"/>
              <a:cs typeface="Times New Roman" panose="02020603050405020304" pitchFamily="18" charset="0"/>
            </a:endParaRPr>
          </a:p>
          <a:p>
            <a:pPr lvl="1">
              <a:lnSpc>
                <a:spcPct val="100000"/>
              </a:lnSpc>
              <a:buClr>
                <a:srgbClr val="FFFFFF"/>
              </a:buClr>
              <a:buFont typeface="Arial"/>
              <a:buChar char="•"/>
            </a:pPr>
            <a:endParaRPr sz="2600" dirty="0">
              <a:latin typeface="Times New Roman" panose="02020603050405020304" pitchFamily="18" charset="0"/>
              <a:cs typeface="Times New Roman" panose="02020603050405020304" pitchFamily="18" charset="0"/>
            </a:endParaRPr>
          </a:p>
          <a:p>
            <a:pPr marL="697865" marR="5080" lvl="1" indent="-228600">
              <a:lnSpc>
                <a:spcPts val="2500"/>
              </a:lnSpc>
              <a:spcBef>
                <a:spcPts val="5"/>
              </a:spcBef>
              <a:buChar char="•"/>
              <a:tabLst>
                <a:tab pos="698500" algn="l"/>
              </a:tabLst>
            </a:pPr>
            <a:r>
              <a:rPr sz="2600" spc="-5" dirty="0">
                <a:solidFill>
                  <a:srgbClr val="FFFFFF"/>
                </a:solidFill>
                <a:latin typeface="Times New Roman" panose="02020603050405020304" pitchFamily="18" charset="0"/>
                <a:cs typeface="Times New Roman" panose="02020603050405020304" pitchFamily="18" charset="0"/>
              </a:rPr>
              <a:t>If you see a need for supplemental funding to accomplish the  original proposal goals, please contact your Program</a:t>
            </a:r>
            <a:r>
              <a:rPr sz="2600" spc="204" dirty="0">
                <a:solidFill>
                  <a:srgbClr val="FFFFFF"/>
                </a:solidFill>
                <a:latin typeface="Times New Roman" panose="02020603050405020304" pitchFamily="18" charset="0"/>
                <a:cs typeface="Times New Roman" panose="02020603050405020304" pitchFamily="18" charset="0"/>
              </a:rPr>
              <a:t> </a:t>
            </a:r>
            <a:r>
              <a:rPr sz="2600" spc="-10" dirty="0">
                <a:solidFill>
                  <a:srgbClr val="FFFFFF"/>
                </a:solidFill>
                <a:latin typeface="Times New Roman" panose="02020603050405020304" pitchFamily="18" charset="0"/>
                <a:cs typeface="Times New Roman" panose="02020603050405020304" pitchFamily="18" charset="0"/>
              </a:rPr>
              <a:t>Officer</a:t>
            </a:r>
            <a:endParaRPr sz="2600" dirty="0">
              <a:latin typeface="Times New Roman" panose="02020603050405020304" pitchFamily="18" charset="0"/>
              <a:cs typeface="Times New Roman" panose="02020603050405020304" pitchFamily="18" charset="0"/>
            </a:endParaRPr>
          </a:p>
        </p:txBody>
      </p:sp>
      <p:sp>
        <p:nvSpPr>
          <p:cNvPr id="4" name="object 4"/>
          <p:cNvSpPr/>
          <p:nvPr/>
        </p:nvSpPr>
        <p:spPr>
          <a:xfrm>
            <a:off x="7224521" y="1050797"/>
            <a:ext cx="4838700" cy="154990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90" dirty="0"/>
              <a:t>11</a:t>
            </a:fld>
            <a:endParaRPr spc="-9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6120" y="168541"/>
            <a:ext cx="11180762" cy="689291"/>
          </a:xfrm>
          <a:prstGeom prst="rect">
            <a:avLst/>
          </a:prstGeom>
        </p:spPr>
        <p:txBody>
          <a:bodyPr vert="horz" wrap="square" lIns="0" tIns="12065" rIns="0" bIns="0" rtlCol="0">
            <a:spAutoFit/>
          </a:bodyPr>
          <a:lstStyle/>
          <a:p>
            <a:pPr marL="12700">
              <a:lnSpc>
                <a:spcPct val="100000"/>
              </a:lnSpc>
              <a:spcBef>
                <a:spcPts val="95"/>
              </a:spcBef>
            </a:pPr>
            <a:r>
              <a:rPr sz="4400" spc="-5" dirty="0">
                <a:latin typeface="Times New Roman" panose="02020603050405020304" pitchFamily="18" charset="0"/>
                <a:cs typeface="Times New Roman" panose="02020603050405020304" pitchFamily="18" charset="0"/>
              </a:rPr>
              <a:t>Current awardees: No-Cost</a:t>
            </a:r>
            <a:r>
              <a:rPr sz="4400" spc="65" dirty="0">
                <a:latin typeface="Times New Roman" panose="02020603050405020304" pitchFamily="18" charset="0"/>
                <a:cs typeface="Times New Roman" panose="02020603050405020304" pitchFamily="18" charset="0"/>
              </a:rPr>
              <a:t> </a:t>
            </a:r>
            <a:r>
              <a:rPr sz="4400" spc="-5" dirty="0">
                <a:latin typeface="Times New Roman" panose="02020603050405020304" pitchFamily="18" charset="0"/>
                <a:cs typeface="Times New Roman" panose="02020603050405020304" pitchFamily="18" charset="0"/>
              </a:rPr>
              <a:t>Extensions</a:t>
            </a:r>
            <a:r>
              <a:rPr lang="en-US" sz="4400" spc="-5" dirty="0">
                <a:latin typeface="Times New Roman" panose="02020603050405020304" pitchFamily="18" charset="0"/>
                <a:cs typeface="Times New Roman" panose="02020603050405020304" pitchFamily="18" charset="0"/>
              </a:rPr>
              <a:t> (NCE)</a:t>
            </a:r>
            <a:endParaRPr sz="4400" dirty="0">
              <a:latin typeface="Times New Roman" panose="02020603050405020304" pitchFamily="18" charset="0"/>
              <a:cs typeface="Times New Roman" panose="02020603050405020304" pitchFamily="18"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90" dirty="0"/>
              <a:t>12</a:t>
            </a:fld>
            <a:endParaRPr spc="-90" dirty="0"/>
          </a:p>
        </p:txBody>
      </p:sp>
      <p:sp>
        <p:nvSpPr>
          <p:cNvPr id="3" name="object 3"/>
          <p:cNvSpPr txBox="1">
            <a:spLocks noGrp="1"/>
          </p:cNvSpPr>
          <p:nvPr>
            <p:ph type="body" idx="1"/>
          </p:nvPr>
        </p:nvSpPr>
        <p:spPr>
          <a:xfrm>
            <a:off x="381001" y="1087119"/>
            <a:ext cx="11811000" cy="4426853"/>
          </a:xfrm>
          <a:prstGeom prst="rect">
            <a:avLst/>
          </a:prstGeom>
        </p:spPr>
        <p:txBody>
          <a:bodyPr vert="horz" wrap="square" lIns="0" tIns="60960" rIns="0" bIns="0" rtlCol="0">
            <a:spAutoFit/>
          </a:bodyPr>
          <a:lstStyle/>
          <a:p>
            <a:pPr marL="741680" marR="169545" indent="-514984">
              <a:lnSpc>
                <a:spcPct val="90000"/>
              </a:lnSpc>
              <a:spcBef>
                <a:spcPts val="480"/>
              </a:spcBef>
              <a:buFont typeface="Arial" panose="020B0604020202020204" pitchFamily="34" charset="0"/>
              <a:buChar char="•"/>
              <a:tabLst>
                <a:tab pos="742315" algn="l"/>
                <a:tab pos="742950" algn="l"/>
              </a:tabLst>
            </a:pPr>
            <a:r>
              <a:rPr lang="en-US" spc="-5" dirty="0">
                <a:latin typeface="Times New Roman" panose="02020603050405020304" pitchFamily="18" charset="0"/>
                <a:cs typeface="Times New Roman" panose="02020603050405020304" pitchFamily="18" charset="0"/>
              </a:rPr>
              <a:t>Grantee approved NCE</a:t>
            </a:r>
          </a:p>
          <a:p>
            <a:pPr marL="1198880" marR="169545" lvl="1" indent="-514984">
              <a:lnSpc>
                <a:spcPct val="90000"/>
              </a:lnSpc>
              <a:spcBef>
                <a:spcPts val="480"/>
              </a:spcBef>
              <a:buFont typeface="Arial" panose="020B0604020202020204" pitchFamily="34" charset="0"/>
              <a:buChar char="•"/>
              <a:tabLst>
                <a:tab pos="742315" algn="l"/>
                <a:tab pos="742950" algn="l"/>
              </a:tabLst>
            </a:pPr>
            <a:r>
              <a:rPr lang="en-US" sz="2400" spc="-5" dirty="0">
                <a:solidFill>
                  <a:srgbClr val="FFFF00"/>
                </a:solidFill>
                <a:latin typeface="Times New Roman" panose="02020603050405020304" pitchFamily="18" charset="0"/>
                <a:cs typeface="Times New Roman" panose="02020603050405020304" pitchFamily="18" charset="0"/>
              </a:rPr>
              <a:t>Extends award for 1 year without NSF. </a:t>
            </a:r>
          </a:p>
          <a:p>
            <a:pPr marL="1198880" marR="169545" lvl="1" indent="-514984">
              <a:lnSpc>
                <a:spcPct val="90000"/>
              </a:lnSpc>
              <a:spcBef>
                <a:spcPts val="480"/>
              </a:spcBef>
              <a:buFont typeface="Arial" panose="020B0604020202020204" pitchFamily="34" charset="0"/>
              <a:buChar char="•"/>
              <a:tabLst>
                <a:tab pos="742315" algn="l"/>
                <a:tab pos="742950" algn="l"/>
              </a:tabLst>
            </a:pPr>
            <a:r>
              <a:rPr lang="en-US" sz="2400" spc="-5" dirty="0">
                <a:solidFill>
                  <a:srgbClr val="FFFF00"/>
                </a:solidFill>
                <a:latin typeface="Times New Roman" panose="02020603050405020304" pitchFamily="18" charset="0"/>
                <a:cs typeface="Times New Roman" panose="02020603050405020304" pitchFamily="18" charset="0"/>
              </a:rPr>
              <a:t>Submit request at least  10 days prior to award expiration date</a:t>
            </a:r>
            <a:r>
              <a:rPr lang="en-US" sz="2400" spc="-5" dirty="0">
                <a:latin typeface="Times New Roman" panose="02020603050405020304" pitchFamily="18" charset="0"/>
                <a:cs typeface="Times New Roman" panose="02020603050405020304" pitchFamily="18" charset="0"/>
              </a:rPr>
              <a:t>.</a:t>
            </a:r>
            <a:endParaRPr sz="2400" spc="-5" dirty="0">
              <a:latin typeface="Times New Roman" panose="02020603050405020304" pitchFamily="18" charset="0"/>
              <a:cs typeface="Times New Roman" panose="02020603050405020304" pitchFamily="18" charset="0"/>
            </a:endParaRPr>
          </a:p>
          <a:p>
            <a:pPr marL="741680" indent="-514984">
              <a:lnSpc>
                <a:spcPts val="3650"/>
              </a:lnSpc>
              <a:buFont typeface="Arial" panose="020B0604020202020204" pitchFamily="34" charset="0"/>
              <a:buChar char="•"/>
              <a:tabLst>
                <a:tab pos="742315" algn="l"/>
                <a:tab pos="742950" algn="l"/>
              </a:tabLst>
            </a:pPr>
            <a:endParaRPr lang="en-US" spc="-5" dirty="0">
              <a:latin typeface="Times New Roman" panose="02020603050405020304" pitchFamily="18" charset="0"/>
              <a:cs typeface="Times New Roman" panose="02020603050405020304" pitchFamily="18" charset="0"/>
            </a:endParaRPr>
          </a:p>
          <a:p>
            <a:pPr marL="741680" indent="-514984">
              <a:lnSpc>
                <a:spcPts val="3650"/>
              </a:lnSpc>
              <a:buFont typeface="Arial" panose="020B0604020202020204" pitchFamily="34" charset="0"/>
              <a:buChar char="•"/>
              <a:tabLst>
                <a:tab pos="742315" algn="l"/>
                <a:tab pos="742950" algn="l"/>
              </a:tabLst>
            </a:pPr>
            <a:r>
              <a:rPr lang="en-US" spc="-5" dirty="0">
                <a:latin typeface="Times New Roman" panose="02020603050405020304" pitchFamily="18" charset="0"/>
                <a:cs typeface="Times New Roman" panose="02020603050405020304" pitchFamily="18" charset="0"/>
              </a:rPr>
              <a:t>A second NCE can be requested </a:t>
            </a:r>
          </a:p>
          <a:p>
            <a:pPr marL="1198880" lvl="1" indent="-514984">
              <a:buFont typeface="Arial" panose="020B0604020202020204" pitchFamily="34" charset="0"/>
              <a:buChar char="•"/>
              <a:tabLst>
                <a:tab pos="742315" algn="l"/>
                <a:tab pos="742950" algn="l"/>
              </a:tabLst>
            </a:pPr>
            <a:r>
              <a:rPr lang="en-US" sz="2400" spc="-10" dirty="0">
                <a:solidFill>
                  <a:srgbClr val="FFFF00"/>
                </a:solidFill>
                <a:latin typeface="Times New Roman" panose="02020603050405020304" pitchFamily="18" charset="0"/>
                <a:cs typeface="Times New Roman" panose="02020603050405020304" pitchFamily="18" charset="0"/>
              </a:rPr>
              <a:t>Requires NSF approval</a:t>
            </a:r>
          </a:p>
          <a:p>
            <a:pPr marL="1198880" lvl="1" indent="-514984">
              <a:buFont typeface="Arial" panose="020B0604020202020204" pitchFamily="34" charset="0"/>
              <a:buChar char="•"/>
              <a:tabLst>
                <a:tab pos="742315" algn="l"/>
                <a:tab pos="742950" algn="l"/>
              </a:tabLst>
            </a:pPr>
            <a:r>
              <a:rPr lang="en-US" sz="2400" spc="-10" dirty="0">
                <a:solidFill>
                  <a:srgbClr val="FFFF00"/>
                </a:solidFill>
                <a:latin typeface="Times New Roman" panose="02020603050405020304" pitchFamily="18" charset="0"/>
                <a:cs typeface="Times New Roman" panose="02020603050405020304" pitchFamily="18" charset="0"/>
              </a:rPr>
              <a:t>SRO submits request via </a:t>
            </a:r>
            <a:r>
              <a:rPr lang="en-US" sz="2400" spc="-10" dirty="0" err="1">
                <a:solidFill>
                  <a:srgbClr val="FFFF00"/>
                </a:solidFill>
                <a:latin typeface="Times New Roman" panose="02020603050405020304" pitchFamily="18" charset="0"/>
                <a:cs typeface="Times New Roman" panose="02020603050405020304" pitchFamily="18" charset="0"/>
              </a:rPr>
              <a:t>Research.gov</a:t>
            </a:r>
            <a:endParaRPr lang="en-US" sz="2400" spc="-10" dirty="0">
              <a:solidFill>
                <a:srgbClr val="FFFF00"/>
              </a:solidFill>
              <a:latin typeface="Times New Roman" panose="02020603050405020304" pitchFamily="18" charset="0"/>
              <a:cs typeface="Times New Roman" panose="02020603050405020304" pitchFamily="18" charset="0"/>
            </a:endParaRPr>
          </a:p>
          <a:p>
            <a:pPr marL="1198880" lvl="1" indent="-514984">
              <a:lnSpc>
                <a:spcPts val="3650"/>
              </a:lnSpc>
              <a:buFont typeface="Arial" panose="020B0604020202020204" pitchFamily="34" charset="0"/>
              <a:buChar char="•"/>
              <a:tabLst>
                <a:tab pos="742315" algn="l"/>
                <a:tab pos="742950" algn="l"/>
              </a:tabLst>
            </a:pPr>
            <a:endParaRPr lang="en-US" spc="-5" dirty="0">
              <a:latin typeface="Times New Roman" panose="02020603050405020304" pitchFamily="18" charset="0"/>
              <a:cs typeface="Times New Roman" panose="02020603050405020304" pitchFamily="18" charset="0"/>
            </a:endParaRPr>
          </a:p>
          <a:p>
            <a:pPr marL="671829" indent="-457200">
              <a:lnSpc>
                <a:spcPct val="100000"/>
              </a:lnSpc>
              <a:spcBef>
                <a:spcPts val="45"/>
              </a:spcBef>
              <a:buClr>
                <a:srgbClr val="FFFFFF"/>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 not include budget reallocation or change  of scope with NCE</a:t>
            </a:r>
            <a:endParaRPr dirty="0">
              <a:latin typeface="Times New Roman" panose="02020603050405020304" pitchFamily="18" charset="0"/>
              <a:cs typeface="Times New Roman" panose="02020603050405020304" pitchFamily="18" charset="0"/>
            </a:endParaRPr>
          </a:p>
          <a:p>
            <a:pPr marL="1198880" marR="5080" indent="-457200">
              <a:lnSpc>
                <a:spcPts val="3460"/>
              </a:lnSpc>
              <a:spcBef>
                <a:spcPts val="240"/>
              </a:spcBef>
              <a:buFont typeface="Arial" panose="020B0604020202020204" pitchFamily="34" charset="0"/>
              <a:buChar char="•"/>
            </a:pPr>
            <a:endParaRPr lang="en-US" spc="-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72611"/>
            <a:ext cx="11569953" cy="632866"/>
          </a:xfrm>
          <a:prstGeom prst="rect">
            <a:avLst/>
          </a:prstGeom>
        </p:spPr>
        <p:txBody>
          <a:bodyPr vert="horz" wrap="square" lIns="0" tIns="93345" rIns="0" bIns="0" rtlCol="0">
            <a:spAutoFit/>
          </a:bodyPr>
          <a:lstStyle/>
          <a:p>
            <a:pPr marL="12700" marR="5080">
              <a:lnSpc>
                <a:spcPts val="4210"/>
              </a:lnSpc>
              <a:spcBef>
                <a:spcPts val="735"/>
              </a:spcBef>
            </a:pPr>
            <a:r>
              <a:rPr dirty="0">
                <a:latin typeface="Times New Roman" panose="02020603050405020304" pitchFamily="18" charset="0"/>
                <a:cs typeface="Times New Roman" panose="02020603050405020304" pitchFamily="18" charset="0"/>
              </a:rPr>
              <a:t>Current awardees: </a:t>
            </a:r>
            <a:r>
              <a:rPr spc="-5" dirty="0">
                <a:latin typeface="Times New Roman" panose="02020603050405020304" pitchFamily="18" charset="0"/>
                <a:cs typeface="Times New Roman" panose="02020603050405020304" pitchFamily="18" charset="0"/>
              </a:rPr>
              <a:t>Additional flexibility</a:t>
            </a:r>
            <a:r>
              <a:rPr spc="-14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in  </a:t>
            </a:r>
            <a:r>
              <a:rPr spc="-5" dirty="0">
                <a:latin typeface="Times New Roman" panose="02020603050405020304" pitchFamily="18" charset="0"/>
                <a:cs typeface="Times New Roman" panose="02020603050405020304" pitchFamily="18" charset="0"/>
              </a:rPr>
              <a:t>spending</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90" dirty="0"/>
              <a:t>13</a:t>
            </a:fld>
            <a:endParaRPr spc="-90" dirty="0"/>
          </a:p>
        </p:txBody>
      </p:sp>
      <p:sp>
        <p:nvSpPr>
          <p:cNvPr id="3" name="object 3"/>
          <p:cNvSpPr txBox="1"/>
          <p:nvPr/>
        </p:nvSpPr>
        <p:spPr>
          <a:xfrm>
            <a:off x="874567" y="1052239"/>
            <a:ext cx="10668000" cy="5325176"/>
          </a:xfrm>
          <a:prstGeom prst="rect">
            <a:avLst/>
          </a:prstGeom>
        </p:spPr>
        <p:txBody>
          <a:bodyPr vert="horz" wrap="square" lIns="0" tIns="95250" rIns="0" bIns="0" rtlCol="0">
            <a:spAutoFit/>
          </a:bodyPr>
          <a:lstStyle/>
          <a:p>
            <a:pPr marL="469266" marR="700405" indent="-457200">
              <a:lnSpc>
                <a:spcPts val="2690"/>
              </a:lnSpc>
              <a:spcBef>
                <a:spcPts val="750"/>
              </a:spcBef>
              <a:buFont typeface="Arial" panose="020B0604020202020204" pitchFamily="34" charset="0"/>
              <a:buChar char="•"/>
              <a:tabLst>
                <a:tab pos="527050" algn="l"/>
                <a:tab pos="527685" algn="l"/>
              </a:tabLst>
            </a:pPr>
            <a:r>
              <a:rPr lang="en-US" sz="3200" dirty="0">
                <a:solidFill>
                  <a:srgbClr val="FFFFFF"/>
                </a:solidFill>
                <a:latin typeface="Times New Roman" panose="02020603050405020304" pitchFamily="18" charset="0"/>
                <a:cs typeface="Times New Roman" panose="02020603050405020304" pitchFamily="18" charset="0"/>
              </a:rPr>
              <a:t>We are committed to providing the greatest available flexibilities to support your health and safety as well as your work. </a:t>
            </a:r>
          </a:p>
          <a:p>
            <a:pPr marL="527050" marR="700405" indent="-514984">
              <a:lnSpc>
                <a:spcPts val="2690"/>
              </a:lnSpc>
              <a:spcBef>
                <a:spcPts val="750"/>
              </a:spcBef>
              <a:buFont typeface="Arial" panose="020B0604020202020204" pitchFamily="34" charset="0"/>
              <a:buChar char="•"/>
              <a:tabLst>
                <a:tab pos="527050" algn="l"/>
                <a:tab pos="527685" algn="l"/>
              </a:tabLst>
            </a:pPr>
            <a:endParaRPr lang="en-US" sz="3200" dirty="0">
              <a:solidFill>
                <a:srgbClr val="FFFFFF"/>
              </a:solidFill>
              <a:latin typeface="Times New Roman" panose="02020603050405020304" pitchFamily="18" charset="0"/>
              <a:cs typeface="Times New Roman" panose="02020603050405020304" pitchFamily="18" charset="0"/>
            </a:endParaRPr>
          </a:p>
          <a:p>
            <a:pPr marL="527050" marR="700405" indent="-514984">
              <a:lnSpc>
                <a:spcPts val="2690"/>
              </a:lnSpc>
              <a:spcBef>
                <a:spcPts val="750"/>
              </a:spcBef>
              <a:buFont typeface="Arial" panose="020B0604020202020204" pitchFamily="34" charset="0"/>
              <a:buChar char="•"/>
              <a:tabLst>
                <a:tab pos="527050" algn="l"/>
                <a:tab pos="527685" algn="l"/>
              </a:tabLst>
            </a:pPr>
            <a:r>
              <a:rPr lang="en-US" sz="3200" dirty="0">
                <a:solidFill>
                  <a:srgbClr val="FFFFFF"/>
                </a:solidFill>
                <a:latin typeface="Times New Roman" panose="02020603050405020304" pitchFamily="18" charset="0"/>
                <a:cs typeface="Times New Roman" panose="02020603050405020304" pitchFamily="18" charset="0"/>
              </a:rPr>
              <a:t>Many details are available in a memo from March 23, 2020  </a:t>
            </a:r>
          </a:p>
          <a:p>
            <a:pPr marL="984250" marR="700405" lvl="1" indent="-514984">
              <a:lnSpc>
                <a:spcPts val="2690"/>
              </a:lnSpc>
              <a:spcBef>
                <a:spcPts val="750"/>
              </a:spcBef>
              <a:buFont typeface="Arial" panose="020B0604020202020204" pitchFamily="34" charset="0"/>
              <a:buChar char="•"/>
              <a:tabLst>
                <a:tab pos="527050" algn="l"/>
                <a:tab pos="527685" algn="l"/>
              </a:tabLst>
            </a:pPr>
            <a:r>
              <a:rPr lang="en-US" sz="3200" dirty="0">
                <a:solidFill>
                  <a:srgbClr val="FFFF00"/>
                </a:solidFill>
                <a:latin typeface="Times New Roman" panose="02020603050405020304" pitchFamily="18" charset="0"/>
                <a:cs typeface="Times New Roman" panose="02020603050405020304" pitchFamily="18" charset="0"/>
              </a:rPr>
              <a:t>S</a:t>
            </a:r>
            <a:r>
              <a:rPr sz="3200" dirty="0">
                <a:solidFill>
                  <a:srgbClr val="FFFF00"/>
                </a:solidFill>
                <a:latin typeface="Times New Roman" panose="02020603050405020304" pitchFamily="18" charset="0"/>
                <a:cs typeface="Times New Roman" panose="02020603050405020304" pitchFamily="18" charset="0"/>
              </a:rPr>
              <a:t>earch “NSF </a:t>
            </a:r>
            <a:r>
              <a:rPr sz="3200" spc="-5" dirty="0">
                <a:solidFill>
                  <a:srgbClr val="FFFF00"/>
                </a:solidFill>
                <a:latin typeface="Times New Roman" panose="02020603050405020304" pitchFamily="18" charset="0"/>
                <a:cs typeface="Times New Roman" panose="02020603050405020304" pitchFamily="18" charset="0"/>
              </a:rPr>
              <a:t>OMB </a:t>
            </a:r>
            <a:r>
              <a:rPr sz="3200" dirty="0">
                <a:solidFill>
                  <a:srgbClr val="FFFF00"/>
                </a:solidFill>
                <a:latin typeface="Times New Roman" panose="02020603050405020304" pitchFamily="18" charset="0"/>
                <a:cs typeface="Times New Roman" panose="02020603050405020304" pitchFamily="18" charset="0"/>
              </a:rPr>
              <a:t>Implementation”</a:t>
            </a:r>
            <a:endParaRPr lang="en-US" sz="3200" dirty="0">
              <a:solidFill>
                <a:srgbClr val="FFFF00"/>
              </a:solidFill>
              <a:latin typeface="Times New Roman" panose="02020603050405020304" pitchFamily="18" charset="0"/>
              <a:cs typeface="Times New Roman" panose="02020603050405020304" pitchFamily="18" charset="0"/>
            </a:endParaRPr>
          </a:p>
          <a:p>
            <a:pPr marL="469266" marR="700405" lvl="1">
              <a:lnSpc>
                <a:spcPts val="2690"/>
              </a:lnSpc>
              <a:spcBef>
                <a:spcPts val="750"/>
              </a:spcBef>
              <a:tabLst>
                <a:tab pos="527050" algn="l"/>
                <a:tab pos="527685" algn="l"/>
              </a:tabLst>
            </a:pPr>
            <a:endParaRPr lang="en-US" sz="3200" dirty="0">
              <a:solidFill>
                <a:srgbClr val="FFFF00"/>
              </a:solidFill>
              <a:latin typeface="Times New Roman" panose="02020603050405020304" pitchFamily="18" charset="0"/>
              <a:cs typeface="Times New Roman" panose="02020603050405020304" pitchFamily="18" charset="0"/>
            </a:endParaRPr>
          </a:p>
          <a:p>
            <a:pPr marL="527050" marR="700405" indent="-514984">
              <a:lnSpc>
                <a:spcPts val="2690"/>
              </a:lnSpc>
              <a:spcBef>
                <a:spcPts val="750"/>
              </a:spcBef>
              <a:buFont typeface="Arial" panose="020B0604020202020204" pitchFamily="34" charset="0"/>
              <a:buChar char="•"/>
              <a:tabLst>
                <a:tab pos="527050" algn="l"/>
                <a:tab pos="527685" algn="l"/>
              </a:tabLst>
            </a:pPr>
            <a:r>
              <a:rPr sz="3200" dirty="0">
                <a:solidFill>
                  <a:srgbClr val="FFFFFF"/>
                </a:solidFill>
                <a:latin typeface="Times New Roman" panose="02020603050405020304" pitchFamily="18" charset="0"/>
                <a:cs typeface="Times New Roman" panose="02020603050405020304" pitchFamily="18" charset="0"/>
              </a:rPr>
              <a:t>Flexibility in spending for salaries, reporting, charging  cancelled travel, procurement requirements, closeout,</a:t>
            </a:r>
            <a:r>
              <a:rPr sz="3200" spc="-10" dirty="0">
                <a:solidFill>
                  <a:srgbClr val="FFFFFF"/>
                </a:solidFill>
                <a:latin typeface="Times New Roman" panose="02020603050405020304" pitchFamily="18" charset="0"/>
                <a:cs typeface="Times New Roman" panose="02020603050405020304" pitchFamily="18" charset="0"/>
              </a:rPr>
              <a:t> </a:t>
            </a:r>
            <a:r>
              <a:rPr sz="3200" dirty="0">
                <a:solidFill>
                  <a:srgbClr val="FFFFFF"/>
                </a:solidFill>
                <a:latin typeface="Times New Roman" panose="02020603050405020304" pitchFamily="18" charset="0"/>
                <a:cs typeface="Times New Roman" panose="02020603050405020304" pitchFamily="18" charset="0"/>
              </a:rPr>
              <a:t>etc.</a:t>
            </a:r>
            <a:endParaRPr lang="en-US" sz="3200" dirty="0">
              <a:solidFill>
                <a:srgbClr val="FFFFFF"/>
              </a:solidFill>
              <a:latin typeface="Times New Roman" panose="02020603050405020304" pitchFamily="18" charset="0"/>
              <a:cs typeface="Times New Roman" panose="02020603050405020304" pitchFamily="18" charset="0"/>
            </a:endParaRPr>
          </a:p>
          <a:p>
            <a:pPr marL="527050" marR="700405" indent="-514984">
              <a:lnSpc>
                <a:spcPts val="2690"/>
              </a:lnSpc>
              <a:spcBef>
                <a:spcPts val="750"/>
              </a:spcBef>
              <a:buFont typeface="Arial" panose="020B0604020202020204" pitchFamily="34" charset="0"/>
              <a:buChar char="•"/>
              <a:tabLst>
                <a:tab pos="527050" algn="l"/>
                <a:tab pos="527685" algn="l"/>
              </a:tabLst>
            </a:pPr>
            <a:endParaRPr lang="en-US" sz="3200" dirty="0">
              <a:latin typeface="Times New Roman" panose="02020603050405020304" pitchFamily="18" charset="0"/>
              <a:cs typeface="Times New Roman" panose="02020603050405020304" pitchFamily="18" charset="0"/>
            </a:endParaRPr>
          </a:p>
          <a:p>
            <a:pPr marL="527050" marR="700405" indent="-514984">
              <a:lnSpc>
                <a:spcPts val="2690"/>
              </a:lnSpc>
              <a:spcBef>
                <a:spcPts val="750"/>
              </a:spcBef>
              <a:buFont typeface="Arial" panose="020B0604020202020204" pitchFamily="34" charset="0"/>
              <a:buChar char="•"/>
              <a:tabLst>
                <a:tab pos="527050" algn="l"/>
                <a:tab pos="527685" algn="l"/>
              </a:tabLst>
            </a:pPr>
            <a:r>
              <a:rPr sz="3200" dirty="0">
                <a:solidFill>
                  <a:srgbClr val="FFFFFF"/>
                </a:solidFill>
                <a:latin typeface="Times New Roman" panose="02020603050405020304" pitchFamily="18" charset="0"/>
                <a:cs typeface="Times New Roman" panose="02020603050405020304" pitchFamily="18" charset="0"/>
              </a:rPr>
              <a:t>Document, document, document! Institutions will need</a:t>
            </a:r>
            <a:r>
              <a:rPr sz="3200" spc="-45" dirty="0">
                <a:solidFill>
                  <a:srgbClr val="FFFFFF"/>
                </a:solidFill>
                <a:latin typeface="Times New Roman" panose="02020603050405020304" pitchFamily="18" charset="0"/>
                <a:cs typeface="Times New Roman" panose="02020603050405020304" pitchFamily="18" charset="0"/>
              </a:rPr>
              <a:t> </a:t>
            </a:r>
            <a:r>
              <a:rPr sz="3200" dirty="0">
                <a:solidFill>
                  <a:srgbClr val="FFFFFF"/>
                </a:solidFill>
                <a:latin typeface="Times New Roman" panose="02020603050405020304" pitchFamily="18" charset="0"/>
                <a:cs typeface="Times New Roman" panose="02020603050405020304" pitchFamily="18" charset="0"/>
              </a:rPr>
              <a:t>to  maintain appropriate records and cost</a:t>
            </a:r>
            <a:r>
              <a:rPr sz="3200" spc="-10" dirty="0">
                <a:solidFill>
                  <a:srgbClr val="FFFFFF"/>
                </a:solidFill>
                <a:latin typeface="Times New Roman" panose="02020603050405020304" pitchFamily="18" charset="0"/>
                <a:cs typeface="Times New Roman" panose="02020603050405020304" pitchFamily="18" charset="0"/>
              </a:rPr>
              <a:t> </a:t>
            </a:r>
            <a:r>
              <a:rPr sz="3200" dirty="0">
                <a:solidFill>
                  <a:srgbClr val="FFFFFF"/>
                </a:solidFill>
                <a:latin typeface="Times New Roman" panose="02020603050405020304" pitchFamily="18" charset="0"/>
                <a:cs typeface="Times New Roman" panose="02020603050405020304" pitchFamily="18" charset="0"/>
              </a:rPr>
              <a:t>documentation.</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5CEC-9305-40F0-8031-3A23DC57DA7C}"/>
              </a:ext>
            </a:extLst>
          </p:cNvPr>
          <p:cNvSpPr>
            <a:spLocks noGrp="1"/>
          </p:cNvSpPr>
          <p:nvPr>
            <p:ph type="title"/>
          </p:nvPr>
        </p:nvSpPr>
        <p:spPr>
          <a:xfrm>
            <a:off x="76200" y="365125"/>
            <a:ext cx="12115800" cy="777875"/>
          </a:xfrm>
        </p:spPr>
        <p:txBody>
          <a:bodyPr>
            <a:normAutofit/>
          </a:bodyPr>
          <a:lstStyle/>
          <a:p>
            <a:pPr algn="ctr"/>
            <a:r>
              <a:rPr lang="en-US" dirty="0">
                <a:latin typeface="Times New Roman" panose="02020603050405020304" pitchFamily="18" charset="0"/>
                <a:cs typeface="Times New Roman" panose="02020603050405020304" pitchFamily="18" charset="0"/>
              </a:rPr>
              <a:t>FAQs NSF Proposers and Awardees</a:t>
            </a:r>
          </a:p>
        </p:txBody>
      </p:sp>
      <p:sp>
        <p:nvSpPr>
          <p:cNvPr id="5" name="Slide Number Placeholder 4">
            <a:extLst>
              <a:ext uri="{FF2B5EF4-FFF2-40B4-BE49-F238E27FC236}">
                <a16:creationId xmlns:a16="http://schemas.microsoft.com/office/drawing/2014/main" id="{9B0C697F-1143-4FB1-86B4-B2FD021E1E18}"/>
              </a:ext>
            </a:extLst>
          </p:cNvPr>
          <p:cNvSpPr>
            <a:spLocks noGrp="1"/>
          </p:cNvSpPr>
          <p:nvPr>
            <p:ph type="sldNum" sz="quarter" idx="4"/>
          </p:nvPr>
        </p:nvSpPr>
        <p:spPr>
          <a:xfrm>
            <a:off x="9220206" y="6356350"/>
            <a:ext cx="2743200" cy="365125"/>
          </a:xfrm>
          <a:prstGeom prst="rect">
            <a:avLst/>
          </a:prstGeom>
        </p:spPr>
        <p:txBody>
          <a:bodyPr>
            <a:normAutofit/>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8F4BEAD3-91E3-4FFC-B7DC-935959D17485}" type="slidenum">
              <a:rPr lang="en-US" smtClean="0"/>
              <a:pPr>
                <a:lnSpc>
                  <a:spcPct val="90000"/>
                </a:lnSpc>
                <a:spcAft>
                  <a:spcPts val="600"/>
                </a:spcAft>
              </a:pPr>
              <a:t>14</a:t>
            </a:fld>
            <a:endParaRPr lang="en-US"/>
          </a:p>
        </p:txBody>
      </p:sp>
      <p:graphicFrame>
        <p:nvGraphicFramePr>
          <p:cNvPr id="8" name="Content Placeholder 2">
            <a:extLst>
              <a:ext uri="{FF2B5EF4-FFF2-40B4-BE49-F238E27FC236}">
                <a16:creationId xmlns:a16="http://schemas.microsoft.com/office/drawing/2014/main" id="{23EF684A-2B00-4C94-BBE3-DDC1CBB48AED}"/>
              </a:ext>
            </a:extLst>
          </p:cNvPr>
          <p:cNvGraphicFramePr>
            <a:graphicFrameLocks noGrp="1"/>
          </p:cNvGraphicFramePr>
          <p:nvPr>
            <p:ph idx="1"/>
            <p:extLst>
              <p:ext uri="{D42A27DB-BD31-4B8C-83A1-F6EECF244321}">
                <p14:modId xmlns:p14="http://schemas.microsoft.com/office/powerpoint/2010/main" val="3846920977"/>
              </p:ext>
            </p:extLst>
          </p:nvPr>
        </p:nvGraphicFramePr>
        <p:xfrm>
          <a:off x="762000" y="1143000"/>
          <a:ext cx="11049000" cy="503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61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6449-EBC4-48C8-B072-C073BC203F9F}"/>
              </a:ext>
            </a:extLst>
          </p:cNvPr>
          <p:cNvSpPr>
            <a:spLocks noGrp="1"/>
          </p:cNvSpPr>
          <p:nvPr>
            <p:ph type="title"/>
          </p:nvPr>
        </p:nvSpPr>
        <p:spPr>
          <a:xfrm>
            <a:off x="1389824" y="76200"/>
            <a:ext cx="9625076" cy="615553"/>
          </a:xfrm>
        </p:spPr>
        <p:txBody>
          <a:bodyPr/>
          <a:lstStyle/>
          <a:p>
            <a:pPr algn="ctr"/>
            <a:r>
              <a:rPr lang="en-US" dirty="0">
                <a:latin typeface="Times New Roman" panose="02020603050405020304" pitchFamily="18" charset="0"/>
                <a:cs typeface="Times New Roman" panose="02020603050405020304" pitchFamily="18" charset="0"/>
              </a:rPr>
              <a:t>FAQs on Budgets</a:t>
            </a:r>
          </a:p>
        </p:txBody>
      </p:sp>
      <p:sp>
        <p:nvSpPr>
          <p:cNvPr id="3" name="Text Placeholder 2">
            <a:extLst>
              <a:ext uri="{FF2B5EF4-FFF2-40B4-BE49-F238E27FC236}">
                <a16:creationId xmlns:a16="http://schemas.microsoft.com/office/drawing/2014/main" id="{829D3AF5-7AE1-463A-AC97-A7AE1677536B}"/>
              </a:ext>
            </a:extLst>
          </p:cNvPr>
          <p:cNvSpPr>
            <a:spLocks noGrp="1"/>
          </p:cNvSpPr>
          <p:nvPr>
            <p:ph type="body" idx="1"/>
          </p:nvPr>
        </p:nvSpPr>
        <p:spPr>
          <a:xfrm>
            <a:off x="1143000" y="724026"/>
            <a:ext cx="10271125" cy="5970865"/>
          </a:xfrm>
        </p:spPr>
        <p:txBody>
          <a:bodyPr/>
          <a:lstStyle/>
          <a:p>
            <a:pPr marL="457200" indent="-4572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Is there potential stimulus funding?  </a:t>
            </a:r>
            <a:r>
              <a:rPr lang="en-US" sz="2800" dirty="0">
                <a:latin typeface="Times New Roman" panose="02020603050405020304" pitchFamily="18" charset="0"/>
                <a:cs typeface="Times New Roman" panose="02020603050405020304" pitchFamily="18" charset="0"/>
              </a:rPr>
              <a:t>Yes, $75M was allocated for research and education from the CARES Act (P.L. 116-136) “</a:t>
            </a:r>
            <a:r>
              <a:rPr lang="en-US" sz="2800" i="1" dirty="0">
                <a:latin typeface="Times New Roman" panose="02020603050405020304" pitchFamily="18" charset="0"/>
                <a:cs typeface="Times New Roman" panose="02020603050405020304" pitchFamily="18" charset="0"/>
              </a:rPr>
              <a:t>to prevent, prepare for, and respond to coronavirus</a:t>
            </a:r>
            <a:r>
              <a:rPr lang="en-US" sz="2800" dirty="0">
                <a:latin typeface="Times New Roman" panose="02020603050405020304" pitchFamily="18" charset="0"/>
                <a:cs typeface="Times New Roman" panose="02020603050405020304" pitchFamily="18" charset="0"/>
              </a:rPr>
              <a:t>”.  Please see the Dear Colleague Letter on COVID-19 for further information (NSF 20-052)</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What is the current budget status?  </a:t>
            </a:r>
            <a:r>
              <a:rPr lang="en-US" sz="2800" dirty="0">
                <a:latin typeface="Times New Roman" panose="02020603050405020304" pitchFamily="18" charset="0"/>
                <a:cs typeface="Times New Roman" panose="02020603050405020304" pitchFamily="18" charset="0"/>
              </a:rPr>
              <a:t>NSF has received the full Fiscal Year appropriation for FY20 and the programs have the full amounts expected. </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What is the outlook for funding in FY21 and beyond?  </a:t>
            </a:r>
            <a:r>
              <a:rPr lang="en-US" sz="2800" dirty="0">
                <a:latin typeface="Times New Roman" panose="02020603050405020304" pitchFamily="18" charset="0"/>
                <a:cs typeface="Times New Roman" panose="02020603050405020304" pitchFamily="18" charset="0"/>
              </a:rPr>
              <a:t>We have no special insight into the future funding outlook beyond the President’s Budget Request.</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224731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6449-EBC4-48C8-B072-C073BC203F9F}"/>
              </a:ext>
            </a:extLst>
          </p:cNvPr>
          <p:cNvSpPr>
            <a:spLocks noGrp="1"/>
          </p:cNvSpPr>
          <p:nvPr>
            <p:ph type="title"/>
          </p:nvPr>
        </p:nvSpPr>
        <p:spPr>
          <a:xfrm>
            <a:off x="1283461" y="268986"/>
            <a:ext cx="9625076" cy="615553"/>
          </a:xfrm>
        </p:spPr>
        <p:txBody>
          <a:bodyPr/>
          <a:lstStyle/>
          <a:p>
            <a:pPr algn="ctr"/>
            <a:r>
              <a:rPr lang="en-US" dirty="0">
                <a:latin typeface="Times New Roman" panose="02020603050405020304" pitchFamily="18" charset="0"/>
                <a:cs typeface="Times New Roman" panose="02020603050405020304" pitchFamily="18" charset="0"/>
              </a:rPr>
              <a:t>FAQs on Proposals and Solicitations</a:t>
            </a:r>
          </a:p>
        </p:txBody>
      </p:sp>
      <p:sp>
        <p:nvSpPr>
          <p:cNvPr id="3" name="Text Placeholder 2">
            <a:extLst>
              <a:ext uri="{FF2B5EF4-FFF2-40B4-BE49-F238E27FC236}">
                <a16:creationId xmlns:a16="http://schemas.microsoft.com/office/drawing/2014/main" id="{829D3AF5-7AE1-463A-AC97-A7AE1677536B}"/>
              </a:ext>
            </a:extLst>
          </p:cNvPr>
          <p:cNvSpPr>
            <a:spLocks noGrp="1"/>
          </p:cNvSpPr>
          <p:nvPr>
            <p:ph type="body" idx="1"/>
          </p:nvPr>
        </p:nvSpPr>
        <p:spPr>
          <a:xfrm>
            <a:off x="1158875" y="1295400"/>
            <a:ext cx="9874249" cy="5170646"/>
          </a:xfrm>
        </p:spPr>
        <p:txBody>
          <a:bodyPr/>
          <a:lstStyle/>
          <a:p>
            <a:pPr marL="457200" indent="-457200">
              <a:buFont typeface="Arial" panose="020B0604020202020204" pitchFamily="34" charset="0"/>
              <a:buChar char="•"/>
            </a:pPr>
            <a:r>
              <a:rPr lang="en-US" sz="2400" dirty="0">
                <a:solidFill>
                  <a:srgbClr val="FFFF00"/>
                </a:solidFill>
                <a:latin typeface="Times New Roman" panose="02020603050405020304" pitchFamily="18" charset="0"/>
                <a:cs typeface="Times New Roman" panose="02020603050405020304" pitchFamily="18" charset="0"/>
              </a:rPr>
              <a:t>Are there impacts on proposal submissions/deadlines?</a:t>
            </a:r>
          </a:p>
          <a:p>
            <a:pPr marL="914400" lvl="1"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Most AGS programs do not have deadlines and are operating as usual.  This includes the AGS Postdoctoral Research Fellowship (PRF). Please submit when your proposal is ready.</a:t>
            </a:r>
          </a:p>
          <a:p>
            <a:pPr marL="914400" lvl="1" indent="-4572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For solicitations with deadlines, please see the COVID-19 page on the NSF website to see if the dates have changed. Currently, the CAREER program deadlines are not affected	</a:t>
            </a:r>
          </a:p>
          <a:p>
            <a:pPr lvl="1"/>
            <a:r>
              <a:rPr lang="en-US" sz="2400" dirty="0">
                <a:solidFill>
                  <a:srgbClr val="FFFF00"/>
                </a:solidFill>
                <a:latin typeface="Times New Roman" panose="02020603050405020304" pitchFamily="18" charset="0"/>
                <a:cs typeface="Times New Roman" panose="02020603050405020304" pitchFamily="18" charset="0"/>
              </a:rPr>
              <a:t> </a:t>
            </a:r>
            <a:r>
              <a:rPr lang="en-US" sz="2400" dirty="0">
                <a:solidFill>
                  <a:srgbClr val="FFFF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https://www.nsf.gov/bfa/dias/policy/covid19/covid19_deadlines.pdf</a:t>
            </a:r>
            <a:endParaRPr lang="en-US" sz="2400" dirty="0">
              <a:solidFill>
                <a:srgbClr val="FFFF00"/>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Proposal processing times have not significantly changed.  It is NSF’s goal to complete the merit review process within 6 months, but there are sometimes (other!) extenuating circumstances</a:t>
            </a:r>
            <a:r>
              <a:rPr lang="en-US" sz="2400" dirty="0">
                <a:solidFill>
                  <a:schemeClr val="bg1"/>
                </a:solidFill>
              </a:rPr>
              <a:t>.</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75582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6449-EBC4-48C8-B072-C073BC203F9F}"/>
              </a:ext>
            </a:extLst>
          </p:cNvPr>
          <p:cNvSpPr>
            <a:spLocks noGrp="1"/>
          </p:cNvSpPr>
          <p:nvPr>
            <p:ph type="title"/>
          </p:nvPr>
        </p:nvSpPr>
        <p:spPr>
          <a:xfrm>
            <a:off x="1283462" y="0"/>
            <a:ext cx="9625076" cy="615553"/>
          </a:xfrm>
        </p:spPr>
        <p:txBody>
          <a:bodyPr/>
          <a:lstStyle/>
          <a:p>
            <a:pPr algn="ctr"/>
            <a:r>
              <a:rPr lang="en-US" dirty="0">
                <a:latin typeface="Times New Roman" panose="02020603050405020304" pitchFamily="18" charset="0"/>
                <a:cs typeface="Times New Roman" panose="02020603050405020304" pitchFamily="18" charset="0"/>
              </a:rPr>
              <a:t>FAQs on Current Awards</a:t>
            </a:r>
          </a:p>
        </p:txBody>
      </p:sp>
      <p:sp>
        <p:nvSpPr>
          <p:cNvPr id="3" name="Text Placeholder 2">
            <a:extLst>
              <a:ext uri="{FF2B5EF4-FFF2-40B4-BE49-F238E27FC236}">
                <a16:creationId xmlns:a16="http://schemas.microsoft.com/office/drawing/2014/main" id="{829D3AF5-7AE1-463A-AC97-A7AE1677536B}"/>
              </a:ext>
            </a:extLst>
          </p:cNvPr>
          <p:cNvSpPr>
            <a:spLocks noGrp="1"/>
          </p:cNvSpPr>
          <p:nvPr>
            <p:ph type="body" idx="1"/>
          </p:nvPr>
        </p:nvSpPr>
        <p:spPr>
          <a:xfrm>
            <a:off x="457201" y="685800"/>
            <a:ext cx="11430000" cy="6340197"/>
          </a:xfrm>
        </p:spPr>
        <p:txBody>
          <a:bodyPr/>
          <a:lstStyle/>
          <a:p>
            <a:pPr marL="457200" indent="-4572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What if my research is delayed?  </a:t>
            </a:r>
            <a:r>
              <a:rPr lang="en-US" sz="2800" dirty="0">
                <a:latin typeface="Times New Roman" panose="02020603050405020304" pitchFamily="18" charset="0"/>
                <a:cs typeface="Times New Roman" panose="02020603050405020304" pitchFamily="18" charset="0"/>
              </a:rPr>
              <a:t>NSF provides the option for No-Cost Extensions.  </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Does NSF have any advice on whether to delay or cancel an activity due to COVID-19?  </a:t>
            </a:r>
            <a:r>
              <a:rPr lang="en-US" sz="2800" dirty="0">
                <a:latin typeface="Times New Roman" panose="02020603050405020304" pitchFamily="18" charset="0"/>
                <a:cs typeface="Times New Roman" panose="02020603050405020304" pitchFamily="18" charset="0"/>
              </a:rPr>
              <a:t>NSF defers decisions on whether to delay or cancel an activity to the PI and Institution.  We will try to provide as much flexibility as possible through no-cost extensions, re-budgeting, and supplements.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What if COVID-19 related delays result in extra costs?  </a:t>
            </a:r>
            <a:r>
              <a:rPr lang="en-US" sz="2800" dirty="0">
                <a:latin typeface="Times New Roman" panose="02020603050405020304" pitchFamily="18" charset="0"/>
                <a:cs typeface="Times New Roman" panose="02020603050405020304" pitchFamily="18" charset="0"/>
              </a:rPr>
              <a:t>Please contact your program officer.  NSF provides broad authority to institutions to re-budget within the existing award.  Supplements are also possible.</a:t>
            </a:r>
          </a:p>
          <a:p>
            <a:pPr lvl="1"/>
            <a:endParaRPr lang="en-US" sz="2400" dirty="0">
              <a:solidFill>
                <a:schemeClr val="bg1"/>
              </a:solidFill>
            </a:endParaRP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1522290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6449-EBC4-48C8-B072-C073BC203F9F}"/>
              </a:ext>
            </a:extLst>
          </p:cNvPr>
          <p:cNvSpPr>
            <a:spLocks noGrp="1"/>
          </p:cNvSpPr>
          <p:nvPr>
            <p:ph type="title"/>
          </p:nvPr>
        </p:nvSpPr>
        <p:spPr>
          <a:xfrm>
            <a:off x="1158875" y="268986"/>
            <a:ext cx="9749662" cy="615553"/>
          </a:xfrm>
        </p:spPr>
        <p:txBody>
          <a:bodyPr/>
          <a:lstStyle/>
          <a:p>
            <a:pPr algn="ctr"/>
            <a:r>
              <a:rPr lang="en-US" dirty="0">
                <a:latin typeface="Times New Roman" panose="02020603050405020304" pitchFamily="18" charset="0"/>
                <a:cs typeface="Times New Roman" panose="02020603050405020304" pitchFamily="18" charset="0"/>
              </a:rPr>
              <a:t>Other FAQs</a:t>
            </a:r>
          </a:p>
        </p:txBody>
      </p:sp>
      <p:sp>
        <p:nvSpPr>
          <p:cNvPr id="3" name="Text Placeholder 2">
            <a:extLst>
              <a:ext uri="{FF2B5EF4-FFF2-40B4-BE49-F238E27FC236}">
                <a16:creationId xmlns:a16="http://schemas.microsoft.com/office/drawing/2014/main" id="{829D3AF5-7AE1-463A-AC97-A7AE1677536B}"/>
              </a:ext>
            </a:extLst>
          </p:cNvPr>
          <p:cNvSpPr>
            <a:spLocks noGrp="1"/>
          </p:cNvSpPr>
          <p:nvPr>
            <p:ph type="body" idx="1"/>
          </p:nvPr>
        </p:nvSpPr>
        <p:spPr>
          <a:xfrm>
            <a:off x="342900" y="1371600"/>
            <a:ext cx="12001500" cy="6032421"/>
          </a:xfrm>
        </p:spPr>
        <p:txBody>
          <a:bodyPr/>
          <a:lstStyle/>
          <a:p>
            <a:pPr marL="457200" indent="-4572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How to handle cancelled, non-refundable travel expenses? </a:t>
            </a:r>
            <a:r>
              <a:rPr lang="en-US" sz="2800" dirty="0">
                <a:latin typeface="Times New Roman" panose="02020603050405020304" pitchFamily="18" charset="0"/>
                <a:cs typeface="Times New Roman" panose="02020603050405020304" pitchFamily="18" charset="0"/>
              </a:rPr>
              <a:t>(DGA)</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How are facilities maintaining data and observations?  </a:t>
            </a:r>
            <a:r>
              <a:rPr lang="en-US" sz="2800" dirty="0">
                <a:latin typeface="Times New Roman" panose="02020603050405020304" pitchFamily="18" charset="0"/>
                <a:cs typeface="Times New Roman" panose="02020603050405020304" pitchFamily="18" charset="0"/>
              </a:rPr>
              <a:t>(Sarah Ruth)</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What are the plans for post COVID-19 recovery?  </a:t>
            </a:r>
            <a:r>
              <a:rPr lang="en-US" sz="2800" dirty="0">
                <a:latin typeface="Times New Roman" panose="02020603050405020304" pitchFamily="18" charset="0"/>
                <a:cs typeface="Times New Roman" panose="02020603050405020304" pitchFamily="18" charset="0"/>
              </a:rPr>
              <a:t>(Mike Wiltberger)</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What is the guidance for current or upcoming REU Site PIs?  </a:t>
            </a:r>
            <a:r>
              <a:rPr lang="en-US" sz="2800" dirty="0">
                <a:latin typeface="Times New Roman" panose="02020603050405020304" pitchFamily="18" charset="0"/>
                <a:cs typeface="Times New Roman" panose="02020603050405020304" pitchFamily="18" charset="0"/>
              </a:rPr>
              <a:t>(Manda Adams)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lvl="1"/>
            <a:endParaRPr lang="en-US" sz="2800" dirty="0">
              <a:solidFill>
                <a:schemeClr val="bg1"/>
              </a:solidFill>
            </a:endParaRP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043479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139" y="89407"/>
            <a:ext cx="9403080" cy="1283335"/>
          </a:xfrm>
          <a:prstGeom prst="rect">
            <a:avLst/>
          </a:prstGeom>
        </p:spPr>
        <p:txBody>
          <a:bodyPr vert="horz" wrap="square" lIns="0" tIns="100965" rIns="0" bIns="0" rtlCol="0">
            <a:spAutoFit/>
          </a:bodyPr>
          <a:lstStyle/>
          <a:p>
            <a:pPr marL="12700" marR="5080" indent="1014094">
              <a:lnSpc>
                <a:spcPts val="4630"/>
              </a:lnSpc>
              <a:spcBef>
                <a:spcPts val="795"/>
              </a:spcBef>
            </a:pPr>
            <a:r>
              <a:rPr sz="4400" spc="-5" dirty="0">
                <a:latin typeface="Times New Roman" panose="02020603050405020304" pitchFamily="18" charset="0"/>
                <a:cs typeface="Times New Roman" panose="02020603050405020304" pitchFamily="18" charset="0"/>
              </a:rPr>
              <a:t>NSF </a:t>
            </a:r>
            <a:r>
              <a:rPr lang="en-US" sz="4400" spc="-5" dirty="0">
                <a:latin typeface="Times New Roman" panose="02020603050405020304" pitchFamily="18" charset="0"/>
                <a:cs typeface="Times New Roman" panose="02020603050405020304" pitchFamily="18" charset="0"/>
              </a:rPr>
              <a:t>AGS</a:t>
            </a:r>
            <a:r>
              <a:rPr sz="4400" spc="-5" dirty="0">
                <a:latin typeface="Times New Roman" panose="02020603050405020304" pitchFamily="18" charset="0"/>
                <a:cs typeface="Times New Roman" panose="02020603050405020304" pitchFamily="18" charset="0"/>
              </a:rPr>
              <a:t> </a:t>
            </a:r>
            <a:r>
              <a:rPr lang="en-US" sz="4400" spc="-5" dirty="0">
                <a:latin typeface="Times New Roman" panose="02020603050405020304" pitchFamily="18" charset="0"/>
                <a:cs typeface="Times New Roman" panose="02020603050405020304" pitchFamily="18" charset="0"/>
              </a:rPr>
              <a:t>Virtual </a:t>
            </a:r>
            <a:r>
              <a:rPr sz="4400" spc="-5" dirty="0">
                <a:latin typeface="Times New Roman" panose="02020603050405020304" pitchFamily="18" charset="0"/>
                <a:cs typeface="Times New Roman" panose="02020603050405020304" pitchFamily="18" charset="0"/>
              </a:rPr>
              <a:t>Office Hour  </a:t>
            </a:r>
            <a:br>
              <a:rPr lang="en-US" sz="4400" spc="-5" dirty="0">
                <a:latin typeface="Times New Roman" panose="02020603050405020304" pitchFamily="18" charset="0"/>
                <a:cs typeface="Times New Roman" panose="02020603050405020304" pitchFamily="18" charset="0"/>
              </a:rPr>
            </a:br>
            <a:r>
              <a:rPr sz="4400" spc="-5" dirty="0">
                <a:latin typeface="Times New Roman" panose="02020603050405020304" pitchFamily="18" charset="0"/>
                <a:cs typeface="Times New Roman" panose="02020603050405020304" pitchFamily="18" charset="0"/>
              </a:rPr>
              <a:t>Questions, Comments </a:t>
            </a:r>
            <a:r>
              <a:rPr lang="en-US" sz="4400" spc="-5" dirty="0">
                <a:latin typeface="Times New Roman" panose="02020603050405020304" pitchFamily="18" charset="0"/>
                <a:cs typeface="Times New Roman" panose="02020603050405020304" pitchFamily="18" charset="0"/>
              </a:rPr>
              <a:t>and/</a:t>
            </a:r>
            <a:r>
              <a:rPr sz="4400" spc="-5" dirty="0">
                <a:latin typeface="Times New Roman" panose="02020603050405020304" pitchFamily="18" charset="0"/>
                <a:cs typeface="Times New Roman" panose="02020603050405020304" pitchFamily="18" charset="0"/>
              </a:rPr>
              <a:t>or</a:t>
            </a:r>
            <a:r>
              <a:rPr sz="4400" spc="45" dirty="0">
                <a:latin typeface="Times New Roman" panose="02020603050405020304" pitchFamily="18" charset="0"/>
                <a:cs typeface="Times New Roman" panose="02020603050405020304" pitchFamily="18" charset="0"/>
              </a:rPr>
              <a:t> </a:t>
            </a:r>
            <a:r>
              <a:rPr sz="4400" spc="-5" dirty="0">
                <a:latin typeface="Times New Roman" panose="02020603050405020304" pitchFamily="18" charset="0"/>
                <a:cs typeface="Times New Roman" panose="02020603050405020304" pitchFamily="18" charset="0"/>
              </a:rPr>
              <a:t>Concerns</a:t>
            </a:r>
            <a:endParaRPr sz="4400" dirty="0">
              <a:latin typeface="Times New Roman" panose="02020603050405020304" pitchFamily="18" charset="0"/>
              <a:cs typeface="Times New Roman" panose="02020603050405020304" pitchFamily="18"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90" dirty="0"/>
              <a:t>19</a:t>
            </a:fld>
            <a:endParaRPr spc="-90" dirty="0"/>
          </a:p>
        </p:txBody>
      </p:sp>
      <p:sp>
        <p:nvSpPr>
          <p:cNvPr id="3" name="object 3"/>
          <p:cNvSpPr txBox="1"/>
          <p:nvPr/>
        </p:nvSpPr>
        <p:spPr>
          <a:xfrm>
            <a:off x="914400" y="1564671"/>
            <a:ext cx="10034270" cy="4377480"/>
          </a:xfrm>
          <a:prstGeom prst="rect">
            <a:avLst/>
          </a:prstGeom>
        </p:spPr>
        <p:txBody>
          <a:bodyPr vert="horz" wrap="square" lIns="0" tIns="60325" rIns="0" bIns="0" rtlCol="0">
            <a:spAutoFit/>
          </a:bodyPr>
          <a:lstStyle/>
          <a:p>
            <a:pPr marL="241300" marR="5080" indent="-228600">
              <a:lnSpc>
                <a:spcPts val="3030"/>
              </a:lnSpc>
              <a:spcBef>
                <a:spcPts val="475"/>
              </a:spcBef>
              <a:buChar char="•"/>
              <a:tabLst>
                <a:tab pos="241300" algn="l"/>
              </a:tabLst>
            </a:pPr>
            <a:r>
              <a:rPr sz="2800" dirty="0">
                <a:solidFill>
                  <a:srgbClr val="FFFFFF"/>
                </a:solidFill>
                <a:latin typeface="Times New Roman" panose="02020603050405020304" pitchFamily="18" charset="0"/>
                <a:cs typeface="Times New Roman" panose="02020603050405020304" pitchFamily="18" charset="0"/>
              </a:rPr>
              <a:t>Please share concerns, ask questions, or </a:t>
            </a:r>
            <a:r>
              <a:rPr sz="2800" spc="-10" dirty="0">
                <a:solidFill>
                  <a:srgbClr val="FFFFFF"/>
                </a:solidFill>
                <a:latin typeface="Times New Roman" panose="02020603050405020304" pitchFamily="18" charset="0"/>
                <a:cs typeface="Times New Roman" panose="02020603050405020304" pitchFamily="18" charset="0"/>
              </a:rPr>
              <a:t>offer </a:t>
            </a:r>
            <a:r>
              <a:rPr sz="2800" dirty="0">
                <a:solidFill>
                  <a:srgbClr val="FFFFFF"/>
                </a:solidFill>
                <a:latin typeface="Times New Roman" panose="02020603050405020304" pitchFamily="18" charset="0"/>
                <a:cs typeface="Times New Roman" panose="02020603050405020304" pitchFamily="18" charset="0"/>
              </a:rPr>
              <a:t>your  suggestions on how NSF can better help address this national  </a:t>
            </a:r>
            <a:r>
              <a:rPr sz="2800" spc="-20" dirty="0">
                <a:solidFill>
                  <a:srgbClr val="FFFFFF"/>
                </a:solidFill>
                <a:latin typeface="Times New Roman" panose="02020603050405020304" pitchFamily="18" charset="0"/>
                <a:cs typeface="Times New Roman" panose="02020603050405020304" pitchFamily="18" charset="0"/>
              </a:rPr>
              <a:t>emergency.</a:t>
            </a:r>
            <a:endParaRPr sz="2800" dirty="0">
              <a:latin typeface="Times New Roman" panose="02020603050405020304" pitchFamily="18" charset="0"/>
              <a:cs typeface="Times New Roman" panose="02020603050405020304" pitchFamily="18" charset="0"/>
            </a:endParaRPr>
          </a:p>
          <a:p>
            <a:pPr marL="241300" indent="-228600">
              <a:lnSpc>
                <a:spcPct val="100000"/>
              </a:lnSpc>
              <a:spcBef>
                <a:spcPts val="2065"/>
              </a:spcBef>
              <a:buChar char="•"/>
              <a:tabLst>
                <a:tab pos="241300" algn="l"/>
              </a:tabLst>
            </a:pPr>
            <a:r>
              <a:rPr sz="2800" dirty="0">
                <a:solidFill>
                  <a:srgbClr val="FFFFFF"/>
                </a:solidFill>
                <a:latin typeface="Times New Roman" panose="02020603050405020304" pitchFamily="18" charset="0"/>
                <a:cs typeface="Times New Roman" panose="02020603050405020304" pitchFamily="18" charset="0"/>
              </a:rPr>
              <a:t>Slides will be available on </a:t>
            </a:r>
            <a:r>
              <a:rPr lang="en-US" sz="2800" dirty="0">
                <a:solidFill>
                  <a:srgbClr val="FFFFFF"/>
                </a:solidFill>
                <a:latin typeface="Times New Roman" panose="02020603050405020304" pitchFamily="18" charset="0"/>
                <a:cs typeface="Times New Roman" panose="02020603050405020304" pitchFamily="18" charset="0"/>
              </a:rPr>
              <a:t>AGS Homepage</a:t>
            </a:r>
            <a:r>
              <a:rPr sz="2800" dirty="0">
                <a:solidFill>
                  <a:srgbClr val="FFFFFF"/>
                </a:solidFill>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marL="241300" marR="104775" indent="-228600">
              <a:lnSpc>
                <a:spcPts val="3030"/>
              </a:lnSpc>
              <a:spcBef>
                <a:spcPts val="2440"/>
              </a:spcBef>
              <a:buChar char="•"/>
              <a:tabLst>
                <a:tab pos="241300" algn="l"/>
              </a:tabLst>
            </a:pPr>
            <a:r>
              <a:rPr sz="2800" dirty="0">
                <a:solidFill>
                  <a:srgbClr val="FFFFFF"/>
                </a:solidFill>
                <a:latin typeface="Times New Roman" panose="02020603050405020304" pitchFamily="18" charset="0"/>
                <a:cs typeface="Times New Roman" panose="02020603050405020304" pitchFamily="18" charset="0"/>
              </a:rPr>
              <a:t>For specific questions about your project, please contact your  Program</a:t>
            </a:r>
            <a:r>
              <a:rPr sz="2800" spc="-5" dirty="0">
                <a:solidFill>
                  <a:srgbClr val="FFFFFF"/>
                </a:solidFill>
                <a:latin typeface="Times New Roman" panose="02020603050405020304" pitchFamily="18" charset="0"/>
                <a:cs typeface="Times New Roman" panose="02020603050405020304" pitchFamily="18" charset="0"/>
              </a:rPr>
              <a:t> </a:t>
            </a:r>
            <a:r>
              <a:rPr sz="2800" spc="-20" dirty="0">
                <a:solidFill>
                  <a:srgbClr val="FFFFFF"/>
                </a:solidFill>
                <a:latin typeface="Times New Roman" panose="02020603050405020304" pitchFamily="18" charset="0"/>
                <a:cs typeface="Times New Roman" panose="02020603050405020304" pitchFamily="18" charset="0"/>
              </a:rPr>
              <a:t>Director.</a:t>
            </a:r>
            <a:endParaRPr lang="en-US" sz="2800" spc="-20" dirty="0">
              <a:solidFill>
                <a:srgbClr val="FFFFFF"/>
              </a:solidFill>
              <a:latin typeface="Times New Roman" panose="02020603050405020304" pitchFamily="18" charset="0"/>
              <a:cs typeface="Times New Roman" panose="02020603050405020304" pitchFamily="18" charset="0"/>
            </a:endParaRPr>
          </a:p>
          <a:p>
            <a:pPr marL="241300" indent="-228600">
              <a:lnSpc>
                <a:spcPts val="3190"/>
              </a:lnSpc>
              <a:spcBef>
                <a:spcPts val="2010"/>
              </a:spcBef>
              <a:buChar char="•"/>
              <a:tabLst>
                <a:tab pos="241300" algn="l"/>
              </a:tabLst>
            </a:pPr>
            <a:r>
              <a:rPr lang="en-US" sz="2800" dirty="0">
                <a:solidFill>
                  <a:srgbClr val="FFFFFF"/>
                </a:solidFill>
                <a:uFill>
                  <a:solidFill>
                    <a:srgbClr val="FFFFFF"/>
                  </a:solidFill>
                </a:uFill>
                <a:latin typeface="Times New Roman" panose="02020603050405020304" pitchFamily="18" charset="0"/>
                <a:cs typeface="Times New Roman" panose="02020603050405020304" pitchFamily="18" charset="0"/>
              </a:rPr>
              <a:t>Submit your questions via the Q&amp;A button on your screen</a:t>
            </a:r>
            <a:r>
              <a:rPr lang="en-US" sz="2800" spc="-210" dirty="0">
                <a:solidFill>
                  <a:srgbClr val="FFFFFF"/>
                </a:solidFill>
                <a:uFill>
                  <a:solidFill>
                    <a:srgbClr val="FFFFFF"/>
                  </a:solidFill>
                </a:uFill>
                <a:latin typeface="Times New Roman" panose="02020603050405020304" pitchFamily="18" charset="0"/>
                <a:cs typeface="Times New Roman" panose="02020603050405020304" pitchFamily="18" charset="0"/>
              </a:rPr>
              <a:t> </a:t>
            </a:r>
            <a:r>
              <a:rPr lang="en-US" sz="2800" dirty="0">
                <a:solidFill>
                  <a:srgbClr val="FFFFFF"/>
                </a:solidFill>
                <a:uFill>
                  <a:solidFill>
                    <a:srgbClr val="FFFFFF"/>
                  </a:solidFill>
                </a:uFill>
                <a:latin typeface="Times New Roman" panose="02020603050405020304" pitchFamily="18" charset="0"/>
                <a:cs typeface="Times New Roman" panose="02020603050405020304" pitchFamily="18" charset="0"/>
              </a:rPr>
              <a:t>and</a:t>
            </a:r>
            <a:endParaRPr lang="en-US" sz="2800" dirty="0">
              <a:latin typeface="Times New Roman" panose="02020603050405020304" pitchFamily="18" charset="0"/>
              <a:cs typeface="Times New Roman" panose="02020603050405020304" pitchFamily="18" charset="0"/>
            </a:endParaRPr>
          </a:p>
          <a:p>
            <a:pPr marL="241300">
              <a:lnSpc>
                <a:spcPts val="3190"/>
              </a:lnSpc>
            </a:pPr>
            <a:r>
              <a:rPr lang="en-US" sz="2800" spc="-705" dirty="0">
                <a:solidFill>
                  <a:srgbClr val="FFFFFF"/>
                </a:solidFill>
                <a:uFill>
                  <a:solidFill>
                    <a:srgbClr val="FFFFFF"/>
                  </a:solidFill>
                </a:uFill>
                <a:latin typeface="Times New Roman" panose="02020603050405020304" pitchFamily="18" charset="0"/>
                <a:cs typeface="Times New Roman" panose="02020603050405020304" pitchFamily="18" charset="0"/>
              </a:rPr>
              <a:t> </a:t>
            </a:r>
            <a:r>
              <a:rPr lang="en-US" sz="2800" dirty="0">
                <a:solidFill>
                  <a:srgbClr val="FFFFFF"/>
                </a:solidFill>
                <a:uFill>
                  <a:solidFill>
                    <a:srgbClr val="FFFFFF"/>
                  </a:solidFill>
                </a:uFill>
                <a:latin typeface="Times New Roman" panose="02020603050405020304" pitchFamily="18" charset="0"/>
                <a:cs typeface="Times New Roman" panose="02020603050405020304" pitchFamily="18" charset="0"/>
              </a:rPr>
              <a:t>set to “Send</a:t>
            </a:r>
            <a:r>
              <a:rPr lang="en-US" sz="2800" spc="-5" dirty="0">
                <a:solidFill>
                  <a:srgbClr val="FFFFFF"/>
                </a:solidFill>
                <a:uFill>
                  <a:solidFill>
                    <a:srgbClr val="FFFFFF"/>
                  </a:solidFill>
                </a:uFill>
                <a:latin typeface="Times New Roman" panose="02020603050405020304" pitchFamily="18" charset="0"/>
                <a:cs typeface="Times New Roman" panose="02020603050405020304" pitchFamily="18" charset="0"/>
              </a:rPr>
              <a:t> </a:t>
            </a:r>
            <a:r>
              <a:rPr lang="en-US" sz="2800" dirty="0">
                <a:solidFill>
                  <a:srgbClr val="FFFFFF"/>
                </a:solidFill>
                <a:uFill>
                  <a:solidFill>
                    <a:srgbClr val="FFFFFF"/>
                  </a:solidFill>
                </a:uFill>
                <a:latin typeface="Times New Roman" panose="02020603050405020304" pitchFamily="18" charset="0"/>
                <a:cs typeface="Times New Roman" panose="02020603050405020304" pitchFamily="18" charset="0"/>
              </a:rPr>
              <a:t>anonymously”.</a:t>
            </a:r>
            <a:endParaRPr lang="en-US" sz="2800" dirty="0">
              <a:latin typeface="Times New Roman" panose="02020603050405020304" pitchFamily="18" charset="0"/>
              <a:cs typeface="Times New Roman" panose="02020603050405020304" pitchFamily="18" charset="0"/>
            </a:endParaRPr>
          </a:p>
          <a:p>
            <a:pPr marL="241300" marR="104775" indent="-228600">
              <a:lnSpc>
                <a:spcPts val="3030"/>
              </a:lnSpc>
              <a:spcBef>
                <a:spcPts val="2440"/>
              </a:spcBef>
              <a:buChar char="•"/>
              <a:tabLst>
                <a:tab pos="241300" algn="l"/>
              </a:tabLst>
            </a:pPr>
            <a:endParaRPr sz="2800" dirty="0">
              <a:latin typeface="Arial"/>
              <a:cs typeface="Arial"/>
            </a:endParaRPr>
          </a:p>
        </p:txBody>
      </p:sp>
      <p:grpSp>
        <p:nvGrpSpPr>
          <p:cNvPr id="5" name="Group 4">
            <a:extLst>
              <a:ext uri="{FF2B5EF4-FFF2-40B4-BE49-F238E27FC236}">
                <a16:creationId xmlns:a16="http://schemas.microsoft.com/office/drawing/2014/main" id="{11BBC3A2-7F7D-3644-B10F-442DBAB658D4}"/>
              </a:ext>
            </a:extLst>
          </p:cNvPr>
          <p:cNvGrpSpPr/>
          <p:nvPr/>
        </p:nvGrpSpPr>
        <p:grpSpPr>
          <a:xfrm>
            <a:off x="1760348" y="5638800"/>
            <a:ext cx="8342374" cy="609600"/>
            <a:chOff x="954036" y="2343150"/>
            <a:chExt cx="10283938" cy="694180"/>
          </a:xfrm>
        </p:grpSpPr>
        <p:sp>
          <p:nvSpPr>
            <p:cNvPr id="6" name="object 5">
              <a:extLst>
                <a:ext uri="{FF2B5EF4-FFF2-40B4-BE49-F238E27FC236}">
                  <a16:creationId xmlns:a16="http://schemas.microsoft.com/office/drawing/2014/main" id="{2FE7D5FD-6110-994C-A7F9-A5C7EE864030}"/>
                </a:ext>
              </a:extLst>
            </p:cNvPr>
            <p:cNvSpPr/>
            <p:nvPr/>
          </p:nvSpPr>
          <p:spPr>
            <a:xfrm>
              <a:off x="954036" y="2345435"/>
              <a:ext cx="10283938" cy="691895"/>
            </a:xfrm>
            <a:prstGeom prst="rect">
              <a:avLst/>
            </a:prstGeom>
            <a:blipFill>
              <a:blip r:embed="rId2"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5BF0DFCD-9708-FB48-8EBB-D93C872E42D1}"/>
                </a:ext>
              </a:extLst>
            </p:cNvPr>
            <p:cNvSpPr/>
            <p:nvPr/>
          </p:nvSpPr>
          <p:spPr>
            <a:xfrm>
              <a:off x="6825233" y="2343150"/>
              <a:ext cx="919480" cy="690880"/>
            </a:xfrm>
            <a:custGeom>
              <a:avLst/>
              <a:gdLst/>
              <a:ahLst/>
              <a:cxnLst/>
              <a:rect l="l" t="t" r="r" b="b"/>
              <a:pathLst>
                <a:path w="919479" h="690880">
                  <a:moveTo>
                    <a:pt x="0" y="345186"/>
                  </a:moveTo>
                  <a:lnTo>
                    <a:pt x="3091" y="385441"/>
                  </a:lnTo>
                  <a:lnTo>
                    <a:pt x="12135" y="424333"/>
                  </a:lnTo>
                  <a:lnTo>
                    <a:pt x="26786" y="461602"/>
                  </a:lnTo>
                  <a:lnTo>
                    <a:pt x="46701" y="496989"/>
                  </a:lnTo>
                  <a:lnTo>
                    <a:pt x="71535" y="530235"/>
                  </a:lnTo>
                  <a:lnTo>
                    <a:pt x="100942" y="561081"/>
                  </a:lnTo>
                  <a:lnTo>
                    <a:pt x="134578" y="589268"/>
                  </a:lnTo>
                  <a:lnTo>
                    <a:pt x="172099" y="614538"/>
                  </a:lnTo>
                  <a:lnTo>
                    <a:pt x="213159" y="636630"/>
                  </a:lnTo>
                  <a:lnTo>
                    <a:pt x="257413" y="655286"/>
                  </a:lnTo>
                  <a:lnTo>
                    <a:pt x="304518" y="670247"/>
                  </a:lnTo>
                  <a:lnTo>
                    <a:pt x="354128" y="681255"/>
                  </a:lnTo>
                  <a:lnTo>
                    <a:pt x="405899" y="688049"/>
                  </a:lnTo>
                  <a:lnTo>
                    <a:pt x="459486" y="690372"/>
                  </a:lnTo>
                  <a:lnTo>
                    <a:pt x="513072" y="688049"/>
                  </a:lnTo>
                  <a:lnTo>
                    <a:pt x="564843" y="681255"/>
                  </a:lnTo>
                  <a:lnTo>
                    <a:pt x="614453" y="670247"/>
                  </a:lnTo>
                  <a:lnTo>
                    <a:pt x="661558" y="655286"/>
                  </a:lnTo>
                  <a:lnTo>
                    <a:pt x="705812" y="636630"/>
                  </a:lnTo>
                  <a:lnTo>
                    <a:pt x="746872" y="614538"/>
                  </a:lnTo>
                  <a:lnTo>
                    <a:pt x="784393" y="589268"/>
                  </a:lnTo>
                  <a:lnTo>
                    <a:pt x="818029" y="561081"/>
                  </a:lnTo>
                  <a:lnTo>
                    <a:pt x="847436" y="530235"/>
                  </a:lnTo>
                  <a:lnTo>
                    <a:pt x="872270" y="496989"/>
                  </a:lnTo>
                  <a:lnTo>
                    <a:pt x="892185" y="461602"/>
                  </a:lnTo>
                  <a:lnTo>
                    <a:pt x="906836" y="424333"/>
                  </a:lnTo>
                  <a:lnTo>
                    <a:pt x="915880" y="385441"/>
                  </a:lnTo>
                  <a:lnTo>
                    <a:pt x="918972" y="345186"/>
                  </a:lnTo>
                  <a:lnTo>
                    <a:pt x="915880" y="304930"/>
                  </a:lnTo>
                  <a:lnTo>
                    <a:pt x="906836" y="266038"/>
                  </a:lnTo>
                  <a:lnTo>
                    <a:pt x="892185" y="228769"/>
                  </a:lnTo>
                  <a:lnTo>
                    <a:pt x="872270" y="193382"/>
                  </a:lnTo>
                  <a:lnTo>
                    <a:pt x="847436" y="160136"/>
                  </a:lnTo>
                  <a:lnTo>
                    <a:pt x="818029" y="129290"/>
                  </a:lnTo>
                  <a:lnTo>
                    <a:pt x="784393" y="101103"/>
                  </a:lnTo>
                  <a:lnTo>
                    <a:pt x="746872" y="75833"/>
                  </a:lnTo>
                  <a:lnTo>
                    <a:pt x="705812" y="53741"/>
                  </a:lnTo>
                  <a:lnTo>
                    <a:pt x="661558" y="35085"/>
                  </a:lnTo>
                  <a:lnTo>
                    <a:pt x="614453" y="20124"/>
                  </a:lnTo>
                  <a:lnTo>
                    <a:pt x="564843" y="9116"/>
                  </a:lnTo>
                  <a:lnTo>
                    <a:pt x="513072" y="2322"/>
                  </a:lnTo>
                  <a:lnTo>
                    <a:pt x="459486" y="0"/>
                  </a:lnTo>
                  <a:lnTo>
                    <a:pt x="405899" y="2322"/>
                  </a:lnTo>
                  <a:lnTo>
                    <a:pt x="354128" y="9116"/>
                  </a:lnTo>
                  <a:lnTo>
                    <a:pt x="304518" y="20124"/>
                  </a:lnTo>
                  <a:lnTo>
                    <a:pt x="257413" y="35085"/>
                  </a:lnTo>
                  <a:lnTo>
                    <a:pt x="213159" y="53741"/>
                  </a:lnTo>
                  <a:lnTo>
                    <a:pt x="172099" y="75833"/>
                  </a:lnTo>
                  <a:lnTo>
                    <a:pt x="134578" y="101103"/>
                  </a:lnTo>
                  <a:lnTo>
                    <a:pt x="100942" y="129290"/>
                  </a:lnTo>
                  <a:lnTo>
                    <a:pt x="71535" y="160136"/>
                  </a:lnTo>
                  <a:lnTo>
                    <a:pt x="46701" y="193382"/>
                  </a:lnTo>
                  <a:lnTo>
                    <a:pt x="26786" y="228769"/>
                  </a:lnTo>
                  <a:lnTo>
                    <a:pt x="12135" y="266038"/>
                  </a:lnTo>
                  <a:lnTo>
                    <a:pt x="3091" y="304930"/>
                  </a:lnTo>
                  <a:lnTo>
                    <a:pt x="0" y="345186"/>
                  </a:lnTo>
                  <a:close/>
                </a:path>
              </a:pathLst>
            </a:custGeom>
            <a:ln w="38100">
              <a:solidFill>
                <a:srgbClr val="FFFF00"/>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0300" y="152400"/>
            <a:ext cx="7391400" cy="1281761"/>
          </a:xfrm>
          <a:prstGeom prst="rect">
            <a:avLst/>
          </a:prstGeom>
        </p:spPr>
        <p:txBody>
          <a:bodyPr vert="horz" wrap="square" lIns="0" tIns="100965" rIns="0" bIns="0" rtlCol="0">
            <a:spAutoFit/>
          </a:bodyPr>
          <a:lstStyle/>
          <a:p>
            <a:pPr marL="12700" marR="5080" indent="1471930">
              <a:lnSpc>
                <a:spcPts val="4630"/>
              </a:lnSpc>
              <a:spcBef>
                <a:spcPts val="795"/>
              </a:spcBef>
            </a:pPr>
            <a:r>
              <a:rPr lang="en-US" sz="4400" spc="-5" dirty="0">
                <a:latin typeface="Times New Roman" panose="02020603050405020304" pitchFamily="18" charset="0"/>
                <a:cs typeface="Times New Roman" panose="02020603050405020304" pitchFamily="18" charset="0"/>
              </a:rPr>
              <a:t>      AGS  </a:t>
            </a:r>
            <a:br>
              <a:rPr lang="en-US" sz="4400" spc="-5" dirty="0">
                <a:latin typeface="Times New Roman" panose="02020603050405020304" pitchFamily="18" charset="0"/>
                <a:cs typeface="Times New Roman" panose="02020603050405020304" pitchFamily="18" charset="0"/>
              </a:rPr>
            </a:br>
            <a:r>
              <a:rPr lang="en-US" sz="4400" spc="-5" dirty="0">
                <a:latin typeface="Times New Roman" panose="02020603050405020304" pitchFamily="18" charset="0"/>
                <a:cs typeface="Times New Roman" panose="02020603050405020304" pitchFamily="18" charset="0"/>
              </a:rPr>
              <a:t>    </a:t>
            </a:r>
            <a:r>
              <a:rPr sz="4400" spc="-15" dirty="0">
                <a:latin typeface="Times New Roman" panose="02020603050405020304" pitchFamily="18" charset="0"/>
                <a:cs typeface="Times New Roman" panose="02020603050405020304" pitchFamily="18" charset="0"/>
              </a:rPr>
              <a:t>Virtual </a:t>
            </a:r>
            <a:r>
              <a:rPr sz="4400" spc="-5" dirty="0">
                <a:latin typeface="Times New Roman" panose="02020603050405020304" pitchFamily="18" charset="0"/>
                <a:cs typeface="Times New Roman" panose="02020603050405020304" pitchFamily="18" charset="0"/>
              </a:rPr>
              <a:t>Office</a:t>
            </a:r>
            <a:r>
              <a:rPr sz="4400" spc="40" dirty="0">
                <a:latin typeface="Times New Roman" panose="02020603050405020304" pitchFamily="18" charset="0"/>
                <a:cs typeface="Times New Roman" panose="02020603050405020304" pitchFamily="18" charset="0"/>
              </a:rPr>
              <a:t> </a:t>
            </a:r>
            <a:r>
              <a:rPr sz="4400" spc="-5" dirty="0">
                <a:latin typeface="Times New Roman" panose="02020603050405020304" pitchFamily="18" charset="0"/>
                <a:cs typeface="Times New Roman" panose="02020603050405020304" pitchFamily="18" charset="0"/>
              </a:rPr>
              <a:t>Hour</a:t>
            </a:r>
            <a:endParaRPr sz="44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916939" y="1806193"/>
            <a:ext cx="9455785" cy="2346796"/>
          </a:xfrm>
          <a:prstGeom prst="rect">
            <a:avLst/>
          </a:prstGeom>
        </p:spPr>
        <p:txBody>
          <a:bodyPr vert="horz" wrap="square" lIns="0" tIns="12700" rIns="0" bIns="0" rtlCol="0">
            <a:spAutoFit/>
          </a:bodyPr>
          <a:lstStyle/>
          <a:p>
            <a:pPr marL="12700">
              <a:lnSpc>
                <a:spcPct val="100000"/>
              </a:lnSpc>
              <a:spcBef>
                <a:spcPts val="100"/>
              </a:spcBef>
            </a:pPr>
            <a:r>
              <a:rPr lang="en-US" sz="2800" spc="-55" dirty="0">
                <a:solidFill>
                  <a:srgbClr val="EC7C30"/>
                </a:solidFill>
                <a:latin typeface="Times New Roman" panose="02020603050405020304" pitchFamily="18" charset="0"/>
                <a:cs typeface="Times New Roman" panose="02020603050405020304" pitchFamily="18" charset="0"/>
              </a:rPr>
              <a:t>           </a:t>
            </a:r>
            <a:r>
              <a:rPr sz="2800" spc="-55" dirty="0">
                <a:solidFill>
                  <a:srgbClr val="EC7C30"/>
                </a:solidFill>
                <a:latin typeface="Times New Roman" panose="02020603050405020304" pitchFamily="18" charset="0"/>
                <a:cs typeface="Times New Roman" panose="02020603050405020304" pitchFamily="18" charset="0"/>
              </a:rPr>
              <a:t>To</a:t>
            </a:r>
            <a:r>
              <a:rPr lang="en-US" sz="2800" spc="-55" dirty="0">
                <a:solidFill>
                  <a:srgbClr val="EC7C30"/>
                </a:solidFill>
                <a:latin typeface="Times New Roman" panose="02020603050405020304" pitchFamily="18" charset="0"/>
                <a:cs typeface="Times New Roman" panose="02020603050405020304" pitchFamily="18" charset="0"/>
              </a:rPr>
              <a:t>pic</a:t>
            </a:r>
            <a:r>
              <a:rPr sz="2800" spc="-55" dirty="0">
                <a:solidFill>
                  <a:srgbClr val="EC7C30"/>
                </a:solidFill>
                <a:latin typeface="Times New Roman" panose="02020603050405020304" pitchFamily="18" charset="0"/>
                <a:cs typeface="Times New Roman" panose="02020603050405020304" pitchFamily="18" charset="0"/>
              </a:rPr>
              <a:t>: </a:t>
            </a:r>
            <a:r>
              <a:rPr sz="2800" dirty="0">
                <a:solidFill>
                  <a:srgbClr val="EC7C30"/>
                </a:solidFill>
                <a:latin typeface="Times New Roman" panose="02020603050405020304" pitchFamily="18" charset="0"/>
                <a:cs typeface="Times New Roman" panose="02020603050405020304" pitchFamily="18" charset="0"/>
              </a:rPr>
              <a:t>COVID-19</a:t>
            </a:r>
            <a:r>
              <a:rPr sz="2800" spc="50" dirty="0">
                <a:solidFill>
                  <a:srgbClr val="EC7C30"/>
                </a:solidFill>
                <a:latin typeface="Times New Roman" panose="02020603050405020304" pitchFamily="18" charset="0"/>
                <a:cs typeface="Times New Roman" panose="02020603050405020304" pitchFamily="18" charset="0"/>
              </a:rPr>
              <a:t> </a:t>
            </a:r>
            <a:r>
              <a:rPr lang="en-US" sz="2800" spc="50" dirty="0">
                <a:solidFill>
                  <a:srgbClr val="EC7C30"/>
                </a:solidFill>
                <a:latin typeface="Times New Roman" panose="02020603050405020304" pitchFamily="18" charset="0"/>
                <a:cs typeface="Times New Roman" panose="02020603050405020304" pitchFamily="18" charset="0"/>
              </a:rPr>
              <a:t>related Impacts</a:t>
            </a:r>
            <a:endParaRPr sz="4050" dirty="0">
              <a:latin typeface="Times New Roman" panose="02020603050405020304" pitchFamily="18" charset="0"/>
              <a:cs typeface="Times New Roman" panose="02020603050405020304" pitchFamily="18" charset="0"/>
            </a:endParaRPr>
          </a:p>
          <a:p>
            <a:pPr marL="12700">
              <a:lnSpc>
                <a:spcPct val="100000"/>
              </a:lnSpc>
              <a:tabLst>
                <a:tab pos="241300" algn="l"/>
              </a:tabLst>
            </a:pPr>
            <a:endParaRPr lang="en-US" sz="2800" dirty="0">
              <a:solidFill>
                <a:srgbClr val="FFFFFF"/>
              </a:solidFill>
              <a:latin typeface="Times New Roman" panose="02020603050405020304" pitchFamily="18" charset="0"/>
              <a:cs typeface="Times New Roman" panose="02020603050405020304" pitchFamily="18" charset="0"/>
            </a:endParaRPr>
          </a:p>
          <a:p>
            <a:pPr marL="241300" indent="-228600">
              <a:lnSpc>
                <a:spcPct val="100000"/>
              </a:lnSpc>
              <a:buChar char="•"/>
              <a:tabLst>
                <a:tab pos="241300" algn="l"/>
              </a:tabLst>
            </a:pPr>
            <a:r>
              <a:rPr lang="en-US" sz="2800" dirty="0">
                <a:solidFill>
                  <a:srgbClr val="FFFFFF"/>
                </a:solidFill>
                <a:latin typeface="Times New Roman" panose="02020603050405020304" pitchFamily="18" charset="0"/>
                <a:cs typeface="Times New Roman" panose="02020603050405020304" pitchFamily="18" charset="0"/>
              </a:rPr>
              <a:t>Welcome and Introductions</a:t>
            </a:r>
            <a:endParaRPr sz="2800" dirty="0">
              <a:latin typeface="Times New Roman" panose="02020603050405020304" pitchFamily="18" charset="0"/>
              <a:cs typeface="Times New Roman" panose="02020603050405020304" pitchFamily="18" charset="0"/>
            </a:endParaRPr>
          </a:p>
          <a:p>
            <a:pPr marL="241300" indent="-228600">
              <a:spcBef>
                <a:spcPts val="665"/>
              </a:spcBef>
              <a:buFontTx/>
              <a:buChar char="•"/>
              <a:tabLst>
                <a:tab pos="241300" algn="l"/>
              </a:tabLst>
            </a:pPr>
            <a:r>
              <a:rPr lang="en-US" sz="2800" dirty="0">
                <a:solidFill>
                  <a:srgbClr val="FFFFFF"/>
                </a:solidFill>
                <a:latin typeface="Times New Roman" panose="02020603050405020304" pitchFamily="18" charset="0"/>
                <a:cs typeface="Times New Roman" panose="02020603050405020304" pitchFamily="18" charset="0"/>
              </a:rPr>
              <a:t>Brief Discussion of</a:t>
            </a:r>
            <a:r>
              <a:rPr lang="en-US" sz="2800" spc="-15" dirty="0">
                <a:solidFill>
                  <a:srgbClr val="FFFFFF"/>
                </a:solidFill>
                <a:latin typeface="Times New Roman" panose="02020603050405020304" pitchFamily="18" charset="0"/>
                <a:cs typeface="Times New Roman" panose="02020603050405020304" pitchFamily="18" charset="0"/>
              </a:rPr>
              <a:t> </a:t>
            </a:r>
            <a:r>
              <a:rPr lang="en-US" sz="2800" dirty="0">
                <a:solidFill>
                  <a:srgbClr val="FFFFFF"/>
                </a:solidFill>
                <a:latin typeface="Times New Roman" panose="02020603050405020304" pitchFamily="18" charset="0"/>
                <a:cs typeface="Times New Roman" panose="02020603050405020304" pitchFamily="18" charset="0"/>
              </a:rPr>
              <a:t>Guidance</a:t>
            </a:r>
          </a:p>
          <a:p>
            <a:pPr marL="241300" indent="-228600">
              <a:lnSpc>
                <a:spcPct val="100000"/>
              </a:lnSpc>
              <a:spcBef>
                <a:spcPts val="665"/>
              </a:spcBef>
              <a:buChar char="•"/>
              <a:tabLst>
                <a:tab pos="241300" algn="l"/>
              </a:tabLst>
            </a:pPr>
            <a:r>
              <a:rPr sz="2800" dirty="0">
                <a:solidFill>
                  <a:srgbClr val="FFFFFF"/>
                </a:solidFill>
                <a:latin typeface="Times New Roman" panose="02020603050405020304" pitchFamily="18" charset="0"/>
                <a:cs typeface="Times New Roman" panose="02020603050405020304" pitchFamily="18" charset="0"/>
              </a:rPr>
              <a:t>Question and Answer </a:t>
            </a:r>
            <a:r>
              <a:rPr lang="en-US" sz="2800" dirty="0">
                <a:solidFill>
                  <a:srgbClr val="FFFFFF"/>
                </a:solidFill>
                <a:latin typeface="Times New Roman" panose="02020603050405020304" pitchFamily="18" charset="0"/>
                <a:cs typeface="Times New Roman" panose="02020603050405020304" pitchFamily="18" charset="0"/>
              </a:rPr>
              <a:t>P</a:t>
            </a:r>
            <a:r>
              <a:rPr sz="2800" dirty="0">
                <a:solidFill>
                  <a:srgbClr val="FFFFFF"/>
                </a:solidFill>
                <a:latin typeface="Times New Roman" panose="02020603050405020304" pitchFamily="18" charset="0"/>
                <a:cs typeface="Times New Roman" panose="02020603050405020304" pitchFamily="18" charset="0"/>
              </a:rPr>
              <a:t>eriod </a:t>
            </a:r>
            <a:endParaRPr sz="2800" dirty="0">
              <a:latin typeface="Times New Roman" panose="02020603050405020304" pitchFamily="18" charset="0"/>
              <a:cs typeface="Times New Roman" panose="02020603050405020304" pitchFamily="18" charset="0"/>
            </a:endParaRPr>
          </a:p>
        </p:txBody>
      </p:sp>
      <p:sp>
        <p:nvSpPr>
          <p:cNvPr id="4" name="object 4"/>
          <p:cNvSpPr/>
          <p:nvPr/>
        </p:nvSpPr>
        <p:spPr>
          <a:xfrm>
            <a:off x="4267200" y="4439442"/>
            <a:ext cx="3398519" cy="198424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90" dirty="0"/>
              <a:t>2</a:t>
            </a:fld>
            <a:endParaRPr spc="-9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FD94-DF14-D443-B4E9-7D396E380E17}"/>
              </a:ext>
            </a:extLst>
          </p:cNvPr>
          <p:cNvSpPr>
            <a:spLocks noGrp="1"/>
          </p:cNvSpPr>
          <p:nvPr>
            <p:ph type="title"/>
          </p:nvPr>
        </p:nvSpPr>
        <p:spPr>
          <a:xfrm>
            <a:off x="1283461" y="268986"/>
            <a:ext cx="9625076" cy="615553"/>
          </a:xfrm>
        </p:spPr>
        <p:txBody>
          <a:bodyPr/>
          <a:lstStyle/>
          <a:p>
            <a:pPr algn="ctr"/>
            <a:r>
              <a:rPr lang="en-US" dirty="0"/>
              <a:t>BACKUP Slides</a:t>
            </a:r>
          </a:p>
        </p:txBody>
      </p:sp>
      <p:sp>
        <p:nvSpPr>
          <p:cNvPr id="3" name="Text Placeholder 2">
            <a:extLst>
              <a:ext uri="{FF2B5EF4-FFF2-40B4-BE49-F238E27FC236}">
                <a16:creationId xmlns:a16="http://schemas.microsoft.com/office/drawing/2014/main" id="{9D4F2B8D-4639-CF49-AE11-46BBDF63E7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19712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152400"/>
            <a:ext cx="6669405" cy="695960"/>
          </a:xfrm>
          <a:prstGeom prst="rect">
            <a:avLst/>
          </a:prstGeom>
        </p:spPr>
        <p:txBody>
          <a:bodyPr vert="horz" wrap="square" lIns="0" tIns="12065" rIns="0" bIns="0" rtlCol="0">
            <a:spAutoFit/>
          </a:bodyPr>
          <a:lstStyle/>
          <a:p>
            <a:pPr marL="12700">
              <a:lnSpc>
                <a:spcPct val="100000"/>
              </a:lnSpc>
              <a:spcBef>
                <a:spcPts val="95"/>
              </a:spcBef>
            </a:pPr>
            <a:r>
              <a:rPr sz="4400" spc="-5" dirty="0">
                <a:latin typeface="Times New Roman" panose="02020603050405020304" pitchFamily="18" charset="0"/>
                <a:cs typeface="Times New Roman" panose="02020603050405020304" pitchFamily="18" charset="0"/>
              </a:rPr>
              <a:t>Call for RAPID</a:t>
            </a:r>
            <a:r>
              <a:rPr sz="4400" spc="5" dirty="0">
                <a:latin typeface="Times New Roman" panose="02020603050405020304" pitchFamily="18" charset="0"/>
                <a:cs typeface="Times New Roman" panose="02020603050405020304" pitchFamily="18" charset="0"/>
              </a:rPr>
              <a:t> </a:t>
            </a:r>
            <a:r>
              <a:rPr sz="4400" spc="-5" dirty="0">
                <a:latin typeface="Times New Roman" panose="02020603050405020304" pitchFamily="18" charset="0"/>
                <a:cs typeface="Times New Roman" panose="02020603050405020304" pitchFamily="18" charset="0"/>
              </a:rPr>
              <a:t>proposals</a:t>
            </a:r>
            <a:endParaRPr sz="4400" dirty="0">
              <a:latin typeface="Times New Roman" panose="02020603050405020304" pitchFamily="18" charset="0"/>
              <a:cs typeface="Times New Roman" panose="02020603050405020304" pitchFamily="18"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90" dirty="0"/>
              <a:t>21</a:t>
            </a:fld>
            <a:endParaRPr spc="-90" dirty="0"/>
          </a:p>
        </p:txBody>
      </p:sp>
      <p:sp>
        <p:nvSpPr>
          <p:cNvPr id="3" name="object 3"/>
          <p:cNvSpPr txBox="1"/>
          <p:nvPr/>
        </p:nvSpPr>
        <p:spPr>
          <a:xfrm>
            <a:off x="766763" y="848360"/>
            <a:ext cx="10658474" cy="5220660"/>
          </a:xfrm>
          <a:prstGeom prst="rect">
            <a:avLst/>
          </a:prstGeom>
        </p:spPr>
        <p:txBody>
          <a:bodyPr vert="horz" wrap="square" lIns="0" tIns="95250" rIns="0" bIns="0" rtlCol="0">
            <a:spAutoFit/>
          </a:bodyPr>
          <a:lstStyle/>
          <a:p>
            <a:pPr marL="241300" marR="5080" indent="-228600">
              <a:lnSpc>
                <a:spcPts val="2690"/>
              </a:lnSpc>
              <a:spcBef>
                <a:spcPts val="750"/>
              </a:spcBef>
              <a:buChar char="•"/>
              <a:tabLst>
                <a:tab pos="241300" algn="l"/>
              </a:tabLst>
            </a:pPr>
            <a:r>
              <a:rPr sz="2800" dirty="0">
                <a:solidFill>
                  <a:srgbClr val="FFFFFF"/>
                </a:solidFill>
                <a:latin typeface="Times New Roman" panose="02020603050405020304" pitchFamily="18" charset="0"/>
                <a:cs typeface="Times New Roman" panose="02020603050405020304" pitchFamily="18" charset="0"/>
              </a:rPr>
              <a:t>NSF 20-052: Dear Colleague Letter on the Coronavirus Disease  2019</a:t>
            </a:r>
            <a:r>
              <a:rPr sz="2800" spc="5" dirty="0">
                <a:solidFill>
                  <a:srgbClr val="FFFFFF"/>
                </a:solidFill>
                <a:latin typeface="Times New Roman" panose="02020603050405020304" pitchFamily="18" charset="0"/>
                <a:cs typeface="Times New Roman" panose="02020603050405020304" pitchFamily="18" charset="0"/>
              </a:rPr>
              <a:t> </a:t>
            </a:r>
            <a:r>
              <a:rPr sz="2800" dirty="0">
                <a:solidFill>
                  <a:srgbClr val="FFFFFF"/>
                </a:solidFill>
                <a:latin typeface="Times New Roman" panose="02020603050405020304" pitchFamily="18" charset="0"/>
                <a:cs typeface="Times New Roman" panose="02020603050405020304" pitchFamily="18" charset="0"/>
              </a:rPr>
              <a:t>(COVID-19)</a:t>
            </a:r>
            <a:endParaRPr lang="en-US" sz="2800" dirty="0">
              <a:solidFill>
                <a:srgbClr val="FFFFFF"/>
              </a:solidFill>
              <a:latin typeface="Times New Roman" panose="02020603050405020304" pitchFamily="18" charset="0"/>
              <a:cs typeface="Times New Roman" panose="02020603050405020304" pitchFamily="18" charset="0"/>
            </a:endParaRPr>
          </a:p>
          <a:p>
            <a:pPr marL="241300" marR="5080" indent="-228600">
              <a:lnSpc>
                <a:spcPts val="2690"/>
              </a:lnSpc>
              <a:spcBef>
                <a:spcPts val="750"/>
              </a:spcBef>
              <a:buChar char="•"/>
              <a:tabLst>
                <a:tab pos="241300" algn="l"/>
              </a:tabLst>
            </a:pPr>
            <a:endParaRPr sz="2800" dirty="0">
              <a:latin typeface="Times New Roman" panose="02020603050405020304" pitchFamily="18" charset="0"/>
              <a:cs typeface="Times New Roman" panose="02020603050405020304" pitchFamily="18" charset="0"/>
            </a:endParaRPr>
          </a:p>
          <a:p>
            <a:pPr marL="241300" marR="323215" indent="-228600">
              <a:lnSpc>
                <a:spcPts val="2690"/>
              </a:lnSpc>
              <a:spcBef>
                <a:spcPts val="990"/>
              </a:spcBef>
              <a:buChar char="•"/>
              <a:tabLst>
                <a:tab pos="241300" algn="l"/>
              </a:tabLst>
            </a:pPr>
            <a:r>
              <a:rPr sz="2800" dirty="0">
                <a:solidFill>
                  <a:srgbClr val="FFFFFF"/>
                </a:solidFill>
                <a:latin typeface="Times New Roman" panose="02020603050405020304" pitchFamily="18" charset="0"/>
                <a:cs typeface="Times New Roman" panose="02020603050405020304" pitchFamily="18" charset="0"/>
              </a:rPr>
              <a:t>“Proposals to conduct non-medical, non-clinical-care research  that can be used immediately to explore how to model and  understand the spread of COVID-19, to inform and educate  about the science of virus transmission and prevention, and to  encourage the </a:t>
            </a:r>
            <a:r>
              <a:rPr sz="2800" spc="-5" dirty="0">
                <a:solidFill>
                  <a:srgbClr val="FFFFFF"/>
                </a:solidFill>
                <a:latin typeface="Times New Roman" panose="02020603050405020304" pitchFamily="18" charset="0"/>
                <a:cs typeface="Times New Roman" panose="02020603050405020304" pitchFamily="18" charset="0"/>
              </a:rPr>
              <a:t>development </a:t>
            </a:r>
            <a:r>
              <a:rPr sz="2800" dirty="0">
                <a:solidFill>
                  <a:srgbClr val="FFFFFF"/>
                </a:solidFill>
                <a:latin typeface="Times New Roman" panose="02020603050405020304" pitchFamily="18" charset="0"/>
                <a:cs typeface="Times New Roman" panose="02020603050405020304" pitchFamily="18" charset="0"/>
              </a:rPr>
              <a:t>of processes and actions</a:t>
            </a:r>
            <a:r>
              <a:rPr sz="2800" spc="25" dirty="0">
                <a:solidFill>
                  <a:srgbClr val="FFFFFF"/>
                </a:solidFill>
                <a:latin typeface="Times New Roman" panose="02020603050405020304" pitchFamily="18" charset="0"/>
                <a:cs typeface="Times New Roman" panose="02020603050405020304" pitchFamily="18" charset="0"/>
              </a:rPr>
              <a:t> </a:t>
            </a:r>
            <a:r>
              <a:rPr sz="2800" spc="-5" dirty="0">
                <a:solidFill>
                  <a:srgbClr val="FFFFFF"/>
                </a:solidFill>
                <a:latin typeface="Times New Roman" panose="02020603050405020304" pitchFamily="18" charset="0"/>
                <a:cs typeface="Times New Roman" panose="02020603050405020304" pitchFamily="18" charset="0"/>
              </a:rPr>
              <a:t>to</a:t>
            </a:r>
            <a:r>
              <a:rPr lang="en-US" sz="2800" spc="-5" dirty="0">
                <a:solidFill>
                  <a:srgbClr val="FFFFFF"/>
                </a:solidFill>
                <a:latin typeface="Times New Roman" panose="02020603050405020304" pitchFamily="18" charset="0"/>
                <a:cs typeface="Times New Roman" panose="02020603050405020304" pitchFamily="18" charset="0"/>
              </a:rPr>
              <a:t> </a:t>
            </a:r>
            <a:r>
              <a:rPr sz="2800" dirty="0">
                <a:solidFill>
                  <a:srgbClr val="FFFFFF"/>
                </a:solidFill>
                <a:latin typeface="Times New Roman" panose="02020603050405020304" pitchFamily="18" charset="0"/>
                <a:cs typeface="Times New Roman" panose="02020603050405020304" pitchFamily="18" charset="0"/>
              </a:rPr>
              <a:t>address this global</a:t>
            </a:r>
            <a:r>
              <a:rPr sz="2800" spc="-15" dirty="0">
                <a:solidFill>
                  <a:srgbClr val="FFFFFF"/>
                </a:solidFill>
                <a:latin typeface="Times New Roman" panose="02020603050405020304" pitchFamily="18" charset="0"/>
                <a:cs typeface="Times New Roman" panose="02020603050405020304" pitchFamily="18" charset="0"/>
              </a:rPr>
              <a:t> </a:t>
            </a:r>
            <a:r>
              <a:rPr sz="2800" dirty="0">
                <a:solidFill>
                  <a:srgbClr val="FFFFFF"/>
                </a:solidFill>
                <a:latin typeface="Times New Roman" panose="02020603050405020304" pitchFamily="18" charset="0"/>
                <a:cs typeface="Times New Roman" panose="02020603050405020304" pitchFamily="18" charset="0"/>
              </a:rPr>
              <a:t>challenge”</a:t>
            </a:r>
            <a:endParaRPr lang="en-US" sz="2800" dirty="0">
              <a:solidFill>
                <a:srgbClr val="FFFFFF"/>
              </a:solidFill>
              <a:latin typeface="Times New Roman" panose="02020603050405020304" pitchFamily="18" charset="0"/>
              <a:cs typeface="Times New Roman" panose="02020603050405020304" pitchFamily="18" charset="0"/>
            </a:endParaRPr>
          </a:p>
          <a:p>
            <a:pPr marL="241300">
              <a:lnSpc>
                <a:spcPts val="2700"/>
              </a:lnSpc>
            </a:pPr>
            <a:endParaRPr sz="2800" dirty="0">
              <a:latin typeface="Times New Roman" panose="02020603050405020304" pitchFamily="18" charset="0"/>
              <a:cs typeface="Times New Roman" panose="02020603050405020304" pitchFamily="18" charset="0"/>
            </a:endParaRPr>
          </a:p>
          <a:p>
            <a:pPr marL="241300" marR="127635" indent="-228600">
              <a:lnSpc>
                <a:spcPts val="2690"/>
              </a:lnSpc>
              <a:spcBef>
                <a:spcPts val="980"/>
              </a:spcBef>
              <a:buChar char="•"/>
              <a:tabLst>
                <a:tab pos="241300" algn="l"/>
              </a:tabLst>
            </a:pPr>
            <a:r>
              <a:rPr sz="2800" dirty="0">
                <a:solidFill>
                  <a:srgbClr val="FFFFFF"/>
                </a:solidFill>
                <a:latin typeface="Times New Roman" panose="02020603050405020304" pitchFamily="18" charset="0"/>
                <a:cs typeface="Times New Roman" panose="02020603050405020304" pitchFamily="18" charset="0"/>
              </a:rPr>
              <a:t>RAPID proposals may be for up to $200K and up to one year</a:t>
            </a:r>
            <a:r>
              <a:rPr sz="2800" spc="-45" dirty="0">
                <a:solidFill>
                  <a:srgbClr val="FFFFFF"/>
                </a:solidFill>
                <a:latin typeface="Times New Roman" panose="02020603050405020304" pitchFamily="18" charset="0"/>
                <a:cs typeface="Times New Roman" panose="02020603050405020304" pitchFamily="18" charset="0"/>
              </a:rPr>
              <a:t> </a:t>
            </a:r>
            <a:r>
              <a:rPr sz="2800" dirty="0">
                <a:solidFill>
                  <a:srgbClr val="FFFFFF"/>
                </a:solidFill>
                <a:latin typeface="Times New Roman" panose="02020603050405020304" pitchFamily="18" charset="0"/>
                <a:cs typeface="Times New Roman" panose="02020603050405020304" pitchFamily="18" charset="0"/>
              </a:rPr>
              <a:t>in  duration</a:t>
            </a:r>
            <a:endParaRPr lang="en-US" sz="2800" dirty="0">
              <a:solidFill>
                <a:srgbClr val="FFFFFF"/>
              </a:solidFill>
              <a:latin typeface="Times New Roman" panose="02020603050405020304" pitchFamily="18" charset="0"/>
              <a:cs typeface="Times New Roman" panose="02020603050405020304" pitchFamily="18" charset="0"/>
            </a:endParaRPr>
          </a:p>
          <a:p>
            <a:pPr marL="241300" marR="127635" indent="-228600">
              <a:lnSpc>
                <a:spcPts val="2690"/>
              </a:lnSpc>
              <a:spcBef>
                <a:spcPts val="980"/>
              </a:spcBef>
              <a:buChar char="•"/>
              <a:tabLst>
                <a:tab pos="241300" algn="l"/>
              </a:tabLst>
            </a:pPr>
            <a:endParaRPr sz="2800" dirty="0">
              <a:latin typeface="Times New Roman" panose="02020603050405020304" pitchFamily="18" charset="0"/>
              <a:cs typeface="Times New Roman" panose="02020603050405020304" pitchFamily="18" charset="0"/>
            </a:endParaRPr>
          </a:p>
          <a:p>
            <a:pPr marL="241300" indent="-228600">
              <a:lnSpc>
                <a:spcPct val="100000"/>
              </a:lnSpc>
              <a:spcBef>
                <a:spcPts val="350"/>
              </a:spcBef>
              <a:buChar char="•"/>
              <a:tabLst>
                <a:tab pos="241300" algn="l"/>
              </a:tabLst>
            </a:pPr>
            <a:r>
              <a:rPr sz="2800" dirty="0">
                <a:solidFill>
                  <a:srgbClr val="FFFFFF"/>
                </a:solidFill>
                <a:latin typeface="Times New Roman" panose="02020603050405020304" pitchFamily="18" charset="0"/>
                <a:cs typeface="Times New Roman" panose="02020603050405020304" pitchFamily="18" charset="0"/>
              </a:rPr>
              <a:t>Email inquiry first to</a:t>
            </a:r>
            <a:r>
              <a:rPr sz="2800" spc="-20" dirty="0">
                <a:solidFill>
                  <a:srgbClr val="EC7C30"/>
                </a:solidFill>
                <a:latin typeface="Times New Roman" panose="02020603050405020304" pitchFamily="18" charset="0"/>
                <a:cs typeface="Times New Roman" panose="02020603050405020304" pitchFamily="18" charset="0"/>
              </a:rPr>
              <a:t> </a:t>
            </a:r>
            <a:r>
              <a:rPr sz="2800" u="heavy" dirty="0">
                <a:solidFill>
                  <a:srgbClr val="FFFF00"/>
                </a:solidFill>
                <a:uFill>
                  <a:solidFill>
                    <a:srgbClr val="EC7C30"/>
                  </a:solidFill>
                </a:u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rapid-covid19@nsf.gov</a:t>
            </a:r>
            <a:endParaRPr sz="28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5CEC-9305-40F0-8031-3A23DC57DA7C}"/>
              </a:ext>
            </a:extLst>
          </p:cNvPr>
          <p:cNvSpPr>
            <a:spLocks noGrp="1"/>
          </p:cNvSpPr>
          <p:nvPr>
            <p:ph type="title"/>
          </p:nvPr>
        </p:nvSpPr>
        <p:spPr>
          <a:xfrm>
            <a:off x="1283461" y="268986"/>
            <a:ext cx="9625076" cy="615553"/>
          </a:xfrm>
        </p:spPr>
        <p:txBody>
          <a:bodyPr/>
          <a:lstStyle/>
          <a:p>
            <a:pPr algn="ctr"/>
            <a:r>
              <a:rPr lang="en-US" dirty="0">
                <a:latin typeface="Times New Roman" panose="02020603050405020304" pitchFamily="18" charset="0"/>
                <a:cs typeface="Times New Roman" panose="02020603050405020304" pitchFamily="18" charset="0"/>
              </a:rPr>
              <a:t>REU, RET, and IRES Sites</a:t>
            </a:r>
          </a:p>
        </p:txBody>
      </p:sp>
      <p:sp>
        <p:nvSpPr>
          <p:cNvPr id="3" name="Content Placeholder 2">
            <a:extLst>
              <a:ext uri="{FF2B5EF4-FFF2-40B4-BE49-F238E27FC236}">
                <a16:creationId xmlns:a16="http://schemas.microsoft.com/office/drawing/2014/main" id="{902B4DF4-BE83-4C46-93E5-757B8ADCDB1F}"/>
              </a:ext>
            </a:extLst>
          </p:cNvPr>
          <p:cNvSpPr>
            <a:spLocks noGrp="1"/>
          </p:cNvSpPr>
          <p:nvPr>
            <p:ph idx="1"/>
          </p:nvPr>
        </p:nvSpPr>
        <p:spPr>
          <a:xfrm>
            <a:off x="381000" y="914400"/>
            <a:ext cx="10972800" cy="5441950"/>
          </a:xfrm>
        </p:spPr>
        <p:txBody>
          <a:bodyPr>
            <a:normAutofit lnSpcReduction="10000"/>
          </a:bodyPr>
          <a:lstStyle/>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Summer 2020: </a:t>
            </a:r>
          </a:p>
          <a:p>
            <a:pPr marL="800100" lvl="1"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Grantees responsible for making decisions.</a:t>
            </a:r>
          </a:p>
          <a:p>
            <a:pPr marL="800100" lvl="1"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Cancellation: contact Program Officer about potential for no-cost extension, cancellation fees may be charged to award.</a:t>
            </a:r>
          </a:p>
          <a:p>
            <a:pPr marL="800100" lvl="1"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Restructuring: contact Program Officer about options, may need to submit “Changes in Objective or Scope.”</a:t>
            </a:r>
          </a:p>
          <a:p>
            <a:pPr marL="800100" lvl="1"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Annual project reports due between March 1 and April 30, 2020 extended by 30 days.</a:t>
            </a:r>
          </a:p>
          <a:p>
            <a:pPr marL="800100" lvl="1"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Student support: may continue to provide stipends and benefits.</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Ill student:</a:t>
            </a:r>
          </a:p>
          <a:p>
            <a:pPr marL="800100" lvl="1"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NSF defers to awardees to follow organizational policies.</a:t>
            </a:r>
          </a:p>
          <a:p>
            <a:pPr marL="800100" lvl="1"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Recipients who incur costs related to the cancellation or pausing and restarting of activities are authorized to charge these costs to their award.</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Virtual participation</a:t>
            </a: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Contact Program Officer with questions about supplemental funding and original scope.</a:t>
            </a:r>
          </a:p>
          <a:p>
            <a:pPr marL="285750" indent="-285750">
              <a:buFont typeface="Arial" panose="020B0604020202020204" pitchFamily="34" charset="0"/>
              <a:buChar char="•"/>
            </a:pPr>
            <a:endParaRPr lang="en-US" sz="1800" dirty="0"/>
          </a:p>
        </p:txBody>
      </p:sp>
      <p:sp>
        <p:nvSpPr>
          <p:cNvPr id="6" name="Slide Number Placeholder 5">
            <a:extLst>
              <a:ext uri="{FF2B5EF4-FFF2-40B4-BE49-F238E27FC236}">
                <a16:creationId xmlns:a16="http://schemas.microsoft.com/office/drawing/2014/main" id="{EC59E5F4-B7E1-41C2-BCE2-03AC07CD3CD6}"/>
              </a:ext>
            </a:extLst>
          </p:cNvPr>
          <p:cNvSpPr>
            <a:spLocks noGrp="1"/>
          </p:cNvSpPr>
          <p:nvPr>
            <p:ph type="sldNum" sz="quarter" idx="4"/>
          </p:nvPr>
        </p:nvSpPr>
        <p:spPr>
          <a:xfrm>
            <a:off x="9220206" y="6356350"/>
            <a:ext cx="2743200"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BEAD3-91E3-4FFC-B7DC-935959D17485}" type="slidenum">
              <a:rPr lang="en-US" smtClean="0"/>
              <a:pPr/>
              <a:t>22</a:t>
            </a:fld>
            <a:endParaRPr lang="en-US"/>
          </a:p>
        </p:txBody>
      </p:sp>
    </p:spTree>
    <p:extLst>
      <p:ext uri="{BB962C8B-B14F-4D97-AF65-F5344CB8AC3E}">
        <p14:creationId xmlns:p14="http://schemas.microsoft.com/office/powerpoint/2010/main" val="1314741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B1AD-43E6-4404-BF9A-107A86D1105B}"/>
              </a:ext>
            </a:extLst>
          </p:cNvPr>
          <p:cNvSpPr>
            <a:spLocks noGrp="1"/>
          </p:cNvSpPr>
          <p:nvPr>
            <p:ph type="title"/>
          </p:nvPr>
        </p:nvSpPr>
        <p:spPr>
          <a:xfrm>
            <a:off x="0" y="268986"/>
            <a:ext cx="12192000" cy="1169670"/>
          </a:xfrm>
        </p:spPr>
        <p:txBody>
          <a:bodyPr>
            <a:noAutofit/>
          </a:bodyPr>
          <a:lstStyle/>
          <a:p>
            <a:pPr algn="ctr"/>
            <a:r>
              <a:rPr lang="en-US" dirty="0">
                <a:latin typeface="Times New Roman" panose="02020603050405020304" pitchFamily="18" charset="0"/>
                <a:cs typeface="Times New Roman" panose="02020603050405020304" pitchFamily="18" charset="0"/>
              </a:rPr>
              <a:t>NSF Guidance for Major Facilities and Contracts </a:t>
            </a:r>
          </a:p>
        </p:txBody>
      </p:sp>
      <p:sp>
        <p:nvSpPr>
          <p:cNvPr id="3" name="Content Placeholder 2">
            <a:extLst>
              <a:ext uri="{FF2B5EF4-FFF2-40B4-BE49-F238E27FC236}">
                <a16:creationId xmlns:a16="http://schemas.microsoft.com/office/drawing/2014/main" id="{0F1FD66B-90C5-4759-8D2F-A15374072C01}"/>
              </a:ext>
            </a:extLst>
          </p:cNvPr>
          <p:cNvSpPr>
            <a:spLocks noGrp="1"/>
          </p:cNvSpPr>
          <p:nvPr>
            <p:ph idx="1"/>
          </p:nvPr>
        </p:nvSpPr>
        <p:spPr>
          <a:xfrm>
            <a:off x="152400" y="990600"/>
            <a:ext cx="12192000" cy="5257800"/>
          </a:xfrm>
        </p:spPr>
        <p:txBody>
          <a:bodyPr>
            <a:noAutofit/>
          </a:bodyPr>
          <a:lstStyle/>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Decisions should be made by managing organizations in consultation with medical/government authorities.</a:t>
            </a:r>
          </a:p>
          <a:p>
            <a:pPr marL="457200" indent="-4572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Response plans: </a:t>
            </a:r>
            <a:r>
              <a:rPr lang="en-US" dirty="0">
                <a:latin typeface="Times New Roman" panose="02020603050405020304" pitchFamily="18" charset="0"/>
                <a:cs typeface="Times New Roman" panose="02020603050405020304" pitchFamily="18" charset="0"/>
              </a:rPr>
              <a:t>safety of people comes first; safety and security of facility is critical.</a:t>
            </a:r>
          </a:p>
          <a:p>
            <a:pPr marL="457200" indent="-4572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International travel: </a:t>
            </a:r>
            <a:r>
              <a:rPr lang="en-US" dirty="0">
                <a:latin typeface="Times New Roman" panose="02020603050405020304" pitchFamily="18" charset="0"/>
                <a:cs typeface="Times New Roman" panose="02020603050405020304" pitchFamily="18" charset="0"/>
              </a:rPr>
              <a:t>consult the State Department Travel Advisories website.</a:t>
            </a:r>
          </a:p>
          <a:p>
            <a:pPr marL="457200" indent="-4572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Additional COVID-19-related costs: </a:t>
            </a:r>
            <a:r>
              <a:rPr lang="en-US" dirty="0">
                <a:latin typeface="Times New Roman" panose="02020603050405020304" pitchFamily="18" charset="0"/>
                <a:cs typeface="Times New Roman" panose="02020603050405020304" pitchFamily="18" charset="0"/>
              </a:rPr>
              <a:t>document carefully.</a:t>
            </a:r>
          </a:p>
          <a:p>
            <a:pPr marL="457200" indent="-4572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Allowable costs and performance/operational issues: </a:t>
            </a:r>
            <a:r>
              <a:rPr lang="en-US" dirty="0">
                <a:latin typeface="Times New Roman" panose="02020603050405020304" pitchFamily="18" charset="0"/>
                <a:cs typeface="Times New Roman" panose="02020603050405020304" pitchFamily="18" charset="0"/>
              </a:rPr>
              <a:t>contact your Program Officer and G/AO or the COR and CO as well as copying </a:t>
            </a:r>
            <a:r>
              <a:rPr lang="en-US" dirty="0">
                <a:solidFill>
                  <a:srgbClr val="FFFF00"/>
                </a:solidFill>
                <a:latin typeface="Times New Roman" panose="02020603050405020304" pitchFamily="18" charset="0"/>
                <a:cs typeface="Times New Roman" panose="02020603050405020304" pitchFamily="18" charset="0"/>
              </a:rPr>
              <a:t>COVID19_DAS@nsf.gov</a:t>
            </a:r>
          </a:p>
        </p:txBody>
      </p:sp>
      <p:sp>
        <p:nvSpPr>
          <p:cNvPr id="5" name="Slide Number Placeholder 4">
            <a:extLst>
              <a:ext uri="{FF2B5EF4-FFF2-40B4-BE49-F238E27FC236}">
                <a16:creationId xmlns:a16="http://schemas.microsoft.com/office/drawing/2014/main" id="{5435EEDE-CA16-4F05-A478-90C3B7C0E414}"/>
              </a:ext>
            </a:extLst>
          </p:cNvPr>
          <p:cNvSpPr>
            <a:spLocks noGrp="1"/>
          </p:cNvSpPr>
          <p:nvPr>
            <p:ph type="sldNum" sz="quarter" idx="4"/>
          </p:nvPr>
        </p:nvSpPr>
        <p:spPr>
          <a:xfrm>
            <a:off x="9220206" y="6356350"/>
            <a:ext cx="2743200"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BEAD3-91E3-4FFC-B7DC-935959D17485}" type="slidenum">
              <a:rPr lang="en-US" smtClean="0"/>
              <a:pPr/>
              <a:t>23</a:t>
            </a:fld>
            <a:endParaRPr lang="en-US"/>
          </a:p>
        </p:txBody>
      </p:sp>
    </p:spTree>
    <p:extLst>
      <p:ext uri="{BB962C8B-B14F-4D97-AF65-F5344CB8AC3E}">
        <p14:creationId xmlns:p14="http://schemas.microsoft.com/office/powerpoint/2010/main" val="174993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663C-AC25-474C-894D-F37427AF2400}"/>
              </a:ext>
            </a:extLst>
          </p:cNvPr>
          <p:cNvSpPr>
            <a:spLocks noGrp="1"/>
          </p:cNvSpPr>
          <p:nvPr>
            <p:ph type="title"/>
          </p:nvPr>
        </p:nvSpPr>
        <p:spPr>
          <a:xfrm>
            <a:off x="0" y="152400"/>
            <a:ext cx="12192000" cy="914400"/>
          </a:xfrm>
        </p:spPr>
        <p:txBody>
          <a:bodyPr>
            <a:no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AGS Virtual Office Hour – Welcome!</a:t>
            </a:r>
          </a:p>
        </p:txBody>
      </p:sp>
      <p:sp>
        <p:nvSpPr>
          <p:cNvPr id="3" name="Content Placeholder 2">
            <a:extLst>
              <a:ext uri="{FF2B5EF4-FFF2-40B4-BE49-F238E27FC236}">
                <a16:creationId xmlns:a16="http://schemas.microsoft.com/office/drawing/2014/main" id="{3677FAB1-8D27-4F82-AE4D-4B625D1C0407}"/>
              </a:ext>
            </a:extLst>
          </p:cNvPr>
          <p:cNvSpPr>
            <a:spLocks noGrp="1"/>
          </p:cNvSpPr>
          <p:nvPr>
            <p:ph idx="1"/>
          </p:nvPr>
        </p:nvSpPr>
        <p:spPr>
          <a:xfrm>
            <a:off x="990600" y="838200"/>
            <a:ext cx="11201400" cy="5638800"/>
          </a:xfrm>
        </p:spPr>
        <p:txBody>
          <a:bodyPr>
            <a:noAutofit/>
          </a:bodyPr>
          <a:lstStyle/>
          <a:p>
            <a:pPr marL="0" lvl="1" algn="just">
              <a:spcBef>
                <a:spcPts val="600"/>
              </a:spcBef>
              <a:buNone/>
              <a:defRPr/>
            </a:pPr>
            <a:r>
              <a:rPr lang="en-US" sz="2800" b="1" dirty="0">
                <a:solidFill>
                  <a:schemeClr val="bg1"/>
                </a:solidFill>
                <a:latin typeface="Times New Roman" panose="02020603050405020304" pitchFamily="18" charset="0"/>
                <a:cs typeface="Times New Roman" panose="02020603050405020304" pitchFamily="18" charset="0"/>
              </a:rPr>
              <a:t>Panelists (</a:t>
            </a:r>
            <a:r>
              <a:rPr lang="en-US" sz="2800" b="1" dirty="0">
                <a:solidFill>
                  <a:srgbClr val="FFFF00"/>
                </a:solidFill>
                <a:latin typeface="Times New Roman" panose="02020603050405020304" pitchFamily="18" charset="0"/>
                <a:cs typeface="Times New Roman" panose="02020603050405020304" pitchFamily="18" charset="0"/>
              </a:rPr>
              <a:t>DGA staff highlighted in yellow</a:t>
            </a:r>
            <a:r>
              <a:rPr lang="en-US" sz="2800" b="1" dirty="0">
                <a:solidFill>
                  <a:schemeClr val="bg1"/>
                </a:solidFill>
                <a:latin typeface="Times New Roman" panose="02020603050405020304" pitchFamily="18" charset="0"/>
                <a:cs typeface="Times New Roman" panose="02020603050405020304" pitchFamily="18" charset="0"/>
              </a:rPr>
              <a:t>):</a:t>
            </a:r>
            <a:endParaRPr lang="en-US" b="1" dirty="0">
              <a:solidFill>
                <a:schemeClr val="bg1"/>
              </a:solidFill>
              <a:latin typeface="Times New Roman" panose="02020603050405020304" pitchFamily="18" charset="0"/>
              <a:cs typeface="Times New Roman" panose="02020603050405020304" pitchFamily="18" charset="0"/>
            </a:endParaRPr>
          </a:p>
          <a:p>
            <a:pPr marL="0" lvl="2" algn="just">
              <a:lnSpc>
                <a:spcPct val="120000"/>
              </a:lnSpc>
              <a:spcBef>
                <a:spcPts val="600"/>
              </a:spcBef>
              <a:tabLst>
                <a:tab pos="8569325" algn="l"/>
              </a:tabLst>
              <a:defRPr/>
            </a:pPr>
            <a:r>
              <a:rPr lang="en-US" sz="1800" b="1" dirty="0">
                <a:solidFill>
                  <a:schemeClr val="bg1"/>
                </a:solidFill>
                <a:latin typeface="Times New Roman" panose="02020603050405020304" pitchFamily="18" charset="0"/>
                <a:cs typeface="Times New Roman" panose="02020603050405020304" pitchFamily="18" charset="0"/>
              </a:rPr>
              <a:t>Anjuli Bamzai </a:t>
            </a:r>
            <a:r>
              <a:rPr lang="en-US" sz="1800" dirty="0">
                <a:solidFill>
                  <a:schemeClr val="bg1"/>
                </a:solidFill>
                <a:latin typeface="Times New Roman" panose="02020603050405020304" pitchFamily="18" charset="0"/>
                <a:cs typeface="Times New Roman" panose="02020603050405020304" pitchFamily="18" charset="0"/>
              </a:rPr>
              <a:t>– Division Director, Atmospheric and </a:t>
            </a:r>
            <a:r>
              <a:rPr lang="en-US" sz="1800" dirty="0" err="1">
                <a:solidFill>
                  <a:schemeClr val="bg1"/>
                </a:solidFill>
                <a:latin typeface="Times New Roman" panose="02020603050405020304" pitchFamily="18" charset="0"/>
                <a:cs typeface="Times New Roman" panose="02020603050405020304" pitchFamily="18" charset="0"/>
              </a:rPr>
              <a:t>Geospace</a:t>
            </a:r>
            <a:r>
              <a:rPr lang="en-US" sz="1800" dirty="0">
                <a:solidFill>
                  <a:schemeClr val="bg1"/>
                </a:solidFill>
                <a:latin typeface="Times New Roman" panose="02020603050405020304" pitchFamily="18" charset="0"/>
                <a:cs typeface="Times New Roman" panose="02020603050405020304" pitchFamily="18" charset="0"/>
              </a:rPr>
              <a:t> Sciences	</a:t>
            </a:r>
            <a:r>
              <a:rPr lang="en-US" sz="1800"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abamzai@nsf.gov</a:t>
            </a:r>
            <a:endParaRPr lang="en-US" sz="1800" dirty="0">
              <a:solidFill>
                <a:schemeClr val="bg1"/>
              </a:solidFill>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Sarah Ruth </a:t>
            </a:r>
            <a:r>
              <a:rPr lang="en-US" sz="1800" dirty="0">
                <a:latin typeface="Times New Roman" panose="02020603050405020304" pitchFamily="18" charset="0"/>
                <a:cs typeface="Times New Roman" panose="02020603050405020304" pitchFamily="18" charset="0"/>
              </a:rPr>
              <a:t>– Section Head, NCAR &amp; Facilities	</a:t>
            </a:r>
            <a:r>
              <a:rPr lang="en-US" sz="18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sruth@nsf.gov</a:t>
            </a:r>
            <a:r>
              <a:rPr lang="en-US" sz="1800" dirty="0">
                <a:latin typeface="Times New Roman" panose="02020603050405020304" pitchFamily="18" charset="0"/>
                <a:cs typeface="Times New Roman" panose="02020603050405020304" pitchFamily="18" charset="0"/>
              </a:rPr>
              <a:t> </a:t>
            </a: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Mike Wiltberger-</a:t>
            </a:r>
            <a:r>
              <a:rPr lang="en-US" sz="1800" dirty="0">
                <a:latin typeface="Times New Roman" panose="02020603050405020304" pitchFamily="18" charset="0"/>
                <a:cs typeface="Times New Roman" panose="02020603050405020304" pitchFamily="18" charset="0"/>
              </a:rPr>
              <a:t> Section Head, </a:t>
            </a:r>
            <a:r>
              <a:rPr lang="en-US" sz="1800" dirty="0" err="1">
                <a:latin typeface="Times New Roman" panose="02020603050405020304" pitchFamily="18" charset="0"/>
                <a:cs typeface="Times New Roman" panose="02020603050405020304" pitchFamily="18" charset="0"/>
              </a:rPr>
              <a:t>Geospace</a:t>
            </a:r>
            <a:r>
              <a:rPr lang="en-US" sz="1800" dirty="0">
                <a:latin typeface="Times New Roman" panose="02020603050405020304" pitchFamily="18" charset="0"/>
                <a:cs typeface="Times New Roman" panose="02020603050405020304" pitchFamily="18" charset="0"/>
              </a:rPr>
              <a:t> Section	</a:t>
            </a:r>
            <a:r>
              <a:rPr lang="en-US" sz="18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mwiltberg@nsf.gov</a:t>
            </a:r>
            <a:r>
              <a:rPr lang="en-US" sz="1800" dirty="0">
                <a:latin typeface="Times New Roman" panose="02020603050405020304" pitchFamily="18" charset="0"/>
                <a:cs typeface="Times New Roman" panose="02020603050405020304" pitchFamily="18" charset="0"/>
              </a:rPr>
              <a:t> </a:t>
            </a: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Nick Anderson  </a:t>
            </a:r>
            <a:r>
              <a:rPr lang="en-US" sz="1800" dirty="0">
                <a:latin typeface="Times New Roman" panose="02020603050405020304" pitchFamily="18" charset="0"/>
                <a:cs typeface="Times New Roman" panose="02020603050405020304" pitchFamily="18" charset="0"/>
              </a:rPr>
              <a:t>– Acting Section Head, Atmosphere Section	</a:t>
            </a:r>
            <a:r>
              <a:rPr lang="en-US" sz="180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nanderso@nsf.gov</a:t>
            </a:r>
            <a:endParaRPr lang="en-US" sz="1800" dirty="0">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Tracy Rozell </a:t>
            </a:r>
            <a:r>
              <a:rPr lang="en-US" sz="1800" dirty="0">
                <a:latin typeface="Times New Roman" panose="02020603050405020304" pitchFamily="18" charset="0"/>
                <a:cs typeface="Times New Roman" panose="02020603050405020304" pitchFamily="18" charset="0"/>
              </a:rPr>
              <a:t>– Program Support Manager	</a:t>
            </a:r>
            <a:r>
              <a:rPr lang="en-US" sz="1800"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trozell@nsf.gov</a:t>
            </a:r>
            <a:endParaRPr lang="en-US" sz="1800" dirty="0">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solidFill>
                  <a:srgbClr val="FFFF00"/>
                </a:solidFill>
                <a:latin typeface="Times New Roman" panose="02020603050405020304" pitchFamily="18" charset="0"/>
                <a:cs typeface="Times New Roman" panose="02020603050405020304" pitchFamily="18" charset="0"/>
              </a:rPr>
              <a:t>Joe Kittle – </a:t>
            </a:r>
            <a:r>
              <a:rPr lang="en-US" sz="1800" dirty="0">
                <a:solidFill>
                  <a:srgbClr val="FFFF00"/>
                </a:solidFill>
                <a:latin typeface="Times New Roman" panose="02020603050405020304" pitchFamily="18" charset="0"/>
                <a:cs typeface="Times New Roman" panose="02020603050405020304" pitchFamily="18" charset="0"/>
              </a:rPr>
              <a:t>Division of Grants and Agreements	</a:t>
            </a:r>
            <a:r>
              <a:rPr lang="en-US" sz="1800" dirty="0">
                <a:solidFill>
                  <a:srgbClr val="FFFF0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jkittle@nsf.gov</a:t>
            </a:r>
            <a:endParaRPr lang="en-US" sz="1800" dirty="0">
              <a:solidFill>
                <a:srgbClr val="FFFF00"/>
              </a:solidFill>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solidFill>
                  <a:srgbClr val="FFFF00"/>
                </a:solidFill>
                <a:latin typeface="Times New Roman" panose="02020603050405020304" pitchFamily="18" charset="0"/>
                <a:cs typeface="Times New Roman" panose="02020603050405020304" pitchFamily="18" charset="0"/>
              </a:rPr>
              <a:t>Willie Mae Powell </a:t>
            </a:r>
            <a:r>
              <a:rPr lang="en-US" sz="1800" dirty="0">
                <a:solidFill>
                  <a:srgbClr val="FFFF00"/>
                </a:solidFill>
                <a:latin typeface="Times New Roman" panose="02020603050405020304" pitchFamily="18" charset="0"/>
                <a:cs typeface="Times New Roman" panose="02020603050405020304" pitchFamily="18" charset="0"/>
              </a:rPr>
              <a:t>– Division of Grants and Agreements	</a:t>
            </a:r>
            <a:r>
              <a:rPr lang="en-US" sz="1800" dirty="0">
                <a:solidFill>
                  <a:srgbClr val="FFFF00"/>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wpowell@nsf.gov</a:t>
            </a:r>
            <a:endParaRPr lang="en-US" sz="1800" dirty="0">
              <a:solidFill>
                <a:srgbClr val="FFFF00"/>
              </a:solidFill>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solidFill>
                  <a:srgbClr val="FFFF00"/>
                </a:solidFill>
                <a:latin typeface="Times New Roman" panose="02020603050405020304" pitchFamily="18" charset="0"/>
                <a:cs typeface="Times New Roman" panose="02020603050405020304" pitchFamily="18" charset="0"/>
              </a:rPr>
              <a:t>Meredith Whitty </a:t>
            </a:r>
            <a:r>
              <a:rPr lang="en-US" sz="1800" dirty="0">
                <a:solidFill>
                  <a:srgbClr val="FFFF00"/>
                </a:solidFill>
                <a:latin typeface="Times New Roman" panose="02020603050405020304" pitchFamily="18" charset="0"/>
                <a:cs typeface="Times New Roman" panose="02020603050405020304" pitchFamily="18" charset="0"/>
              </a:rPr>
              <a:t>– Division of Grants and Agreements	</a:t>
            </a:r>
            <a:r>
              <a:rPr lang="en-US" sz="1800" dirty="0">
                <a:solidFill>
                  <a:srgbClr val="FFFF00"/>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mwhitty@nsf.gov</a:t>
            </a:r>
            <a:endParaRPr lang="en-US" sz="1800" dirty="0">
              <a:solidFill>
                <a:srgbClr val="FFFF00"/>
              </a:solidFill>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solidFill>
                  <a:srgbClr val="FFFF00"/>
                </a:solidFill>
                <a:latin typeface="Times New Roman" panose="02020603050405020304" pitchFamily="18" charset="0"/>
                <a:cs typeface="Times New Roman" panose="02020603050405020304" pitchFamily="18" charset="0"/>
              </a:rPr>
              <a:t>Pam Hawkins </a:t>
            </a:r>
            <a:r>
              <a:rPr lang="en-US" sz="1800" dirty="0">
                <a:solidFill>
                  <a:srgbClr val="FFFF00"/>
                </a:solidFill>
                <a:latin typeface="Times New Roman" panose="02020603050405020304" pitchFamily="18" charset="0"/>
                <a:cs typeface="Times New Roman" panose="02020603050405020304" pitchFamily="18" charset="0"/>
              </a:rPr>
              <a:t>– Division of Grants and Agreements	</a:t>
            </a:r>
            <a:r>
              <a:rPr lang="en-US" sz="1800" dirty="0">
                <a:solidFill>
                  <a:srgbClr val="FFFF00"/>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pahawkin@nsf.gov</a:t>
            </a:r>
            <a:endParaRPr lang="en-US" sz="1800" dirty="0">
              <a:solidFill>
                <a:srgbClr val="FFFF00"/>
              </a:solidFill>
              <a:latin typeface="Times New Roman" panose="02020603050405020304" pitchFamily="18" charset="0"/>
              <a:cs typeface="Times New Roman" panose="02020603050405020304" pitchFamily="18" charset="0"/>
            </a:endParaRPr>
          </a:p>
          <a:p>
            <a:pPr marL="0" lvl="2" algn="just">
              <a:lnSpc>
                <a:spcPct val="120000"/>
              </a:lnSpc>
              <a:spcBef>
                <a:spcPts val="600"/>
              </a:spcBef>
              <a:tabLst>
                <a:tab pos="8569325" algn="l"/>
              </a:tabLst>
              <a:defRPr/>
            </a:pPr>
            <a:r>
              <a:rPr lang="en-US" sz="1800" b="1" dirty="0">
                <a:solidFill>
                  <a:schemeClr val="bg1"/>
                </a:solidFill>
                <a:latin typeface="Times New Roman" panose="02020603050405020304" pitchFamily="18" charset="0"/>
                <a:cs typeface="Times New Roman" panose="02020603050405020304" pitchFamily="18" charset="0"/>
              </a:rPr>
              <a:t>Manda Adams </a:t>
            </a:r>
            <a:r>
              <a:rPr lang="en-US" sz="1800" dirty="0">
                <a:solidFill>
                  <a:schemeClr val="bg1"/>
                </a:solidFill>
                <a:latin typeface="Times New Roman" panose="02020603050405020304" pitchFamily="18" charset="0"/>
                <a:cs typeface="Times New Roman" panose="02020603050405020304" pitchFamily="18" charset="0"/>
              </a:rPr>
              <a:t>– Program Director,  Education and Cross-cutting Activities	</a:t>
            </a:r>
            <a:r>
              <a:rPr lang="en-US" sz="1800" dirty="0">
                <a:solidFill>
                  <a:schemeClr val="bg1"/>
                </a:solidFill>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amadams@nsf.gov</a:t>
            </a:r>
            <a:endParaRPr lang="en-US" sz="1800" dirty="0">
              <a:solidFill>
                <a:schemeClr val="bg1"/>
              </a:solidFill>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Shree Mishra </a:t>
            </a:r>
            <a:r>
              <a:rPr lang="en-US" sz="1800" dirty="0">
                <a:latin typeface="Times New Roman" panose="02020603050405020304" pitchFamily="18" charset="0"/>
                <a:cs typeface="Times New Roman" panose="02020603050405020304" pitchFamily="18" charset="0"/>
              </a:rPr>
              <a:t>– Program Director, Lower Atmosphere Obs. Facilities	</a:t>
            </a:r>
            <a:r>
              <a:rPr lang="en-US" sz="1800" u="sng" dirty="0">
                <a:latin typeface="Times New Roman" panose="02020603050405020304" pitchFamily="18" charset="0"/>
                <a:cs typeface="Times New Roman" panose="02020603050405020304" pitchFamily="18" charset="0"/>
              </a:rPr>
              <a:t>sumishra@nsf.gov</a:t>
            </a: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Lisa Winter</a:t>
            </a:r>
            <a:r>
              <a:rPr lang="en-US" sz="1800" dirty="0">
                <a:latin typeface="Times New Roman" panose="02020603050405020304" pitchFamily="18" charset="0"/>
                <a:cs typeface="Times New Roman" panose="02020603050405020304" pitchFamily="18" charset="0"/>
              </a:rPr>
              <a:t>– Program Director, Magnetospheric Physics	</a:t>
            </a:r>
            <a:r>
              <a:rPr lang="en-US" sz="1800" dirty="0">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lwinter@nsf.gov</a:t>
            </a:r>
            <a:endParaRPr lang="en-US" sz="1800" dirty="0">
              <a:latin typeface="Times New Roman" panose="02020603050405020304" pitchFamily="18" charset="0"/>
              <a:cs typeface="Times New Roman" panose="02020603050405020304" pitchFamily="18" charset="0"/>
            </a:endParaRPr>
          </a:p>
          <a:p>
            <a:pPr marL="0" indent="0" algn="just">
              <a:lnSpc>
                <a:spcPct val="120000"/>
              </a:lnSpc>
              <a:spcBef>
                <a:spcPts val="600"/>
              </a:spcBef>
              <a:buNone/>
              <a:tabLst>
                <a:tab pos="8569325" algn="l"/>
              </a:tabLst>
            </a:pPr>
            <a:r>
              <a:rPr lang="en-US" sz="1800" dirty="0">
                <a:latin typeface="Arial" panose="020B0604020202020204" pitchFamily="34" charset="0"/>
                <a:cs typeface="Arial" panose="020B0604020202020204" pitchFamily="34" charset="0"/>
              </a:rPr>
              <a:t> </a:t>
            </a:r>
          </a:p>
          <a:p>
            <a:pPr marL="0" indent="0">
              <a:spcBef>
                <a:spcPts val="600"/>
              </a:spcBef>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71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663C-AC25-474C-894D-F37427AF2400}"/>
              </a:ext>
            </a:extLst>
          </p:cNvPr>
          <p:cNvSpPr>
            <a:spLocks noGrp="1"/>
          </p:cNvSpPr>
          <p:nvPr>
            <p:ph type="title"/>
          </p:nvPr>
        </p:nvSpPr>
        <p:spPr>
          <a:xfrm>
            <a:off x="0" y="152400"/>
            <a:ext cx="12192000" cy="914400"/>
          </a:xfrm>
        </p:spPr>
        <p:txBody>
          <a:bodyPr>
            <a:no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AGS Virtual Office Hour – Welcome!</a:t>
            </a:r>
          </a:p>
        </p:txBody>
      </p:sp>
      <p:sp>
        <p:nvSpPr>
          <p:cNvPr id="3" name="Content Placeholder 2">
            <a:extLst>
              <a:ext uri="{FF2B5EF4-FFF2-40B4-BE49-F238E27FC236}">
                <a16:creationId xmlns:a16="http://schemas.microsoft.com/office/drawing/2014/main" id="{3677FAB1-8D27-4F82-AE4D-4B625D1C0407}"/>
              </a:ext>
            </a:extLst>
          </p:cNvPr>
          <p:cNvSpPr>
            <a:spLocks noGrp="1"/>
          </p:cNvSpPr>
          <p:nvPr>
            <p:ph idx="1"/>
          </p:nvPr>
        </p:nvSpPr>
        <p:spPr>
          <a:xfrm>
            <a:off x="838200" y="762000"/>
            <a:ext cx="10916453" cy="5638800"/>
          </a:xfrm>
        </p:spPr>
        <p:txBody>
          <a:bodyPr>
            <a:noAutofit/>
          </a:bodyPr>
          <a:lstStyle/>
          <a:p>
            <a:pPr marL="0" lvl="1" algn="just">
              <a:spcBef>
                <a:spcPts val="600"/>
              </a:spcBef>
              <a:buNone/>
              <a:defRPr/>
            </a:pPr>
            <a:r>
              <a:rPr lang="en-US" sz="2800" b="1" dirty="0">
                <a:solidFill>
                  <a:schemeClr val="bg1"/>
                </a:solidFill>
                <a:latin typeface="Times New Roman" panose="02020603050405020304" pitchFamily="18" charset="0"/>
                <a:cs typeface="Times New Roman" panose="02020603050405020304" pitchFamily="18" charset="0"/>
              </a:rPr>
              <a:t>Panelists (cont.):</a:t>
            </a:r>
            <a:endParaRPr lang="en-US" b="1" dirty="0">
              <a:solidFill>
                <a:schemeClr val="bg1"/>
              </a:solidFill>
              <a:latin typeface="Times New Roman" panose="02020603050405020304" pitchFamily="18" charset="0"/>
              <a:cs typeface="Times New Roman" panose="02020603050405020304" pitchFamily="18" charset="0"/>
            </a:endParaRPr>
          </a:p>
          <a:p>
            <a:pPr marL="0" lvl="2" algn="just">
              <a:lnSpc>
                <a:spcPct val="120000"/>
              </a:lnSpc>
              <a:spcBef>
                <a:spcPts val="600"/>
              </a:spcBef>
              <a:tabLst>
                <a:tab pos="8569325" algn="l"/>
              </a:tabLst>
              <a:defRPr/>
            </a:pPr>
            <a:r>
              <a:rPr lang="en-US" sz="1800" b="1" dirty="0">
                <a:solidFill>
                  <a:schemeClr val="bg1"/>
                </a:solidFill>
                <a:latin typeface="Times New Roman" panose="02020603050405020304" pitchFamily="18" charset="0"/>
                <a:cs typeface="Times New Roman" panose="02020603050405020304" pitchFamily="18" charset="0"/>
              </a:rPr>
              <a:t>Mangala Sharma </a:t>
            </a:r>
            <a:r>
              <a:rPr lang="en-US" sz="1800" dirty="0">
                <a:solidFill>
                  <a:schemeClr val="bg1"/>
                </a:solidFill>
                <a:latin typeface="Times New Roman" panose="02020603050405020304" pitchFamily="18" charset="0"/>
                <a:cs typeface="Times New Roman" panose="02020603050405020304" pitchFamily="18" charset="0"/>
              </a:rPr>
              <a:t>– Program Director, Space Weather Research	</a:t>
            </a:r>
            <a:r>
              <a:rPr lang="en-US" sz="1800"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msharma@nsf.gov</a:t>
            </a:r>
            <a:endParaRPr lang="en-US" sz="1800" dirty="0">
              <a:solidFill>
                <a:schemeClr val="bg1"/>
              </a:solidFill>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Alan Liu </a:t>
            </a:r>
            <a:r>
              <a:rPr lang="en-US" sz="1800" dirty="0">
                <a:latin typeface="Times New Roman" panose="02020603050405020304" pitchFamily="18" charset="0"/>
                <a:cs typeface="Times New Roman" panose="02020603050405020304" pitchFamily="18" charset="0"/>
              </a:rPr>
              <a:t>– Program Director, Aeronomy	</a:t>
            </a:r>
            <a:r>
              <a:rPr lang="en-US" sz="18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zhualiu@nsf.gov</a:t>
            </a:r>
            <a:endParaRPr lang="en-US" sz="1800" dirty="0">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Soumaya Belmecheri </a:t>
            </a:r>
            <a:r>
              <a:rPr lang="en-US" sz="1800" dirty="0">
                <a:latin typeface="Times New Roman" panose="02020603050405020304" pitchFamily="18" charset="0"/>
                <a:cs typeface="Times New Roman" panose="02020603050405020304" pitchFamily="18" charset="0"/>
              </a:rPr>
              <a:t>– Program Director, Paleoclimate	</a:t>
            </a:r>
            <a:r>
              <a:rPr lang="en-US" sz="18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sbelmech@nsf.gov</a:t>
            </a:r>
            <a:endParaRPr lang="en-US" sz="1800" dirty="0">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Dave Verardo </a:t>
            </a:r>
            <a:r>
              <a:rPr lang="en-US" sz="1800" dirty="0">
                <a:latin typeface="Times New Roman" panose="02020603050405020304" pitchFamily="18" charset="0"/>
                <a:cs typeface="Times New Roman" panose="02020603050405020304" pitchFamily="18" charset="0"/>
              </a:rPr>
              <a:t>– Program Director, Paleoclimate	</a:t>
            </a:r>
            <a:r>
              <a:rPr lang="en-US" sz="180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dverardo@nsf.gov</a:t>
            </a:r>
            <a:r>
              <a:rPr lang="en-US" sz="1800" dirty="0">
                <a:latin typeface="Times New Roman" panose="02020603050405020304" pitchFamily="18" charset="0"/>
                <a:cs typeface="Times New Roman" panose="02020603050405020304" pitchFamily="18" charset="0"/>
              </a:rPr>
              <a:t> </a:t>
            </a: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Eric </a:t>
            </a:r>
            <a:r>
              <a:rPr lang="en-US" sz="1800" b="1" dirty="0" err="1">
                <a:latin typeface="Times New Roman" panose="02020603050405020304" pitchFamily="18" charset="0"/>
                <a:cs typeface="Times New Roman" panose="02020603050405020304" pitchFamily="18" charset="0"/>
              </a:rPr>
              <a:t>Deweaver</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Program Director, Climate and Large-scale Dynamics	</a:t>
            </a:r>
            <a:r>
              <a:rPr lang="en-US" sz="1800"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edeweave@nsf.gov</a:t>
            </a:r>
            <a:endParaRPr lang="en-US" sz="1800" dirty="0">
              <a:latin typeface="Times New Roman" panose="02020603050405020304" pitchFamily="18" charset="0"/>
              <a:cs typeface="Times New Roman" panose="02020603050405020304" pitchFamily="18" charset="0"/>
            </a:endParaRPr>
          </a:p>
          <a:p>
            <a:pPr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Var Limpasuvan </a:t>
            </a:r>
            <a:r>
              <a:rPr lang="en-US" sz="1800" dirty="0">
                <a:latin typeface="Times New Roman" panose="02020603050405020304" pitchFamily="18" charset="0"/>
                <a:cs typeface="Times New Roman" panose="02020603050405020304" pitchFamily="18" charset="0"/>
              </a:rPr>
              <a:t>– Program Director, Climate and Large-scale Dynamics 	</a:t>
            </a:r>
            <a:r>
              <a:rPr lang="en-US" sz="1800" dirty="0">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vlimpasu@nsf.gov</a:t>
            </a:r>
            <a:endParaRPr lang="en-US" sz="1800" b="1" dirty="0">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Sylvia Edgerton </a:t>
            </a:r>
            <a:r>
              <a:rPr lang="en-US" sz="1800" dirty="0">
                <a:latin typeface="Times New Roman" panose="02020603050405020304" pitchFamily="18" charset="0"/>
                <a:cs typeface="Times New Roman" panose="02020603050405020304" pitchFamily="18" charset="0"/>
              </a:rPr>
              <a:t>– Program Director, Atmospheric Chemistry	</a:t>
            </a:r>
            <a:r>
              <a:rPr lang="en-US" sz="1800" dirty="0">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sedgerto@nsf.gov</a:t>
            </a:r>
            <a:endParaRPr lang="en-US" sz="1800" dirty="0">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Anne Johansen </a:t>
            </a:r>
            <a:r>
              <a:rPr lang="en-US" sz="1800" dirty="0">
                <a:latin typeface="Times New Roman" panose="02020603050405020304" pitchFamily="18" charset="0"/>
                <a:cs typeface="Times New Roman" panose="02020603050405020304" pitchFamily="18" charset="0"/>
              </a:rPr>
              <a:t>– Program Director, Atmospheric Chemistry	</a:t>
            </a:r>
            <a:r>
              <a:rPr lang="en-US" sz="180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ajohanse@nsf.gov</a:t>
            </a:r>
            <a:endParaRPr lang="en-US" sz="1800" dirty="0">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Chungu Lu </a:t>
            </a:r>
            <a:r>
              <a:rPr lang="en-US" sz="1800" dirty="0">
                <a:latin typeface="Times New Roman" panose="02020603050405020304" pitchFamily="18" charset="0"/>
                <a:cs typeface="Times New Roman" panose="02020603050405020304" pitchFamily="18" charset="0"/>
              </a:rPr>
              <a:t>– Program Director, Physical and Dynamic Meteorology	</a:t>
            </a:r>
            <a:r>
              <a:rPr lang="en-US" sz="1800" dirty="0">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clu@nsf.gov</a:t>
            </a:r>
            <a:endParaRPr lang="en-US" sz="1800" dirty="0">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1800" b="1" dirty="0">
                <a:latin typeface="Times New Roman" panose="02020603050405020304" pitchFamily="18" charset="0"/>
                <a:cs typeface="Times New Roman" panose="02020603050405020304" pitchFamily="18" charset="0"/>
              </a:rPr>
              <a:t>Jielun Sun </a:t>
            </a:r>
            <a:r>
              <a:rPr lang="en-US" sz="1800" dirty="0">
                <a:latin typeface="Times New Roman" panose="02020603050405020304" pitchFamily="18" charset="0"/>
                <a:cs typeface="Times New Roman" panose="02020603050405020304" pitchFamily="18" charset="0"/>
              </a:rPr>
              <a:t>– Program Director, Physical and Dynamic Meteorology	</a:t>
            </a:r>
            <a:r>
              <a:rPr lang="en-US" sz="1800" dirty="0">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jsun@nsf.gov</a:t>
            </a:r>
            <a:endParaRPr lang="en-US" sz="1800" dirty="0">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endParaRPr lang="en-US" sz="1800" dirty="0">
              <a:latin typeface="Times New Roman" panose="02020603050405020304" pitchFamily="18" charset="0"/>
              <a:cs typeface="Times New Roman" panose="02020603050405020304" pitchFamily="18" charset="0"/>
            </a:endParaRPr>
          </a:p>
          <a:p>
            <a:pPr marL="0" algn="just">
              <a:lnSpc>
                <a:spcPct val="120000"/>
              </a:lnSpc>
              <a:spcBef>
                <a:spcPts val="600"/>
              </a:spcBef>
              <a:tabLst>
                <a:tab pos="8569325" algn="l"/>
              </a:tabLst>
            </a:pPr>
            <a:r>
              <a:rPr lang="en-US" sz="2400" b="1" dirty="0">
                <a:latin typeface="Times New Roman" panose="02020603050405020304" pitchFamily="18" charset="0"/>
                <a:cs typeface="Times New Roman" panose="02020603050405020304" pitchFamily="18" charset="0"/>
              </a:rPr>
              <a:t>Facilitator:</a:t>
            </a:r>
            <a:r>
              <a:rPr lang="en-US" sz="2400" dirty="0">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Helena Fountain </a:t>
            </a:r>
            <a:r>
              <a:rPr lang="en-US" sz="2400" dirty="0">
                <a:solidFill>
                  <a:schemeClr val="bg1"/>
                </a:solidFill>
                <a:latin typeface="Times New Roman" panose="02020603050405020304" pitchFamily="18" charset="0"/>
                <a:cs typeface="Times New Roman" panose="02020603050405020304" pitchFamily="18" charset="0"/>
              </a:rPr>
              <a:t>– Program Specialist	</a:t>
            </a:r>
            <a:r>
              <a:rPr lang="en-US" sz="2400" dirty="0">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hfountai@nsf.gov</a:t>
            </a:r>
            <a:endParaRPr lang="en-US" sz="2400" dirty="0">
              <a:latin typeface="Times New Roman" panose="02020603050405020304" pitchFamily="18" charset="0"/>
              <a:cs typeface="Times New Roman" panose="02020603050405020304" pitchFamily="18" charset="0"/>
            </a:endParaRPr>
          </a:p>
          <a:p>
            <a:pPr marL="0" lvl="2" indent="0" algn="just">
              <a:lnSpc>
                <a:spcPct val="120000"/>
              </a:lnSpc>
              <a:spcBef>
                <a:spcPts val="600"/>
              </a:spcBef>
              <a:buNone/>
              <a:tabLst>
                <a:tab pos="8569325" algn="l"/>
              </a:tabLst>
              <a:defRPr/>
            </a:pPr>
            <a:r>
              <a:rPr lang="en-US" sz="1800" b="1" dirty="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Arial" panose="020B0604020202020204" pitchFamily="34" charset="0"/>
                <a:cs typeface="Arial" panose="020B0604020202020204" pitchFamily="34" charset="0"/>
              </a:rPr>
              <a:t> </a:t>
            </a:r>
          </a:p>
          <a:p>
            <a:pPr marL="0" indent="0">
              <a:spcBef>
                <a:spcPts val="600"/>
              </a:spcBef>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68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407"/>
            <a:ext cx="12192000" cy="691856"/>
          </a:xfrm>
          <a:prstGeom prst="rect">
            <a:avLst/>
          </a:prstGeom>
        </p:spPr>
        <p:txBody>
          <a:bodyPr vert="horz" wrap="square" lIns="0" tIns="100965" rIns="0" bIns="0" rtlCol="0">
            <a:spAutoFit/>
          </a:bodyPr>
          <a:lstStyle/>
          <a:p>
            <a:pPr marL="12700" marR="5080" indent="1471930">
              <a:lnSpc>
                <a:spcPts val="4630"/>
              </a:lnSpc>
              <a:spcBef>
                <a:spcPts val="795"/>
              </a:spcBef>
            </a:pPr>
            <a:r>
              <a:rPr lang="en-US" sz="4400" spc="-5" dirty="0">
                <a:latin typeface="Times New Roman" panose="02020603050405020304" pitchFamily="18" charset="0"/>
                <a:cs typeface="Times New Roman" panose="02020603050405020304" pitchFamily="18" charset="0"/>
              </a:rPr>
              <a:t>        AGS </a:t>
            </a:r>
            <a:r>
              <a:rPr sz="4400" spc="-15" dirty="0">
                <a:latin typeface="Times New Roman" panose="02020603050405020304" pitchFamily="18" charset="0"/>
                <a:cs typeface="Times New Roman" panose="02020603050405020304" pitchFamily="18" charset="0"/>
              </a:rPr>
              <a:t>Virtual </a:t>
            </a:r>
            <a:r>
              <a:rPr sz="4400" spc="-5" dirty="0">
                <a:latin typeface="Times New Roman" panose="02020603050405020304" pitchFamily="18" charset="0"/>
                <a:cs typeface="Times New Roman" panose="02020603050405020304" pitchFamily="18" charset="0"/>
              </a:rPr>
              <a:t>Office</a:t>
            </a:r>
            <a:r>
              <a:rPr sz="4400" spc="40" dirty="0">
                <a:latin typeface="Times New Roman" panose="02020603050405020304" pitchFamily="18" charset="0"/>
                <a:cs typeface="Times New Roman" panose="02020603050405020304" pitchFamily="18" charset="0"/>
              </a:rPr>
              <a:t> </a:t>
            </a:r>
            <a:r>
              <a:rPr sz="4400" spc="-5" dirty="0">
                <a:latin typeface="Times New Roman" panose="02020603050405020304" pitchFamily="18" charset="0"/>
                <a:cs typeface="Times New Roman" panose="02020603050405020304" pitchFamily="18" charset="0"/>
              </a:rPr>
              <a:t>Hour</a:t>
            </a:r>
            <a:endParaRPr sz="4400" dirty="0">
              <a:latin typeface="Times New Roman" panose="02020603050405020304" pitchFamily="18" charset="0"/>
              <a:cs typeface="Times New Roman" panose="02020603050405020304" pitchFamily="18"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90" dirty="0"/>
              <a:t>5</a:t>
            </a:fld>
            <a:endParaRPr spc="-90" dirty="0"/>
          </a:p>
        </p:txBody>
      </p:sp>
      <p:sp>
        <p:nvSpPr>
          <p:cNvPr id="3" name="object 3"/>
          <p:cNvSpPr txBox="1"/>
          <p:nvPr/>
        </p:nvSpPr>
        <p:spPr>
          <a:xfrm>
            <a:off x="457200" y="1397354"/>
            <a:ext cx="10896600" cy="4494178"/>
          </a:xfrm>
          <a:prstGeom prst="rect">
            <a:avLst/>
          </a:prstGeom>
        </p:spPr>
        <p:txBody>
          <a:bodyPr vert="horz" wrap="square" lIns="0" tIns="61594" rIns="0" bIns="0" rtlCol="0">
            <a:spAutoFit/>
          </a:bodyPr>
          <a:lstStyle/>
          <a:p>
            <a:pPr marL="241300" indent="-228600">
              <a:lnSpc>
                <a:spcPct val="100000"/>
              </a:lnSpc>
              <a:buChar char="•"/>
              <a:tabLst>
                <a:tab pos="241300" algn="l"/>
              </a:tabLst>
            </a:pPr>
            <a:r>
              <a:rPr lang="en-US" sz="3200" dirty="0">
                <a:solidFill>
                  <a:srgbClr val="FFFFFF"/>
                </a:solidFill>
                <a:latin typeface="Times New Roman" panose="02020603050405020304" pitchFamily="18" charset="0"/>
                <a:cs typeface="Times New Roman" panose="02020603050405020304" pitchFamily="18" charset="0"/>
              </a:rPr>
              <a:t> Thank you for providing some initial topics for discussion.  We will try to cover the most common topics in the FAQs at the end of this presentation.  </a:t>
            </a:r>
          </a:p>
          <a:p>
            <a:pPr marL="241300" indent="-228600">
              <a:lnSpc>
                <a:spcPct val="100000"/>
              </a:lnSpc>
              <a:buChar char="•"/>
              <a:tabLst>
                <a:tab pos="241300" algn="l"/>
              </a:tabLst>
            </a:pPr>
            <a:endParaRPr lang="en-US" sz="3200" dirty="0">
              <a:solidFill>
                <a:srgbClr val="FFFFFF"/>
              </a:solidFill>
              <a:latin typeface="Times New Roman" panose="02020603050405020304" pitchFamily="18" charset="0"/>
              <a:cs typeface="Times New Roman" panose="02020603050405020304" pitchFamily="18" charset="0"/>
            </a:endParaRPr>
          </a:p>
          <a:p>
            <a:pPr marL="241300" indent="-228600">
              <a:lnSpc>
                <a:spcPct val="100000"/>
              </a:lnSpc>
              <a:buChar char="•"/>
              <a:tabLst>
                <a:tab pos="241300" algn="l"/>
              </a:tabLst>
            </a:pPr>
            <a:r>
              <a:rPr lang="en-US" sz="3200" dirty="0">
                <a:solidFill>
                  <a:srgbClr val="FFFFFF"/>
                </a:solidFill>
                <a:latin typeface="Times New Roman" panose="02020603050405020304" pitchFamily="18" charset="0"/>
                <a:cs typeface="Times New Roman" panose="02020603050405020304" pitchFamily="18" charset="0"/>
              </a:rPr>
              <a:t>After our short presentation, please submit your questions and comments via the Q&amp;A button on your screen and set to “Send anonymously”</a:t>
            </a:r>
          </a:p>
          <a:p>
            <a:pPr marL="241300" indent="-228600">
              <a:lnSpc>
                <a:spcPct val="100000"/>
              </a:lnSpc>
              <a:buChar char="•"/>
              <a:tabLst>
                <a:tab pos="241300" algn="l"/>
              </a:tabLst>
            </a:pPr>
            <a:endParaRPr lang="en-US" sz="3200" dirty="0">
              <a:solidFill>
                <a:srgbClr val="FFFFFF"/>
              </a:solidFill>
              <a:latin typeface="Times New Roman" panose="02020603050405020304" pitchFamily="18" charset="0"/>
              <a:cs typeface="Times New Roman" panose="02020603050405020304" pitchFamily="18" charset="0"/>
            </a:endParaRPr>
          </a:p>
          <a:p>
            <a:pPr marL="241300" indent="-228600">
              <a:lnSpc>
                <a:spcPct val="100000"/>
              </a:lnSpc>
              <a:buChar char="•"/>
              <a:tabLst>
                <a:tab pos="241300" algn="l"/>
              </a:tabLst>
            </a:pPr>
            <a:r>
              <a:rPr lang="en-US" sz="3200" dirty="0">
                <a:solidFill>
                  <a:srgbClr val="FFFFFF"/>
                </a:solidFill>
                <a:latin typeface="Times New Roman" panose="02020603050405020304" pitchFamily="18" charset="0"/>
                <a:cs typeface="Times New Roman" panose="02020603050405020304" pitchFamily="18" charset="0"/>
              </a:rPr>
              <a:t> </a:t>
            </a:r>
            <a:endParaRPr lang="en-US" sz="3600"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A8342-A076-4BB2-A081-759F371B3B3A}"/>
              </a:ext>
            </a:extLst>
          </p:cNvPr>
          <p:cNvSpPr>
            <a:spLocks noGrp="1"/>
          </p:cNvSpPr>
          <p:nvPr>
            <p:ph type="title"/>
          </p:nvPr>
        </p:nvSpPr>
        <p:spPr>
          <a:xfrm>
            <a:off x="228600" y="268986"/>
            <a:ext cx="11582400" cy="3077766"/>
          </a:xfrm>
        </p:spPr>
        <p:txBody>
          <a:bodyPr/>
          <a:lstStyle/>
          <a:p>
            <a:pPr algn="ct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Update from the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Division of Grants and Agreements (DGA)</a:t>
            </a:r>
          </a:p>
        </p:txBody>
      </p:sp>
    </p:spTree>
    <p:extLst>
      <p:ext uri="{BB962C8B-B14F-4D97-AF65-F5344CB8AC3E}">
        <p14:creationId xmlns:p14="http://schemas.microsoft.com/office/powerpoint/2010/main" val="333922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6890" y="391159"/>
            <a:ext cx="6021070" cy="695960"/>
          </a:xfrm>
          <a:prstGeom prst="rect">
            <a:avLst/>
          </a:prstGeom>
        </p:spPr>
        <p:txBody>
          <a:bodyPr vert="horz" wrap="square" lIns="0" tIns="12065" rIns="0" bIns="0" rtlCol="0">
            <a:spAutoFit/>
          </a:bodyPr>
          <a:lstStyle/>
          <a:p>
            <a:pPr marL="12700">
              <a:lnSpc>
                <a:spcPct val="100000"/>
              </a:lnSpc>
              <a:spcBef>
                <a:spcPts val="95"/>
              </a:spcBef>
            </a:pPr>
            <a:r>
              <a:rPr sz="4400" spc="-5" dirty="0">
                <a:latin typeface="Times New Roman" panose="02020603050405020304" pitchFamily="18" charset="0"/>
                <a:cs typeface="Times New Roman" panose="02020603050405020304" pitchFamily="18" charset="0"/>
              </a:rPr>
              <a:t>It is a </a:t>
            </a:r>
            <a:r>
              <a:rPr sz="4400" dirty="0">
                <a:latin typeface="Times New Roman" panose="02020603050405020304" pitchFamily="18" charset="0"/>
                <a:cs typeface="Times New Roman" panose="02020603050405020304" pitchFamily="18" charset="0"/>
              </a:rPr>
              <a:t>challenging</a:t>
            </a:r>
            <a:r>
              <a:rPr sz="4400" spc="-30" dirty="0">
                <a:latin typeface="Times New Roman" panose="02020603050405020304" pitchFamily="18" charset="0"/>
                <a:cs typeface="Times New Roman" panose="02020603050405020304" pitchFamily="18" charset="0"/>
              </a:rPr>
              <a:t> </a:t>
            </a:r>
            <a:r>
              <a:rPr sz="4400" spc="-5" dirty="0">
                <a:latin typeface="Times New Roman" panose="02020603050405020304" pitchFamily="18" charset="0"/>
                <a:cs typeface="Times New Roman" panose="02020603050405020304" pitchFamily="18" charset="0"/>
              </a:rPr>
              <a:t>time</a:t>
            </a:r>
            <a:endParaRPr sz="4400" dirty="0">
              <a:latin typeface="Times New Roman" panose="02020603050405020304" pitchFamily="18" charset="0"/>
              <a:cs typeface="Times New Roman" panose="02020603050405020304" pitchFamily="18"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90" dirty="0"/>
              <a:t>7</a:t>
            </a:fld>
            <a:endParaRPr spc="-90" dirty="0"/>
          </a:p>
        </p:txBody>
      </p:sp>
      <p:sp>
        <p:nvSpPr>
          <p:cNvPr id="3" name="object 3"/>
          <p:cNvSpPr txBox="1"/>
          <p:nvPr/>
        </p:nvSpPr>
        <p:spPr>
          <a:xfrm>
            <a:off x="788669" y="1219200"/>
            <a:ext cx="9422131" cy="4793184"/>
          </a:xfrm>
          <a:prstGeom prst="rect">
            <a:avLst/>
          </a:prstGeom>
        </p:spPr>
        <p:txBody>
          <a:bodyPr vert="horz" wrap="square" lIns="0" tIns="96520" rIns="0" bIns="0" rtlCol="0">
            <a:spAutoFit/>
          </a:bodyPr>
          <a:lstStyle/>
          <a:p>
            <a:pPr marL="241300" indent="-228600">
              <a:lnSpc>
                <a:spcPct val="100000"/>
              </a:lnSpc>
              <a:spcBef>
                <a:spcPts val="760"/>
              </a:spcBef>
              <a:buChar char="•"/>
              <a:tabLst>
                <a:tab pos="241300" algn="l"/>
              </a:tabLst>
            </a:pPr>
            <a:r>
              <a:rPr sz="3200" dirty="0">
                <a:solidFill>
                  <a:srgbClr val="FFFFFF"/>
                </a:solidFill>
                <a:latin typeface="Times New Roman" panose="02020603050405020304" pitchFamily="18" charset="0"/>
                <a:cs typeface="Times New Roman" panose="02020603050405020304" pitchFamily="18" charset="0"/>
              </a:rPr>
              <a:t>Sudden transition to 100% online</a:t>
            </a:r>
            <a:r>
              <a:rPr sz="3200" spc="-10" dirty="0">
                <a:solidFill>
                  <a:srgbClr val="FFFFFF"/>
                </a:solidFill>
                <a:latin typeface="Times New Roman" panose="02020603050405020304" pitchFamily="18" charset="0"/>
                <a:cs typeface="Times New Roman" panose="02020603050405020304" pitchFamily="18" charset="0"/>
              </a:rPr>
              <a:t> </a:t>
            </a:r>
            <a:r>
              <a:rPr sz="3200" dirty="0">
                <a:solidFill>
                  <a:srgbClr val="FFFFFF"/>
                </a:solidFill>
                <a:latin typeface="Times New Roman" panose="02020603050405020304" pitchFamily="18" charset="0"/>
                <a:cs typeface="Times New Roman" panose="02020603050405020304" pitchFamily="18" charset="0"/>
              </a:rPr>
              <a:t>teaching</a:t>
            </a:r>
            <a:r>
              <a:rPr lang="en-US" sz="3200" dirty="0">
                <a:solidFill>
                  <a:srgbClr val="FFFFFF"/>
                </a:solidFill>
                <a:latin typeface="Times New Roman" panose="02020603050405020304" pitchFamily="18" charset="0"/>
                <a:cs typeface="Times New Roman" panose="02020603050405020304" pitchFamily="18" charset="0"/>
              </a:rPr>
              <a:t> and research </a:t>
            </a:r>
            <a:endParaRPr sz="3200" dirty="0">
              <a:latin typeface="Times New Roman" panose="02020603050405020304" pitchFamily="18" charset="0"/>
              <a:cs typeface="Times New Roman" panose="02020603050405020304" pitchFamily="18" charset="0"/>
            </a:endParaRPr>
          </a:p>
          <a:p>
            <a:pPr marL="241300" indent="-228600">
              <a:lnSpc>
                <a:spcPct val="100000"/>
              </a:lnSpc>
              <a:spcBef>
                <a:spcPts val="665"/>
              </a:spcBef>
              <a:buChar char="•"/>
              <a:tabLst>
                <a:tab pos="241300" algn="l"/>
              </a:tabLst>
            </a:pPr>
            <a:r>
              <a:rPr sz="3200" dirty="0">
                <a:solidFill>
                  <a:srgbClr val="FFFFFF"/>
                </a:solidFill>
                <a:latin typeface="Times New Roman" panose="02020603050405020304" pitchFamily="18" charset="0"/>
                <a:cs typeface="Times New Roman" panose="02020603050405020304" pitchFamily="18" charset="0"/>
              </a:rPr>
              <a:t>Lab</a:t>
            </a:r>
            <a:r>
              <a:rPr sz="3200" spc="-5" dirty="0">
                <a:solidFill>
                  <a:srgbClr val="FFFFFF"/>
                </a:solidFill>
                <a:latin typeface="Times New Roman" panose="02020603050405020304" pitchFamily="18" charset="0"/>
                <a:cs typeface="Times New Roman" panose="02020603050405020304" pitchFamily="18" charset="0"/>
              </a:rPr>
              <a:t> </a:t>
            </a:r>
            <a:r>
              <a:rPr sz="3200" dirty="0">
                <a:solidFill>
                  <a:srgbClr val="FFFFFF"/>
                </a:solidFill>
                <a:latin typeface="Times New Roman" panose="02020603050405020304" pitchFamily="18" charset="0"/>
                <a:cs typeface="Times New Roman" panose="02020603050405020304" pitchFamily="18" charset="0"/>
              </a:rPr>
              <a:t>closures</a:t>
            </a:r>
            <a:endParaRPr sz="3200" dirty="0">
              <a:latin typeface="Times New Roman" panose="02020603050405020304" pitchFamily="18" charset="0"/>
              <a:cs typeface="Times New Roman" panose="02020603050405020304" pitchFamily="18" charset="0"/>
            </a:endParaRPr>
          </a:p>
          <a:p>
            <a:pPr marL="241300" indent="-228600">
              <a:lnSpc>
                <a:spcPct val="100000"/>
              </a:lnSpc>
              <a:spcBef>
                <a:spcPts val="665"/>
              </a:spcBef>
              <a:buChar char="•"/>
              <a:tabLst>
                <a:tab pos="241300" algn="l"/>
              </a:tabLst>
            </a:pPr>
            <a:r>
              <a:rPr sz="3200" spc="-20" dirty="0">
                <a:solidFill>
                  <a:srgbClr val="FFFFFF"/>
                </a:solidFill>
                <a:latin typeface="Times New Roman" panose="02020603050405020304" pitchFamily="18" charset="0"/>
                <a:cs typeface="Times New Roman" panose="02020603050405020304" pitchFamily="18" charset="0"/>
              </a:rPr>
              <a:t>Travel</a:t>
            </a:r>
            <a:r>
              <a:rPr sz="3200" spc="-5" dirty="0">
                <a:solidFill>
                  <a:srgbClr val="FFFFFF"/>
                </a:solidFill>
                <a:latin typeface="Times New Roman" panose="02020603050405020304" pitchFamily="18" charset="0"/>
                <a:cs typeface="Times New Roman" panose="02020603050405020304" pitchFamily="18" charset="0"/>
              </a:rPr>
              <a:t> </a:t>
            </a:r>
            <a:r>
              <a:rPr sz="3200" dirty="0">
                <a:solidFill>
                  <a:srgbClr val="FFFFFF"/>
                </a:solidFill>
                <a:latin typeface="Times New Roman" panose="02020603050405020304" pitchFamily="18" charset="0"/>
                <a:cs typeface="Times New Roman" panose="02020603050405020304" pitchFamily="18" charset="0"/>
              </a:rPr>
              <a:t>restrictions</a:t>
            </a:r>
            <a:endParaRPr sz="3200" dirty="0">
              <a:latin typeface="Times New Roman" panose="02020603050405020304" pitchFamily="18" charset="0"/>
              <a:cs typeface="Times New Roman" panose="02020603050405020304" pitchFamily="18" charset="0"/>
            </a:endParaRPr>
          </a:p>
          <a:p>
            <a:pPr marL="241300" indent="-228600">
              <a:lnSpc>
                <a:spcPct val="100000"/>
              </a:lnSpc>
              <a:spcBef>
                <a:spcPts val="665"/>
              </a:spcBef>
              <a:buChar char="•"/>
              <a:tabLst>
                <a:tab pos="241300" algn="l"/>
              </a:tabLst>
            </a:pPr>
            <a:r>
              <a:rPr sz="3200" dirty="0">
                <a:solidFill>
                  <a:srgbClr val="FFFFFF"/>
                </a:solidFill>
                <a:latin typeface="Times New Roman" panose="02020603050405020304" pitchFamily="18" charset="0"/>
                <a:cs typeface="Times New Roman" panose="02020603050405020304" pitchFamily="18" charset="0"/>
              </a:rPr>
              <a:t>Cancelled</a:t>
            </a:r>
            <a:r>
              <a:rPr sz="3200" spc="5" dirty="0">
                <a:solidFill>
                  <a:srgbClr val="FFFFFF"/>
                </a:solidFill>
                <a:latin typeface="Times New Roman" panose="02020603050405020304" pitchFamily="18" charset="0"/>
                <a:cs typeface="Times New Roman" panose="02020603050405020304" pitchFamily="18" charset="0"/>
              </a:rPr>
              <a:t> </a:t>
            </a:r>
            <a:r>
              <a:rPr sz="3200" dirty="0">
                <a:solidFill>
                  <a:srgbClr val="FFFFFF"/>
                </a:solidFill>
                <a:latin typeface="Times New Roman" panose="02020603050405020304" pitchFamily="18" charset="0"/>
                <a:cs typeface="Times New Roman" panose="02020603050405020304" pitchFamily="18" charset="0"/>
              </a:rPr>
              <a:t>conferences</a:t>
            </a:r>
            <a:endParaRPr sz="3200" dirty="0">
              <a:latin typeface="Times New Roman" panose="02020603050405020304" pitchFamily="18" charset="0"/>
              <a:cs typeface="Times New Roman" panose="02020603050405020304" pitchFamily="18" charset="0"/>
            </a:endParaRPr>
          </a:p>
          <a:p>
            <a:pPr marL="241300" indent="-228600">
              <a:lnSpc>
                <a:spcPct val="100000"/>
              </a:lnSpc>
              <a:spcBef>
                <a:spcPts val="660"/>
              </a:spcBef>
              <a:buChar char="•"/>
              <a:tabLst>
                <a:tab pos="241300" algn="l"/>
              </a:tabLst>
            </a:pPr>
            <a:r>
              <a:rPr sz="3200" dirty="0">
                <a:solidFill>
                  <a:srgbClr val="FFFFFF"/>
                </a:solidFill>
                <a:latin typeface="Times New Roman" panose="02020603050405020304" pitchFamily="18" charset="0"/>
                <a:cs typeface="Times New Roman" panose="02020603050405020304" pitchFamily="18" charset="0"/>
              </a:rPr>
              <a:t>Impediments to training and education</a:t>
            </a:r>
            <a:endParaRPr sz="3200" dirty="0">
              <a:latin typeface="Times New Roman" panose="02020603050405020304" pitchFamily="18" charset="0"/>
              <a:cs typeface="Times New Roman" panose="02020603050405020304" pitchFamily="18" charset="0"/>
            </a:endParaRPr>
          </a:p>
          <a:p>
            <a:pPr marL="241300" indent="-228600">
              <a:lnSpc>
                <a:spcPct val="100000"/>
              </a:lnSpc>
              <a:spcBef>
                <a:spcPts val="665"/>
              </a:spcBef>
              <a:buChar char="•"/>
              <a:tabLst>
                <a:tab pos="241300" algn="l"/>
              </a:tabLst>
            </a:pPr>
            <a:r>
              <a:rPr sz="3200" spc="-30" dirty="0">
                <a:solidFill>
                  <a:srgbClr val="FFFFFF"/>
                </a:solidFill>
                <a:latin typeface="Times New Roman" panose="02020603050405020304" pitchFamily="18" charset="0"/>
                <a:cs typeface="Times New Roman" panose="02020603050405020304" pitchFamily="18" charset="0"/>
              </a:rPr>
              <a:t>Time </a:t>
            </a:r>
            <a:r>
              <a:rPr sz="3200" dirty="0">
                <a:solidFill>
                  <a:srgbClr val="FFFFFF"/>
                </a:solidFill>
                <a:latin typeface="Times New Roman" panose="02020603050405020304" pitchFamily="18" charset="0"/>
                <a:cs typeface="Times New Roman" panose="02020603050405020304" pitchFamily="18" charset="0"/>
              </a:rPr>
              <a:t>spent in COVID-related campus-wide</a:t>
            </a:r>
            <a:r>
              <a:rPr sz="3200" spc="30" dirty="0">
                <a:solidFill>
                  <a:srgbClr val="FFFFFF"/>
                </a:solidFill>
                <a:latin typeface="Times New Roman" panose="02020603050405020304" pitchFamily="18" charset="0"/>
                <a:cs typeface="Times New Roman" panose="02020603050405020304" pitchFamily="18" charset="0"/>
              </a:rPr>
              <a:t> </a:t>
            </a:r>
            <a:r>
              <a:rPr sz="3200" dirty="0">
                <a:solidFill>
                  <a:srgbClr val="FFFFFF"/>
                </a:solidFill>
                <a:latin typeface="Times New Roman" panose="02020603050405020304" pitchFamily="18" charset="0"/>
                <a:cs typeface="Times New Roman" panose="02020603050405020304" pitchFamily="18" charset="0"/>
              </a:rPr>
              <a:t>planning</a:t>
            </a:r>
            <a:endParaRPr sz="3200" dirty="0">
              <a:latin typeface="Times New Roman" panose="02020603050405020304" pitchFamily="18" charset="0"/>
              <a:cs typeface="Times New Roman" panose="02020603050405020304" pitchFamily="18" charset="0"/>
            </a:endParaRPr>
          </a:p>
          <a:p>
            <a:pPr marL="241300" indent="-228600">
              <a:lnSpc>
                <a:spcPct val="100000"/>
              </a:lnSpc>
              <a:spcBef>
                <a:spcPts val="670"/>
              </a:spcBef>
              <a:buChar char="•"/>
              <a:tabLst>
                <a:tab pos="241300" algn="l"/>
              </a:tabLst>
            </a:pPr>
            <a:r>
              <a:rPr sz="3200" dirty="0">
                <a:solidFill>
                  <a:srgbClr val="FFFFFF"/>
                </a:solidFill>
                <a:latin typeface="Times New Roman" panose="02020603050405020304" pitchFamily="18" charset="0"/>
                <a:cs typeface="Times New Roman" panose="02020603050405020304" pitchFamily="18" charset="0"/>
              </a:rPr>
              <a:t>Uncertainty about summer</a:t>
            </a:r>
            <a:r>
              <a:rPr sz="3200" spc="5" dirty="0">
                <a:solidFill>
                  <a:srgbClr val="FFFFFF"/>
                </a:solidFill>
                <a:latin typeface="Times New Roman" panose="02020603050405020304" pitchFamily="18" charset="0"/>
                <a:cs typeface="Times New Roman" panose="02020603050405020304" pitchFamily="18" charset="0"/>
              </a:rPr>
              <a:t> </a:t>
            </a:r>
            <a:r>
              <a:rPr sz="3200" dirty="0">
                <a:solidFill>
                  <a:srgbClr val="FFFFFF"/>
                </a:solidFill>
                <a:latin typeface="Times New Roman" panose="02020603050405020304" pitchFamily="18" charset="0"/>
                <a:cs typeface="Times New Roman" panose="02020603050405020304" pitchFamily="18" charset="0"/>
              </a:rPr>
              <a:t>plans</a:t>
            </a:r>
            <a:endParaRPr sz="3200" dirty="0">
              <a:latin typeface="Times New Roman" panose="02020603050405020304" pitchFamily="18" charset="0"/>
              <a:cs typeface="Times New Roman" panose="02020603050405020304" pitchFamily="18" charset="0"/>
            </a:endParaRPr>
          </a:p>
          <a:p>
            <a:pPr marL="241300" indent="-228600">
              <a:lnSpc>
                <a:spcPct val="100000"/>
              </a:lnSpc>
              <a:spcBef>
                <a:spcPts val="660"/>
              </a:spcBef>
              <a:buChar char="•"/>
              <a:tabLst>
                <a:tab pos="241300" algn="l"/>
              </a:tabLst>
            </a:pPr>
            <a:r>
              <a:rPr sz="3200" dirty="0">
                <a:solidFill>
                  <a:srgbClr val="FFFFFF"/>
                </a:solidFill>
                <a:latin typeface="Times New Roman" panose="02020603050405020304" pitchFamily="18" charset="0"/>
                <a:cs typeface="Times New Roman" panose="02020603050405020304" pitchFamily="18" charset="0"/>
              </a:rPr>
              <a:t>Family care</a:t>
            </a:r>
            <a:r>
              <a:rPr sz="3200" spc="-5" dirty="0">
                <a:solidFill>
                  <a:srgbClr val="FFFFFF"/>
                </a:solidFill>
                <a:latin typeface="Times New Roman" panose="02020603050405020304" pitchFamily="18" charset="0"/>
                <a:cs typeface="Times New Roman" panose="02020603050405020304" pitchFamily="18" charset="0"/>
              </a:rPr>
              <a:t> </a:t>
            </a:r>
            <a:r>
              <a:rPr sz="3200" dirty="0">
                <a:solidFill>
                  <a:srgbClr val="FFFFFF"/>
                </a:solidFill>
                <a:latin typeface="Times New Roman" panose="02020603050405020304" pitchFamily="18" charset="0"/>
                <a:cs typeface="Times New Roman" panose="02020603050405020304" pitchFamily="18" charset="0"/>
              </a:rPr>
              <a:t>responsibilities</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5640" y="142240"/>
            <a:ext cx="11516360" cy="695960"/>
          </a:xfrm>
          <a:prstGeom prst="rect">
            <a:avLst/>
          </a:prstGeom>
        </p:spPr>
        <p:txBody>
          <a:bodyPr vert="horz" wrap="square" lIns="0" tIns="12065" rIns="0" bIns="0" rtlCol="0">
            <a:spAutoFit/>
          </a:bodyPr>
          <a:lstStyle/>
          <a:p>
            <a:pPr marL="12700">
              <a:lnSpc>
                <a:spcPct val="100000"/>
              </a:lnSpc>
              <a:spcBef>
                <a:spcPts val="95"/>
              </a:spcBef>
            </a:pPr>
            <a:r>
              <a:rPr sz="4400" spc="-5" dirty="0">
                <a:latin typeface="Times New Roman" panose="02020603050405020304" pitchFamily="18" charset="0"/>
                <a:cs typeface="Times New Roman" panose="02020603050405020304" pitchFamily="18" charset="0"/>
              </a:rPr>
              <a:t>At </a:t>
            </a:r>
            <a:r>
              <a:rPr sz="4400" spc="-125" dirty="0">
                <a:latin typeface="Times New Roman" panose="02020603050405020304" pitchFamily="18" charset="0"/>
                <a:cs typeface="Times New Roman" panose="02020603050405020304" pitchFamily="18" charset="0"/>
              </a:rPr>
              <a:t>NSF, </a:t>
            </a:r>
            <a:r>
              <a:rPr sz="4400" spc="-5" dirty="0">
                <a:latin typeface="Times New Roman" panose="02020603050405020304" pitchFamily="18" charset="0"/>
                <a:cs typeface="Times New Roman" panose="02020603050405020304" pitchFamily="18" charset="0"/>
              </a:rPr>
              <a:t>we are </a:t>
            </a:r>
            <a:r>
              <a:rPr sz="4400" dirty="0">
                <a:latin typeface="Times New Roman" panose="02020603050405020304" pitchFamily="18" charset="0"/>
                <a:cs typeface="Times New Roman" panose="02020603050405020304" pitchFamily="18" charset="0"/>
              </a:rPr>
              <a:t>open </a:t>
            </a:r>
            <a:r>
              <a:rPr sz="4400" spc="-5" dirty="0">
                <a:latin typeface="Times New Roman" panose="02020603050405020304" pitchFamily="18" charset="0"/>
                <a:cs typeface="Times New Roman" panose="02020603050405020304" pitchFamily="18" charset="0"/>
              </a:rPr>
              <a:t>for business</a:t>
            </a:r>
            <a:r>
              <a:rPr sz="4400" spc="195" dirty="0">
                <a:latin typeface="Times New Roman" panose="02020603050405020304" pitchFamily="18" charset="0"/>
                <a:cs typeface="Times New Roman" panose="02020603050405020304" pitchFamily="18" charset="0"/>
              </a:rPr>
              <a:t> </a:t>
            </a:r>
            <a:r>
              <a:rPr sz="4400" spc="-5" dirty="0">
                <a:latin typeface="Times New Roman" panose="02020603050405020304" pitchFamily="18" charset="0"/>
                <a:cs typeface="Times New Roman" panose="02020603050405020304" pitchFamily="18" charset="0"/>
              </a:rPr>
              <a:t>(virtually)</a:t>
            </a:r>
            <a:endParaRPr sz="4400" dirty="0">
              <a:latin typeface="Times New Roman" panose="02020603050405020304" pitchFamily="18" charset="0"/>
              <a:cs typeface="Times New Roman" panose="02020603050405020304" pitchFamily="18"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90" dirty="0"/>
              <a:t>8</a:t>
            </a:fld>
            <a:endParaRPr spc="-90" dirty="0"/>
          </a:p>
        </p:txBody>
      </p:sp>
      <p:sp>
        <p:nvSpPr>
          <p:cNvPr id="3" name="object 3"/>
          <p:cNvSpPr txBox="1"/>
          <p:nvPr/>
        </p:nvSpPr>
        <p:spPr>
          <a:xfrm>
            <a:off x="804672" y="921791"/>
            <a:ext cx="11387328" cy="5801588"/>
          </a:xfrm>
          <a:prstGeom prst="rect">
            <a:avLst/>
          </a:prstGeom>
        </p:spPr>
        <p:txBody>
          <a:bodyPr vert="horz" wrap="square" lIns="0" tIns="106680" rIns="0" bIns="0" rtlCol="0">
            <a:spAutoFit/>
          </a:bodyPr>
          <a:lstStyle/>
          <a:p>
            <a:pPr marL="241300" marR="1004569" indent="-228600">
              <a:lnSpc>
                <a:spcPts val="3070"/>
              </a:lnSpc>
              <a:spcBef>
                <a:spcPts val="840"/>
              </a:spcBef>
              <a:buChar char="•"/>
              <a:tabLst>
                <a:tab pos="241300" algn="l"/>
              </a:tabLst>
            </a:pPr>
            <a:r>
              <a:rPr lang="en-US" sz="3200" dirty="0">
                <a:solidFill>
                  <a:srgbClr val="FFFFFF"/>
                </a:solidFill>
                <a:latin typeface="Times New Roman" panose="02020603050405020304" pitchFamily="18" charset="0"/>
                <a:cs typeface="Times New Roman" panose="02020603050405020304" pitchFamily="18" charset="0"/>
              </a:rPr>
              <a:t>AGS staff are on duty and available to the community.</a:t>
            </a:r>
          </a:p>
          <a:p>
            <a:pPr marL="12700" marR="1004569">
              <a:lnSpc>
                <a:spcPts val="3070"/>
              </a:lnSpc>
              <a:spcBef>
                <a:spcPts val="840"/>
              </a:spcBef>
              <a:tabLst>
                <a:tab pos="241300" algn="l"/>
              </a:tabLst>
            </a:pPr>
            <a:endParaRPr lang="en-US" sz="3200" dirty="0">
              <a:solidFill>
                <a:srgbClr val="FFFFFF"/>
              </a:solidFill>
              <a:latin typeface="Times New Roman" panose="02020603050405020304" pitchFamily="18" charset="0"/>
              <a:cs typeface="Times New Roman" panose="02020603050405020304" pitchFamily="18" charset="0"/>
            </a:endParaRPr>
          </a:p>
          <a:p>
            <a:pPr marL="241300" marR="1004569" indent="-228600">
              <a:lnSpc>
                <a:spcPts val="3070"/>
              </a:lnSpc>
              <a:spcBef>
                <a:spcPts val="840"/>
              </a:spcBef>
              <a:buChar char="•"/>
              <a:tabLst>
                <a:tab pos="241300" algn="l"/>
              </a:tabLst>
            </a:pPr>
            <a:r>
              <a:rPr lang="en-US" sz="3200" dirty="0">
                <a:solidFill>
                  <a:srgbClr val="FFFFFF"/>
                </a:solidFill>
                <a:latin typeface="Times New Roman" panose="02020603050405020304" pitchFamily="18" charset="0"/>
                <a:cs typeface="Times New Roman" panose="02020603050405020304" pitchFamily="18" charset="0"/>
              </a:rPr>
              <a:t>AGS is currently continuing to review your proposals</a:t>
            </a:r>
          </a:p>
          <a:p>
            <a:pPr marL="12700" marR="1004569">
              <a:lnSpc>
                <a:spcPts val="3070"/>
              </a:lnSpc>
              <a:spcBef>
                <a:spcPts val="840"/>
              </a:spcBef>
              <a:tabLst>
                <a:tab pos="241300" algn="l"/>
              </a:tabLst>
            </a:pPr>
            <a:endParaRPr lang="en-US" sz="3200" dirty="0">
              <a:solidFill>
                <a:srgbClr val="FFFFFF"/>
              </a:solidFill>
              <a:latin typeface="Times New Roman" panose="02020603050405020304" pitchFamily="18" charset="0"/>
              <a:cs typeface="Times New Roman" panose="02020603050405020304" pitchFamily="18" charset="0"/>
            </a:endParaRPr>
          </a:p>
          <a:p>
            <a:pPr marL="241300" marR="1004569" indent="-228600">
              <a:lnSpc>
                <a:spcPts val="3070"/>
              </a:lnSpc>
              <a:spcBef>
                <a:spcPts val="840"/>
              </a:spcBef>
              <a:buChar char="•"/>
              <a:tabLst>
                <a:tab pos="241300" algn="l"/>
              </a:tabLst>
            </a:pPr>
            <a:r>
              <a:rPr lang="en-US" sz="3200" dirty="0">
                <a:solidFill>
                  <a:srgbClr val="FFFFFF"/>
                </a:solidFill>
                <a:latin typeface="Times New Roman" panose="02020603050405020304" pitchFamily="18" charset="0"/>
                <a:cs typeface="Times New Roman" panose="02020603050405020304" pitchFamily="18" charset="0"/>
              </a:rPr>
              <a:t>Some AGS programs are holding virtual panels.</a:t>
            </a:r>
          </a:p>
          <a:p>
            <a:pPr marL="12700" marR="1004569">
              <a:lnSpc>
                <a:spcPts val="3070"/>
              </a:lnSpc>
              <a:spcBef>
                <a:spcPts val="840"/>
              </a:spcBef>
              <a:tabLst>
                <a:tab pos="241300" algn="l"/>
              </a:tabLst>
            </a:pPr>
            <a:endParaRPr lang="en-US" sz="3200" dirty="0">
              <a:solidFill>
                <a:srgbClr val="FFFFFF"/>
              </a:solidFill>
              <a:latin typeface="Times New Roman" panose="02020603050405020304" pitchFamily="18" charset="0"/>
              <a:cs typeface="Times New Roman" panose="02020603050405020304" pitchFamily="18" charset="0"/>
            </a:endParaRPr>
          </a:p>
          <a:p>
            <a:pPr marL="241300" marR="1004569" indent="-228600">
              <a:lnSpc>
                <a:spcPts val="3070"/>
              </a:lnSpc>
              <a:spcBef>
                <a:spcPts val="840"/>
              </a:spcBef>
              <a:buChar char="•"/>
              <a:tabLst>
                <a:tab pos="241300" algn="l"/>
              </a:tabLst>
            </a:pPr>
            <a:r>
              <a:rPr lang="en-US" sz="3200" dirty="0">
                <a:solidFill>
                  <a:srgbClr val="FFFFFF"/>
                </a:solidFill>
                <a:latin typeface="Times New Roman" panose="02020603050405020304" pitchFamily="18" charset="0"/>
                <a:cs typeface="Times New Roman" panose="02020603050405020304" pitchFamily="18" charset="0"/>
              </a:rPr>
              <a:t>AGS has (almost) no proposal deadlines and welcomes submissions at any time.</a:t>
            </a:r>
          </a:p>
          <a:p>
            <a:pPr marL="12700" marR="1004569">
              <a:lnSpc>
                <a:spcPts val="3070"/>
              </a:lnSpc>
              <a:spcBef>
                <a:spcPts val="840"/>
              </a:spcBef>
              <a:tabLst>
                <a:tab pos="241300" algn="l"/>
              </a:tabLst>
            </a:pPr>
            <a:endParaRPr lang="en-US" sz="3200" dirty="0">
              <a:solidFill>
                <a:srgbClr val="FFFFFF"/>
              </a:solidFill>
              <a:latin typeface="Times New Roman" panose="02020603050405020304" pitchFamily="18" charset="0"/>
              <a:cs typeface="Times New Roman" panose="02020603050405020304" pitchFamily="18" charset="0"/>
            </a:endParaRPr>
          </a:p>
          <a:p>
            <a:pPr marL="241300" marR="1004569" indent="-228600">
              <a:lnSpc>
                <a:spcPts val="3070"/>
              </a:lnSpc>
              <a:spcBef>
                <a:spcPts val="840"/>
              </a:spcBef>
              <a:buChar char="•"/>
              <a:tabLst>
                <a:tab pos="241300" algn="l"/>
              </a:tabLst>
            </a:pPr>
            <a:r>
              <a:rPr lang="en-US" sz="3200" dirty="0">
                <a:solidFill>
                  <a:srgbClr val="FFFFFF"/>
                </a:solidFill>
                <a:latin typeface="Times New Roman" panose="02020603050405020304" pitchFamily="18" charset="0"/>
                <a:cs typeface="Times New Roman" panose="02020603050405020304" pitchFamily="18" charset="0"/>
              </a:rPr>
              <a:t>We are continuing to assess the impacts of COVID-19 on the 20/21 field campaigns and access to facilities.</a:t>
            </a:r>
          </a:p>
          <a:p>
            <a:pPr marL="241300" marR="1004569" indent="-228600">
              <a:lnSpc>
                <a:spcPts val="3070"/>
              </a:lnSpc>
              <a:spcBef>
                <a:spcPts val="840"/>
              </a:spcBef>
              <a:buChar char="•"/>
              <a:tabLst>
                <a:tab pos="241300" algn="l"/>
              </a:tabLst>
            </a:pPr>
            <a:endParaRPr lang="en-US" sz="3200" dirty="0">
              <a:solidFill>
                <a:srgbClr val="FFFFFF"/>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0924" y="268478"/>
            <a:ext cx="10183876" cy="566822"/>
          </a:xfrm>
          <a:prstGeom prst="rect">
            <a:avLst/>
          </a:prstGeom>
        </p:spPr>
        <p:txBody>
          <a:bodyPr vert="horz" wrap="square" lIns="0" tIns="12700" rIns="0" bIns="0" rtlCol="0">
            <a:spAutoFit/>
          </a:bodyPr>
          <a:lstStyle/>
          <a:p>
            <a:pPr marL="12700">
              <a:lnSpc>
                <a:spcPct val="100000"/>
              </a:lnSpc>
              <a:spcBef>
                <a:spcPts val="100"/>
              </a:spcBef>
            </a:pPr>
            <a:r>
              <a:rPr sz="3600" b="0" u="heavy" spc="-5" dirty="0">
                <a:solidFill>
                  <a:srgbClr val="FFFF00"/>
                </a:solidFill>
                <a:uFill>
                  <a:solidFill>
                    <a:srgbClr val="FFFFFF"/>
                  </a:solidFill>
                </a:u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https://www.nsf.gov/news/special_reports/coronavirus</a:t>
            </a:r>
            <a:r>
              <a:rPr sz="2800" b="0" u="heavy" spc="-5" dirty="0">
                <a:solidFill>
                  <a:srgbClr val="FFFF00"/>
                </a:solidFill>
                <a:uFill>
                  <a:solidFill>
                    <a:srgbClr val="FFFFFF"/>
                  </a:solidFill>
                </a:uFill>
                <a:hlinkClick r:id="rId2">
                  <a:extLst>
                    <a:ext uri="{A12FA001-AC4F-418D-AE19-62706E023703}">
                      <ahyp:hlinkClr xmlns:ahyp="http://schemas.microsoft.com/office/drawing/2018/hyperlinkcolor" val="tx"/>
                    </a:ext>
                  </a:extLst>
                </a:hlinkClick>
              </a:rPr>
              <a:t>/</a:t>
            </a:r>
            <a:endParaRPr sz="2800" dirty="0">
              <a:solidFill>
                <a:srgbClr val="FFFF00"/>
              </a:solidFill>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90" dirty="0"/>
              <a:t>9</a:t>
            </a:fld>
            <a:endParaRPr spc="-90" dirty="0"/>
          </a:p>
        </p:txBody>
      </p:sp>
      <p:sp>
        <p:nvSpPr>
          <p:cNvPr id="4" name="bk object 19">
            <a:extLst>
              <a:ext uri="{FF2B5EF4-FFF2-40B4-BE49-F238E27FC236}">
                <a16:creationId xmlns:a16="http://schemas.microsoft.com/office/drawing/2014/main" id="{C23D8773-B1A1-0947-9260-B315BBB0E657}"/>
              </a:ext>
            </a:extLst>
          </p:cNvPr>
          <p:cNvSpPr/>
          <p:nvPr/>
        </p:nvSpPr>
        <p:spPr>
          <a:xfrm>
            <a:off x="2117598" y="995172"/>
            <a:ext cx="7844917" cy="538911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TotalTime>
  <Words>1952</Words>
  <Application>Microsoft Office PowerPoint</Application>
  <PresentationFormat>Widescreen</PresentationFormat>
  <Paragraphs>202</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      AGS       Virtual Office Hour</vt:lpstr>
      <vt:lpstr>AGS Virtual Office Hour – Welcome!</vt:lpstr>
      <vt:lpstr>AGS Virtual Office Hour – Welcome!</vt:lpstr>
      <vt:lpstr>        AGS Virtual Office Hour</vt:lpstr>
      <vt:lpstr>   Update from the   Division of Grants and Agreements (DGA)</vt:lpstr>
      <vt:lpstr>It is a challenging time</vt:lpstr>
      <vt:lpstr>At NSF, we are open for business (virtually)</vt:lpstr>
      <vt:lpstr>https://www.nsf.gov/news/special_reports/coronavirus/</vt:lpstr>
      <vt:lpstr>Status of field campaigns and requests for projects using deployable AGS facilities</vt:lpstr>
      <vt:lpstr>Current awardees: short and long-term planning</vt:lpstr>
      <vt:lpstr>Current awardees: No-Cost Extensions (NCE)</vt:lpstr>
      <vt:lpstr>Current awardees: Additional flexibility in  spending</vt:lpstr>
      <vt:lpstr>FAQs NSF Proposers and Awardees</vt:lpstr>
      <vt:lpstr>FAQs on Budgets</vt:lpstr>
      <vt:lpstr>FAQs on Proposals and Solicitations</vt:lpstr>
      <vt:lpstr>FAQs on Current Awards</vt:lpstr>
      <vt:lpstr>Other FAQs</vt:lpstr>
      <vt:lpstr>NSF AGS Virtual Office Hour   Questions, Comments and/or Concerns</vt:lpstr>
      <vt:lpstr>BACKUP Slides</vt:lpstr>
      <vt:lpstr>Call for RAPID proposals</vt:lpstr>
      <vt:lpstr>REU, RET, and IRES Sites</vt:lpstr>
      <vt:lpstr>NSF Guidance for Major Facilities and Contracts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Kensill, Trinka (Contractor)</dc:creator>
  <cp:lastModifiedBy>Rozell, Tracy L.</cp:lastModifiedBy>
  <cp:revision>45</cp:revision>
  <dcterms:created xsi:type="dcterms:W3CDTF">2020-04-24T16:53:01Z</dcterms:created>
  <dcterms:modified xsi:type="dcterms:W3CDTF">2020-05-13T17:40:01Z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2020-04-09T00:00:00Z</vt:filetime>
  </property>
  <property fmtid="{D5CDD505-2E9C-101B-9397-08002B2CF9AE}" pid="3" name="Creator">
    <vt:lpwstr>Microsoft® PowerPoint® for Office 365</vt:lpwstr>
  </property>
  <property fmtid="{D5CDD505-2E9C-101B-9397-08002B2CF9AE}" pid="4" name="LastSaved">
    <vt:filetime>2020-04-24T00:00:00Z</vt:filetime>
  </property>
</Properties>
</file>