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9"/>
  </p:notesMasterIdLst>
  <p:sldIdLst>
    <p:sldId id="257" r:id="rId2"/>
    <p:sldId id="328" r:id="rId3"/>
    <p:sldId id="331" r:id="rId4"/>
    <p:sldId id="303" r:id="rId5"/>
    <p:sldId id="340" r:id="rId6"/>
    <p:sldId id="389" r:id="rId7"/>
    <p:sldId id="329" r:id="rId8"/>
    <p:sldId id="390" r:id="rId9"/>
    <p:sldId id="386" r:id="rId10"/>
    <p:sldId id="350" r:id="rId11"/>
    <p:sldId id="382" r:id="rId12"/>
    <p:sldId id="365" r:id="rId13"/>
    <p:sldId id="343" r:id="rId14"/>
    <p:sldId id="394" r:id="rId15"/>
    <p:sldId id="383" r:id="rId16"/>
    <p:sldId id="380" r:id="rId17"/>
    <p:sldId id="347" r:id="rId18"/>
    <p:sldId id="374" r:id="rId19"/>
    <p:sldId id="375" r:id="rId20"/>
    <p:sldId id="373" r:id="rId21"/>
    <p:sldId id="295" r:id="rId22"/>
    <p:sldId id="357" r:id="rId23"/>
    <p:sldId id="384" r:id="rId24"/>
    <p:sldId id="391" r:id="rId25"/>
    <p:sldId id="359" r:id="rId26"/>
    <p:sldId id="392" r:id="rId27"/>
    <p:sldId id="393"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gers, Michelle L." initials="RML" lastIdx="2" clrIdx="0">
    <p:extLst>
      <p:ext uri="{19B8F6BF-5375-455C-9EA6-DF929625EA0E}">
        <p15:presenceInfo xmlns:p15="http://schemas.microsoft.com/office/powerpoint/2012/main" userId="S::7967328399@nsf.gov::f9d81f89-c19b-40af-8a15-8c03f0bb1abb" providerId="AD"/>
      </p:ext>
    </p:extLst>
  </p:cmAuthor>
  <p:cmAuthor id="2" name="Rebecca" initials="R" lastIdx="11" clrIdx="1">
    <p:extLst>
      <p:ext uri="{19B8F6BF-5375-455C-9EA6-DF929625EA0E}">
        <p15:presenceInfo xmlns:p15="http://schemas.microsoft.com/office/powerpoint/2012/main" userId="S::7972253990@nsf.gov::f37b09fe-ea29-4b9a-85d4-c1d05ef9fe6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AA34C7-4201-4614-AEF3-A65B4E374845}" v="30" dt="2020-12-15T19:46:49.69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65" autoAdjust="0"/>
    <p:restoredTop sz="86449" autoAdjust="0"/>
  </p:normalViewPr>
  <p:slideViewPr>
    <p:cSldViewPr snapToGrid="0">
      <p:cViewPr>
        <p:scale>
          <a:sx n="81" d="100"/>
          <a:sy n="81" d="100"/>
        </p:scale>
        <p:origin x="-245" y="-341"/>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ustomXml" Target="../customXml/item3.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38"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37"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 Id="rId35" Type="http://schemas.microsoft.com/office/2016/11/relationships/changesInfo" Target="changesInfos/changesInfo1.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uertas, Edgar J" userId="cf57047f-fb26-45c0-bd58-2888a999ed32" providerId="ADAL" clId="{18AA34C7-4201-4614-AEF3-A65B4E374845}"/>
    <pc:docChg chg="modSld">
      <pc:chgData name="Huertas, Edgar J" userId="cf57047f-fb26-45c0-bd58-2888a999ed32" providerId="ADAL" clId="{18AA34C7-4201-4614-AEF3-A65B4E374845}" dt="2020-12-15T19:46:49.696" v="245" actId="1076"/>
      <pc:docMkLst>
        <pc:docMk/>
      </pc:docMkLst>
      <pc:sldChg chg="modSp">
        <pc:chgData name="Huertas, Edgar J" userId="cf57047f-fb26-45c0-bd58-2888a999ed32" providerId="ADAL" clId="{18AA34C7-4201-4614-AEF3-A65B4E374845}" dt="2020-12-15T19:45:05.725" v="239" actId="1076"/>
        <pc:sldMkLst>
          <pc:docMk/>
          <pc:sldMk cId="1908420756" sldId="303"/>
        </pc:sldMkLst>
        <pc:spChg chg="mod">
          <ac:chgData name="Huertas, Edgar J" userId="cf57047f-fb26-45c0-bd58-2888a999ed32" providerId="ADAL" clId="{18AA34C7-4201-4614-AEF3-A65B4E374845}" dt="2020-12-15T19:44:24.002" v="237"/>
          <ac:spMkLst>
            <pc:docMk/>
            <pc:sldMk cId="1908420756" sldId="303"/>
            <ac:spMk id="2" creationId="{00000000-0000-0000-0000-000000000000}"/>
          </ac:spMkLst>
        </pc:spChg>
        <pc:spChg chg="mod">
          <ac:chgData name="Huertas, Edgar J" userId="cf57047f-fb26-45c0-bd58-2888a999ed32" providerId="ADAL" clId="{18AA34C7-4201-4614-AEF3-A65B4E374845}" dt="2020-12-15T19:45:05.725" v="239" actId="1076"/>
          <ac:spMkLst>
            <pc:docMk/>
            <pc:sldMk cId="1908420756" sldId="303"/>
            <ac:spMk id="3" creationId="{00000000-0000-0000-0000-000000000000}"/>
          </ac:spMkLst>
        </pc:spChg>
      </pc:sldChg>
      <pc:sldChg chg="modSp mod">
        <pc:chgData name="Huertas, Edgar J" userId="cf57047f-fb26-45c0-bd58-2888a999ed32" providerId="ADAL" clId="{18AA34C7-4201-4614-AEF3-A65B4E374845}" dt="2020-12-15T19:46:49.696" v="245" actId="1076"/>
        <pc:sldMkLst>
          <pc:docMk/>
          <pc:sldMk cId="429767132" sldId="328"/>
        </pc:sldMkLst>
        <pc:spChg chg="mod">
          <ac:chgData name="Huertas, Edgar J" userId="cf57047f-fb26-45c0-bd58-2888a999ed32" providerId="ADAL" clId="{18AA34C7-4201-4614-AEF3-A65B4E374845}" dt="2020-12-15T19:45:56.175" v="240" actId="962"/>
          <ac:spMkLst>
            <pc:docMk/>
            <pc:sldMk cId="429767132" sldId="328"/>
            <ac:spMk id="2" creationId="{00000000-0000-0000-0000-000000000000}"/>
          </ac:spMkLst>
        </pc:spChg>
        <pc:spChg chg="mod">
          <ac:chgData name="Huertas, Edgar J" userId="cf57047f-fb26-45c0-bd58-2888a999ed32" providerId="ADAL" clId="{18AA34C7-4201-4614-AEF3-A65B4E374845}" dt="2020-12-15T19:42:24.016" v="234" actId="1076"/>
          <ac:spMkLst>
            <pc:docMk/>
            <pc:sldMk cId="429767132" sldId="328"/>
            <ac:spMk id="3" creationId="{00000000-0000-0000-0000-000000000000}"/>
          </ac:spMkLst>
        </pc:spChg>
        <pc:spChg chg="mod">
          <ac:chgData name="Huertas, Edgar J" userId="cf57047f-fb26-45c0-bd58-2888a999ed32" providerId="ADAL" clId="{18AA34C7-4201-4614-AEF3-A65B4E374845}" dt="2020-12-15T19:39:52.531" v="225"/>
          <ac:spMkLst>
            <pc:docMk/>
            <pc:sldMk cId="429767132" sldId="328"/>
            <ac:spMk id="4" creationId="{00000000-0000-0000-0000-000000000000}"/>
          </ac:spMkLst>
        </pc:spChg>
        <pc:spChg chg="mod">
          <ac:chgData name="Huertas, Edgar J" userId="cf57047f-fb26-45c0-bd58-2888a999ed32" providerId="ADAL" clId="{18AA34C7-4201-4614-AEF3-A65B4E374845}" dt="2020-12-15T19:46:49.696" v="245" actId="1076"/>
          <ac:spMkLst>
            <pc:docMk/>
            <pc:sldMk cId="429767132" sldId="328"/>
            <ac:spMk id="7" creationId="{00000000-0000-0000-0000-000000000000}"/>
          </ac:spMkLst>
        </pc:spChg>
      </pc:sldChg>
      <pc:sldChg chg="addSp delSp modSp">
        <pc:chgData name="Huertas, Edgar J" userId="cf57047f-fb26-45c0-bd58-2888a999ed32" providerId="ADAL" clId="{18AA34C7-4201-4614-AEF3-A65B4E374845}" dt="2020-12-15T19:37:14.777" v="216" actId="1076"/>
        <pc:sldMkLst>
          <pc:docMk/>
          <pc:sldMk cId="753541267" sldId="329"/>
        </pc:sldMkLst>
        <pc:spChg chg="add mod">
          <ac:chgData name="Huertas, Edgar J" userId="cf57047f-fb26-45c0-bd58-2888a999ed32" providerId="ADAL" clId="{18AA34C7-4201-4614-AEF3-A65B4E374845}" dt="2020-12-15T19:37:14.777" v="216" actId="1076"/>
          <ac:spMkLst>
            <pc:docMk/>
            <pc:sldMk cId="753541267" sldId="329"/>
            <ac:spMk id="2" creationId="{F211D42C-FF14-431F-9EB5-6CA65306BE55}"/>
          </ac:spMkLst>
        </pc:spChg>
        <pc:spChg chg="del">
          <ac:chgData name="Huertas, Edgar J" userId="cf57047f-fb26-45c0-bd58-2888a999ed32" providerId="ADAL" clId="{18AA34C7-4201-4614-AEF3-A65B4E374845}" dt="2020-12-15T19:36:19.174" v="209" actId="478"/>
          <ac:spMkLst>
            <pc:docMk/>
            <pc:sldMk cId="753541267" sldId="329"/>
            <ac:spMk id="6" creationId="{00000000-0000-0000-0000-000000000000}"/>
          </ac:spMkLst>
        </pc:spChg>
      </pc:sldChg>
      <pc:sldChg chg="modSp mod">
        <pc:chgData name="Huertas, Edgar J" userId="cf57047f-fb26-45c0-bd58-2888a999ed32" providerId="ADAL" clId="{18AA34C7-4201-4614-AEF3-A65B4E374845}" dt="2020-12-15T19:38:20.636" v="219" actId="33553"/>
        <pc:sldMkLst>
          <pc:docMk/>
          <pc:sldMk cId="1508132347" sldId="343"/>
        </pc:sldMkLst>
        <pc:spChg chg="mod">
          <ac:chgData name="Huertas, Edgar J" userId="cf57047f-fb26-45c0-bd58-2888a999ed32" providerId="ADAL" clId="{18AA34C7-4201-4614-AEF3-A65B4E374845}" dt="2020-12-15T19:38:20.636" v="219" actId="33553"/>
          <ac:spMkLst>
            <pc:docMk/>
            <pc:sldMk cId="1508132347" sldId="343"/>
            <ac:spMk id="4" creationId="{00000000-0000-0000-0000-000000000000}"/>
          </ac:spMkLst>
        </pc:spChg>
      </pc:sldChg>
      <pc:sldChg chg="modSp mod">
        <pc:chgData name="Huertas, Edgar J" userId="cf57047f-fb26-45c0-bd58-2888a999ed32" providerId="ADAL" clId="{18AA34C7-4201-4614-AEF3-A65B4E374845}" dt="2020-12-15T19:38:35.893" v="222" actId="33553"/>
        <pc:sldMkLst>
          <pc:docMk/>
          <pc:sldMk cId="1923732560" sldId="347"/>
        </pc:sldMkLst>
        <pc:spChg chg="mod">
          <ac:chgData name="Huertas, Edgar J" userId="cf57047f-fb26-45c0-bd58-2888a999ed32" providerId="ADAL" clId="{18AA34C7-4201-4614-AEF3-A65B4E374845}" dt="2020-12-15T19:38:35.893" v="222" actId="33553"/>
          <ac:spMkLst>
            <pc:docMk/>
            <pc:sldMk cId="1923732560" sldId="347"/>
            <ac:spMk id="4" creationId="{00000000-0000-0000-0000-000000000000}"/>
          </ac:spMkLst>
        </pc:spChg>
      </pc:sldChg>
      <pc:sldChg chg="modSp mod">
        <pc:chgData name="Huertas, Edgar J" userId="cf57047f-fb26-45c0-bd58-2888a999ed32" providerId="ADAL" clId="{18AA34C7-4201-4614-AEF3-A65B4E374845}" dt="2020-12-15T19:38:12.712" v="218" actId="33553"/>
        <pc:sldMkLst>
          <pc:docMk/>
          <pc:sldMk cId="2273502812" sldId="365"/>
        </pc:sldMkLst>
        <pc:spChg chg="mod">
          <ac:chgData name="Huertas, Edgar J" userId="cf57047f-fb26-45c0-bd58-2888a999ed32" providerId="ADAL" clId="{18AA34C7-4201-4614-AEF3-A65B4E374845}" dt="2020-12-15T19:38:12.712" v="218" actId="33553"/>
          <ac:spMkLst>
            <pc:docMk/>
            <pc:sldMk cId="2273502812" sldId="365"/>
            <ac:spMk id="4" creationId="{00000000-0000-0000-0000-000000000000}"/>
          </ac:spMkLst>
        </pc:spChg>
      </pc:sldChg>
      <pc:sldChg chg="modSp mod">
        <pc:chgData name="Huertas, Edgar J" userId="cf57047f-fb26-45c0-bd58-2888a999ed32" providerId="ADAL" clId="{18AA34C7-4201-4614-AEF3-A65B4E374845}" dt="2020-12-15T19:34:41.395" v="208" actId="962"/>
        <pc:sldMkLst>
          <pc:docMk/>
          <pc:sldMk cId="2145995561" sldId="373"/>
        </pc:sldMkLst>
        <pc:grpChg chg="mod">
          <ac:chgData name="Huertas, Edgar J" userId="cf57047f-fb26-45c0-bd58-2888a999ed32" providerId="ADAL" clId="{18AA34C7-4201-4614-AEF3-A65B4E374845}" dt="2020-12-15T19:34:41.395" v="208" actId="962"/>
          <ac:grpSpMkLst>
            <pc:docMk/>
            <pc:sldMk cId="2145995561" sldId="373"/>
            <ac:grpSpMk id="6" creationId="{5735B96B-FA23-40FF-A233-E988A22BDE9C}"/>
          </ac:grpSpMkLst>
        </pc:grpChg>
      </pc:sldChg>
      <pc:sldChg chg="modSp mod">
        <pc:chgData name="Huertas, Edgar J" userId="cf57047f-fb26-45c0-bd58-2888a999ed32" providerId="ADAL" clId="{18AA34C7-4201-4614-AEF3-A65B4E374845}" dt="2020-12-15T19:32:27.417" v="5" actId="962"/>
        <pc:sldMkLst>
          <pc:docMk/>
          <pc:sldMk cId="1031289389" sldId="374"/>
        </pc:sldMkLst>
        <pc:grpChg chg="mod">
          <ac:chgData name="Huertas, Edgar J" userId="cf57047f-fb26-45c0-bd58-2888a999ed32" providerId="ADAL" clId="{18AA34C7-4201-4614-AEF3-A65B4E374845}" dt="2020-12-15T19:32:27.417" v="5" actId="962"/>
          <ac:grpSpMkLst>
            <pc:docMk/>
            <pc:sldMk cId="1031289389" sldId="374"/>
            <ac:grpSpMk id="6" creationId="{5735B96B-FA23-40FF-A233-E988A22BDE9C}"/>
          </ac:grpSpMkLst>
        </pc:grpChg>
      </pc:sldChg>
      <pc:sldChg chg="modSp mod">
        <pc:chgData name="Huertas, Edgar J" userId="cf57047f-fb26-45c0-bd58-2888a999ed32" providerId="ADAL" clId="{18AA34C7-4201-4614-AEF3-A65B4E374845}" dt="2020-12-15T19:34:03.874" v="122" actId="962"/>
        <pc:sldMkLst>
          <pc:docMk/>
          <pc:sldMk cId="1527887127" sldId="375"/>
        </pc:sldMkLst>
        <pc:grpChg chg="mod">
          <ac:chgData name="Huertas, Edgar J" userId="cf57047f-fb26-45c0-bd58-2888a999ed32" providerId="ADAL" clId="{18AA34C7-4201-4614-AEF3-A65B4E374845}" dt="2020-12-15T19:34:03.874" v="122" actId="962"/>
          <ac:grpSpMkLst>
            <pc:docMk/>
            <pc:sldMk cId="1527887127" sldId="375"/>
            <ac:grpSpMk id="6" creationId="{5735B96B-FA23-40FF-A233-E988A22BDE9C}"/>
          </ac:grpSpMkLst>
        </pc:grpChg>
      </pc:sldChg>
      <pc:sldChg chg="modSp mod">
        <pc:chgData name="Huertas, Edgar J" userId="cf57047f-fb26-45c0-bd58-2888a999ed32" providerId="ADAL" clId="{18AA34C7-4201-4614-AEF3-A65B4E374845}" dt="2020-12-15T19:31:27.085" v="4" actId="962"/>
        <pc:sldMkLst>
          <pc:docMk/>
          <pc:sldMk cId="2026846767" sldId="380"/>
        </pc:sldMkLst>
        <pc:spChg chg="mod">
          <ac:chgData name="Huertas, Edgar J" userId="cf57047f-fb26-45c0-bd58-2888a999ed32" providerId="ADAL" clId="{18AA34C7-4201-4614-AEF3-A65B4E374845}" dt="2020-12-15T19:31:27.085" v="4" actId="962"/>
          <ac:spMkLst>
            <pc:docMk/>
            <pc:sldMk cId="2026846767" sldId="380"/>
            <ac:spMk id="4" creationId="{699E64D0-F0DD-491C-AD22-6164207E9CD5}"/>
          </ac:spMkLst>
        </pc:spChg>
      </pc:sldChg>
      <pc:sldChg chg="modSp mod">
        <pc:chgData name="Huertas, Edgar J" userId="cf57047f-fb26-45c0-bd58-2888a999ed32" providerId="ADAL" clId="{18AA34C7-4201-4614-AEF3-A65B4E374845}" dt="2020-12-15T19:38:30.328" v="221" actId="33553"/>
        <pc:sldMkLst>
          <pc:docMk/>
          <pc:sldMk cId="781716695" sldId="383"/>
        </pc:sldMkLst>
        <pc:spChg chg="mod">
          <ac:chgData name="Huertas, Edgar J" userId="cf57047f-fb26-45c0-bd58-2888a999ed32" providerId="ADAL" clId="{18AA34C7-4201-4614-AEF3-A65B4E374845}" dt="2020-12-15T19:38:30.328" v="221" actId="33553"/>
          <ac:spMkLst>
            <pc:docMk/>
            <pc:sldMk cId="781716695" sldId="383"/>
            <ac:spMk id="4" creationId="{00000000-0000-0000-0000-000000000000}"/>
          </ac:spMkLst>
        </pc:spChg>
      </pc:sldChg>
      <pc:sldChg chg="modSp mod">
        <pc:chgData name="Huertas, Edgar J" userId="cf57047f-fb26-45c0-bd58-2888a999ed32" providerId="ADAL" clId="{18AA34C7-4201-4614-AEF3-A65B4E374845}" dt="2020-12-15T19:38:06.097" v="217" actId="33553"/>
        <pc:sldMkLst>
          <pc:docMk/>
          <pc:sldMk cId="1741882756" sldId="390"/>
        </pc:sldMkLst>
        <pc:spChg chg="mod">
          <ac:chgData name="Huertas, Edgar J" userId="cf57047f-fb26-45c0-bd58-2888a999ed32" providerId="ADAL" clId="{18AA34C7-4201-4614-AEF3-A65B4E374845}" dt="2020-12-15T19:38:06.097" v="217" actId="33553"/>
          <ac:spMkLst>
            <pc:docMk/>
            <pc:sldMk cId="1741882756" sldId="390"/>
            <ac:spMk id="6" creationId="{00000000-0000-0000-0000-000000000000}"/>
          </ac:spMkLst>
        </pc:spChg>
      </pc:sldChg>
      <pc:sldChg chg="modSp mod">
        <pc:chgData name="Huertas, Edgar J" userId="cf57047f-fb26-45c0-bd58-2888a999ed32" providerId="ADAL" clId="{18AA34C7-4201-4614-AEF3-A65B4E374845}" dt="2020-12-15T19:38:25.342" v="220" actId="33553"/>
        <pc:sldMkLst>
          <pc:docMk/>
          <pc:sldMk cId="2313286577" sldId="394"/>
        </pc:sldMkLst>
        <pc:spChg chg="mod">
          <ac:chgData name="Huertas, Edgar J" userId="cf57047f-fb26-45c0-bd58-2888a999ed32" providerId="ADAL" clId="{18AA34C7-4201-4614-AEF3-A65B4E374845}" dt="2020-12-15T19:38:25.342" v="220" actId="33553"/>
          <ac:spMkLst>
            <pc:docMk/>
            <pc:sldMk cId="2313286577" sldId="394"/>
            <ac:spMk id="4"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3E2E3E-BA09-4FEE-B829-77DF6C2B17BE}" type="datetimeFigureOut">
              <a:rPr lang="en-US" smtClean="0"/>
              <a:t>12/15/2020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EEAFE9-A011-4905-BEEB-819B53C2C504}" type="slidenum">
              <a:rPr lang="en-US" smtClean="0"/>
              <a:t>‹#›</a:t>
            </a:fld>
            <a:endParaRPr lang="en-US"/>
          </a:p>
        </p:txBody>
      </p:sp>
    </p:spTree>
    <p:extLst>
      <p:ext uri="{BB962C8B-B14F-4D97-AF65-F5344CB8AC3E}">
        <p14:creationId xmlns:p14="http://schemas.microsoft.com/office/powerpoint/2010/main" val="26080786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nsf.gov/pubs/policydocs/pappg20_1/"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Good afternoon.  We are </a:t>
            </a:r>
            <a:r>
              <a:rPr lang="en-US" sz="1200">
                <a:solidFill>
                  <a:schemeClr val="tx1"/>
                </a:solidFill>
              </a:rPr>
              <a:t>Fay Cobb Payton, Almadena Y. Chtchelkanova, Daniel R. Cosley, Deepankar Medhi, Stefan A. Robila, Michelle L. Rogers, Rebecca Shearman</a:t>
            </a:r>
          </a:p>
          <a:p>
            <a:r>
              <a:rPr lang="en-US" sz="1200" kern="1200">
                <a:solidFill>
                  <a:schemeClr val="tx1"/>
                </a:solidFill>
                <a:effectLst/>
                <a:latin typeface="+mn-lt"/>
                <a:ea typeface="+mn-ea"/>
                <a:cs typeface="+mn-cs"/>
              </a:rPr>
              <a:t>from the NSF-CISE. </a:t>
            </a:r>
          </a:p>
          <a:p>
            <a:r>
              <a:rPr lang="en-US" sz="1200" kern="1200">
                <a:solidFill>
                  <a:schemeClr val="tx1"/>
                </a:solidFill>
                <a:effectLst/>
                <a:latin typeface="+mn-lt"/>
                <a:ea typeface="+mn-ea"/>
                <a:cs typeface="+mn-cs"/>
              </a:rPr>
              <a:t> </a:t>
            </a:r>
          </a:p>
          <a:p>
            <a:r>
              <a:rPr lang="en-US" sz="1200" kern="1200">
                <a:solidFill>
                  <a:schemeClr val="tx1"/>
                </a:solidFill>
                <a:effectLst/>
                <a:latin typeface="+mn-lt"/>
                <a:ea typeface="+mn-ea"/>
                <a:cs typeface="+mn-cs"/>
              </a:rPr>
              <a:t>We are the Program Directors managing the </a:t>
            </a:r>
            <a:r>
              <a:rPr lang="en-US" sz="1200" b="1"/>
              <a:t>Minority-Serving Institutions Research Expansion</a:t>
            </a:r>
            <a:r>
              <a:rPr lang="en-US" sz="1200" kern="1200">
                <a:solidFill>
                  <a:schemeClr val="tx1"/>
                </a:solidFill>
                <a:effectLst/>
                <a:latin typeface="+mn-lt"/>
                <a:ea typeface="+mn-ea"/>
                <a:cs typeface="+mn-cs"/>
              </a:rPr>
              <a:t> program, or MSI. Several other program directors from other divisions are also participating in the webinar.</a:t>
            </a:r>
          </a:p>
          <a:p>
            <a:r>
              <a:rPr lang="en-US" sz="1200" kern="1200">
                <a:solidFill>
                  <a:schemeClr val="tx1"/>
                </a:solidFill>
                <a:effectLst/>
                <a:latin typeface="+mn-lt"/>
                <a:ea typeface="+mn-ea"/>
                <a:cs typeface="+mn-cs"/>
              </a:rPr>
              <a:t> </a:t>
            </a:r>
          </a:p>
          <a:p>
            <a:r>
              <a:rPr lang="en-US" sz="1200" kern="1200">
                <a:solidFill>
                  <a:schemeClr val="tx1"/>
                </a:solidFill>
                <a:effectLst/>
                <a:latin typeface="+mn-lt"/>
                <a:ea typeface="+mn-ea"/>
                <a:cs typeface="+mn-cs"/>
              </a:rPr>
              <a:t>In this webinar, we will provide a brief overview of the MSI program and describe some of the most important things you need to know about submitting a proposal.</a:t>
            </a:r>
          </a:p>
          <a:p>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C7E1CC9-C181-4583-9F0F-C39113424651}" type="slidenum">
              <a:rPr lang="en-US" smtClean="0"/>
              <a:t>1</a:t>
            </a:fld>
            <a:endParaRPr lang="en-US"/>
          </a:p>
        </p:txBody>
      </p:sp>
    </p:spTree>
    <p:extLst>
      <p:ext uri="{BB962C8B-B14F-4D97-AF65-F5344CB8AC3E}">
        <p14:creationId xmlns:p14="http://schemas.microsoft.com/office/powerpoint/2010/main" val="8374928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kern="1200">
                <a:solidFill>
                  <a:schemeClr val="tx1"/>
                </a:solidFill>
                <a:effectLst/>
                <a:latin typeface="+mn-lt"/>
                <a:ea typeface="+mn-ea"/>
                <a:cs typeface="+mn-cs"/>
              </a:rPr>
              <a:t>With respect to the Cover</a:t>
            </a:r>
            <a:r>
              <a:rPr lang="en-US" sz="1000" kern="1200" baseline="0">
                <a:solidFill>
                  <a:schemeClr val="tx1"/>
                </a:solidFill>
                <a:effectLst/>
                <a:latin typeface="+mn-lt"/>
                <a:ea typeface="+mn-ea"/>
                <a:cs typeface="+mn-cs"/>
              </a:rPr>
              <a:t> Sheet. </a:t>
            </a:r>
          </a:p>
          <a:p>
            <a:endParaRPr lang="en-US" sz="1000" kern="1200" baseline="0">
              <a:solidFill>
                <a:schemeClr val="tx1"/>
              </a:solidFill>
              <a:effectLst/>
              <a:latin typeface="+mn-lt"/>
              <a:ea typeface="+mn-ea"/>
              <a:cs typeface="+mn-cs"/>
            </a:endParaRPr>
          </a:p>
          <a:p>
            <a:r>
              <a:rPr lang="en-US" sz="1000" kern="1200" baseline="0">
                <a:solidFill>
                  <a:schemeClr val="tx1"/>
                </a:solidFill>
                <a:effectLst/>
                <a:latin typeface="+mn-lt"/>
                <a:ea typeface="+mn-ea"/>
                <a:cs typeface="+mn-cs"/>
              </a:rPr>
              <a:t>For the </a:t>
            </a:r>
            <a:r>
              <a:rPr lang="en-US" sz="1000" kern="1200">
                <a:solidFill>
                  <a:schemeClr val="tx1"/>
                </a:solidFill>
                <a:effectLst/>
                <a:latin typeface="+mn-lt"/>
                <a:ea typeface="+mn-ea"/>
                <a:cs typeface="+mn-cs"/>
              </a:rPr>
              <a:t>NSF Unit of Consideration, The “Divisions” section should automatically be selected. From the drop-down list in </a:t>
            </a:r>
            <a:r>
              <a:rPr lang="en-US" sz="1000" kern="1200" err="1">
                <a:solidFill>
                  <a:schemeClr val="tx1"/>
                </a:solidFill>
                <a:effectLst/>
                <a:latin typeface="+mn-lt"/>
                <a:ea typeface="+mn-ea"/>
                <a:cs typeface="+mn-cs"/>
              </a:rPr>
              <a:t>FastLane</a:t>
            </a:r>
            <a:r>
              <a:rPr lang="en-US" sz="1000" kern="1200">
                <a:solidFill>
                  <a:schemeClr val="tx1"/>
                </a:solidFill>
                <a:effectLst/>
                <a:latin typeface="+mn-lt"/>
                <a:ea typeface="+mn-ea"/>
                <a:cs typeface="+mn-cs"/>
              </a:rPr>
              <a:t> as the program(s) to consider the proposal, select “???” as the Program. It must be the only option.</a:t>
            </a:r>
          </a:p>
          <a:p>
            <a:endParaRPr lang="en-US" sz="1000" kern="1200">
              <a:solidFill>
                <a:schemeClr val="tx1"/>
              </a:solidFill>
              <a:effectLst/>
              <a:latin typeface="+mn-lt"/>
              <a:ea typeface="+mn-ea"/>
              <a:cs typeface="+mn-cs"/>
            </a:endParaRPr>
          </a:p>
          <a:p>
            <a:r>
              <a:rPr lang="en-US" sz="1000" kern="1200" err="1">
                <a:solidFill>
                  <a:schemeClr val="tx1"/>
                </a:solidFill>
                <a:effectLst/>
                <a:latin typeface="+mn-lt"/>
                <a:ea typeface="+mn-ea"/>
                <a:cs typeface="+mn-cs"/>
              </a:rPr>
              <a:t>Grants.gov</a:t>
            </a:r>
            <a:r>
              <a:rPr lang="en-US" sz="1000" kern="1200">
                <a:solidFill>
                  <a:schemeClr val="tx1"/>
                </a:solidFill>
                <a:effectLst/>
                <a:latin typeface="+mn-lt"/>
                <a:ea typeface="+mn-ea"/>
                <a:cs typeface="+mn-cs"/>
              </a:rPr>
              <a:t> users should refer to Section VI.1.2. of the NSF Grants.gov Application Guide for specific instructions on how to designate the NSF Unit of Consideration.</a:t>
            </a:r>
          </a:p>
          <a:p>
            <a:endParaRPr lang="en-US" sz="1000" kern="1200">
              <a:solidFill>
                <a:schemeClr val="tx1"/>
              </a:solidFill>
              <a:effectLst/>
              <a:latin typeface="+mn-lt"/>
              <a:ea typeface="+mn-ea"/>
              <a:cs typeface="+mn-cs"/>
            </a:endParaRPr>
          </a:p>
          <a:p>
            <a:r>
              <a:rPr lang="en-US" sz="1000" kern="1200">
                <a:solidFill>
                  <a:schemeClr val="tx1"/>
                </a:solidFill>
                <a:effectLst/>
                <a:latin typeface="+mn-lt"/>
                <a:ea typeface="+mn-ea"/>
                <a:cs typeface="+mn-cs"/>
              </a:rPr>
              <a:t>For the proposal title, provide a short informative title for the proposed project. To assist NSF staff in sorting proposals for review, proposal titles should begin with </a:t>
            </a:r>
            <a:r>
              <a:rPr lang="en-US" sz="1000">
                <a:solidFill>
                  <a:srgbClr val="0070C0"/>
                </a:solidFill>
                <a:cs typeface="Arial"/>
              </a:rPr>
              <a:t>CISE-MSI</a:t>
            </a:r>
            <a:r>
              <a:rPr lang="en-US" sz="1000" kern="1200">
                <a:solidFill>
                  <a:schemeClr val="tx1"/>
                </a:solidFill>
                <a:effectLst/>
                <a:latin typeface="+mn-lt"/>
                <a:ea typeface="+mn-ea"/>
                <a:cs typeface="+mn-cs"/>
              </a:rPr>
              <a:t>, followed by the proposal title.</a:t>
            </a:r>
          </a:p>
          <a:p>
            <a:endParaRPr lang="en-US" sz="1000" kern="1200">
              <a:solidFill>
                <a:schemeClr val="tx1"/>
              </a:solidFill>
              <a:effectLst/>
              <a:latin typeface="+mn-lt"/>
              <a:ea typeface="+mn-ea"/>
              <a:cs typeface="+mn-cs"/>
            </a:endParaRPr>
          </a:p>
          <a:p>
            <a:pPr marL="0" marR="0" lvl="2" indent="0" algn="l" defTabSz="914400" rtl="0" eaLnBrk="1" fontAlgn="auto" latinLnBrk="0" hangingPunct="1">
              <a:lnSpc>
                <a:spcPct val="100000"/>
              </a:lnSpc>
              <a:spcBef>
                <a:spcPts val="0"/>
              </a:spcBef>
              <a:spcAft>
                <a:spcPts val="0"/>
              </a:spcAft>
              <a:buClrTx/>
              <a:buSzTx/>
              <a:buFontTx/>
              <a:buNone/>
              <a:tabLst/>
              <a:defRPr/>
            </a:pPr>
            <a:r>
              <a:rPr lang="en-US" sz="1000" kern="1200">
                <a:solidFill>
                  <a:schemeClr val="tx1"/>
                </a:solidFill>
                <a:effectLst/>
                <a:latin typeface="+mn-lt"/>
                <a:ea typeface="+mn-ea"/>
                <a:cs typeface="+mn-cs"/>
              </a:rPr>
              <a:t>An</a:t>
            </a:r>
            <a:r>
              <a:rPr lang="en-US" sz="1000" kern="1200" baseline="0">
                <a:solidFill>
                  <a:schemeClr val="tx1"/>
                </a:solidFill>
                <a:effectLst/>
                <a:latin typeface="+mn-lt"/>
                <a:ea typeface="+mn-ea"/>
                <a:cs typeface="+mn-cs"/>
              </a:rPr>
              <a:t> example title would be </a:t>
            </a:r>
            <a:r>
              <a:rPr lang="en-US" sz="1000">
                <a:solidFill>
                  <a:srgbClr val="0070C0"/>
                </a:solidFill>
                <a:cs typeface="Arial"/>
              </a:rPr>
              <a:t>CISE-MSI: RPEP: CPS: </a:t>
            </a:r>
            <a:r>
              <a:rPr lang="en-US" sz="1000" i="1" err="1">
                <a:solidFill>
                  <a:schemeClr val="tx1"/>
                </a:solidFill>
                <a:cs typeface="Arial"/>
              </a:rPr>
              <a:t>MyProjectTitle</a:t>
            </a:r>
            <a:endParaRPr lang="en-US" sz="1000" i="1">
              <a:solidFill>
                <a:schemeClr val="tx1"/>
              </a:solidFill>
              <a:cs typeface="Arial"/>
            </a:endParaRPr>
          </a:p>
          <a:p>
            <a:pPr marL="0" marR="0" lvl="2" indent="0" algn="l" defTabSz="914400" rtl="0" eaLnBrk="1" fontAlgn="auto" latinLnBrk="0" hangingPunct="1">
              <a:lnSpc>
                <a:spcPct val="100000"/>
              </a:lnSpc>
              <a:spcBef>
                <a:spcPts val="0"/>
              </a:spcBef>
              <a:spcAft>
                <a:spcPts val="0"/>
              </a:spcAft>
              <a:buClrTx/>
              <a:buSzTx/>
              <a:buFontTx/>
              <a:buNone/>
              <a:tabLst/>
              <a:defRPr/>
            </a:pPr>
            <a:r>
              <a:rPr lang="en-US" sz="1000" i="0">
                <a:solidFill>
                  <a:schemeClr val="tx1"/>
                </a:solidFill>
                <a:cs typeface="Arial"/>
              </a:rPr>
              <a:t>A collaborative proposal example title would </a:t>
            </a:r>
            <a:r>
              <a:rPr lang="en-US" sz="1000">
                <a:solidFill>
                  <a:srgbClr val="0070C0"/>
                </a:solidFill>
                <a:cs typeface="Arial"/>
              </a:rPr>
              <a:t>be Collaborative Research: CISE-MSI: DP: </a:t>
            </a:r>
            <a:r>
              <a:rPr lang="en-US" sz="1000" err="1">
                <a:solidFill>
                  <a:srgbClr val="0070C0"/>
                </a:solidFill>
                <a:cs typeface="Arial"/>
              </a:rPr>
              <a:t>SaTC</a:t>
            </a:r>
            <a:r>
              <a:rPr lang="en-US" sz="1000">
                <a:solidFill>
                  <a:srgbClr val="0070C0"/>
                </a:solidFill>
                <a:cs typeface="Arial"/>
              </a:rPr>
              <a:t>: </a:t>
            </a:r>
            <a:r>
              <a:rPr lang="en-US" sz="1000" i="1" err="1">
                <a:solidFill>
                  <a:schemeClr val="tx1"/>
                </a:solidFill>
                <a:cs typeface="Arial"/>
              </a:rPr>
              <a:t>MyProjectTitle</a:t>
            </a:r>
            <a:endParaRPr lang="en-US" sz="1000" i="1">
              <a:solidFill>
                <a:schemeClr val="tx1"/>
              </a:solidFill>
              <a:cs typeface="Arial"/>
            </a:endParaRPr>
          </a:p>
          <a:p>
            <a:pPr marL="0" marR="0" lvl="2" indent="0" algn="l" defTabSz="914400" rtl="0" eaLnBrk="1" fontAlgn="auto" latinLnBrk="0" hangingPunct="1">
              <a:lnSpc>
                <a:spcPct val="100000"/>
              </a:lnSpc>
              <a:spcBef>
                <a:spcPts val="0"/>
              </a:spcBef>
              <a:spcAft>
                <a:spcPts val="0"/>
              </a:spcAft>
              <a:buClrTx/>
              <a:buSzTx/>
              <a:buFontTx/>
              <a:buNone/>
              <a:tabLst/>
              <a:defRPr/>
            </a:pPr>
            <a:endParaRPr lang="en-US" sz="2000" i="1">
              <a:solidFill>
                <a:schemeClr val="tx1"/>
              </a:solidFill>
              <a:cs typeface="Arial"/>
            </a:endParaRPr>
          </a:p>
          <a:p>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C7E1CC9-C181-4583-9F0F-C39113424651}" type="slidenum">
              <a:rPr lang="en-US" smtClean="0"/>
              <a:t>10</a:t>
            </a:fld>
            <a:endParaRPr lang="en-US"/>
          </a:p>
        </p:txBody>
      </p:sp>
    </p:spTree>
    <p:extLst>
      <p:ext uri="{BB962C8B-B14F-4D97-AF65-F5344CB8AC3E}">
        <p14:creationId xmlns:p14="http://schemas.microsoft.com/office/powerpoint/2010/main" val="42470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In addition to the guidance specified in the PAPPG, the project description should address: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1" i="1" u="sng"/>
              <a:t>Institutional Data Narrative - </a:t>
            </a:r>
            <a:r>
              <a:rPr lang="en-US"/>
              <a:t>The Project Description must include institutional data with a narrative describing and contextualizing the institution's need for the proposed project and potential to build research capacity and partnerships.</a:t>
            </a:r>
          </a:p>
          <a:p>
            <a:endParaRPr lang="en-US"/>
          </a:p>
          <a:p>
            <a:r>
              <a:rPr lang="en-US"/>
              <a:t>The project must explicitly discuss to which directorates, divisions or offices the proposal is aligned.</a:t>
            </a:r>
          </a:p>
          <a:p>
            <a:r>
              <a:rPr lang="en-US"/>
              <a:t>If the PI and co-PIs have received prior MSI funding (including through programs that preceded MSI), the proposal should briefly discuss what software/data services resulted from their prior MSI award(s) as well as significant outcomes and impacts. This can be done as part of the Results from Prior NSF Support section if appropriate.</a:t>
            </a:r>
          </a:p>
          <a:p>
            <a:endParaRPr lang="en-US"/>
          </a:p>
        </p:txBody>
      </p:sp>
      <p:sp>
        <p:nvSpPr>
          <p:cNvPr id="4" name="Slide Number Placeholder 3"/>
          <p:cNvSpPr>
            <a:spLocks noGrp="1"/>
          </p:cNvSpPr>
          <p:nvPr>
            <p:ph type="sldNum" sz="quarter" idx="5"/>
          </p:nvPr>
        </p:nvSpPr>
        <p:spPr/>
        <p:txBody>
          <a:bodyPr/>
          <a:lstStyle/>
          <a:p>
            <a:fld id="{81EEAFE9-A011-4905-BEEB-819B53C2C504}" type="slidenum">
              <a:rPr lang="en-US" smtClean="0"/>
              <a:t>11</a:t>
            </a:fld>
            <a:endParaRPr lang="en-US"/>
          </a:p>
        </p:txBody>
      </p:sp>
    </p:spTree>
    <p:extLst>
      <p:ext uri="{BB962C8B-B14F-4D97-AF65-F5344CB8AC3E}">
        <p14:creationId xmlns:p14="http://schemas.microsoft.com/office/powerpoint/2010/main" val="19832998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a:t>Project Personnel and Partner Institutions. </a:t>
            </a:r>
            <a:r>
              <a:rPr lang="en-US" b="0"/>
              <a:t>This</a:t>
            </a:r>
            <a:r>
              <a:rPr lang="en-US" b="0" baseline="0"/>
              <a:t> is</a:t>
            </a:r>
            <a:r>
              <a:rPr lang="en-US"/>
              <a:t> required for all award categories.</a:t>
            </a:r>
            <a:r>
              <a:rPr lang="en-US" baseline="0"/>
              <a:t> You must</a:t>
            </a:r>
            <a:r>
              <a:rPr lang="en-US"/>
              <a:t> provide current, accurate information for all personnel and institutions involved in the project. NSF staff will use this information in the merit review process to manage conflicts of interest. The list must include all PIs, Co-PIs, Senior Personnel, paid/unpaid Consultants or Collaborators, </a:t>
            </a:r>
            <a:r>
              <a:rPr lang="en-US" err="1"/>
              <a:t>Subawardees</a:t>
            </a:r>
            <a:r>
              <a:rPr lang="en-US"/>
              <a:t>, Postdocs, project-level advisory committee members, and writers of letters of support. See details</a:t>
            </a:r>
            <a:r>
              <a:rPr lang="en-US" baseline="0"/>
              <a:t> in the solicitation.</a:t>
            </a:r>
            <a:endParaRPr lang="en-US"/>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a:t>The next slides talk about supplementary documents to be included in the proposal, these documents are specific to MSI and in addition to the ones required for all proposals submitted to NSF (such as data management plan, or where appropriate a Postdoctoral Mentoring plan)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a:t>NSF staff will use this information in the merit review process to manage conflicts of interest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a:p>
        </p:txBody>
      </p:sp>
      <p:sp>
        <p:nvSpPr>
          <p:cNvPr id="4" name="Slide Number Placeholder 3"/>
          <p:cNvSpPr>
            <a:spLocks noGrp="1"/>
          </p:cNvSpPr>
          <p:nvPr>
            <p:ph type="sldNum" sz="quarter" idx="10"/>
          </p:nvPr>
        </p:nvSpPr>
        <p:spPr/>
        <p:txBody>
          <a:bodyPr/>
          <a:lstStyle/>
          <a:p>
            <a:fld id="{62F8A193-9A88-4C12-A131-3411C4BCE5F8}" type="slidenum">
              <a:rPr lang="en-US" smtClean="0"/>
              <a:pPr/>
              <a:t>12</a:t>
            </a:fld>
            <a:endParaRPr lang="en-US"/>
          </a:p>
        </p:txBody>
      </p:sp>
    </p:spTree>
    <p:extLst>
      <p:ext uri="{BB962C8B-B14F-4D97-AF65-F5344CB8AC3E}">
        <p14:creationId xmlns:p14="http://schemas.microsoft.com/office/powerpoint/2010/main" val="39704452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a:p>
          <a:p>
            <a:r>
              <a:rPr lang="en-US" sz="1100" kern="1200">
                <a:ea typeface="Verdana" pitchFamily="34" charset="0"/>
                <a:cs typeface="Verdana" pitchFamily="34" charset="0"/>
              </a:rPr>
              <a:t>A management and coordination plan is also required with a 2-page limit.  The specific roles of the principal investigators, co-principal investigators, other senior personnel, and paid consultants at all institutions involved must be outlined.  Also, there must be a description of how the project will be managed across institutions and disciplines, identification of the specific coordination mechanisms that will enable cross-institution and/or cross-discipline scientific integration, and pointers to the budget line items that support these management and coordination mechanisms.</a:t>
            </a:r>
          </a:p>
          <a:p>
            <a:endParaRPr lang="en-US" sz="1100" kern="1200">
              <a:ea typeface="Verdana" pitchFamily="34" charset="0"/>
              <a:cs typeface="Verdana" pitchFamily="34" charset="0"/>
            </a:endParaRPr>
          </a:p>
        </p:txBody>
      </p:sp>
      <p:sp>
        <p:nvSpPr>
          <p:cNvPr id="4" name="Slide Number Placeholder 3"/>
          <p:cNvSpPr>
            <a:spLocks noGrp="1"/>
          </p:cNvSpPr>
          <p:nvPr>
            <p:ph type="sldNum" sz="quarter" idx="10"/>
          </p:nvPr>
        </p:nvSpPr>
        <p:spPr/>
        <p:txBody>
          <a:bodyPr/>
          <a:lstStyle/>
          <a:p>
            <a:fld id="{62F8A193-9A88-4C12-A131-3411C4BCE5F8}" type="slidenum">
              <a:rPr lang="en-US" smtClean="0"/>
              <a:pPr/>
              <a:t>13</a:t>
            </a:fld>
            <a:endParaRPr lang="en-US"/>
          </a:p>
        </p:txBody>
      </p:sp>
    </p:spTree>
    <p:extLst>
      <p:ext uri="{BB962C8B-B14F-4D97-AF65-F5344CB8AC3E}">
        <p14:creationId xmlns:p14="http://schemas.microsoft.com/office/powerpoint/2010/main" val="4308704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a:p>
          <a:p>
            <a:r>
              <a:rPr lang="en-US" sz="1100" kern="1200">
                <a:ea typeface="Verdana" pitchFamily="34" charset="0"/>
                <a:cs typeface="Verdana" pitchFamily="34" charset="0"/>
              </a:rPr>
              <a:t>A management and coordination plan is also required with a 2-page limit.  The specific roles of the principal investigators, co-principal investigators, other senior personnel, and paid consultants at all institutions involved must be outlined.  Also, there must be a description of how the project will be managed across institutions and disciplines, identification of the specific coordination mechanisms that will enable cross-institution and/or cross-discipline scientific integration, and pointers to the budget line items that support these management and coordination mechanisms.</a:t>
            </a:r>
          </a:p>
          <a:p>
            <a:endParaRPr lang="en-US" sz="1100" kern="1200">
              <a:ea typeface="Verdana" pitchFamily="34" charset="0"/>
              <a:cs typeface="Verdana" pitchFamily="34" charset="0"/>
            </a:endParaRPr>
          </a:p>
        </p:txBody>
      </p:sp>
      <p:sp>
        <p:nvSpPr>
          <p:cNvPr id="4" name="Slide Number Placeholder 3"/>
          <p:cNvSpPr>
            <a:spLocks noGrp="1"/>
          </p:cNvSpPr>
          <p:nvPr>
            <p:ph type="sldNum" sz="quarter" idx="10"/>
          </p:nvPr>
        </p:nvSpPr>
        <p:spPr/>
        <p:txBody>
          <a:bodyPr/>
          <a:lstStyle/>
          <a:p>
            <a:fld id="{62F8A193-9A88-4C12-A131-3411C4BCE5F8}" type="slidenum">
              <a:rPr lang="en-US" smtClean="0"/>
              <a:pPr/>
              <a:t>14</a:t>
            </a:fld>
            <a:endParaRPr lang="en-US"/>
          </a:p>
        </p:txBody>
      </p:sp>
    </p:spTree>
    <p:extLst>
      <p:ext uri="{BB962C8B-B14F-4D97-AF65-F5344CB8AC3E}">
        <p14:creationId xmlns:p14="http://schemas.microsoft.com/office/powerpoint/2010/main" val="14984610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a:p>
          <a:p>
            <a:r>
              <a:rPr lang="en-US" sz="1100" kern="1200">
                <a:ea typeface="Verdana" pitchFamily="34" charset="0"/>
                <a:cs typeface="Verdana" pitchFamily="34" charset="0"/>
              </a:rPr>
              <a:t>For proposals that seek cloud resources through </a:t>
            </a:r>
            <a:r>
              <a:rPr lang="en-US" sz="1100" kern="1200" err="1">
                <a:ea typeface="Verdana" pitchFamily="34" charset="0"/>
                <a:cs typeface="Verdana" pitchFamily="34" charset="0"/>
              </a:rPr>
              <a:t>CloudBank</a:t>
            </a:r>
            <a:r>
              <a:rPr lang="en-US" sz="1100" kern="1200">
                <a:ea typeface="Verdana" pitchFamily="34" charset="0"/>
                <a:cs typeface="Verdana" pitchFamily="34" charset="0"/>
              </a:rPr>
              <a:t> only, a description of the request with a 2-page limit </a:t>
            </a:r>
            <a:r>
              <a:rPr lang="en-US" sz="1800">
                <a:solidFill>
                  <a:srgbClr val="FF0000"/>
                </a:solidFill>
                <a:effectLst/>
                <a:latin typeface="Calibri" panose="020F0502020204030204" pitchFamily="34" charset="0"/>
                <a:ea typeface="Calibri" panose="020F0502020204030204" pitchFamily="34" charset="0"/>
              </a:rPr>
              <a:t>as a supplementary document</a:t>
            </a:r>
            <a:r>
              <a:rPr lang="en-US" sz="1800">
                <a:effectLst/>
                <a:latin typeface="Calibri" panose="020F0502020204030204" pitchFamily="34" charset="0"/>
                <a:ea typeface="Calibri" panose="020F0502020204030204" pitchFamily="34" charset="0"/>
              </a:rPr>
              <a:t> </a:t>
            </a:r>
            <a:r>
              <a:rPr lang="en-US" sz="1100" kern="1200">
                <a:ea typeface="Verdana" pitchFamily="34" charset="0"/>
                <a:cs typeface="Verdana" pitchFamily="34" charset="0"/>
              </a:rPr>
              <a:t>is required.  This description must include:</a:t>
            </a:r>
            <a:endParaRPr lang="en-US" sz="3200">
              <a:ea typeface="Verdana" pitchFamily="34" charset="0"/>
              <a:cs typeface="Verdana" pitchFamily="34" charset="0"/>
            </a:endParaRPr>
          </a:p>
          <a:p>
            <a:pPr marL="914400" lvl="1" indent="-457200">
              <a:buFont typeface="+mj-lt"/>
              <a:buAutoNum type="arabicPeriod"/>
            </a:pPr>
            <a:r>
              <a:rPr lang="en-US" sz="2400" i="1">
                <a:solidFill>
                  <a:srgbClr val="FFFF00"/>
                </a:solidFill>
                <a:ea typeface="Verdana" pitchFamily="34" charset="0"/>
                <a:cs typeface="Verdana" pitchFamily="34" charset="0"/>
              </a:rPr>
              <a:t>The title of the proposal</a:t>
            </a:r>
          </a:p>
          <a:p>
            <a:pPr marL="914400" lvl="1" indent="-457200">
              <a:buFont typeface="+mj-lt"/>
              <a:buAutoNum type="arabicPeriod"/>
            </a:pPr>
            <a:r>
              <a:rPr lang="en-US" sz="2400" i="1">
                <a:solidFill>
                  <a:srgbClr val="FFFF00"/>
                </a:solidFill>
                <a:ea typeface="Verdana" pitchFamily="34" charset="0"/>
                <a:cs typeface="Verdana" pitchFamily="34" charset="0"/>
              </a:rPr>
              <a:t>The institution name</a:t>
            </a:r>
          </a:p>
          <a:p>
            <a:pPr marL="914400" lvl="1" indent="-457200">
              <a:buFont typeface="+mj-lt"/>
              <a:buAutoNum type="arabicPeriod"/>
            </a:pPr>
            <a:r>
              <a:rPr lang="en-US" sz="2400" i="1">
                <a:solidFill>
                  <a:srgbClr val="FFFF00"/>
                </a:solidFill>
                <a:ea typeface="Verdana" pitchFamily="34" charset="0"/>
                <a:cs typeface="Verdana" pitchFamily="34" charset="0"/>
              </a:rPr>
              <a:t>The anticipated total cost of computing resources, with yearly breakdown</a:t>
            </a:r>
          </a:p>
          <a:p>
            <a:pPr marL="914400" lvl="1" indent="-457200">
              <a:buFont typeface="+mj-lt"/>
              <a:buAutoNum type="arabicPeriod"/>
            </a:pPr>
            <a:r>
              <a:rPr lang="en-US" sz="2400" i="1">
                <a:solidFill>
                  <a:srgbClr val="FFFF00"/>
                </a:solidFill>
                <a:ea typeface="Verdana" pitchFamily="34" charset="0"/>
                <a:cs typeface="Verdana" pitchFamily="34" charset="0"/>
              </a:rPr>
              <a:t>Which public cloud providers will be used</a:t>
            </a:r>
          </a:p>
          <a:p>
            <a:pPr marL="914400" lvl="1" indent="-457200">
              <a:buFont typeface="+mj-lt"/>
              <a:buAutoNum type="arabicPeriod"/>
            </a:pPr>
            <a:r>
              <a:rPr lang="en-US" sz="2400" i="1">
                <a:solidFill>
                  <a:srgbClr val="FFFF00"/>
                </a:solidFill>
                <a:ea typeface="Verdana" pitchFamily="34" charset="0"/>
                <a:cs typeface="Verdana" pitchFamily="34" charset="0"/>
              </a:rPr>
              <a:t>A technical description and justification of the request, along with how the cost was estimated. </a:t>
            </a:r>
          </a:p>
          <a:p>
            <a:pPr marL="457200" lvl="1" indent="0">
              <a:buFont typeface="+mj-lt"/>
              <a:buNone/>
            </a:pPr>
            <a:endParaRPr lang="en-US" sz="2400" i="1">
              <a:solidFill>
                <a:srgbClr val="FFFF00"/>
              </a:solidFill>
              <a:ea typeface="Verdana" pitchFamily="34" charset="0"/>
              <a:cs typeface="Verdana" pitchFamily="34" charset="0"/>
            </a:endParaRPr>
          </a:p>
          <a:p>
            <a:pPr marL="0" lvl="0" indent="0">
              <a:buFont typeface="+mj-lt"/>
              <a:buNone/>
            </a:pPr>
            <a:r>
              <a:rPr lang="en-US" sz="2400">
                <a:ea typeface="Verdana" pitchFamily="34" charset="0"/>
                <a:cs typeface="Verdana" pitchFamily="34" charset="0"/>
              </a:rPr>
              <a:t>The NSF Budget should not include any such costs for accessing public cloud computing resources via CloudBank.org. The total cost of the project, including this cloud computing resource request from CloudBank.org, may not exceed the budget limits for project class of the proposal, as described in this solicitation. </a:t>
            </a:r>
          </a:p>
        </p:txBody>
      </p:sp>
      <p:sp>
        <p:nvSpPr>
          <p:cNvPr id="4" name="Slide Number Placeholder 3"/>
          <p:cNvSpPr>
            <a:spLocks noGrp="1"/>
          </p:cNvSpPr>
          <p:nvPr>
            <p:ph type="sldNum" sz="quarter" idx="10"/>
          </p:nvPr>
        </p:nvSpPr>
        <p:spPr/>
        <p:txBody>
          <a:bodyPr/>
          <a:lstStyle/>
          <a:p>
            <a:fld id="{62F8A193-9A88-4C12-A131-3411C4BCE5F8}" type="slidenum">
              <a:rPr lang="en-US" smtClean="0"/>
              <a:pPr/>
              <a:t>15</a:t>
            </a:fld>
            <a:endParaRPr lang="en-US"/>
          </a:p>
        </p:txBody>
      </p:sp>
    </p:spTree>
    <p:extLst>
      <p:ext uri="{BB962C8B-B14F-4D97-AF65-F5344CB8AC3E}">
        <p14:creationId xmlns:p14="http://schemas.microsoft.com/office/powerpoint/2010/main" val="9503007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Most importantly, please note that if cloud resources via </a:t>
            </a:r>
            <a:r>
              <a:rPr lang="en-US" err="1"/>
              <a:t>CloudBank</a:t>
            </a:r>
            <a:r>
              <a:rPr lang="en-US"/>
              <a:t> are requested, the cost of these resources should not be included in the NSF budget. This cost estimate is detailed in a separate Supplementary document. </a:t>
            </a:r>
          </a:p>
          <a:p>
            <a:endParaRPr lang="en-US"/>
          </a:p>
          <a:p>
            <a:r>
              <a:rPr lang="en-US"/>
              <a:t>Moreover, the total cost of the project, including this cloud computing resource request from CloudBank.org, may not exceed the budget limit described in this solicitation.</a:t>
            </a:r>
          </a:p>
          <a:p>
            <a:endParaRPr lang="en-US"/>
          </a:p>
          <a:p>
            <a:endParaRPr lang="en-US"/>
          </a:p>
          <a:p>
            <a:endParaRPr lang="en-US"/>
          </a:p>
        </p:txBody>
      </p:sp>
      <p:sp>
        <p:nvSpPr>
          <p:cNvPr id="4" name="Slide Number Placeholder 3"/>
          <p:cNvSpPr>
            <a:spLocks noGrp="1"/>
          </p:cNvSpPr>
          <p:nvPr>
            <p:ph type="sldNum" sz="quarter" idx="5"/>
          </p:nvPr>
        </p:nvSpPr>
        <p:spPr/>
        <p:txBody>
          <a:bodyPr/>
          <a:lstStyle/>
          <a:p>
            <a:fld id="{81EEAFE9-A011-4905-BEEB-819B53C2C504}" type="slidenum">
              <a:rPr lang="en-US" smtClean="0"/>
              <a:t>16</a:t>
            </a:fld>
            <a:endParaRPr lang="en-US"/>
          </a:p>
        </p:txBody>
      </p:sp>
    </p:spTree>
    <p:extLst>
      <p:ext uri="{BB962C8B-B14F-4D97-AF65-F5344CB8AC3E}">
        <p14:creationId xmlns:p14="http://schemas.microsoft.com/office/powerpoint/2010/main" val="29599550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56484E55-490B-4EE9-896E-E452EEF5E58A}" type="slidenum">
              <a:rPr lang="en-US"/>
              <a:pPr/>
              <a:t>17</a:t>
            </a:fld>
            <a:endParaRPr lang="en-US"/>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r>
              <a:rPr lang="en-US">
                <a:latin typeface="Times New Roman" charset="0"/>
              </a:rPr>
              <a:t>As for</a:t>
            </a:r>
            <a:r>
              <a:rPr lang="en-US" baseline="0">
                <a:latin typeface="Times New Roman" charset="0"/>
              </a:rPr>
              <a:t> all proposals received by NSF, MSI reviewers and panelists will be asked to consider the intellectual merit and broader impact for each proposal for their reviews, panel discussions, and panel summaries.  In addition to these standard criteria, MSI reviewers and panelists will also be asked to consider additional review criteria that are unique to the MSI program.  More on this in a few moments.</a:t>
            </a:r>
            <a:endParaRPr lang="en-US">
              <a:latin typeface="Times New Roman" charset="0"/>
            </a:endParaRPr>
          </a:p>
        </p:txBody>
      </p:sp>
    </p:spTree>
    <p:extLst>
      <p:ext uri="{BB962C8B-B14F-4D97-AF65-F5344CB8AC3E}">
        <p14:creationId xmlns:p14="http://schemas.microsoft.com/office/powerpoint/2010/main" val="18068303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Collaborative partnerships</a:t>
            </a:r>
          </a:p>
          <a:p>
            <a:endParaRPr lang="en-US"/>
          </a:p>
          <a:p>
            <a:r>
              <a:rPr lang="en-US"/>
              <a:t>Proposals funded by this solicitation must demonstrate collaborative partnerships across MSI departments/units, across MSIs, and/or between one or more MSIs and other research-intensive organizations.</a:t>
            </a:r>
            <a:endParaRPr kumimoji="0" lang="en-US" sz="1200" b="0" i="0" u="none" strike="noStrike" kern="1200" cap="none" spc="0" normalizeH="0" baseline="0" noProof="0">
              <a:ln>
                <a:noFill/>
              </a:ln>
              <a:solidFill>
                <a:prstClr val="white">
                  <a:hueOff val="0"/>
                  <a:satOff val="0"/>
                  <a:lumOff val="0"/>
                  <a:alphaOff val="0"/>
                </a:prstClr>
              </a:solidFill>
              <a:effectLst/>
              <a:uLnTx/>
              <a:uFillTx/>
              <a:latin typeface="Tw Cen MT" panose="020B0602020104020603"/>
              <a:ea typeface="+mn-ea"/>
              <a:cs typeface="+mn-cs"/>
            </a:endParaRPr>
          </a:p>
        </p:txBody>
      </p:sp>
      <p:sp>
        <p:nvSpPr>
          <p:cNvPr id="4" name="Slide Number Placeholder 3"/>
          <p:cNvSpPr>
            <a:spLocks noGrp="1"/>
          </p:cNvSpPr>
          <p:nvPr>
            <p:ph type="sldNum" sz="quarter" idx="5"/>
          </p:nvPr>
        </p:nvSpPr>
        <p:spPr/>
        <p:txBody>
          <a:bodyPr/>
          <a:lstStyle/>
          <a:p>
            <a:fld id="{81EEAFE9-A011-4905-BEEB-819B53C2C504}" type="slidenum">
              <a:rPr lang="en-US" smtClean="0"/>
              <a:t>18</a:t>
            </a:fld>
            <a:endParaRPr lang="en-US"/>
          </a:p>
        </p:txBody>
      </p:sp>
    </p:spTree>
    <p:extLst>
      <p:ext uri="{BB962C8B-B14F-4D97-AF65-F5344CB8AC3E}">
        <p14:creationId xmlns:p14="http://schemas.microsoft.com/office/powerpoint/2010/main" val="21707964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With respect to the MSI student research involvement</a:t>
            </a:r>
          </a:p>
          <a:p>
            <a:endParaRPr lang="en-US"/>
          </a:p>
          <a:p>
            <a:r>
              <a:rPr lang="en-US"/>
              <a:t>Projects should involve MSI undergraduate and/or graduate students depending on the thread selected and foster fundamental contributions to computing and information disciplines as defined by the CISE directorate.</a:t>
            </a:r>
          </a:p>
        </p:txBody>
      </p:sp>
      <p:sp>
        <p:nvSpPr>
          <p:cNvPr id="4" name="Slide Number Placeholder 3"/>
          <p:cNvSpPr>
            <a:spLocks noGrp="1"/>
          </p:cNvSpPr>
          <p:nvPr>
            <p:ph type="sldNum" sz="quarter" idx="5"/>
          </p:nvPr>
        </p:nvSpPr>
        <p:spPr/>
        <p:txBody>
          <a:bodyPr/>
          <a:lstStyle/>
          <a:p>
            <a:fld id="{81EEAFE9-A011-4905-BEEB-819B53C2C504}" type="slidenum">
              <a:rPr lang="en-US" smtClean="0"/>
              <a:t>19</a:t>
            </a:fld>
            <a:endParaRPr lang="en-US"/>
          </a:p>
        </p:txBody>
      </p:sp>
    </p:spTree>
    <p:extLst>
      <p:ext uri="{BB962C8B-B14F-4D97-AF65-F5344CB8AC3E}">
        <p14:creationId xmlns:p14="http://schemas.microsoft.com/office/powerpoint/2010/main" val="38491332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This</a:t>
            </a:r>
            <a:r>
              <a:rPr lang="en-US" baseline="0"/>
              <a:t> webinar in intended to orient the research community to the MSI solicitation, summarize the program and review criteria, and answer questions. Our goal is to help you improve your understanding of the MSI program, and if appropriate to help you improve the quality of the proposals.</a:t>
            </a:r>
          </a:p>
          <a:p>
            <a:endParaRPr lang="en-US" baseline="0"/>
          </a:p>
          <a:p>
            <a:pPr marL="0" marR="0" indent="0" algn="l" defTabSz="914400" rtl="0" eaLnBrk="1" fontAlgn="auto" latinLnBrk="0" hangingPunct="1">
              <a:lnSpc>
                <a:spcPct val="100000"/>
              </a:lnSpc>
              <a:spcBef>
                <a:spcPts val="0"/>
              </a:spcBef>
              <a:spcAft>
                <a:spcPts val="0"/>
              </a:spcAft>
              <a:buClrTx/>
              <a:buSzTx/>
              <a:buFontTx/>
              <a:buNone/>
              <a:tabLst/>
              <a:defRPr/>
            </a:pPr>
            <a:r>
              <a:rPr lang="en-US"/>
              <a:t>Here is an outline</a:t>
            </a:r>
            <a:r>
              <a:rPr lang="en-US" baseline="0"/>
              <a:t> </a:t>
            </a:r>
            <a:r>
              <a:rPr lang="en-US"/>
              <a:t>of today’s presentation.  We’ll start with a description of the MSI program followed by an overview of the NSF 21-533</a:t>
            </a:r>
            <a:r>
              <a:rPr lang="en-US" baseline="0"/>
              <a:t> solicitation.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a:t>We will then take questions from you, the webinar participants.  Some of the questions we have already received are included at the end of the presentation. We invite your questions via the Q&amp;A feature in zoom.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A recording of this webinar will be available on the program page.</a:t>
            </a:r>
            <a:endParaRPr lang="en-US" baseline="0"/>
          </a:p>
          <a:p>
            <a:endParaRPr lang="en-US"/>
          </a:p>
        </p:txBody>
      </p:sp>
      <p:sp>
        <p:nvSpPr>
          <p:cNvPr id="4" name="Slide Number Placeholder 3"/>
          <p:cNvSpPr>
            <a:spLocks noGrp="1"/>
          </p:cNvSpPr>
          <p:nvPr>
            <p:ph type="sldNum" sz="quarter" idx="10"/>
          </p:nvPr>
        </p:nvSpPr>
        <p:spPr/>
        <p:txBody>
          <a:bodyPr/>
          <a:lstStyle/>
          <a:p>
            <a:fld id="{62F8A193-9A88-4C12-A131-3411C4BCE5F8}" type="slidenum">
              <a:rPr lang="en-US" smtClean="0"/>
              <a:pPr/>
              <a:t>2</a:t>
            </a:fld>
            <a:endParaRPr lang="en-US"/>
          </a:p>
        </p:txBody>
      </p:sp>
    </p:spTree>
    <p:extLst>
      <p:ext uri="{BB962C8B-B14F-4D97-AF65-F5344CB8AC3E}">
        <p14:creationId xmlns:p14="http://schemas.microsoft.com/office/powerpoint/2010/main" val="110868266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a:solidFill>
                  <a:srgbClr val="000000"/>
                </a:solidFill>
                <a:effectLst/>
                <a:latin typeface="Arial" panose="020B0604020202020204" pitchFamily="34" charset="0"/>
              </a:rPr>
              <a:t>The collaboration plan should demonstrate active participation of an interdisciplinary group, which includes, but is not limited to: computing and information science researchers; computer and other engineering; physical, biological science; social scientists; and other necessary research expertise; The collaboration plan should demonstrate the extent to which the group is integrated, has a common focus and the quality of the plan for management and collaboration. Proposals should promote fundamental research while leveraging interdisciplinary and seek to improve research capacity at MSIs.</a:t>
            </a:r>
          </a:p>
          <a:p>
            <a:pPr algn="l"/>
            <a:endParaRPr lang="en-US" b="0" i="0">
              <a:solidFill>
                <a:srgbClr val="000000"/>
              </a:solidFill>
              <a:effectLst/>
              <a:latin typeface="Arial" panose="020B0604020202020204" pitchFamily="34" charset="0"/>
            </a:endParaRPr>
          </a:p>
          <a:p>
            <a:pPr algn="l"/>
            <a:r>
              <a:rPr lang="en-US" b="0" i="0">
                <a:solidFill>
                  <a:srgbClr val="000000"/>
                </a:solidFill>
                <a:effectLst/>
                <a:latin typeface="Arial" panose="020B0604020202020204" pitchFamily="34" charset="0"/>
              </a:rPr>
              <a:t>The Collaboration Plan included as a Supplementary Document should demonstrate the extent to which the research team is integrated, has a common focus, and has a plan for continuing that integration and focus. The Collaboration Plan should also include evidence of collaborative partnership(s) and MSI student research involvement.</a:t>
            </a:r>
          </a:p>
          <a:p>
            <a:pPr algn="l"/>
            <a:endParaRPr lang="en-US" b="0" i="0">
              <a:solidFill>
                <a:srgbClr val="000000"/>
              </a:solidFill>
              <a:effectLst/>
              <a:latin typeface="Arial" panose="020B0604020202020204" pitchFamily="34" charset="0"/>
            </a:endParaRPr>
          </a:p>
          <a:p>
            <a:pPr algn="l"/>
            <a:r>
              <a:rPr lang="en-US" b="0" i="0">
                <a:solidFill>
                  <a:srgbClr val="000000"/>
                </a:solidFill>
                <a:effectLst/>
                <a:latin typeface="Arial" panose="020B0604020202020204" pitchFamily="34" charset="0"/>
              </a:rPr>
              <a:t>For RPEP, reviewers will be asked to evaluate the likelihood of a given proposal to result in a transformative impact in the participating organizations, with a particular focus on organizations and PIs that do not have recent NSF/CISE funding through the CISE programs named in Section II. Program Description, and the potential for such partnerships to be sustained beyond the duration of the RPEP.</a:t>
            </a:r>
          </a:p>
          <a:p>
            <a:endParaRPr lang="en-US"/>
          </a:p>
        </p:txBody>
      </p:sp>
      <p:sp>
        <p:nvSpPr>
          <p:cNvPr id="4" name="Slide Number Placeholder 3"/>
          <p:cNvSpPr>
            <a:spLocks noGrp="1"/>
          </p:cNvSpPr>
          <p:nvPr>
            <p:ph type="sldNum" sz="quarter" idx="5"/>
          </p:nvPr>
        </p:nvSpPr>
        <p:spPr/>
        <p:txBody>
          <a:bodyPr/>
          <a:lstStyle/>
          <a:p>
            <a:fld id="{81EEAFE9-A011-4905-BEEB-819B53C2C504}" type="slidenum">
              <a:rPr lang="en-US" smtClean="0"/>
              <a:t>20</a:t>
            </a:fld>
            <a:endParaRPr lang="en-US"/>
          </a:p>
        </p:txBody>
      </p:sp>
    </p:spTree>
    <p:extLst>
      <p:ext uri="{BB962C8B-B14F-4D97-AF65-F5344CB8AC3E}">
        <p14:creationId xmlns:p14="http://schemas.microsoft.com/office/powerpoint/2010/main" val="278068966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a:solidFill>
                  <a:schemeClr val="tx1"/>
                </a:solidFill>
              </a:rPr>
              <a:t>All proposals to this solicitation </a:t>
            </a:r>
            <a:r>
              <a:rPr lang="en-US" sz="1200" baseline="0">
                <a:solidFill>
                  <a:schemeClr val="tx1"/>
                </a:solidFill>
              </a:rPr>
              <a:t>have </a:t>
            </a:r>
            <a:r>
              <a:rPr lang="en-US" sz="1200" b="0" i="0">
                <a:solidFill>
                  <a:schemeClr val="tx1"/>
                </a:solidFill>
              </a:rPr>
              <a:t>the same deadline  - </a:t>
            </a:r>
            <a:r>
              <a:rPr lang="en-US" b="0" i="0">
                <a:solidFill>
                  <a:srgbClr val="000000"/>
                </a:solidFill>
                <a:effectLst/>
                <a:latin typeface="Arial" panose="020B0604020202020204" pitchFamily="34" charset="0"/>
              </a:rPr>
              <a:t>April 15, 2021</a:t>
            </a:r>
            <a:r>
              <a:rPr lang="en-US" sz="1200" b="0" i="0">
                <a:solidFill>
                  <a:schemeClr val="tx1"/>
                </a:solidFill>
              </a:rPr>
              <a: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0" i="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i="0">
                <a:solidFill>
                  <a:schemeClr val="tx1"/>
                </a:solidFill>
              </a:rPr>
              <a:t>We expect the review process to take place in spring 2021 and </a:t>
            </a:r>
            <a:r>
              <a:rPr lang="en-US" sz="1200" b="0" i="0" baseline="0">
                <a:solidFill>
                  <a:schemeClr val="tx1"/>
                </a:solidFill>
              </a:rPr>
              <a:t>anticipate making announcements of awards in Summer 2021.</a:t>
            </a:r>
            <a:endParaRPr lang="en-US" sz="1200" b="0" i="0">
              <a:solidFill>
                <a:schemeClr val="tx1"/>
              </a:solidFill>
            </a:endParaRPr>
          </a:p>
          <a:p>
            <a:endParaRPr lang="en-US"/>
          </a:p>
        </p:txBody>
      </p:sp>
      <p:sp>
        <p:nvSpPr>
          <p:cNvPr id="4" name="Slide Number Placeholder 3"/>
          <p:cNvSpPr>
            <a:spLocks noGrp="1"/>
          </p:cNvSpPr>
          <p:nvPr>
            <p:ph type="sldNum" sz="quarter" idx="10"/>
          </p:nvPr>
        </p:nvSpPr>
        <p:spPr/>
        <p:txBody>
          <a:bodyPr/>
          <a:lstStyle/>
          <a:p>
            <a:fld id="{4C7E1CC9-C181-4583-9F0F-C39113424651}" type="slidenum">
              <a:rPr lang="en-US" smtClean="0"/>
              <a:t>21</a:t>
            </a:fld>
            <a:endParaRPr lang="en-US"/>
          </a:p>
        </p:txBody>
      </p:sp>
    </p:spTree>
    <p:extLst>
      <p:ext uri="{BB962C8B-B14F-4D97-AF65-F5344CB8AC3E}">
        <p14:creationId xmlns:p14="http://schemas.microsoft.com/office/powerpoint/2010/main" val="243897127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charset="0"/>
              <a:buChar char="•"/>
            </a:pPr>
            <a:r>
              <a:rPr lang="en-US"/>
              <a:t>In terms of the 5 year- concerns</a:t>
            </a:r>
          </a:p>
          <a:p>
            <a:pPr marL="628650" lvl="1" indent="-171450">
              <a:buFont typeface="Arial" charset="0"/>
              <a:buChar char="•"/>
            </a:pPr>
            <a:r>
              <a:rPr lang="en-US"/>
              <a:t>If the award# starts with 17- or later and was submitted directly to one of the participating programs and solicitation numbers, you are NOT eligible for the MSI program; any award# that starts 16- or earlier is not counted against the eligibility</a:t>
            </a:r>
            <a:endParaRPr lang="en-US">
              <a:cs typeface="Calibri"/>
            </a:endParaRPr>
          </a:p>
          <a:p>
            <a:pPr marL="171450" indent="-171450">
              <a:buFont typeface="Arial" charset="0"/>
              <a:buChar char="•"/>
            </a:pPr>
            <a:r>
              <a:rPr lang="en-US"/>
              <a:t>An individual may participate as PI, co-PI, or other Senior Personnel on at most two proposals across the solicitation..</a:t>
            </a:r>
            <a:endParaRPr lang="en-US">
              <a:cs typeface="Calibri"/>
            </a:endParaRPr>
          </a:p>
          <a:p>
            <a:pPr marL="171450" indent="-171450">
              <a:buFont typeface="Arial" charset="0"/>
              <a:buChar char="•"/>
            </a:pPr>
            <a:r>
              <a:rPr lang="en-US"/>
              <a:t>In the event that any individual exceeds this limit, any proposal submitted to this solicitation with this individual listed as PI, co-PI, or Senior Personnel after the first proposal is received at NSF will be returned without review. </a:t>
            </a:r>
            <a:endParaRPr lang="en-US">
              <a:cs typeface="Calibri"/>
            </a:endParaRPr>
          </a:p>
          <a:p>
            <a:pPr marL="171450" indent="-171450">
              <a:buFont typeface="Arial" charset="0"/>
              <a:buChar char="•"/>
            </a:pPr>
            <a:r>
              <a:rPr lang="en-US"/>
              <a:t>No exceptions will be made. </a:t>
            </a:r>
            <a:endParaRPr lang="en-US" b="0" i="0"/>
          </a:p>
        </p:txBody>
      </p:sp>
      <p:sp>
        <p:nvSpPr>
          <p:cNvPr id="4" name="Slide Number Placeholder 3"/>
          <p:cNvSpPr>
            <a:spLocks noGrp="1"/>
          </p:cNvSpPr>
          <p:nvPr>
            <p:ph type="sldNum" sz="quarter" idx="10"/>
          </p:nvPr>
        </p:nvSpPr>
        <p:spPr/>
        <p:txBody>
          <a:bodyPr/>
          <a:lstStyle/>
          <a:p>
            <a:fld id="{4C7E1CC9-C181-4583-9F0F-C39113424651}" type="slidenum">
              <a:rPr lang="en-US" smtClean="0"/>
              <a:t>22</a:t>
            </a:fld>
            <a:endParaRPr lang="en-US"/>
          </a:p>
        </p:txBody>
      </p:sp>
    </p:spTree>
    <p:extLst>
      <p:ext uri="{BB962C8B-B14F-4D97-AF65-F5344CB8AC3E}">
        <p14:creationId xmlns:p14="http://schemas.microsoft.com/office/powerpoint/2010/main" val="192815044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t>As a reminder, we invite your questions via the Q&amp;A feature in zoom. Once this webinar completes you can continue sending questions by email to </a:t>
            </a:r>
          </a:p>
        </p:txBody>
      </p:sp>
      <p:sp>
        <p:nvSpPr>
          <p:cNvPr id="4" name="Slide Number Placeholder 3"/>
          <p:cNvSpPr>
            <a:spLocks noGrp="1"/>
          </p:cNvSpPr>
          <p:nvPr>
            <p:ph type="sldNum" sz="quarter" idx="10"/>
          </p:nvPr>
        </p:nvSpPr>
        <p:spPr/>
        <p:txBody>
          <a:bodyPr/>
          <a:lstStyle/>
          <a:p>
            <a:fld id="{4C7E1CC9-C181-4583-9F0F-C39113424651}" type="slidenum">
              <a:rPr lang="en-US" smtClean="0"/>
              <a:t>23</a:t>
            </a:fld>
            <a:endParaRPr lang="en-US"/>
          </a:p>
        </p:txBody>
      </p:sp>
    </p:spTree>
    <p:extLst>
      <p:ext uri="{BB962C8B-B14F-4D97-AF65-F5344CB8AC3E}">
        <p14:creationId xmlns:p14="http://schemas.microsoft.com/office/powerpoint/2010/main" val="428611272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a:t>OAC recognizes that software and data infrastructure constitute fundamental infrastructure that cross-cuts academic, government, civic, and commercial organizations. The program encourages proposals to explore novel partnerships beyond academe wherever beneficial and permissible within the guidelines of the NSF </a:t>
            </a:r>
            <a:r>
              <a:rPr lang="en-US" sz="1000" i="1"/>
              <a:t>Proposal &amp; Award Policies &amp; Procedures Guide (PAPPG)</a:t>
            </a:r>
            <a:r>
              <a:rPr lang="en-US" sz="1000"/>
              <a:t>.</a:t>
            </a:r>
          </a:p>
          <a:p>
            <a:endParaRPr lang="en-US" sz="1000" b="0" i="0"/>
          </a:p>
          <a:p>
            <a:pPr marL="285750" indent="-285750">
              <a:buFont typeface="Arial" charset="0"/>
              <a:buChar char="•"/>
            </a:pPr>
            <a:r>
              <a:rPr lang="en-US" sz="1000"/>
              <a:t>What types of organizations organizations are allowed to submit proposals?</a:t>
            </a:r>
          </a:p>
          <a:p>
            <a:pPr marL="742950" lvl="1" indent="-285750">
              <a:buFont typeface="Arial" charset="0"/>
              <a:buChar char="•"/>
            </a:pPr>
            <a:r>
              <a:rPr lang="en-US" sz="1000" b="1" i="1"/>
              <a:t>Universities and Colleges </a:t>
            </a:r>
            <a:r>
              <a:rPr lang="en-US" sz="1000"/>
              <a:t>- Universities and two- and four-year colleges (including community colleges) accredited in, and having a campus located in, the US acting on behalf of their faculty members. Such organizations also are referred to as academic institutions. </a:t>
            </a:r>
          </a:p>
          <a:p>
            <a:pPr marL="742950" lvl="1" indent="-285750">
              <a:buFont typeface="Arial" charset="0"/>
              <a:buChar char="•"/>
            </a:pPr>
            <a:endParaRPr lang="en-US" sz="1000"/>
          </a:p>
          <a:p>
            <a:pPr algn="l"/>
            <a:r>
              <a:rPr lang="en-US" sz="1200" b="1" i="0">
                <a:solidFill>
                  <a:srgbClr val="000000"/>
                </a:solidFill>
                <a:effectLst/>
                <a:latin typeface="Arial" panose="020B0604020202020204" pitchFamily="34" charset="0"/>
              </a:rPr>
              <a:t>Who May Serve as PI:</a:t>
            </a:r>
            <a:endParaRPr lang="en-US" sz="1200" b="0" i="0">
              <a:solidFill>
                <a:srgbClr val="000000"/>
              </a:solidFill>
              <a:effectLst/>
              <a:latin typeface="Arial" panose="020B0604020202020204" pitchFamily="34" charset="0"/>
            </a:endParaRPr>
          </a:p>
          <a:p>
            <a:r>
              <a:rPr lang="en-US" sz="1200" b="0" i="1">
                <a:effectLst/>
                <a:latin typeface="Arial" panose="020B0604020202020204" pitchFamily="34" charset="0"/>
              </a:rPr>
              <a:t>A MSI faculty member should serve as the lead principal investigator(s) on any proposal submission. An institution must not have previously received an award funded by any of the CISE programs solicitations noted in Section II. Program Description within the past five years.</a:t>
            </a:r>
            <a:endParaRPr lang="en-US" sz="1200" b="0">
              <a:effectLst/>
              <a:latin typeface="Arial" panose="020B0604020202020204" pitchFamily="34" charset="0"/>
            </a:endParaRPr>
          </a:p>
          <a:p>
            <a:endParaRPr lang="en-US" b="0" i="0"/>
          </a:p>
        </p:txBody>
      </p:sp>
      <p:sp>
        <p:nvSpPr>
          <p:cNvPr id="4" name="Slide Number Placeholder 3"/>
          <p:cNvSpPr>
            <a:spLocks noGrp="1"/>
          </p:cNvSpPr>
          <p:nvPr>
            <p:ph type="sldNum" sz="quarter" idx="10"/>
          </p:nvPr>
        </p:nvSpPr>
        <p:spPr/>
        <p:txBody>
          <a:bodyPr/>
          <a:lstStyle/>
          <a:p>
            <a:fld id="{4C7E1CC9-C181-4583-9F0F-C39113424651}" type="slidenum">
              <a:rPr lang="en-US" smtClean="0"/>
              <a:t>25</a:t>
            </a:fld>
            <a:endParaRPr lang="en-US"/>
          </a:p>
        </p:txBody>
      </p:sp>
    </p:spTree>
    <p:extLst>
      <p:ext uri="{BB962C8B-B14F-4D97-AF65-F5344CB8AC3E}">
        <p14:creationId xmlns:p14="http://schemas.microsoft.com/office/powerpoint/2010/main" val="144795542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a:t>OAC recognizes that software and data infrastructure constitute fundamental infrastructure that cross-cuts academic, government, civic, and commercial organizations. The program encourages proposals to explore novel partnerships beyond academe wherever beneficial and permissible within the guidelines of the NSF </a:t>
            </a:r>
            <a:r>
              <a:rPr lang="en-US" sz="1000" i="1"/>
              <a:t>Proposal &amp; Award Policies &amp; Procedures Guide (PAPPG)</a:t>
            </a:r>
            <a:r>
              <a:rPr lang="en-US" sz="1000"/>
              <a:t>.</a:t>
            </a:r>
          </a:p>
          <a:p>
            <a:endParaRPr lang="en-US" sz="1000" b="0" i="0"/>
          </a:p>
          <a:p>
            <a:pPr marL="285750" indent="-285750">
              <a:buFont typeface="Arial" charset="0"/>
              <a:buChar char="•"/>
            </a:pPr>
            <a:r>
              <a:rPr lang="en-US" sz="1000"/>
              <a:t>What types of organizations organizations are allowed to submit proposals?</a:t>
            </a:r>
          </a:p>
          <a:p>
            <a:pPr marL="742950" lvl="1" indent="-285750">
              <a:buFont typeface="Arial" charset="0"/>
              <a:buChar char="•"/>
            </a:pPr>
            <a:r>
              <a:rPr lang="en-US" sz="1000" b="1" i="1"/>
              <a:t>Universities and Colleges </a:t>
            </a:r>
            <a:r>
              <a:rPr lang="en-US" sz="1000"/>
              <a:t>- Universities and two- and four-year colleges (including community colleges) accredited in, and having a campus located in, the US acting on behalf of their faculty members. Such organizations also are referred to as academic institutions. </a:t>
            </a:r>
          </a:p>
          <a:p>
            <a:pPr marL="742950" lvl="1" indent="-285750">
              <a:buFont typeface="Arial" charset="0"/>
              <a:buChar char="•"/>
            </a:pPr>
            <a:endParaRPr lang="en-US" sz="1000"/>
          </a:p>
          <a:p>
            <a:pPr algn="l"/>
            <a:r>
              <a:rPr lang="en-US" sz="1200" b="1" i="0">
                <a:solidFill>
                  <a:srgbClr val="000000"/>
                </a:solidFill>
                <a:effectLst/>
                <a:latin typeface="Arial" panose="020B0604020202020204" pitchFamily="34" charset="0"/>
              </a:rPr>
              <a:t>Who May Serve as PI:</a:t>
            </a:r>
            <a:endParaRPr lang="en-US" sz="1200" b="0" i="0">
              <a:solidFill>
                <a:srgbClr val="000000"/>
              </a:solidFill>
              <a:effectLst/>
              <a:latin typeface="Arial" panose="020B0604020202020204" pitchFamily="34" charset="0"/>
            </a:endParaRPr>
          </a:p>
          <a:p>
            <a:r>
              <a:rPr lang="en-US" sz="1200" b="0" i="1">
                <a:effectLst/>
                <a:latin typeface="Arial" panose="020B0604020202020204" pitchFamily="34" charset="0"/>
              </a:rPr>
              <a:t>A MSI faculty member should serve as the lead principal investigator(s) on any proposal submission. An institution must not have previously received an award funded by any of the CISE programs solicitations noted in Section II. Program Description within the past five years.</a:t>
            </a:r>
            <a:endParaRPr lang="en-US" sz="1200" b="0">
              <a:effectLst/>
              <a:latin typeface="Arial" panose="020B0604020202020204" pitchFamily="34" charset="0"/>
            </a:endParaRPr>
          </a:p>
          <a:p>
            <a:endParaRPr lang="en-US" b="0" i="0"/>
          </a:p>
        </p:txBody>
      </p:sp>
      <p:sp>
        <p:nvSpPr>
          <p:cNvPr id="4" name="Slide Number Placeholder 3"/>
          <p:cNvSpPr>
            <a:spLocks noGrp="1"/>
          </p:cNvSpPr>
          <p:nvPr>
            <p:ph type="sldNum" sz="quarter" idx="10"/>
          </p:nvPr>
        </p:nvSpPr>
        <p:spPr/>
        <p:txBody>
          <a:bodyPr/>
          <a:lstStyle/>
          <a:p>
            <a:fld id="{4C7E1CC9-C181-4583-9F0F-C39113424651}" type="slidenum">
              <a:rPr lang="en-US" smtClean="0"/>
              <a:t>26</a:t>
            </a:fld>
            <a:endParaRPr lang="en-US"/>
          </a:p>
        </p:txBody>
      </p:sp>
    </p:spTree>
    <p:extLst>
      <p:ext uri="{BB962C8B-B14F-4D97-AF65-F5344CB8AC3E}">
        <p14:creationId xmlns:p14="http://schemas.microsoft.com/office/powerpoint/2010/main" val="154411545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a:t>OAC recognizes that software and data infrastructure constitute fundamental infrastructure that cross-cuts academic, government, civic, and commercial organizations. The program encourages proposals to explore novel partnerships beyond academe wherever beneficial and permissible within the guidelines of the NSF </a:t>
            </a:r>
            <a:r>
              <a:rPr lang="en-US" sz="1000" i="1"/>
              <a:t>Proposal &amp; Award Policies &amp; Procedures Guide (PAPPG)</a:t>
            </a:r>
            <a:r>
              <a:rPr lang="en-US" sz="1000"/>
              <a:t>.</a:t>
            </a:r>
          </a:p>
          <a:p>
            <a:endParaRPr lang="en-US" sz="1000" b="0" i="0"/>
          </a:p>
          <a:p>
            <a:pPr marL="285750" indent="-285750">
              <a:buFont typeface="Arial" charset="0"/>
              <a:buChar char="•"/>
            </a:pPr>
            <a:r>
              <a:rPr lang="en-US" sz="1000"/>
              <a:t>What types of organizations organizations are allowed to submit proposals?</a:t>
            </a:r>
          </a:p>
          <a:p>
            <a:pPr marL="742950" lvl="1" indent="-285750">
              <a:buFont typeface="Arial" charset="0"/>
              <a:buChar char="•"/>
            </a:pPr>
            <a:r>
              <a:rPr lang="en-US" sz="1000" b="1" i="1"/>
              <a:t>Universities and Colleges </a:t>
            </a:r>
            <a:r>
              <a:rPr lang="en-US" sz="1000"/>
              <a:t>- Universities and two- and four-year colleges (including community colleges) accredited in, and having a campus located in, the US acting on behalf of their faculty members. Such organizations also are referred to as academic institutions. </a:t>
            </a:r>
          </a:p>
          <a:p>
            <a:pPr marL="742950" lvl="1" indent="-285750">
              <a:buFont typeface="Arial" charset="0"/>
              <a:buChar char="•"/>
            </a:pPr>
            <a:endParaRPr lang="en-US" sz="1000"/>
          </a:p>
          <a:p>
            <a:pPr algn="l"/>
            <a:r>
              <a:rPr lang="en-US" sz="1200" b="1" i="0">
                <a:solidFill>
                  <a:srgbClr val="000000"/>
                </a:solidFill>
                <a:effectLst/>
                <a:latin typeface="Arial" panose="020B0604020202020204" pitchFamily="34" charset="0"/>
              </a:rPr>
              <a:t>Who May Serve as PI:</a:t>
            </a:r>
            <a:endParaRPr lang="en-US" sz="1200" b="0" i="0">
              <a:solidFill>
                <a:srgbClr val="000000"/>
              </a:solidFill>
              <a:effectLst/>
              <a:latin typeface="Arial" panose="020B0604020202020204" pitchFamily="34" charset="0"/>
            </a:endParaRPr>
          </a:p>
          <a:p>
            <a:r>
              <a:rPr lang="en-US" sz="1200" b="0" i="1">
                <a:effectLst/>
                <a:latin typeface="Arial" panose="020B0604020202020204" pitchFamily="34" charset="0"/>
              </a:rPr>
              <a:t>A MSI faculty member should serve as the lead principal investigator(s) on any proposal submission. An institution must not have previously received an award funded by any of the CISE programs solicitations noted in Section II. Program Description within the past five years.</a:t>
            </a:r>
            <a:endParaRPr lang="en-US" sz="1200" b="0">
              <a:effectLst/>
              <a:latin typeface="Arial" panose="020B0604020202020204" pitchFamily="34" charset="0"/>
            </a:endParaRPr>
          </a:p>
          <a:p>
            <a:endParaRPr lang="en-US" b="0" i="0"/>
          </a:p>
        </p:txBody>
      </p:sp>
      <p:sp>
        <p:nvSpPr>
          <p:cNvPr id="4" name="Slide Number Placeholder 3"/>
          <p:cNvSpPr>
            <a:spLocks noGrp="1"/>
          </p:cNvSpPr>
          <p:nvPr>
            <p:ph type="sldNum" sz="quarter" idx="10"/>
          </p:nvPr>
        </p:nvSpPr>
        <p:spPr/>
        <p:txBody>
          <a:bodyPr/>
          <a:lstStyle/>
          <a:p>
            <a:fld id="{4C7E1CC9-C181-4583-9F0F-C39113424651}" type="slidenum">
              <a:rPr lang="en-US" smtClean="0"/>
              <a:t>27</a:t>
            </a:fld>
            <a:endParaRPr lang="en-US"/>
          </a:p>
        </p:txBody>
      </p:sp>
    </p:spTree>
    <p:extLst>
      <p:ext uri="{BB962C8B-B14F-4D97-AF65-F5344CB8AC3E}">
        <p14:creationId xmlns:p14="http://schemas.microsoft.com/office/powerpoint/2010/main" val="34566741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Let us begin by talking about the MSI program. </a:t>
            </a:r>
            <a:r>
              <a:rPr lang="en-US" sz="1200" dirty="0"/>
              <a:t>MSI</a:t>
            </a:r>
            <a:r>
              <a:rPr lang="en-US" sz="1200" baseline="0" dirty="0"/>
              <a:t> f</a:t>
            </a:r>
            <a:r>
              <a:rPr lang="en-US" sz="1200" dirty="0"/>
              <a:t>ocuses on</a:t>
            </a:r>
            <a:r>
              <a:rPr lang="en-US" b="0" i="0" dirty="0">
                <a:solidFill>
                  <a:srgbClr val="000000"/>
                </a:solidFill>
                <a:effectLst/>
                <a:latin typeface="Arial" panose="020B0604020202020204" pitchFamily="34" charset="0"/>
              </a:rPr>
              <a:t> supporting research expansion for Minority-Serving Institutions (MSIs). The goal of the CISE-MSI program is to increase the number MSIs among the Directorate’s Core and other (research) participating programs in CISE.</a:t>
            </a:r>
            <a:endParaRPr lang="en-US" sz="1200"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a:t>Thus, proposals are strongly encouraged to describe their approach to promote the inclusion of domestic talent (women, African American/Black, Hispanic/Latinx, Native American, and others) to expand and nurture undergraduate and graduate education and research. .</a:t>
            </a:r>
            <a:endParaRPr lang="en-US" dirty="0"/>
          </a:p>
        </p:txBody>
      </p:sp>
      <p:sp>
        <p:nvSpPr>
          <p:cNvPr id="4" name="Slide Number Placeholder 3"/>
          <p:cNvSpPr>
            <a:spLocks noGrp="1"/>
          </p:cNvSpPr>
          <p:nvPr>
            <p:ph type="sldNum" sz="quarter" idx="10"/>
          </p:nvPr>
        </p:nvSpPr>
        <p:spPr/>
        <p:txBody>
          <a:bodyPr/>
          <a:lstStyle/>
          <a:p>
            <a:fld id="{62F8A193-9A88-4C12-A131-3411C4BCE5F8}" type="slidenum">
              <a:rPr lang="en-US" smtClean="0"/>
              <a:pPr/>
              <a:t>3</a:t>
            </a:fld>
            <a:endParaRPr lang="en-US"/>
          </a:p>
        </p:txBody>
      </p:sp>
    </p:spTree>
    <p:extLst>
      <p:ext uri="{BB962C8B-B14F-4D97-AF65-F5344CB8AC3E}">
        <p14:creationId xmlns:p14="http://schemas.microsoft.com/office/powerpoint/2010/main" val="7804050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b="1" i="0">
                <a:solidFill>
                  <a:srgbClr val="000000"/>
                </a:solidFill>
                <a:effectLst/>
                <a:latin typeface="Arial" panose="020B0604020202020204" pitchFamily="34" charset="0"/>
              </a:rPr>
              <a:t>Research Capacity Building Planning Projects (RCBPP) Thread (which includes two Tracks)</a:t>
            </a:r>
            <a:endParaRPr lang="en-US" sz="1200" b="0" i="0">
              <a:solidFill>
                <a:srgbClr val="000000"/>
              </a:solidFill>
              <a:effectLst/>
              <a:latin typeface="Arial" panose="020B0604020202020204" pitchFamily="34" charset="0"/>
            </a:endParaRPr>
          </a:p>
          <a:p>
            <a:pPr algn="l"/>
            <a:r>
              <a:rPr lang="en-US" sz="1200" b="1" i="0">
                <a:solidFill>
                  <a:srgbClr val="000000"/>
                </a:solidFill>
                <a:effectLst/>
                <a:latin typeface="Arial" panose="020B0604020202020204" pitchFamily="34" charset="0"/>
              </a:rPr>
              <a:t>A. Enhancement and Development (RCBP-ED) - Track 1A:</a:t>
            </a:r>
            <a:r>
              <a:rPr lang="en-US" sz="1200" b="0" i="0">
                <a:solidFill>
                  <a:srgbClr val="000000"/>
                </a:solidFill>
                <a:effectLst/>
                <a:latin typeface="Arial" panose="020B0604020202020204" pitchFamily="34" charset="0"/>
              </a:rPr>
              <a:t> This Track is intended to help MSIs enhance and develop infrastructure elements to support research. These elements may include but are not limited to: (1) establishing partnerships to enable access to advanced computing resources (software, datasets, and testbeds) along with faculty/student/staff training to integrate sustained use of these resources in research and education; (2) curricula revision/sharing and development of (joint) degree undergraduate/graduate degree programs aimed at preparing students for research. Projects in this category can promote the use of advanced computing resources in providing research experiences to undergraduate and/or graduate students (in the classroom or beyond). PIs should describe how the funds requested for infrastructure elements will enable them to build research capacity.</a:t>
            </a:r>
          </a:p>
          <a:p>
            <a:pPr algn="l"/>
            <a:r>
              <a:rPr lang="en-US" sz="1200" b="1" i="0">
                <a:solidFill>
                  <a:srgbClr val="000000"/>
                </a:solidFill>
                <a:effectLst/>
                <a:latin typeface="Arial" panose="020B0604020202020204" pitchFamily="34" charset="0"/>
              </a:rPr>
              <a:t>B. Research-Focused Projects (RCBP-RF) – Track 1B:</a:t>
            </a:r>
            <a:r>
              <a:rPr lang="en-US" sz="1200" b="0" i="0">
                <a:solidFill>
                  <a:srgbClr val="000000"/>
                </a:solidFill>
                <a:effectLst/>
                <a:latin typeface="Arial" panose="020B0604020202020204" pitchFamily="34" charset="0"/>
              </a:rPr>
              <a:t> This Track is intended to help MSIs build research capacity by developing interdisciplinary and/or innovative partnerships around CISE research programs. Interdisciplinary departmental collaborations within a single MSI or involving multiple MSIs and other research-intensive organizations are encouraged and may include but are not limited to computer science, information science, the physical sciences broadly, and other fields, including the social sciences. It is expected that the PIs will build partnerships and undertake activities, such as exploratory investigations, data acquisition and testing, and/or prototype development, which together or separately will build capacity to write successful proposals submitted as Demonstration Projects or directly to CISE programs. Proposals to this Track should detail how the proposed work will provide new and/or ongoing research opportunities for undergraduate and/or graduate students enrolled at MSIs, or those students involved in research spanning partnerships between one or more MSIs and other research-intensive organizations. </a:t>
            </a:r>
            <a:r>
              <a:rPr lang="en-US" sz="1200" b="0" i="1">
                <a:solidFill>
                  <a:srgbClr val="000000"/>
                </a:solidFill>
                <a:effectLst/>
                <a:latin typeface="Arial" panose="020B0604020202020204" pitchFamily="34" charset="0"/>
              </a:rPr>
              <a:t>Standalone (or single-PI) research projects do not qualify.</a:t>
            </a:r>
          </a:p>
          <a:p>
            <a:pPr algn="l"/>
            <a:endParaRPr lang="en-US" sz="1200" b="0" i="1">
              <a:solidFill>
                <a:srgbClr val="000000"/>
              </a:solidFill>
              <a:effectLst/>
              <a:latin typeface="Arial" panose="020B0604020202020204" pitchFamily="34" charset="0"/>
            </a:endParaRPr>
          </a:p>
          <a:p>
            <a:pPr algn="l"/>
            <a:r>
              <a:rPr lang="en-US" b="1" i="0">
                <a:solidFill>
                  <a:srgbClr val="000000"/>
                </a:solidFill>
                <a:effectLst/>
                <a:latin typeface="Arial" panose="020B0604020202020204" pitchFamily="34" charset="0"/>
              </a:rPr>
              <a:t>2. Demonstration Projects (DP) Thread</a:t>
            </a:r>
            <a:endParaRPr lang="en-US" b="0" i="0">
              <a:solidFill>
                <a:srgbClr val="000000"/>
              </a:solidFill>
              <a:effectLst/>
              <a:latin typeface="Arial" panose="020B0604020202020204" pitchFamily="34" charset="0"/>
            </a:endParaRPr>
          </a:p>
          <a:p>
            <a:pPr algn="l"/>
            <a:r>
              <a:rPr lang="en-US" b="0" i="0">
                <a:solidFill>
                  <a:srgbClr val="000000"/>
                </a:solidFill>
                <a:effectLst/>
                <a:latin typeface="Arial" panose="020B0604020202020204" pitchFamily="34" charset="0"/>
              </a:rPr>
              <a:t>A proposal responsive to this Thread (</a:t>
            </a:r>
            <a:r>
              <a:rPr lang="en-US" b="0" i="0" err="1">
                <a:solidFill>
                  <a:srgbClr val="000000"/>
                </a:solidFill>
                <a:effectLst/>
                <a:latin typeface="Arial" panose="020B0604020202020204" pitchFamily="34" charset="0"/>
              </a:rPr>
              <a:t>i</a:t>
            </a:r>
            <a:r>
              <a:rPr lang="en-US" b="0" i="0">
                <a:solidFill>
                  <a:srgbClr val="000000"/>
                </a:solidFill>
                <a:effectLst/>
                <a:latin typeface="Arial" panose="020B0604020202020204" pitchFamily="34" charset="0"/>
              </a:rPr>
              <a:t>) expands a current research collaboration or establishes a new one involving multiple departments at a single MSI, multiple MSIs, or one or more MSIs and other research-intensive organizations; and (ii) proposes research aligned with one or more CISE programs noted above. DP should engage in activities that strengthen partnerships among the proposing teams to promote long-term relationships. Projects in this thread should indicate how undergraduate and/or graduate students from the MSIs will be involved in the research efforts.</a:t>
            </a:r>
          </a:p>
          <a:p>
            <a:pPr algn="l"/>
            <a:r>
              <a:rPr lang="en-US" b="0" i="0">
                <a:solidFill>
                  <a:srgbClr val="000000"/>
                </a:solidFill>
                <a:effectLst/>
                <a:latin typeface="Arial" panose="020B0604020202020204" pitchFamily="34" charset="0"/>
              </a:rPr>
              <a:t>DP projects can have total budgets of up to $500,000 for up to three years.</a:t>
            </a:r>
          </a:p>
          <a:p>
            <a:pPr algn="l"/>
            <a:endParaRPr lang="en-US" b="0" i="0">
              <a:solidFill>
                <a:srgbClr val="000000"/>
              </a:solidFill>
              <a:effectLst/>
              <a:latin typeface="Arial" panose="020B0604020202020204" pitchFamily="34" charset="0"/>
            </a:endParaRPr>
          </a:p>
          <a:p>
            <a:pPr algn="l"/>
            <a:r>
              <a:rPr lang="en-US" b="1" i="0">
                <a:solidFill>
                  <a:srgbClr val="000000"/>
                </a:solidFill>
                <a:effectLst/>
                <a:latin typeface="Arial" panose="020B0604020202020204" pitchFamily="34" charset="0"/>
              </a:rPr>
              <a:t>3. Research Partnerships Enhancement Projects (RPEP) Thread</a:t>
            </a:r>
            <a:endParaRPr lang="en-US" b="0" i="0">
              <a:solidFill>
                <a:srgbClr val="000000"/>
              </a:solidFill>
              <a:effectLst/>
              <a:latin typeface="Arial" panose="020B0604020202020204" pitchFamily="34" charset="0"/>
            </a:endParaRPr>
          </a:p>
          <a:p>
            <a:pPr algn="l"/>
            <a:r>
              <a:rPr lang="en-US" b="0" i="0">
                <a:solidFill>
                  <a:srgbClr val="000000"/>
                </a:solidFill>
                <a:effectLst/>
                <a:latin typeface="Arial" panose="020B0604020202020204" pitchFamily="34" charset="0"/>
              </a:rPr>
              <a:t>A proposal responsive to this Thread develops partnerships that include a MSI along with a NSF-funded research center, a research-intensive organization, and/or a national laboratory. Recalling the overarching goal of this CISE-MSI program solicitation, these projects should be led by one or more MSIs that have not had recent track records of funding through the CISE programs noted above. The proposing team should have demonstrated prior success via collaborative projects and should describe how the requested funds will result in large-scale, transformative impact via the proposed partnership.</a:t>
            </a:r>
          </a:p>
          <a:p>
            <a:pPr algn="l"/>
            <a:r>
              <a:rPr lang="en-US" b="0" i="0">
                <a:solidFill>
                  <a:srgbClr val="000000"/>
                </a:solidFill>
                <a:effectLst/>
                <a:latin typeface="Arial" panose="020B0604020202020204" pitchFamily="34" charset="0"/>
              </a:rPr>
              <a:t>Additionally, the project must include undergraduate and/or graduate students in the research activities and should foster student involvement (attendance, presentation, etc.) at a technical conference(s). RPEP proposals must be comprehensive and well-integrated and should make convincing cases that the collaborative contributions of the project teams will result in enhanced research capacity at the participating MSIs.</a:t>
            </a:r>
          </a:p>
          <a:p>
            <a:pPr algn="l"/>
            <a:r>
              <a:rPr lang="en-US" b="0" i="0">
                <a:solidFill>
                  <a:srgbClr val="000000"/>
                </a:solidFill>
                <a:effectLst/>
                <a:latin typeface="Arial" panose="020B0604020202020204" pitchFamily="34" charset="0"/>
              </a:rPr>
              <a:t>RPEP proposals can have total budgets ranging from $500,001 to $1,200,000 for durations up to four years.</a:t>
            </a:r>
          </a:p>
          <a:p>
            <a:pPr algn="l"/>
            <a:r>
              <a:rPr lang="en-US" b="0" i="0">
                <a:solidFill>
                  <a:srgbClr val="000000"/>
                </a:solidFill>
                <a:effectLst/>
                <a:latin typeface="Arial" panose="020B0604020202020204" pitchFamily="34" charset="0"/>
              </a:rPr>
              <a:t>The potential of the activities should demonstrate collaborative contributions among researchers that could successfully compete directly in the larger size classes of the CISE programs noted above.</a:t>
            </a:r>
          </a:p>
          <a:p>
            <a:pPr algn="l"/>
            <a:endParaRPr lang="en-US" sz="1200" b="0" i="0">
              <a:solidFill>
                <a:srgbClr val="000000"/>
              </a:solidFill>
              <a:effectLst/>
              <a:latin typeface="Arial" panose="020B0604020202020204" pitchFamily="34" charset="0"/>
            </a:endParaRPr>
          </a:p>
          <a:p>
            <a:pPr rtl="0" eaLnBrk="1" fontAlgn="auto" latinLnBrk="0" hangingPunct="1"/>
            <a:endParaRPr lang="en-US" sz="1000" b="0" i="0" u="none" strike="noStrike" kern="1200">
              <a:solidFill>
                <a:schemeClr val="tx1"/>
              </a:solidFill>
              <a:effectLst/>
              <a:latin typeface="+mn-lt"/>
              <a:ea typeface="+mn-ea"/>
              <a:cs typeface="+mn-cs"/>
            </a:endParaRPr>
          </a:p>
          <a:p>
            <a:endParaRPr lang="en-US"/>
          </a:p>
        </p:txBody>
      </p:sp>
      <p:sp>
        <p:nvSpPr>
          <p:cNvPr id="4" name="Slide Number Placeholder 3"/>
          <p:cNvSpPr>
            <a:spLocks noGrp="1"/>
          </p:cNvSpPr>
          <p:nvPr>
            <p:ph type="sldNum" sz="quarter" idx="10"/>
          </p:nvPr>
        </p:nvSpPr>
        <p:spPr/>
        <p:txBody>
          <a:bodyPr/>
          <a:lstStyle/>
          <a:p>
            <a:fld id="{4C7E1CC9-C181-4583-9F0F-C39113424651}" type="slidenum">
              <a:rPr lang="en-US" smtClean="0"/>
              <a:t>4</a:t>
            </a:fld>
            <a:endParaRPr lang="en-US"/>
          </a:p>
        </p:txBody>
      </p:sp>
    </p:spTree>
    <p:extLst>
      <p:ext uri="{BB962C8B-B14F-4D97-AF65-F5344CB8AC3E}">
        <p14:creationId xmlns:p14="http://schemas.microsoft.com/office/powerpoint/2010/main" val="34530420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a:t>The</a:t>
            </a:r>
            <a:r>
              <a:rPr lang="en-US" sz="1000" baseline="0"/>
              <a:t> eligibility criteria for the MSI program are as follows:</a:t>
            </a:r>
          </a:p>
          <a:p>
            <a:endParaRPr lang="en-US" sz="1000" baseline="0"/>
          </a:p>
          <a:p>
            <a:pPr marL="0" marR="0" lvl="1" indent="0" algn="l" defTabSz="914400" rtl="0" eaLnBrk="1" fontAlgn="auto" latinLnBrk="0" hangingPunct="1">
              <a:lnSpc>
                <a:spcPct val="100000"/>
              </a:lnSpc>
              <a:spcBef>
                <a:spcPts val="0"/>
              </a:spcBef>
              <a:spcAft>
                <a:spcPts val="0"/>
              </a:spcAft>
              <a:buClrTx/>
              <a:buSzTx/>
              <a:buFontTx/>
              <a:buNone/>
              <a:tabLst/>
              <a:defRPr/>
            </a:pPr>
            <a:r>
              <a:rPr lang="en-US" sz="1000" baseline="0"/>
              <a:t>Proposals may only be submitted by universities and colleges, non-profit, non-academic organizations, and </a:t>
            </a:r>
            <a:r>
              <a:rPr lang="en-US" sz="1000">
                <a:solidFill>
                  <a:schemeClr val="tx1"/>
                </a:solidFill>
              </a:rPr>
              <a:t>NSF-sponsored federally funded research and development centers (FFRDCs), provided that that they are not including costs for which federal funds have already been awarded or are expected to be awarded.</a:t>
            </a:r>
            <a:endParaRPr lang="en-US" sz="1000" baseline="0"/>
          </a:p>
          <a:p>
            <a:endParaRPr lang="en-US" sz="1000" baseline="0"/>
          </a:p>
          <a:p>
            <a:r>
              <a:rPr lang="en-US" sz="1000" baseline="0"/>
              <a:t>The number of proposals per principal investigator, co-principal investigator, or senior personnel is limited to two.  An individual may participate in a proposal as a principal investigator, co-principal investigator, or other senior personnel in at most two proposals for a given deadline.  </a:t>
            </a:r>
          </a:p>
          <a:p>
            <a:endParaRPr lang="en-US" sz="1000" baseline="0"/>
          </a:p>
          <a:p>
            <a:pPr marL="0" lvl="0" indent="0" algn="l">
              <a:lnSpc>
                <a:spcPct val="120000"/>
              </a:lnSpc>
              <a:buFont typeface="Arial" charset="0"/>
              <a:buNone/>
            </a:pPr>
            <a:r>
              <a:rPr lang="en-US" sz="1000">
                <a:solidFill>
                  <a:schemeClr val="tx1"/>
                </a:solidFill>
              </a:rPr>
              <a:t>In the event that any individual exceeds this limit, any proposal submitted to this solicitation with this individual listed as PI, co-PI, or Senior Personnel after the first proposal is received at NSF will be returned without review.  No exceptions will be made. </a:t>
            </a:r>
          </a:p>
          <a:p>
            <a:endParaRPr lang="en-US" sz="1000" baseline="0"/>
          </a:p>
          <a:p>
            <a:r>
              <a:rPr lang="en-US" sz="1000" baseline="0"/>
              <a:t>Please review the solicitation for details.</a:t>
            </a:r>
          </a:p>
          <a:p>
            <a:endParaRPr lang="en-US"/>
          </a:p>
        </p:txBody>
      </p:sp>
      <p:sp>
        <p:nvSpPr>
          <p:cNvPr id="4" name="Slide Number Placeholder 3"/>
          <p:cNvSpPr>
            <a:spLocks noGrp="1"/>
          </p:cNvSpPr>
          <p:nvPr>
            <p:ph type="sldNum" sz="quarter" idx="10"/>
          </p:nvPr>
        </p:nvSpPr>
        <p:spPr/>
        <p:txBody>
          <a:bodyPr/>
          <a:lstStyle/>
          <a:p>
            <a:fld id="{4C7E1CC9-C181-4583-9F0F-C39113424651}" type="slidenum">
              <a:rPr lang="en-US" smtClean="0"/>
              <a:t>5</a:t>
            </a:fld>
            <a:endParaRPr lang="en-US"/>
          </a:p>
        </p:txBody>
      </p:sp>
    </p:spTree>
    <p:extLst>
      <p:ext uri="{BB962C8B-B14F-4D97-AF65-F5344CB8AC3E}">
        <p14:creationId xmlns:p14="http://schemas.microsoft.com/office/powerpoint/2010/main" val="37018475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MSIs, for the purposes of this solicitation, include Historically Black Colleges and Universities (HBCUs), Hispanic-Serving Institutions (HSIs), and Tribal College &amp; Universities (TCUs) as defined in Section I. Introduction.</a:t>
            </a:r>
          </a:p>
          <a:p>
            <a:endParaRPr lang="en-US"/>
          </a:p>
          <a:p>
            <a:r>
              <a:rPr lang="en-US"/>
              <a:t>Institutions must satisfy the definition of an MSI (HBCU, HSI or TCU) defined earlier in this solicitation (See Section I). The MSI Certification Form is required with submission of the proposal. (See Section V of the solicitation.)</a:t>
            </a:r>
          </a:p>
          <a:p>
            <a:endParaRPr lang="en-US"/>
          </a:p>
          <a:p>
            <a:r>
              <a:rPr lang="en-US"/>
              <a:t>For MSI certification, a representative of the institution (e.g., Sponsored Research Officer or higher) must sign a Certification of MSI Eligibility (see Section V below for the required template) to be included in the Supplementary Documentation section of the proposal.</a:t>
            </a:r>
          </a:p>
        </p:txBody>
      </p:sp>
      <p:sp>
        <p:nvSpPr>
          <p:cNvPr id="4" name="Slide Number Placeholder 3"/>
          <p:cNvSpPr>
            <a:spLocks noGrp="1"/>
          </p:cNvSpPr>
          <p:nvPr>
            <p:ph type="sldNum" sz="quarter" idx="10"/>
          </p:nvPr>
        </p:nvSpPr>
        <p:spPr/>
        <p:txBody>
          <a:bodyPr/>
          <a:lstStyle/>
          <a:p>
            <a:fld id="{4C7E1CC9-C181-4583-9F0F-C39113424651}" type="slidenum">
              <a:rPr lang="en-US" smtClean="0"/>
              <a:t>6</a:t>
            </a:fld>
            <a:endParaRPr lang="en-US"/>
          </a:p>
        </p:txBody>
      </p:sp>
    </p:spTree>
    <p:extLst>
      <p:ext uri="{BB962C8B-B14F-4D97-AF65-F5344CB8AC3E}">
        <p14:creationId xmlns:p14="http://schemas.microsoft.com/office/powerpoint/2010/main" val="25642043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a:t>Cyberinfrastructure for Sustained Scientific Innovation</a:t>
            </a:r>
            <a:r>
              <a:rPr lang="en-US" sz="1200"/>
              <a:t> </a:t>
            </a:r>
            <a:r>
              <a:rPr lang="en-US" baseline="0"/>
              <a:t>is a crosscutting program that is enabled by the collaboration of divisions and offices across CISE programs. The participating organizations are listed here. </a:t>
            </a:r>
          </a:p>
          <a:p>
            <a:endParaRPr lang="en-US" baseline="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a:t>While MSI is managed by CNS, each of the directorates, divisions and offices have also designated representatives that serve as points of contact for this solicitation. You can find these representatives by accessing the program page or the solicitation document. at </a:t>
            </a:r>
            <a:r>
              <a:rPr lang="en-US" b="0" baseline="0"/>
              <a:t>https://www.nsf.gov/pubs/2021/nsf21533/nsf21533.htm</a:t>
            </a:r>
          </a:p>
          <a:p>
            <a:endParaRPr lang="en-US" baseline="0"/>
          </a:p>
        </p:txBody>
      </p:sp>
      <p:sp>
        <p:nvSpPr>
          <p:cNvPr id="4" name="Slide Number Placeholder 3"/>
          <p:cNvSpPr>
            <a:spLocks noGrp="1"/>
          </p:cNvSpPr>
          <p:nvPr>
            <p:ph type="sldNum" sz="quarter" idx="10"/>
          </p:nvPr>
        </p:nvSpPr>
        <p:spPr/>
        <p:txBody>
          <a:bodyPr/>
          <a:lstStyle/>
          <a:p>
            <a:fld id="{62F8A193-9A88-4C12-A131-3411C4BCE5F8}" type="slidenum">
              <a:rPr lang="en-US" smtClean="0"/>
              <a:pPr/>
              <a:t>7</a:t>
            </a:fld>
            <a:endParaRPr lang="en-US"/>
          </a:p>
        </p:txBody>
      </p:sp>
    </p:spTree>
    <p:extLst>
      <p:ext uri="{BB962C8B-B14F-4D97-AF65-F5344CB8AC3E}">
        <p14:creationId xmlns:p14="http://schemas.microsoft.com/office/powerpoint/2010/main" val="9408952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a:solidFill>
                  <a:schemeClr val="tx1"/>
                </a:solidFill>
                <a:effectLst/>
                <a:latin typeface="+mn-lt"/>
                <a:ea typeface="+mn-ea"/>
                <a:cs typeface="+mn-cs"/>
              </a:rPr>
              <a:t>We strongly recommend that you discuss your ideas with the appropriate Program Directors after emailing them a one page summary.</a:t>
            </a:r>
          </a:p>
          <a:p>
            <a:endParaRPr lang="en-US" baseline="0"/>
          </a:p>
        </p:txBody>
      </p:sp>
      <p:sp>
        <p:nvSpPr>
          <p:cNvPr id="4" name="Slide Number Placeholder 3"/>
          <p:cNvSpPr>
            <a:spLocks noGrp="1"/>
          </p:cNvSpPr>
          <p:nvPr>
            <p:ph type="sldNum" sz="quarter" idx="10"/>
          </p:nvPr>
        </p:nvSpPr>
        <p:spPr/>
        <p:txBody>
          <a:bodyPr/>
          <a:lstStyle/>
          <a:p>
            <a:fld id="{62F8A193-9A88-4C12-A131-3411C4BCE5F8}" type="slidenum">
              <a:rPr lang="en-US" smtClean="0"/>
              <a:pPr/>
              <a:t>8</a:t>
            </a:fld>
            <a:endParaRPr lang="en-US"/>
          </a:p>
        </p:txBody>
      </p:sp>
    </p:spTree>
    <p:extLst>
      <p:ext uri="{BB962C8B-B14F-4D97-AF65-F5344CB8AC3E}">
        <p14:creationId xmlns:p14="http://schemas.microsoft.com/office/powerpoint/2010/main" val="28110566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a:solidFill>
                  <a:schemeClr val="tx1"/>
                </a:solidFill>
                <a:effectLst/>
                <a:latin typeface="+mn-lt"/>
                <a:ea typeface="+mn-ea"/>
                <a:cs typeface="+mn-cs"/>
              </a:rPr>
              <a:t>The NSF proposal and award process is detailed in the Proposal &amp; Award Policies &amp; Procedures Guide (PAPPG 20-1). </a:t>
            </a:r>
          </a:p>
          <a:p>
            <a:pPr marL="0" indent="0" algn="ctr">
              <a:buNone/>
            </a:pPr>
            <a:r>
              <a:rPr lang="en-US">
                <a:hlinkClick r:id="rId3"/>
              </a:rPr>
              <a:t>https://www.nsf.gov/pubs/policydocs/pappg20_1/</a:t>
            </a:r>
            <a:r>
              <a:rPr lang="en-US"/>
              <a:t> </a:t>
            </a:r>
          </a:p>
          <a:p>
            <a:pPr marL="0" indent="0">
              <a:buNone/>
            </a:pPr>
            <a:r>
              <a:rPr lang="en-US" sz="1200" kern="1200">
                <a:solidFill>
                  <a:schemeClr val="tx1"/>
                </a:solidFill>
                <a:effectLst/>
                <a:latin typeface="+mn-lt"/>
                <a:ea typeface="+mn-ea"/>
                <a:cs typeface="+mn-cs"/>
              </a:rPr>
              <a:t>The next slides include aspects that are specific to MSI.</a:t>
            </a:r>
          </a:p>
          <a:p>
            <a:endParaRPr lang="en-US"/>
          </a:p>
        </p:txBody>
      </p:sp>
      <p:sp>
        <p:nvSpPr>
          <p:cNvPr id="4" name="Slide Number Placeholder 3"/>
          <p:cNvSpPr>
            <a:spLocks noGrp="1"/>
          </p:cNvSpPr>
          <p:nvPr>
            <p:ph type="sldNum" sz="quarter" idx="5"/>
          </p:nvPr>
        </p:nvSpPr>
        <p:spPr/>
        <p:txBody>
          <a:bodyPr/>
          <a:lstStyle/>
          <a:p>
            <a:fld id="{81EEAFE9-A011-4905-BEEB-819B53C2C504}" type="slidenum">
              <a:rPr lang="en-US" smtClean="0"/>
              <a:t>9</a:t>
            </a:fld>
            <a:endParaRPr lang="en-US"/>
          </a:p>
        </p:txBody>
      </p:sp>
    </p:spTree>
    <p:extLst>
      <p:ext uri="{BB962C8B-B14F-4D97-AF65-F5344CB8AC3E}">
        <p14:creationId xmlns:p14="http://schemas.microsoft.com/office/powerpoint/2010/main" val="26891405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userDrawn="1"/>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3"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a:t>Click to edit Master title style</a:t>
            </a:r>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a:xfrm>
            <a:off x="7077511" y="5410201"/>
            <a:ext cx="2743200" cy="365125"/>
          </a:xfrm>
          <a:prstGeom prst="rect">
            <a:avLst/>
          </a:prstGeom>
        </p:spPr>
        <p:txBody>
          <a:bodyPr/>
          <a:lstStyle/>
          <a:p>
            <a:fld id="{48A87A34-81AB-432B-8DAE-1953F412C126}" type="datetimeFigureOut">
              <a:rPr lang="en-US" dirty="0"/>
              <a:t>12/15/2020</a:t>
            </a:fld>
            <a:endParaRPr lang="en-US"/>
          </a:p>
        </p:txBody>
      </p:sp>
      <p:sp>
        <p:nvSpPr>
          <p:cNvPr id="5" name="Footer Placeholder 4"/>
          <p:cNvSpPr>
            <a:spLocks noGrp="1"/>
          </p:cNvSpPr>
          <p:nvPr>
            <p:ph type="ftr" sz="quarter" idx="11"/>
          </p:nvPr>
        </p:nvSpPr>
        <p:spPr>
          <a:xfrm>
            <a:off x="1876424" y="5410201"/>
            <a:ext cx="5124886" cy="365125"/>
          </a:xfrm>
        </p:spPr>
        <p:txBody>
          <a:bodyPr/>
          <a:lstStyle/>
          <a:p>
            <a:endParaRPr lang="en-US"/>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456921" y="5883276"/>
            <a:ext cx="2743200" cy="365125"/>
          </a:xfrm>
          <a:prstGeom prst="rect">
            <a:avLst/>
          </a:prstGeom>
        </p:spPr>
        <p:txBody>
          <a:bodyPr/>
          <a:lstStyle/>
          <a:p>
            <a:fld id="{48A87A34-81AB-432B-8DAE-1953F412C126}" type="datetimeFigureOut">
              <a:rPr lang="en-US" dirty="0"/>
              <a:t>12/15/2020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a:t>Click to edit Master title style</a:t>
            </a:r>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456921" y="5883276"/>
            <a:ext cx="2743200" cy="365125"/>
          </a:xfrm>
          <a:prstGeom prst="rect">
            <a:avLst/>
          </a:prstGeom>
        </p:spPr>
        <p:txBody>
          <a:bodyPr/>
          <a:lstStyle/>
          <a:p>
            <a:fld id="{48A87A34-81AB-432B-8DAE-1953F412C126}" type="datetimeFigureOut">
              <a:rPr lang="en-US" dirty="0"/>
              <a:t>12/15/2020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a:t>Click to edit Master title style</a:t>
            </a:r>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456921" y="5883276"/>
            <a:ext cx="2743200" cy="365125"/>
          </a:xfrm>
          <a:prstGeom prst="rect">
            <a:avLst/>
          </a:prstGeom>
        </p:spPr>
        <p:txBody>
          <a:bodyPr/>
          <a:lstStyle/>
          <a:p>
            <a:fld id="{48A87A34-81AB-432B-8DAE-1953F412C126}" type="datetimeFigureOut">
              <a:rPr lang="en-US" dirty="0"/>
              <a:t>12/15/2020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456921" y="5883276"/>
            <a:ext cx="2743200" cy="365125"/>
          </a:xfrm>
          <a:prstGeom prst="rect">
            <a:avLst/>
          </a:prstGeom>
        </p:spPr>
        <p:txBody>
          <a:bodyPr/>
          <a:lstStyle/>
          <a:p>
            <a:fld id="{48A87A34-81AB-432B-8DAE-1953F412C126}" type="datetimeFigureOut">
              <a:rPr lang="en-US" dirty="0"/>
              <a:t>12/15/2020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a:t>Click to edit Master title style</a:t>
            </a:r>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a:xfrm>
            <a:off x="7456921" y="5883276"/>
            <a:ext cx="2743200" cy="365125"/>
          </a:xfrm>
          <a:prstGeom prst="rect">
            <a:avLst/>
          </a:prstGeom>
        </p:spPr>
        <p:txBody>
          <a:bodyPr/>
          <a:lstStyle/>
          <a:p>
            <a:fld id="{48A87A34-81AB-432B-8DAE-1953F412C126}" type="datetimeFigureOut">
              <a:rPr lang="en-US" dirty="0"/>
              <a:t>12/15/2020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a:t>Click to edit Master title style</a:t>
            </a:r>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a:xfrm>
            <a:off x="7456921" y="5883276"/>
            <a:ext cx="2743200" cy="365125"/>
          </a:xfrm>
          <a:prstGeom prst="rect">
            <a:avLst/>
          </a:prstGeom>
        </p:spPr>
        <p:txBody>
          <a:bodyPr/>
          <a:lstStyle/>
          <a:p>
            <a:fld id="{48A87A34-81AB-432B-8DAE-1953F412C126}" type="datetimeFigureOut">
              <a:rPr lang="en-US" dirty="0"/>
              <a:t>12/15/2020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7456921" y="5883276"/>
            <a:ext cx="2743200" cy="365125"/>
          </a:xfrm>
          <a:prstGeom prst="rect">
            <a:avLst/>
          </a:prstGeom>
        </p:spPr>
        <p:txBody>
          <a:bodyPr/>
          <a:lstStyle/>
          <a:p>
            <a:fld id="{48A87A34-81AB-432B-8DAE-1953F412C126}" type="datetimeFigureOut">
              <a:rPr lang="en-US" dirty="0"/>
              <a:t>12/15/2020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7456921" y="5883276"/>
            <a:ext cx="2743200" cy="365125"/>
          </a:xfrm>
          <a:prstGeom prst="rect">
            <a:avLst/>
          </a:prstGeom>
        </p:spPr>
        <p:txBody>
          <a:bodyPr/>
          <a:lstStyle/>
          <a:p>
            <a:fld id="{48A87A34-81AB-432B-8DAE-1953F412C126}" type="datetimeFigureOut">
              <a:rPr lang="en-US" dirty="0"/>
              <a:t>12/15/2020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7" name="TextBox 6"/>
          <p:cNvSpPr txBox="1"/>
          <p:nvPr userDrawn="1"/>
        </p:nvSpPr>
        <p:spPr>
          <a:xfrm>
            <a:off x="3091862" y="6463430"/>
            <a:ext cx="240772" cy="338554"/>
          </a:xfrm>
          <a:prstGeom prst="rect">
            <a:avLst/>
          </a:prstGeom>
          <a:noFill/>
        </p:spPr>
        <p:txBody>
          <a:bodyPr wrap="none" rtlCol="0">
            <a:spAutoFit/>
          </a:bodyPr>
          <a:lstStyle/>
          <a:p>
            <a:r>
              <a:rPr lang="en-US" sz="1600"/>
              <a:t> </a:t>
            </a:r>
            <a:endParaRPr lang="en-US" sz="1800"/>
          </a:p>
        </p:txBody>
      </p:sp>
      <p:sp>
        <p:nvSpPr>
          <p:cNvPr id="18" name="Slide Number Placeholder 17">
            <a:extLst>
              <a:ext uri="{FF2B5EF4-FFF2-40B4-BE49-F238E27FC236}">
                <a16:creationId xmlns:a16="http://schemas.microsoft.com/office/drawing/2014/main" id="{E2C923D9-FF05-4D4D-A738-8F393250EDDF}"/>
              </a:ext>
            </a:extLst>
          </p:cNvPr>
          <p:cNvSpPr>
            <a:spLocks noGrp="1"/>
          </p:cNvSpPr>
          <p:nvPr>
            <p:ph type="sldNum" sz="quarter" idx="12"/>
          </p:nvPr>
        </p:nvSpPr>
        <p:spPr/>
        <p:txBody>
          <a:bodyPr/>
          <a:lstStyle/>
          <a:p>
            <a:fld id="{1403A9F4-2153-4E30-848A-357EB84591DA}" type="slidenum">
              <a:rPr lang="en-US" smtClean="0"/>
              <a:t>‹#›</a:t>
            </a:fld>
            <a:endParaRPr lang="en-US"/>
          </a:p>
        </p:txBody>
      </p:sp>
    </p:spTree>
    <p:extLst>
      <p:ext uri="{BB962C8B-B14F-4D97-AF65-F5344CB8AC3E}">
        <p14:creationId xmlns:p14="http://schemas.microsoft.com/office/powerpoint/2010/main" val="28700146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cap="none" baseline="0"/>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7456921" y="5883276"/>
            <a:ext cx="2743200" cy="365125"/>
          </a:xfrm>
          <a:prstGeom prst="rect">
            <a:avLst/>
          </a:prstGeom>
        </p:spPr>
        <p:txBody>
          <a:bodyPr/>
          <a:lstStyle/>
          <a:p>
            <a:fld id="{48A87A34-81AB-432B-8DAE-1953F412C126}" type="datetimeFigureOut">
              <a:rPr lang="en-US" dirty="0"/>
              <a:t>12/15/2020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a:t>Click to edit Master title style</a:t>
            </a:r>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456921" y="5883276"/>
            <a:ext cx="2743200" cy="365125"/>
          </a:xfrm>
          <a:prstGeom prst="rect">
            <a:avLst/>
          </a:prstGeom>
        </p:spPr>
        <p:txBody>
          <a:bodyPr/>
          <a:lstStyle/>
          <a:p>
            <a:fld id="{48A87A34-81AB-432B-8DAE-1953F412C126}" type="datetimeFigureOut">
              <a:rPr lang="en-US" dirty="0"/>
              <a:t>12/15/2020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41410" y="2249486"/>
            <a:ext cx="4878389"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2249486"/>
            <a:ext cx="48752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7456921" y="5883276"/>
            <a:ext cx="2743200" cy="365125"/>
          </a:xfrm>
          <a:prstGeom prst="rect">
            <a:avLst/>
          </a:prstGeom>
        </p:spPr>
        <p:txBody>
          <a:bodyPr/>
          <a:lstStyle/>
          <a:p>
            <a:fld id="{48A87A34-81AB-432B-8DAE-1953F412C126}" type="datetimeFigureOut">
              <a:rPr lang="en-US" dirty="0"/>
              <a:t>12/15/2020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a:t>Click to edit Master title style</a:t>
            </a:r>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7456921" y="5883276"/>
            <a:ext cx="2743200" cy="365125"/>
          </a:xfrm>
          <a:prstGeom prst="rect">
            <a:avLst/>
          </a:prstGeom>
        </p:spPr>
        <p:txBody>
          <a:bodyPr/>
          <a:lstStyle/>
          <a:p>
            <a:fld id="{48A87A34-81AB-432B-8DAE-1953F412C126}" type="datetimeFigureOut">
              <a:rPr lang="en-US" dirty="0"/>
              <a:t>12/15/2020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7456921" y="5883276"/>
            <a:ext cx="2743200" cy="365125"/>
          </a:xfrm>
          <a:prstGeom prst="rect">
            <a:avLst/>
          </a:prstGeom>
        </p:spPr>
        <p:txBody>
          <a:bodyPr/>
          <a:lstStyle/>
          <a:p>
            <a:fld id="{48A87A34-81AB-432B-8DAE-1953F412C126}" type="datetimeFigureOut">
              <a:rPr lang="en-US" dirty="0"/>
              <a:t>12/15/2020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456921" y="5883276"/>
            <a:ext cx="2743200" cy="365125"/>
          </a:xfrm>
          <a:prstGeom prst="rect">
            <a:avLst/>
          </a:prstGeom>
        </p:spPr>
        <p:txBody>
          <a:bodyPr/>
          <a:lstStyle/>
          <a:p>
            <a:fld id="{48A87A34-81AB-432B-8DAE-1953F412C126}" type="datetimeFigureOut">
              <a:rPr lang="en-US" dirty="0"/>
              <a:t>12/15/2020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56200" y="592666"/>
            <a:ext cx="5891209" cy="5198534"/>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456921" y="5883276"/>
            <a:ext cx="2743200" cy="365125"/>
          </a:xfrm>
          <a:prstGeom prst="rect">
            <a:avLst/>
          </a:prstGeom>
        </p:spPr>
        <p:txBody>
          <a:bodyPr/>
          <a:lstStyle/>
          <a:p>
            <a:fld id="{48A87A34-81AB-432B-8DAE-1953F412C126}" type="datetimeFigureOut">
              <a:rPr lang="en-US" dirty="0"/>
              <a:t>12/15/2020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456921" y="5883276"/>
            <a:ext cx="2743200" cy="365125"/>
          </a:xfrm>
          <a:prstGeom prst="rect">
            <a:avLst/>
          </a:prstGeom>
        </p:spPr>
        <p:txBody>
          <a:bodyPr/>
          <a:lstStyle/>
          <a:p>
            <a:fld id="{48A87A34-81AB-432B-8DAE-1953F412C126}" type="datetimeFigureOut">
              <a:rPr lang="en-US" dirty="0"/>
              <a:t>12/15/2020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3.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UpDiag">
          <a:fgClr>
            <a:srgbClr val="002060"/>
          </a:fgClr>
          <a:bgClr>
            <a:schemeClr val="bg2"/>
          </a:bgClr>
        </a:pattFill>
        <a:effectLst/>
      </p:bgPr>
    </p:bg>
    <p:spTree>
      <p:nvGrpSpPr>
        <p:cNvPr id="1" name=""/>
        <p:cNvGrpSpPr/>
        <p:nvPr/>
      </p:nvGrpSpPr>
      <p:grpSpPr>
        <a:xfrm>
          <a:off x="0" y="0"/>
          <a:ext cx="0" cy="0"/>
          <a:chOff x="0" y="0"/>
          <a:chExt cx="0" cy="0"/>
        </a:xfrm>
      </p:grpSpPr>
      <p:grpSp>
        <p:nvGrpSpPr>
          <p:cNvPr id="8" name="Group 7"/>
          <p:cNvGrpSpPr/>
          <p:nvPr userDrawn="1"/>
        </p:nvGrpSpPr>
        <p:grpSpPr>
          <a:xfrm>
            <a:off x="-14288" y="0"/>
            <a:ext cx="12053888" cy="6858001"/>
            <a:chOff x="-14288" y="0"/>
            <a:chExt cx="12053888" cy="6858001"/>
          </a:xfrm>
          <a:gradFill flip="none" rotWithShape="1">
            <a:gsLst>
              <a:gs pos="2000">
                <a:schemeClr val="tx2"/>
              </a:gs>
              <a:gs pos="86000">
                <a:schemeClr val="accent1">
                  <a:lumMod val="50000"/>
                </a:schemeClr>
              </a:gs>
            </a:gsLst>
            <a:lin ang="5400000" scaled="0"/>
            <a:tileRect/>
          </a:gradFill>
        </p:grpSpPr>
        <p:grpSp>
          <p:nvGrpSpPr>
            <p:cNvPr id="9" name="Group 8"/>
            <p:cNvGrpSpPr/>
            <p:nvPr/>
          </p:nvGrpSpPr>
          <p:grpSpPr>
            <a:xfrm>
              <a:off x="-14288" y="0"/>
              <a:ext cx="1220788" cy="6858001"/>
              <a:chOff x="-14288" y="0"/>
              <a:chExt cx="1220788" cy="6858001"/>
            </a:xfrm>
            <a:grp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p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pic>
        <p:nvPicPr>
          <p:cNvPr id="51" name="Picture 2" descr="\\DROBO-FS\QuickDrops\JB\PPTX NG\Droplets\LightingOverlay.png">
            <a:extLst>
              <a:ext uri="{FF2B5EF4-FFF2-40B4-BE49-F238E27FC236}">
                <a16:creationId xmlns:a16="http://schemas.microsoft.com/office/drawing/2014/main" id="{F58649D9-D145-400E-AB7B-86EEB2452599}"/>
              </a:ext>
            </a:extLst>
          </p:cNvPr>
          <p:cNvPicPr>
            <a:picLocks noChangeAspect="1" noChangeArrowheads="1"/>
          </p:cNvPicPr>
          <p:nvPr userDrawn="1"/>
        </p:nvPicPr>
        <p:blipFill>
          <a:blip r:embed="rId20">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1049337" y="6186487"/>
            <a:ext cx="6239309" cy="365125"/>
          </a:xfrm>
          <a:prstGeom prst="rect">
            <a:avLst/>
          </a:prstGeom>
        </p:spPr>
        <p:txBody>
          <a:bodyPr vert="horz" lIns="91440" tIns="45720" rIns="91440" bIns="45720" rtlCol="0" anchor="ctr"/>
          <a:lstStyle>
            <a:lvl1pPr algn="l">
              <a:defRPr sz="1600" cap="all" baseline="0">
                <a:solidFill>
                  <a:schemeClr val="tx1">
                    <a:tint val="75000"/>
                  </a:schemeClr>
                </a:solidFill>
              </a:defRPr>
            </a:lvl1pPr>
          </a:lstStyle>
          <a:p>
            <a:r>
              <a:rPr lang="en-US"/>
              <a:t>NSF 20-592 MSI</a:t>
            </a:r>
          </a:p>
        </p:txBody>
      </p:sp>
      <p:sp>
        <p:nvSpPr>
          <p:cNvPr id="6" name="Slide Number Placeholder 5"/>
          <p:cNvSpPr>
            <a:spLocks noGrp="1"/>
          </p:cNvSpPr>
          <p:nvPr>
            <p:ph type="sldNum" sz="quarter" idx="4"/>
          </p:nvPr>
        </p:nvSpPr>
        <p:spPr>
          <a:xfrm>
            <a:off x="10422373" y="6186486"/>
            <a:ext cx="771089"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6D22F896-40B5-4ADD-8801-0D06FADFA095}" type="slidenum">
              <a:rPr lang="en-US" smtClean="0"/>
              <a:pPr/>
              <a:t>‹#›</a:t>
            </a:fld>
            <a:endParaRPr lang="en-US"/>
          </a:p>
        </p:txBody>
      </p:sp>
      <p:pic>
        <p:nvPicPr>
          <p:cNvPr id="49" name="Picture 48" descr="nsf1.png">
            <a:extLst>
              <a:ext uri="{FF2B5EF4-FFF2-40B4-BE49-F238E27FC236}">
                <a16:creationId xmlns:a16="http://schemas.microsoft.com/office/drawing/2014/main" id="{B05BE7C1-5EB0-4D21-B666-18ABA116A0DE}"/>
              </a:ext>
            </a:extLst>
          </p:cNvPr>
          <p:cNvPicPr>
            <a:picLocks noChangeAspect="1"/>
          </p:cNvPicPr>
          <p:nvPr userDrawn="1"/>
        </p:nvPicPr>
        <p:blipFill>
          <a:blip r:embed="rId21" cstate="print">
            <a:extLst>
              <a:ext uri="{28A0092B-C50C-407E-A947-70E740481C1C}">
                <a14:useLocalDpi xmlns:a14="http://schemas.microsoft.com/office/drawing/2010/main"/>
              </a:ext>
            </a:extLst>
          </a:blip>
          <a:stretch>
            <a:fillRect/>
          </a:stretch>
        </p:blipFill>
        <p:spPr>
          <a:xfrm>
            <a:off x="150339" y="5929512"/>
            <a:ext cx="779321" cy="783825"/>
          </a:xfrm>
          <a:prstGeom prst="rect">
            <a:avLst/>
          </a:prstGeom>
        </p:spPr>
      </p:pic>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 id="2147483669" r:id="rId18"/>
  </p:sldLayoutIdLst>
  <p:txStyles>
    <p:titleStyle>
      <a:lvl1pPr algn="l" defTabSz="914400" rtl="0" eaLnBrk="1" latinLnBrk="0" hangingPunct="1">
        <a:lnSpc>
          <a:spcPct val="90000"/>
        </a:lnSpc>
        <a:spcBef>
          <a:spcPct val="0"/>
        </a:spcBef>
        <a:buNone/>
        <a:defRPr sz="36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nsf.gov/cise/cise_dmp.jsp"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hyperlink" Target="https://www.nsf.gov/bfa/dias/policy/dmp.jsp"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5.sv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nsf.gov/pubs/policydocs/pappg20_1/"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68479" y="667953"/>
            <a:ext cx="8791576" cy="2600642"/>
          </a:xfrm>
        </p:spPr>
        <p:txBody>
          <a:bodyPr>
            <a:normAutofit/>
          </a:bodyPr>
          <a:lstStyle/>
          <a:p>
            <a:r>
              <a:rPr lang="en-US" sz="3600" b="1" dirty="0"/>
              <a:t>Minority-Serving Institutions Research Expansion Program</a:t>
            </a:r>
            <a:br>
              <a:rPr lang="en-US" sz="3600" b="1" dirty="0"/>
            </a:br>
            <a:r>
              <a:rPr lang="en-US" sz="3600" b="1" dirty="0"/>
              <a:t>(CISE-MSI Program)</a:t>
            </a:r>
            <a:br>
              <a:rPr lang="en-US" sz="3600" b="1" dirty="0"/>
            </a:br>
            <a:r>
              <a:rPr lang="en-US" sz="3600" b="1" dirty="0"/>
              <a:t>NSF 21-533</a:t>
            </a:r>
            <a:br>
              <a:rPr lang="en-US" sz="2800" dirty="0"/>
            </a:br>
            <a:endParaRPr lang="en-US" sz="2400" dirty="0"/>
          </a:p>
        </p:txBody>
      </p:sp>
      <p:sp>
        <p:nvSpPr>
          <p:cNvPr id="3" name="Subtitle 2"/>
          <p:cNvSpPr>
            <a:spLocks noGrp="1"/>
          </p:cNvSpPr>
          <p:nvPr>
            <p:ph type="subTitle" idx="1"/>
          </p:nvPr>
        </p:nvSpPr>
        <p:spPr>
          <a:xfrm>
            <a:off x="8486169" y="6216978"/>
            <a:ext cx="3543720" cy="505097"/>
          </a:xfrm>
        </p:spPr>
        <p:txBody>
          <a:bodyPr vert="horz" lIns="91440" tIns="45720" rIns="91440" bIns="45720" rtlCol="0" anchor="t">
            <a:normAutofit/>
          </a:bodyPr>
          <a:lstStyle/>
          <a:p>
            <a:r>
              <a:rPr lang="en-US">
                <a:solidFill>
                  <a:schemeClr val="tx1"/>
                </a:solidFill>
              </a:rPr>
              <a:t>Webinar: December 14, 2020</a:t>
            </a:r>
          </a:p>
          <a:p>
            <a:endParaRPr lang="en-US" sz="1800">
              <a:solidFill>
                <a:schemeClr val="tx1"/>
              </a:solidFill>
            </a:endParaRPr>
          </a:p>
        </p:txBody>
      </p:sp>
      <p:sp>
        <p:nvSpPr>
          <p:cNvPr id="6" name="Subtitle 2"/>
          <p:cNvSpPr txBox="1">
            <a:spLocks/>
          </p:cNvSpPr>
          <p:nvPr/>
        </p:nvSpPr>
        <p:spPr>
          <a:xfrm>
            <a:off x="1296735" y="3589406"/>
            <a:ext cx="9428812" cy="93910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2400">
                <a:solidFill>
                  <a:schemeClr val="tx1"/>
                </a:solidFill>
              </a:rPr>
              <a:t>Fay Cobb Payton, Almadena Y. Chtchelkanova, Daniel R. Cosley, Deepankar Medhi, Stefan A. Robila, Michelle L. Rogers, Rebecca Shearman</a:t>
            </a:r>
          </a:p>
          <a:p>
            <a:endParaRPr lang="en-US" sz="2400">
              <a:solidFill>
                <a:schemeClr val="tx1"/>
              </a:solidFill>
            </a:endParaRPr>
          </a:p>
          <a:p>
            <a:pPr algn="l"/>
            <a:r>
              <a:rPr lang="en-US" sz="2400">
                <a:solidFill>
                  <a:schemeClr val="tx1"/>
                </a:solidFill>
                <a:ea typeface="Verdana" pitchFamily="34" charset="0"/>
                <a:cs typeface="Verdana" pitchFamily="34" charset="0"/>
              </a:rPr>
              <a:t>Directorate for Computer &amp; Information Science &amp;Engineering (CISE)</a:t>
            </a:r>
          </a:p>
        </p:txBody>
      </p:sp>
    </p:spTree>
    <p:extLst>
      <p:ext uri="{BB962C8B-B14F-4D97-AF65-F5344CB8AC3E}">
        <p14:creationId xmlns:p14="http://schemas.microsoft.com/office/powerpoint/2010/main" val="33534694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p:cNvSpPr>
            <a:spLocks noGrp="1"/>
          </p:cNvSpPr>
          <p:nvPr>
            <p:ph type="subTitle" idx="1"/>
          </p:nvPr>
        </p:nvSpPr>
        <p:spPr>
          <a:xfrm>
            <a:off x="1085851" y="1524000"/>
            <a:ext cx="9839324" cy="4930775"/>
          </a:xfrm>
        </p:spPr>
        <p:txBody>
          <a:bodyPr vert="horz" lIns="91440" tIns="45720" rIns="91440" bIns="45720" rtlCol="0" anchor="t">
            <a:normAutofit/>
          </a:bodyPr>
          <a:lstStyle/>
          <a:p>
            <a:pPr marL="342900" indent="-342900" algn="l">
              <a:buFont typeface="Courier New" panose="02070309020205020404" pitchFamily="49" charset="0"/>
              <a:buChar char="o"/>
            </a:pPr>
            <a:r>
              <a:rPr lang="en-US" sz="3200" b="1" kern="0">
                <a:solidFill>
                  <a:schemeClr val="tx1"/>
                </a:solidFill>
                <a:ea typeface="Verdana" pitchFamily="34" charset="0"/>
                <a:cs typeface="Verdana" pitchFamily="34" charset="0"/>
              </a:rPr>
              <a:t>NSF Unit of Consideration (Division):</a:t>
            </a:r>
          </a:p>
          <a:p>
            <a:pPr marL="800100" lvl="1" indent="-342900" algn="l">
              <a:buFont typeface="Courier New" panose="02070309020205020404" pitchFamily="49" charset="0"/>
              <a:buChar char="o"/>
            </a:pPr>
            <a:r>
              <a:rPr lang="en-US" sz="2400" kern="0">
                <a:solidFill>
                  <a:schemeClr val="tx1"/>
                </a:solidFill>
                <a:ea typeface="Verdana"/>
                <a:cs typeface="Verdana"/>
              </a:rPr>
              <a:t>The proposals should choose “CNS” as program.</a:t>
            </a:r>
          </a:p>
          <a:p>
            <a:pPr marL="800100" lvl="1" indent="-342900" algn="l">
              <a:buFont typeface="Courier New" panose="02070309020205020404" pitchFamily="49" charset="0"/>
              <a:buChar char="o"/>
            </a:pPr>
            <a:endParaRPr lang="en-US" sz="2400" kern="0">
              <a:solidFill>
                <a:schemeClr val="tx1"/>
              </a:solidFill>
              <a:ea typeface="Verdana" pitchFamily="34" charset="0"/>
              <a:cs typeface="Verdana" pitchFamily="34" charset="0"/>
            </a:endParaRPr>
          </a:p>
          <a:p>
            <a:pPr marL="342900" indent="-342900" algn="l">
              <a:buFont typeface="Courier New" panose="02070309020205020404" pitchFamily="49" charset="0"/>
              <a:buChar char="o"/>
            </a:pPr>
            <a:r>
              <a:rPr lang="en-US" sz="3200" b="1" kern="0">
                <a:solidFill>
                  <a:schemeClr val="tx1"/>
                </a:solidFill>
                <a:ea typeface="Verdana" pitchFamily="34" charset="0"/>
                <a:cs typeface="Verdana" pitchFamily="34" charset="0"/>
              </a:rPr>
              <a:t>Proposal Title</a:t>
            </a:r>
          </a:p>
          <a:p>
            <a:pPr marL="742950" lvl="1" indent="-285750" algn="l">
              <a:buFont typeface="Courier New" panose="02070309020205020404" pitchFamily="49" charset="0"/>
              <a:buChar char="o"/>
            </a:pPr>
            <a:r>
              <a:rPr lang="en-US" sz="2400" kern="0">
                <a:solidFill>
                  <a:schemeClr val="tx1"/>
                </a:solidFill>
                <a:ea typeface="Verdana"/>
                <a:cs typeface="Verdana"/>
              </a:rPr>
              <a:t>Proposal titles should begin with “CISE-MSI:”, then the Thread acronym, then the intended CISE program</a:t>
            </a:r>
          </a:p>
          <a:p>
            <a:pPr marL="800100" lvl="1" indent="-342900" algn="l">
              <a:buFont typeface="Courier New" panose="02070309020205020404" pitchFamily="49" charset="0"/>
              <a:buChar char="o"/>
            </a:pPr>
            <a:r>
              <a:rPr lang="en-US" sz="2800">
                <a:solidFill>
                  <a:schemeClr val="tx1"/>
                </a:solidFill>
                <a:cs typeface="Arial"/>
              </a:rPr>
              <a:t>Example</a:t>
            </a:r>
          </a:p>
          <a:p>
            <a:pPr marL="1200150" lvl="2" indent="-285750" algn="l">
              <a:buFont typeface="Courier New" panose="02070309020205020404" pitchFamily="49" charset="0"/>
              <a:buChar char="o"/>
            </a:pPr>
            <a:r>
              <a:rPr lang="en-US" sz="2400">
                <a:solidFill>
                  <a:srgbClr val="FFFF00"/>
                </a:solidFill>
                <a:cs typeface="Arial"/>
              </a:rPr>
              <a:t>CISE-MSI:</a:t>
            </a:r>
            <a:r>
              <a:rPr lang="en-US" sz="2400">
                <a:solidFill>
                  <a:srgbClr val="0070C0"/>
                </a:solidFill>
                <a:cs typeface="Arial"/>
              </a:rPr>
              <a:t>:</a:t>
            </a:r>
            <a:r>
              <a:rPr lang="en-US" sz="2400">
                <a:solidFill>
                  <a:srgbClr val="FFFF00"/>
                </a:solidFill>
                <a:cs typeface="Arial"/>
              </a:rPr>
              <a:t>RPEP: CNS: </a:t>
            </a:r>
            <a:r>
              <a:rPr lang="en-US" sz="2400" i="1" err="1">
                <a:solidFill>
                  <a:schemeClr val="tx1"/>
                </a:solidFill>
                <a:cs typeface="Arial"/>
              </a:rPr>
              <a:t>MyProjectTitle</a:t>
            </a:r>
            <a:endParaRPr lang="en-US" sz="2400" i="1">
              <a:solidFill>
                <a:schemeClr val="tx1"/>
              </a:solidFill>
              <a:cs typeface="Arial"/>
            </a:endParaRPr>
          </a:p>
          <a:p>
            <a:pPr marL="457200" indent="-457200" algn="l">
              <a:buFont typeface="Courier New" panose="02070309020205020404" pitchFamily="49" charset="0"/>
              <a:buChar char="o"/>
              <a:defRPr/>
            </a:pPr>
            <a:endParaRPr lang="en-US" sz="2800">
              <a:solidFill>
                <a:schemeClr val="tx1"/>
              </a:solidFill>
              <a:cs typeface="Arial"/>
            </a:endParaRPr>
          </a:p>
        </p:txBody>
      </p:sp>
      <p:sp>
        <p:nvSpPr>
          <p:cNvPr id="3" name="Slide Number Placeholder 2"/>
          <p:cNvSpPr>
            <a:spLocks noGrp="1"/>
          </p:cNvSpPr>
          <p:nvPr>
            <p:ph type="sldNum" sz="quarter" idx="12"/>
          </p:nvPr>
        </p:nvSpPr>
        <p:spPr/>
        <p:txBody>
          <a:bodyPr/>
          <a:lstStyle/>
          <a:p>
            <a:fld id="{1403A9F4-2153-4E30-848A-357EB84591DA}" type="slidenum">
              <a:rPr lang="en-US" smtClean="0"/>
              <a:pPr/>
              <a:t>10</a:t>
            </a:fld>
            <a:endParaRPr lang="en-US"/>
          </a:p>
        </p:txBody>
      </p:sp>
      <p:sp>
        <p:nvSpPr>
          <p:cNvPr id="2" name="Title 1"/>
          <p:cNvSpPr>
            <a:spLocks noGrp="1"/>
          </p:cNvSpPr>
          <p:nvPr>
            <p:ph type="ctrTitle" idx="4294967295"/>
          </p:nvPr>
        </p:nvSpPr>
        <p:spPr>
          <a:xfrm>
            <a:off x="1524000" y="31750"/>
            <a:ext cx="7848600" cy="958850"/>
          </a:xfrm>
        </p:spPr>
        <p:txBody>
          <a:bodyPr>
            <a:normAutofit/>
          </a:bodyPr>
          <a:lstStyle/>
          <a:p>
            <a:r>
              <a:rPr lang="en-US" sz="3200" b="1"/>
              <a:t>Cover Sheet</a:t>
            </a:r>
          </a:p>
        </p:txBody>
      </p:sp>
    </p:spTree>
    <p:extLst>
      <p:ext uri="{BB962C8B-B14F-4D97-AF65-F5344CB8AC3E}">
        <p14:creationId xmlns:p14="http://schemas.microsoft.com/office/powerpoint/2010/main" val="5325588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52598-49BA-4BE0-B178-921671340421}"/>
              </a:ext>
            </a:extLst>
          </p:cNvPr>
          <p:cNvSpPr>
            <a:spLocks noGrp="1"/>
          </p:cNvSpPr>
          <p:nvPr>
            <p:ph type="title"/>
          </p:nvPr>
        </p:nvSpPr>
        <p:spPr>
          <a:xfrm>
            <a:off x="1141412" y="306142"/>
            <a:ext cx="9905998" cy="760657"/>
          </a:xfrm>
        </p:spPr>
        <p:txBody>
          <a:bodyPr/>
          <a:lstStyle/>
          <a:p>
            <a:r>
              <a:rPr lang="en-US" b="1"/>
              <a:t>Project Description</a:t>
            </a:r>
          </a:p>
        </p:txBody>
      </p:sp>
      <p:sp>
        <p:nvSpPr>
          <p:cNvPr id="3" name="Content Placeholder 2">
            <a:extLst>
              <a:ext uri="{FF2B5EF4-FFF2-40B4-BE49-F238E27FC236}">
                <a16:creationId xmlns:a16="http://schemas.microsoft.com/office/drawing/2014/main" id="{C1957C22-59AC-441C-9C46-473036208B28}"/>
              </a:ext>
            </a:extLst>
          </p:cNvPr>
          <p:cNvSpPr>
            <a:spLocks noGrp="1"/>
          </p:cNvSpPr>
          <p:nvPr>
            <p:ph idx="1"/>
          </p:nvPr>
        </p:nvSpPr>
        <p:spPr>
          <a:xfrm>
            <a:off x="761584" y="1166275"/>
            <a:ext cx="11252225" cy="5023510"/>
          </a:xfrm>
        </p:spPr>
        <p:txBody>
          <a:bodyPr>
            <a:normAutofit/>
          </a:bodyPr>
          <a:lstStyle/>
          <a:p>
            <a:pPr marL="0" indent="0">
              <a:buNone/>
            </a:pPr>
            <a:r>
              <a:rPr lang="en-US"/>
              <a:t>In the first paragraph of the Project Description, identify the intended CISE program(s) (e.g., CPS, </a:t>
            </a:r>
            <a:r>
              <a:rPr lang="en-US" err="1"/>
              <a:t>SaTC</a:t>
            </a:r>
            <a:r>
              <a:rPr lang="en-US"/>
              <a:t>). The description must indicate how the proposed research will foster department and/or organizational research capacity.</a:t>
            </a:r>
          </a:p>
          <a:p>
            <a:pPr marL="0" indent="0">
              <a:buNone/>
            </a:pPr>
            <a:endParaRPr lang="en-US"/>
          </a:p>
          <a:p>
            <a:pPr marL="0" indent="0">
              <a:buNone/>
            </a:pPr>
            <a:r>
              <a:rPr lang="en-US" b="1"/>
              <a:t>In addition to the guidance specified in the PAPPG, address:</a:t>
            </a:r>
          </a:p>
          <a:p>
            <a:r>
              <a:rPr lang="en-US"/>
              <a:t>Institutional Data Narrative - The Project Description must include institutional data with a narrative describing and contextualizing the institution's need for the proposed project and potential to build research capacity and partnerships.</a:t>
            </a:r>
          </a:p>
        </p:txBody>
      </p:sp>
    </p:spTree>
    <p:extLst>
      <p:ext uri="{BB962C8B-B14F-4D97-AF65-F5344CB8AC3E}">
        <p14:creationId xmlns:p14="http://schemas.microsoft.com/office/powerpoint/2010/main" val="42192067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noGrp="1"/>
          </p:cNvSpPr>
          <p:nvPr>
            <p:ph type="title" idx="4294967295"/>
          </p:nvPr>
        </p:nvSpPr>
        <p:spPr bwMode="auto">
          <a:xfrm>
            <a:off x="1676400" y="0"/>
            <a:ext cx="8915400" cy="1066800"/>
          </a:xfrm>
          <a:prstGeom prst="rect">
            <a:avLst/>
          </a:prstGeom>
          <a:noFill/>
          <a:ln w="9525">
            <a:no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mj-lt"/>
                <a:ea typeface="ＭＳ Ｐゴシック" charset="-128"/>
                <a:cs typeface="ＭＳ Ｐゴシック" charset="-128"/>
              </a:defRPr>
            </a:lvl1pPr>
            <a:lvl2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2pPr>
            <a:lvl3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3pPr>
            <a:lvl4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4pPr>
            <a:lvl5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5pPr>
            <a:lvl6pPr marL="4572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6pPr>
            <a:lvl7pPr marL="9144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7pPr>
            <a:lvl8pPr marL="13716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8pPr>
            <a:lvl9pPr marL="18288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9p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dirty="0">
                <a:ln>
                  <a:noFill/>
                </a:ln>
                <a:solidFill>
                  <a:schemeClr val="tx1"/>
                </a:solidFill>
                <a:effectLst/>
                <a:uLnTx/>
                <a:uFillTx/>
                <a:latin typeface="+mj-lt"/>
                <a:ea typeface="ＭＳ Ｐゴシック" charset="-128"/>
                <a:cs typeface="ＭＳ Ｐゴシック" charset="-128"/>
              </a:rPr>
              <a:t>Supplementary Documents specific to MSI </a:t>
            </a:r>
            <a:r>
              <a:rPr kumimoji="0" lang="en-US" sz="3200" b="1" i="0" u="none" strike="noStrike" kern="1200" cap="none" spc="0" normalizeH="0" baseline="0" noProof="0" dirty="0">
                <a:ln>
                  <a:noFill/>
                </a:ln>
                <a:solidFill>
                  <a:schemeClr val="tx1"/>
                </a:solidFill>
                <a:effectLst/>
                <a:uLnTx/>
                <a:uFillTx/>
                <a:latin typeface="+mj-lt"/>
                <a:ea typeface="Verdana" pitchFamily="34" charset="0"/>
                <a:cs typeface="Verdana" pitchFamily="34" charset="0"/>
              </a:rPr>
              <a:t>(1)</a:t>
            </a:r>
          </a:p>
        </p:txBody>
      </p:sp>
      <p:sp>
        <p:nvSpPr>
          <p:cNvPr id="5" name="Content Placeholder 2"/>
          <p:cNvSpPr>
            <a:spLocks noGrp="1"/>
          </p:cNvSpPr>
          <p:nvPr>
            <p:ph idx="1"/>
          </p:nvPr>
        </p:nvSpPr>
        <p:spPr>
          <a:xfrm>
            <a:off x="955270" y="1242331"/>
            <a:ext cx="10818324" cy="5136098"/>
          </a:xfrm>
        </p:spPr>
        <p:txBody>
          <a:bodyPr>
            <a:normAutofit/>
          </a:bodyPr>
          <a:lstStyle/>
          <a:p>
            <a:r>
              <a:rPr lang="en-US" sz="2800">
                <a:ea typeface="Verdana" pitchFamily="34" charset="0"/>
                <a:cs typeface="Verdana" pitchFamily="34" charset="0"/>
              </a:rPr>
              <a:t>A list of Project Personnel and Partner Institutions (Note: In collaborative proposals, the lead institution should provide this information for all participants) </a:t>
            </a:r>
          </a:p>
          <a:p>
            <a:r>
              <a:rPr lang="en-US" sz="2800">
                <a:ea typeface="Verdana" pitchFamily="34" charset="0"/>
                <a:cs typeface="Verdana" pitchFamily="34" charset="0"/>
              </a:rPr>
              <a:t>Collaboration Plan (2-page limit) </a:t>
            </a:r>
          </a:p>
          <a:p>
            <a:r>
              <a:rPr lang="en-US" sz="2800">
                <a:ea typeface="Verdana" pitchFamily="34" charset="0"/>
                <a:cs typeface="Verdana" pitchFamily="34" charset="0"/>
              </a:rPr>
              <a:t>Data Management Plan (2-page limit) </a:t>
            </a:r>
          </a:p>
          <a:p>
            <a:r>
              <a:rPr lang="en-US" sz="2800">
                <a:ea typeface="Verdana" pitchFamily="34" charset="0"/>
                <a:cs typeface="Verdana" pitchFamily="34" charset="0"/>
              </a:rPr>
              <a:t>Cloud Computing Resources (if applicable)</a:t>
            </a:r>
          </a:p>
          <a:p>
            <a:r>
              <a:rPr lang="en-US" sz="2800">
                <a:ea typeface="Verdana" pitchFamily="34" charset="0"/>
                <a:cs typeface="Verdana" pitchFamily="34" charset="0"/>
              </a:rPr>
              <a:t>Departmental Letter (1-page limit) </a:t>
            </a:r>
          </a:p>
          <a:p>
            <a:r>
              <a:rPr lang="en-US" sz="2800">
                <a:ea typeface="Verdana" pitchFamily="34" charset="0"/>
                <a:cs typeface="Verdana" pitchFamily="34" charset="0"/>
              </a:rPr>
              <a:t>Certification of MSI Eligibility</a:t>
            </a:r>
          </a:p>
          <a:p>
            <a:endParaRPr lang="en-US" sz="2800">
              <a:ea typeface="Verdana" pitchFamily="34" charset="0"/>
              <a:cs typeface="Verdana" pitchFamily="34" charset="0"/>
            </a:endParaRPr>
          </a:p>
        </p:txBody>
      </p:sp>
      <p:sp>
        <p:nvSpPr>
          <p:cNvPr id="2" name="Slide Number Placeholder 1"/>
          <p:cNvSpPr>
            <a:spLocks noGrp="1"/>
          </p:cNvSpPr>
          <p:nvPr>
            <p:ph type="sldNum" sz="quarter" idx="12"/>
          </p:nvPr>
        </p:nvSpPr>
        <p:spPr/>
        <p:txBody>
          <a:bodyPr/>
          <a:lstStyle/>
          <a:p>
            <a:fld id="{1403A9F4-2153-4E30-848A-357EB84591DA}" type="slidenum">
              <a:rPr lang="en-US" smtClean="0"/>
              <a:t>12</a:t>
            </a:fld>
            <a:endParaRPr lang="en-US"/>
          </a:p>
        </p:txBody>
      </p:sp>
    </p:spTree>
    <p:extLst>
      <p:ext uri="{BB962C8B-B14F-4D97-AF65-F5344CB8AC3E}">
        <p14:creationId xmlns:p14="http://schemas.microsoft.com/office/powerpoint/2010/main" val="22735028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noGrp="1"/>
          </p:cNvSpPr>
          <p:nvPr>
            <p:ph type="title" idx="4294967295"/>
          </p:nvPr>
        </p:nvSpPr>
        <p:spPr bwMode="auto">
          <a:xfrm>
            <a:off x="1676400" y="0"/>
            <a:ext cx="8915400" cy="858129"/>
          </a:xfrm>
          <a:prstGeom prst="rect">
            <a:avLst/>
          </a:prstGeom>
          <a:noFill/>
          <a:ln w="9525">
            <a:no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mj-lt"/>
                <a:ea typeface="ＭＳ Ｐゴシック" charset="-128"/>
                <a:cs typeface="ＭＳ Ｐゴシック" charset="-128"/>
              </a:defRPr>
            </a:lvl1pPr>
            <a:lvl2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2pPr>
            <a:lvl3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3pPr>
            <a:lvl4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4pPr>
            <a:lvl5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5pPr>
            <a:lvl6pPr marL="4572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6pPr>
            <a:lvl7pPr marL="9144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7pPr>
            <a:lvl8pPr marL="13716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8pPr>
            <a:lvl9pPr marL="18288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9p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dirty="0">
                <a:ln>
                  <a:noFill/>
                </a:ln>
                <a:solidFill>
                  <a:schemeClr val="tx1"/>
                </a:solidFill>
                <a:effectLst/>
                <a:uLnTx/>
                <a:uFillTx/>
                <a:latin typeface="+mj-lt"/>
                <a:ea typeface="ＭＳ Ｐゴシック" charset="-128"/>
                <a:cs typeface="ＭＳ Ｐゴシック" charset="-128"/>
              </a:rPr>
              <a:t>Supplementary Documents specific to MSI</a:t>
            </a:r>
            <a:r>
              <a:rPr kumimoji="0" lang="en-US" sz="3200" b="1" i="0" u="none" strike="noStrike" kern="1200" cap="none" spc="0" normalizeH="0" baseline="0" noProof="0" dirty="0">
                <a:ln>
                  <a:noFill/>
                </a:ln>
                <a:solidFill>
                  <a:schemeClr val="tx1"/>
                </a:solidFill>
                <a:effectLst/>
                <a:uLnTx/>
                <a:uFillTx/>
                <a:latin typeface="+mj-lt"/>
                <a:ea typeface="Verdana" pitchFamily="34" charset="0"/>
                <a:cs typeface="Verdana" pitchFamily="34" charset="0"/>
              </a:rPr>
              <a:t> (2)</a:t>
            </a:r>
          </a:p>
        </p:txBody>
      </p:sp>
      <p:sp>
        <p:nvSpPr>
          <p:cNvPr id="5" name="Content Placeholder 2"/>
          <p:cNvSpPr>
            <a:spLocks noGrp="1"/>
          </p:cNvSpPr>
          <p:nvPr>
            <p:ph idx="1"/>
          </p:nvPr>
        </p:nvSpPr>
        <p:spPr>
          <a:xfrm>
            <a:off x="858130" y="1199699"/>
            <a:ext cx="10789920" cy="4786185"/>
          </a:xfrm>
        </p:spPr>
        <p:txBody>
          <a:bodyPr vert="horz" lIns="91440" tIns="45720" rIns="91440" bIns="45720" rtlCol="0" anchor="t">
            <a:normAutofit/>
          </a:bodyPr>
          <a:lstStyle/>
          <a:p>
            <a:r>
              <a:rPr lang="en-US" sz="2800" dirty="0">
                <a:latin typeface="TW Cen MT"/>
                <a:ea typeface="Verdana"/>
                <a:cs typeface="Verdana"/>
              </a:rPr>
              <a:t>Collaboration</a:t>
            </a:r>
            <a:r>
              <a:rPr lang="en-US" sz="2800" b="1" dirty="0">
                <a:solidFill>
                  <a:srgbClr val="FFFF00"/>
                </a:solidFill>
                <a:ea typeface="Verdana"/>
                <a:cs typeface="Verdana"/>
              </a:rPr>
              <a:t> </a:t>
            </a:r>
            <a:r>
              <a:rPr lang="en-US" sz="2800" b="1" dirty="0">
                <a:ea typeface="Verdana"/>
                <a:cs typeface="Verdana"/>
              </a:rPr>
              <a:t>Plan</a:t>
            </a:r>
            <a:r>
              <a:rPr lang="en-US" sz="2800" dirty="0">
                <a:solidFill>
                  <a:srgbClr val="FFFF00"/>
                </a:solidFill>
                <a:ea typeface="Verdana"/>
                <a:cs typeface="Verdana"/>
              </a:rPr>
              <a:t> </a:t>
            </a:r>
            <a:r>
              <a:rPr lang="en-US" sz="2800" dirty="0">
                <a:ea typeface="Verdana"/>
                <a:cs typeface="Verdana"/>
              </a:rPr>
              <a:t>(2-page limit) should include:</a:t>
            </a:r>
          </a:p>
          <a:p>
            <a:pPr lvl="1"/>
            <a:r>
              <a:rPr lang="en-US" sz="2400" dirty="0">
                <a:ea typeface="Verdana"/>
                <a:cs typeface="Verdana"/>
              </a:rPr>
              <a:t>the </a:t>
            </a:r>
            <a:r>
              <a:rPr lang="en-US" sz="2400" b="1" u="sng" dirty="0">
                <a:ea typeface="Verdana"/>
                <a:cs typeface="Verdana"/>
              </a:rPr>
              <a:t>specific roles </a:t>
            </a:r>
            <a:r>
              <a:rPr lang="en-US" sz="2400" dirty="0">
                <a:ea typeface="Verdana"/>
                <a:cs typeface="Verdana"/>
              </a:rPr>
              <a:t>of the PI, co-PIs, other senior personnel and paid consultants at all institutions involved</a:t>
            </a:r>
          </a:p>
          <a:p>
            <a:pPr lvl="1"/>
            <a:r>
              <a:rPr lang="en-US" sz="2400" dirty="0">
                <a:ea typeface="Verdana"/>
                <a:cs typeface="Verdana"/>
              </a:rPr>
              <a:t>how the project will be </a:t>
            </a:r>
            <a:r>
              <a:rPr lang="en-US" sz="2400" b="1" u="sng" dirty="0">
                <a:ea typeface="Verdana"/>
                <a:cs typeface="Verdana"/>
              </a:rPr>
              <a:t>managed</a:t>
            </a:r>
            <a:r>
              <a:rPr lang="en-US" sz="2400" dirty="0">
                <a:ea typeface="Verdana"/>
                <a:cs typeface="Verdana"/>
              </a:rPr>
              <a:t> across all</a:t>
            </a:r>
            <a:r>
              <a:rPr lang="en-US" sz="2400" dirty="0">
                <a:ea typeface="+mn-lt"/>
                <a:cs typeface="+mn-lt"/>
              </a:rPr>
              <a:t> the investigators, institutions, and/or disciplines</a:t>
            </a:r>
          </a:p>
          <a:p>
            <a:pPr lvl="1"/>
            <a:r>
              <a:rPr lang="en-US" sz="2400" dirty="0">
                <a:ea typeface="Verdana"/>
                <a:cs typeface="Verdana"/>
              </a:rPr>
              <a:t>identification of the specific </a:t>
            </a:r>
            <a:r>
              <a:rPr lang="en-US" sz="2400" b="1" u="sng" dirty="0">
                <a:ea typeface="Verdana"/>
                <a:cs typeface="Verdana"/>
              </a:rPr>
              <a:t>coordination mechanisms</a:t>
            </a:r>
            <a:r>
              <a:rPr lang="en-US" sz="2400" dirty="0">
                <a:solidFill>
                  <a:srgbClr val="FFFF00"/>
                </a:solidFill>
                <a:ea typeface="Verdana"/>
                <a:cs typeface="Verdana"/>
              </a:rPr>
              <a:t> </a:t>
            </a:r>
            <a:r>
              <a:rPr lang="en-US" sz="2400" dirty="0">
                <a:ea typeface="Verdana"/>
                <a:cs typeface="Verdana"/>
              </a:rPr>
              <a:t>that will enable cross-institution and/or cross-discipline scientific integration</a:t>
            </a:r>
          </a:p>
          <a:p>
            <a:pPr lvl="1"/>
            <a:r>
              <a:rPr lang="en-US" sz="2400" dirty="0">
                <a:ea typeface="Verdana"/>
                <a:cs typeface="Verdana"/>
              </a:rPr>
              <a:t>pointers to the budget line items that support these management and coordination mechanisms</a:t>
            </a:r>
          </a:p>
        </p:txBody>
      </p:sp>
      <p:sp>
        <p:nvSpPr>
          <p:cNvPr id="2" name="Slide Number Placeholder 1"/>
          <p:cNvSpPr>
            <a:spLocks noGrp="1"/>
          </p:cNvSpPr>
          <p:nvPr>
            <p:ph type="sldNum" sz="quarter" idx="12"/>
          </p:nvPr>
        </p:nvSpPr>
        <p:spPr/>
        <p:txBody>
          <a:bodyPr/>
          <a:lstStyle/>
          <a:p>
            <a:fld id="{1403A9F4-2153-4E30-848A-357EB84591DA}" type="slidenum">
              <a:rPr lang="en-US" smtClean="0"/>
              <a:t>13</a:t>
            </a:fld>
            <a:endParaRPr lang="en-US"/>
          </a:p>
        </p:txBody>
      </p:sp>
    </p:spTree>
    <p:extLst>
      <p:ext uri="{BB962C8B-B14F-4D97-AF65-F5344CB8AC3E}">
        <p14:creationId xmlns:p14="http://schemas.microsoft.com/office/powerpoint/2010/main" val="15081323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noGrp="1"/>
          </p:cNvSpPr>
          <p:nvPr>
            <p:ph type="title" idx="4294967295"/>
          </p:nvPr>
        </p:nvSpPr>
        <p:spPr bwMode="auto">
          <a:xfrm>
            <a:off x="1676400" y="0"/>
            <a:ext cx="8915400" cy="858129"/>
          </a:xfrm>
          <a:prstGeom prst="rect">
            <a:avLst/>
          </a:prstGeom>
          <a:noFill/>
          <a:ln w="9525">
            <a:no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mj-lt"/>
                <a:ea typeface="ＭＳ Ｐゴシック" charset="-128"/>
                <a:cs typeface="ＭＳ Ｐゴシック" charset="-128"/>
              </a:defRPr>
            </a:lvl1pPr>
            <a:lvl2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2pPr>
            <a:lvl3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3pPr>
            <a:lvl4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4pPr>
            <a:lvl5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5pPr>
            <a:lvl6pPr marL="4572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6pPr>
            <a:lvl7pPr marL="9144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7pPr>
            <a:lvl8pPr marL="13716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8pPr>
            <a:lvl9pPr marL="18288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9p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dirty="0">
                <a:ln>
                  <a:noFill/>
                </a:ln>
                <a:solidFill>
                  <a:schemeClr val="tx1"/>
                </a:solidFill>
                <a:effectLst/>
                <a:uLnTx/>
                <a:uFillTx/>
                <a:latin typeface="+mj-lt"/>
                <a:ea typeface="ＭＳ Ｐゴシック"/>
                <a:cs typeface="ＭＳ Ｐゴシック" charset="-128"/>
              </a:rPr>
              <a:t>Supplementary Documents specific to MSI</a:t>
            </a:r>
            <a:r>
              <a:rPr kumimoji="0" lang="en-US" sz="3200" b="1" i="0" u="none" strike="noStrike" kern="1200" cap="none" spc="0" normalizeH="0" baseline="0" noProof="0" dirty="0">
                <a:ln>
                  <a:noFill/>
                </a:ln>
                <a:solidFill>
                  <a:schemeClr val="tx1"/>
                </a:solidFill>
                <a:effectLst/>
                <a:uLnTx/>
                <a:uFillTx/>
                <a:latin typeface="+mj-lt"/>
                <a:ea typeface="Verdana"/>
                <a:cs typeface="Verdana"/>
              </a:rPr>
              <a:t> (3)</a:t>
            </a:r>
          </a:p>
        </p:txBody>
      </p:sp>
      <p:sp>
        <p:nvSpPr>
          <p:cNvPr id="5" name="Content Placeholder 2"/>
          <p:cNvSpPr>
            <a:spLocks noGrp="1"/>
          </p:cNvSpPr>
          <p:nvPr>
            <p:ph idx="1"/>
          </p:nvPr>
        </p:nvSpPr>
        <p:spPr>
          <a:xfrm>
            <a:off x="858130" y="1234335"/>
            <a:ext cx="10789920" cy="4786185"/>
          </a:xfrm>
        </p:spPr>
        <p:txBody>
          <a:bodyPr vert="horz" lIns="91440" tIns="45720" rIns="91440" bIns="45720" rtlCol="0" anchor="t">
            <a:normAutofit/>
          </a:bodyPr>
          <a:lstStyle/>
          <a:p>
            <a:r>
              <a:rPr lang="en-US" sz="2800" dirty="0">
                <a:latin typeface="TW Cen MT"/>
                <a:ea typeface="Verdana"/>
                <a:cs typeface="Verdana"/>
              </a:rPr>
              <a:t>Data Management Plan</a:t>
            </a:r>
            <a:r>
              <a:rPr lang="en-US" sz="2800" dirty="0">
                <a:solidFill>
                  <a:srgbClr val="FFFF00"/>
                </a:solidFill>
                <a:ea typeface="Verdana"/>
                <a:cs typeface="Verdana"/>
              </a:rPr>
              <a:t> </a:t>
            </a:r>
            <a:r>
              <a:rPr lang="en-US" sz="2800" dirty="0">
                <a:ea typeface="Verdana"/>
                <a:cs typeface="Verdana"/>
              </a:rPr>
              <a:t>(2-page limit) should include:</a:t>
            </a:r>
          </a:p>
          <a:p>
            <a:pPr lvl="1"/>
            <a:r>
              <a:rPr lang="en-US" sz="2400" dirty="0">
                <a:ea typeface="+mn-lt"/>
                <a:cs typeface="+mn-lt"/>
              </a:rPr>
              <a:t>This supplementary document should describe how the proposal will conform to NSF policy on the dissemination and sharing of research results.</a:t>
            </a:r>
          </a:p>
          <a:p>
            <a:pPr lvl="1"/>
            <a:r>
              <a:rPr lang="en-US" sz="2400" dirty="0">
                <a:latin typeface="TW Cen MT"/>
                <a:ea typeface="+mn-lt"/>
                <a:cs typeface="+mn-lt"/>
              </a:rPr>
              <a:t>For specific guidance for Data Management Plans submitted to the Directorate for Computer and Information Science and Engineering (CISE) see: </a:t>
            </a:r>
            <a:r>
              <a:rPr lang="en-US" sz="2400" dirty="0">
                <a:latin typeface="TW Cen MT"/>
                <a:ea typeface="+mn-lt"/>
                <a:cs typeface="+mn-lt"/>
                <a:hlinkClick r:id="rId3"/>
              </a:rPr>
              <a:t>https://www.nsf.gov/cise/cise_dmp.jsp</a:t>
            </a:r>
            <a:r>
              <a:rPr lang="en-US" sz="2400" dirty="0">
                <a:latin typeface="TW Cen MT"/>
                <a:ea typeface="+mn-lt"/>
                <a:cs typeface="+mn-lt"/>
              </a:rPr>
              <a:t>.</a:t>
            </a:r>
            <a:endParaRPr lang="en-US" sz="2400" dirty="0">
              <a:ea typeface="+mn-lt"/>
              <a:cs typeface="+mn-lt"/>
            </a:endParaRPr>
          </a:p>
          <a:p>
            <a:pPr lvl="1"/>
            <a:r>
              <a:rPr lang="en-US" sz="2400" dirty="0">
                <a:ea typeface="+mn-lt"/>
                <a:cs typeface="+mn-lt"/>
              </a:rPr>
              <a:t>See Chapter II.C.2.j of the PAPPG for full policy implementation.</a:t>
            </a:r>
          </a:p>
          <a:p>
            <a:pPr lvl="1"/>
            <a:r>
              <a:rPr lang="en-US" sz="2400" dirty="0">
                <a:ea typeface="+mn-lt"/>
                <a:cs typeface="+mn-lt"/>
              </a:rPr>
              <a:t>For additional information on the Dissemination and Sharing of Research Results, see: </a:t>
            </a:r>
            <a:r>
              <a:rPr lang="en-US" sz="2400" dirty="0">
                <a:ea typeface="+mn-lt"/>
                <a:cs typeface="+mn-lt"/>
                <a:hlinkClick r:id="rId4"/>
              </a:rPr>
              <a:t>https://www.nsf.gov/bfa/dias/policy/dmp.jsp</a:t>
            </a:r>
            <a:r>
              <a:rPr lang="en-US" sz="2400" dirty="0">
                <a:ea typeface="+mn-lt"/>
                <a:cs typeface="+mn-lt"/>
              </a:rPr>
              <a:t>.</a:t>
            </a:r>
          </a:p>
          <a:p>
            <a:pPr lvl="1"/>
            <a:endParaRPr lang="en-US" sz="2400" dirty="0">
              <a:ea typeface="+mn-lt"/>
              <a:cs typeface="+mn-lt"/>
            </a:endParaRPr>
          </a:p>
        </p:txBody>
      </p:sp>
      <p:sp>
        <p:nvSpPr>
          <p:cNvPr id="2" name="Slide Number Placeholder 1"/>
          <p:cNvSpPr>
            <a:spLocks noGrp="1"/>
          </p:cNvSpPr>
          <p:nvPr>
            <p:ph type="sldNum" sz="quarter" idx="12"/>
          </p:nvPr>
        </p:nvSpPr>
        <p:spPr/>
        <p:txBody>
          <a:bodyPr/>
          <a:lstStyle/>
          <a:p>
            <a:fld id="{1403A9F4-2153-4E30-848A-357EB84591DA}" type="slidenum">
              <a:rPr lang="en-US" smtClean="0"/>
              <a:t>14</a:t>
            </a:fld>
            <a:endParaRPr lang="en-US"/>
          </a:p>
        </p:txBody>
      </p:sp>
    </p:spTree>
    <p:extLst>
      <p:ext uri="{BB962C8B-B14F-4D97-AF65-F5344CB8AC3E}">
        <p14:creationId xmlns:p14="http://schemas.microsoft.com/office/powerpoint/2010/main" val="23132865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noGrp="1"/>
          </p:cNvSpPr>
          <p:nvPr>
            <p:ph type="title" idx="4294967295"/>
          </p:nvPr>
        </p:nvSpPr>
        <p:spPr bwMode="auto">
          <a:xfrm>
            <a:off x="1676400" y="0"/>
            <a:ext cx="8915400" cy="858129"/>
          </a:xfrm>
          <a:prstGeom prst="rect">
            <a:avLst/>
          </a:prstGeom>
          <a:noFill/>
          <a:ln w="9525">
            <a:no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mj-lt"/>
                <a:ea typeface="ＭＳ Ｐゴシック" charset="-128"/>
                <a:cs typeface="ＭＳ Ｐゴシック" charset="-128"/>
              </a:defRPr>
            </a:lvl1pPr>
            <a:lvl2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2pPr>
            <a:lvl3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3pPr>
            <a:lvl4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4pPr>
            <a:lvl5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5pPr>
            <a:lvl6pPr marL="4572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6pPr>
            <a:lvl7pPr marL="9144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7pPr>
            <a:lvl8pPr marL="13716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8pPr>
            <a:lvl9pPr marL="18288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9p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dirty="0">
                <a:ln>
                  <a:noFill/>
                </a:ln>
                <a:solidFill>
                  <a:schemeClr val="tx1"/>
                </a:solidFill>
                <a:effectLst/>
                <a:uLnTx/>
                <a:uFillTx/>
                <a:latin typeface="+mj-lt"/>
                <a:ea typeface="ＭＳ Ｐゴシック" charset="-128"/>
                <a:cs typeface="ＭＳ Ｐゴシック" charset="-128"/>
              </a:rPr>
              <a:t>Supplementary Documents specific to MSI</a:t>
            </a:r>
            <a:r>
              <a:rPr kumimoji="0" lang="en-US" sz="3200" b="1" i="0" u="none" strike="noStrike" kern="1200" cap="none" spc="0" normalizeH="0" baseline="0" noProof="0" dirty="0">
                <a:ln>
                  <a:noFill/>
                </a:ln>
                <a:solidFill>
                  <a:schemeClr val="tx1"/>
                </a:solidFill>
                <a:effectLst/>
                <a:uLnTx/>
                <a:uFillTx/>
                <a:latin typeface="+mj-lt"/>
                <a:ea typeface="Verdana" pitchFamily="34" charset="0"/>
                <a:cs typeface="Verdana" pitchFamily="34" charset="0"/>
              </a:rPr>
              <a:t> (3)</a:t>
            </a:r>
          </a:p>
        </p:txBody>
      </p:sp>
      <p:sp>
        <p:nvSpPr>
          <p:cNvPr id="5" name="Content Placeholder 2"/>
          <p:cNvSpPr>
            <a:spLocks noGrp="1"/>
          </p:cNvSpPr>
          <p:nvPr>
            <p:ph idx="1"/>
          </p:nvPr>
        </p:nvSpPr>
        <p:spPr>
          <a:xfrm>
            <a:off x="858130" y="874628"/>
            <a:ext cx="10789920" cy="5676983"/>
          </a:xfrm>
        </p:spPr>
        <p:txBody>
          <a:bodyPr>
            <a:normAutofit/>
          </a:bodyPr>
          <a:lstStyle/>
          <a:p>
            <a:r>
              <a:rPr lang="en-US" sz="3200" b="1">
                <a:ea typeface="Verdana" pitchFamily="34" charset="0"/>
                <a:cs typeface="Verdana" pitchFamily="34" charset="0"/>
              </a:rPr>
              <a:t>Cloud Computing Resources: </a:t>
            </a:r>
            <a:r>
              <a:rPr lang="en-US" sz="3200">
                <a:ea typeface="Verdana" pitchFamily="34" charset="0"/>
                <a:cs typeface="Verdana" pitchFamily="34" charset="0"/>
              </a:rPr>
              <a:t>if requesting cloud resources through </a:t>
            </a:r>
            <a:r>
              <a:rPr lang="en-US" sz="3200" err="1">
                <a:ea typeface="Verdana" pitchFamily="34" charset="0"/>
                <a:cs typeface="Verdana" pitchFamily="34" charset="0"/>
              </a:rPr>
              <a:t>CloudBank</a:t>
            </a:r>
            <a:r>
              <a:rPr lang="en-US" sz="3200">
                <a:ea typeface="Verdana" pitchFamily="34" charset="0"/>
                <a:cs typeface="Verdana" pitchFamily="34" charset="0"/>
              </a:rPr>
              <a:t> only, a supplementary document (not to exceed 2 pages) should be included</a:t>
            </a:r>
            <a:endParaRPr lang="en-US" sz="3200" i="1">
              <a:ea typeface="Verdana" pitchFamily="34" charset="0"/>
              <a:cs typeface="Verdana" pitchFamily="34" charset="0"/>
            </a:endParaRPr>
          </a:p>
          <a:p>
            <a:pPr marL="914400" lvl="1" indent="-457200">
              <a:buFont typeface="+mj-lt"/>
              <a:buAutoNum type="arabicPeriod"/>
            </a:pPr>
            <a:r>
              <a:rPr lang="en-US" sz="2400" i="1">
                <a:ea typeface="Verdana" pitchFamily="34" charset="0"/>
                <a:cs typeface="Verdana" pitchFamily="34" charset="0"/>
              </a:rPr>
              <a:t>The anticipated annual and total costs for accessing the desired cloud computing resources, based on pricing currently available from the public cloud computing providers</a:t>
            </a:r>
          </a:p>
          <a:p>
            <a:pPr marL="914400" lvl="1" indent="-457200">
              <a:buFont typeface="+mj-lt"/>
              <a:buAutoNum type="arabicPeriod"/>
            </a:pPr>
            <a:r>
              <a:rPr lang="en-US" sz="2400" i="1">
                <a:ea typeface="Verdana" pitchFamily="34" charset="0"/>
                <a:cs typeface="Verdana" pitchFamily="34" charset="0"/>
              </a:rPr>
              <a:t>Which public cloud providers will be used</a:t>
            </a:r>
          </a:p>
          <a:p>
            <a:pPr marL="914400" lvl="1" indent="-457200">
              <a:buFont typeface="+mj-lt"/>
              <a:buAutoNum type="arabicPeriod"/>
            </a:pPr>
            <a:r>
              <a:rPr lang="en-US" sz="2400" i="1">
                <a:ea typeface="Verdana" pitchFamily="34" charset="0"/>
                <a:cs typeface="Verdana" pitchFamily="34" charset="0"/>
              </a:rPr>
              <a:t>A technical description and justification of the request, along with how the cost was estimated. </a:t>
            </a:r>
          </a:p>
        </p:txBody>
      </p:sp>
      <p:sp>
        <p:nvSpPr>
          <p:cNvPr id="2" name="Slide Number Placeholder 1"/>
          <p:cNvSpPr>
            <a:spLocks noGrp="1"/>
          </p:cNvSpPr>
          <p:nvPr>
            <p:ph type="sldNum" sz="quarter" idx="12"/>
          </p:nvPr>
        </p:nvSpPr>
        <p:spPr/>
        <p:txBody>
          <a:bodyPr/>
          <a:lstStyle/>
          <a:p>
            <a:fld id="{1403A9F4-2153-4E30-848A-357EB84591DA}" type="slidenum">
              <a:rPr lang="en-US" smtClean="0"/>
              <a:t>15</a:t>
            </a:fld>
            <a:endParaRPr lang="en-US"/>
          </a:p>
        </p:txBody>
      </p:sp>
    </p:spTree>
    <p:extLst>
      <p:ext uri="{BB962C8B-B14F-4D97-AF65-F5344CB8AC3E}">
        <p14:creationId xmlns:p14="http://schemas.microsoft.com/office/powerpoint/2010/main" val="7817166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99E64D0-F0DD-491C-AD22-6164207E9CD5}"/>
              </a:ext>
              <a:ext uri="{C183D7F6-B498-43B3-948B-1728B52AA6E4}">
                <adec:decorative xmlns:adec="http://schemas.microsoft.com/office/drawing/2017/decorative" val="1"/>
              </a:ext>
            </a:extLst>
          </p:cNvPr>
          <p:cNvSpPr/>
          <p:nvPr/>
        </p:nvSpPr>
        <p:spPr>
          <a:xfrm>
            <a:off x="745588" y="1280160"/>
            <a:ext cx="10944664" cy="1927989"/>
          </a:xfrm>
          <a:prstGeom prst="rect">
            <a:avLst/>
          </a:prstGeom>
          <a:noFill/>
          <a:ln w="762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16FF3E9-685D-4EF9-B9B4-C5F360CDDA9F}"/>
              </a:ext>
            </a:extLst>
          </p:cNvPr>
          <p:cNvSpPr>
            <a:spLocks noGrp="1"/>
          </p:cNvSpPr>
          <p:nvPr>
            <p:ph type="title"/>
          </p:nvPr>
        </p:nvSpPr>
        <p:spPr>
          <a:xfrm>
            <a:off x="1324293" y="419684"/>
            <a:ext cx="9905998" cy="1030289"/>
          </a:xfrm>
        </p:spPr>
        <p:txBody>
          <a:bodyPr/>
          <a:lstStyle/>
          <a:p>
            <a:r>
              <a:rPr lang="en-US"/>
              <a:t>Cloud Computing Resources</a:t>
            </a:r>
          </a:p>
        </p:txBody>
      </p:sp>
      <p:sp>
        <p:nvSpPr>
          <p:cNvPr id="3" name="Content Placeholder 2">
            <a:extLst>
              <a:ext uri="{FF2B5EF4-FFF2-40B4-BE49-F238E27FC236}">
                <a16:creationId xmlns:a16="http://schemas.microsoft.com/office/drawing/2014/main" id="{F59B1BEA-FF57-4C24-B224-37D61B1120F4}"/>
              </a:ext>
            </a:extLst>
          </p:cNvPr>
          <p:cNvSpPr>
            <a:spLocks noGrp="1"/>
          </p:cNvSpPr>
          <p:nvPr>
            <p:ph idx="1"/>
          </p:nvPr>
        </p:nvSpPr>
        <p:spPr>
          <a:xfrm>
            <a:off x="844062" y="1336432"/>
            <a:ext cx="11043138" cy="4979962"/>
          </a:xfrm>
        </p:spPr>
        <p:txBody>
          <a:bodyPr>
            <a:normAutofit/>
          </a:bodyPr>
          <a:lstStyle/>
          <a:p>
            <a:pPr marL="0" indent="0">
              <a:buNone/>
            </a:pPr>
            <a:r>
              <a:rPr lang="en-US"/>
              <a:t>The NSF Budget should not include any such costs for accessing public cloud computing resources via CloudBank.org. The total cost of the project, including this cloud computing resource request from CloudBank.org, may not exceed the budget limit described in this solicitation.</a:t>
            </a:r>
          </a:p>
          <a:p>
            <a:endParaRPr lang="en-US"/>
          </a:p>
          <a:p>
            <a:endParaRPr lang="en-US"/>
          </a:p>
        </p:txBody>
      </p:sp>
      <p:pic>
        <p:nvPicPr>
          <p:cNvPr id="6" name="Graphic 5" descr="Comment Important">
            <a:extLst>
              <a:ext uri="{FF2B5EF4-FFF2-40B4-BE49-F238E27FC236}">
                <a16:creationId xmlns:a16="http://schemas.microsoft.com/office/drawing/2014/main" id="{214697F0-97D8-4BC9-B0F9-4D9957F1481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20541" y="188276"/>
            <a:ext cx="1203752" cy="1203752"/>
          </a:xfrm>
          <a:prstGeom prst="rect">
            <a:avLst/>
          </a:prstGeom>
        </p:spPr>
      </p:pic>
      <p:sp>
        <p:nvSpPr>
          <p:cNvPr id="7" name="TextBox 6">
            <a:extLst>
              <a:ext uri="{FF2B5EF4-FFF2-40B4-BE49-F238E27FC236}">
                <a16:creationId xmlns:a16="http://schemas.microsoft.com/office/drawing/2014/main" id="{5067811B-65FD-4B0A-A221-1B872E854A52}"/>
              </a:ext>
            </a:extLst>
          </p:cNvPr>
          <p:cNvSpPr txBox="1"/>
          <p:nvPr/>
        </p:nvSpPr>
        <p:spPr>
          <a:xfrm>
            <a:off x="2888914" y="5721209"/>
            <a:ext cx="6105832" cy="461665"/>
          </a:xfrm>
          <a:prstGeom prst="rect">
            <a:avLst/>
          </a:prstGeom>
          <a:noFill/>
        </p:spPr>
        <p:txBody>
          <a:bodyPr wrap="square">
            <a:spAutoFit/>
          </a:bodyPr>
          <a:lstStyle/>
          <a:p>
            <a:r>
              <a:rPr lang="en-US" sz="2400"/>
              <a:t>Proposers should carefully </a:t>
            </a:r>
            <a:r>
              <a:rPr lang="en-US" sz="2400" b="1" u="sng"/>
              <a:t>read</a:t>
            </a:r>
            <a:r>
              <a:rPr lang="en-US" sz="2400"/>
              <a:t> the solicitation </a:t>
            </a:r>
          </a:p>
        </p:txBody>
      </p:sp>
    </p:spTree>
    <p:extLst>
      <p:ext uri="{BB962C8B-B14F-4D97-AF65-F5344CB8AC3E}">
        <p14:creationId xmlns:p14="http://schemas.microsoft.com/office/powerpoint/2010/main" val="20268467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noGrp="1"/>
          </p:cNvSpPr>
          <p:nvPr>
            <p:ph type="title" idx="4294967295"/>
          </p:nvPr>
        </p:nvSpPr>
        <p:spPr bwMode="auto">
          <a:xfrm>
            <a:off x="1524000" y="0"/>
            <a:ext cx="9067800" cy="1066800"/>
          </a:xfrm>
          <a:prstGeom prst="rect">
            <a:avLst/>
          </a:prstGeom>
          <a:noFill/>
          <a:ln w="9525">
            <a:no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mj-lt"/>
                <a:ea typeface="ＭＳ Ｐゴシック" charset="-128"/>
                <a:cs typeface="ＭＳ Ｐゴシック" charset="-128"/>
              </a:defRPr>
            </a:lvl1pPr>
            <a:lvl2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2pPr>
            <a:lvl3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3pPr>
            <a:lvl4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4pPr>
            <a:lvl5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5pPr>
            <a:lvl6pPr marL="4572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6pPr>
            <a:lvl7pPr marL="9144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7pPr>
            <a:lvl8pPr marL="13716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8pPr>
            <a:lvl9pPr marL="18288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9p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dirty="0">
                <a:ln>
                  <a:noFill/>
                </a:ln>
                <a:solidFill>
                  <a:schemeClr val="tx1"/>
                </a:solidFill>
                <a:effectLst/>
                <a:uLnTx/>
                <a:uFillTx/>
                <a:latin typeface="+mj-lt"/>
                <a:ea typeface="Verdana" pitchFamily="34" charset="0"/>
                <a:cs typeface="Verdana" pitchFamily="34" charset="0"/>
              </a:rPr>
              <a:t>NSF Review Criteria</a:t>
            </a:r>
          </a:p>
        </p:txBody>
      </p:sp>
      <p:sp>
        <p:nvSpPr>
          <p:cNvPr id="29699" name="Rectangle 3"/>
          <p:cNvSpPr>
            <a:spLocks noGrp="1" noChangeArrowheads="1"/>
          </p:cNvSpPr>
          <p:nvPr>
            <p:ph idx="1"/>
          </p:nvPr>
        </p:nvSpPr>
        <p:spPr>
          <a:xfrm>
            <a:off x="1524000" y="1361050"/>
            <a:ext cx="8876714" cy="4135900"/>
          </a:xfrm>
        </p:spPr>
        <p:txBody>
          <a:bodyPr>
            <a:normAutofit/>
          </a:bodyPr>
          <a:lstStyle/>
          <a:p>
            <a:pPr marL="0" indent="0">
              <a:lnSpc>
                <a:spcPts val="3600"/>
              </a:lnSpc>
              <a:spcBef>
                <a:spcPct val="0"/>
              </a:spcBef>
              <a:buNone/>
            </a:pPr>
            <a:r>
              <a:rPr lang="en-US" sz="2800">
                <a:ea typeface="Verdana" pitchFamily="34" charset="0"/>
                <a:cs typeface="Verdana" pitchFamily="34" charset="0"/>
              </a:rPr>
              <a:t>Reviewers and review panel will address:</a:t>
            </a:r>
          </a:p>
          <a:p>
            <a:pPr marL="0" indent="0">
              <a:lnSpc>
                <a:spcPts val="3600"/>
              </a:lnSpc>
              <a:spcBef>
                <a:spcPct val="0"/>
              </a:spcBef>
              <a:buNone/>
            </a:pPr>
            <a:endParaRPr lang="en-US" sz="2800">
              <a:ea typeface="Verdana" pitchFamily="34" charset="0"/>
              <a:cs typeface="Verdana" pitchFamily="34" charset="0"/>
            </a:endParaRPr>
          </a:p>
          <a:p>
            <a:pPr>
              <a:lnSpc>
                <a:spcPts val="3600"/>
              </a:lnSpc>
              <a:spcBef>
                <a:spcPct val="0"/>
              </a:spcBef>
            </a:pPr>
            <a:r>
              <a:rPr lang="en-US" sz="2800">
                <a:ea typeface="Verdana" pitchFamily="34" charset="0"/>
                <a:cs typeface="Verdana" pitchFamily="34" charset="0"/>
              </a:rPr>
              <a:t>Intellectual Merit, </a:t>
            </a:r>
          </a:p>
          <a:p>
            <a:pPr>
              <a:lnSpc>
                <a:spcPts val="3600"/>
              </a:lnSpc>
              <a:spcBef>
                <a:spcPct val="0"/>
              </a:spcBef>
            </a:pPr>
            <a:r>
              <a:rPr lang="en-US" sz="2800">
                <a:ea typeface="Verdana" pitchFamily="34" charset="0"/>
                <a:cs typeface="Verdana" pitchFamily="34" charset="0"/>
              </a:rPr>
              <a:t>Broader Impacts, and </a:t>
            </a:r>
          </a:p>
          <a:p>
            <a:pPr>
              <a:lnSpc>
                <a:spcPts val="3600"/>
              </a:lnSpc>
              <a:spcBef>
                <a:spcPct val="0"/>
              </a:spcBef>
            </a:pPr>
            <a:endParaRPr lang="en-US" sz="2800">
              <a:ea typeface="Verdana" pitchFamily="34" charset="0"/>
              <a:cs typeface="Verdana" pitchFamily="34" charset="0"/>
            </a:endParaRPr>
          </a:p>
          <a:p>
            <a:pPr>
              <a:lnSpc>
                <a:spcPts val="3600"/>
              </a:lnSpc>
              <a:spcBef>
                <a:spcPct val="0"/>
              </a:spcBef>
            </a:pPr>
            <a:r>
              <a:rPr lang="en-US" sz="2800">
                <a:solidFill>
                  <a:srgbClr val="FFFF00"/>
                </a:solidFill>
                <a:ea typeface="Verdana" pitchFamily="34" charset="0"/>
                <a:cs typeface="Verdana" pitchFamily="34" charset="0"/>
              </a:rPr>
              <a:t>MSI Specific Review Criteria</a:t>
            </a:r>
          </a:p>
          <a:p>
            <a:pPr marL="0" indent="0">
              <a:lnSpc>
                <a:spcPts val="3600"/>
              </a:lnSpc>
              <a:spcBef>
                <a:spcPct val="0"/>
              </a:spcBef>
              <a:buNone/>
            </a:pPr>
            <a:endParaRPr lang="en-US" sz="2800">
              <a:ea typeface="Verdana" pitchFamily="34" charset="0"/>
              <a:cs typeface="Verdana" pitchFamily="34" charset="0"/>
            </a:endParaRPr>
          </a:p>
          <a:p>
            <a:pPr marL="0" indent="0">
              <a:lnSpc>
                <a:spcPts val="3600"/>
              </a:lnSpc>
              <a:spcBef>
                <a:spcPct val="0"/>
              </a:spcBef>
              <a:buNone/>
            </a:pPr>
            <a:r>
              <a:rPr lang="en-US" sz="2800">
                <a:ea typeface="Verdana" pitchFamily="34" charset="0"/>
                <a:cs typeface="Verdana" pitchFamily="34" charset="0"/>
              </a:rPr>
              <a:t>in their reviews, panel discussions, and panel summaries</a:t>
            </a:r>
          </a:p>
        </p:txBody>
      </p:sp>
      <p:sp>
        <p:nvSpPr>
          <p:cNvPr id="3" name="Slide Number Placeholder 2"/>
          <p:cNvSpPr>
            <a:spLocks noGrp="1"/>
          </p:cNvSpPr>
          <p:nvPr>
            <p:ph type="sldNum" sz="quarter" idx="12"/>
          </p:nvPr>
        </p:nvSpPr>
        <p:spPr/>
        <p:txBody>
          <a:bodyPr/>
          <a:lstStyle/>
          <a:p>
            <a:fld id="{1403A9F4-2153-4E30-848A-357EB84591DA}" type="slidenum">
              <a:rPr lang="en-US" smtClean="0"/>
              <a:t>17</a:t>
            </a:fld>
            <a:endParaRPr lang="en-US"/>
          </a:p>
        </p:txBody>
      </p:sp>
      <p:sp>
        <p:nvSpPr>
          <p:cNvPr id="2" name="Left Arrow Callout 1"/>
          <p:cNvSpPr/>
          <p:nvPr/>
        </p:nvSpPr>
        <p:spPr>
          <a:xfrm>
            <a:off x="6292948" y="3429000"/>
            <a:ext cx="3276600" cy="1066800"/>
          </a:xfrm>
          <a:prstGeom prst="leftArrowCallout">
            <a:avLst/>
          </a:prstGeom>
          <a:solidFill>
            <a:schemeClr val="accent1">
              <a:lumMod val="5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a:solidFill>
                  <a:srgbClr val="FFFF00"/>
                </a:solidFill>
              </a:rPr>
              <a:t>MSI-Specific Review Criteria</a:t>
            </a:r>
            <a:endParaRPr lang="en-US" sz="2400" baseline="30000">
              <a:solidFill>
                <a:srgbClr val="FFFF00"/>
              </a:solidFill>
            </a:endParaRPr>
          </a:p>
          <a:p>
            <a:pPr algn="ctr"/>
            <a:endParaRPr lang="en-US" sz="2400" baseline="30000">
              <a:solidFill>
                <a:srgbClr val="FF0000"/>
              </a:solidFill>
            </a:endParaRPr>
          </a:p>
        </p:txBody>
      </p:sp>
      <p:sp>
        <p:nvSpPr>
          <p:cNvPr id="7" name="Left Arrow Callout 6"/>
          <p:cNvSpPr/>
          <p:nvPr/>
        </p:nvSpPr>
        <p:spPr>
          <a:xfrm>
            <a:off x="6292948" y="2026443"/>
            <a:ext cx="3276600" cy="1066800"/>
          </a:xfrm>
          <a:prstGeom prst="leftArrowCallout">
            <a:avLst/>
          </a:prstGeom>
          <a:solidFill>
            <a:schemeClr val="accent1">
              <a:lumMod val="5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a:solidFill>
                  <a:schemeClr val="tx1"/>
                </a:solidFill>
              </a:rPr>
              <a:t>Standard NSF Review Criteria</a:t>
            </a:r>
            <a:endParaRPr lang="en-US" sz="2400" baseline="30000">
              <a:solidFill>
                <a:schemeClr val="tx1"/>
              </a:solidFill>
            </a:endParaRPr>
          </a:p>
        </p:txBody>
      </p:sp>
    </p:spTree>
    <p:extLst>
      <p:ext uri="{BB962C8B-B14F-4D97-AF65-F5344CB8AC3E}">
        <p14:creationId xmlns:p14="http://schemas.microsoft.com/office/powerpoint/2010/main" val="19237325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BAD514-B6D8-4861-8EB6-E81ACB5B1946}"/>
              </a:ext>
            </a:extLst>
          </p:cNvPr>
          <p:cNvSpPr>
            <a:spLocks noGrp="1"/>
          </p:cNvSpPr>
          <p:nvPr>
            <p:ph type="title"/>
          </p:nvPr>
        </p:nvSpPr>
        <p:spPr>
          <a:xfrm>
            <a:off x="1050925" y="85724"/>
            <a:ext cx="9905998" cy="958359"/>
          </a:xfrm>
        </p:spPr>
        <p:txBody>
          <a:bodyPr/>
          <a:lstStyle/>
          <a:p>
            <a:r>
              <a:rPr lang="en-US" b="1"/>
              <a:t>MSI Specific Criteria</a:t>
            </a:r>
          </a:p>
        </p:txBody>
      </p:sp>
      <p:grpSp>
        <p:nvGrpSpPr>
          <p:cNvPr id="6" name="Group 5">
            <a:extLst>
              <a:ext uri="{FF2B5EF4-FFF2-40B4-BE49-F238E27FC236}">
                <a16:creationId xmlns:a16="http://schemas.microsoft.com/office/drawing/2014/main" id="{5735B96B-FA23-40FF-A233-E988A22BDE9C}"/>
              </a:ext>
              <a:ext uri="{C183D7F6-B498-43B3-948B-1728B52AA6E4}">
                <adec:decorative xmlns:adec="http://schemas.microsoft.com/office/drawing/2017/decorative" val="1"/>
              </a:ext>
            </a:extLst>
          </p:cNvPr>
          <p:cNvGrpSpPr/>
          <p:nvPr/>
        </p:nvGrpSpPr>
        <p:grpSpPr>
          <a:xfrm>
            <a:off x="1050925" y="1137179"/>
            <a:ext cx="10922000" cy="5413375"/>
            <a:chOff x="1050925" y="1137179"/>
            <a:chExt cx="10922000" cy="5413375"/>
          </a:xfrm>
        </p:grpSpPr>
        <p:sp>
          <p:nvSpPr>
            <p:cNvPr id="7" name="Straight Connector 6">
              <a:extLst>
                <a:ext uri="{FF2B5EF4-FFF2-40B4-BE49-F238E27FC236}">
                  <a16:creationId xmlns:a16="http://schemas.microsoft.com/office/drawing/2014/main" id="{FF5F48D5-7DC0-4C3D-852E-A77C02D5D083}"/>
                </a:ext>
              </a:extLst>
            </p:cNvPr>
            <p:cNvSpPr/>
            <p:nvPr/>
          </p:nvSpPr>
          <p:spPr>
            <a:xfrm>
              <a:off x="1050925" y="1137179"/>
              <a:ext cx="10922000" cy="0"/>
            </a:xfrm>
            <a:prstGeom prst="line">
              <a:avLst/>
            </a:pr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 name="Freeform: Shape 7">
              <a:extLst>
                <a:ext uri="{FF2B5EF4-FFF2-40B4-BE49-F238E27FC236}">
                  <a16:creationId xmlns:a16="http://schemas.microsoft.com/office/drawing/2014/main" id="{39194F7F-046F-4AE3-8F1A-AFD986C3063F}"/>
                </a:ext>
              </a:extLst>
            </p:cNvPr>
            <p:cNvSpPr/>
            <p:nvPr/>
          </p:nvSpPr>
          <p:spPr>
            <a:xfrm>
              <a:off x="1050925" y="1137179"/>
              <a:ext cx="933711" cy="5413375"/>
            </a:xfrm>
            <a:custGeom>
              <a:avLst/>
              <a:gdLst>
                <a:gd name="connsiteX0" fmla="*/ 0 w 933711"/>
                <a:gd name="connsiteY0" fmla="*/ 0 h 5413375"/>
                <a:gd name="connsiteX1" fmla="*/ 933711 w 933711"/>
                <a:gd name="connsiteY1" fmla="*/ 0 h 5413375"/>
                <a:gd name="connsiteX2" fmla="*/ 933711 w 933711"/>
                <a:gd name="connsiteY2" fmla="*/ 5413375 h 5413375"/>
                <a:gd name="connsiteX3" fmla="*/ 0 w 933711"/>
                <a:gd name="connsiteY3" fmla="*/ 5413375 h 5413375"/>
                <a:gd name="connsiteX4" fmla="*/ 0 w 933711"/>
                <a:gd name="connsiteY4" fmla="*/ 0 h 54133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33711" h="5413375">
                  <a:moveTo>
                    <a:pt x="0" y="0"/>
                  </a:moveTo>
                  <a:lnTo>
                    <a:pt x="933711" y="0"/>
                  </a:lnTo>
                  <a:lnTo>
                    <a:pt x="933711" y="5413375"/>
                  </a:lnTo>
                  <a:lnTo>
                    <a:pt x="0" y="5413375"/>
                  </a:lnTo>
                  <a:lnTo>
                    <a:pt x="0" y="0"/>
                  </a:lnTo>
                  <a:close/>
                </a:path>
              </a:pathLst>
            </a:custGeom>
            <a:solidFill>
              <a:srgbClr val="002060"/>
            </a:solidFill>
          </p:spPr>
          <p:style>
            <a:lnRef idx="0">
              <a:schemeClr val="dk1">
                <a:alpha val="0"/>
                <a:hueOff val="0"/>
                <a:satOff val="0"/>
                <a:lumOff val="0"/>
                <a:alphaOff val="0"/>
              </a:schemeClr>
            </a:lnRef>
            <a:fillRef idx="0">
              <a:scrgbClr r="0" g="0" b="0"/>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vert270" wrap="square" lIns="137160" tIns="137160" rIns="137160" bIns="137160" numCol="1" spcCol="1270" anchor="ctr" anchorCtr="0">
              <a:noAutofit/>
            </a:bodyPr>
            <a:lstStyle/>
            <a:p>
              <a:pPr marL="0" marR="0" lvl="0" indent="0" algn="ctr" defTabSz="1600200" rtl="0" eaLnBrk="1" fontAlgn="auto" latinLnBrk="0" hangingPunct="1">
                <a:lnSpc>
                  <a:spcPct val="90000"/>
                </a:lnSpc>
                <a:spcBef>
                  <a:spcPct val="0"/>
                </a:spcBef>
                <a:spcAft>
                  <a:spcPct val="35000"/>
                </a:spcAft>
                <a:buClrTx/>
                <a:buSzTx/>
                <a:buFontTx/>
                <a:buNone/>
                <a:tabLst/>
                <a:defRPr/>
              </a:pPr>
              <a:r>
                <a:rPr kumimoji="0" lang="en-US" sz="3600" b="0" i="0" u="none" strike="noStrike" kern="1200" cap="none" spc="0" normalizeH="0" baseline="0" noProof="0">
                  <a:ln>
                    <a:noFill/>
                  </a:ln>
                  <a:solidFill>
                    <a:prstClr val="white">
                      <a:hueOff val="0"/>
                      <a:satOff val="0"/>
                      <a:lumOff val="0"/>
                      <a:alphaOff val="0"/>
                    </a:prstClr>
                  </a:solidFill>
                  <a:effectLst/>
                  <a:uLnTx/>
                  <a:uFillTx/>
                  <a:latin typeface="Tw Cen MT" panose="020B0602020104020603"/>
                  <a:ea typeface="+mn-ea"/>
                  <a:cs typeface="+mn-cs"/>
                </a:rPr>
                <a:t>Collaborative partnerships</a:t>
              </a:r>
            </a:p>
          </p:txBody>
        </p:sp>
        <p:sp>
          <p:nvSpPr>
            <p:cNvPr id="9" name="Freeform: Shape 8">
              <a:extLst>
                <a:ext uri="{FF2B5EF4-FFF2-40B4-BE49-F238E27FC236}">
                  <a16:creationId xmlns:a16="http://schemas.microsoft.com/office/drawing/2014/main" id="{F2F47F0F-AABE-45B3-AAA7-BBF1390A5595}"/>
                </a:ext>
              </a:extLst>
            </p:cNvPr>
            <p:cNvSpPr/>
            <p:nvPr/>
          </p:nvSpPr>
          <p:spPr>
            <a:xfrm>
              <a:off x="2116626" y="1220624"/>
              <a:ext cx="9722947" cy="1668902"/>
            </a:xfrm>
            <a:custGeom>
              <a:avLst/>
              <a:gdLst>
                <a:gd name="connsiteX0" fmla="*/ 0 w 6907578"/>
                <a:gd name="connsiteY0" fmla="*/ 0 h 1668902"/>
                <a:gd name="connsiteX1" fmla="*/ 6907578 w 6907578"/>
                <a:gd name="connsiteY1" fmla="*/ 0 h 1668902"/>
                <a:gd name="connsiteX2" fmla="*/ 6907578 w 6907578"/>
                <a:gd name="connsiteY2" fmla="*/ 1668902 h 1668902"/>
                <a:gd name="connsiteX3" fmla="*/ 0 w 6907578"/>
                <a:gd name="connsiteY3" fmla="*/ 1668902 h 1668902"/>
                <a:gd name="connsiteX4" fmla="*/ 0 w 6907578"/>
                <a:gd name="connsiteY4" fmla="*/ 0 h 16689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07578" h="1668902">
                  <a:moveTo>
                    <a:pt x="0" y="0"/>
                  </a:moveTo>
                  <a:lnTo>
                    <a:pt x="6907578" y="0"/>
                  </a:lnTo>
                  <a:lnTo>
                    <a:pt x="6907578" y="1668902"/>
                  </a:lnTo>
                  <a:lnTo>
                    <a:pt x="0" y="1668902"/>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1440" tIns="91440" rIns="91440" bIns="91440" numCol="1" spcCol="1270" anchor="t" anchorCtr="0">
              <a:noAutofit/>
            </a:bodyPr>
            <a:lstStyle/>
            <a:p>
              <a:pPr marL="342900" marR="0" lvl="0" indent="-342900" algn="l" defTabSz="1066800" rtl="0" eaLnBrk="1" fontAlgn="auto" latinLnBrk="0" hangingPunct="1">
                <a:lnSpc>
                  <a:spcPct val="90000"/>
                </a:lnSpc>
                <a:spcBef>
                  <a:spcPct val="0"/>
                </a:spcBef>
                <a:spcAft>
                  <a:spcPct val="35000"/>
                </a:spcAft>
                <a:buClrTx/>
                <a:buSzTx/>
                <a:buFont typeface="Courier New" panose="02070309020205020404" pitchFamily="49" charset="0"/>
                <a:buChar char="o"/>
                <a:tabLst/>
                <a:defRPr/>
              </a:pPr>
              <a:r>
                <a:rPr kumimoji="0" lang="en-US" sz="2400" u="none" strike="noStrike" kern="1200" cap="none" spc="0" normalizeH="0" baseline="0" noProof="0" dirty="0">
                  <a:ln>
                    <a:noFill/>
                  </a:ln>
                  <a:solidFill>
                    <a:prstClr val="white">
                      <a:hueOff val="0"/>
                      <a:satOff val="0"/>
                      <a:lumOff val="0"/>
                      <a:alphaOff val="0"/>
                    </a:prstClr>
                  </a:solidFill>
                  <a:effectLst/>
                  <a:uLnTx/>
                  <a:uFillTx/>
                  <a:latin typeface="Tw Cen MT" panose="020B0602020104020603"/>
                  <a:ea typeface="+mn-ea"/>
                  <a:cs typeface="+mn-cs"/>
                </a:rPr>
                <a:t>Proposals funded by this solicitation must demonstrate collaborative partnerships across MSI departments/units, across MSIs, and/or between one or more MSIs and other research-intensive organizations.</a:t>
              </a:r>
            </a:p>
          </p:txBody>
        </p:sp>
        <p:sp>
          <p:nvSpPr>
            <p:cNvPr id="12" name="Straight Connector 11">
              <a:extLst>
                <a:ext uri="{FF2B5EF4-FFF2-40B4-BE49-F238E27FC236}">
                  <a16:creationId xmlns:a16="http://schemas.microsoft.com/office/drawing/2014/main" id="{064B3D21-3BD1-4E7A-BB74-444134BB53B3}"/>
                </a:ext>
              </a:extLst>
            </p:cNvPr>
            <p:cNvSpPr/>
            <p:nvPr/>
          </p:nvSpPr>
          <p:spPr>
            <a:xfrm flipV="1">
              <a:off x="1984634" y="6482612"/>
              <a:ext cx="9854939" cy="1"/>
            </a:xfrm>
            <a:prstGeom prst="line">
              <a:avLst/>
            </a:prstGeom>
          </p:spPr>
          <p:style>
            <a:lnRef idx="2">
              <a:schemeClr val="accent1">
                <a:tint val="50000"/>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tx1">
                <a:hueOff val="0"/>
                <a:satOff val="0"/>
                <a:lumOff val="0"/>
                <a:alphaOff val="0"/>
              </a:schemeClr>
            </a:fontRef>
          </p:style>
        </p:sp>
      </p:grpSp>
    </p:spTree>
    <p:extLst>
      <p:ext uri="{BB962C8B-B14F-4D97-AF65-F5344CB8AC3E}">
        <p14:creationId xmlns:p14="http://schemas.microsoft.com/office/powerpoint/2010/main" val="10312893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BAD514-B6D8-4861-8EB6-E81ACB5B1946}"/>
              </a:ext>
            </a:extLst>
          </p:cNvPr>
          <p:cNvSpPr>
            <a:spLocks noGrp="1"/>
          </p:cNvSpPr>
          <p:nvPr>
            <p:ph type="title"/>
          </p:nvPr>
        </p:nvSpPr>
        <p:spPr>
          <a:xfrm>
            <a:off x="1050925" y="85724"/>
            <a:ext cx="9905998" cy="958359"/>
          </a:xfrm>
        </p:spPr>
        <p:txBody>
          <a:bodyPr/>
          <a:lstStyle/>
          <a:p>
            <a:r>
              <a:rPr lang="en-US"/>
              <a:t>MSI Specific Criteria</a:t>
            </a:r>
          </a:p>
        </p:txBody>
      </p:sp>
      <p:grpSp>
        <p:nvGrpSpPr>
          <p:cNvPr id="6" name="Group 5" descr="MSI student research involvement (Decorative text)">
            <a:extLst>
              <a:ext uri="{FF2B5EF4-FFF2-40B4-BE49-F238E27FC236}">
                <a16:creationId xmlns:a16="http://schemas.microsoft.com/office/drawing/2014/main" id="{5735B96B-FA23-40FF-A233-E988A22BDE9C}"/>
              </a:ext>
              <a:ext uri="{C183D7F6-B498-43B3-948B-1728B52AA6E4}">
                <adec:decorative xmlns:adec="http://schemas.microsoft.com/office/drawing/2017/decorative" val="0"/>
              </a:ext>
            </a:extLst>
          </p:cNvPr>
          <p:cNvGrpSpPr/>
          <p:nvPr/>
        </p:nvGrpSpPr>
        <p:grpSpPr>
          <a:xfrm>
            <a:off x="1050925" y="1137179"/>
            <a:ext cx="10922000" cy="5413375"/>
            <a:chOff x="1050925" y="1137179"/>
            <a:chExt cx="10922000" cy="5413375"/>
          </a:xfrm>
        </p:grpSpPr>
        <p:sp>
          <p:nvSpPr>
            <p:cNvPr id="7" name="Straight Connector 6">
              <a:extLst>
                <a:ext uri="{FF2B5EF4-FFF2-40B4-BE49-F238E27FC236}">
                  <a16:creationId xmlns:a16="http://schemas.microsoft.com/office/drawing/2014/main" id="{FF5F48D5-7DC0-4C3D-852E-A77C02D5D083}"/>
                </a:ext>
              </a:extLst>
            </p:cNvPr>
            <p:cNvSpPr/>
            <p:nvPr/>
          </p:nvSpPr>
          <p:spPr>
            <a:xfrm>
              <a:off x="1050925" y="1137179"/>
              <a:ext cx="10922000" cy="0"/>
            </a:xfrm>
            <a:prstGeom prst="line">
              <a:avLst/>
            </a:pr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 name="Freeform: Shape 7">
              <a:extLst>
                <a:ext uri="{FF2B5EF4-FFF2-40B4-BE49-F238E27FC236}">
                  <a16:creationId xmlns:a16="http://schemas.microsoft.com/office/drawing/2014/main" id="{39194F7F-046F-4AE3-8F1A-AFD986C3063F}"/>
                </a:ext>
              </a:extLst>
            </p:cNvPr>
            <p:cNvSpPr/>
            <p:nvPr/>
          </p:nvSpPr>
          <p:spPr>
            <a:xfrm>
              <a:off x="1050925" y="1137179"/>
              <a:ext cx="933711" cy="5413375"/>
            </a:xfrm>
            <a:custGeom>
              <a:avLst/>
              <a:gdLst>
                <a:gd name="connsiteX0" fmla="*/ 0 w 933711"/>
                <a:gd name="connsiteY0" fmla="*/ 0 h 5413375"/>
                <a:gd name="connsiteX1" fmla="*/ 933711 w 933711"/>
                <a:gd name="connsiteY1" fmla="*/ 0 h 5413375"/>
                <a:gd name="connsiteX2" fmla="*/ 933711 w 933711"/>
                <a:gd name="connsiteY2" fmla="*/ 5413375 h 5413375"/>
                <a:gd name="connsiteX3" fmla="*/ 0 w 933711"/>
                <a:gd name="connsiteY3" fmla="*/ 5413375 h 5413375"/>
                <a:gd name="connsiteX4" fmla="*/ 0 w 933711"/>
                <a:gd name="connsiteY4" fmla="*/ 0 h 54133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33711" h="5413375">
                  <a:moveTo>
                    <a:pt x="0" y="0"/>
                  </a:moveTo>
                  <a:lnTo>
                    <a:pt x="933711" y="0"/>
                  </a:lnTo>
                  <a:lnTo>
                    <a:pt x="933711" y="5413375"/>
                  </a:lnTo>
                  <a:lnTo>
                    <a:pt x="0" y="5413375"/>
                  </a:lnTo>
                  <a:lnTo>
                    <a:pt x="0" y="0"/>
                  </a:lnTo>
                  <a:close/>
                </a:path>
              </a:pathLst>
            </a:custGeom>
            <a:solidFill>
              <a:srgbClr val="002060"/>
            </a:solidFill>
          </p:spPr>
          <p:style>
            <a:lnRef idx="0">
              <a:schemeClr val="dk1">
                <a:alpha val="0"/>
                <a:hueOff val="0"/>
                <a:satOff val="0"/>
                <a:lumOff val="0"/>
                <a:alphaOff val="0"/>
              </a:schemeClr>
            </a:lnRef>
            <a:fillRef idx="0">
              <a:scrgbClr r="0" g="0" b="0"/>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vert270" wrap="square" lIns="137160" tIns="137160" rIns="137160" bIns="137160" numCol="1" spcCol="1270" anchor="ctr" anchorCtr="0">
              <a:noAutofit/>
            </a:bodyPr>
            <a:lstStyle/>
            <a:p>
              <a:pPr marL="0" marR="0" lvl="0" indent="0" algn="ctr" defTabSz="1600200" rtl="0" eaLnBrk="1" fontAlgn="auto" latinLnBrk="0" hangingPunct="1">
                <a:lnSpc>
                  <a:spcPct val="90000"/>
                </a:lnSpc>
                <a:spcBef>
                  <a:spcPct val="0"/>
                </a:spcBef>
                <a:spcAft>
                  <a:spcPct val="35000"/>
                </a:spcAft>
                <a:buClrTx/>
                <a:buSzTx/>
                <a:buFontTx/>
                <a:buNone/>
                <a:tabLst/>
                <a:defRPr/>
              </a:pPr>
              <a:r>
                <a:rPr kumimoji="0" lang="en-US" sz="3600" b="0" i="0" u="none" strike="noStrike" kern="1200" cap="none" spc="0" normalizeH="0" baseline="0" noProof="0">
                  <a:ln>
                    <a:noFill/>
                  </a:ln>
                  <a:solidFill>
                    <a:prstClr val="white">
                      <a:hueOff val="0"/>
                      <a:satOff val="0"/>
                      <a:lumOff val="0"/>
                      <a:alphaOff val="0"/>
                    </a:prstClr>
                  </a:solidFill>
                  <a:effectLst/>
                  <a:uLnTx/>
                  <a:uFillTx/>
                  <a:latin typeface="Tw Cen MT" panose="020B0602020104020603"/>
                  <a:ea typeface="+mn-ea"/>
                  <a:cs typeface="+mn-cs"/>
                </a:rPr>
                <a:t>MSI student research involvement</a:t>
              </a:r>
            </a:p>
          </p:txBody>
        </p:sp>
        <p:sp>
          <p:nvSpPr>
            <p:cNvPr id="9" name="Freeform: Shape 8">
              <a:extLst>
                <a:ext uri="{FF2B5EF4-FFF2-40B4-BE49-F238E27FC236}">
                  <a16:creationId xmlns:a16="http://schemas.microsoft.com/office/drawing/2014/main" id="{F2F47F0F-AABE-45B3-AAA7-BBF1390A5595}"/>
                </a:ext>
              </a:extLst>
            </p:cNvPr>
            <p:cNvSpPr/>
            <p:nvPr/>
          </p:nvSpPr>
          <p:spPr>
            <a:xfrm>
              <a:off x="2116626" y="1220624"/>
              <a:ext cx="9722947" cy="3345302"/>
            </a:xfrm>
            <a:custGeom>
              <a:avLst/>
              <a:gdLst>
                <a:gd name="connsiteX0" fmla="*/ 0 w 6907578"/>
                <a:gd name="connsiteY0" fmla="*/ 0 h 1668902"/>
                <a:gd name="connsiteX1" fmla="*/ 6907578 w 6907578"/>
                <a:gd name="connsiteY1" fmla="*/ 0 h 1668902"/>
                <a:gd name="connsiteX2" fmla="*/ 6907578 w 6907578"/>
                <a:gd name="connsiteY2" fmla="*/ 1668902 h 1668902"/>
                <a:gd name="connsiteX3" fmla="*/ 0 w 6907578"/>
                <a:gd name="connsiteY3" fmla="*/ 1668902 h 1668902"/>
                <a:gd name="connsiteX4" fmla="*/ 0 w 6907578"/>
                <a:gd name="connsiteY4" fmla="*/ 0 h 16689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07578" h="1668902">
                  <a:moveTo>
                    <a:pt x="0" y="0"/>
                  </a:moveTo>
                  <a:lnTo>
                    <a:pt x="6907578" y="0"/>
                  </a:lnTo>
                  <a:lnTo>
                    <a:pt x="6907578" y="1668902"/>
                  </a:lnTo>
                  <a:lnTo>
                    <a:pt x="0" y="1668902"/>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1440" tIns="91440" rIns="91440" bIns="91440" numCol="1" spcCol="1270" anchor="t" anchorCtr="0">
              <a:noAutofit/>
            </a:bodyPr>
            <a:lstStyle/>
            <a:p>
              <a:pPr defTabSz="1066800">
                <a:lnSpc>
                  <a:spcPct val="90000"/>
                </a:lnSpc>
                <a:spcBef>
                  <a:spcPct val="0"/>
                </a:spcBef>
                <a:spcAft>
                  <a:spcPct val="35000"/>
                </a:spcAft>
                <a:defRPr/>
              </a:pPr>
              <a:r>
                <a:rPr kumimoji="0" lang="en-US" sz="2400" u="none" strike="noStrike" kern="1200" cap="none" spc="0" normalizeH="0" baseline="0" noProof="0" dirty="0">
                  <a:ln>
                    <a:noFill/>
                  </a:ln>
                  <a:effectLst/>
                  <a:uLnTx/>
                  <a:uFillTx/>
                  <a:latin typeface="Tw Cen MT" panose="020B0602020104020603"/>
                  <a:ea typeface="+mn-ea"/>
                  <a:cs typeface="+mn-cs"/>
                </a:rPr>
                <a:t>Projects should involve MSI undergraduate and/or graduate students depending on the thread selected and foster fundamental contributions to computing and information disciplines as defined by the CISE directorate.</a:t>
              </a:r>
              <a:r>
                <a:rPr lang="en-US" sz="2000" dirty="0">
                  <a:latin typeface="Tw Cen MT" panose="020B0602020104020603"/>
                </a:rPr>
                <a:t> </a:t>
              </a:r>
              <a:r>
                <a:rPr lang="en-US" sz="2400" dirty="0">
                  <a:latin typeface="Tw Cen MT" panose="020B0602020104020603"/>
                </a:rPr>
                <a:t> </a:t>
              </a:r>
              <a:endParaRPr lang="en-US" sz="2400" dirty="0">
                <a:ea typeface="+mn-lt"/>
                <a:cs typeface="+mn-lt"/>
              </a:endParaRPr>
            </a:p>
            <a:p>
              <a:pPr defTabSz="1066800">
                <a:lnSpc>
                  <a:spcPct val="90000"/>
                </a:lnSpc>
                <a:spcBef>
                  <a:spcPct val="0"/>
                </a:spcBef>
                <a:spcAft>
                  <a:spcPct val="35000"/>
                </a:spcAft>
                <a:defRPr/>
              </a:pPr>
              <a:r>
                <a:rPr lang="en-US" sz="2400" dirty="0">
                  <a:ea typeface="+mn-lt"/>
                  <a:cs typeface="+mn-lt"/>
                </a:rPr>
                <a:t>The proposals should be building “capacity” to train students (e.g. via means such as student visits to research intensive institution, addition of resources such </a:t>
              </a:r>
              <a:r>
                <a:rPr lang="en-US" sz="2400">
                  <a:ea typeface="+mn-lt"/>
                  <a:cs typeface="+mn-lt"/>
                </a:rPr>
                <a:t>as cloud computing in courses, established training of UGs for research).</a:t>
              </a:r>
              <a:endParaRPr lang="en-US" sz="2400" u="none" strike="noStrike" kern="1200" cap="none" spc="0" normalizeH="0" baseline="0" noProof="0">
                <a:ln>
                  <a:noFill/>
                </a:ln>
                <a:effectLst/>
                <a:uLnTx/>
                <a:uFillTx/>
                <a:latin typeface="Tw Cen MT" panose="020B0602020104020603"/>
              </a:endParaRPr>
            </a:p>
          </p:txBody>
        </p:sp>
        <p:sp>
          <p:nvSpPr>
            <p:cNvPr id="14" name="Straight Connector 13">
              <a:extLst>
                <a:ext uri="{FF2B5EF4-FFF2-40B4-BE49-F238E27FC236}">
                  <a16:creationId xmlns:a16="http://schemas.microsoft.com/office/drawing/2014/main" id="{279C6D59-B18B-4361-861D-00F8628C6765}"/>
                </a:ext>
              </a:extLst>
            </p:cNvPr>
            <p:cNvSpPr/>
            <p:nvPr/>
          </p:nvSpPr>
          <p:spPr>
            <a:xfrm>
              <a:off x="1984636" y="6453786"/>
              <a:ext cx="9854938" cy="0"/>
            </a:xfrm>
            <a:prstGeom prst="line">
              <a:avLst/>
            </a:prstGeom>
          </p:spPr>
          <p:style>
            <a:lnRef idx="2">
              <a:schemeClr val="accent1">
                <a:tint val="50000"/>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tx1">
                <a:hueOff val="0"/>
                <a:satOff val="0"/>
                <a:lumOff val="0"/>
                <a:alphaOff val="0"/>
              </a:schemeClr>
            </a:fontRef>
          </p:style>
        </p:sp>
      </p:grpSp>
    </p:spTree>
    <p:extLst>
      <p:ext uri="{BB962C8B-B14F-4D97-AF65-F5344CB8AC3E}">
        <p14:creationId xmlns:p14="http://schemas.microsoft.com/office/powerpoint/2010/main" val="15278871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C183D7F6-B498-43B3-948B-1728B52AA6E4}">
                <adec:decorative xmlns:adec="http://schemas.microsoft.com/office/drawing/2017/decorative" val="1"/>
              </a:ext>
            </a:extLst>
          </p:cNvPr>
          <p:cNvSpPr>
            <a:spLocks noGrp="1"/>
          </p:cNvSpPr>
          <p:nvPr>
            <p:ph type="sldNum" sz="quarter" idx="12"/>
          </p:nvPr>
        </p:nvSpPr>
        <p:spPr>
          <a:xfrm>
            <a:off x="10701405" y="5784371"/>
            <a:ext cx="333784" cy="365125"/>
          </a:xfrm>
        </p:spPr>
        <p:txBody>
          <a:bodyPr/>
          <a:lstStyle/>
          <a:p>
            <a:fld id="{1403A9F4-2153-4E30-848A-357EB84591DA}" type="slidenum">
              <a:rPr lang="en-US" smtClean="0"/>
              <a:t>2</a:t>
            </a:fld>
            <a:endParaRPr lang="en-US" dirty="0"/>
          </a:p>
        </p:txBody>
      </p:sp>
      <p:sp>
        <p:nvSpPr>
          <p:cNvPr id="8" name="Subtitle 3"/>
          <p:cNvSpPr txBox="1">
            <a:spLocks/>
          </p:cNvSpPr>
          <p:nvPr/>
        </p:nvSpPr>
        <p:spPr>
          <a:xfrm>
            <a:off x="1323703" y="4514850"/>
            <a:ext cx="10145485" cy="163464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Bef>
                <a:spcPts val="0"/>
              </a:spcBef>
              <a:spcAft>
                <a:spcPts val="600"/>
              </a:spcAft>
              <a:buFont typeface="Courier New" panose="02070309020205020404" pitchFamily="49" charset="0"/>
              <a:buChar char="o"/>
            </a:pPr>
            <a:r>
              <a:rPr lang="en-US" sz="2800"/>
              <a:t>MSI program description</a:t>
            </a:r>
          </a:p>
          <a:p>
            <a:pPr>
              <a:spcBef>
                <a:spcPts val="0"/>
              </a:spcBef>
              <a:spcAft>
                <a:spcPts val="600"/>
              </a:spcAft>
              <a:buFont typeface="Courier New" panose="02070309020205020404" pitchFamily="49" charset="0"/>
              <a:buChar char="o"/>
            </a:pPr>
            <a:r>
              <a:rPr lang="en-US" sz="2800"/>
              <a:t>Overview of solicitation (NSF  21-533)</a:t>
            </a:r>
          </a:p>
          <a:p>
            <a:pPr>
              <a:spcBef>
                <a:spcPts val="0"/>
              </a:spcBef>
              <a:spcAft>
                <a:spcPts val="600"/>
              </a:spcAft>
              <a:buFont typeface="Courier New" panose="02070309020205020404" pitchFamily="49" charset="0"/>
              <a:buChar char="o"/>
            </a:pPr>
            <a:r>
              <a:rPr lang="en-US" sz="2800"/>
              <a:t>Questions from the community – via Zoom Q&amp;A</a:t>
            </a:r>
          </a:p>
        </p:txBody>
      </p:sp>
      <p:sp>
        <p:nvSpPr>
          <p:cNvPr id="7" name="Title 1"/>
          <p:cNvSpPr txBox="1">
            <a:spLocks/>
          </p:cNvSpPr>
          <p:nvPr/>
        </p:nvSpPr>
        <p:spPr>
          <a:xfrm>
            <a:off x="2450969" y="3711691"/>
            <a:ext cx="6447934" cy="80315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a:ea typeface="Verdana" pitchFamily="34" charset="0"/>
                <a:cs typeface="Verdana" pitchFamily="34" charset="0"/>
              </a:rPr>
              <a:t>Webinar</a:t>
            </a:r>
            <a:r>
              <a:rPr lang="en-US" sz="3200" dirty="0">
                <a:ea typeface="Verdana" pitchFamily="34" charset="0"/>
                <a:cs typeface="Verdana" pitchFamily="34" charset="0"/>
              </a:rPr>
              <a:t> </a:t>
            </a:r>
            <a:r>
              <a:rPr lang="en-US" sz="3200" b="1" dirty="0"/>
              <a:t>Outline</a:t>
            </a:r>
          </a:p>
        </p:txBody>
      </p:sp>
      <p:sp>
        <p:nvSpPr>
          <p:cNvPr id="3" name="Content Placeholder 2"/>
          <p:cNvSpPr>
            <a:spLocks noGrp="1"/>
          </p:cNvSpPr>
          <p:nvPr>
            <p:ph idx="1"/>
          </p:nvPr>
        </p:nvSpPr>
        <p:spPr>
          <a:xfrm>
            <a:off x="1323703" y="1225096"/>
            <a:ext cx="7687101" cy="2486595"/>
          </a:xfrm>
        </p:spPr>
        <p:txBody>
          <a:bodyPr>
            <a:normAutofit lnSpcReduction="10000"/>
          </a:bodyPr>
          <a:lstStyle/>
          <a:p>
            <a:pPr>
              <a:buClr>
                <a:schemeClr val="tx1"/>
              </a:buClr>
              <a:buFont typeface="Courier New" panose="02070309020205020404" pitchFamily="49" charset="0"/>
              <a:buChar char="o"/>
            </a:pPr>
            <a:r>
              <a:rPr lang="en-US" sz="2800" dirty="0">
                <a:ea typeface="Verdana" pitchFamily="34" charset="0"/>
                <a:cs typeface="Verdana" pitchFamily="34" charset="0"/>
              </a:rPr>
              <a:t> Orient potential proposers</a:t>
            </a:r>
          </a:p>
          <a:p>
            <a:pPr>
              <a:buClr>
                <a:schemeClr val="tx1"/>
              </a:buClr>
              <a:buFont typeface="Courier New" panose="02070309020205020404" pitchFamily="49" charset="0"/>
              <a:buChar char="o"/>
            </a:pPr>
            <a:r>
              <a:rPr lang="en-US" sz="2800" dirty="0">
                <a:ea typeface="Verdana" pitchFamily="34" charset="0"/>
                <a:cs typeface="Verdana" pitchFamily="34" charset="0"/>
              </a:rPr>
              <a:t> Summarize the MSI program and review criteria </a:t>
            </a:r>
          </a:p>
          <a:p>
            <a:pPr>
              <a:buClr>
                <a:schemeClr val="tx1"/>
              </a:buClr>
              <a:buFont typeface="Courier New" panose="02070309020205020404" pitchFamily="49" charset="0"/>
              <a:buChar char="o"/>
            </a:pPr>
            <a:r>
              <a:rPr lang="en-US" sz="2800" dirty="0">
                <a:ea typeface="Verdana" pitchFamily="34" charset="0"/>
                <a:cs typeface="Verdana" pitchFamily="34" charset="0"/>
              </a:rPr>
              <a:t> Answer questions</a:t>
            </a:r>
          </a:p>
          <a:p>
            <a:pPr>
              <a:buClr>
                <a:schemeClr val="tx1"/>
              </a:buClr>
              <a:buFont typeface="Courier New" panose="02070309020205020404" pitchFamily="49" charset="0"/>
              <a:buChar char="o"/>
            </a:pPr>
            <a:r>
              <a:rPr lang="en-US" sz="2800" dirty="0">
                <a:ea typeface="Verdana" pitchFamily="34" charset="0"/>
                <a:cs typeface="Verdana" pitchFamily="34" charset="0"/>
              </a:rPr>
              <a:t> Improve the quality of proposals</a:t>
            </a:r>
          </a:p>
          <a:p>
            <a:pPr>
              <a:buClr>
                <a:schemeClr val="tx1"/>
              </a:buClr>
              <a:buFont typeface="Courier New" panose="02070309020205020404" pitchFamily="49" charset="0"/>
              <a:buChar char="o"/>
            </a:pPr>
            <a:endParaRPr lang="en-US" sz="2800" dirty="0">
              <a:latin typeface="+mn-lt"/>
              <a:ea typeface="Verdana" pitchFamily="34" charset="0"/>
              <a:cs typeface="Verdana" pitchFamily="34" charset="0"/>
            </a:endParaRPr>
          </a:p>
        </p:txBody>
      </p:sp>
      <p:sp>
        <p:nvSpPr>
          <p:cNvPr id="4" name="Title 1"/>
          <p:cNvSpPr txBox="1">
            <a:spLocks noGrp="1"/>
          </p:cNvSpPr>
          <p:nvPr>
            <p:ph type="title" idx="4294967295"/>
          </p:nvPr>
        </p:nvSpPr>
        <p:spPr bwMode="auto">
          <a:xfrm>
            <a:off x="2142932" y="158296"/>
            <a:ext cx="7687101" cy="1066800"/>
          </a:xfrm>
          <a:prstGeom prst="rect">
            <a:avLst/>
          </a:prstGeom>
          <a:noFill/>
          <a:ln w="9525">
            <a:no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mj-lt"/>
                <a:ea typeface="ＭＳ Ｐゴシック" charset="-128"/>
                <a:cs typeface="ＭＳ Ｐゴシック" charset="-128"/>
              </a:defRPr>
            </a:lvl1pPr>
            <a:lvl2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2pPr>
            <a:lvl3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3pPr>
            <a:lvl4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4pPr>
            <a:lvl5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5pPr>
            <a:lvl6pPr marL="4572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6pPr>
            <a:lvl7pPr marL="9144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7pPr>
            <a:lvl8pPr marL="13716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8pPr>
            <a:lvl9pPr marL="18288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9p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dirty="0">
                <a:ln>
                  <a:noFill/>
                </a:ln>
                <a:solidFill>
                  <a:schemeClr val="tx1"/>
                </a:solidFill>
                <a:effectLst/>
                <a:uLnTx/>
                <a:uFillTx/>
                <a:latin typeface="+mn-lt"/>
                <a:ea typeface="Verdana" pitchFamily="34" charset="0"/>
                <a:cs typeface="Verdana" pitchFamily="34" charset="0"/>
              </a:rPr>
              <a:t>Purpose of this Webinar</a:t>
            </a:r>
          </a:p>
        </p:txBody>
      </p:sp>
    </p:spTree>
    <p:extLst>
      <p:ext uri="{BB962C8B-B14F-4D97-AF65-F5344CB8AC3E}">
        <p14:creationId xmlns:p14="http://schemas.microsoft.com/office/powerpoint/2010/main" val="4297671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BAD514-B6D8-4861-8EB6-E81ACB5B1946}"/>
              </a:ext>
            </a:extLst>
          </p:cNvPr>
          <p:cNvSpPr>
            <a:spLocks noGrp="1"/>
          </p:cNvSpPr>
          <p:nvPr>
            <p:ph type="title"/>
          </p:nvPr>
        </p:nvSpPr>
        <p:spPr>
          <a:xfrm>
            <a:off x="1050925" y="85724"/>
            <a:ext cx="9905998" cy="958359"/>
          </a:xfrm>
        </p:spPr>
        <p:txBody>
          <a:bodyPr/>
          <a:lstStyle/>
          <a:p>
            <a:r>
              <a:rPr lang="en-US" b="1" dirty="0"/>
              <a:t>MSI Specific Criteria</a:t>
            </a:r>
          </a:p>
        </p:txBody>
      </p:sp>
      <p:grpSp>
        <p:nvGrpSpPr>
          <p:cNvPr id="6" name="Group 5" descr="Interdisciplinary efforts (Decorative text)">
            <a:extLst>
              <a:ext uri="{FF2B5EF4-FFF2-40B4-BE49-F238E27FC236}">
                <a16:creationId xmlns:a16="http://schemas.microsoft.com/office/drawing/2014/main" id="{5735B96B-FA23-40FF-A233-E988A22BDE9C}"/>
              </a:ext>
            </a:extLst>
          </p:cNvPr>
          <p:cNvGrpSpPr/>
          <p:nvPr/>
        </p:nvGrpSpPr>
        <p:grpSpPr>
          <a:xfrm>
            <a:off x="1050925" y="1100603"/>
            <a:ext cx="10922000" cy="5426335"/>
            <a:chOff x="1050925" y="1137179"/>
            <a:chExt cx="10922000" cy="5426335"/>
          </a:xfrm>
        </p:grpSpPr>
        <p:sp>
          <p:nvSpPr>
            <p:cNvPr id="7" name="Straight Connector 6">
              <a:extLst>
                <a:ext uri="{FF2B5EF4-FFF2-40B4-BE49-F238E27FC236}">
                  <a16:creationId xmlns:a16="http://schemas.microsoft.com/office/drawing/2014/main" id="{FF5F48D5-7DC0-4C3D-852E-A77C02D5D083}"/>
                </a:ext>
              </a:extLst>
            </p:cNvPr>
            <p:cNvSpPr/>
            <p:nvPr/>
          </p:nvSpPr>
          <p:spPr>
            <a:xfrm>
              <a:off x="1050925" y="1137179"/>
              <a:ext cx="10922000" cy="0"/>
            </a:xfrm>
            <a:prstGeom prst="line">
              <a:avLst/>
            </a:pr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 name="Freeform: Shape 7">
              <a:extLst>
                <a:ext uri="{FF2B5EF4-FFF2-40B4-BE49-F238E27FC236}">
                  <a16:creationId xmlns:a16="http://schemas.microsoft.com/office/drawing/2014/main" id="{39194F7F-046F-4AE3-8F1A-AFD986C3063F}"/>
                </a:ext>
              </a:extLst>
            </p:cNvPr>
            <p:cNvSpPr/>
            <p:nvPr/>
          </p:nvSpPr>
          <p:spPr>
            <a:xfrm>
              <a:off x="1050925" y="1137179"/>
              <a:ext cx="933711" cy="5413375"/>
            </a:xfrm>
            <a:custGeom>
              <a:avLst/>
              <a:gdLst>
                <a:gd name="connsiteX0" fmla="*/ 0 w 933711"/>
                <a:gd name="connsiteY0" fmla="*/ 0 h 5413375"/>
                <a:gd name="connsiteX1" fmla="*/ 933711 w 933711"/>
                <a:gd name="connsiteY1" fmla="*/ 0 h 5413375"/>
                <a:gd name="connsiteX2" fmla="*/ 933711 w 933711"/>
                <a:gd name="connsiteY2" fmla="*/ 5413375 h 5413375"/>
                <a:gd name="connsiteX3" fmla="*/ 0 w 933711"/>
                <a:gd name="connsiteY3" fmla="*/ 5413375 h 5413375"/>
                <a:gd name="connsiteX4" fmla="*/ 0 w 933711"/>
                <a:gd name="connsiteY4" fmla="*/ 0 h 54133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33711" h="5413375">
                  <a:moveTo>
                    <a:pt x="0" y="0"/>
                  </a:moveTo>
                  <a:lnTo>
                    <a:pt x="933711" y="0"/>
                  </a:lnTo>
                  <a:lnTo>
                    <a:pt x="933711" y="5413375"/>
                  </a:lnTo>
                  <a:lnTo>
                    <a:pt x="0" y="5413375"/>
                  </a:lnTo>
                  <a:lnTo>
                    <a:pt x="0" y="0"/>
                  </a:lnTo>
                  <a:close/>
                </a:path>
              </a:pathLst>
            </a:custGeom>
            <a:solidFill>
              <a:srgbClr val="002060"/>
            </a:solidFill>
          </p:spPr>
          <p:style>
            <a:lnRef idx="0">
              <a:schemeClr val="dk1">
                <a:alpha val="0"/>
                <a:hueOff val="0"/>
                <a:satOff val="0"/>
                <a:lumOff val="0"/>
                <a:alphaOff val="0"/>
              </a:schemeClr>
            </a:lnRef>
            <a:fillRef idx="0">
              <a:scrgbClr r="0" g="0" b="0"/>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vert270"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n-US" sz="3600" kern="1200"/>
                <a:t>Interdisciplinary efforts</a:t>
              </a:r>
            </a:p>
          </p:txBody>
        </p:sp>
        <p:sp>
          <p:nvSpPr>
            <p:cNvPr id="9" name="Freeform: Shape 8">
              <a:extLst>
                <a:ext uri="{FF2B5EF4-FFF2-40B4-BE49-F238E27FC236}">
                  <a16:creationId xmlns:a16="http://schemas.microsoft.com/office/drawing/2014/main" id="{F2F47F0F-AABE-45B3-AAA7-BBF1390A5595}"/>
                </a:ext>
              </a:extLst>
            </p:cNvPr>
            <p:cNvSpPr/>
            <p:nvPr/>
          </p:nvSpPr>
          <p:spPr>
            <a:xfrm>
              <a:off x="2116626" y="1220624"/>
              <a:ext cx="9722947" cy="1668902"/>
            </a:xfrm>
            <a:custGeom>
              <a:avLst/>
              <a:gdLst>
                <a:gd name="connsiteX0" fmla="*/ 0 w 6907578"/>
                <a:gd name="connsiteY0" fmla="*/ 0 h 1668902"/>
                <a:gd name="connsiteX1" fmla="*/ 6907578 w 6907578"/>
                <a:gd name="connsiteY1" fmla="*/ 0 h 1668902"/>
                <a:gd name="connsiteX2" fmla="*/ 6907578 w 6907578"/>
                <a:gd name="connsiteY2" fmla="*/ 1668902 h 1668902"/>
                <a:gd name="connsiteX3" fmla="*/ 0 w 6907578"/>
                <a:gd name="connsiteY3" fmla="*/ 1668902 h 1668902"/>
                <a:gd name="connsiteX4" fmla="*/ 0 w 6907578"/>
                <a:gd name="connsiteY4" fmla="*/ 0 h 16689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07578" h="1668902">
                  <a:moveTo>
                    <a:pt x="0" y="0"/>
                  </a:moveTo>
                  <a:lnTo>
                    <a:pt x="6907578" y="0"/>
                  </a:lnTo>
                  <a:lnTo>
                    <a:pt x="6907578" y="1668902"/>
                  </a:lnTo>
                  <a:lnTo>
                    <a:pt x="0" y="1668902"/>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1440" tIns="91440" rIns="91440" bIns="91440" numCol="1" spcCol="1270" anchor="t" anchorCtr="0">
              <a:noAutofit/>
            </a:bodyPr>
            <a:lstStyle/>
            <a:p>
              <a:pPr lvl="0" algn="l" defTabSz="1066800">
                <a:lnSpc>
                  <a:spcPct val="90000"/>
                </a:lnSpc>
                <a:spcBef>
                  <a:spcPct val="0"/>
                </a:spcBef>
                <a:spcAft>
                  <a:spcPct val="35000"/>
                </a:spcAft>
              </a:pPr>
              <a:r>
                <a:rPr lang="en-US" sz="2000" kern="1200" dirty="0"/>
                <a:t>The collaboration plan should demonstrate active participation of an interdisciplinary group, which includes, but is not limited to: computing and information science researchers; computer and other engineering; physical, biological science; social scientists; and other necessary research expertise</a:t>
              </a:r>
              <a:r>
                <a:rPr lang="en-US" sz="2000" dirty="0"/>
                <a:t>.</a:t>
              </a:r>
              <a:endParaRPr lang="en-US" sz="2000" kern="1200" dirty="0"/>
            </a:p>
          </p:txBody>
        </p:sp>
        <p:sp>
          <p:nvSpPr>
            <p:cNvPr id="10" name="Straight Connector 9">
              <a:extLst>
                <a:ext uri="{FF2B5EF4-FFF2-40B4-BE49-F238E27FC236}">
                  <a16:creationId xmlns:a16="http://schemas.microsoft.com/office/drawing/2014/main" id="{5A58F684-2CA5-4FAD-92A7-E4B0137A9CE2}"/>
                </a:ext>
              </a:extLst>
            </p:cNvPr>
            <p:cNvSpPr/>
            <p:nvPr/>
          </p:nvSpPr>
          <p:spPr>
            <a:xfrm>
              <a:off x="1969148" y="3345953"/>
              <a:ext cx="9978590" cy="59564"/>
            </a:xfrm>
            <a:prstGeom prst="line">
              <a:avLst/>
            </a:prstGeom>
          </p:spPr>
          <p:style>
            <a:lnRef idx="2">
              <a:schemeClr val="accent1">
                <a:tint val="50000"/>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tx1">
                <a:hueOff val="0"/>
                <a:satOff val="0"/>
                <a:lumOff val="0"/>
                <a:alphaOff val="0"/>
              </a:schemeClr>
            </a:fontRef>
          </p:style>
        </p:sp>
        <p:sp>
          <p:nvSpPr>
            <p:cNvPr id="11" name="Freeform: Shape 10">
              <a:extLst>
                <a:ext uri="{FF2B5EF4-FFF2-40B4-BE49-F238E27FC236}">
                  <a16:creationId xmlns:a16="http://schemas.microsoft.com/office/drawing/2014/main" id="{CACE20F1-89FB-4B73-BB0E-08300D849FAC}"/>
                </a:ext>
              </a:extLst>
            </p:cNvPr>
            <p:cNvSpPr/>
            <p:nvPr/>
          </p:nvSpPr>
          <p:spPr>
            <a:xfrm>
              <a:off x="2108890" y="3435669"/>
              <a:ext cx="9838847" cy="1395825"/>
            </a:xfrm>
            <a:custGeom>
              <a:avLst/>
              <a:gdLst>
                <a:gd name="connsiteX0" fmla="*/ 0 w 8113572"/>
                <a:gd name="connsiteY0" fmla="*/ 0 h 1668902"/>
                <a:gd name="connsiteX1" fmla="*/ 8113572 w 8113572"/>
                <a:gd name="connsiteY1" fmla="*/ 0 h 1668902"/>
                <a:gd name="connsiteX2" fmla="*/ 8113572 w 8113572"/>
                <a:gd name="connsiteY2" fmla="*/ 1668902 h 1668902"/>
                <a:gd name="connsiteX3" fmla="*/ 0 w 8113572"/>
                <a:gd name="connsiteY3" fmla="*/ 1668902 h 1668902"/>
                <a:gd name="connsiteX4" fmla="*/ 0 w 8113572"/>
                <a:gd name="connsiteY4" fmla="*/ 0 h 16689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13572" h="1668902">
                  <a:moveTo>
                    <a:pt x="0" y="0"/>
                  </a:moveTo>
                  <a:lnTo>
                    <a:pt x="8113572" y="0"/>
                  </a:lnTo>
                  <a:lnTo>
                    <a:pt x="8113572" y="1668902"/>
                  </a:lnTo>
                  <a:lnTo>
                    <a:pt x="0" y="1668902"/>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1440" tIns="91440" rIns="91440" bIns="91440" numCol="1" spcCol="1270" anchor="t" anchorCtr="0">
              <a:noAutofit/>
            </a:bodyPr>
            <a:lstStyle/>
            <a:p>
              <a:pPr lvl="0" algn="l" defTabSz="1066800">
                <a:lnSpc>
                  <a:spcPct val="90000"/>
                </a:lnSpc>
                <a:spcBef>
                  <a:spcPct val="0"/>
                </a:spcBef>
                <a:spcAft>
                  <a:spcPct val="35000"/>
                </a:spcAft>
              </a:pPr>
              <a:r>
                <a:rPr lang="en-US" sz="2000" kern="1200"/>
                <a:t>The Collaboration Plan included as a Supplementary Document should demonstrate the extent to which the research team is integrated, has a common focus, and has a plan for continuing that integration and focus. </a:t>
              </a:r>
            </a:p>
          </p:txBody>
        </p:sp>
        <p:sp>
          <p:nvSpPr>
            <p:cNvPr id="12" name="Straight Connector 11">
              <a:extLst>
                <a:ext uri="{FF2B5EF4-FFF2-40B4-BE49-F238E27FC236}">
                  <a16:creationId xmlns:a16="http://schemas.microsoft.com/office/drawing/2014/main" id="{064B3D21-3BD1-4E7A-BB74-444134BB53B3}"/>
                </a:ext>
              </a:extLst>
            </p:cNvPr>
            <p:cNvSpPr/>
            <p:nvPr/>
          </p:nvSpPr>
          <p:spPr>
            <a:xfrm flipV="1">
              <a:off x="1984635" y="4829453"/>
              <a:ext cx="9854939" cy="1"/>
            </a:xfrm>
            <a:prstGeom prst="line">
              <a:avLst/>
            </a:prstGeom>
          </p:spPr>
          <p:style>
            <a:lnRef idx="2">
              <a:schemeClr val="accent1">
                <a:tint val="50000"/>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tx1">
                <a:hueOff val="0"/>
                <a:satOff val="0"/>
                <a:lumOff val="0"/>
                <a:alphaOff val="0"/>
              </a:schemeClr>
            </a:fontRef>
          </p:style>
        </p:sp>
        <p:sp>
          <p:nvSpPr>
            <p:cNvPr id="13" name="Freeform: Shape 12">
              <a:extLst>
                <a:ext uri="{FF2B5EF4-FFF2-40B4-BE49-F238E27FC236}">
                  <a16:creationId xmlns:a16="http://schemas.microsoft.com/office/drawing/2014/main" id="{89C12A4D-B20A-4B14-A71B-732CF3F1E769}"/>
                </a:ext>
              </a:extLst>
            </p:cNvPr>
            <p:cNvSpPr/>
            <p:nvPr/>
          </p:nvSpPr>
          <p:spPr>
            <a:xfrm>
              <a:off x="2116626" y="4972944"/>
              <a:ext cx="9722948" cy="1448648"/>
            </a:xfrm>
            <a:custGeom>
              <a:avLst/>
              <a:gdLst>
                <a:gd name="connsiteX0" fmla="*/ 0 w 8910430"/>
                <a:gd name="connsiteY0" fmla="*/ 0 h 1668902"/>
                <a:gd name="connsiteX1" fmla="*/ 8910430 w 8910430"/>
                <a:gd name="connsiteY1" fmla="*/ 0 h 1668902"/>
                <a:gd name="connsiteX2" fmla="*/ 8910430 w 8910430"/>
                <a:gd name="connsiteY2" fmla="*/ 1668902 h 1668902"/>
                <a:gd name="connsiteX3" fmla="*/ 0 w 8910430"/>
                <a:gd name="connsiteY3" fmla="*/ 1668902 h 1668902"/>
                <a:gd name="connsiteX4" fmla="*/ 0 w 8910430"/>
                <a:gd name="connsiteY4" fmla="*/ 0 h 16689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910430" h="1668902">
                  <a:moveTo>
                    <a:pt x="0" y="0"/>
                  </a:moveTo>
                  <a:lnTo>
                    <a:pt x="8910430" y="0"/>
                  </a:lnTo>
                  <a:lnTo>
                    <a:pt x="8910430" y="1668902"/>
                  </a:lnTo>
                  <a:lnTo>
                    <a:pt x="0" y="1668902"/>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000" kern="1200"/>
                <a:t>For RPEP, reviewers will be asked to evaluate the likelihood of a given proposal to result in a transformative impact in the participating organizations, with a particular focus on organizations and PIs that do not have recent NSF/CISE funding through the CISE programs named in Section II. </a:t>
              </a:r>
            </a:p>
          </p:txBody>
        </p:sp>
        <p:sp>
          <p:nvSpPr>
            <p:cNvPr id="14" name="Straight Connector 13">
              <a:extLst>
                <a:ext uri="{FF2B5EF4-FFF2-40B4-BE49-F238E27FC236}">
                  <a16:creationId xmlns:a16="http://schemas.microsoft.com/office/drawing/2014/main" id="{279C6D59-B18B-4361-861D-00F8628C6765}"/>
                </a:ext>
              </a:extLst>
            </p:cNvPr>
            <p:cNvSpPr/>
            <p:nvPr/>
          </p:nvSpPr>
          <p:spPr>
            <a:xfrm>
              <a:off x="1984636" y="6563514"/>
              <a:ext cx="9854938" cy="0"/>
            </a:xfrm>
            <a:prstGeom prst="line">
              <a:avLst/>
            </a:prstGeom>
          </p:spPr>
          <p:style>
            <a:lnRef idx="2">
              <a:schemeClr val="accent1">
                <a:tint val="50000"/>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tx1">
                <a:hueOff val="0"/>
                <a:satOff val="0"/>
                <a:lumOff val="0"/>
                <a:alphaOff val="0"/>
              </a:schemeClr>
            </a:fontRef>
          </p:style>
        </p:sp>
      </p:grpSp>
    </p:spTree>
    <p:extLst>
      <p:ext uri="{BB962C8B-B14F-4D97-AF65-F5344CB8AC3E}">
        <p14:creationId xmlns:p14="http://schemas.microsoft.com/office/powerpoint/2010/main" val="21459955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p:cNvSpPr>
            <a:spLocks noGrp="1"/>
          </p:cNvSpPr>
          <p:nvPr>
            <p:ph type="subTitle" idx="1"/>
          </p:nvPr>
        </p:nvSpPr>
        <p:spPr>
          <a:xfrm>
            <a:off x="2289559" y="1276643"/>
            <a:ext cx="8518358" cy="4304714"/>
          </a:xfrm>
        </p:spPr>
        <p:txBody>
          <a:bodyPr vert="horz" lIns="91440" tIns="45720" rIns="91440" bIns="45720" rtlCol="0" anchor="t">
            <a:normAutofit/>
          </a:bodyPr>
          <a:lstStyle/>
          <a:p>
            <a:pPr marL="342900" indent="-342900" algn="l">
              <a:buFont typeface="Arial" charset="0"/>
              <a:buChar char="•"/>
            </a:pPr>
            <a:r>
              <a:rPr lang="en-US" sz="2800" dirty="0">
                <a:solidFill>
                  <a:schemeClr val="tx1"/>
                </a:solidFill>
              </a:rPr>
              <a:t>Upcoming Deadline for NSF 21-533</a:t>
            </a:r>
          </a:p>
          <a:p>
            <a:r>
              <a:rPr lang="en-US" sz="3600" b="1" i="1" dirty="0">
                <a:solidFill>
                  <a:schemeClr val="tx1"/>
                </a:solidFill>
              </a:rPr>
              <a:t>April 15, 2021</a:t>
            </a:r>
            <a:endParaRPr lang="en-US" sz="3600" b="1" dirty="0">
              <a:solidFill>
                <a:schemeClr val="tx1"/>
              </a:solidFill>
            </a:endParaRPr>
          </a:p>
          <a:p>
            <a:pPr marL="342900" indent="-342900" algn="l">
              <a:buFont typeface="Arial" charset="0"/>
              <a:buChar char="•"/>
            </a:pPr>
            <a:r>
              <a:rPr lang="en-US" sz="2800" b="1" dirty="0">
                <a:solidFill>
                  <a:schemeClr val="tx1"/>
                </a:solidFill>
              </a:rPr>
              <a:t>Schedule:</a:t>
            </a:r>
          </a:p>
          <a:p>
            <a:pPr lvl="2" algn="l"/>
            <a:r>
              <a:rPr lang="en-US" sz="2800" dirty="0">
                <a:solidFill>
                  <a:schemeClr val="tx1"/>
                </a:solidFill>
              </a:rPr>
              <a:t>Proposals Due:  		  April 15, 2021</a:t>
            </a:r>
          </a:p>
          <a:p>
            <a:pPr lvl="2" algn="l"/>
            <a:r>
              <a:rPr lang="en-US" sz="2800" dirty="0">
                <a:solidFill>
                  <a:schemeClr val="tx1"/>
                </a:solidFill>
              </a:rPr>
              <a:t>Announcement of Awards:  July - August 2021</a:t>
            </a:r>
          </a:p>
        </p:txBody>
      </p:sp>
      <p:sp>
        <p:nvSpPr>
          <p:cNvPr id="3" name="Slide Number Placeholder 2"/>
          <p:cNvSpPr>
            <a:spLocks noGrp="1"/>
          </p:cNvSpPr>
          <p:nvPr>
            <p:ph type="sldNum" sz="quarter" idx="12"/>
          </p:nvPr>
        </p:nvSpPr>
        <p:spPr/>
        <p:txBody>
          <a:bodyPr/>
          <a:lstStyle/>
          <a:p>
            <a:fld id="{1403A9F4-2153-4E30-848A-357EB84591DA}" type="slidenum">
              <a:rPr lang="en-US" smtClean="0"/>
              <a:pPr/>
              <a:t>21</a:t>
            </a:fld>
            <a:endParaRPr lang="en-US"/>
          </a:p>
        </p:txBody>
      </p:sp>
      <p:sp>
        <p:nvSpPr>
          <p:cNvPr id="2" name="Title 1"/>
          <p:cNvSpPr>
            <a:spLocks noGrp="1"/>
          </p:cNvSpPr>
          <p:nvPr>
            <p:ph type="ctrTitle" idx="4294967295"/>
          </p:nvPr>
        </p:nvSpPr>
        <p:spPr>
          <a:xfrm>
            <a:off x="1524000" y="287782"/>
            <a:ext cx="7848600" cy="958850"/>
          </a:xfrm>
        </p:spPr>
        <p:txBody>
          <a:bodyPr>
            <a:normAutofit/>
          </a:bodyPr>
          <a:lstStyle/>
          <a:p>
            <a:r>
              <a:rPr lang="en-US" b="1"/>
              <a:t>Schedule</a:t>
            </a:r>
          </a:p>
        </p:txBody>
      </p:sp>
    </p:spTree>
    <p:extLst>
      <p:ext uri="{BB962C8B-B14F-4D97-AF65-F5344CB8AC3E}">
        <p14:creationId xmlns:p14="http://schemas.microsoft.com/office/powerpoint/2010/main" val="36815061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0"/>
            <a:ext cx="8229600" cy="838200"/>
          </a:xfrm>
        </p:spPr>
        <p:txBody>
          <a:bodyPr>
            <a:normAutofit/>
          </a:bodyPr>
          <a:lstStyle/>
          <a:p>
            <a:r>
              <a:rPr lang="en-US" sz="3200" b="1"/>
              <a:t>Frequently Asked Questions</a:t>
            </a:r>
          </a:p>
        </p:txBody>
      </p:sp>
      <p:sp>
        <p:nvSpPr>
          <p:cNvPr id="5" name="Slide Number Placeholder 4">
            <a:extLst>
              <a:ext uri="{FF2B5EF4-FFF2-40B4-BE49-F238E27FC236}">
                <a16:creationId xmlns:a16="http://schemas.microsoft.com/office/drawing/2014/main" id="{CBAC667B-3A78-854E-AB9F-AA66FDAEE62A}"/>
              </a:ext>
            </a:extLst>
          </p:cNvPr>
          <p:cNvSpPr>
            <a:spLocks noGrp="1"/>
          </p:cNvSpPr>
          <p:nvPr>
            <p:ph type="sldNum" sz="quarter" idx="12"/>
          </p:nvPr>
        </p:nvSpPr>
        <p:spPr/>
        <p:txBody>
          <a:bodyPr/>
          <a:lstStyle/>
          <a:p>
            <a:fld id="{1403A9F4-2153-4E30-848A-357EB84591DA}" type="slidenum">
              <a:rPr lang="en-US" smtClean="0"/>
              <a:t>22</a:t>
            </a:fld>
            <a:endParaRPr lang="en-US"/>
          </a:p>
        </p:txBody>
      </p:sp>
      <p:sp>
        <p:nvSpPr>
          <p:cNvPr id="3" name="TextBox 2"/>
          <p:cNvSpPr txBox="1"/>
          <p:nvPr/>
        </p:nvSpPr>
        <p:spPr>
          <a:xfrm>
            <a:off x="1209554" y="1175824"/>
            <a:ext cx="10194924" cy="5262979"/>
          </a:xfrm>
          <a:prstGeom prst="rect">
            <a:avLst/>
          </a:prstGeom>
          <a:noFill/>
        </p:spPr>
        <p:txBody>
          <a:bodyPr wrap="square" lIns="91440" tIns="45720" rIns="91440" bIns="45720" rtlCol="0" anchor="t">
            <a:spAutoFit/>
          </a:bodyPr>
          <a:lstStyle/>
          <a:p>
            <a:r>
              <a:rPr lang="en-US" sz="2400" i="1"/>
              <a:t>Q: If I am the PI, co-PI or Senior Personnel on a proposal to MSI (NSF 21-533):</a:t>
            </a:r>
          </a:p>
          <a:p>
            <a:pPr marL="742950" lvl="1" indent="-285750">
              <a:buFont typeface="Arial" charset="0"/>
              <a:buChar char="•"/>
            </a:pPr>
            <a:r>
              <a:rPr lang="en-US" sz="2400" i="1"/>
              <a:t>Can I be the PI on any other proposal to MSI			</a:t>
            </a:r>
            <a:r>
              <a:rPr lang="en-US" sz="2400"/>
              <a:t>	YES</a:t>
            </a:r>
          </a:p>
          <a:p>
            <a:pPr marL="742950" lvl="1" indent="-285750">
              <a:buFont typeface="Arial" charset="0"/>
              <a:buChar char="•"/>
            </a:pPr>
            <a:r>
              <a:rPr lang="en-US" sz="2400" i="1"/>
              <a:t>Can I be a PI on any other awards to the CISE core?</a:t>
            </a:r>
            <a:r>
              <a:rPr lang="en-US" sz="2400"/>
              <a:t>		NO</a:t>
            </a:r>
          </a:p>
          <a:p>
            <a:pPr marL="742950" lvl="1" indent="-285750">
              <a:buFont typeface="Arial" charset="0"/>
              <a:buChar char="•"/>
            </a:pPr>
            <a:r>
              <a:rPr lang="en-US" sz="2400" i="1"/>
              <a:t>We received a HBCU EiR grant last year, can we submit		YES</a:t>
            </a:r>
            <a:endParaRPr lang="en-US" sz="2400"/>
          </a:p>
          <a:p>
            <a:pPr marL="742950" lvl="1" indent="-285750">
              <a:buFont typeface="Arial" charset="0"/>
              <a:buChar char="•"/>
            </a:pPr>
            <a:endParaRPr lang="en-US" sz="2400"/>
          </a:p>
          <a:p>
            <a:r>
              <a:rPr lang="en-US" sz="2400" b="1" i="1"/>
              <a:t>An individual may participate as PI, co-PI, or other Senior Personnel on at most two proposal across the solicitation.</a:t>
            </a:r>
          </a:p>
          <a:p>
            <a:endParaRPr lang="en-US" sz="2400" b="1" i="1"/>
          </a:p>
          <a:p>
            <a:r>
              <a:rPr lang="en-US" sz="2400" b="1" i="1"/>
              <a:t>EAGERS, Excellence-In-Research (EiR), RAPIDs, conference, workshops and CAREER awardees are eligible to submit to the CISE MSI solicitation.</a:t>
            </a:r>
          </a:p>
          <a:p>
            <a:endParaRPr lang="en-US" sz="2400" b="1" i="1"/>
          </a:p>
          <a:p>
            <a:endParaRPr lang="en-US" sz="2400" b="1" i="1"/>
          </a:p>
          <a:p>
            <a:endParaRPr lang="en-US" sz="2400" b="1" i="1"/>
          </a:p>
          <a:p>
            <a:endParaRPr lang="en-US" sz="2400" b="1" i="1"/>
          </a:p>
        </p:txBody>
      </p:sp>
    </p:spTree>
    <p:extLst>
      <p:ext uri="{BB962C8B-B14F-4D97-AF65-F5344CB8AC3E}">
        <p14:creationId xmlns:p14="http://schemas.microsoft.com/office/powerpoint/2010/main" val="15788799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3" y="375632"/>
            <a:ext cx="9905998" cy="1478570"/>
          </a:xfrm>
        </p:spPr>
        <p:txBody>
          <a:bodyPr>
            <a:normAutofit/>
          </a:bodyPr>
          <a:lstStyle/>
          <a:p>
            <a:pPr algn="ctr"/>
            <a:r>
              <a:rPr lang="en-US" b="1"/>
              <a:t>Thank you!</a:t>
            </a:r>
          </a:p>
        </p:txBody>
      </p:sp>
      <p:sp>
        <p:nvSpPr>
          <p:cNvPr id="5" name="Content Placeholder 4">
            <a:extLst>
              <a:ext uri="{FF2B5EF4-FFF2-40B4-BE49-F238E27FC236}">
                <a16:creationId xmlns:a16="http://schemas.microsoft.com/office/drawing/2014/main" id="{DD6C557F-DA34-4C79-9C6F-144F8E5E2380}"/>
              </a:ext>
            </a:extLst>
          </p:cNvPr>
          <p:cNvSpPr>
            <a:spLocks noGrp="1"/>
          </p:cNvSpPr>
          <p:nvPr>
            <p:ph idx="1"/>
          </p:nvPr>
        </p:nvSpPr>
        <p:spPr/>
        <p:txBody>
          <a:bodyPr vert="horz" lIns="91440" tIns="45720" rIns="91440" bIns="45720" rtlCol="0" anchor="t">
            <a:normAutofit/>
          </a:bodyPr>
          <a:lstStyle/>
          <a:p>
            <a:pPr marL="0" indent="0">
              <a:buNone/>
            </a:pPr>
            <a:r>
              <a:rPr lang="en-US" sz="2800" dirty="0"/>
              <a:t>Questions?</a:t>
            </a:r>
            <a:br>
              <a:rPr lang="en-US" sz="2800" dirty="0"/>
            </a:br>
            <a:r>
              <a:rPr lang="en-US" sz="2800" dirty="0"/>
              <a:t>During Webinar: Via Zoom Q&amp;A</a:t>
            </a:r>
            <a:br>
              <a:rPr lang="en-US" sz="2800" dirty="0"/>
            </a:br>
            <a:r>
              <a:rPr lang="en-US" sz="2800" dirty="0"/>
              <a:t>After Webinar: MSIQuestions@nsf.gov</a:t>
            </a:r>
          </a:p>
          <a:p>
            <a:pPr marL="0" indent="0">
              <a:buNone/>
            </a:pPr>
            <a:endParaRPr lang="en-US"/>
          </a:p>
        </p:txBody>
      </p:sp>
      <p:sp>
        <p:nvSpPr>
          <p:cNvPr id="4" name="Slide Number Placeholder 3">
            <a:extLst>
              <a:ext uri="{FF2B5EF4-FFF2-40B4-BE49-F238E27FC236}">
                <a16:creationId xmlns:a16="http://schemas.microsoft.com/office/drawing/2014/main" id="{ED5AB796-A946-CB48-A709-247282B0902D}"/>
              </a:ext>
            </a:extLst>
          </p:cNvPr>
          <p:cNvSpPr>
            <a:spLocks noGrp="1"/>
          </p:cNvSpPr>
          <p:nvPr>
            <p:ph type="sldNum" sz="quarter" idx="12"/>
          </p:nvPr>
        </p:nvSpPr>
        <p:spPr/>
        <p:txBody>
          <a:bodyPr/>
          <a:lstStyle/>
          <a:p>
            <a:fld id="{1403A9F4-2153-4E30-848A-357EB84591DA}" type="slidenum">
              <a:rPr lang="en-US" smtClean="0"/>
              <a:t>23</a:t>
            </a:fld>
            <a:endParaRPr lang="en-US"/>
          </a:p>
        </p:txBody>
      </p:sp>
    </p:spTree>
    <p:extLst>
      <p:ext uri="{BB962C8B-B14F-4D97-AF65-F5344CB8AC3E}">
        <p14:creationId xmlns:p14="http://schemas.microsoft.com/office/powerpoint/2010/main" val="15377764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C27CC1-CBEA-4819-831B-A58E350610E7}"/>
              </a:ext>
            </a:extLst>
          </p:cNvPr>
          <p:cNvSpPr>
            <a:spLocks noGrp="1"/>
          </p:cNvSpPr>
          <p:nvPr>
            <p:ph type="title"/>
          </p:nvPr>
        </p:nvSpPr>
        <p:spPr/>
        <p:txBody>
          <a:bodyPr/>
          <a:lstStyle/>
          <a:p>
            <a:r>
              <a:rPr lang="en-US"/>
              <a:t>EXTRA SLIDES</a:t>
            </a:r>
          </a:p>
        </p:txBody>
      </p:sp>
      <p:sp>
        <p:nvSpPr>
          <p:cNvPr id="3" name="Content Placeholder 2">
            <a:extLst>
              <a:ext uri="{FF2B5EF4-FFF2-40B4-BE49-F238E27FC236}">
                <a16:creationId xmlns:a16="http://schemas.microsoft.com/office/drawing/2014/main" id="{367BA379-D892-4899-803C-5191EE58EAF0}"/>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8260392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0"/>
            <a:ext cx="8229600" cy="838200"/>
          </a:xfrm>
        </p:spPr>
        <p:txBody>
          <a:bodyPr>
            <a:normAutofit/>
          </a:bodyPr>
          <a:lstStyle/>
          <a:p>
            <a:r>
              <a:rPr lang="en-US" sz="3200" b="1"/>
              <a:t>Frequently Asked Questions (2)</a:t>
            </a:r>
          </a:p>
        </p:txBody>
      </p:sp>
      <p:sp>
        <p:nvSpPr>
          <p:cNvPr id="5" name="Slide Number Placeholder 4">
            <a:extLst>
              <a:ext uri="{FF2B5EF4-FFF2-40B4-BE49-F238E27FC236}">
                <a16:creationId xmlns:a16="http://schemas.microsoft.com/office/drawing/2014/main" id="{6B0BC6CE-CBC1-4F46-A741-2855CEA76748}"/>
              </a:ext>
            </a:extLst>
          </p:cNvPr>
          <p:cNvSpPr>
            <a:spLocks noGrp="1"/>
          </p:cNvSpPr>
          <p:nvPr>
            <p:ph type="sldNum" sz="quarter" idx="12"/>
          </p:nvPr>
        </p:nvSpPr>
        <p:spPr/>
        <p:txBody>
          <a:bodyPr/>
          <a:lstStyle/>
          <a:p>
            <a:fld id="{1403A9F4-2153-4E30-848A-357EB84591DA}" type="slidenum">
              <a:rPr lang="en-US" smtClean="0"/>
              <a:t>25</a:t>
            </a:fld>
            <a:endParaRPr lang="en-US"/>
          </a:p>
        </p:txBody>
      </p:sp>
      <p:sp>
        <p:nvSpPr>
          <p:cNvPr id="3" name="TextBox 2"/>
          <p:cNvSpPr txBox="1"/>
          <p:nvPr/>
        </p:nvSpPr>
        <p:spPr>
          <a:xfrm>
            <a:off x="1663504" y="1031973"/>
            <a:ext cx="9421838" cy="4401205"/>
          </a:xfrm>
          <a:prstGeom prst="rect">
            <a:avLst/>
          </a:prstGeom>
          <a:noFill/>
        </p:spPr>
        <p:txBody>
          <a:bodyPr wrap="square" rtlCol="0">
            <a:spAutoFit/>
          </a:bodyPr>
          <a:lstStyle/>
          <a:p>
            <a:r>
              <a:rPr lang="en-US" sz="2000" i="1"/>
              <a:t>Q: What types of organizations are allowed to submit proposals?</a:t>
            </a:r>
          </a:p>
          <a:p>
            <a:endParaRPr lang="en-US" sz="2000" i="1"/>
          </a:p>
          <a:p>
            <a:pPr marL="742950" lvl="1" indent="-285750">
              <a:buFont typeface="Arial" charset="0"/>
              <a:buChar char="•"/>
            </a:pPr>
            <a:r>
              <a:rPr lang="en-US" sz="2000" b="1" i="1"/>
              <a:t>Universities and Colleges </a:t>
            </a:r>
            <a:r>
              <a:rPr lang="en-US" sz="2000"/>
              <a:t>- Universities and two- and four-year colleges (including community colleges) accredited in, and having a campus located in, the US acting on behalf of their faculty members. Such organizations also are referred to as academic institutions. </a:t>
            </a:r>
          </a:p>
          <a:p>
            <a:pPr marL="1200150" lvl="2" indent="-285750">
              <a:buFont typeface="Arial" charset="0"/>
              <a:buChar char="•"/>
            </a:pPr>
            <a:endParaRPr lang="en-US" sz="2000"/>
          </a:p>
          <a:p>
            <a:r>
              <a:rPr lang="en-US" sz="2000" i="1"/>
              <a:t>Q: Who can apply?</a:t>
            </a:r>
          </a:p>
          <a:p>
            <a:pPr marL="285750" indent="-285750">
              <a:buFont typeface="Arial" charset="0"/>
              <a:buChar char="•"/>
            </a:pPr>
            <a:endParaRPr lang="en-US" sz="2000" i="1"/>
          </a:p>
          <a:p>
            <a:pPr lvl="1"/>
            <a:r>
              <a:rPr lang="en-US" sz="2000"/>
              <a:t>A MSI faculty member should serve as the lead principal investigator(s) on any proposal submission. An institution must not have previously received an award funded by any of the CISE programs solicitations noted in Section II. Program Description within the past five years.</a:t>
            </a:r>
          </a:p>
          <a:p>
            <a:pPr lvl="1"/>
            <a:endParaRPr lang="en-US" sz="2000"/>
          </a:p>
        </p:txBody>
      </p:sp>
    </p:spTree>
    <p:extLst>
      <p:ext uri="{BB962C8B-B14F-4D97-AF65-F5344CB8AC3E}">
        <p14:creationId xmlns:p14="http://schemas.microsoft.com/office/powerpoint/2010/main" val="9807452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0"/>
            <a:ext cx="8229600" cy="838200"/>
          </a:xfrm>
        </p:spPr>
        <p:txBody>
          <a:bodyPr>
            <a:normAutofit/>
          </a:bodyPr>
          <a:lstStyle/>
          <a:p>
            <a:r>
              <a:rPr lang="en-US" sz="3200" b="1" dirty="0"/>
              <a:t>Frequently Asked Questions (3)</a:t>
            </a:r>
          </a:p>
        </p:txBody>
      </p:sp>
      <p:sp>
        <p:nvSpPr>
          <p:cNvPr id="5" name="Slide Number Placeholder 4">
            <a:extLst>
              <a:ext uri="{FF2B5EF4-FFF2-40B4-BE49-F238E27FC236}">
                <a16:creationId xmlns:a16="http://schemas.microsoft.com/office/drawing/2014/main" id="{6B0BC6CE-CBC1-4F46-A741-2855CEA76748}"/>
              </a:ext>
            </a:extLst>
          </p:cNvPr>
          <p:cNvSpPr>
            <a:spLocks noGrp="1"/>
          </p:cNvSpPr>
          <p:nvPr>
            <p:ph type="sldNum" sz="quarter" idx="12"/>
          </p:nvPr>
        </p:nvSpPr>
        <p:spPr/>
        <p:txBody>
          <a:bodyPr/>
          <a:lstStyle/>
          <a:p>
            <a:fld id="{1403A9F4-2153-4E30-848A-357EB84591DA}" type="slidenum">
              <a:rPr lang="en-US" smtClean="0"/>
              <a:t>26</a:t>
            </a:fld>
            <a:endParaRPr lang="en-US"/>
          </a:p>
        </p:txBody>
      </p:sp>
      <p:sp>
        <p:nvSpPr>
          <p:cNvPr id="3" name="TextBox 2"/>
          <p:cNvSpPr txBox="1"/>
          <p:nvPr/>
        </p:nvSpPr>
        <p:spPr>
          <a:xfrm>
            <a:off x="1663504" y="1031973"/>
            <a:ext cx="9421838" cy="5016758"/>
          </a:xfrm>
          <a:prstGeom prst="rect">
            <a:avLst/>
          </a:prstGeom>
          <a:noFill/>
        </p:spPr>
        <p:txBody>
          <a:bodyPr wrap="square" lIns="91440" tIns="45720" rIns="91440" bIns="45720" rtlCol="0" anchor="t">
            <a:spAutoFit/>
          </a:bodyPr>
          <a:lstStyle/>
          <a:p>
            <a:r>
              <a:rPr lang="en-US" sz="2000" i="1" dirty="0"/>
              <a:t>Q: </a:t>
            </a:r>
            <a:r>
              <a:rPr lang="en-US" sz="2000" b="1" dirty="0">
                <a:ea typeface="+mn-lt"/>
                <a:cs typeface="+mn-lt"/>
              </a:rPr>
              <a:t>Does the five-year eligibility restriction apply to collaborators at other institutions, or only to the lead institution and lead PI? </a:t>
            </a:r>
            <a:endParaRPr lang="en-US" sz="2000" dirty="0">
              <a:ea typeface="+mn-lt"/>
              <a:cs typeface="+mn-lt"/>
            </a:endParaRPr>
          </a:p>
          <a:p>
            <a:endParaRPr lang="en-US" sz="2000" dirty="0">
              <a:ea typeface="+mn-lt"/>
              <a:cs typeface="+mn-lt"/>
            </a:endParaRPr>
          </a:p>
          <a:p>
            <a:r>
              <a:rPr lang="en-US" sz="2000" dirty="0">
                <a:ea typeface="+mn-lt"/>
                <a:cs typeface="+mn-lt"/>
              </a:rPr>
              <a:t>A: The restriction only applies to the lead PI’s institution; “An institution…” should be taken to mean “A lead institution”.  This is because the solicitation’s intent is to support MSIs in working with partner institutions and PIs that may have existing research capacity.</a:t>
            </a:r>
            <a:endParaRPr lang="en-US" dirty="0">
              <a:ea typeface="+mn-lt"/>
              <a:cs typeface="+mn-lt"/>
            </a:endParaRPr>
          </a:p>
          <a:p>
            <a:endParaRPr lang="en-US" sz="2000" i="1" dirty="0"/>
          </a:p>
          <a:p>
            <a:pPr marL="1200150" lvl="2" indent="-285750">
              <a:buFont typeface="Arial" charset="0"/>
              <a:buChar char="•"/>
            </a:pPr>
            <a:endParaRPr lang="en-US" sz="2000"/>
          </a:p>
          <a:p>
            <a:r>
              <a:rPr lang="en-US" sz="2000" b="1" dirty="0">
                <a:ea typeface="+mn-lt"/>
                <a:cs typeface="+mn-lt"/>
              </a:rPr>
              <a:t>Q. How will NSF define the “within the last five years” part of the eligibility criterion? Does this refer to start or end dates?</a:t>
            </a:r>
          </a:p>
          <a:p>
            <a:endParaRPr lang="en-US" sz="2000" b="1" dirty="0">
              <a:ea typeface="+mn-lt"/>
              <a:cs typeface="+mn-lt"/>
            </a:endParaRPr>
          </a:p>
          <a:p>
            <a:r>
              <a:rPr lang="en-US" sz="2000" dirty="0">
                <a:ea typeface="+mn-lt"/>
                <a:cs typeface="+mn-lt"/>
              </a:rPr>
              <a:t>A: Institutions should interpret this to mean that the awarded proposal must have been submitted more than four fiscal years before the current one (i.e., any award numbers that start with “17” or later are considered for the purpose of this to be “funded within the last five years” for FY 2021, and any that start with “16” or earlier are not).</a:t>
            </a:r>
            <a:endParaRPr lang="en-US" dirty="0"/>
          </a:p>
          <a:p>
            <a:endParaRPr lang="en-US" sz="2000" i="1" dirty="0"/>
          </a:p>
        </p:txBody>
      </p:sp>
    </p:spTree>
    <p:extLst>
      <p:ext uri="{BB962C8B-B14F-4D97-AF65-F5344CB8AC3E}">
        <p14:creationId xmlns:p14="http://schemas.microsoft.com/office/powerpoint/2010/main" val="32329164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0"/>
            <a:ext cx="8229600" cy="838200"/>
          </a:xfrm>
        </p:spPr>
        <p:txBody>
          <a:bodyPr>
            <a:normAutofit/>
          </a:bodyPr>
          <a:lstStyle/>
          <a:p>
            <a:r>
              <a:rPr lang="en-US" sz="3200" b="1" dirty="0"/>
              <a:t>Frequently Asked Questions (4)</a:t>
            </a:r>
          </a:p>
        </p:txBody>
      </p:sp>
      <p:sp>
        <p:nvSpPr>
          <p:cNvPr id="5" name="Slide Number Placeholder 4">
            <a:extLst>
              <a:ext uri="{FF2B5EF4-FFF2-40B4-BE49-F238E27FC236}">
                <a16:creationId xmlns:a16="http://schemas.microsoft.com/office/drawing/2014/main" id="{6B0BC6CE-CBC1-4F46-A741-2855CEA76748}"/>
              </a:ext>
            </a:extLst>
          </p:cNvPr>
          <p:cNvSpPr>
            <a:spLocks noGrp="1"/>
          </p:cNvSpPr>
          <p:nvPr>
            <p:ph type="sldNum" sz="quarter" idx="12"/>
          </p:nvPr>
        </p:nvSpPr>
        <p:spPr/>
        <p:txBody>
          <a:bodyPr/>
          <a:lstStyle/>
          <a:p>
            <a:fld id="{1403A9F4-2153-4E30-848A-357EB84591DA}" type="slidenum">
              <a:rPr lang="en-US" smtClean="0"/>
              <a:t>27</a:t>
            </a:fld>
            <a:endParaRPr lang="en-US"/>
          </a:p>
        </p:txBody>
      </p:sp>
      <p:sp>
        <p:nvSpPr>
          <p:cNvPr id="3" name="TextBox 2"/>
          <p:cNvSpPr txBox="1"/>
          <p:nvPr/>
        </p:nvSpPr>
        <p:spPr>
          <a:xfrm>
            <a:off x="1663504" y="1031973"/>
            <a:ext cx="9421838" cy="1938992"/>
          </a:xfrm>
          <a:prstGeom prst="rect">
            <a:avLst/>
          </a:prstGeom>
          <a:noFill/>
        </p:spPr>
        <p:txBody>
          <a:bodyPr wrap="square" lIns="91440" tIns="45720" rIns="91440" bIns="45720" rtlCol="0" anchor="t">
            <a:spAutoFit/>
          </a:bodyPr>
          <a:lstStyle/>
          <a:p>
            <a:r>
              <a:rPr lang="en-US" sz="2000" b="1" dirty="0">
                <a:ea typeface="+mn-lt"/>
                <a:cs typeface="+mn-lt"/>
              </a:rPr>
              <a:t>Q: Can a PI or co-PI transfer an award made from this program out of the institution it was awarded in?</a:t>
            </a:r>
            <a:endParaRPr lang="en-US" sz="2000" dirty="0">
              <a:ea typeface="+mn-lt"/>
              <a:cs typeface="+mn-lt"/>
            </a:endParaRPr>
          </a:p>
          <a:p>
            <a:r>
              <a:rPr lang="en-US" sz="2000" dirty="0">
                <a:ea typeface="+mn-lt"/>
                <a:cs typeface="+mn-lt"/>
              </a:rPr>
              <a:t>A: No.  These awards are intended for institutional capacity-building, and developing collaborations between institutions. Institutions/PIs may request appropriate substitute PIs per the PAPPG.</a:t>
            </a:r>
          </a:p>
          <a:p>
            <a:endParaRPr lang="en-US" sz="2000" b="1" dirty="0">
              <a:ea typeface="+mn-lt"/>
              <a:cs typeface="+mn-lt"/>
            </a:endParaRPr>
          </a:p>
        </p:txBody>
      </p:sp>
    </p:spTree>
    <p:extLst>
      <p:ext uri="{BB962C8B-B14F-4D97-AF65-F5344CB8AC3E}">
        <p14:creationId xmlns:p14="http://schemas.microsoft.com/office/powerpoint/2010/main" val="14888313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62100" y="95250"/>
            <a:ext cx="8229600" cy="1143000"/>
          </a:xfrm>
        </p:spPr>
        <p:txBody>
          <a:bodyPr>
            <a:normAutofit/>
          </a:bodyPr>
          <a:lstStyle/>
          <a:p>
            <a:r>
              <a:rPr lang="en-US" sz="3200" b="1" cap="none" dirty="0"/>
              <a:t>NSF MSI</a:t>
            </a:r>
            <a:r>
              <a:rPr lang="en-US" sz="3200" b="1" cap="none" baseline="30000" dirty="0"/>
              <a:t> </a:t>
            </a:r>
            <a:r>
              <a:rPr lang="en-US" sz="3200" b="1" cap="none" dirty="0"/>
              <a:t>Program</a:t>
            </a:r>
            <a:endParaRPr lang="en-US" sz="3200" b="1" i="1" cap="none" dirty="0"/>
          </a:p>
        </p:txBody>
      </p:sp>
      <p:sp>
        <p:nvSpPr>
          <p:cNvPr id="3" name="Content Placeholder 2"/>
          <p:cNvSpPr>
            <a:spLocks noGrp="1"/>
          </p:cNvSpPr>
          <p:nvPr>
            <p:ph idx="1"/>
          </p:nvPr>
        </p:nvSpPr>
        <p:spPr>
          <a:xfrm>
            <a:off x="1295399" y="1371601"/>
            <a:ext cx="10029825" cy="5257799"/>
          </a:xfrm>
        </p:spPr>
        <p:txBody>
          <a:bodyPr>
            <a:normAutofit/>
          </a:bodyPr>
          <a:lstStyle/>
          <a:p>
            <a:pPr marL="0" indent="0">
              <a:buNone/>
            </a:pPr>
            <a:r>
              <a:rPr lang="en-US"/>
              <a:t>This program solicitation offers three Threads to grow research capacity at MSIs and encourage intra- and inter-organizational collaborations: </a:t>
            </a:r>
          </a:p>
          <a:p>
            <a:pPr marL="457200" indent="-457200">
              <a:buAutoNum type="arabicParenR"/>
            </a:pPr>
            <a:r>
              <a:rPr lang="en-US"/>
              <a:t>Research Capacity-Building Planning (RCBP), including (Thread 1, Track A) Enhancement and Development (RCBP-ED) and (Thread 1, Track B) Research-Focused (RCBP-RF)</a:t>
            </a:r>
          </a:p>
          <a:p>
            <a:pPr marL="457200" indent="-457200">
              <a:buAutoNum type="arabicParenR"/>
            </a:pPr>
            <a:r>
              <a:rPr lang="en-US"/>
              <a:t>Demonstration Projects (DP)</a:t>
            </a:r>
          </a:p>
          <a:p>
            <a:pPr marL="457200" indent="-457200">
              <a:buAutoNum type="arabicParenR"/>
            </a:pPr>
            <a:r>
              <a:rPr lang="en-US"/>
              <a:t>Research Partnerships Enhancement Projects (RPEP).</a:t>
            </a:r>
          </a:p>
        </p:txBody>
      </p:sp>
      <p:sp>
        <p:nvSpPr>
          <p:cNvPr id="4" name="Slide Number Placeholder 3"/>
          <p:cNvSpPr>
            <a:spLocks noGrp="1"/>
          </p:cNvSpPr>
          <p:nvPr>
            <p:ph type="sldNum" sz="quarter" idx="12"/>
          </p:nvPr>
        </p:nvSpPr>
        <p:spPr/>
        <p:txBody>
          <a:bodyPr/>
          <a:lstStyle/>
          <a:p>
            <a:fld id="{1403A9F4-2153-4E30-848A-357EB84591DA}" type="slidenum">
              <a:rPr lang="en-US" smtClean="0"/>
              <a:t>3</a:t>
            </a:fld>
            <a:endParaRPr lang="en-US"/>
          </a:p>
        </p:txBody>
      </p:sp>
    </p:spTree>
    <p:extLst>
      <p:ext uri="{BB962C8B-B14F-4D97-AF65-F5344CB8AC3E}">
        <p14:creationId xmlns:p14="http://schemas.microsoft.com/office/powerpoint/2010/main" val="103960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xfrm>
            <a:off x="10179327" y="6186486"/>
            <a:ext cx="362064" cy="365125"/>
          </a:xfrm>
        </p:spPr>
        <p:txBody>
          <a:bodyPr/>
          <a:lstStyle/>
          <a:p>
            <a:fld id="{1403A9F4-2153-4E30-848A-357EB84591DA}" type="slidenum">
              <a:rPr lang="en-US" smtClean="0"/>
              <a:pPr/>
              <a:t>4</a:t>
            </a:fld>
            <a:endParaRPr lang="en-US" dirty="0"/>
          </a:p>
        </p:txBody>
      </p:sp>
      <p:sp>
        <p:nvSpPr>
          <p:cNvPr id="6" name="TextBox 5">
            <a:extLst>
              <a:ext uri="{FF2B5EF4-FFF2-40B4-BE49-F238E27FC236}">
                <a16:creationId xmlns:a16="http://schemas.microsoft.com/office/drawing/2014/main" id="{DB18ED1A-6A04-44C4-9025-005DF2C0634A}"/>
              </a:ext>
            </a:extLst>
          </p:cNvPr>
          <p:cNvSpPr txBox="1"/>
          <p:nvPr/>
        </p:nvSpPr>
        <p:spPr>
          <a:xfrm>
            <a:off x="2235590" y="1365280"/>
            <a:ext cx="8462889" cy="4524315"/>
          </a:xfrm>
          <a:prstGeom prst="rect">
            <a:avLst/>
          </a:prstGeom>
          <a:noFill/>
        </p:spPr>
        <p:txBody>
          <a:bodyPr wrap="square" lIns="91440" tIns="45720" rIns="91440" bIns="45720" anchor="t">
            <a:spAutoFit/>
          </a:bodyPr>
          <a:lstStyle/>
          <a:p>
            <a:r>
              <a:rPr lang="en-US" b="1"/>
              <a:t>Thread 1: Research Capacity Building Planning Projects (RCBPP)</a:t>
            </a:r>
          </a:p>
          <a:p>
            <a:r>
              <a:rPr lang="en-US"/>
              <a:t>Number of awards: Up to 10</a:t>
            </a:r>
          </a:p>
          <a:p>
            <a:r>
              <a:rPr lang="en-US"/>
              <a:t>Project length: Two years</a:t>
            </a:r>
          </a:p>
          <a:p>
            <a:r>
              <a:rPr lang="en-US"/>
              <a:t>Award size: Up to $300,000</a:t>
            </a:r>
          </a:p>
          <a:p>
            <a:endParaRPr lang="en-US" b="1"/>
          </a:p>
          <a:p>
            <a:r>
              <a:rPr lang="en-US" b="1"/>
              <a:t>Thread 2: Demonstration Projects (DP)</a:t>
            </a:r>
          </a:p>
          <a:p>
            <a:r>
              <a:rPr lang="en-US"/>
              <a:t>Number of awards: Up to 4</a:t>
            </a:r>
          </a:p>
          <a:p>
            <a:r>
              <a:rPr lang="en-US"/>
              <a:t>Project length: Three years</a:t>
            </a:r>
          </a:p>
          <a:p>
            <a:r>
              <a:rPr lang="en-US"/>
              <a:t>Award size: Up to $500,000</a:t>
            </a:r>
          </a:p>
          <a:p>
            <a:endParaRPr lang="en-US"/>
          </a:p>
          <a:p>
            <a:r>
              <a:rPr lang="en-US" b="1"/>
              <a:t>Thread 3: Research Partnerships Enhancement Projects (RPEP)</a:t>
            </a:r>
          </a:p>
          <a:p>
            <a:r>
              <a:rPr lang="en-US"/>
              <a:t>Number of awards: 1-2</a:t>
            </a:r>
          </a:p>
          <a:p>
            <a:r>
              <a:rPr lang="en-US"/>
              <a:t>Project length: Up to four years</a:t>
            </a:r>
          </a:p>
          <a:p>
            <a:r>
              <a:rPr lang="en-US"/>
              <a:t>Award size: Up to $1,200,000</a:t>
            </a:r>
          </a:p>
          <a:p>
            <a:endParaRPr lang="en-US"/>
          </a:p>
          <a:p>
            <a:r>
              <a:rPr lang="en-US" b="1"/>
              <a:t>Anticipated Total Funding Amount</a:t>
            </a:r>
            <a:r>
              <a:rPr lang="en-US"/>
              <a:t>: $7,000,000</a:t>
            </a:r>
          </a:p>
        </p:txBody>
      </p:sp>
      <p:sp>
        <p:nvSpPr>
          <p:cNvPr id="2" name="Title 1"/>
          <p:cNvSpPr>
            <a:spLocks noGrp="1"/>
          </p:cNvSpPr>
          <p:nvPr>
            <p:ph type="ctrTitle" idx="4294967295"/>
          </p:nvPr>
        </p:nvSpPr>
        <p:spPr>
          <a:xfrm>
            <a:off x="2235591" y="306389"/>
            <a:ext cx="8305800" cy="762000"/>
          </a:xfrm>
        </p:spPr>
        <p:txBody>
          <a:bodyPr>
            <a:normAutofit/>
          </a:bodyPr>
          <a:lstStyle/>
          <a:p>
            <a:r>
              <a:rPr lang="en-US" sz="3200" b="1" dirty="0"/>
              <a:t>Award Information</a:t>
            </a:r>
          </a:p>
        </p:txBody>
      </p:sp>
    </p:spTree>
    <p:extLst>
      <p:ext uri="{BB962C8B-B14F-4D97-AF65-F5344CB8AC3E}">
        <p14:creationId xmlns:p14="http://schemas.microsoft.com/office/powerpoint/2010/main" val="19084207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p:cNvSpPr>
            <a:spLocks noGrp="1"/>
          </p:cNvSpPr>
          <p:nvPr>
            <p:ph type="subTitle" idx="1"/>
          </p:nvPr>
        </p:nvSpPr>
        <p:spPr>
          <a:xfrm>
            <a:off x="824132" y="978024"/>
            <a:ext cx="11175610" cy="5848226"/>
          </a:xfrm>
        </p:spPr>
        <p:txBody>
          <a:bodyPr vert="horz" lIns="91440" tIns="45720" rIns="91440" bIns="45720" rtlCol="0" anchor="t">
            <a:normAutofit fontScale="92500" lnSpcReduction="10000"/>
          </a:bodyPr>
          <a:lstStyle/>
          <a:p>
            <a:pPr marL="457200" indent="-457200" algn="l">
              <a:buFont typeface="Courier New" panose="02070309020205020404" pitchFamily="49" charset="0"/>
              <a:buChar char="o"/>
            </a:pPr>
            <a:r>
              <a:rPr lang="en-US" sz="2800" b="1" kern="0">
                <a:solidFill>
                  <a:schemeClr val="tx1"/>
                </a:solidFill>
                <a:ea typeface="Verdana" pitchFamily="34" charset="0"/>
                <a:cs typeface="Verdana" pitchFamily="34" charset="0"/>
              </a:rPr>
              <a:t>Proposals may </a:t>
            </a:r>
            <a:r>
              <a:rPr lang="en-US" sz="2800" b="1" u="sng" kern="0">
                <a:solidFill>
                  <a:schemeClr val="tx1"/>
                </a:solidFill>
                <a:ea typeface="Verdana" pitchFamily="34" charset="0"/>
                <a:cs typeface="Verdana" pitchFamily="34" charset="0"/>
              </a:rPr>
              <a:t>only</a:t>
            </a:r>
            <a:r>
              <a:rPr lang="en-US" sz="2800" b="1" kern="0">
                <a:solidFill>
                  <a:schemeClr val="tx1"/>
                </a:solidFill>
                <a:ea typeface="Verdana" pitchFamily="34" charset="0"/>
                <a:cs typeface="Verdana" pitchFamily="34" charset="0"/>
              </a:rPr>
              <a:t> be submitted by:</a:t>
            </a:r>
          </a:p>
          <a:p>
            <a:pPr marL="800100" lvl="1" indent="-342900" algn="l">
              <a:buFont typeface="Courier New" panose="02070309020205020404" pitchFamily="49" charset="0"/>
              <a:buChar char="o"/>
            </a:pPr>
            <a:r>
              <a:rPr lang="en-US" kern="0">
                <a:solidFill>
                  <a:schemeClr val="tx1"/>
                </a:solidFill>
                <a:ea typeface="Verdana" pitchFamily="34" charset="0"/>
                <a:cs typeface="Verdana" pitchFamily="34" charset="0"/>
              </a:rPr>
              <a:t>Universities and Colleges</a:t>
            </a:r>
          </a:p>
          <a:p>
            <a:pPr marL="800100" lvl="1" indent="-342900" algn="l">
              <a:buFont typeface="Courier New" panose="02070309020205020404" pitchFamily="49" charset="0"/>
              <a:buChar char="o"/>
            </a:pPr>
            <a:r>
              <a:rPr lang="en-US" kern="0">
                <a:solidFill>
                  <a:schemeClr val="tx1"/>
                </a:solidFill>
                <a:ea typeface="Verdana" pitchFamily="34" charset="0"/>
                <a:cs typeface="Verdana" pitchFamily="34" charset="0"/>
              </a:rPr>
              <a:t>Non-profit, non-academic organizations</a:t>
            </a:r>
          </a:p>
          <a:p>
            <a:pPr marL="800100" lvl="1" indent="-342900" algn="l">
              <a:buFont typeface="Courier New" panose="02070309020205020404" pitchFamily="49" charset="0"/>
              <a:buChar char="o"/>
            </a:pPr>
            <a:r>
              <a:rPr lang="en-US">
                <a:solidFill>
                  <a:schemeClr val="tx1"/>
                </a:solidFill>
              </a:rPr>
              <a:t>NSF-sponsored federally funded research and development centers (FFRDCs) may apply, provided that that they are not including costs for which federal funds have already been awarded or are expected to be awarded.</a:t>
            </a:r>
          </a:p>
          <a:p>
            <a:pPr marL="800100" lvl="1" indent="-342900" algn="l">
              <a:buFont typeface="Courier New" panose="02070309020205020404" pitchFamily="49" charset="0"/>
              <a:buChar char="o"/>
            </a:pPr>
            <a:endParaRPr lang="en-US" sz="1200" kern="0">
              <a:solidFill>
                <a:schemeClr val="tx1"/>
              </a:solidFill>
              <a:ea typeface="Verdana" pitchFamily="34" charset="0"/>
              <a:cs typeface="Verdana" pitchFamily="34" charset="0"/>
            </a:endParaRPr>
          </a:p>
          <a:p>
            <a:pPr marL="457200" indent="-457200" algn="l">
              <a:buFont typeface="Courier New" panose="02070309020205020404" pitchFamily="49" charset="0"/>
              <a:buChar char="o"/>
            </a:pPr>
            <a:r>
              <a:rPr lang="en-US" sz="2800" b="1" kern="0">
                <a:solidFill>
                  <a:schemeClr val="tx1"/>
                </a:solidFill>
                <a:ea typeface="Verdana" pitchFamily="34" charset="0"/>
                <a:cs typeface="Verdana" pitchFamily="34" charset="0"/>
              </a:rPr>
              <a:t>Limit on Number of Proposals per PI/Co-PI/Senior Personnel:    </a:t>
            </a:r>
            <a:r>
              <a:rPr lang="en-US" sz="2800" b="1" kern="0">
                <a:solidFill>
                  <a:srgbClr val="FFFF00"/>
                </a:solidFill>
                <a:ea typeface="Verdana" pitchFamily="34" charset="0"/>
                <a:cs typeface="Verdana" pitchFamily="34" charset="0"/>
              </a:rPr>
              <a:t>2</a:t>
            </a:r>
          </a:p>
          <a:p>
            <a:pPr marL="800100" lvl="1" indent="-342900" algn="l">
              <a:buFont typeface="Courier New" panose="02070309020205020404" pitchFamily="49" charset="0"/>
              <a:buChar char="o"/>
            </a:pPr>
            <a:r>
              <a:rPr lang="en-US" kern="0">
                <a:solidFill>
                  <a:schemeClr val="tx1"/>
                </a:solidFill>
                <a:ea typeface="Verdana"/>
                <a:cs typeface="Verdana"/>
              </a:rPr>
              <a:t>An individual may participate as Principal Investigator, co-Principal Investigator or other Senior Personnel in at most two full proposals across all categories of proposal for each deadline.</a:t>
            </a:r>
          </a:p>
          <a:p>
            <a:pPr marL="342900" indent="-342900" algn="l">
              <a:buFont typeface="Courier New" panose="02070309020205020404" pitchFamily="49" charset="0"/>
              <a:buChar char="o"/>
            </a:pPr>
            <a:r>
              <a:rPr lang="en-US" kern="0">
                <a:solidFill>
                  <a:schemeClr val="tx1"/>
                </a:solidFill>
                <a:ea typeface="Verdana" pitchFamily="34" charset="0"/>
                <a:cs typeface="Verdana" pitchFamily="34" charset="0"/>
              </a:rPr>
              <a:t>A MSI faculty member should serve as the lead principal investigator(s) on any proposal submission. An institution must not have previously received an award funded by any of the CISE programs solicitations noted in Section II. Program Description within the past five years.</a:t>
            </a:r>
          </a:p>
          <a:p>
            <a:pPr marL="342900" indent="-342900" algn="l">
              <a:buFont typeface="Courier New" panose="02070309020205020404" pitchFamily="49" charset="0"/>
              <a:buChar char="o"/>
            </a:pPr>
            <a:r>
              <a:rPr lang="en-US" b="1" kern="0">
                <a:solidFill>
                  <a:schemeClr val="tx1"/>
                </a:solidFill>
                <a:ea typeface="Verdana" pitchFamily="34" charset="0"/>
                <a:cs typeface="Verdana" pitchFamily="34" charset="0"/>
              </a:rPr>
              <a:t>See solicitation for details</a:t>
            </a:r>
          </a:p>
          <a:p>
            <a:pPr marL="914400" lvl="1" indent="-457200" algn="l">
              <a:buFont typeface="Courier New" panose="02070309020205020404" pitchFamily="49" charset="0"/>
              <a:buChar char="o"/>
              <a:defRPr/>
            </a:pPr>
            <a:endParaRPr lang="en-US" sz="2400">
              <a:solidFill>
                <a:schemeClr val="tx1"/>
              </a:solidFill>
              <a:cs typeface="Arial"/>
            </a:endParaRPr>
          </a:p>
          <a:p>
            <a:pPr marL="457200" indent="-457200" algn="l">
              <a:buFont typeface="Courier New" panose="02070309020205020404" pitchFamily="49" charset="0"/>
              <a:buChar char="o"/>
              <a:defRPr/>
            </a:pPr>
            <a:endParaRPr lang="en-US">
              <a:solidFill>
                <a:schemeClr val="tx1"/>
              </a:solidFill>
              <a:cs typeface="Arial"/>
            </a:endParaRPr>
          </a:p>
          <a:p>
            <a:pPr marL="457200" indent="-457200" algn="l">
              <a:buFont typeface="Courier New" panose="02070309020205020404" pitchFamily="49" charset="0"/>
              <a:buChar char="o"/>
              <a:defRPr/>
            </a:pPr>
            <a:endParaRPr lang="en-US">
              <a:solidFill>
                <a:schemeClr val="tx1"/>
              </a:solidFill>
              <a:cs typeface="Arial"/>
            </a:endParaRPr>
          </a:p>
        </p:txBody>
      </p:sp>
      <p:sp>
        <p:nvSpPr>
          <p:cNvPr id="3" name="Slide Number Placeholder 2"/>
          <p:cNvSpPr>
            <a:spLocks noGrp="1"/>
          </p:cNvSpPr>
          <p:nvPr>
            <p:ph type="sldNum" sz="quarter" idx="12"/>
          </p:nvPr>
        </p:nvSpPr>
        <p:spPr/>
        <p:txBody>
          <a:bodyPr/>
          <a:lstStyle/>
          <a:p>
            <a:fld id="{1403A9F4-2153-4E30-848A-357EB84591DA}" type="slidenum">
              <a:rPr lang="en-US" smtClean="0"/>
              <a:pPr/>
              <a:t>5</a:t>
            </a:fld>
            <a:endParaRPr lang="en-US"/>
          </a:p>
        </p:txBody>
      </p:sp>
      <p:sp>
        <p:nvSpPr>
          <p:cNvPr id="2" name="Title 1"/>
          <p:cNvSpPr>
            <a:spLocks noGrp="1"/>
          </p:cNvSpPr>
          <p:nvPr>
            <p:ph type="ctrTitle" idx="4294967295"/>
          </p:nvPr>
        </p:nvSpPr>
        <p:spPr>
          <a:xfrm>
            <a:off x="1524000" y="31750"/>
            <a:ext cx="7848600" cy="958850"/>
          </a:xfrm>
        </p:spPr>
        <p:txBody>
          <a:bodyPr>
            <a:normAutofit/>
          </a:bodyPr>
          <a:lstStyle/>
          <a:p>
            <a:r>
              <a:rPr lang="en-US" sz="3200" b="1"/>
              <a:t>Eligibility</a:t>
            </a:r>
          </a:p>
        </p:txBody>
      </p:sp>
    </p:spTree>
    <p:extLst>
      <p:ext uri="{BB962C8B-B14F-4D97-AF65-F5344CB8AC3E}">
        <p14:creationId xmlns:p14="http://schemas.microsoft.com/office/powerpoint/2010/main" val="38613940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p:cNvSpPr>
            <a:spLocks noGrp="1"/>
          </p:cNvSpPr>
          <p:nvPr>
            <p:ph type="subTitle" idx="1"/>
          </p:nvPr>
        </p:nvSpPr>
        <p:spPr>
          <a:xfrm>
            <a:off x="824132" y="978024"/>
            <a:ext cx="11175610" cy="5848226"/>
          </a:xfrm>
        </p:spPr>
        <p:txBody>
          <a:bodyPr>
            <a:normAutofit/>
          </a:bodyPr>
          <a:lstStyle/>
          <a:p>
            <a:pPr marL="342900" indent="-342900" algn="l">
              <a:buFont typeface="Courier New" panose="02070309020205020404" pitchFamily="49" charset="0"/>
              <a:buChar char="o"/>
            </a:pPr>
            <a:r>
              <a:rPr lang="en-US" kern="0">
                <a:solidFill>
                  <a:schemeClr val="tx1"/>
                </a:solidFill>
                <a:ea typeface="Verdana" pitchFamily="34" charset="0"/>
                <a:cs typeface="Verdana" pitchFamily="34" charset="0"/>
              </a:rPr>
              <a:t>MSIs, for the purposes of this solicitation, include Historically Black Colleges and Universities (HBCUs), Hispanic-Serving Institutions (HSIs), and Tribal College &amp; Universities (TCUs) as defined in Section I. Introduction.</a:t>
            </a:r>
          </a:p>
          <a:p>
            <a:pPr marL="342900" indent="-342900" algn="l">
              <a:buFont typeface="Courier New" panose="02070309020205020404" pitchFamily="49" charset="0"/>
              <a:buChar char="o"/>
            </a:pPr>
            <a:r>
              <a:rPr lang="en-US" kern="0">
                <a:solidFill>
                  <a:schemeClr val="tx1"/>
                </a:solidFill>
                <a:ea typeface="Verdana" pitchFamily="34" charset="0"/>
                <a:cs typeface="Verdana" pitchFamily="34" charset="0"/>
              </a:rPr>
              <a:t>Institutions must satisfy the definition of an MSI (HBCU, HSI or TCU) defined earlier in this solicitation (See Section I). The MSI Certification Form is required with submission of the proposal. (See Section V of the solicitation.)</a:t>
            </a:r>
          </a:p>
          <a:p>
            <a:pPr marL="342900" indent="-342900" algn="l">
              <a:buFont typeface="Courier New" panose="02070309020205020404" pitchFamily="49" charset="0"/>
              <a:buChar char="o"/>
            </a:pPr>
            <a:r>
              <a:rPr lang="en-US" kern="0">
                <a:solidFill>
                  <a:schemeClr val="tx1"/>
                </a:solidFill>
                <a:ea typeface="Verdana" pitchFamily="34" charset="0"/>
                <a:cs typeface="Verdana" pitchFamily="34" charset="0"/>
              </a:rPr>
              <a:t>For MSI certification, a representative of the institution (e.g., Sponsored Research Officer or higher) must sign a Certification of MSI Eligibility (see Section V below for the required template) to be included in the Supplementary Documentation section of the proposal.</a:t>
            </a:r>
            <a:endParaRPr lang="en-US">
              <a:solidFill>
                <a:schemeClr val="tx1"/>
              </a:solidFill>
            </a:endParaRPr>
          </a:p>
        </p:txBody>
      </p:sp>
      <p:sp>
        <p:nvSpPr>
          <p:cNvPr id="3" name="Slide Number Placeholder 2"/>
          <p:cNvSpPr>
            <a:spLocks noGrp="1"/>
          </p:cNvSpPr>
          <p:nvPr>
            <p:ph type="sldNum" sz="quarter" idx="12"/>
          </p:nvPr>
        </p:nvSpPr>
        <p:spPr/>
        <p:txBody>
          <a:bodyPr/>
          <a:lstStyle/>
          <a:p>
            <a:fld id="{1403A9F4-2153-4E30-848A-357EB84591DA}" type="slidenum">
              <a:rPr lang="en-US" smtClean="0"/>
              <a:pPr/>
              <a:t>6</a:t>
            </a:fld>
            <a:endParaRPr lang="en-US"/>
          </a:p>
        </p:txBody>
      </p:sp>
      <p:sp>
        <p:nvSpPr>
          <p:cNvPr id="2" name="Title 1"/>
          <p:cNvSpPr>
            <a:spLocks noGrp="1"/>
          </p:cNvSpPr>
          <p:nvPr>
            <p:ph type="ctrTitle" idx="4294967295"/>
          </p:nvPr>
        </p:nvSpPr>
        <p:spPr>
          <a:xfrm>
            <a:off x="1524000" y="31750"/>
            <a:ext cx="7848600" cy="958850"/>
          </a:xfrm>
        </p:spPr>
        <p:txBody>
          <a:bodyPr>
            <a:normAutofit/>
          </a:bodyPr>
          <a:lstStyle/>
          <a:p>
            <a:r>
              <a:rPr lang="en-US" sz="3200" b="1"/>
              <a:t>Additional Eligibility Info</a:t>
            </a:r>
          </a:p>
        </p:txBody>
      </p:sp>
    </p:spTree>
    <p:extLst>
      <p:ext uri="{BB962C8B-B14F-4D97-AF65-F5344CB8AC3E}">
        <p14:creationId xmlns:p14="http://schemas.microsoft.com/office/powerpoint/2010/main" val="29324209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1403A9F4-2153-4E30-848A-357EB84591DA}" type="slidenum">
              <a:rPr lang="en-US" smtClean="0"/>
              <a:t>7</a:t>
            </a:fld>
            <a:endParaRPr lang="en-US"/>
          </a:p>
        </p:txBody>
      </p:sp>
      <p:sp>
        <p:nvSpPr>
          <p:cNvPr id="7" name="TextBox 6">
            <a:extLst>
              <a:ext uri="{FF2B5EF4-FFF2-40B4-BE49-F238E27FC236}">
                <a16:creationId xmlns:a16="http://schemas.microsoft.com/office/drawing/2014/main" id="{12B82D75-6310-4DA6-A1C4-15D928D7B65A}"/>
              </a:ext>
            </a:extLst>
          </p:cNvPr>
          <p:cNvSpPr txBox="1"/>
          <p:nvPr/>
        </p:nvSpPr>
        <p:spPr>
          <a:xfrm>
            <a:off x="5087630" y="6366945"/>
            <a:ext cx="6105832" cy="369332"/>
          </a:xfrm>
          <a:prstGeom prst="rect">
            <a:avLst/>
          </a:prstGeom>
          <a:noFill/>
        </p:spPr>
        <p:txBody>
          <a:bodyPr wrap="square">
            <a:spAutoFit/>
          </a:bodyPr>
          <a:lstStyle/>
          <a:p>
            <a:r>
              <a:rPr lang="en-US" baseline="0"/>
              <a:t>https://www.nsf.gov/pubs/2021/nsf21533/nsf21533.htm</a:t>
            </a:r>
            <a:endParaRPr lang="en-US"/>
          </a:p>
        </p:txBody>
      </p:sp>
      <p:sp>
        <p:nvSpPr>
          <p:cNvPr id="4" name="Content Placeholder 3">
            <a:extLst>
              <a:ext uri="{FF2B5EF4-FFF2-40B4-BE49-F238E27FC236}">
                <a16:creationId xmlns:a16="http://schemas.microsoft.com/office/drawing/2014/main" id="{DBC6DB23-AFF6-403A-BA14-69EADAEE74A2}"/>
              </a:ext>
            </a:extLst>
          </p:cNvPr>
          <p:cNvSpPr>
            <a:spLocks noGrp="1"/>
          </p:cNvSpPr>
          <p:nvPr>
            <p:ph idx="1"/>
          </p:nvPr>
        </p:nvSpPr>
        <p:spPr>
          <a:xfrm>
            <a:off x="1287463" y="1335086"/>
            <a:ext cx="9905999" cy="4663377"/>
          </a:xfrm>
        </p:spPr>
        <p:txBody>
          <a:bodyPr>
            <a:normAutofit fontScale="92500" lnSpcReduction="10000"/>
          </a:bodyPr>
          <a:lstStyle/>
          <a:p>
            <a:r>
              <a:rPr lang="en-US" dirty="0"/>
              <a:t>Directorate for Computer and Information Science and Engineering (CISE)</a:t>
            </a:r>
          </a:p>
          <a:p>
            <a:pPr lvl="1"/>
            <a:r>
              <a:rPr lang="en-US" dirty="0"/>
              <a:t>Division of Computing and Communication Foundations (CCF)</a:t>
            </a:r>
          </a:p>
          <a:p>
            <a:pPr lvl="1"/>
            <a:r>
              <a:rPr lang="en-US" dirty="0"/>
              <a:t>Computer and Network Systems (CNS)</a:t>
            </a:r>
          </a:p>
          <a:p>
            <a:pPr lvl="1"/>
            <a:r>
              <a:rPr lang="en-US" dirty="0"/>
              <a:t>Division of Information and Intelligent Systems (IIS) </a:t>
            </a:r>
          </a:p>
          <a:p>
            <a:pPr lvl="1"/>
            <a:r>
              <a:rPr lang="en-US" dirty="0"/>
              <a:t>Office of Advanced Cyberinfrastructure (OAC)</a:t>
            </a:r>
          </a:p>
          <a:p>
            <a:pPr lvl="1"/>
            <a:endParaRPr lang="en-US" dirty="0"/>
          </a:p>
          <a:p>
            <a:r>
              <a:rPr lang="en-US" dirty="0"/>
              <a:t>Other programs spanning multiple CISE divisions:</a:t>
            </a:r>
          </a:p>
          <a:p>
            <a:pPr lvl="1"/>
            <a:r>
              <a:rPr lang="en-US" dirty="0"/>
              <a:t>Cyber-Physical Systems (CPS) </a:t>
            </a:r>
          </a:p>
          <a:p>
            <a:pPr lvl="1"/>
            <a:r>
              <a:rPr lang="en-US" dirty="0"/>
              <a:t>Secure and Trustworthy Cyberspace (</a:t>
            </a:r>
            <a:r>
              <a:rPr lang="en-US" dirty="0" err="1"/>
              <a:t>SaTC</a:t>
            </a:r>
            <a:r>
              <a:rPr lang="en-US" dirty="0"/>
              <a:t>) </a:t>
            </a:r>
          </a:p>
          <a:p>
            <a:pPr lvl="1"/>
            <a:r>
              <a:rPr lang="en-US" dirty="0"/>
              <a:t>Smart and Connected Communities (S&amp;CC)</a:t>
            </a:r>
          </a:p>
          <a:p>
            <a:pPr lvl="1"/>
            <a:r>
              <a:rPr lang="en-US" dirty="0"/>
              <a:t>Smart and Connected Health (SCH) </a:t>
            </a:r>
          </a:p>
        </p:txBody>
      </p:sp>
      <p:sp>
        <p:nvSpPr>
          <p:cNvPr id="2" name="Title 1">
            <a:extLst>
              <a:ext uri="{FF2B5EF4-FFF2-40B4-BE49-F238E27FC236}">
                <a16:creationId xmlns:a16="http://schemas.microsoft.com/office/drawing/2014/main" id="{F211D42C-FF14-431F-9EB5-6CA65306BE55}"/>
              </a:ext>
            </a:extLst>
          </p:cNvPr>
          <p:cNvSpPr>
            <a:spLocks noGrp="1"/>
          </p:cNvSpPr>
          <p:nvPr>
            <p:ph type="title"/>
          </p:nvPr>
        </p:nvSpPr>
        <p:spPr>
          <a:xfrm>
            <a:off x="2611224" y="251648"/>
            <a:ext cx="5608949" cy="899197"/>
          </a:xfrm>
        </p:spPr>
        <p:txBody>
          <a:bodyPr/>
          <a:lstStyle/>
          <a:p>
            <a:pPr rtl="0" eaLnBrk="1" latinLnBrk="0" hangingPunct="1"/>
            <a:r>
              <a:rPr lang="en-US" sz="3200" kern="1200" dirty="0">
                <a:solidFill>
                  <a:srgbClr val="FFFFFF"/>
                </a:solidFill>
                <a:effectLst/>
                <a:latin typeface="Tw Cen MT" panose="020B0602020104020603" pitchFamily="34" charset="0"/>
                <a:ea typeface="Verdana" panose="020B0604030504040204" pitchFamily="34" charset="0"/>
                <a:cs typeface="Verdana" panose="020B0604030504040204" pitchFamily="34" charset="0"/>
              </a:rPr>
              <a:t>Participating NSF Organizations</a:t>
            </a:r>
            <a:endParaRPr lang="en-US" dirty="0">
              <a:effectLst/>
            </a:endParaRPr>
          </a:p>
          <a:p>
            <a:endParaRPr lang="en-US" dirty="0"/>
          </a:p>
        </p:txBody>
      </p:sp>
    </p:spTree>
    <p:extLst>
      <p:ext uri="{BB962C8B-B14F-4D97-AF65-F5344CB8AC3E}">
        <p14:creationId xmlns:p14="http://schemas.microsoft.com/office/powerpoint/2010/main" val="7535412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1403A9F4-2153-4E30-848A-357EB84591DA}" type="slidenum">
              <a:rPr lang="en-US" smtClean="0"/>
              <a:t>8</a:t>
            </a:fld>
            <a:endParaRPr lang="en-US"/>
          </a:p>
        </p:txBody>
      </p:sp>
      <p:sp>
        <p:nvSpPr>
          <p:cNvPr id="6" name="Title 1"/>
          <p:cNvSpPr txBox="1">
            <a:spLocks noGrp="1"/>
          </p:cNvSpPr>
          <p:nvPr>
            <p:ph type="title" idx="4294967295"/>
          </p:nvPr>
        </p:nvSpPr>
        <p:spPr bwMode="auto">
          <a:xfrm>
            <a:off x="1600200" y="0"/>
            <a:ext cx="9067800" cy="914400"/>
          </a:xfrm>
          <a:prstGeom prst="rect">
            <a:avLst/>
          </a:prstGeom>
          <a:noFill/>
          <a:ln w="9525">
            <a:no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mj-lt"/>
                <a:ea typeface="ＭＳ Ｐゴシック" charset="-128"/>
                <a:cs typeface="ＭＳ Ｐゴシック" charset="-128"/>
              </a:defRPr>
            </a:lvl1pPr>
            <a:lvl2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2pPr>
            <a:lvl3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3pPr>
            <a:lvl4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4pPr>
            <a:lvl5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5pPr>
            <a:lvl6pPr marL="4572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6pPr>
            <a:lvl7pPr marL="9144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7pPr>
            <a:lvl8pPr marL="13716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8pPr>
            <a:lvl9pPr marL="18288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9p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dirty="0">
                <a:ln>
                  <a:noFill/>
                </a:ln>
                <a:solidFill>
                  <a:schemeClr val="tx1"/>
                </a:solidFill>
                <a:effectLst/>
                <a:uLnTx/>
                <a:uFillTx/>
                <a:latin typeface="+mj-lt"/>
                <a:ea typeface="Verdana" pitchFamily="34" charset="0"/>
                <a:cs typeface="Verdana" pitchFamily="34" charset="0"/>
              </a:rPr>
              <a:t>Participating NSF Organizations</a:t>
            </a:r>
          </a:p>
        </p:txBody>
      </p:sp>
      <p:sp>
        <p:nvSpPr>
          <p:cNvPr id="7" name="TextBox 6">
            <a:extLst>
              <a:ext uri="{FF2B5EF4-FFF2-40B4-BE49-F238E27FC236}">
                <a16:creationId xmlns:a16="http://schemas.microsoft.com/office/drawing/2014/main" id="{12B82D75-6310-4DA6-A1C4-15D928D7B65A}"/>
              </a:ext>
            </a:extLst>
          </p:cNvPr>
          <p:cNvSpPr txBox="1"/>
          <p:nvPr/>
        </p:nvSpPr>
        <p:spPr>
          <a:xfrm>
            <a:off x="5087630" y="6366945"/>
            <a:ext cx="6105832" cy="369332"/>
          </a:xfrm>
          <a:prstGeom prst="rect">
            <a:avLst/>
          </a:prstGeom>
          <a:noFill/>
        </p:spPr>
        <p:txBody>
          <a:bodyPr wrap="square">
            <a:spAutoFit/>
          </a:bodyPr>
          <a:lstStyle/>
          <a:p>
            <a:r>
              <a:rPr lang="en-US" baseline="0"/>
              <a:t>https://www.nsf.gov/pubs/2021/nsf21533/nsf21533.htm</a:t>
            </a:r>
            <a:endParaRPr lang="en-US"/>
          </a:p>
        </p:txBody>
      </p:sp>
      <p:sp>
        <p:nvSpPr>
          <p:cNvPr id="4" name="Content Placeholder 3">
            <a:extLst>
              <a:ext uri="{FF2B5EF4-FFF2-40B4-BE49-F238E27FC236}">
                <a16:creationId xmlns:a16="http://schemas.microsoft.com/office/drawing/2014/main" id="{DBC6DB23-AFF6-403A-BA14-69EADAEE74A2}"/>
              </a:ext>
            </a:extLst>
          </p:cNvPr>
          <p:cNvSpPr>
            <a:spLocks noGrp="1"/>
          </p:cNvSpPr>
          <p:nvPr>
            <p:ph idx="1"/>
          </p:nvPr>
        </p:nvSpPr>
        <p:spPr>
          <a:xfrm>
            <a:off x="1287463" y="1335086"/>
            <a:ext cx="9905999" cy="4663377"/>
          </a:xfrm>
        </p:spPr>
        <p:txBody>
          <a:bodyPr>
            <a:normAutofit/>
          </a:bodyPr>
          <a:lstStyle/>
          <a:p>
            <a:pPr marL="0" indent="0">
              <a:buNone/>
            </a:pPr>
            <a:r>
              <a:rPr lang="en-US" sz="2400" kern="1200">
                <a:solidFill>
                  <a:schemeClr val="tx1"/>
                </a:solidFill>
                <a:effectLst/>
                <a:latin typeface="+mn-lt"/>
                <a:ea typeface="+mn-ea"/>
                <a:cs typeface="+mn-cs"/>
              </a:rPr>
              <a:t>We strongly recommend that you discuss your ideas with the appropriate Program Directors after emailing them a one page summary.</a:t>
            </a:r>
          </a:p>
        </p:txBody>
      </p:sp>
    </p:spTree>
    <p:extLst>
      <p:ext uri="{BB962C8B-B14F-4D97-AF65-F5344CB8AC3E}">
        <p14:creationId xmlns:p14="http://schemas.microsoft.com/office/powerpoint/2010/main" val="17418827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2FCFC65-9976-4BA7-8BED-C2BD5159004F}"/>
              </a:ext>
            </a:extLst>
          </p:cNvPr>
          <p:cNvSpPr>
            <a:spLocks noGrp="1"/>
          </p:cNvSpPr>
          <p:nvPr>
            <p:ph type="title"/>
          </p:nvPr>
        </p:nvSpPr>
        <p:spPr>
          <a:xfrm>
            <a:off x="1143001" y="358875"/>
            <a:ext cx="9905998" cy="1030289"/>
          </a:xfrm>
        </p:spPr>
        <p:txBody>
          <a:bodyPr/>
          <a:lstStyle/>
          <a:p>
            <a:r>
              <a:rPr lang="en-US" sz="3600" b="1"/>
              <a:t>Proposal Preparation</a:t>
            </a:r>
            <a:endParaRPr lang="en-US"/>
          </a:p>
        </p:txBody>
      </p:sp>
      <p:sp>
        <p:nvSpPr>
          <p:cNvPr id="4" name="Content Placeholder 3">
            <a:extLst>
              <a:ext uri="{FF2B5EF4-FFF2-40B4-BE49-F238E27FC236}">
                <a16:creationId xmlns:a16="http://schemas.microsoft.com/office/drawing/2014/main" id="{E00580EF-0E96-4E87-A9E9-0F40FF3AE53F}"/>
              </a:ext>
            </a:extLst>
          </p:cNvPr>
          <p:cNvSpPr>
            <a:spLocks noGrp="1"/>
          </p:cNvSpPr>
          <p:nvPr>
            <p:ph idx="1"/>
          </p:nvPr>
        </p:nvSpPr>
        <p:spPr/>
        <p:txBody>
          <a:bodyPr vert="horz" lIns="91440" tIns="45720" rIns="91440" bIns="45720" rtlCol="0" anchor="t">
            <a:normAutofit/>
          </a:bodyPr>
          <a:lstStyle/>
          <a:p>
            <a:r>
              <a:rPr lang="en-US" sz="2400" kern="1200">
                <a:solidFill>
                  <a:schemeClr val="tx1"/>
                </a:solidFill>
                <a:effectLst/>
                <a:latin typeface="+mn-lt"/>
                <a:ea typeface="+mn-ea"/>
                <a:cs typeface="+mn-cs"/>
              </a:rPr>
              <a:t>The NSF proposal and award process is detailed in the Proposal &amp; Award Policies &amp; Procedures Guide (PAPPG, NSF 20-1). </a:t>
            </a:r>
          </a:p>
          <a:p>
            <a:pPr marL="0" indent="0" algn="ctr">
              <a:buNone/>
            </a:pPr>
            <a:r>
              <a:rPr lang="en-US" u="sng">
                <a:hlinkClick r:id="rId3"/>
              </a:rPr>
              <a:t>https://www.nsf.gov/pubs/policydocs/pappg20_1/</a:t>
            </a:r>
            <a:r>
              <a:rPr lang="en-US" u="sng"/>
              <a:t> </a:t>
            </a:r>
          </a:p>
          <a:p>
            <a:pPr marL="0" indent="0">
              <a:buNone/>
            </a:pPr>
            <a:r>
              <a:rPr lang="en-US" sz="2400" kern="1200">
                <a:effectLst/>
                <a:latin typeface="+mn-lt"/>
                <a:ea typeface="+mn-ea"/>
                <a:cs typeface="+mn-cs"/>
              </a:rPr>
              <a:t>The next slides include aspects that are specific to </a:t>
            </a:r>
            <a:r>
              <a:rPr lang="en-US"/>
              <a:t>this </a:t>
            </a:r>
            <a:r>
              <a:rPr lang="en-US" err="1"/>
              <a:t>solictation</a:t>
            </a:r>
            <a:r>
              <a:rPr lang="en-US" sz="2400" kern="1200">
                <a:effectLst/>
                <a:latin typeface="+mn-lt"/>
                <a:ea typeface="+mn-ea"/>
                <a:cs typeface="+mn-cs"/>
              </a:rPr>
              <a:t>.</a:t>
            </a:r>
            <a:endParaRPr lang="en-US" sz="2400" kern="1200">
              <a:effectLst/>
              <a:latin typeface="+mn-lt"/>
            </a:endParaRPr>
          </a:p>
          <a:p>
            <a:endParaRPr lang="en-US"/>
          </a:p>
          <a:p>
            <a:endParaRPr lang="en-US" sz="2400" kern="1200">
              <a:solidFill>
                <a:schemeClr val="tx1"/>
              </a:solidFill>
              <a:effectLst/>
              <a:latin typeface="+mn-lt"/>
              <a:ea typeface="+mn-ea"/>
              <a:cs typeface="+mn-cs"/>
            </a:endParaRPr>
          </a:p>
          <a:p>
            <a:endParaRPr lang="en-US"/>
          </a:p>
        </p:txBody>
      </p:sp>
    </p:spTree>
    <p:extLst>
      <p:ext uri="{BB962C8B-B14F-4D97-AF65-F5344CB8AC3E}">
        <p14:creationId xmlns:p14="http://schemas.microsoft.com/office/powerpoint/2010/main" val="327013631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252C36"/>
      </a:dk2>
      <a:lt2>
        <a:srgbClr val="7C96A3"/>
      </a:lt2>
      <a:accent1>
        <a:srgbClr val="4FD093"/>
      </a:accent1>
      <a:accent2>
        <a:srgbClr val="54BCDF"/>
      </a:accent2>
      <a:accent3>
        <a:srgbClr val="A262D0"/>
      </a:accent3>
      <a:accent4>
        <a:srgbClr val="D7537B"/>
      </a:accent4>
      <a:accent5>
        <a:srgbClr val="E78045"/>
      </a:accent5>
      <a:accent6>
        <a:srgbClr val="84C350"/>
      </a:accent6>
      <a:hlink>
        <a:srgbClr val="22FFFF"/>
      </a:hlink>
      <a:folHlink>
        <a:srgbClr val="9BF3FD"/>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40000"/>
              </a:schemeClr>
            </a:gs>
            <a:gs pos="100000">
              <a:schemeClr val="phClr">
                <a:shade val="92000"/>
                <a:hueMod val="104000"/>
                <a:satMod val="140000"/>
                <a:lumMod val="48000"/>
              </a:schemeClr>
            </a:gs>
          </a:gsLst>
          <a:lin ang="5040000" scaled="0"/>
        </a:gradFill>
        <a:blipFill>
          <a:blip xmlns:r="http://schemas.openxmlformats.org/officeDocument/2006/relationships" r:embed="rId1">
            <a:duotone>
              <a:schemeClr val="phClr">
                <a:shade val="48000"/>
                <a:hueMod val="106000"/>
                <a:satMod val="140000"/>
                <a:lumMod val="42000"/>
              </a:schemeClr>
              <a:schemeClr val="phClr">
                <a:tint val="98000"/>
                <a:hueMod val="92000"/>
                <a:satMod val="220000"/>
                <a:lumMod val="9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142578CA-DEC9-49C3-80AF-C113973CC9A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1176FF569A72144925470ED9676DC30" ma:contentTypeVersion="7" ma:contentTypeDescription="Create a new document." ma:contentTypeScope="" ma:versionID="0f5fedf38a41afae6b02d326dd738ccc">
  <xsd:schema xmlns:xsd="http://www.w3.org/2001/XMLSchema" xmlns:xs="http://www.w3.org/2001/XMLSchema" xmlns:p="http://schemas.microsoft.com/office/2006/metadata/properties" xmlns:ns2="0cf77daa-5445-4d26-ace6-97094430d631" targetNamespace="http://schemas.microsoft.com/office/2006/metadata/properties" ma:root="true" ma:fieldsID="d23643c00c68706551c51c17831f2db2" ns2:_="">
    <xsd:import namespace="0cf77daa-5445-4d26-ace6-97094430d63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cf77daa-5445-4d26-ace6-97094430d63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3DD6A5D-885C-46C4-8752-E0137C86FF35}"/>
</file>

<file path=customXml/itemProps2.xml><?xml version="1.0" encoding="utf-8"?>
<ds:datastoreItem xmlns:ds="http://schemas.openxmlformats.org/officeDocument/2006/customXml" ds:itemID="{5406048A-E438-45D2-B15D-658D4E8FAD90}"/>
</file>

<file path=customXml/itemProps3.xml><?xml version="1.0" encoding="utf-8"?>
<ds:datastoreItem xmlns:ds="http://schemas.openxmlformats.org/officeDocument/2006/customXml" ds:itemID="{1017A26D-5D5B-49E3-88D1-CB24ADB54553}"/>
</file>

<file path=docProps/app.xml><?xml version="1.0" encoding="utf-8"?>
<Properties xmlns="http://schemas.openxmlformats.org/officeDocument/2006/extended-properties" xmlns:vt="http://schemas.openxmlformats.org/officeDocument/2006/docPropsVTypes">
  <Template>TM04033919[[fn=Circuit]]</Template>
  <TotalTime>46</TotalTime>
  <Words>5506</Words>
  <Application>Microsoft Office PowerPoint</Application>
  <PresentationFormat>Widescreen</PresentationFormat>
  <Paragraphs>350</Paragraphs>
  <Slides>27</Slides>
  <Notes>26</Notes>
  <HiddenSlides>4</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Arial</vt:lpstr>
      <vt:lpstr>Calibri</vt:lpstr>
      <vt:lpstr>Courier New</vt:lpstr>
      <vt:lpstr>Times New Roman</vt:lpstr>
      <vt:lpstr>TW Cen MT</vt:lpstr>
      <vt:lpstr>TW Cen MT</vt:lpstr>
      <vt:lpstr>Circuit</vt:lpstr>
      <vt:lpstr>Minority-Serving Institutions Research Expansion Program (CISE-MSI Program) NSF 21-533 </vt:lpstr>
      <vt:lpstr>Purpose of this Webinar</vt:lpstr>
      <vt:lpstr>NSF MSI Program</vt:lpstr>
      <vt:lpstr>Award Information</vt:lpstr>
      <vt:lpstr>Eligibility</vt:lpstr>
      <vt:lpstr>Additional Eligibility Info</vt:lpstr>
      <vt:lpstr>Participating NSF Organizations </vt:lpstr>
      <vt:lpstr>Participating NSF Organizations</vt:lpstr>
      <vt:lpstr>Proposal Preparation</vt:lpstr>
      <vt:lpstr>Cover Sheet</vt:lpstr>
      <vt:lpstr>Project Description</vt:lpstr>
      <vt:lpstr>Supplementary Documents specific to MSI (1)</vt:lpstr>
      <vt:lpstr>Supplementary Documents specific to MSI (2)</vt:lpstr>
      <vt:lpstr>Supplementary Documents specific to MSI (3)</vt:lpstr>
      <vt:lpstr>Supplementary Documents specific to MSI (3)</vt:lpstr>
      <vt:lpstr>Cloud Computing Resources</vt:lpstr>
      <vt:lpstr>NSF Review Criteria</vt:lpstr>
      <vt:lpstr>MSI Specific Criteria</vt:lpstr>
      <vt:lpstr>MSI Specific Criteria</vt:lpstr>
      <vt:lpstr>MSI Specific Criteria</vt:lpstr>
      <vt:lpstr>Schedule</vt:lpstr>
      <vt:lpstr>Frequently Asked Questions</vt:lpstr>
      <vt:lpstr>Thank you!</vt:lpstr>
      <vt:lpstr>EXTRA SLIDES</vt:lpstr>
      <vt:lpstr>Frequently Asked Questions (2)</vt:lpstr>
      <vt:lpstr>Frequently Asked Questions (3)</vt:lpstr>
      <vt:lpstr>Frequently Asked Questions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Cyberinfrastructure for  Sustained Scientific Innovation  (CSSI) NSF 20-592</dc:title>
  <dc:creator>Robila, Stefan A</dc:creator>
  <cp:lastModifiedBy>Huertas, Edgar J</cp:lastModifiedBy>
  <cp:revision>67</cp:revision>
  <cp:lastPrinted>2020-12-14T12:41:26Z</cp:lastPrinted>
  <dcterms:created xsi:type="dcterms:W3CDTF">2020-09-08T17:32:03Z</dcterms:created>
  <dcterms:modified xsi:type="dcterms:W3CDTF">2020-12-15T19:46:53Z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0x010100A1176FF569A72144925470ED9676DC30</vt:lpwstr>
  </property>
</Properties>
</file>