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111"/>
  </p:notesMasterIdLst>
  <p:sldIdLst>
    <p:sldId id="256" r:id="rId2"/>
    <p:sldId id="259" r:id="rId3"/>
    <p:sldId id="260" r:id="rId4"/>
    <p:sldId id="261" r:id="rId5"/>
    <p:sldId id="306" r:id="rId6"/>
    <p:sldId id="258" r:id="rId7"/>
    <p:sldId id="307" r:id="rId8"/>
    <p:sldId id="373" r:id="rId9"/>
    <p:sldId id="391" r:id="rId10"/>
    <p:sldId id="392" r:id="rId11"/>
    <p:sldId id="395" r:id="rId12"/>
    <p:sldId id="396" r:id="rId13"/>
    <p:sldId id="397" r:id="rId14"/>
    <p:sldId id="393" r:id="rId15"/>
    <p:sldId id="406" r:id="rId16"/>
    <p:sldId id="333" r:id="rId17"/>
    <p:sldId id="351" r:id="rId18"/>
    <p:sldId id="375" r:id="rId19"/>
    <p:sldId id="377" r:id="rId20"/>
    <p:sldId id="257" r:id="rId21"/>
    <p:sldId id="378" r:id="rId22"/>
    <p:sldId id="379" r:id="rId23"/>
    <p:sldId id="380" r:id="rId24"/>
    <p:sldId id="381" r:id="rId25"/>
    <p:sldId id="382" r:id="rId26"/>
    <p:sldId id="264" r:id="rId27"/>
    <p:sldId id="263" r:id="rId28"/>
    <p:sldId id="265" r:id="rId29"/>
    <p:sldId id="266" r:id="rId30"/>
    <p:sldId id="383" r:id="rId31"/>
    <p:sldId id="384" r:id="rId32"/>
    <p:sldId id="390" r:id="rId33"/>
    <p:sldId id="385" r:id="rId34"/>
    <p:sldId id="288" r:id="rId35"/>
    <p:sldId id="386" r:id="rId36"/>
    <p:sldId id="387" r:id="rId37"/>
    <p:sldId id="388" r:id="rId38"/>
    <p:sldId id="389" r:id="rId39"/>
    <p:sldId id="326" r:id="rId40"/>
    <p:sldId id="308" r:id="rId41"/>
    <p:sldId id="315" r:id="rId42"/>
    <p:sldId id="312" r:id="rId43"/>
    <p:sldId id="299" r:id="rId44"/>
    <p:sldId id="314" r:id="rId45"/>
    <p:sldId id="309" r:id="rId46"/>
    <p:sldId id="310" r:id="rId47"/>
    <p:sldId id="291" r:id="rId48"/>
    <p:sldId id="292" r:id="rId49"/>
    <p:sldId id="293" r:id="rId50"/>
    <p:sldId id="294" r:id="rId51"/>
    <p:sldId id="295" r:id="rId52"/>
    <p:sldId id="296" r:id="rId53"/>
    <p:sldId id="297" r:id="rId54"/>
    <p:sldId id="372" r:id="rId55"/>
    <p:sldId id="327" r:id="rId56"/>
    <p:sldId id="328" r:id="rId57"/>
    <p:sldId id="262" r:id="rId58"/>
    <p:sldId id="362" r:id="rId59"/>
    <p:sldId id="271" r:id="rId60"/>
    <p:sldId id="276" r:id="rId61"/>
    <p:sldId id="273" r:id="rId62"/>
    <p:sldId id="278" r:id="rId63"/>
    <p:sldId id="363" r:id="rId64"/>
    <p:sldId id="275" r:id="rId65"/>
    <p:sldId id="277" r:id="rId66"/>
    <p:sldId id="279" r:id="rId67"/>
    <p:sldId id="331" r:id="rId68"/>
    <p:sldId id="286" r:id="rId69"/>
    <p:sldId id="344" r:id="rId70"/>
    <p:sldId id="345" r:id="rId71"/>
    <p:sldId id="346" r:id="rId72"/>
    <p:sldId id="347" r:id="rId73"/>
    <p:sldId id="348" r:id="rId74"/>
    <p:sldId id="349" r:id="rId75"/>
    <p:sldId id="350" r:id="rId76"/>
    <p:sldId id="352" r:id="rId77"/>
    <p:sldId id="353" r:id="rId78"/>
    <p:sldId id="354" r:id="rId79"/>
    <p:sldId id="355" r:id="rId80"/>
    <p:sldId id="356" r:id="rId81"/>
    <p:sldId id="357" r:id="rId82"/>
    <p:sldId id="358" r:id="rId83"/>
    <p:sldId id="359" r:id="rId84"/>
    <p:sldId id="408" r:id="rId85"/>
    <p:sldId id="371" r:id="rId86"/>
    <p:sldId id="332" r:id="rId87"/>
    <p:sldId id="334" r:id="rId88"/>
    <p:sldId id="335" r:id="rId89"/>
    <p:sldId id="399" r:id="rId90"/>
    <p:sldId id="339" r:id="rId91"/>
    <p:sldId id="340" r:id="rId92"/>
    <p:sldId id="267" r:id="rId93"/>
    <p:sldId id="305" r:id="rId94"/>
    <p:sldId id="268" r:id="rId95"/>
    <p:sldId id="269" r:id="rId96"/>
    <p:sldId id="400" r:id="rId97"/>
    <p:sldId id="401" r:id="rId98"/>
    <p:sldId id="402" r:id="rId99"/>
    <p:sldId id="403" r:id="rId100"/>
    <p:sldId id="404" r:id="rId101"/>
    <p:sldId id="405" r:id="rId102"/>
    <p:sldId id="274" r:id="rId103"/>
    <p:sldId id="342" r:id="rId104"/>
    <p:sldId id="343" r:id="rId105"/>
    <p:sldId id="361" r:id="rId106"/>
    <p:sldId id="316" r:id="rId107"/>
    <p:sldId id="364" r:id="rId108"/>
    <p:sldId id="341" r:id="rId109"/>
    <p:sldId id="407" r:id="rId1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79" autoAdjust="0"/>
    <p:restoredTop sz="86389" autoAdjust="0"/>
  </p:normalViewPr>
  <p:slideViewPr>
    <p:cSldViewPr snapToGrid="0" snapToObjects="1">
      <p:cViewPr varScale="1">
        <p:scale>
          <a:sx n="127" d="100"/>
          <a:sy n="127" d="100"/>
        </p:scale>
        <p:origin x="112" y="416"/>
      </p:cViewPr>
      <p:guideLst/>
    </p:cSldViewPr>
  </p:slideViewPr>
  <p:outlineViewPr>
    <p:cViewPr>
      <p:scale>
        <a:sx n="33" d="100"/>
        <a:sy n="33" d="100"/>
      </p:scale>
      <p:origin x="0" y="-4354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CFC491-F2F1-9C46-90BE-EF635BBFE73E}" type="datetimeFigureOut">
              <a:rPr lang="en-US" smtClean="0"/>
              <a:t>1/15/2021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F47F49-E197-9B48-939E-D0A5384ED0B8}" type="slidenum">
              <a:rPr lang="en-US" smtClean="0"/>
              <a:t>‹#›</a:t>
            </a:fld>
            <a:endParaRPr lang="en-US"/>
          </a:p>
        </p:txBody>
      </p:sp>
    </p:spTree>
    <p:extLst>
      <p:ext uri="{BB962C8B-B14F-4D97-AF65-F5344CB8AC3E}">
        <p14:creationId xmlns:p14="http://schemas.microsoft.com/office/powerpoint/2010/main" val="3245332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Going</a:t>
            </a:r>
            <a:r>
              <a:rPr lang="en-US" baseline="0" dirty="0"/>
              <a:t> to explore two different affordances of software that are related to its nature as being made of information:</a:t>
            </a:r>
            <a:endParaRPr lang="en-US" dirty="0"/>
          </a:p>
        </p:txBody>
      </p:sp>
      <p:sp>
        <p:nvSpPr>
          <p:cNvPr id="4" name="Slide Number Placeholder 3"/>
          <p:cNvSpPr>
            <a:spLocks noGrp="1"/>
          </p:cNvSpPr>
          <p:nvPr>
            <p:ph type="sldNum" sz="quarter" idx="10"/>
          </p:nvPr>
        </p:nvSpPr>
        <p:spPr/>
        <p:txBody>
          <a:bodyPr/>
          <a:lstStyle/>
          <a:p>
            <a:fld id="{1C77A002-6D45-7346-9A0B-27E38FE6658F}" type="slidenum">
              <a:rPr lang="en-US" smtClean="0"/>
              <a:t>2</a:t>
            </a:fld>
            <a:endParaRPr lang="en-US"/>
          </a:p>
        </p:txBody>
      </p:sp>
    </p:spTree>
    <p:extLst>
      <p:ext uri="{BB962C8B-B14F-4D97-AF65-F5344CB8AC3E}">
        <p14:creationId xmlns:p14="http://schemas.microsoft.com/office/powerpoint/2010/main" val="4093316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261BB2BA-651A-0A42-931A-C1D7EB5F897E}"/>
              </a:ext>
            </a:extLst>
          </p:cNvPr>
          <p:cNvSpPr>
            <a:spLocks noGrp="1" noRot="1" noChangeAspect="1"/>
          </p:cNvSpPr>
          <p:nvPr>
            <p:ph type="sldImg"/>
          </p:nvPr>
        </p:nvSpPr>
        <p:spPr>
          <a:ln/>
        </p:spPr>
      </p:sp>
      <p:sp>
        <p:nvSpPr>
          <p:cNvPr id="37890" name="Notes Placeholder 2">
            <a:extLst>
              <a:ext uri="{FF2B5EF4-FFF2-40B4-BE49-F238E27FC236}">
                <a16:creationId xmlns:a16="http://schemas.microsoft.com/office/drawing/2014/main" id="{F51A510A-BE4F-DF48-87C4-00961C56FF4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They didn’t break the task down into components, assign them to people and bring things back together in the end.</a:t>
            </a:r>
          </a:p>
        </p:txBody>
      </p:sp>
      <p:sp>
        <p:nvSpPr>
          <p:cNvPr id="37891" name="Slide Number Placeholder 3">
            <a:extLst>
              <a:ext uri="{FF2B5EF4-FFF2-40B4-BE49-F238E27FC236}">
                <a16:creationId xmlns:a16="http://schemas.microsoft.com/office/drawing/2014/main" id="{31F1D15D-4EB2-1947-8B99-3D952F4C13A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740949F-8FA1-2A40-B6F3-856E16C220FB}" type="slidenum">
              <a:rPr lang="en-US" altLang="en-US" sz="1200"/>
              <a:pPr/>
              <a:t>12</a:t>
            </a:fld>
            <a:endParaRPr lang="en-US" altLang="en-US" sz="1200"/>
          </a:p>
        </p:txBody>
      </p:sp>
    </p:spTree>
    <p:extLst>
      <p:ext uri="{BB962C8B-B14F-4D97-AF65-F5344CB8AC3E}">
        <p14:creationId xmlns:p14="http://schemas.microsoft.com/office/powerpoint/2010/main" val="2480494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F444BA15-213B-444F-8D90-C9ABF905C6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C078C8B-8346-4848-B6AF-3C5882E1617A}" type="slidenum">
              <a:rPr lang="en-US" altLang="en-US" sz="1200"/>
              <a:pPr/>
              <a:t>13</a:t>
            </a:fld>
            <a:endParaRPr lang="en-US" altLang="en-US" sz="1200"/>
          </a:p>
        </p:txBody>
      </p:sp>
      <p:sp>
        <p:nvSpPr>
          <p:cNvPr id="39938" name="Rectangle 2">
            <a:extLst>
              <a:ext uri="{FF2B5EF4-FFF2-40B4-BE49-F238E27FC236}">
                <a16:creationId xmlns:a16="http://schemas.microsoft.com/office/drawing/2014/main" id="{02FB73D6-234D-0042-8DE8-BB0470B5A687}"/>
              </a:ext>
            </a:extLst>
          </p:cNvPr>
          <p:cNvSpPr>
            <a:spLocks noGrp="1" noRot="1" noChangeAspect="1" noChangeArrowheads="1"/>
          </p:cNvSpPr>
          <p:nvPr>
            <p:ph type="sldImg"/>
          </p:nvPr>
        </p:nvSpPr>
        <p:spPr>
          <a:solidFill>
            <a:srgbClr val="FFFFFF"/>
          </a:solidFill>
          <a:ln/>
        </p:spPr>
      </p:sp>
      <p:sp>
        <p:nvSpPr>
          <p:cNvPr id="39939" name="Rectangle 3">
            <a:extLst>
              <a:ext uri="{FF2B5EF4-FFF2-40B4-BE49-F238E27FC236}">
                <a16:creationId xmlns:a16="http://schemas.microsoft.com/office/drawing/2014/main" id="{36161FC5-2FCD-144A-BA0D-870CD9000F9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00197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FE4D66E7-0E88-194A-BFC2-33F1EA20D3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AE86D12-E9D6-D940-B875-0F162C4EB60F}" type="slidenum">
              <a:rPr lang="en-US" altLang="en-US" sz="1200"/>
              <a:pPr/>
              <a:t>14</a:t>
            </a:fld>
            <a:endParaRPr lang="en-US" altLang="en-US" sz="1200"/>
          </a:p>
        </p:txBody>
      </p:sp>
      <p:sp>
        <p:nvSpPr>
          <p:cNvPr id="49154" name="Rectangle 2">
            <a:extLst>
              <a:ext uri="{FF2B5EF4-FFF2-40B4-BE49-F238E27FC236}">
                <a16:creationId xmlns:a16="http://schemas.microsoft.com/office/drawing/2014/main" id="{4FFAEBB4-CDC8-844C-B1EC-21080C94EB98}"/>
              </a:ext>
            </a:extLst>
          </p:cNvPr>
          <p:cNvSpPr>
            <a:spLocks noGrp="1" noRot="1" noChangeAspect="1" noChangeArrowheads="1"/>
          </p:cNvSpPr>
          <p:nvPr>
            <p:ph type="sldImg"/>
          </p:nvPr>
        </p:nvSpPr>
        <p:spPr>
          <a:solidFill>
            <a:srgbClr val="FFFFFF"/>
          </a:solidFill>
          <a:ln/>
        </p:spPr>
      </p:sp>
      <p:sp>
        <p:nvSpPr>
          <p:cNvPr id="49155" name="Rectangle 3">
            <a:extLst>
              <a:ext uri="{FF2B5EF4-FFF2-40B4-BE49-F238E27FC236}">
                <a16:creationId xmlns:a16="http://schemas.microsoft.com/office/drawing/2014/main" id="{C8012A56-17A3-E14F-B51D-3672F5CF6B91}"/>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ea typeface="ＭＳ Ｐゴシック" panose="020B0600070205080204" pitchFamily="34" charset="-128"/>
              </a:rPr>
              <a:t>This plus Illustrations: 5 minutes</a:t>
            </a:r>
          </a:p>
        </p:txBody>
      </p:sp>
    </p:spTree>
    <p:extLst>
      <p:ext uri="{BB962C8B-B14F-4D97-AF65-F5344CB8AC3E}">
        <p14:creationId xmlns:p14="http://schemas.microsoft.com/office/powerpoint/2010/main" val="1698758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8FAD27D1-3D37-864F-8740-CAF14F56F8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52BB05D-0358-7541-A240-8F5D02ECF604}" type="slidenum">
              <a:rPr lang="en-US" altLang="en-US" sz="1200"/>
              <a:pPr/>
              <a:t>16</a:t>
            </a:fld>
            <a:endParaRPr lang="en-US" altLang="en-US" sz="1200"/>
          </a:p>
        </p:txBody>
      </p:sp>
      <p:sp>
        <p:nvSpPr>
          <p:cNvPr id="54274" name="Rectangle 2">
            <a:extLst>
              <a:ext uri="{FF2B5EF4-FFF2-40B4-BE49-F238E27FC236}">
                <a16:creationId xmlns:a16="http://schemas.microsoft.com/office/drawing/2014/main" id="{1ADF6A26-D97C-5642-A6BB-04BDD18FBC7E}"/>
              </a:ext>
            </a:extLst>
          </p:cNvPr>
          <p:cNvSpPr>
            <a:spLocks noGrp="1" noRot="1" noChangeAspect="1" noChangeArrowheads="1" noTextEdit="1"/>
          </p:cNvSpPr>
          <p:nvPr>
            <p:ph type="sldImg"/>
          </p:nvPr>
        </p:nvSpPr>
        <p:spPr>
          <a:ln/>
        </p:spPr>
      </p:sp>
      <p:sp>
        <p:nvSpPr>
          <p:cNvPr id="54275" name="Rectangle 3">
            <a:extLst>
              <a:ext uri="{FF2B5EF4-FFF2-40B4-BE49-F238E27FC236}">
                <a16:creationId xmlns:a16="http://schemas.microsoft.com/office/drawing/2014/main" id="{C30BB278-6162-D945-9891-F1FA6015DA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End of Slide Timing: 20</a:t>
            </a:r>
          </a:p>
        </p:txBody>
      </p:sp>
    </p:spTree>
    <p:extLst>
      <p:ext uri="{BB962C8B-B14F-4D97-AF65-F5344CB8AC3E}">
        <p14:creationId xmlns:p14="http://schemas.microsoft.com/office/powerpoint/2010/main" val="2981203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60 Gigabytes a day.</a:t>
            </a:r>
          </a:p>
        </p:txBody>
      </p:sp>
      <p:sp>
        <p:nvSpPr>
          <p:cNvPr id="4" name="Slide Number Placeholder 3"/>
          <p:cNvSpPr>
            <a:spLocks noGrp="1"/>
          </p:cNvSpPr>
          <p:nvPr>
            <p:ph type="sldNum" sz="quarter" idx="10"/>
          </p:nvPr>
        </p:nvSpPr>
        <p:spPr/>
        <p:txBody>
          <a:bodyPr/>
          <a:lstStyle/>
          <a:p>
            <a:fld id="{81B083EF-164C-0D4D-B7BE-4CC333A491B5}" type="slidenum">
              <a:rPr lang="en-US" smtClean="0"/>
              <a:pPr/>
              <a:t>25</a:t>
            </a:fld>
            <a:endParaRPr lang="en-US"/>
          </a:p>
        </p:txBody>
      </p:sp>
    </p:spTree>
    <p:extLst>
      <p:ext uri="{BB962C8B-B14F-4D97-AF65-F5344CB8AC3E}">
        <p14:creationId xmlns:p14="http://schemas.microsoft.com/office/powerpoint/2010/main" val="3564275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Software everywhere, vital to analysis, simulation and workflows</a:t>
            </a:r>
          </a:p>
          <a:p>
            <a:r>
              <a:rPr lang="en-US" dirty="0"/>
              <a:t>BLAST paper</a:t>
            </a:r>
            <a:r>
              <a:rPr lang="en-US" baseline="0" dirty="0"/>
              <a:t> is most cited</a:t>
            </a:r>
            <a:endParaRPr lang="en-US" dirty="0"/>
          </a:p>
          <a:p>
            <a:r>
              <a:rPr lang="en-US" dirty="0" err="1"/>
              <a:t>Hannay</a:t>
            </a:r>
            <a:r>
              <a:rPr lang="en-US" dirty="0"/>
              <a:t> survey (40% of time)</a:t>
            </a:r>
          </a:p>
        </p:txBody>
      </p:sp>
      <p:sp>
        <p:nvSpPr>
          <p:cNvPr id="4" name="Slide Number Placeholder 3"/>
          <p:cNvSpPr>
            <a:spLocks noGrp="1"/>
          </p:cNvSpPr>
          <p:nvPr>
            <p:ph type="sldNum" sz="quarter" idx="10"/>
          </p:nvPr>
        </p:nvSpPr>
        <p:spPr/>
        <p:txBody>
          <a:bodyPr/>
          <a:lstStyle/>
          <a:p>
            <a:fld id="{4C819B98-95DB-D549-A833-6C5703AC7C81}" type="slidenum">
              <a:rPr lang="en-US" smtClean="0"/>
              <a:pPr/>
              <a:t>32</a:t>
            </a:fld>
            <a:endParaRPr lang="en-US"/>
          </a:p>
        </p:txBody>
      </p:sp>
    </p:spTree>
    <p:extLst>
      <p:ext uri="{BB962C8B-B14F-4D97-AF65-F5344CB8AC3E}">
        <p14:creationId xmlns:p14="http://schemas.microsoft.com/office/powerpoint/2010/main" val="2137878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Commercial off the shelf /</a:t>
            </a:r>
            <a:r>
              <a:rPr lang="en-US" baseline="0" dirty="0"/>
              <a:t> </a:t>
            </a:r>
            <a:r>
              <a:rPr lang="en-US" dirty="0"/>
              <a:t>Embedded in purchased hardware</a:t>
            </a:r>
          </a:p>
          <a:p>
            <a:r>
              <a:rPr lang="en-US" dirty="0"/>
              <a:t>Software developers (not scientists) employed to write/maintain code</a:t>
            </a:r>
          </a:p>
          <a:p>
            <a:r>
              <a:rPr lang="en-US" dirty="0"/>
              <a:t>How cited in paper:</a:t>
            </a:r>
          </a:p>
          <a:p>
            <a:pPr lvl="1"/>
            <a:r>
              <a:rPr lang="en-US" dirty="0"/>
              <a:t>Either not mentioned at all,</a:t>
            </a:r>
          </a:p>
          <a:p>
            <a:pPr lvl="1"/>
            <a:r>
              <a:rPr lang="en-US" dirty="0"/>
              <a:t>or name of company mentioned in text</a:t>
            </a:r>
          </a:p>
          <a:p>
            <a:pPr lvl="1"/>
            <a:endParaRPr lang="en-US" dirty="0"/>
          </a:p>
          <a:p>
            <a:pPr lvl="1"/>
            <a:r>
              <a:rPr lang="en-US" dirty="0"/>
              <a:t>Logic</a:t>
            </a:r>
            <a:r>
              <a:rPr lang="en-US" baseline="0" dirty="0"/>
              <a:t> of correctness: it’s paid for, they test it.  We use Software Engineering methods (Tests, formal review etc). </a:t>
            </a:r>
            <a:endParaRPr lang="en-US" dirty="0"/>
          </a:p>
          <a:p>
            <a:endParaRPr lang="en-US" dirty="0"/>
          </a:p>
        </p:txBody>
      </p:sp>
      <p:sp>
        <p:nvSpPr>
          <p:cNvPr id="4" name="Slide Number Placeholder 3"/>
          <p:cNvSpPr>
            <a:spLocks noGrp="1"/>
          </p:cNvSpPr>
          <p:nvPr>
            <p:ph type="sldNum" sz="quarter" idx="10"/>
          </p:nvPr>
        </p:nvSpPr>
        <p:spPr/>
        <p:txBody>
          <a:bodyPr/>
          <a:lstStyle/>
          <a:p>
            <a:fld id="{81B083EF-164C-0D4D-B7BE-4CC333A491B5}" type="slidenum">
              <a:rPr lang="en-US" smtClean="0"/>
              <a:pPr/>
              <a:t>35</a:t>
            </a:fld>
            <a:endParaRPr lang="en-US"/>
          </a:p>
        </p:txBody>
      </p:sp>
    </p:spTree>
    <p:extLst>
      <p:ext uri="{BB962C8B-B14F-4D97-AF65-F5344CB8AC3E}">
        <p14:creationId xmlns:p14="http://schemas.microsoft.com/office/powerpoint/2010/main" val="3603102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Role for software work within a large scientific collaboration</a:t>
            </a:r>
          </a:p>
          <a:p>
            <a:r>
              <a:rPr lang="en-US" dirty="0"/>
              <a:t>Service work, but by scientists as science</a:t>
            </a:r>
          </a:p>
          <a:p>
            <a:r>
              <a:rPr lang="en-US" dirty="0"/>
              <a:t>Logic of correctness:</a:t>
            </a:r>
            <a:r>
              <a:rPr lang="en-US" baseline="0" dirty="0"/>
              <a:t> Internal review and wide use, theoretical coherence.</a:t>
            </a:r>
            <a:endParaRPr lang="en-US" dirty="0"/>
          </a:p>
          <a:p>
            <a:r>
              <a:rPr lang="en-US" dirty="0"/>
              <a:t>Reputation earned internally.  Problematic: see </a:t>
            </a:r>
            <a:r>
              <a:rPr lang="en-US" dirty="0" err="1"/>
              <a:t>Birnholtz</a:t>
            </a:r>
            <a:r>
              <a:rPr lang="en-US" dirty="0"/>
              <a:t>,</a:t>
            </a:r>
            <a:r>
              <a:rPr lang="en-US" baseline="0" dirty="0"/>
              <a:t> tell printer story.</a:t>
            </a:r>
            <a:endParaRPr lang="en-US" dirty="0"/>
          </a:p>
        </p:txBody>
      </p:sp>
      <p:sp>
        <p:nvSpPr>
          <p:cNvPr id="4" name="Slide Number Placeholder 3"/>
          <p:cNvSpPr>
            <a:spLocks noGrp="1"/>
          </p:cNvSpPr>
          <p:nvPr>
            <p:ph type="sldNum" sz="quarter" idx="10"/>
          </p:nvPr>
        </p:nvSpPr>
        <p:spPr/>
        <p:txBody>
          <a:bodyPr/>
          <a:lstStyle/>
          <a:p>
            <a:fld id="{81B083EF-164C-0D4D-B7BE-4CC333A491B5}" type="slidenum">
              <a:rPr lang="en-US" smtClean="0"/>
              <a:pPr/>
              <a:t>36</a:t>
            </a:fld>
            <a:endParaRPr lang="en-US"/>
          </a:p>
        </p:txBody>
      </p:sp>
    </p:spTree>
    <p:extLst>
      <p:ext uri="{BB962C8B-B14F-4D97-AF65-F5344CB8AC3E}">
        <p14:creationId xmlns:p14="http://schemas.microsoft.com/office/powerpoint/2010/main" val="17816849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Written to advance research directly</a:t>
            </a:r>
          </a:p>
          <a:p>
            <a:pPr lvl="1"/>
            <a:r>
              <a:rPr lang="en-US" dirty="0"/>
              <a:t>“it’s all about getting the plots”</a:t>
            </a:r>
          </a:p>
          <a:p>
            <a:r>
              <a:rPr lang="en-US" dirty="0"/>
              <a:t>By authors themselves, for themselves</a:t>
            </a:r>
          </a:p>
          <a:p>
            <a:r>
              <a:rPr lang="en-US" dirty="0"/>
              <a:t>Not released or requested by reviewers</a:t>
            </a:r>
          </a:p>
          <a:p>
            <a:pPr lvl="1"/>
            <a:r>
              <a:rPr lang="en-US" dirty="0"/>
              <a:t>“</a:t>
            </a:r>
            <a:r>
              <a:rPr lang="en-US" dirty="0" err="1"/>
              <a:t>kleenex</a:t>
            </a:r>
            <a:r>
              <a:rPr lang="en-US" dirty="0"/>
              <a:t> code”</a:t>
            </a:r>
          </a:p>
          <a:p>
            <a:r>
              <a:rPr lang="en-US" dirty="0"/>
              <a:t>Logic of correctness: I wrote it myself</a:t>
            </a:r>
            <a:r>
              <a:rPr lang="en-US" baseline="0" dirty="0"/>
              <a:t> &amp; theoretical, practice coherence.</a:t>
            </a:r>
            <a:endParaRPr lang="en-US" dirty="0"/>
          </a:p>
        </p:txBody>
      </p:sp>
      <p:sp>
        <p:nvSpPr>
          <p:cNvPr id="4" name="Slide Number Placeholder 3"/>
          <p:cNvSpPr>
            <a:spLocks noGrp="1"/>
          </p:cNvSpPr>
          <p:nvPr>
            <p:ph type="sldNum" sz="quarter" idx="10"/>
          </p:nvPr>
        </p:nvSpPr>
        <p:spPr/>
        <p:txBody>
          <a:bodyPr/>
          <a:lstStyle/>
          <a:p>
            <a:fld id="{81B083EF-164C-0D4D-B7BE-4CC333A491B5}" type="slidenum">
              <a:rPr lang="en-US" smtClean="0"/>
              <a:pPr/>
              <a:t>37</a:t>
            </a:fld>
            <a:endParaRPr lang="en-US"/>
          </a:p>
        </p:txBody>
      </p:sp>
    </p:spTree>
    <p:extLst>
      <p:ext uri="{BB962C8B-B14F-4D97-AF65-F5344CB8AC3E}">
        <p14:creationId xmlns:p14="http://schemas.microsoft.com/office/powerpoint/2010/main" val="5211737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Focus here is on the length and indirectness of the path of reputation through use.</a:t>
            </a:r>
          </a:p>
          <a:p>
            <a:endParaRPr lang="en-US" baseline="0" dirty="0"/>
          </a:p>
          <a:p>
            <a:r>
              <a:rPr lang="en-US" baseline="0" dirty="0"/>
              <a:t>Logic of correctness: publication review, wide-spread use</a:t>
            </a:r>
          </a:p>
        </p:txBody>
      </p:sp>
      <p:sp>
        <p:nvSpPr>
          <p:cNvPr id="4" name="Slide Number Placeholder 3"/>
          <p:cNvSpPr>
            <a:spLocks noGrp="1"/>
          </p:cNvSpPr>
          <p:nvPr>
            <p:ph type="sldNum" sz="quarter" idx="10"/>
          </p:nvPr>
        </p:nvSpPr>
        <p:spPr/>
        <p:txBody>
          <a:bodyPr/>
          <a:lstStyle/>
          <a:p>
            <a:fld id="{81B083EF-164C-0D4D-B7BE-4CC333A491B5}" type="slidenum">
              <a:rPr lang="en-US" smtClean="0"/>
              <a:pPr/>
              <a:t>38</a:t>
            </a:fld>
            <a:endParaRPr lang="en-US"/>
          </a:p>
        </p:txBody>
      </p:sp>
    </p:spTree>
    <p:extLst>
      <p:ext uri="{BB962C8B-B14F-4D97-AF65-F5344CB8AC3E}">
        <p14:creationId xmlns:p14="http://schemas.microsoft.com/office/powerpoint/2010/main" val="2890607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 gets a car!”</a:t>
            </a:r>
          </a:p>
        </p:txBody>
      </p:sp>
      <p:sp>
        <p:nvSpPr>
          <p:cNvPr id="4" name="Slide Number Placeholder 3"/>
          <p:cNvSpPr>
            <a:spLocks noGrp="1"/>
          </p:cNvSpPr>
          <p:nvPr>
            <p:ph type="sldNum" sz="quarter" idx="10"/>
          </p:nvPr>
        </p:nvSpPr>
        <p:spPr/>
        <p:txBody>
          <a:bodyPr/>
          <a:lstStyle/>
          <a:p>
            <a:fld id="{1C77A002-6D45-7346-9A0B-27E38FE6658F}" type="slidenum">
              <a:rPr lang="en-US" smtClean="0"/>
              <a:t>3</a:t>
            </a:fld>
            <a:endParaRPr lang="en-US"/>
          </a:p>
        </p:txBody>
      </p:sp>
    </p:spTree>
    <p:extLst>
      <p:ext uri="{BB962C8B-B14F-4D97-AF65-F5344CB8AC3E}">
        <p14:creationId xmlns:p14="http://schemas.microsoft.com/office/powerpoint/2010/main" val="17642399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10:20am (+20:00). Length: 10m. </a:t>
            </a:r>
          </a:p>
          <a:p>
            <a:endParaRPr lang="en-US" dirty="0"/>
          </a:p>
          <a:p>
            <a:r>
              <a:rPr lang="en-US" dirty="0"/>
              <a:t>Basis for this is interview study from CSCW, together with findings from other researchers.</a:t>
            </a:r>
          </a:p>
        </p:txBody>
      </p:sp>
      <p:sp>
        <p:nvSpPr>
          <p:cNvPr id="4" name="Slide Number Placeholder 3"/>
          <p:cNvSpPr>
            <a:spLocks noGrp="1"/>
          </p:cNvSpPr>
          <p:nvPr>
            <p:ph type="sldNum" sz="quarter" idx="5"/>
          </p:nvPr>
        </p:nvSpPr>
        <p:spPr/>
        <p:txBody>
          <a:bodyPr/>
          <a:lstStyle/>
          <a:p>
            <a:fld id="{F2F47F49-E197-9B48-939E-D0A5384ED0B8}" type="slidenum">
              <a:rPr lang="en-US" smtClean="0"/>
              <a:t>40</a:t>
            </a:fld>
            <a:endParaRPr lang="en-US"/>
          </a:p>
        </p:txBody>
      </p:sp>
    </p:spTree>
    <p:extLst>
      <p:ext uri="{BB962C8B-B14F-4D97-AF65-F5344CB8AC3E}">
        <p14:creationId xmlns:p14="http://schemas.microsoft.com/office/powerpoint/2010/main" val="32040847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of assemblages.  They pick up the software and adapt and improve it later.</a:t>
            </a:r>
          </a:p>
        </p:txBody>
      </p:sp>
      <p:sp>
        <p:nvSpPr>
          <p:cNvPr id="4" name="Slide Number Placeholder 3"/>
          <p:cNvSpPr>
            <a:spLocks noGrp="1"/>
          </p:cNvSpPr>
          <p:nvPr>
            <p:ph type="sldNum" sz="quarter" idx="10"/>
          </p:nvPr>
        </p:nvSpPr>
        <p:spPr/>
        <p:txBody>
          <a:bodyPr/>
          <a:lstStyle/>
          <a:p>
            <a:fld id="{1C77A002-6D45-7346-9A0B-27E38FE6658F}" type="slidenum">
              <a:rPr lang="en-US" smtClean="0"/>
              <a:t>41</a:t>
            </a:fld>
            <a:endParaRPr lang="en-US"/>
          </a:p>
        </p:txBody>
      </p:sp>
    </p:spTree>
    <p:extLst>
      <p:ext uri="{BB962C8B-B14F-4D97-AF65-F5344CB8AC3E}">
        <p14:creationId xmlns:p14="http://schemas.microsoft.com/office/powerpoint/2010/main" val="10122841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a:t>
            </a:r>
            <a:r>
              <a:rPr lang="en-US" baseline="0" dirty="0"/>
              <a:t> that the develop and maintain model relies only on the reuse affordance.  Let’s look closer at Maintenance (</a:t>
            </a:r>
            <a:r>
              <a:rPr lang="en-US" baseline="0" dirty="0" err="1"/>
              <a:t>Bietz</a:t>
            </a:r>
            <a:r>
              <a:rPr lang="en-US" baseline="0" dirty="0"/>
              <a:t> and Lee).</a:t>
            </a:r>
            <a:endParaRPr lang="en-US" dirty="0"/>
          </a:p>
        </p:txBody>
      </p:sp>
      <p:sp>
        <p:nvSpPr>
          <p:cNvPr id="4" name="Slide Number Placeholder 3"/>
          <p:cNvSpPr>
            <a:spLocks noGrp="1"/>
          </p:cNvSpPr>
          <p:nvPr>
            <p:ph type="sldNum" sz="quarter" idx="10"/>
          </p:nvPr>
        </p:nvSpPr>
        <p:spPr/>
        <p:txBody>
          <a:bodyPr/>
          <a:lstStyle/>
          <a:p>
            <a:fld id="{1C77A002-6D45-7346-9A0B-27E38FE6658F}" type="slidenum">
              <a:rPr lang="en-US" smtClean="0"/>
              <a:t>43</a:t>
            </a:fld>
            <a:endParaRPr lang="en-US"/>
          </a:p>
        </p:txBody>
      </p:sp>
    </p:spTree>
    <p:extLst>
      <p:ext uri="{BB962C8B-B14F-4D97-AF65-F5344CB8AC3E}">
        <p14:creationId xmlns:p14="http://schemas.microsoft.com/office/powerpoint/2010/main" val="11157953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the way we attract resources relate to the needed work (and,</a:t>
            </a:r>
            <a:r>
              <a:rPr lang="en-US" baseline="0" dirty="0"/>
              <a:t> in particular, to the challenges of ecosystem complexity?)</a:t>
            </a:r>
            <a:endParaRPr lang="en-US" dirty="0"/>
          </a:p>
        </p:txBody>
      </p:sp>
      <p:sp>
        <p:nvSpPr>
          <p:cNvPr id="4" name="Slide Number Placeholder 3"/>
          <p:cNvSpPr>
            <a:spLocks noGrp="1"/>
          </p:cNvSpPr>
          <p:nvPr>
            <p:ph type="sldNum" sz="quarter" idx="10"/>
          </p:nvPr>
        </p:nvSpPr>
        <p:spPr/>
        <p:txBody>
          <a:bodyPr/>
          <a:lstStyle/>
          <a:p>
            <a:fld id="{1C77A002-6D45-7346-9A0B-27E38FE6658F}" type="slidenum">
              <a:rPr lang="en-US" smtClean="0"/>
              <a:t>45</a:t>
            </a:fld>
            <a:endParaRPr lang="en-US"/>
          </a:p>
        </p:txBody>
      </p:sp>
    </p:spTree>
    <p:extLst>
      <p:ext uri="{BB962C8B-B14F-4D97-AF65-F5344CB8AC3E}">
        <p14:creationId xmlns:p14="http://schemas.microsoft.com/office/powerpoint/2010/main" val="18373166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E074355-CE0D-4C68-A6CB-C364ED71B33B}" type="slidenum">
              <a:rPr lang="en-US" smtClean="0"/>
              <a:pPr>
                <a:defRPr/>
              </a:pPr>
              <a:t>47</a:t>
            </a:fld>
            <a:endParaRPr lang="en-US"/>
          </a:p>
        </p:txBody>
      </p:sp>
    </p:spTree>
    <p:extLst>
      <p:ext uri="{BB962C8B-B14F-4D97-AF65-F5344CB8AC3E}">
        <p14:creationId xmlns:p14="http://schemas.microsoft.com/office/powerpoint/2010/main" val="9523490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Grant making the flow is like this:</a:t>
            </a:r>
          </a:p>
          <a:p>
            <a:endParaRPr lang="en-US" dirty="0"/>
          </a:p>
          <a:p>
            <a:r>
              <a:rPr lang="en-US" dirty="0"/>
              <a:t>In a 2011 CSCW publication with Jim </a:t>
            </a:r>
            <a:r>
              <a:rPr lang="en-US" dirty="0" err="1"/>
              <a:t>Herbsleb</a:t>
            </a:r>
            <a:r>
              <a:rPr lang="en-US" dirty="0"/>
              <a:t> we examined three publications in key fields (</a:t>
            </a:r>
            <a:r>
              <a:rPr lang="en-US" dirty="0" err="1"/>
              <a:t>Icecube</a:t>
            </a:r>
            <a:r>
              <a:rPr lang="en-US" dirty="0"/>
              <a:t>, bioinformatics, structural biology). We identified </a:t>
            </a:r>
          </a:p>
        </p:txBody>
      </p:sp>
      <p:sp>
        <p:nvSpPr>
          <p:cNvPr id="4" name="Slide Number Placeholder 3"/>
          <p:cNvSpPr>
            <a:spLocks noGrp="1"/>
          </p:cNvSpPr>
          <p:nvPr>
            <p:ph type="sldNum" sz="quarter" idx="5"/>
          </p:nvPr>
        </p:nvSpPr>
        <p:spPr/>
        <p:txBody>
          <a:bodyPr/>
          <a:lstStyle/>
          <a:p>
            <a:fld id="{F2F47F49-E197-9B48-939E-D0A5384ED0B8}" type="slidenum">
              <a:rPr lang="en-US" smtClean="0"/>
              <a:t>54</a:t>
            </a:fld>
            <a:endParaRPr lang="en-US"/>
          </a:p>
        </p:txBody>
      </p:sp>
    </p:spTree>
    <p:extLst>
      <p:ext uri="{BB962C8B-B14F-4D97-AF65-F5344CB8AC3E}">
        <p14:creationId xmlns:p14="http://schemas.microsoft.com/office/powerpoint/2010/main" val="15670550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F47F49-E197-9B48-939E-D0A5384ED0B8}" type="slidenum">
              <a:rPr lang="en-US" smtClean="0"/>
              <a:t>55</a:t>
            </a:fld>
            <a:endParaRPr lang="en-US"/>
          </a:p>
        </p:txBody>
      </p:sp>
    </p:spTree>
    <p:extLst>
      <p:ext uri="{BB962C8B-B14F-4D97-AF65-F5344CB8AC3E}">
        <p14:creationId xmlns:p14="http://schemas.microsoft.com/office/powerpoint/2010/main" val="2622168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10:30 (+30m) Length: 5/Enzo 15/Panel.</a:t>
            </a:r>
          </a:p>
        </p:txBody>
      </p:sp>
      <p:sp>
        <p:nvSpPr>
          <p:cNvPr id="4" name="Slide Number Placeholder 3"/>
          <p:cNvSpPr>
            <a:spLocks noGrp="1"/>
          </p:cNvSpPr>
          <p:nvPr>
            <p:ph type="sldNum" sz="quarter" idx="5"/>
          </p:nvPr>
        </p:nvSpPr>
        <p:spPr/>
        <p:txBody>
          <a:bodyPr/>
          <a:lstStyle/>
          <a:p>
            <a:fld id="{F2F47F49-E197-9B48-939E-D0A5384ED0B8}" type="slidenum">
              <a:rPr lang="en-US" smtClean="0"/>
              <a:t>56</a:t>
            </a:fld>
            <a:endParaRPr lang="en-US"/>
          </a:p>
        </p:txBody>
      </p:sp>
    </p:spTree>
    <p:extLst>
      <p:ext uri="{BB962C8B-B14F-4D97-AF65-F5344CB8AC3E}">
        <p14:creationId xmlns:p14="http://schemas.microsoft.com/office/powerpoint/2010/main" val="16388245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Goal is to adapt and extend these literatures, building theory and actionable knowledge for practitioners</a:t>
            </a:r>
          </a:p>
          <a:p>
            <a:endParaRPr lang="en-US" dirty="0"/>
          </a:p>
        </p:txBody>
      </p:sp>
      <p:sp>
        <p:nvSpPr>
          <p:cNvPr id="4" name="Slide Number Placeholder 3"/>
          <p:cNvSpPr>
            <a:spLocks noGrp="1"/>
          </p:cNvSpPr>
          <p:nvPr>
            <p:ph type="sldNum" sz="quarter" idx="10"/>
          </p:nvPr>
        </p:nvSpPr>
        <p:spPr/>
        <p:txBody>
          <a:bodyPr/>
          <a:lstStyle/>
          <a:p>
            <a:fld id="{E5EA60B2-1989-F647-8A08-C22D25B64B76}" type="slidenum">
              <a:rPr lang="en-US" smtClean="0"/>
              <a:t>57</a:t>
            </a:fld>
            <a:endParaRPr lang="en-US"/>
          </a:p>
        </p:txBody>
      </p:sp>
    </p:spTree>
    <p:extLst>
      <p:ext uri="{BB962C8B-B14F-4D97-AF65-F5344CB8AC3E}">
        <p14:creationId xmlns:p14="http://schemas.microsoft.com/office/powerpoint/2010/main" val="38304843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a:t>So, as an experiment to start playing around algorithm involved in AMR … I started creating this, and I also wanted to learn C++. I started creating this code. And that was eventually grown up as ENZO.</a:t>
            </a:r>
          </a:p>
          <a:p>
            <a:r>
              <a:rPr lang="en-US" dirty="0"/>
              <a:t>PI stitched together support, scrounging from grants, startup funds and the somewhat “fictional” 20 hours a week of graduate students</a:t>
            </a:r>
          </a:p>
          <a:p>
            <a:endParaRPr lang="en-US" dirty="0"/>
          </a:p>
        </p:txBody>
      </p:sp>
      <p:sp>
        <p:nvSpPr>
          <p:cNvPr id="4" name="Slide Number Placeholder 3"/>
          <p:cNvSpPr>
            <a:spLocks noGrp="1"/>
          </p:cNvSpPr>
          <p:nvPr>
            <p:ph type="sldNum" sz="quarter" idx="10"/>
          </p:nvPr>
        </p:nvSpPr>
        <p:spPr/>
        <p:txBody>
          <a:bodyPr/>
          <a:lstStyle/>
          <a:p>
            <a:fld id="{E5EA60B2-1989-F647-8A08-C22D25B64B76}" type="slidenum">
              <a:rPr lang="en-US" smtClean="0"/>
              <a:t>58</a:t>
            </a:fld>
            <a:endParaRPr lang="en-US"/>
          </a:p>
        </p:txBody>
      </p:sp>
    </p:spTree>
    <p:extLst>
      <p:ext uri="{BB962C8B-B14F-4D97-AF65-F5344CB8AC3E}">
        <p14:creationId xmlns:p14="http://schemas.microsoft.com/office/powerpoint/2010/main" val="1003342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Archer points this out in his </a:t>
            </a:r>
            <a:r>
              <a:rPr lang="en-US" dirty="0" err="1"/>
              <a:t>Chpt</a:t>
            </a:r>
            <a:r>
              <a:rPr lang="en-US" dirty="0"/>
              <a:t> 5</a:t>
            </a:r>
            <a:r>
              <a:rPr lang="en-US" baseline="0" dirty="0"/>
              <a:t> – the progress of science is an exogenous (or </a:t>
            </a:r>
            <a:r>
              <a:rPr lang="en-US" baseline="0" dirty="0" err="1"/>
              <a:t>structurationally</a:t>
            </a:r>
            <a:r>
              <a:rPr lang="en-US" baseline="0" dirty="0"/>
              <a:t> linked) cause of change or </a:t>
            </a:r>
            <a:r>
              <a:rPr lang="en-US" baseline="0" dirty="0" err="1"/>
              <a:t>pertubation</a:t>
            </a:r>
            <a:r>
              <a:rPr lang="en-US" baseline="0" dirty="0"/>
              <a:t> in the system.  He draws on Hughes “reverse </a:t>
            </a:r>
            <a:r>
              <a:rPr lang="en-US" baseline="0" dirty="0" err="1"/>
              <a:t>salients</a:t>
            </a:r>
            <a:r>
              <a:rPr lang="en-US" baseline="0" dirty="0"/>
              <a:t>”, points that hold back the progress of the system as a whole.  The workflow idea is well understood in studies of science software (e.g., Dennis and Loft).</a:t>
            </a:r>
            <a:endParaRPr lang="en-US" dirty="0"/>
          </a:p>
        </p:txBody>
      </p:sp>
      <p:sp>
        <p:nvSpPr>
          <p:cNvPr id="4" name="Slide Number Placeholder 3"/>
          <p:cNvSpPr>
            <a:spLocks noGrp="1"/>
          </p:cNvSpPr>
          <p:nvPr>
            <p:ph type="sldNum" sz="quarter" idx="10"/>
          </p:nvPr>
        </p:nvSpPr>
        <p:spPr/>
        <p:txBody>
          <a:bodyPr/>
          <a:lstStyle/>
          <a:p>
            <a:fld id="{1C77A002-6D45-7346-9A0B-27E38FE6658F}" type="slidenum">
              <a:rPr lang="en-US" smtClean="0"/>
              <a:t>4</a:t>
            </a:fld>
            <a:endParaRPr lang="en-US"/>
          </a:p>
        </p:txBody>
      </p:sp>
    </p:spTree>
    <p:extLst>
      <p:ext uri="{BB962C8B-B14F-4D97-AF65-F5344CB8AC3E}">
        <p14:creationId xmlns:p14="http://schemas.microsoft.com/office/powerpoint/2010/main" val="32634810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F47F49-E197-9B48-939E-D0A5384ED0B8}" type="slidenum">
              <a:rPr lang="en-US" smtClean="0"/>
              <a:t>59</a:t>
            </a:fld>
            <a:endParaRPr lang="en-US"/>
          </a:p>
        </p:txBody>
      </p:sp>
    </p:spTree>
    <p:extLst>
      <p:ext uri="{BB962C8B-B14F-4D97-AF65-F5344CB8AC3E}">
        <p14:creationId xmlns:p14="http://schemas.microsoft.com/office/powerpoint/2010/main" val="24028692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Began in 1994, version control came around 2001</a:t>
            </a:r>
          </a:p>
        </p:txBody>
      </p:sp>
      <p:sp>
        <p:nvSpPr>
          <p:cNvPr id="4" name="Slide Number Placeholder 3"/>
          <p:cNvSpPr>
            <a:spLocks noGrp="1"/>
          </p:cNvSpPr>
          <p:nvPr>
            <p:ph type="sldNum" sz="quarter" idx="5"/>
          </p:nvPr>
        </p:nvSpPr>
        <p:spPr/>
        <p:txBody>
          <a:bodyPr/>
          <a:lstStyle/>
          <a:p>
            <a:fld id="{F2F47F49-E197-9B48-939E-D0A5384ED0B8}" type="slidenum">
              <a:rPr lang="en-US" smtClean="0"/>
              <a:t>60</a:t>
            </a:fld>
            <a:endParaRPr lang="en-US"/>
          </a:p>
        </p:txBody>
      </p:sp>
    </p:spTree>
    <p:extLst>
      <p:ext uri="{BB962C8B-B14F-4D97-AF65-F5344CB8AC3E}">
        <p14:creationId xmlns:p14="http://schemas.microsoft.com/office/powerpoint/2010/main" val="27328264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2001 through 2008</a:t>
            </a:r>
          </a:p>
        </p:txBody>
      </p:sp>
      <p:sp>
        <p:nvSpPr>
          <p:cNvPr id="4" name="Slide Number Placeholder 3"/>
          <p:cNvSpPr>
            <a:spLocks noGrp="1"/>
          </p:cNvSpPr>
          <p:nvPr>
            <p:ph type="sldNum" sz="quarter" idx="5"/>
          </p:nvPr>
        </p:nvSpPr>
        <p:spPr/>
        <p:txBody>
          <a:bodyPr/>
          <a:lstStyle/>
          <a:p>
            <a:fld id="{F2F47F49-E197-9B48-939E-D0A5384ED0B8}" type="slidenum">
              <a:rPr lang="en-US" smtClean="0"/>
              <a:t>61</a:t>
            </a:fld>
            <a:endParaRPr lang="en-US"/>
          </a:p>
        </p:txBody>
      </p:sp>
    </p:spTree>
    <p:extLst>
      <p:ext uri="{BB962C8B-B14F-4D97-AF65-F5344CB8AC3E}">
        <p14:creationId xmlns:p14="http://schemas.microsoft.com/office/powerpoint/2010/main" val="24587298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2009</a:t>
            </a:r>
          </a:p>
        </p:txBody>
      </p:sp>
      <p:sp>
        <p:nvSpPr>
          <p:cNvPr id="4" name="Slide Number Placeholder 3"/>
          <p:cNvSpPr>
            <a:spLocks noGrp="1"/>
          </p:cNvSpPr>
          <p:nvPr>
            <p:ph type="sldNum" sz="quarter" idx="5"/>
          </p:nvPr>
        </p:nvSpPr>
        <p:spPr/>
        <p:txBody>
          <a:bodyPr/>
          <a:lstStyle/>
          <a:p>
            <a:fld id="{F2F47F49-E197-9B48-939E-D0A5384ED0B8}" type="slidenum">
              <a:rPr lang="en-US" smtClean="0"/>
              <a:t>62</a:t>
            </a:fld>
            <a:endParaRPr lang="en-US"/>
          </a:p>
        </p:txBody>
      </p:sp>
    </p:spTree>
    <p:extLst>
      <p:ext uri="{BB962C8B-B14F-4D97-AF65-F5344CB8AC3E}">
        <p14:creationId xmlns:p14="http://schemas.microsoft.com/office/powerpoint/2010/main" val="25729394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Initial open development. PI letting go of the project.</a:t>
            </a:r>
          </a:p>
        </p:txBody>
      </p:sp>
      <p:sp>
        <p:nvSpPr>
          <p:cNvPr id="4" name="Slide Number Placeholder 3"/>
          <p:cNvSpPr>
            <a:spLocks noGrp="1"/>
          </p:cNvSpPr>
          <p:nvPr>
            <p:ph type="sldNum" sz="quarter" idx="5"/>
          </p:nvPr>
        </p:nvSpPr>
        <p:spPr/>
        <p:txBody>
          <a:bodyPr/>
          <a:lstStyle/>
          <a:p>
            <a:fld id="{F2F47F49-E197-9B48-939E-D0A5384ED0B8}" type="slidenum">
              <a:rPr lang="en-US" smtClean="0"/>
              <a:t>63</a:t>
            </a:fld>
            <a:endParaRPr lang="en-US"/>
          </a:p>
        </p:txBody>
      </p:sp>
    </p:spTree>
    <p:extLst>
      <p:ext uri="{BB962C8B-B14F-4D97-AF65-F5344CB8AC3E}">
        <p14:creationId xmlns:p14="http://schemas.microsoft.com/office/powerpoint/2010/main" val="40299275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Emergence of additional structure in open phase.</a:t>
            </a:r>
          </a:p>
        </p:txBody>
      </p:sp>
      <p:sp>
        <p:nvSpPr>
          <p:cNvPr id="4" name="Slide Number Placeholder 3"/>
          <p:cNvSpPr>
            <a:spLocks noGrp="1"/>
          </p:cNvSpPr>
          <p:nvPr>
            <p:ph type="sldNum" sz="quarter" idx="5"/>
          </p:nvPr>
        </p:nvSpPr>
        <p:spPr/>
        <p:txBody>
          <a:bodyPr/>
          <a:lstStyle/>
          <a:p>
            <a:fld id="{F2F47F49-E197-9B48-939E-D0A5384ED0B8}" type="slidenum">
              <a:rPr lang="en-US" smtClean="0"/>
              <a:t>64</a:t>
            </a:fld>
            <a:endParaRPr lang="en-US"/>
          </a:p>
        </p:txBody>
      </p:sp>
    </p:spTree>
    <p:extLst>
      <p:ext uri="{BB962C8B-B14F-4D97-AF65-F5344CB8AC3E}">
        <p14:creationId xmlns:p14="http://schemas.microsoft.com/office/powerpoint/2010/main" val="36683177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10:35.  Length 15m (ending 10:50).</a:t>
            </a:r>
          </a:p>
        </p:txBody>
      </p:sp>
      <p:sp>
        <p:nvSpPr>
          <p:cNvPr id="4" name="Slide Number Placeholder 3"/>
          <p:cNvSpPr>
            <a:spLocks noGrp="1"/>
          </p:cNvSpPr>
          <p:nvPr>
            <p:ph type="sldNum" sz="quarter" idx="5"/>
          </p:nvPr>
        </p:nvSpPr>
        <p:spPr/>
        <p:txBody>
          <a:bodyPr/>
          <a:lstStyle/>
          <a:p>
            <a:fld id="{F2F47F49-E197-9B48-939E-D0A5384ED0B8}" type="slidenum">
              <a:rPr lang="en-US" smtClean="0"/>
              <a:t>67</a:t>
            </a:fld>
            <a:endParaRPr lang="en-US"/>
          </a:p>
        </p:txBody>
      </p:sp>
    </p:spTree>
    <p:extLst>
      <p:ext uri="{BB962C8B-B14F-4D97-AF65-F5344CB8AC3E}">
        <p14:creationId xmlns:p14="http://schemas.microsoft.com/office/powerpoint/2010/main" val="19209586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openness of community. Invitation (and often a process of contribution), consciousness of an organizational form.  Direct and simple access to source code.  Demonstrating “actionable transparency”.</a:t>
            </a:r>
          </a:p>
        </p:txBody>
      </p:sp>
      <p:sp>
        <p:nvSpPr>
          <p:cNvPr id="4" name="Slide Number Placeholder 3"/>
          <p:cNvSpPr>
            <a:spLocks noGrp="1"/>
          </p:cNvSpPr>
          <p:nvPr>
            <p:ph type="sldNum" sz="quarter" idx="5"/>
          </p:nvPr>
        </p:nvSpPr>
        <p:spPr/>
        <p:txBody>
          <a:bodyPr/>
          <a:lstStyle/>
          <a:p>
            <a:fld id="{F2F47F49-E197-9B48-939E-D0A5384ED0B8}" type="slidenum">
              <a:rPr lang="en-US" smtClean="0"/>
              <a:t>71</a:t>
            </a:fld>
            <a:endParaRPr lang="en-US"/>
          </a:p>
        </p:txBody>
      </p:sp>
    </p:spTree>
    <p:extLst>
      <p:ext uri="{BB962C8B-B14F-4D97-AF65-F5344CB8AC3E}">
        <p14:creationId xmlns:p14="http://schemas.microsoft.com/office/powerpoint/2010/main" val="30845436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Presence of publications and these we often coded as “Presents separate from grant” as “false”, meaning that the grant was highlighted as creating and identical to the project.  From an outsider’s perspective this suggests something already set in motion, hard to join.</a:t>
            </a:r>
          </a:p>
        </p:txBody>
      </p:sp>
      <p:sp>
        <p:nvSpPr>
          <p:cNvPr id="4" name="Slide Number Placeholder 3"/>
          <p:cNvSpPr>
            <a:spLocks noGrp="1"/>
          </p:cNvSpPr>
          <p:nvPr>
            <p:ph type="sldNum" sz="quarter" idx="5"/>
          </p:nvPr>
        </p:nvSpPr>
        <p:spPr/>
        <p:txBody>
          <a:bodyPr/>
          <a:lstStyle/>
          <a:p>
            <a:fld id="{F2F47F49-E197-9B48-939E-D0A5384ED0B8}" type="slidenum">
              <a:rPr lang="en-US" smtClean="0"/>
              <a:t>72</a:t>
            </a:fld>
            <a:endParaRPr lang="en-US"/>
          </a:p>
        </p:txBody>
      </p:sp>
    </p:spTree>
    <p:extLst>
      <p:ext uri="{BB962C8B-B14F-4D97-AF65-F5344CB8AC3E}">
        <p14:creationId xmlns:p14="http://schemas.microsoft.com/office/powerpoint/2010/main" val="10977083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Author group was the least structured of the organizational forms that we found.  Often there was not even a website (although usually a repository), but the documents we found were either publications or posters.  Those posters were often created for the SI2 PI meeting and made available online.  Some mentioned “open sourcing” but we did not find additional evidence of that.  From an outsiders perspective not only does the project not present separately from the grant, but has the feel of a paper in progress and a great deal of uncertainty about the future prospects of the software.</a:t>
            </a:r>
          </a:p>
        </p:txBody>
      </p:sp>
      <p:sp>
        <p:nvSpPr>
          <p:cNvPr id="4" name="Slide Number Placeholder 3"/>
          <p:cNvSpPr>
            <a:spLocks noGrp="1"/>
          </p:cNvSpPr>
          <p:nvPr>
            <p:ph type="sldNum" sz="quarter" idx="5"/>
          </p:nvPr>
        </p:nvSpPr>
        <p:spPr/>
        <p:txBody>
          <a:bodyPr/>
          <a:lstStyle/>
          <a:p>
            <a:fld id="{F2F47F49-E197-9B48-939E-D0A5384ED0B8}" type="slidenum">
              <a:rPr lang="en-US" smtClean="0"/>
              <a:t>73</a:t>
            </a:fld>
            <a:endParaRPr lang="en-US"/>
          </a:p>
        </p:txBody>
      </p:sp>
    </p:spTree>
    <p:extLst>
      <p:ext uri="{BB962C8B-B14F-4D97-AF65-F5344CB8AC3E}">
        <p14:creationId xmlns:p14="http://schemas.microsoft.com/office/powerpoint/2010/main" val="2321679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Born in </a:t>
            </a:r>
            <a:r>
              <a:rPr lang="en-US" dirty="0" err="1"/>
              <a:t>Uk</a:t>
            </a:r>
            <a:r>
              <a:rPr lang="en-US" dirty="0"/>
              <a:t>, grew up in Australia.  Undergrad at University of Sydney in economics as a social science from 1994-98, just as the internet arrived, discovering a world of people interacting and working together differently.  I think the internet saved me from a career as a documentary film maker. I ended up writing an honors thesis on the political economy of the internet called "Making the (cyber)world safe for capitalism", briefly worked in consulting before a year in Thailand working with Burmese refugees (old school distance education with paper and pen workbooks!), brief stint with a non-profit working on internet policy with APEC.</a:t>
            </a:r>
          </a:p>
          <a:p>
            <a:endParaRPr lang="en-US" dirty="0"/>
          </a:p>
          <a:p>
            <a:r>
              <a:rPr lang="en-US" dirty="0"/>
              <a:t>In 2002 I found unread books piling higher than my bed and, like many, looked to the US for doctoral study, pleasantly surprised to discover financial support for a PhD at Syracuse University.  Started hoping to study the connection between non-profits and open source, thinking that open source was altruistic and that non-profits needed tech help.  Like so many I chopped that topic in half and in half again, connecting with Kevin </a:t>
            </a:r>
            <a:r>
              <a:rPr lang="en-US" dirty="0" err="1"/>
              <a:t>Crowston</a:t>
            </a:r>
            <a:r>
              <a:rPr lang="en-US" dirty="0"/>
              <a:t> who (with </a:t>
            </a:r>
            <a:r>
              <a:rPr lang="en-US" dirty="0" err="1"/>
              <a:t>Hala</a:t>
            </a:r>
            <a:r>
              <a:rPr lang="en-US" dirty="0"/>
              <a:t> </a:t>
            </a:r>
            <a:r>
              <a:rPr lang="en-US" dirty="0" err="1"/>
              <a:t>Annabi</a:t>
            </a:r>
            <a:r>
              <a:rPr lang="en-US" dirty="0"/>
              <a:t>) had just won a grant from the NSF via a pre-cursor of the CISE VOSS program. </a:t>
            </a:r>
            <a:r>
              <a:rPr lang="en-US" dirty="0" err="1"/>
              <a:t>Priviledged</a:t>
            </a:r>
            <a:r>
              <a:rPr lang="en-US" dirty="0"/>
              <a:t> to study the sources of success with Kevin, leading to my dissertation about the organization of community-led open source (which I'll talk briefly about later). </a:t>
            </a:r>
          </a:p>
          <a:p>
            <a:endParaRPr lang="en-US" dirty="0"/>
          </a:p>
          <a:p>
            <a:r>
              <a:rPr lang="en-US" dirty="0"/>
              <a:t>As I finished up at Syracuse I had the good fortune to hear that Jim </a:t>
            </a:r>
            <a:r>
              <a:rPr lang="en-US" dirty="0" err="1"/>
              <a:t>Herbsleb</a:t>
            </a:r>
            <a:r>
              <a:rPr lang="en-US" dirty="0"/>
              <a:t> at CMU was looking for a postdoc for network studies of open source (also funded by the NSF).  Had a wonderful, formative, three years at CMU benefiting from the environment and mentorship. Jim and I were asking ourselves, "what's like open source but slightly different" we considered studying open hardware and robotics in Pittsburgh, and were fortunate to have a VOSS grant funded (with stimulus money as I recall) to study scientists building software.  Jim introduced me to the ACM CSCW world and I was able to attend the very first CSST summer camp, again funded by NSF and organized by Wayne </a:t>
            </a:r>
            <a:r>
              <a:rPr lang="en-US" dirty="0" err="1"/>
              <a:t>Lutters</a:t>
            </a:r>
            <a:r>
              <a:rPr lang="en-US" dirty="0"/>
              <a:t> and Steve Sawyer (among many others). (btw, I was all set to host the 11th or 12th CSST in 2020, but we hope to get that going in person in late 2021.)</a:t>
            </a:r>
          </a:p>
          <a:p>
            <a:endParaRPr lang="en-US" dirty="0"/>
          </a:p>
          <a:p>
            <a:r>
              <a:rPr lang="en-US" dirty="0"/>
              <a:t>In 2011 I diverted from a flight back from CSCW in China for a job talk at Texas, where I opened with the much practiced line "How do you turn a cubic kilometer of ice into a scientific paper?" building out the answer "With a whole lot of software".  With mentorship from Susan Winter, Diane Bailey, and Andrew Dillon I thrived, being able to advance the work I present today through an NSF CAREER award funded through CISE (thanks to all the program officers, including Sushil Prasad and Alan Sussman).  I</a:t>
            </a:r>
          </a:p>
          <a:p>
            <a:endParaRPr lang="en-US" dirty="0"/>
          </a:p>
          <a:p>
            <a:r>
              <a:rPr lang="en-US" dirty="0"/>
              <a:t>It has been a great </a:t>
            </a:r>
            <a:r>
              <a:rPr lang="en-US" dirty="0" err="1"/>
              <a:t>priviledge</a:t>
            </a:r>
            <a:r>
              <a:rPr lang="en-US" dirty="0"/>
              <a:t> to try to give back to the community of researchers building software, through systematic data collection and theoretical models/vocabulary and reasoning that help experienced </a:t>
            </a:r>
            <a:r>
              <a:rPr lang="en-US" dirty="0" err="1"/>
              <a:t>practicioners</a:t>
            </a:r>
            <a:r>
              <a:rPr lang="en-US" dirty="0"/>
              <a:t> recapitulate their experience.  Keynotes at ..., participation in the URSSI workshops, and bringing together org science researchers with cyberinfrastructure </a:t>
            </a:r>
            <a:r>
              <a:rPr lang="en-US" dirty="0" err="1"/>
              <a:t>practicioners</a:t>
            </a:r>
            <a:r>
              <a:rPr lang="en-US" dirty="0"/>
              <a:t> in an RCN with John King and Nick </a:t>
            </a:r>
            <a:r>
              <a:rPr lang="en-US" dirty="0" err="1"/>
              <a:t>Berente</a:t>
            </a:r>
            <a:r>
              <a:rPr lang="en-US" dirty="0"/>
              <a:t>.  Thanks to all who have given me time, listened, and critiqued the work.</a:t>
            </a:r>
          </a:p>
        </p:txBody>
      </p:sp>
      <p:sp>
        <p:nvSpPr>
          <p:cNvPr id="4" name="Slide Number Placeholder 3"/>
          <p:cNvSpPr>
            <a:spLocks noGrp="1"/>
          </p:cNvSpPr>
          <p:nvPr>
            <p:ph type="sldNum" sz="quarter" idx="5"/>
          </p:nvPr>
        </p:nvSpPr>
        <p:spPr/>
        <p:txBody>
          <a:bodyPr/>
          <a:lstStyle/>
          <a:p>
            <a:fld id="{F2F47F49-E197-9B48-939E-D0A5384ED0B8}" type="slidenum">
              <a:rPr lang="en-US" smtClean="0"/>
              <a:t>6</a:t>
            </a:fld>
            <a:endParaRPr lang="en-US"/>
          </a:p>
        </p:txBody>
      </p:sp>
    </p:spTree>
    <p:extLst>
      <p:ext uri="{BB962C8B-B14F-4D97-AF65-F5344CB8AC3E}">
        <p14:creationId xmlns:p14="http://schemas.microsoft.com/office/powerpoint/2010/main" val="34483553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Lab is a well known organizational structure in scientific work. Steve </a:t>
            </a:r>
            <a:r>
              <a:rPr lang="en-US" dirty="0" err="1"/>
              <a:t>Shapin</a:t>
            </a:r>
            <a:r>
              <a:rPr lang="en-US" dirty="0"/>
              <a:t> has written of “Lab life” and many have written ”tales from the lab”.  Here, of course, we are not necessarily talking about a “wet lab” per se, but the form with a hierarchical structure from PI (often called that directly) after whom the lab is named, and a hierarchy of researchers from possibly a professional “lab manager”, postdocs, doctoral students, other graduate students and undergrads. Often labs have a “graduates” section highlighting the career paths of previous members.  Publications are always featured.  The interests of a lab are diverse; software as an activity might get a sub-page, with multiple projects (at different stages of their lifecycles).  Rarely is there a specific invitation or process to contribute, rather outsiders are invited to “join the lab” via employment or becoming a student.</a:t>
            </a:r>
          </a:p>
        </p:txBody>
      </p:sp>
      <p:sp>
        <p:nvSpPr>
          <p:cNvPr id="4" name="Slide Number Placeholder 3"/>
          <p:cNvSpPr>
            <a:spLocks noGrp="1"/>
          </p:cNvSpPr>
          <p:nvPr>
            <p:ph type="sldNum" sz="quarter" idx="5"/>
          </p:nvPr>
        </p:nvSpPr>
        <p:spPr/>
        <p:txBody>
          <a:bodyPr/>
          <a:lstStyle/>
          <a:p>
            <a:fld id="{F2F47F49-E197-9B48-939E-D0A5384ED0B8}" type="slidenum">
              <a:rPr lang="en-US" smtClean="0"/>
              <a:t>74</a:t>
            </a:fld>
            <a:endParaRPr lang="en-US"/>
          </a:p>
        </p:txBody>
      </p:sp>
    </p:spTree>
    <p:extLst>
      <p:ext uri="{BB962C8B-B14F-4D97-AF65-F5344CB8AC3E}">
        <p14:creationId xmlns:p14="http://schemas.microsoft.com/office/powerpoint/2010/main" val="14066950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Lab transitioning (via hand-off).  PI had participated in PP community before this project.</a:t>
            </a:r>
          </a:p>
          <a:p>
            <a:endParaRPr lang="en-US" dirty="0"/>
          </a:p>
          <a:p>
            <a:r>
              <a:rPr lang="en-US" dirty="0"/>
              <a:t>Author group 1:  Three </a:t>
            </a:r>
            <a:r>
              <a:rPr lang="en-US" dirty="0" err="1"/>
              <a:t>Pis</a:t>
            </a:r>
            <a:r>
              <a:rPr lang="en-US" dirty="0"/>
              <a:t> from different universities.  All members of a professional society with a working group for software, with an open source package. PIs not core members beforehand, but had made some contributions.  Developed code separately, then worked to have it accepted with the interface handled by one PI and a student (who eventually made the PR to the peer production project). “Could you prepare maybe 8-10 slides explaining what this method is for when we meet …”  PR took over three years, nearly the whole grant period (and just after).  Student asked to continue making changes but had to “finish up my PhD”.</a:t>
            </a:r>
          </a:p>
          <a:p>
            <a:endParaRPr lang="en-US" dirty="0"/>
          </a:p>
          <a:p>
            <a:r>
              <a:rPr lang="en-US" dirty="0"/>
              <a:t>Tool group to peer production:</a:t>
            </a:r>
          </a:p>
          <a:p>
            <a:r>
              <a:rPr lang="en-US" dirty="0"/>
              <a:t>Repository records show primary software work done by one of two </a:t>
            </a:r>
            <a:r>
              <a:rPr lang="en-US" dirty="0" err="1"/>
              <a:t>Pis</a:t>
            </a:r>
            <a:r>
              <a:rPr lang="en-US" dirty="0"/>
              <a:t> working with two postdocs working primarily in the second half of the grant period. PI made some changes (including changes to licenses).  Project was transferred to a company which ran it as one of their open source projects (with an invitation to contribute, and guide on contribution). That community has dozens of contributors and 100s of contributions over time.</a:t>
            </a:r>
          </a:p>
          <a:p>
            <a:endParaRPr lang="en-US" dirty="0"/>
          </a:p>
          <a:p>
            <a:r>
              <a:rPr lang="en-US" dirty="0"/>
              <a:t>Reorganization:</a:t>
            </a:r>
          </a:p>
          <a:p>
            <a:r>
              <a:rPr lang="en-US" dirty="0"/>
              <a:t>Project sponsored by a national lab over a long period, mainly internal contributors (with an “email the PI” approach to contributions).  During the SI2 grant period a new website on </a:t>
            </a:r>
            <a:r>
              <a:rPr lang="en-US" dirty="0" err="1"/>
              <a:t>github</a:t>
            </a:r>
            <a:r>
              <a:rPr lang="en-US" dirty="0"/>
              <a:t> formed, highlighting community, adding an open invitation to contribute.  Interviews indicate a </a:t>
            </a:r>
            <a:r>
              <a:rPr lang="en-US" dirty="0" err="1"/>
              <a:t>throughgoing</a:t>
            </a:r>
            <a:r>
              <a:rPr lang="en-US" dirty="0"/>
              <a:t> effort to identify and recruit contributors from outside. This effort was substantial but eventually successful.</a:t>
            </a:r>
          </a:p>
        </p:txBody>
      </p:sp>
      <p:sp>
        <p:nvSpPr>
          <p:cNvPr id="4" name="Slide Number Placeholder 3"/>
          <p:cNvSpPr>
            <a:spLocks noGrp="1"/>
          </p:cNvSpPr>
          <p:nvPr>
            <p:ph type="sldNum" sz="quarter" idx="5"/>
          </p:nvPr>
        </p:nvSpPr>
        <p:spPr/>
        <p:txBody>
          <a:bodyPr/>
          <a:lstStyle/>
          <a:p>
            <a:fld id="{F2F47F49-E197-9B48-939E-D0A5384ED0B8}" type="slidenum">
              <a:rPr lang="en-US" smtClean="0"/>
              <a:t>82</a:t>
            </a:fld>
            <a:endParaRPr lang="en-US"/>
          </a:p>
        </p:txBody>
      </p:sp>
    </p:spTree>
    <p:extLst>
      <p:ext uri="{BB962C8B-B14F-4D97-AF65-F5344CB8AC3E}">
        <p14:creationId xmlns:p14="http://schemas.microsoft.com/office/powerpoint/2010/main" val="17804629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Org change is very much like commercialization.</a:t>
            </a:r>
          </a:p>
          <a:p>
            <a:endParaRPr lang="en-US" dirty="0"/>
          </a:p>
        </p:txBody>
      </p:sp>
      <p:sp>
        <p:nvSpPr>
          <p:cNvPr id="4" name="Slide Number Placeholder 3"/>
          <p:cNvSpPr>
            <a:spLocks noGrp="1"/>
          </p:cNvSpPr>
          <p:nvPr>
            <p:ph type="sldNum" sz="quarter" idx="5"/>
          </p:nvPr>
        </p:nvSpPr>
        <p:spPr/>
        <p:txBody>
          <a:bodyPr/>
          <a:lstStyle/>
          <a:p>
            <a:fld id="{F2F47F49-E197-9B48-939E-D0A5384ED0B8}" type="slidenum">
              <a:rPr lang="en-US" smtClean="0"/>
              <a:t>83</a:t>
            </a:fld>
            <a:endParaRPr lang="en-US"/>
          </a:p>
        </p:txBody>
      </p:sp>
    </p:spTree>
    <p:extLst>
      <p:ext uri="{BB962C8B-B14F-4D97-AF65-F5344CB8AC3E}">
        <p14:creationId xmlns:p14="http://schemas.microsoft.com/office/powerpoint/2010/main" val="13455323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10:50 (+50), Length 10m. Ending 11am.</a:t>
            </a:r>
          </a:p>
          <a:p>
            <a:endParaRPr lang="en-US" dirty="0"/>
          </a:p>
          <a:p>
            <a:r>
              <a:rPr lang="en-US" dirty="0"/>
              <a:t>Now I want to return to one key cause of work: ecosystem complexity.  Thus far we have focused on transitions within specific projects (activities with codebases); in the long-run to be sustainable any transitioning project will have to attract resources to handle this work. But codebases exist with structures of dependencies, within “stacks” of software, within “software ecosystems”.  In our interviews the work needed often related to nearby projects and the users use of them (including new opportunities).  And different resource attraction systems functioned differently with respect to this work.</a:t>
            </a:r>
          </a:p>
        </p:txBody>
      </p:sp>
      <p:sp>
        <p:nvSpPr>
          <p:cNvPr id="4" name="Slide Number Placeholder 3"/>
          <p:cNvSpPr>
            <a:spLocks noGrp="1"/>
          </p:cNvSpPr>
          <p:nvPr>
            <p:ph type="sldNum" sz="quarter" idx="5"/>
          </p:nvPr>
        </p:nvSpPr>
        <p:spPr/>
        <p:txBody>
          <a:bodyPr/>
          <a:lstStyle/>
          <a:p>
            <a:fld id="{F2F47F49-E197-9B48-939E-D0A5384ED0B8}" type="slidenum">
              <a:rPr lang="en-US" smtClean="0"/>
              <a:t>86</a:t>
            </a:fld>
            <a:endParaRPr lang="en-US"/>
          </a:p>
        </p:txBody>
      </p:sp>
    </p:spTree>
    <p:extLst>
      <p:ext uri="{BB962C8B-B14F-4D97-AF65-F5344CB8AC3E}">
        <p14:creationId xmlns:p14="http://schemas.microsoft.com/office/powerpoint/2010/main" val="2932033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is far from uncommon to discover what appear to be cyclic dependencies, to require missing historical versions, or to require multiple, incompatible versions, requiring some level of jerry-rigging at points in the stack. This experience is common to those working with software, even outside science, and is described as a descent into "dependency hell."</a:t>
            </a:r>
          </a:p>
          <a:p>
            <a:r>
              <a:rPr lang="en-US" sz="1200" kern="1200" dirty="0">
                <a:solidFill>
                  <a:schemeClr val="tx1"/>
                </a:solidFill>
                <a:effectLst/>
                <a:latin typeface="+mn-lt"/>
                <a:ea typeface="+mn-ea"/>
                <a:cs typeface="+mn-cs"/>
              </a:rPr>
              <a:t>http://</a:t>
            </a:r>
            <a:r>
              <a:rPr lang="en-US" sz="1200" kern="1200" dirty="0" err="1">
                <a:solidFill>
                  <a:schemeClr val="tx1"/>
                </a:solidFill>
                <a:effectLst/>
                <a:latin typeface="+mn-lt"/>
                <a:ea typeface="+mn-ea"/>
                <a:cs typeface="+mn-cs"/>
              </a:rPr>
              <a:t>en.wikipedia.org</a:t>
            </a:r>
            <a:r>
              <a:rPr lang="en-US" sz="1200" kern="1200" dirty="0">
                <a:solidFill>
                  <a:schemeClr val="tx1"/>
                </a:solidFill>
                <a:effectLst/>
                <a:latin typeface="+mn-lt"/>
                <a:ea typeface="+mn-ea"/>
                <a:cs typeface="+mn-cs"/>
              </a:rPr>
              <a:t>/wiki/</a:t>
            </a:r>
            <a:r>
              <a:rPr lang="en-US" sz="1200" kern="1200" dirty="0" err="1">
                <a:solidFill>
                  <a:schemeClr val="tx1"/>
                </a:solidFill>
                <a:effectLst/>
                <a:latin typeface="+mn-lt"/>
                <a:ea typeface="+mn-ea"/>
                <a:cs typeface="+mn-cs"/>
              </a:rPr>
              <a:t>Dependency_hell</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C77A002-6D45-7346-9A0B-27E38FE6658F}" type="slidenum">
              <a:rPr lang="en-US" smtClean="0"/>
              <a:t>87</a:t>
            </a:fld>
            <a:endParaRPr lang="en-US"/>
          </a:p>
        </p:txBody>
      </p:sp>
    </p:spTree>
    <p:extLst>
      <p:ext uri="{BB962C8B-B14F-4D97-AF65-F5344CB8AC3E}">
        <p14:creationId xmlns:p14="http://schemas.microsoft.com/office/powerpoint/2010/main" val="21673033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aggregate, if we pull the camera back, we can envision the world</a:t>
            </a:r>
            <a:r>
              <a:rPr lang="en-US" baseline="0" dirty="0"/>
              <a:t> of software workflows as a pond.  Changes (from many different sources) spread out through their users and demand many small changes, each of which spreads on out further.  Once the ripples start to overlap, or catch up with each other, true chaos emerges.</a:t>
            </a:r>
            <a:endParaRPr lang="en-US" dirty="0"/>
          </a:p>
        </p:txBody>
      </p:sp>
      <p:sp>
        <p:nvSpPr>
          <p:cNvPr id="4" name="Slide Number Placeholder 3"/>
          <p:cNvSpPr>
            <a:spLocks noGrp="1"/>
          </p:cNvSpPr>
          <p:nvPr>
            <p:ph type="sldNum" sz="quarter" idx="10"/>
          </p:nvPr>
        </p:nvSpPr>
        <p:spPr/>
        <p:txBody>
          <a:bodyPr/>
          <a:lstStyle/>
          <a:p>
            <a:pPr>
              <a:defRPr/>
            </a:pPr>
            <a:fld id="{6E074355-CE0D-4C68-A6CB-C364ED71B33B}" type="slidenum">
              <a:rPr lang="en-US" smtClean="0"/>
              <a:pPr>
                <a:defRPr/>
              </a:pPr>
              <a:t>88</a:t>
            </a:fld>
            <a:endParaRPr lang="en-US"/>
          </a:p>
        </p:txBody>
      </p:sp>
    </p:spTree>
    <p:extLst>
      <p:ext uri="{BB962C8B-B14F-4D97-AF65-F5344CB8AC3E}">
        <p14:creationId xmlns:p14="http://schemas.microsoft.com/office/powerpoint/2010/main" val="27431392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Exploding the category</a:t>
            </a:r>
            <a:r>
              <a:rPr lang="en-US" baseline="0" dirty="0"/>
              <a:t> of maintenance work, from the perspective of a component producer.</a:t>
            </a:r>
            <a:endParaRPr lang="en-US" dirty="0"/>
          </a:p>
        </p:txBody>
      </p:sp>
      <p:sp>
        <p:nvSpPr>
          <p:cNvPr id="4" name="Slide Number Placeholder 3"/>
          <p:cNvSpPr>
            <a:spLocks noGrp="1"/>
          </p:cNvSpPr>
          <p:nvPr>
            <p:ph type="sldNum" sz="quarter" idx="10"/>
          </p:nvPr>
        </p:nvSpPr>
        <p:spPr/>
        <p:txBody>
          <a:bodyPr/>
          <a:lstStyle/>
          <a:p>
            <a:fld id="{1C77A002-6D45-7346-9A0B-27E38FE6658F}" type="slidenum">
              <a:rPr lang="en-US" smtClean="0"/>
              <a:t>89</a:t>
            </a:fld>
            <a:endParaRPr lang="en-US"/>
          </a:p>
        </p:txBody>
      </p:sp>
    </p:spTree>
    <p:extLst>
      <p:ext uri="{BB962C8B-B14F-4D97-AF65-F5344CB8AC3E}">
        <p14:creationId xmlns:p14="http://schemas.microsoft.com/office/powerpoint/2010/main" val="34270929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a:t>
            </a:r>
            <a:r>
              <a:rPr lang="en-US" baseline="0" dirty="0"/>
              <a:t> can place software along these dimensions.  It’s hard to get to the top left, since as you get more users they will tend to combine your software in more ways.  The bottom right is also pretty unlikely (thankfully) as useful </a:t>
            </a:r>
            <a:r>
              <a:rPr lang="en-US" baseline="0" dirty="0" err="1"/>
              <a:t>recombinations</a:t>
            </a:r>
            <a:r>
              <a:rPr lang="en-US" baseline="0" dirty="0"/>
              <a:t> tend to be useful to many people.  Yet in some cases, especially in science, you could end up out there.</a:t>
            </a:r>
            <a:endParaRPr lang="en-US" dirty="0"/>
          </a:p>
        </p:txBody>
      </p:sp>
      <p:sp>
        <p:nvSpPr>
          <p:cNvPr id="4" name="Slide Number Placeholder 3"/>
          <p:cNvSpPr>
            <a:spLocks noGrp="1"/>
          </p:cNvSpPr>
          <p:nvPr>
            <p:ph type="sldNum" sz="quarter" idx="10"/>
          </p:nvPr>
        </p:nvSpPr>
        <p:spPr/>
        <p:txBody>
          <a:bodyPr/>
          <a:lstStyle/>
          <a:p>
            <a:fld id="{1C77A002-6D45-7346-9A0B-27E38FE6658F}" type="slidenum">
              <a:rPr lang="en-US" smtClean="0"/>
              <a:t>90</a:t>
            </a:fld>
            <a:endParaRPr lang="en-US"/>
          </a:p>
        </p:txBody>
      </p:sp>
    </p:spTree>
    <p:extLst>
      <p:ext uri="{BB962C8B-B14F-4D97-AF65-F5344CB8AC3E}">
        <p14:creationId xmlns:p14="http://schemas.microsoft.com/office/powerpoint/2010/main" val="27602185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more diverse the </a:t>
            </a:r>
            <a:r>
              <a:rPr lang="en-US" dirty="0" err="1"/>
              <a:t>recombinations</a:t>
            </a:r>
            <a:r>
              <a:rPr lang="en-US" dirty="0"/>
              <a:t> that your users are employing, the more points of origin for change,</a:t>
            </a:r>
            <a:r>
              <a:rPr lang="en-US" baseline="0" dirty="0"/>
              <a:t> the more potential for cascading changes that undermine  </a:t>
            </a:r>
            <a:endParaRPr lang="en-US" dirty="0"/>
          </a:p>
        </p:txBody>
      </p:sp>
      <p:sp>
        <p:nvSpPr>
          <p:cNvPr id="4" name="Slide Number Placeholder 3"/>
          <p:cNvSpPr>
            <a:spLocks noGrp="1"/>
          </p:cNvSpPr>
          <p:nvPr>
            <p:ph type="sldNum" sz="quarter" idx="10"/>
          </p:nvPr>
        </p:nvSpPr>
        <p:spPr/>
        <p:txBody>
          <a:bodyPr/>
          <a:lstStyle/>
          <a:p>
            <a:fld id="{1C77A002-6D45-7346-9A0B-27E38FE6658F}" type="slidenum">
              <a:rPr lang="en-US" smtClean="0"/>
              <a:t>91</a:t>
            </a:fld>
            <a:endParaRPr lang="en-US"/>
          </a:p>
        </p:txBody>
      </p:sp>
    </p:spTree>
    <p:extLst>
      <p:ext uri="{BB962C8B-B14F-4D97-AF65-F5344CB8AC3E}">
        <p14:creationId xmlns:p14="http://schemas.microsoft.com/office/powerpoint/2010/main" val="2537270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Probably this splits into 2 slides</a:t>
            </a:r>
          </a:p>
        </p:txBody>
      </p:sp>
      <p:sp>
        <p:nvSpPr>
          <p:cNvPr id="4" name="Slide Number Placeholder 3"/>
          <p:cNvSpPr>
            <a:spLocks noGrp="1"/>
          </p:cNvSpPr>
          <p:nvPr>
            <p:ph type="sldNum" sz="quarter" idx="10"/>
          </p:nvPr>
        </p:nvSpPr>
        <p:spPr/>
        <p:txBody>
          <a:bodyPr/>
          <a:lstStyle/>
          <a:p>
            <a:fld id="{1C77A002-6D45-7346-9A0B-27E38FE6658F}" type="slidenum">
              <a:rPr lang="en-US" smtClean="0"/>
              <a:t>92</a:t>
            </a:fld>
            <a:endParaRPr lang="en-US"/>
          </a:p>
        </p:txBody>
      </p:sp>
    </p:spTree>
    <p:extLst>
      <p:ext uri="{BB962C8B-B14F-4D97-AF65-F5344CB8AC3E}">
        <p14:creationId xmlns:p14="http://schemas.microsoft.com/office/powerpoint/2010/main" val="527563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10:05.  (+5:00)</a:t>
            </a:r>
          </a:p>
        </p:txBody>
      </p:sp>
      <p:sp>
        <p:nvSpPr>
          <p:cNvPr id="4" name="Slide Number Placeholder 3"/>
          <p:cNvSpPr>
            <a:spLocks noGrp="1"/>
          </p:cNvSpPr>
          <p:nvPr>
            <p:ph type="sldNum" sz="quarter" idx="5"/>
          </p:nvPr>
        </p:nvSpPr>
        <p:spPr/>
        <p:txBody>
          <a:bodyPr/>
          <a:lstStyle/>
          <a:p>
            <a:fld id="{F2F47F49-E197-9B48-939E-D0A5384ED0B8}" type="slidenum">
              <a:rPr lang="en-US" smtClean="0"/>
              <a:t>7</a:t>
            </a:fld>
            <a:endParaRPr lang="en-US"/>
          </a:p>
        </p:txBody>
      </p:sp>
    </p:spTree>
    <p:extLst>
      <p:ext uri="{BB962C8B-B14F-4D97-AF65-F5344CB8AC3E}">
        <p14:creationId xmlns:p14="http://schemas.microsoft.com/office/powerpoint/2010/main" val="37758925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 see these in science (including scientific </a:t>
            </a:r>
            <a:r>
              <a:rPr lang="en-US" dirty="0" err="1"/>
              <a:t>linux</a:t>
            </a:r>
            <a:r>
              <a:rPr lang="en-US" dirty="0"/>
              <a:t>, </a:t>
            </a:r>
            <a:r>
              <a:rPr lang="en-US" dirty="0" err="1"/>
              <a:t>SBGrid</a:t>
            </a:r>
            <a:r>
              <a:rPr lang="en-US" dirty="0"/>
              <a:t>, and coordination in specific ecosystems with increasing overlap with data science in industry, such as </a:t>
            </a:r>
            <a:r>
              <a:rPr lang="en-US" dirty="0" err="1"/>
              <a:t>tidyverse</a:t>
            </a:r>
            <a:r>
              <a:rPr lang="en-US" dirty="0"/>
              <a:t> and </a:t>
            </a:r>
            <a:r>
              <a:rPr lang="en-US" dirty="0" err="1"/>
              <a:t>Jupyter</a:t>
            </a:r>
            <a:r>
              <a:rPr lang="en-US" dirty="0"/>
              <a:t>) and some of the intentions of the SI2 mid-size projects “Integrations” were more focused here.</a:t>
            </a:r>
          </a:p>
        </p:txBody>
      </p:sp>
      <p:sp>
        <p:nvSpPr>
          <p:cNvPr id="4" name="Slide Number Placeholder 3"/>
          <p:cNvSpPr>
            <a:spLocks noGrp="1"/>
          </p:cNvSpPr>
          <p:nvPr>
            <p:ph type="sldNum" sz="quarter" idx="10"/>
          </p:nvPr>
        </p:nvSpPr>
        <p:spPr/>
        <p:txBody>
          <a:bodyPr/>
          <a:lstStyle/>
          <a:p>
            <a:fld id="{1C77A002-6D45-7346-9A0B-27E38FE6658F}" type="slidenum">
              <a:rPr lang="en-US" smtClean="0"/>
              <a:t>94</a:t>
            </a:fld>
            <a:endParaRPr lang="en-US"/>
          </a:p>
        </p:txBody>
      </p:sp>
    </p:spTree>
    <p:extLst>
      <p:ext uri="{BB962C8B-B14F-4D97-AF65-F5344CB8AC3E}">
        <p14:creationId xmlns:p14="http://schemas.microsoft.com/office/powerpoint/2010/main" val="42394701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Echo </a:t>
            </a:r>
            <a:r>
              <a:rPr lang="en-US" dirty="0" err="1"/>
              <a:t>Ribes</a:t>
            </a:r>
            <a:r>
              <a:rPr lang="en-US" dirty="0"/>
              <a:t> and </a:t>
            </a:r>
            <a:r>
              <a:rPr lang="en-US" dirty="0" err="1"/>
              <a:t>Finholt</a:t>
            </a:r>
            <a:r>
              <a:rPr lang="en-US" dirty="0"/>
              <a:t> about the teams that prioritize research first, then software </a:t>
            </a:r>
            <a:r>
              <a:rPr lang="en-US" dirty="0" err="1"/>
              <a:t>dev</a:t>
            </a:r>
            <a:r>
              <a:rPr lang="en-US" baseline="0" dirty="0"/>
              <a:t> then maintenance.  But maintenance is crucial.</a:t>
            </a:r>
            <a:endParaRPr lang="en-US" dirty="0"/>
          </a:p>
        </p:txBody>
      </p:sp>
      <p:sp>
        <p:nvSpPr>
          <p:cNvPr id="4" name="Slide Number Placeholder 3"/>
          <p:cNvSpPr>
            <a:spLocks noGrp="1"/>
          </p:cNvSpPr>
          <p:nvPr>
            <p:ph type="sldNum" sz="quarter" idx="10"/>
          </p:nvPr>
        </p:nvSpPr>
        <p:spPr/>
        <p:txBody>
          <a:bodyPr/>
          <a:lstStyle/>
          <a:p>
            <a:fld id="{1C77A002-6D45-7346-9A0B-27E38FE6658F}" type="slidenum">
              <a:rPr lang="en-US" smtClean="0"/>
              <a:t>95</a:t>
            </a:fld>
            <a:endParaRPr lang="en-US"/>
          </a:p>
        </p:txBody>
      </p:sp>
    </p:spTree>
    <p:extLst>
      <p:ext uri="{BB962C8B-B14F-4D97-AF65-F5344CB8AC3E}">
        <p14:creationId xmlns:p14="http://schemas.microsoft.com/office/powerpoint/2010/main" val="27473252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working on digital information changes the way we work, leading to great capacities built on stacks of modular dependencies, we must sharpen our understanding and ability to influence structures.  Science, in particular, has limited view here, something that must be addressed.</a:t>
            </a:r>
          </a:p>
        </p:txBody>
      </p:sp>
      <p:sp>
        <p:nvSpPr>
          <p:cNvPr id="4" name="Slide Number Placeholder 3"/>
          <p:cNvSpPr>
            <a:spLocks noGrp="1"/>
          </p:cNvSpPr>
          <p:nvPr>
            <p:ph type="sldNum" sz="quarter" idx="5"/>
          </p:nvPr>
        </p:nvSpPr>
        <p:spPr/>
        <p:txBody>
          <a:bodyPr/>
          <a:lstStyle/>
          <a:p>
            <a:fld id="{F2F47F49-E197-9B48-939E-D0A5384ED0B8}" type="slidenum">
              <a:rPr lang="en-US" smtClean="0"/>
              <a:t>106</a:t>
            </a:fld>
            <a:endParaRPr lang="en-US"/>
          </a:p>
        </p:txBody>
      </p:sp>
    </p:spTree>
    <p:extLst>
      <p:ext uri="{BB962C8B-B14F-4D97-AF65-F5344CB8AC3E}">
        <p14:creationId xmlns:p14="http://schemas.microsoft.com/office/powerpoint/2010/main" val="1561155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F47F49-E197-9B48-939E-D0A5384ED0B8}" type="slidenum">
              <a:rPr lang="en-US" smtClean="0"/>
              <a:t>108</a:t>
            </a:fld>
            <a:endParaRPr lang="en-US"/>
          </a:p>
        </p:txBody>
      </p:sp>
    </p:spTree>
    <p:extLst>
      <p:ext uri="{BB962C8B-B14F-4D97-AF65-F5344CB8AC3E}">
        <p14:creationId xmlns:p14="http://schemas.microsoft.com/office/powerpoint/2010/main" val="1356667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+5 (10:05)</a:t>
            </a:r>
          </a:p>
        </p:txBody>
      </p:sp>
      <p:sp>
        <p:nvSpPr>
          <p:cNvPr id="4" name="Slide Number Placeholder 3"/>
          <p:cNvSpPr>
            <a:spLocks noGrp="1"/>
          </p:cNvSpPr>
          <p:nvPr>
            <p:ph type="sldNum" sz="quarter" idx="5"/>
          </p:nvPr>
        </p:nvSpPr>
        <p:spPr/>
        <p:txBody>
          <a:bodyPr/>
          <a:lstStyle/>
          <a:p>
            <a:fld id="{F2F47F49-E197-9B48-939E-D0A5384ED0B8}" type="slidenum">
              <a:rPr lang="en-US" smtClean="0"/>
              <a:t>8</a:t>
            </a:fld>
            <a:endParaRPr lang="en-US"/>
          </a:p>
        </p:txBody>
      </p:sp>
    </p:spTree>
    <p:extLst>
      <p:ext uri="{BB962C8B-B14F-4D97-AF65-F5344CB8AC3E}">
        <p14:creationId xmlns:p14="http://schemas.microsoft.com/office/powerpoint/2010/main" val="4058938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88202631-6F64-B74A-AECE-45C94FBD62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3C84433-4D83-6F49-AE25-A3DFF4F7AF71}" type="slidenum">
              <a:rPr lang="en-US" altLang="en-US" sz="1200"/>
              <a:pPr/>
              <a:t>9</a:t>
            </a:fld>
            <a:endParaRPr lang="en-US" altLang="en-US" sz="1200"/>
          </a:p>
        </p:txBody>
      </p:sp>
      <p:sp>
        <p:nvSpPr>
          <p:cNvPr id="28674" name="Rectangle 2">
            <a:extLst>
              <a:ext uri="{FF2B5EF4-FFF2-40B4-BE49-F238E27FC236}">
                <a16:creationId xmlns:a16="http://schemas.microsoft.com/office/drawing/2014/main" id="{52932F75-9598-FA40-AA50-4DCE44CC82C1}"/>
              </a:ext>
            </a:extLst>
          </p:cNvPr>
          <p:cNvSpPr>
            <a:spLocks noGrp="1" noRot="1" noChangeAspect="1" noChangeArrowheads="1" noTextEdit="1"/>
          </p:cNvSpPr>
          <p:nvPr>
            <p:ph type="sldImg"/>
          </p:nvPr>
        </p:nvSpPr>
        <p:spPr>
          <a:ln/>
        </p:spPr>
      </p:sp>
      <p:sp>
        <p:nvSpPr>
          <p:cNvPr id="28675" name="Rectangle 3">
            <a:extLst>
              <a:ext uri="{FF2B5EF4-FFF2-40B4-BE49-F238E27FC236}">
                <a16:creationId xmlns:a16="http://schemas.microsoft.com/office/drawing/2014/main" id="{B281CBD9-A5A4-FB46-BC3F-08E42C5A59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33620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EC8F3316-3F5A-AD4D-A6B1-C5A2B0830A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A041BD3-1EC3-B645-85DD-81C35F193553}" type="slidenum">
              <a:rPr lang="en-US" altLang="en-US" sz="1200"/>
              <a:pPr/>
              <a:t>10</a:t>
            </a:fld>
            <a:endParaRPr lang="en-US" altLang="en-US" sz="1200"/>
          </a:p>
        </p:txBody>
      </p:sp>
      <p:sp>
        <p:nvSpPr>
          <p:cNvPr id="30722" name="Rectangle 2">
            <a:extLst>
              <a:ext uri="{FF2B5EF4-FFF2-40B4-BE49-F238E27FC236}">
                <a16:creationId xmlns:a16="http://schemas.microsoft.com/office/drawing/2014/main" id="{77FF7CB0-C224-0B41-8643-19CCA33DD407}"/>
              </a:ext>
            </a:extLst>
          </p:cNvPr>
          <p:cNvSpPr>
            <a:spLocks noGrp="1" noRot="1" noChangeAspect="1" noChangeArrowheads="1" noTextEdit="1"/>
          </p:cNvSpPr>
          <p:nvPr>
            <p:ph type="sldImg"/>
          </p:nvPr>
        </p:nvSpPr>
        <p:spPr>
          <a:ln/>
        </p:spPr>
      </p:sp>
      <p:sp>
        <p:nvSpPr>
          <p:cNvPr id="30723" name="Rectangle 3">
            <a:extLst>
              <a:ext uri="{FF2B5EF4-FFF2-40B4-BE49-F238E27FC236}">
                <a16:creationId xmlns:a16="http://schemas.microsoft.com/office/drawing/2014/main" id="{F07B4528-D156-AC45-9F79-193AA19862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Tasks tended to be primarily undertaken by an individual programmer in a relatively short period of time at the developer’s own behest, motivation, and timing.  Point of this is to show how work typically gets done.  To give a narrative image of Solo Work. </a:t>
            </a:r>
          </a:p>
        </p:txBody>
      </p:sp>
    </p:spTree>
    <p:extLst>
      <p:ext uri="{BB962C8B-B14F-4D97-AF65-F5344CB8AC3E}">
        <p14:creationId xmlns:p14="http://schemas.microsoft.com/office/powerpoint/2010/main" val="2755654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F3E32E59-2A28-7640-AEAA-6B297CC861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65F754A-2AB8-A649-B7E9-AF5CF834D19D}" type="slidenum">
              <a:rPr lang="en-US" altLang="en-US" sz="1200"/>
              <a:pPr/>
              <a:t>11</a:t>
            </a:fld>
            <a:endParaRPr lang="en-US" altLang="en-US" sz="1200"/>
          </a:p>
        </p:txBody>
      </p:sp>
      <p:sp>
        <p:nvSpPr>
          <p:cNvPr id="35842" name="Rectangle 2">
            <a:extLst>
              <a:ext uri="{FF2B5EF4-FFF2-40B4-BE49-F238E27FC236}">
                <a16:creationId xmlns:a16="http://schemas.microsoft.com/office/drawing/2014/main" id="{1F278500-23DD-E64F-9403-B646B5B47CA9}"/>
              </a:ext>
            </a:extLst>
          </p:cNvPr>
          <p:cNvSpPr>
            <a:spLocks noGrp="1" noRot="1" noChangeAspect="1" noChangeArrowheads="1"/>
          </p:cNvSpPr>
          <p:nvPr>
            <p:ph type="sldImg"/>
          </p:nvPr>
        </p:nvSpPr>
        <p:spPr>
          <a:solidFill>
            <a:srgbClr val="FFFFFF"/>
          </a:solidFill>
          <a:ln/>
        </p:spPr>
      </p:sp>
      <p:sp>
        <p:nvSpPr>
          <p:cNvPr id="35843" name="Rectangle 3">
            <a:extLst>
              <a:ext uri="{FF2B5EF4-FFF2-40B4-BE49-F238E27FC236}">
                <a16:creationId xmlns:a16="http://schemas.microsoft.com/office/drawing/2014/main" id="{B564E8FE-9A64-FB4F-92FB-29FF3864C5C1}"/>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ea typeface="ＭＳ Ｐゴシック" panose="020B0600070205080204" pitchFamily="34" charset="-128"/>
              </a:rPr>
              <a:t>The founder emphasized that the task had become “much easier” in the intervening years because of the incremental layered work of other developers; work undertaken for other features that just happened to also support Web Groups. The work taken while the task was languishing had prepared the ground so that a developer working alone in a matter of days could complete a feature that earlier had been too much work to even begin. </a:t>
            </a:r>
          </a:p>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1882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873B5FE-15FF-264A-85E5-BACD4D46126E}"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58CA92-BA4F-D94A-949D-C522B172FD8B}" type="slidenum">
              <a:rPr lang="en-US" smtClean="0"/>
              <a:t>‹#›</a:t>
            </a:fld>
            <a:endParaRPr lang="en-US"/>
          </a:p>
        </p:txBody>
      </p:sp>
    </p:spTree>
    <p:extLst>
      <p:ext uri="{BB962C8B-B14F-4D97-AF65-F5344CB8AC3E}">
        <p14:creationId xmlns:p14="http://schemas.microsoft.com/office/powerpoint/2010/main" val="2921915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73B5FE-15FF-264A-85E5-BACD4D46126E}"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58CA92-BA4F-D94A-949D-C522B172FD8B}" type="slidenum">
              <a:rPr lang="en-US" smtClean="0"/>
              <a:t>‹#›</a:t>
            </a:fld>
            <a:endParaRPr lang="en-US"/>
          </a:p>
        </p:txBody>
      </p:sp>
    </p:spTree>
    <p:extLst>
      <p:ext uri="{BB962C8B-B14F-4D97-AF65-F5344CB8AC3E}">
        <p14:creationId xmlns:p14="http://schemas.microsoft.com/office/powerpoint/2010/main" val="1368615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73B5FE-15FF-264A-85E5-BACD4D46126E}"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58CA92-BA4F-D94A-949D-C522B172FD8B}" type="slidenum">
              <a:rPr lang="en-US" smtClean="0"/>
              <a:t>‹#›</a:t>
            </a:fld>
            <a:endParaRPr lang="en-US"/>
          </a:p>
        </p:txBody>
      </p:sp>
    </p:spTree>
    <p:extLst>
      <p:ext uri="{BB962C8B-B14F-4D97-AF65-F5344CB8AC3E}">
        <p14:creationId xmlns:p14="http://schemas.microsoft.com/office/powerpoint/2010/main" val="3659774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73B5FE-15FF-264A-85E5-BACD4D46126E}"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58CA92-BA4F-D94A-949D-C522B172FD8B}" type="slidenum">
              <a:rPr lang="en-US" smtClean="0"/>
              <a:t>‹#›</a:t>
            </a:fld>
            <a:endParaRPr lang="en-US"/>
          </a:p>
        </p:txBody>
      </p:sp>
    </p:spTree>
    <p:extLst>
      <p:ext uri="{BB962C8B-B14F-4D97-AF65-F5344CB8AC3E}">
        <p14:creationId xmlns:p14="http://schemas.microsoft.com/office/powerpoint/2010/main" val="3044033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73B5FE-15FF-264A-85E5-BACD4D46126E}"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58CA92-BA4F-D94A-949D-C522B172FD8B}" type="slidenum">
              <a:rPr lang="en-US" smtClean="0"/>
              <a:t>‹#›</a:t>
            </a:fld>
            <a:endParaRPr lang="en-US"/>
          </a:p>
        </p:txBody>
      </p:sp>
    </p:spTree>
    <p:extLst>
      <p:ext uri="{BB962C8B-B14F-4D97-AF65-F5344CB8AC3E}">
        <p14:creationId xmlns:p14="http://schemas.microsoft.com/office/powerpoint/2010/main" val="3164382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873B5FE-15FF-264A-85E5-BACD4D46126E}"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58CA92-BA4F-D94A-949D-C522B172FD8B}" type="slidenum">
              <a:rPr lang="en-US" smtClean="0"/>
              <a:t>‹#›</a:t>
            </a:fld>
            <a:endParaRPr lang="en-US"/>
          </a:p>
        </p:txBody>
      </p:sp>
    </p:spTree>
    <p:extLst>
      <p:ext uri="{BB962C8B-B14F-4D97-AF65-F5344CB8AC3E}">
        <p14:creationId xmlns:p14="http://schemas.microsoft.com/office/powerpoint/2010/main" val="3120067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873B5FE-15FF-264A-85E5-BACD4D46126E}" type="datetimeFigureOut">
              <a:rPr lang="en-US" smtClean="0"/>
              <a:t>1/15/2021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58CA92-BA4F-D94A-949D-C522B172FD8B}" type="slidenum">
              <a:rPr lang="en-US" smtClean="0"/>
              <a:t>‹#›</a:t>
            </a:fld>
            <a:endParaRPr lang="en-US"/>
          </a:p>
        </p:txBody>
      </p:sp>
    </p:spTree>
    <p:extLst>
      <p:ext uri="{BB962C8B-B14F-4D97-AF65-F5344CB8AC3E}">
        <p14:creationId xmlns:p14="http://schemas.microsoft.com/office/powerpoint/2010/main" val="2049224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873B5FE-15FF-264A-85E5-BACD4D46126E}" type="datetimeFigureOut">
              <a:rPr lang="en-US" smtClean="0"/>
              <a:t>1/15/2021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58CA92-BA4F-D94A-949D-C522B172FD8B}" type="slidenum">
              <a:rPr lang="en-US" smtClean="0"/>
              <a:t>‹#›</a:t>
            </a:fld>
            <a:endParaRPr lang="en-US"/>
          </a:p>
        </p:txBody>
      </p:sp>
    </p:spTree>
    <p:extLst>
      <p:ext uri="{BB962C8B-B14F-4D97-AF65-F5344CB8AC3E}">
        <p14:creationId xmlns:p14="http://schemas.microsoft.com/office/powerpoint/2010/main" val="518707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73B5FE-15FF-264A-85E5-BACD4D46126E}" type="datetimeFigureOut">
              <a:rPr lang="en-US" smtClean="0"/>
              <a:t>1/15/2021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58CA92-BA4F-D94A-949D-C522B172FD8B}" type="slidenum">
              <a:rPr lang="en-US" smtClean="0"/>
              <a:t>‹#›</a:t>
            </a:fld>
            <a:endParaRPr lang="en-US"/>
          </a:p>
        </p:txBody>
      </p:sp>
    </p:spTree>
    <p:extLst>
      <p:ext uri="{BB962C8B-B14F-4D97-AF65-F5344CB8AC3E}">
        <p14:creationId xmlns:p14="http://schemas.microsoft.com/office/powerpoint/2010/main" val="3723292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873B5FE-15FF-264A-85E5-BACD4D46126E}"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58CA92-BA4F-D94A-949D-C522B172FD8B}" type="slidenum">
              <a:rPr lang="en-US" smtClean="0"/>
              <a:t>‹#›</a:t>
            </a:fld>
            <a:endParaRPr lang="en-US"/>
          </a:p>
        </p:txBody>
      </p:sp>
    </p:spTree>
    <p:extLst>
      <p:ext uri="{BB962C8B-B14F-4D97-AF65-F5344CB8AC3E}">
        <p14:creationId xmlns:p14="http://schemas.microsoft.com/office/powerpoint/2010/main" val="2964488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873B5FE-15FF-264A-85E5-BACD4D46126E}"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58CA92-BA4F-D94A-949D-C522B172FD8B}" type="slidenum">
              <a:rPr lang="en-US" smtClean="0"/>
              <a:t>‹#›</a:t>
            </a:fld>
            <a:endParaRPr lang="en-US"/>
          </a:p>
        </p:txBody>
      </p:sp>
    </p:spTree>
    <p:extLst>
      <p:ext uri="{BB962C8B-B14F-4D97-AF65-F5344CB8AC3E}">
        <p14:creationId xmlns:p14="http://schemas.microsoft.com/office/powerpoint/2010/main" val="278942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73B5FE-15FF-264A-85E5-BACD4D46126E}" type="datetimeFigureOut">
              <a:rPr lang="en-US" smtClean="0"/>
              <a:t>1/15/2021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58CA92-BA4F-D94A-949D-C522B172FD8B}" type="slidenum">
              <a:rPr lang="en-US" smtClean="0"/>
              <a:t>‹#›</a:t>
            </a:fld>
            <a:endParaRPr lang="en-US"/>
          </a:p>
        </p:txBody>
      </p:sp>
    </p:spTree>
    <p:extLst>
      <p:ext uri="{BB962C8B-B14F-4D97-AF65-F5344CB8AC3E}">
        <p14:creationId xmlns:p14="http://schemas.microsoft.com/office/powerpoint/2010/main" val="156878914"/>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hyperlink" Target="http://wssspe.researchcomputing.org.uk/" TargetMode="External"/><Relationship Id="rId2" Type="http://schemas.openxmlformats.org/officeDocument/2006/relationships/hyperlink" Target="https://www.software.ac.uk/"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james.howison.name/publications.html#cyberinfrastructure"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hyperlink" Target="http://citeas.org/cite/ggalluvial" TargetMode="External"/><Relationship Id="rId2" Type="http://schemas.openxmlformats.org/officeDocument/2006/relationships/hyperlink" Target="http://doi.org/10.21105/joss.01686" TargetMode="Externa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hyperlink" Target="https://doi.org/10.1049/ic.2012.0004" TargetMode="External"/><Relationship Id="rId2" Type="http://schemas.openxmlformats.org/officeDocument/2006/relationships/hyperlink" Target="https://doi.org/10.1287/mnsc.1060.0552" TargetMode="External"/><Relationship Id="rId1" Type="http://schemas.openxmlformats.org/officeDocument/2006/relationships/slideLayout" Target="../slideLayouts/slideLayout2.xml"/><Relationship Id="rId5" Type="http://schemas.openxmlformats.org/officeDocument/2006/relationships/hyperlink" Target="https://doi.org/10.1145/2675133.2675172" TargetMode="External"/><Relationship Id="rId4" Type="http://schemas.openxmlformats.org/officeDocument/2006/relationships/hyperlink" Target="https://doi.org/10.1371/journal.pcbi.1002802"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doi.org/10.1145/1958824.1958904"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hyperlink" Target="https://doi.org/10.1145/2675133.2675172"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67.jpg"/><Relationship Id="rId4" Type="http://schemas.openxmlformats.org/officeDocument/2006/relationships/image" Target="../media/image66.jpe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E5103-1993-114E-B44A-7AA61EB99301}"/>
              </a:ext>
            </a:extLst>
          </p:cNvPr>
          <p:cNvSpPr>
            <a:spLocks noGrp="1"/>
          </p:cNvSpPr>
          <p:nvPr>
            <p:ph type="ctrTitle"/>
          </p:nvPr>
        </p:nvSpPr>
        <p:spPr>
          <a:xfrm>
            <a:off x="1524000" y="2574645"/>
            <a:ext cx="9144000" cy="2387600"/>
          </a:xfrm>
        </p:spPr>
        <p:txBody>
          <a:bodyPr>
            <a:normAutofit fontScale="90000"/>
          </a:bodyPr>
          <a:lstStyle/>
          <a:p>
            <a:r>
              <a:rPr lang="en-US" dirty="0"/>
              <a:t>Challenges and Pathways to Sustainability in Scientific Software Ecosystems</a:t>
            </a:r>
            <a:br>
              <a:rPr lang="en-US" dirty="0"/>
            </a:br>
            <a:br>
              <a:rPr lang="en-US" dirty="0"/>
            </a:br>
            <a:r>
              <a:rPr lang="en-US" sz="3100" dirty="0"/>
              <a:t>James Howison</a:t>
            </a:r>
            <a:br>
              <a:rPr lang="en-US" sz="3100" dirty="0"/>
            </a:br>
            <a:r>
              <a:rPr lang="en-US" sz="3100" dirty="0"/>
              <a:t>University of Texas at Austin</a:t>
            </a:r>
            <a:br>
              <a:rPr lang="en-US" sz="3100" dirty="0"/>
            </a:br>
            <a:r>
              <a:rPr lang="en-US" sz="3100" dirty="0"/>
              <a:t>School of Information</a:t>
            </a:r>
            <a:br>
              <a:rPr lang="en-US" dirty="0"/>
            </a:br>
            <a:endParaRPr lang="en-US" dirty="0"/>
          </a:p>
        </p:txBody>
      </p:sp>
      <p:sp>
        <p:nvSpPr>
          <p:cNvPr id="3" name="Subtitle 2">
            <a:extLst>
              <a:ext uri="{FF2B5EF4-FFF2-40B4-BE49-F238E27FC236}">
                <a16:creationId xmlns:a16="http://schemas.microsoft.com/office/drawing/2014/main" id="{C91E158E-10EE-CC4C-860B-0C7BB3D99241}"/>
              </a:ext>
            </a:extLst>
          </p:cNvPr>
          <p:cNvSpPr>
            <a:spLocks noGrp="1"/>
          </p:cNvSpPr>
          <p:nvPr>
            <p:ph type="subTitle" idx="1"/>
          </p:nvPr>
        </p:nvSpPr>
        <p:spPr>
          <a:xfrm>
            <a:off x="1524000" y="4785379"/>
            <a:ext cx="9144000" cy="1655762"/>
          </a:xfrm>
        </p:spPr>
        <p:txBody>
          <a:bodyPr>
            <a:normAutofit fontScale="77500" lnSpcReduction="20000"/>
          </a:bodyPr>
          <a:lstStyle/>
          <a:p>
            <a:endParaRPr lang="en-US" dirty="0"/>
          </a:p>
          <a:p>
            <a:r>
              <a:rPr lang="en-US" dirty="0"/>
              <a:t>NSF CISE Distinguished Lecture</a:t>
            </a:r>
          </a:p>
          <a:p>
            <a:r>
              <a:rPr lang="en-US" dirty="0"/>
              <a:t>14 January 2021</a:t>
            </a:r>
          </a:p>
          <a:p>
            <a:r>
              <a:rPr lang="en-US" dirty="0"/>
              <a:t>This material is based upon work supported by the US National Science Foundation under Grant Nos. SMA- 1064209 (</a:t>
            </a:r>
            <a:r>
              <a:rPr lang="en-US" dirty="0" err="1"/>
              <a:t>SciSIP</a:t>
            </a:r>
            <a:r>
              <a:rPr lang="en-US" dirty="0"/>
              <a:t>), OCI-0943168 (VOSS) and ACI-145348 (CAREER).</a:t>
            </a:r>
          </a:p>
          <a:p>
            <a:endParaRPr lang="en-US" dirty="0"/>
          </a:p>
        </p:txBody>
      </p:sp>
    </p:spTree>
    <p:extLst>
      <p:ext uri="{BB962C8B-B14F-4D97-AF65-F5344CB8AC3E}">
        <p14:creationId xmlns:p14="http://schemas.microsoft.com/office/powerpoint/2010/main" val="372666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C9DE880B-2298-6141-A40C-4687697D11B4}"/>
              </a:ext>
            </a:extLst>
          </p:cNvPr>
          <p:cNvSpPr>
            <a:spLocks noGrp="1" noChangeArrowheads="1"/>
          </p:cNvSpPr>
          <p:nvPr>
            <p:ph type="title"/>
          </p:nvPr>
        </p:nvSpPr>
        <p:spPr>
          <a:xfrm>
            <a:off x="2209800" y="0"/>
            <a:ext cx="7772400" cy="1143000"/>
          </a:xfrm>
        </p:spPr>
        <p:txBody>
          <a:bodyPr/>
          <a:lstStyle/>
          <a:p>
            <a:pPr eaLnBrk="1" hangingPunct="1"/>
            <a:r>
              <a:rPr lang="en-US" altLang="en-US"/>
              <a:t>How it was built</a:t>
            </a:r>
          </a:p>
        </p:txBody>
      </p:sp>
      <p:sp>
        <p:nvSpPr>
          <p:cNvPr id="29699" name="Footer Placeholder 1">
            <a:extLst>
              <a:ext uri="{FF2B5EF4-FFF2-40B4-BE49-F238E27FC236}">
                <a16:creationId xmlns:a16="http://schemas.microsoft.com/office/drawing/2014/main" id="{6ED55AB8-E571-0042-887B-8D263835B47B}"/>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a:t>@jameshowison</a:t>
            </a:r>
          </a:p>
        </p:txBody>
      </p:sp>
      <p:pic>
        <p:nvPicPr>
          <p:cNvPr id="29698" name="Picture 6" descr="container-flow">
            <a:extLst>
              <a:ext uri="{FF2B5EF4-FFF2-40B4-BE49-F238E27FC236}">
                <a16:creationId xmlns:a16="http://schemas.microsoft.com/office/drawing/2014/main" id="{E143F993-2E02-8A4D-A9E2-2036C1EC19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1" y="1295401"/>
            <a:ext cx="6621463"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667752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passively open project</a:t>
            </a:r>
          </a:p>
        </p:txBody>
      </p:sp>
      <p:sp>
        <p:nvSpPr>
          <p:cNvPr id="3" name="Content Placeholder 2"/>
          <p:cNvSpPr>
            <a:spLocks noGrp="1"/>
          </p:cNvSpPr>
          <p:nvPr>
            <p:ph idx="1"/>
          </p:nvPr>
        </p:nvSpPr>
        <p:spPr/>
        <p:txBody>
          <a:bodyPr>
            <a:normAutofit/>
          </a:bodyPr>
          <a:lstStyle/>
          <a:p>
            <a:r>
              <a:rPr lang="en-US" dirty="0"/>
              <a:t>Project receives external contributions</a:t>
            </a:r>
          </a:p>
          <a:p>
            <a:pPr lvl="1"/>
            <a:r>
              <a:rPr lang="en-US" dirty="0" err="1"/>
              <a:t>Woohoo</a:t>
            </a:r>
            <a:r>
              <a:rPr lang="en-US" dirty="0"/>
              <a:t>! A great achievement.</a:t>
            </a:r>
          </a:p>
          <a:p>
            <a:r>
              <a:rPr lang="en-US" dirty="0"/>
              <a:t>Yet acts only as a passive “sink” for contributions</a:t>
            </a:r>
          </a:p>
          <a:p>
            <a:r>
              <a:rPr lang="en-US" dirty="0"/>
              <a:t>Adjustment work (contributions) stops at the project</a:t>
            </a:r>
          </a:p>
          <a:p>
            <a:r>
              <a:rPr lang="en-US" dirty="0"/>
              <a:t>No basis for synchronization.</a:t>
            </a:r>
          </a:p>
          <a:p>
            <a:r>
              <a:rPr lang="en-US" dirty="0"/>
              <a:t>Key actions needed (“reaching out”)</a:t>
            </a:r>
          </a:p>
          <a:p>
            <a:pPr lvl="1"/>
            <a:r>
              <a:rPr lang="en-US" dirty="0"/>
              <a:t>Learning to pass (parts of) contributions upstream</a:t>
            </a:r>
          </a:p>
          <a:p>
            <a:pPr lvl="1"/>
            <a:r>
              <a:rPr lang="en-US" dirty="0"/>
              <a:t>Making contributions to neighborhood projects</a:t>
            </a:r>
          </a:p>
        </p:txBody>
      </p:sp>
      <p:sp>
        <p:nvSpPr>
          <p:cNvPr id="4" name="Footer Placeholder 3"/>
          <p:cNvSpPr>
            <a:spLocks noGrp="1"/>
          </p:cNvSpPr>
          <p:nvPr>
            <p:ph type="ftr" sz="quarter" idx="11"/>
          </p:nvPr>
        </p:nvSpPr>
        <p:spPr/>
        <p:txBody>
          <a:bodyPr/>
          <a:lstStyle/>
          <a:p>
            <a:r>
              <a:rPr lang="en-US"/>
              <a:t>@jameshowison</a:t>
            </a:r>
          </a:p>
        </p:txBody>
      </p:sp>
    </p:spTree>
    <p:extLst>
      <p:ext uri="{BB962C8B-B14F-4D97-AF65-F5344CB8AC3E}">
        <p14:creationId xmlns:p14="http://schemas.microsoft.com/office/powerpoint/2010/main" val="200670937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ecosystem player</a:t>
            </a:r>
          </a:p>
        </p:txBody>
      </p:sp>
      <p:sp>
        <p:nvSpPr>
          <p:cNvPr id="3" name="Content Placeholder 2"/>
          <p:cNvSpPr>
            <a:spLocks noGrp="1"/>
          </p:cNvSpPr>
          <p:nvPr>
            <p:ph idx="1"/>
          </p:nvPr>
        </p:nvSpPr>
        <p:spPr/>
        <p:txBody>
          <a:bodyPr>
            <a:normAutofit/>
          </a:bodyPr>
          <a:lstStyle/>
          <a:p>
            <a:r>
              <a:rPr lang="en-US" dirty="0"/>
              <a:t>Funded to build community and to cultivate the work of others</a:t>
            </a:r>
          </a:p>
          <a:p>
            <a:r>
              <a:rPr lang="en-US" dirty="0"/>
              <a:t>Knows their “ecosystem” neighbors</a:t>
            </a:r>
          </a:p>
          <a:p>
            <a:r>
              <a:rPr lang="en-US" dirty="0"/>
              <a:t>Actively senses how users use their code (e.g., actively curating help discussions where ever they occur)</a:t>
            </a:r>
          </a:p>
          <a:p>
            <a:r>
              <a:rPr lang="en-US" dirty="0"/>
              <a:t>Has dense project co-memberships (upstream and downstream)</a:t>
            </a:r>
          </a:p>
          <a:p>
            <a:r>
              <a:rPr lang="en-US" dirty="0"/>
              <a:t>Works to synchronize releases with neighbors.</a:t>
            </a:r>
          </a:p>
          <a:p>
            <a:r>
              <a:rPr lang="en-US" dirty="0"/>
              <a:t>Key actions:</a:t>
            </a:r>
          </a:p>
          <a:p>
            <a:pPr lvl="1"/>
            <a:r>
              <a:rPr lang="en-US" dirty="0"/>
              <a:t>Document what you do so that others can learn</a:t>
            </a:r>
          </a:p>
          <a:p>
            <a:pPr lvl="1"/>
            <a:r>
              <a:rPr lang="en-US" dirty="0"/>
              <a:t>Document the value of what you do!</a:t>
            </a:r>
          </a:p>
        </p:txBody>
      </p:sp>
      <p:sp>
        <p:nvSpPr>
          <p:cNvPr id="4" name="Footer Placeholder 3"/>
          <p:cNvSpPr>
            <a:spLocks noGrp="1"/>
          </p:cNvSpPr>
          <p:nvPr>
            <p:ph type="ftr" sz="quarter" idx="11"/>
          </p:nvPr>
        </p:nvSpPr>
        <p:spPr/>
        <p:txBody>
          <a:bodyPr/>
          <a:lstStyle/>
          <a:p>
            <a:r>
              <a:rPr lang="en-US"/>
              <a:t>@jameshowison</a:t>
            </a:r>
          </a:p>
        </p:txBody>
      </p:sp>
    </p:spTree>
    <p:extLst>
      <p:ext uri="{BB962C8B-B14F-4D97-AF65-F5344CB8AC3E}">
        <p14:creationId xmlns:p14="http://schemas.microsoft.com/office/powerpoint/2010/main" val="256159969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Improving Sensing</a:t>
            </a:r>
          </a:p>
        </p:txBody>
      </p:sp>
      <p:sp>
        <p:nvSpPr>
          <p:cNvPr id="3" name="Content Placeholder 2"/>
          <p:cNvSpPr>
            <a:spLocks noGrp="1"/>
          </p:cNvSpPr>
          <p:nvPr>
            <p:ph idx="1"/>
          </p:nvPr>
        </p:nvSpPr>
        <p:spPr/>
        <p:txBody>
          <a:bodyPr>
            <a:noAutofit/>
          </a:bodyPr>
          <a:lstStyle/>
          <a:p>
            <a:pPr marL="0" indent="0">
              <a:buNone/>
            </a:pPr>
            <a:r>
              <a:rPr lang="en-US" sz="2000" dirty="0"/>
              <a:t>Fund, but more importantly develop reputational rewards to, </a:t>
            </a:r>
            <a:r>
              <a:rPr lang="en-US" sz="2000" b="1" dirty="0"/>
              <a:t>innovation in sensing the scientific software ecosystem:</a:t>
            </a:r>
          </a:p>
          <a:p>
            <a:pPr marL="514350" indent="-514350"/>
            <a:r>
              <a:rPr lang="en-US" sz="2400" dirty="0"/>
              <a:t>Measure diversity of use contexts, understand how users recombine: Know what generates the work.</a:t>
            </a:r>
          </a:p>
          <a:p>
            <a:pPr marL="914400" lvl="1" indent="-514350"/>
            <a:r>
              <a:rPr lang="en-US" sz="2000" dirty="0"/>
              <a:t>Go beyond single tool user-studies.</a:t>
            </a:r>
          </a:p>
          <a:p>
            <a:pPr marL="514350" indent="-514350"/>
            <a:r>
              <a:rPr lang="en-US" sz="2400" dirty="0"/>
              <a:t>Overcome concerns about visibility and scientific competition</a:t>
            </a:r>
          </a:p>
          <a:p>
            <a:pPr marL="914400" lvl="1" indent="-514350"/>
            <a:r>
              <a:rPr lang="en-US" sz="2000" dirty="0"/>
              <a:t>Yes, privacy matters and research can be vulnerable, but users have responsibilities as well.</a:t>
            </a:r>
          </a:p>
          <a:p>
            <a:pPr marL="457200" indent="-514350"/>
            <a:r>
              <a:rPr lang="en-US" sz="2400" dirty="0"/>
              <a:t>Identify local ecosystems</a:t>
            </a:r>
          </a:p>
          <a:p>
            <a:pPr marL="514350" indent="-514350"/>
            <a:r>
              <a:rPr lang="en-US" sz="2400" dirty="0"/>
              <a:t>Increase visibility of software in publications </a:t>
            </a:r>
          </a:p>
          <a:p>
            <a:pPr marL="914400" lvl="1" indent="-514350"/>
            <a:r>
              <a:rPr lang="en-US" sz="2000" dirty="0"/>
              <a:t>Make specific requests for citation, test their discoverability at http://</a:t>
            </a:r>
            <a:r>
              <a:rPr lang="en-US" sz="2000" dirty="0" err="1"/>
              <a:t>citeas.org</a:t>
            </a:r>
            <a:endParaRPr lang="en-US" sz="2000" dirty="0"/>
          </a:p>
          <a:p>
            <a:pPr marL="914400" lvl="1" indent="-514350"/>
            <a:r>
              <a:rPr lang="en-US" sz="2000" dirty="0"/>
              <a:t>Use machine learning to identify citations https://</a:t>
            </a:r>
            <a:r>
              <a:rPr lang="en-US" sz="2000" dirty="0" err="1"/>
              <a:t>github.com</a:t>
            </a:r>
            <a:r>
              <a:rPr lang="en-US" sz="2000" dirty="0"/>
              <a:t>/</a:t>
            </a:r>
            <a:r>
              <a:rPr lang="en-US" sz="2000" dirty="0" err="1"/>
              <a:t>howisonlab</a:t>
            </a:r>
            <a:r>
              <a:rPr lang="en-US" sz="2000" dirty="0"/>
              <a:t>/</a:t>
            </a:r>
            <a:r>
              <a:rPr lang="en-US" sz="2000" dirty="0" err="1"/>
              <a:t>softcite</a:t>
            </a:r>
            <a:r>
              <a:rPr lang="en-US" sz="2000" dirty="0"/>
              <a:t>-dataset</a:t>
            </a:r>
          </a:p>
        </p:txBody>
      </p:sp>
      <p:sp>
        <p:nvSpPr>
          <p:cNvPr id="4" name="Footer Placeholder 3"/>
          <p:cNvSpPr>
            <a:spLocks noGrp="1"/>
          </p:cNvSpPr>
          <p:nvPr>
            <p:ph type="ftr" sz="quarter" idx="11"/>
          </p:nvPr>
        </p:nvSpPr>
        <p:spPr/>
        <p:txBody>
          <a:bodyPr/>
          <a:lstStyle/>
          <a:p>
            <a:r>
              <a:rPr lang="en-US"/>
              <a:t>@jameshowison</a:t>
            </a:r>
          </a:p>
        </p:txBody>
      </p:sp>
    </p:spTree>
    <p:extLst>
      <p:ext uri="{BB962C8B-B14F-4D97-AF65-F5344CB8AC3E}">
        <p14:creationId xmlns:p14="http://schemas.microsoft.com/office/powerpoint/2010/main" val="219672018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Improving Adjustment</a:t>
            </a:r>
          </a:p>
        </p:txBody>
      </p:sp>
      <p:sp>
        <p:nvSpPr>
          <p:cNvPr id="3" name="Content Placeholder 2"/>
          <p:cNvSpPr>
            <a:spLocks noGrp="1"/>
          </p:cNvSpPr>
          <p:nvPr>
            <p:ph idx="1"/>
          </p:nvPr>
        </p:nvSpPr>
        <p:spPr/>
        <p:txBody>
          <a:bodyPr>
            <a:normAutofit/>
          </a:bodyPr>
          <a:lstStyle/>
          <a:p>
            <a:pPr marL="514350" indent="-514350"/>
            <a:r>
              <a:rPr lang="en-US" dirty="0"/>
              <a:t>Accept that adjustment happens best at the edge. </a:t>
            </a:r>
          </a:p>
          <a:p>
            <a:pPr marL="971550" lvl="1" indent="-514350"/>
            <a:r>
              <a:rPr lang="en-US" dirty="0"/>
              <a:t>But contributions require mentorship. Fund that mentorship.</a:t>
            </a:r>
          </a:p>
          <a:p>
            <a:pPr marL="514350" indent="-514350"/>
            <a:r>
              <a:rPr lang="en-US" dirty="0"/>
              <a:t>Incentivize projects to be open to gathering and rationalizing outside adjustments.</a:t>
            </a:r>
          </a:p>
          <a:p>
            <a:pPr marL="514350" indent="-514350"/>
            <a:r>
              <a:rPr lang="en-US" dirty="0"/>
              <a:t>Inculcate stewardship orientation within grant funded projects.</a:t>
            </a:r>
          </a:p>
          <a:p>
            <a:pPr marL="514350" indent="-514350"/>
            <a:r>
              <a:rPr lang="en-US" dirty="0"/>
              <a:t>Overcome the “service center” framing</a:t>
            </a:r>
          </a:p>
          <a:p>
            <a:pPr marL="971550" lvl="1" indent="-514350"/>
            <a:r>
              <a:rPr lang="en-US" dirty="0"/>
              <a:t>Consider a funding program that only funds contributions to “other people’s” projects?</a:t>
            </a:r>
          </a:p>
          <a:p>
            <a:pPr marL="514350" indent="-514350"/>
            <a:endParaRPr lang="en-US" dirty="0"/>
          </a:p>
        </p:txBody>
      </p:sp>
      <p:sp>
        <p:nvSpPr>
          <p:cNvPr id="4" name="Footer Placeholder 3"/>
          <p:cNvSpPr>
            <a:spLocks noGrp="1"/>
          </p:cNvSpPr>
          <p:nvPr>
            <p:ph type="ftr" sz="quarter" idx="11"/>
          </p:nvPr>
        </p:nvSpPr>
        <p:spPr/>
        <p:txBody>
          <a:bodyPr/>
          <a:lstStyle/>
          <a:p>
            <a:r>
              <a:rPr lang="en-US"/>
              <a:t>@jameshowison</a:t>
            </a:r>
          </a:p>
        </p:txBody>
      </p:sp>
    </p:spTree>
    <p:extLst>
      <p:ext uri="{BB962C8B-B14F-4D97-AF65-F5344CB8AC3E}">
        <p14:creationId xmlns:p14="http://schemas.microsoft.com/office/powerpoint/2010/main" val="153115057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Improving Synchronization</a:t>
            </a:r>
          </a:p>
        </p:txBody>
      </p:sp>
      <p:sp>
        <p:nvSpPr>
          <p:cNvPr id="3" name="Content Placeholder 2"/>
          <p:cNvSpPr>
            <a:spLocks noGrp="1"/>
          </p:cNvSpPr>
          <p:nvPr>
            <p:ph idx="1"/>
          </p:nvPr>
        </p:nvSpPr>
        <p:spPr/>
        <p:txBody>
          <a:bodyPr/>
          <a:lstStyle/>
          <a:p>
            <a:pPr marL="514350" indent="-514350"/>
            <a:r>
              <a:rPr lang="en-US" dirty="0"/>
              <a:t>Projects must not just “be open” but contributing upstream and downstream.</a:t>
            </a:r>
          </a:p>
          <a:p>
            <a:pPr marL="514350" indent="-514350"/>
            <a:r>
              <a:rPr lang="en-US" dirty="0"/>
              <a:t>Fund software distribution work and innovation in distribution</a:t>
            </a:r>
          </a:p>
          <a:p>
            <a:pPr marL="914400" lvl="1" indent="-514350"/>
            <a:r>
              <a:rPr lang="en-US" dirty="0"/>
              <a:t>Distributions can manage cascades of adjustment work</a:t>
            </a:r>
          </a:p>
          <a:p>
            <a:pPr marL="514350" indent="-514350"/>
            <a:r>
              <a:rPr lang="en-US" dirty="0"/>
              <a:t>Opportunities for research including simulating ecosystem impact of changes</a:t>
            </a:r>
          </a:p>
          <a:p>
            <a:pPr marL="914400" lvl="1" indent="-514350"/>
            <a:r>
              <a:rPr lang="en-US" dirty="0"/>
              <a:t>If we knew how tools, data and questions were linked we could test possible changes.</a:t>
            </a:r>
          </a:p>
          <a:p>
            <a:pPr marL="514350" indent="-514350"/>
            <a:endParaRPr lang="en-US" dirty="0"/>
          </a:p>
          <a:p>
            <a:endParaRPr lang="en-US" dirty="0"/>
          </a:p>
        </p:txBody>
      </p:sp>
      <p:sp>
        <p:nvSpPr>
          <p:cNvPr id="4" name="Footer Placeholder 3"/>
          <p:cNvSpPr>
            <a:spLocks noGrp="1"/>
          </p:cNvSpPr>
          <p:nvPr>
            <p:ph type="ftr" sz="quarter" idx="11"/>
          </p:nvPr>
        </p:nvSpPr>
        <p:spPr/>
        <p:txBody>
          <a:bodyPr/>
          <a:lstStyle/>
          <a:p>
            <a:r>
              <a:rPr lang="en-US"/>
              <a:t>@jameshowison</a:t>
            </a:r>
          </a:p>
        </p:txBody>
      </p:sp>
    </p:spTree>
    <p:extLst>
      <p:ext uri="{BB962C8B-B14F-4D97-AF65-F5344CB8AC3E}">
        <p14:creationId xmlns:p14="http://schemas.microsoft.com/office/powerpoint/2010/main" val="409803978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95111-8D4D-3240-A40A-6B6E17F4078C}"/>
              </a:ext>
            </a:extLst>
          </p:cNvPr>
          <p:cNvSpPr>
            <a:spLocks noGrp="1"/>
          </p:cNvSpPr>
          <p:nvPr>
            <p:ph type="title"/>
          </p:nvPr>
        </p:nvSpPr>
        <p:spPr/>
        <p:txBody>
          <a:bodyPr/>
          <a:lstStyle/>
          <a:p>
            <a:r>
              <a:rPr lang="en-US" dirty="0"/>
              <a:t>Promising developments</a:t>
            </a:r>
          </a:p>
        </p:txBody>
      </p:sp>
      <p:sp>
        <p:nvSpPr>
          <p:cNvPr id="3" name="Content Placeholder 2">
            <a:extLst>
              <a:ext uri="{FF2B5EF4-FFF2-40B4-BE49-F238E27FC236}">
                <a16:creationId xmlns:a16="http://schemas.microsoft.com/office/drawing/2014/main" id="{BF71468B-16D1-F647-80EE-EBFEEB17A5C3}"/>
              </a:ext>
            </a:extLst>
          </p:cNvPr>
          <p:cNvSpPr>
            <a:spLocks noGrp="1"/>
          </p:cNvSpPr>
          <p:nvPr>
            <p:ph idx="1"/>
          </p:nvPr>
        </p:nvSpPr>
        <p:spPr/>
        <p:txBody>
          <a:bodyPr>
            <a:normAutofit fontScale="62500" lnSpcReduction="20000"/>
          </a:bodyPr>
          <a:lstStyle/>
          <a:p>
            <a:r>
              <a:rPr lang="en-US" dirty="0"/>
              <a:t>Work of the UK Software Sustainability Institute (Neil Chu Hong)</a:t>
            </a:r>
          </a:p>
          <a:p>
            <a:pPr lvl="1"/>
            <a:r>
              <a:rPr lang="en-US" dirty="0">
                <a:hlinkClick r:id="rId2"/>
              </a:rPr>
              <a:t>https://www.software.ac.uk/</a:t>
            </a:r>
            <a:endParaRPr lang="en-US" dirty="0"/>
          </a:p>
          <a:p>
            <a:r>
              <a:rPr lang="en-US" dirty="0"/>
              <a:t>Work towards the US Research Software Sustainability Institute (URSSSI) (Dan Katz/Karthik Ram)</a:t>
            </a:r>
          </a:p>
          <a:p>
            <a:pPr lvl="1"/>
            <a:r>
              <a:rPr lang="en-US" dirty="0"/>
              <a:t>Funded workshops on community incubation of projects with Apache</a:t>
            </a:r>
          </a:p>
          <a:p>
            <a:pPr lvl="1"/>
            <a:r>
              <a:rPr lang="en-US" dirty="0">
                <a:hlinkClick r:id="rId3"/>
              </a:rPr>
              <a:t>http://wssspe.researchcomputing.org.uk/</a:t>
            </a:r>
            <a:r>
              <a:rPr lang="en-US" dirty="0"/>
              <a:t> (primarily US based)</a:t>
            </a:r>
          </a:p>
          <a:p>
            <a:r>
              <a:rPr lang="en-US" dirty="0"/>
              <a:t>Software Carpentry - Massive community effort building key collaboration skills</a:t>
            </a:r>
          </a:p>
          <a:p>
            <a:r>
              <a:rPr lang="en-US" dirty="0"/>
              <a:t>Software repositories work (driven by Alice Allen)</a:t>
            </a:r>
          </a:p>
          <a:p>
            <a:r>
              <a:rPr lang="en-US" dirty="0"/>
              <a:t>Studies of similar issues and challenges in the data world (</a:t>
            </a:r>
            <a:r>
              <a:rPr lang="en-US" dirty="0" err="1"/>
              <a:t>Borgman</a:t>
            </a:r>
            <a:r>
              <a:rPr lang="en-US" dirty="0"/>
              <a:t> and others)</a:t>
            </a:r>
          </a:p>
          <a:p>
            <a:r>
              <a:rPr lang="en-US" dirty="0"/>
              <a:t>Funding of open source communities (Ford/Sloan Infrastructure, Chan-Zuckerberg “Essential Open Source Software”)</a:t>
            </a:r>
          </a:p>
          <a:p>
            <a:r>
              <a:rPr lang="en-US" dirty="0"/>
              <a:t>Work towards understanding ecosystem complexity (</a:t>
            </a:r>
            <a:r>
              <a:rPr lang="en-US" dirty="0" err="1"/>
              <a:t>Xalt</a:t>
            </a:r>
            <a:r>
              <a:rPr lang="en-US" dirty="0"/>
              <a:t> via Bob </a:t>
            </a:r>
            <a:r>
              <a:rPr lang="en-US" dirty="0" err="1"/>
              <a:t>McLay</a:t>
            </a:r>
            <a:r>
              <a:rPr lang="en-US" dirty="0"/>
              <a:t> at TACC, World of Code, Software Heritage, </a:t>
            </a:r>
            <a:r>
              <a:rPr lang="en-US" dirty="0" err="1"/>
              <a:t>Libraries.io</a:t>
            </a:r>
            <a:r>
              <a:rPr lang="en-US" dirty="0"/>
              <a:t>, CHAOSS metrics project)</a:t>
            </a:r>
          </a:p>
          <a:p>
            <a:r>
              <a:rPr lang="en-US" dirty="0"/>
              <a:t>Ecosystem awareness in new NSF planning: https://</a:t>
            </a:r>
            <a:r>
              <a:rPr lang="en-US" dirty="0" err="1"/>
              <a:t>www.nsf.gov</a:t>
            </a:r>
            <a:r>
              <a:rPr lang="en-US" dirty="0"/>
              <a:t>/</a:t>
            </a:r>
            <a:r>
              <a:rPr lang="en-US" dirty="0" err="1"/>
              <a:t>cise</a:t>
            </a:r>
            <a:r>
              <a:rPr lang="en-US" dirty="0"/>
              <a:t>/</a:t>
            </a:r>
            <a:r>
              <a:rPr lang="en-US" dirty="0" err="1"/>
              <a:t>oac</a:t>
            </a:r>
            <a:r>
              <a:rPr lang="en-US" dirty="0"/>
              <a:t>/vision/blueprint-2019/</a:t>
            </a:r>
          </a:p>
          <a:p>
            <a:r>
              <a:rPr lang="en-US" dirty="0"/>
              <a:t>Industry project and ecosystem competence materials at https://</a:t>
            </a:r>
            <a:r>
              <a:rPr lang="en-US" dirty="0" err="1"/>
              <a:t>www.linuxfoundation.org</a:t>
            </a:r>
            <a:r>
              <a:rPr lang="en-US" dirty="0"/>
              <a:t>/</a:t>
            </a:r>
            <a:r>
              <a:rPr lang="en-US" dirty="0" err="1"/>
              <a:t>en</a:t>
            </a:r>
            <a:r>
              <a:rPr lang="en-US" dirty="0"/>
              <a:t>/resources/open-source-guides/</a:t>
            </a:r>
          </a:p>
        </p:txBody>
      </p:sp>
    </p:spTree>
    <p:extLst>
      <p:ext uri="{BB962C8B-B14F-4D97-AF65-F5344CB8AC3E}">
        <p14:creationId xmlns:p14="http://schemas.microsoft.com/office/powerpoint/2010/main" val="206940953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Takeaways</a:t>
            </a:r>
          </a:p>
        </p:txBody>
      </p:sp>
      <p:sp>
        <p:nvSpPr>
          <p:cNvPr id="3" name="Content Placeholder 2"/>
          <p:cNvSpPr>
            <a:spLocks noGrp="1"/>
          </p:cNvSpPr>
          <p:nvPr>
            <p:ph idx="1"/>
          </p:nvPr>
        </p:nvSpPr>
        <p:spPr>
          <a:xfrm>
            <a:off x="838200" y="1484917"/>
            <a:ext cx="10515600" cy="4687283"/>
          </a:xfrm>
        </p:spPr>
        <p:txBody>
          <a:bodyPr>
            <a:noAutofit/>
          </a:bodyPr>
          <a:lstStyle/>
          <a:p>
            <a:r>
              <a:rPr lang="en-US" sz="1600" dirty="0"/>
              <a:t>Recombination is a key affordance of software, but leads to complexity</a:t>
            </a:r>
          </a:p>
          <a:p>
            <a:r>
              <a:rPr lang="en-US" sz="1600" dirty="0"/>
              <a:t>The work needed to maintain scientific usefulness is hard to incentivize</a:t>
            </a:r>
          </a:p>
          <a:p>
            <a:r>
              <a:rPr lang="en-US" sz="1600" dirty="0"/>
              <a:t>Sustainability via transitions to peer production for ongoing sustainability are possible:</a:t>
            </a:r>
          </a:p>
          <a:p>
            <a:pPr lvl="1"/>
            <a:r>
              <a:rPr lang="en-US" sz="1600" dirty="0"/>
              <a:t>Funding existing peer production, especially projects competent in their ecosystems</a:t>
            </a:r>
          </a:p>
          <a:p>
            <a:pPr lvl="1"/>
            <a:r>
              <a:rPr lang="en-US" sz="1600" dirty="0"/>
              <a:t>Recognizing “the long center” and funding transition as a separate, mentored, project</a:t>
            </a:r>
          </a:p>
          <a:p>
            <a:r>
              <a:rPr lang="en-US" sz="1600" dirty="0"/>
              <a:t>Ecosystem complexity makes all this much harder</a:t>
            </a:r>
          </a:p>
          <a:p>
            <a:r>
              <a:rPr lang="en-US" sz="1600" dirty="0"/>
              <a:t>Two real options:</a:t>
            </a:r>
          </a:p>
          <a:p>
            <a:pPr lvl="1"/>
            <a:r>
              <a:rPr lang="en-US" sz="1600" dirty="0"/>
              <a:t>Suppress recombination (probably antithetical to science)</a:t>
            </a:r>
          </a:p>
          <a:p>
            <a:pPr lvl="1"/>
            <a:r>
              <a:rPr lang="en-US" sz="1600" dirty="0"/>
              <a:t>Gain visibility into recombination </a:t>
            </a:r>
          </a:p>
          <a:p>
            <a:r>
              <a:rPr lang="en-US" sz="1600" dirty="0"/>
              <a:t>Grant-making seems weaker than markets or open source at supporting visibility</a:t>
            </a:r>
          </a:p>
          <a:p>
            <a:r>
              <a:rPr lang="en-US" sz="1600" dirty="0"/>
              <a:t>Agencies should incentivize and fund:</a:t>
            </a:r>
          </a:p>
          <a:p>
            <a:pPr lvl="1"/>
            <a:r>
              <a:rPr lang="en-US" sz="1600" dirty="0"/>
              <a:t>Existing peer production and transitions of “the long center” to peer production as distinct projects</a:t>
            </a:r>
          </a:p>
          <a:p>
            <a:pPr lvl="1"/>
            <a:r>
              <a:rPr lang="en-US" sz="1600" dirty="0"/>
              <a:t>Research into visibility into infrastructure complexity and evolution</a:t>
            </a:r>
          </a:p>
          <a:p>
            <a:pPr lvl="1"/>
            <a:r>
              <a:rPr lang="en-US" sz="1600" dirty="0"/>
              <a:t>Workforce development in peer production competencies and ecosystem competencies</a:t>
            </a:r>
          </a:p>
        </p:txBody>
      </p:sp>
      <p:sp>
        <p:nvSpPr>
          <p:cNvPr id="4" name="Footer Placeholder 3"/>
          <p:cNvSpPr>
            <a:spLocks noGrp="1"/>
          </p:cNvSpPr>
          <p:nvPr>
            <p:ph type="ftr" sz="quarter" idx="11"/>
          </p:nvPr>
        </p:nvSpPr>
        <p:spPr>
          <a:xfrm>
            <a:off x="2886635" y="6310312"/>
            <a:ext cx="6418729" cy="365125"/>
          </a:xfrm>
        </p:spPr>
        <p:txBody>
          <a:bodyPr/>
          <a:lstStyle/>
          <a:p>
            <a:r>
              <a:rPr lang="en-US" dirty="0"/>
              <a:t>Papers at </a:t>
            </a:r>
            <a:r>
              <a:rPr lang="en-US" dirty="0">
                <a:hlinkClick r:id="rId3"/>
              </a:rPr>
              <a:t>http://james.howison.name/publications.html#cyberinfrastructure</a:t>
            </a:r>
            <a:r>
              <a:rPr lang="en-US" dirty="0"/>
              <a:t> @</a:t>
            </a:r>
            <a:r>
              <a:rPr lang="en-US" dirty="0" err="1"/>
              <a:t>jameshowison</a:t>
            </a:r>
            <a:r>
              <a:rPr lang="en-US" dirty="0"/>
              <a:t> </a:t>
            </a:r>
          </a:p>
          <a:p>
            <a:endParaRPr lang="en-US" dirty="0"/>
          </a:p>
        </p:txBody>
      </p:sp>
    </p:spTree>
    <p:extLst>
      <p:ext uri="{BB962C8B-B14F-4D97-AF65-F5344CB8AC3E}">
        <p14:creationId xmlns:p14="http://schemas.microsoft.com/office/powerpoint/2010/main" val="187382994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5A8AC-E2E0-5244-9742-11B0E6ADFCE6}"/>
              </a:ext>
            </a:extLst>
          </p:cNvPr>
          <p:cNvSpPr>
            <a:spLocks noGrp="1"/>
          </p:cNvSpPr>
          <p:nvPr>
            <p:ph type="title"/>
          </p:nvPr>
        </p:nvSpPr>
        <p:spPr/>
        <p:txBody>
          <a:bodyPr/>
          <a:lstStyle/>
          <a:p>
            <a:r>
              <a:rPr lang="en-US" dirty="0"/>
              <a:t>References </a:t>
            </a:r>
          </a:p>
        </p:txBody>
      </p:sp>
      <p:sp>
        <p:nvSpPr>
          <p:cNvPr id="3" name="Content Placeholder 2">
            <a:extLst>
              <a:ext uri="{FF2B5EF4-FFF2-40B4-BE49-F238E27FC236}">
                <a16:creationId xmlns:a16="http://schemas.microsoft.com/office/drawing/2014/main" id="{C8781F34-CA03-E449-B2FE-14A8B113E67C}"/>
              </a:ext>
            </a:extLst>
          </p:cNvPr>
          <p:cNvSpPr>
            <a:spLocks noGrp="1"/>
          </p:cNvSpPr>
          <p:nvPr>
            <p:ph idx="1"/>
          </p:nvPr>
        </p:nvSpPr>
        <p:spPr/>
        <p:txBody>
          <a:bodyPr/>
          <a:lstStyle/>
          <a:p>
            <a:r>
              <a:rPr lang="en-US" dirty="0"/>
              <a:t>Graphs produced with the </a:t>
            </a:r>
            <a:r>
              <a:rPr lang="en-US" dirty="0" err="1"/>
              <a:t>tidyverse</a:t>
            </a:r>
            <a:r>
              <a:rPr lang="en-US" dirty="0"/>
              <a:t> software running on </a:t>
            </a:r>
            <a:r>
              <a:rPr lang="en-US" dirty="0" err="1"/>
              <a:t>Rstudio</a:t>
            </a:r>
            <a:r>
              <a:rPr lang="en-US" dirty="0"/>
              <a:t>.</a:t>
            </a:r>
          </a:p>
          <a:p>
            <a:pPr lvl="1"/>
            <a:r>
              <a:rPr lang="en-US" sz="1600" dirty="0"/>
              <a:t>Wickham, H., </a:t>
            </a:r>
            <a:r>
              <a:rPr lang="en-US" sz="1600" dirty="0" err="1"/>
              <a:t>Averick</a:t>
            </a:r>
            <a:r>
              <a:rPr lang="en-US" sz="1600" dirty="0"/>
              <a:t>, M., Bryan, J., Chang, W., McGowan, L., François, R., … </a:t>
            </a:r>
            <a:r>
              <a:rPr lang="en-US" sz="1600" dirty="0" err="1"/>
              <a:t>Yutani</a:t>
            </a:r>
            <a:r>
              <a:rPr lang="en-US" sz="1600" dirty="0"/>
              <a:t>, H. (2019). Welcome to the </a:t>
            </a:r>
            <a:r>
              <a:rPr lang="en-US" sz="1600" dirty="0" err="1"/>
              <a:t>Tidyverse</a:t>
            </a:r>
            <a:r>
              <a:rPr lang="en-US" sz="1600" dirty="0"/>
              <a:t>. </a:t>
            </a:r>
            <a:r>
              <a:rPr lang="en-US" sz="1600" i="1" dirty="0"/>
              <a:t>Journal of Open Source Software</a:t>
            </a:r>
            <a:r>
              <a:rPr lang="en-US" sz="1600" dirty="0"/>
              <a:t>, </a:t>
            </a:r>
            <a:r>
              <a:rPr lang="en-US" sz="1600" i="1" dirty="0"/>
              <a:t>4</a:t>
            </a:r>
            <a:r>
              <a:rPr lang="en-US" sz="1600" dirty="0"/>
              <a:t>(43), 1686. </a:t>
            </a:r>
            <a:r>
              <a:rPr lang="en-US" sz="1600" dirty="0">
                <a:hlinkClick r:id="rId2"/>
              </a:rPr>
              <a:t>http://doi.org/10.21105/joss.01686</a:t>
            </a:r>
            <a:r>
              <a:rPr lang="en-US" sz="1600" dirty="0"/>
              <a:t>	</a:t>
            </a:r>
          </a:p>
          <a:p>
            <a:pPr lvl="1"/>
            <a:r>
              <a:rPr lang="en-US" sz="2000" dirty="0"/>
              <a:t>Brunson. (2020). </a:t>
            </a:r>
            <a:r>
              <a:rPr lang="en-US" sz="2000" dirty="0" err="1"/>
              <a:t>ggalluvial</a:t>
            </a:r>
            <a:r>
              <a:rPr lang="en-US" sz="2000" dirty="0"/>
              <a:t>: Layered Grammar for Alluvial Plots. </a:t>
            </a:r>
            <a:r>
              <a:rPr lang="en-US" sz="2000" i="1" dirty="0"/>
              <a:t>Journal of Open Source Software</a:t>
            </a:r>
            <a:r>
              <a:rPr lang="en-US" sz="2000" dirty="0"/>
              <a:t>. </a:t>
            </a:r>
            <a:r>
              <a:rPr lang="en-US" sz="2000" dirty="0">
                <a:hlinkClick r:id="rId3"/>
              </a:rPr>
              <a:t>http://citeas.org/cite/ggalluvial</a:t>
            </a:r>
            <a:endParaRPr lang="en-US" sz="2000" dirty="0"/>
          </a:p>
          <a:p>
            <a:r>
              <a:rPr lang="en-US" dirty="0"/>
              <a:t>Evidence that scientific code has a distinct culture from other programming:</a:t>
            </a:r>
          </a:p>
          <a:p>
            <a:pPr lvl="1"/>
            <a:r>
              <a:rPr lang="en-US" dirty="0"/>
              <a:t>https://</a:t>
            </a:r>
            <a:r>
              <a:rPr lang="en-US" dirty="0" err="1"/>
              <a:t>english.stackexchange.com</a:t>
            </a:r>
            <a:r>
              <a:rPr lang="en-US" dirty="0"/>
              <a:t>/questions/20455/is-it-wrong-to-use-the-word-codes-in-a-programming-context</a:t>
            </a:r>
          </a:p>
        </p:txBody>
      </p:sp>
    </p:spTree>
    <p:extLst>
      <p:ext uri="{BB962C8B-B14F-4D97-AF65-F5344CB8AC3E}">
        <p14:creationId xmlns:p14="http://schemas.microsoft.com/office/powerpoint/2010/main" val="66784119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7628"/>
            <a:ext cx="8229600" cy="1143000"/>
          </a:xfrm>
        </p:spPr>
        <p:txBody>
          <a:bodyPr/>
          <a:lstStyle/>
          <a:p>
            <a:r>
              <a:rPr lang="en-US" dirty="0">
                <a:solidFill>
                  <a:schemeClr val="bg1"/>
                </a:solidFill>
              </a:rPr>
              <a:t>References continued</a:t>
            </a:r>
          </a:p>
        </p:txBody>
      </p:sp>
      <p:sp>
        <p:nvSpPr>
          <p:cNvPr id="3" name="Content Placeholder 2"/>
          <p:cNvSpPr>
            <a:spLocks noGrp="1"/>
          </p:cNvSpPr>
          <p:nvPr>
            <p:ph idx="1"/>
          </p:nvPr>
        </p:nvSpPr>
        <p:spPr>
          <a:xfrm>
            <a:off x="806824" y="435413"/>
            <a:ext cx="9964270" cy="5807267"/>
          </a:xfrm>
        </p:spPr>
        <p:txBody>
          <a:bodyPr>
            <a:noAutofit/>
          </a:bodyPr>
          <a:lstStyle/>
          <a:p>
            <a:pPr marL="0" indent="0">
              <a:buNone/>
            </a:pPr>
            <a:r>
              <a:rPr lang="en-US" sz="1400" dirty="0" err="1"/>
              <a:t>Batcheller</a:t>
            </a:r>
            <a:r>
              <a:rPr lang="en-US" sz="1400" dirty="0"/>
              <a:t>, A. L. (2011). </a:t>
            </a:r>
            <a:r>
              <a:rPr lang="en-US" sz="1400" i="1" dirty="0"/>
              <a:t>Requirements Engineering in Building Climate Science Software.</a:t>
            </a:r>
            <a:r>
              <a:rPr lang="en-US" sz="1400" dirty="0"/>
              <a:t> (Ph.D. Dissertation). University of Michigan. Retrieved from http://</a:t>
            </a:r>
            <a:r>
              <a:rPr lang="en-US" sz="1400" dirty="0" err="1"/>
              <a:t>deepblue.lib.umich.edu</a:t>
            </a:r>
            <a:r>
              <a:rPr lang="en-US" sz="1400" dirty="0"/>
              <a:t>/handle/2027.42/86438</a:t>
            </a:r>
          </a:p>
          <a:p>
            <a:pPr marL="0" indent="0">
              <a:buNone/>
            </a:pPr>
            <a:r>
              <a:rPr lang="en-US" sz="1400" dirty="0" err="1"/>
              <a:t>Bietz</a:t>
            </a:r>
            <a:r>
              <a:rPr lang="en-US" sz="1400" dirty="0"/>
              <a:t>, M. J., </a:t>
            </a:r>
            <a:r>
              <a:rPr lang="en-US" sz="1400" dirty="0" err="1"/>
              <a:t>Baumer</a:t>
            </a:r>
            <a:r>
              <a:rPr lang="en-US" sz="1400" dirty="0"/>
              <a:t>, E. P., &amp; Lee, C. P. (2010). Synergizing in Cyberinfrastructure Development. </a:t>
            </a:r>
            <a:r>
              <a:rPr lang="en-US" sz="1400" i="1" dirty="0"/>
              <a:t>Computer Supported Cooperative Work</a:t>
            </a:r>
            <a:r>
              <a:rPr lang="en-US" sz="1400" dirty="0"/>
              <a:t>, </a:t>
            </a:r>
            <a:r>
              <a:rPr lang="en-US" sz="1400" i="1" dirty="0"/>
              <a:t>19</a:t>
            </a:r>
            <a:r>
              <a:rPr lang="en-US" sz="1400" dirty="0"/>
              <a:t>(3-4), 245–281. http://</a:t>
            </a:r>
            <a:r>
              <a:rPr lang="en-US" sz="1400" dirty="0" err="1"/>
              <a:t>doi.org</a:t>
            </a:r>
            <a:r>
              <a:rPr lang="en-US" sz="1400" dirty="0"/>
              <a:t>/10.1007/s10606-010-9114-y</a:t>
            </a:r>
          </a:p>
          <a:p>
            <a:pPr marL="0" indent="0">
              <a:buNone/>
            </a:pPr>
            <a:r>
              <a:rPr lang="en-US" sz="1400" dirty="0" err="1"/>
              <a:t>Borgman</a:t>
            </a:r>
            <a:r>
              <a:rPr lang="en-US" sz="1400" dirty="0"/>
              <a:t>, C. L., Wallis, J. C., &amp; </a:t>
            </a:r>
            <a:r>
              <a:rPr lang="en-US" sz="1400" dirty="0" err="1"/>
              <a:t>Mayernik</a:t>
            </a:r>
            <a:r>
              <a:rPr lang="en-US" sz="1400" dirty="0"/>
              <a:t>, M. S. (2012). Who’s Got the Data? Interdependencies in Science and Technology Collaborations. </a:t>
            </a:r>
            <a:r>
              <a:rPr lang="en-US" sz="1400" i="1" dirty="0"/>
              <a:t>Computer Supported Cooperative Work (CSCW)</a:t>
            </a:r>
            <a:r>
              <a:rPr lang="en-US" sz="1400" dirty="0"/>
              <a:t>, </a:t>
            </a:r>
            <a:r>
              <a:rPr lang="en-US" sz="1400" i="1" dirty="0"/>
              <a:t>21</a:t>
            </a:r>
            <a:r>
              <a:rPr lang="en-US" sz="1400" dirty="0"/>
              <a:t>(6), 485–523. http://</a:t>
            </a:r>
            <a:r>
              <a:rPr lang="en-US" sz="1400" dirty="0" err="1"/>
              <a:t>doi.org</a:t>
            </a:r>
            <a:r>
              <a:rPr lang="en-US" sz="1400" dirty="0"/>
              <a:t>/10.1007/s10606-012-9169-z</a:t>
            </a:r>
          </a:p>
          <a:p>
            <a:pPr marL="0" indent="0">
              <a:buNone/>
            </a:pPr>
            <a:r>
              <a:rPr lang="en-US" sz="1400" dirty="0"/>
              <a:t>Brown, D. A., Brady, P. R., Dietz, A., Cao, J., Johnson, B., &amp; McNabb, J. (2007). A Case Study on the Use of Workflow Technologies for Scientific Analysis: Gravitational Wave Data Analysis. In I. J. Taylor, E. </a:t>
            </a:r>
            <a:r>
              <a:rPr lang="en-US" sz="1400" dirty="0" err="1"/>
              <a:t>Deelman</a:t>
            </a:r>
            <a:r>
              <a:rPr lang="en-US" sz="1400" dirty="0"/>
              <a:t>, D. B. Gannon, &amp; M. Shields (Eds.), </a:t>
            </a:r>
            <a:r>
              <a:rPr lang="en-US" sz="1400" i="1" dirty="0"/>
              <a:t>Workflows for e-Science</a:t>
            </a:r>
            <a:r>
              <a:rPr lang="en-US" sz="1400" dirty="0"/>
              <a:t> (pp. 39–59). London: Springer. Retrieved from http://</a:t>
            </a:r>
            <a:r>
              <a:rPr lang="en-US" sz="1400" dirty="0" err="1"/>
              <a:t>link.springer.com</a:t>
            </a:r>
            <a:r>
              <a:rPr lang="en-US" sz="1400" dirty="0"/>
              <a:t>/chapter/10.1007/978-1-84628-757-2_4</a:t>
            </a:r>
          </a:p>
          <a:p>
            <a:pPr marL="0" indent="0">
              <a:buNone/>
            </a:pPr>
            <a:r>
              <a:rPr lang="en-US" sz="1400" dirty="0"/>
              <a:t>Edwards, P. N. (2010). </a:t>
            </a:r>
            <a:r>
              <a:rPr lang="en-US" sz="1400" i="1" dirty="0"/>
              <a:t>A vast machine computer models, climate data, and the politics of global warming</a:t>
            </a:r>
            <a:r>
              <a:rPr lang="en-US" sz="1400" dirty="0"/>
              <a:t>. Cambridge, Mass.: MIT Press. Retrieved from http://</a:t>
            </a:r>
            <a:r>
              <a:rPr lang="en-US" sz="1400" dirty="0" err="1"/>
              <a:t>site.ebrary.com</a:t>
            </a:r>
            <a:r>
              <a:rPr lang="en-US" sz="1400" dirty="0"/>
              <a:t>/id/10424687</a:t>
            </a:r>
          </a:p>
          <a:p>
            <a:pPr marL="0" indent="0">
              <a:buNone/>
            </a:pPr>
            <a:r>
              <a:rPr lang="en-US" sz="1400" dirty="0"/>
              <a:t>Edwards, P. N., </a:t>
            </a:r>
            <a:r>
              <a:rPr lang="en-US" sz="1400" dirty="0" err="1"/>
              <a:t>Mayernik</a:t>
            </a:r>
            <a:r>
              <a:rPr lang="en-US" sz="1400" dirty="0"/>
              <a:t>, M. S., </a:t>
            </a:r>
            <a:r>
              <a:rPr lang="en-US" sz="1400" dirty="0" err="1"/>
              <a:t>Batcheller</a:t>
            </a:r>
            <a:r>
              <a:rPr lang="en-US" sz="1400" dirty="0"/>
              <a:t>, A. L., </a:t>
            </a:r>
            <a:r>
              <a:rPr lang="en-US" sz="1400" dirty="0" err="1"/>
              <a:t>Bowker</a:t>
            </a:r>
            <a:r>
              <a:rPr lang="en-US" sz="1400" dirty="0"/>
              <a:t>, G. C., &amp; </a:t>
            </a:r>
            <a:r>
              <a:rPr lang="en-US" sz="1400" dirty="0" err="1"/>
              <a:t>Borgman</a:t>
            </a:r>
            <a:r>
              <a:rPr lang="en-US" sz="1400" dirty="0"/>
              <a:t>, C. L. (2011). Science friction: Data, metadata, and collaboration. </a:t>
            </a:r>
            <a:r>
              <a:rPr lang="en-US" sz="1400" i="1" dirty="0"/>
              <a:t>Social Studies of Science</a:t>
            </a:r>
            <a:r>
              <a:rPr lang="en-US" sz="1400" dirty="0"/>
              <a:t>, </a:t>
            </a:r>
            <a:r>
              <a:rPr lang="en-US" sz="1400" i="1" dirty="0"/>
              <a:t>41</a:t>
            </a:r>
            <a:r>
              <a:rPr lang="en-US" sz="1400" dirty="0"/>
              <a:t>(5), 667–690. http://</a:t>
            </a:r>
            <a:r>
              <a:rPr lang="en-US" sz="1400" dirty="0" err="1"/>
              <a:t>doi.org</a:t>
            </a:r>
            <a:r>
              <a:rPr lang="en-US" sz="1400" dirty="0"/>
              <a:t>/10.1177/0306312711413314</a:t>
            </a:r>
          </a:p>
          <a:p>
            <a:pPr marL="0" indent="0">
              <a:buNone/>
            </a:pPr>
            <a:r>
              <a:rPr lang="en-US" sz="1400" dirty="0"/>
              <a:t>Goble, C., De </a:t>
            </a:r>
            <a:r>
              <a:rPr lang="en-US" sz="1400" dirty="0" err="1"/>
              <a:t>Roure</a:t>
            </a:r>
            <a:r>
              <a:rPr lang="en-US" sz="1400" dirty="0"/>
              <a:t>, D., &amp; </a:t>
            </a:r>
            <a:r>
              <a:rPr lang="en-US" sz="1400" dirty="0" err="1"/>
              <a:t>Bechhofer</a:t>
            </a:r>
            <a:r>
              <a:rPr lang="en-US" sz="1400" dirty="0"/>
              <a:t>, S. (2013). Accelerating Scientists’ Knowledge Turns. In A. Fred, J. L. G. Dietz, K. Liu, &amp; J. Filipe (Eds.), </a:t>
            </a:r>
            <a:r>
              <a:rPr lang="en-US" sz="1400" i="1" dirty="0"/>
              <a:t>Knowledge Discovery, Knowledge Engineering and Knowledge Management</a:t>
            </a:r>
            <a:r>
              <a:rPr lang="en-US" sz="1400" dirty="0"/>
              <a:t> (pp. 3–25). Springer Berlin Heidelberg.</a:t>
            </a:r>
          </a:p>
          <a:p>
            <a:pPr marL="0" indent="0">
              <a:buNone/>
            </a:pPr>
            <a:r>
              <a:rPr lang="en-US" sz="1400" dirty="0"/>
              <a:t>Howison, J., </a:t>
            </a:r>
            <a:r>
              <a:rPr lang="en-US" sz="1400" dirty="0" err="1"/>
              <a:t>Deelman</a:t>
            </a:r>
            <a:r>
              <a:rPr lang="en-US" sz="1400" dirty="0"/>
              <a:t>, E., McLennan, M. J., Silva, R. F. da, &amp; Herbsleb, J. D. (2015). Understanding the scientific software ecosystem and its impact: Current and future measures. </a:t>
            </a:r>
            <a:r>
              <a:rPr lang="en-US" sz="1400" i="1" dirty="0"/>
              <a:t>Research Evaluation</a:t>
            </a:r>
            <a:r>
              <a:rPr lang="en-US" sz="1400" dirty="0"/>
              <a:t>, </a:t>
            </a:r>
            <a:r>
              <a:rPr lang="en-US" sz="1400" i="1" dirty="0"/>
              <a:t>rvv014</a:t>
            </a:r>
            <a:r>
              <a:rPr lang="en-US" sz="1400" dirty="0"/>
              <a:t>(First published online: July 27, 2015), 17 Pages. http://</a:t>
            </a:r>
            <a:r>
              <a:rPr lang="en-US" sz="1400" dirty="0" err="1"/>
              <a:t>doi.org</a:t>
            </a:r>
            <a:r>
              <a:rPr lang="en-US" sz="1400" dirty="0"/>
              <a:t>/10.1093/</a:t>
            </a:r>
            <a:r>
              <a:rPr lang="en-US" sz="1400" dirty="0" err="1"/>
              <a:t>reseval</a:t>
            </a:r>
            <a:r>
              <a:rPr lang="en-US" sz="1400" dirty="0"/>
              <a:t>/rvv014</a:t>
            </a:r>
          </a:p>
          <a:p>
            <a:pPr marL="0" indent="0">
              <a:buNone/>
            </a:pPr>
            <a:r>
              <a:rPr lang="en-US" sz="1400" dirty="0"/>
              <a:t>Howison, J., &amp; Herbsleb, J. D. (2011). Scientific software production: incentives and collaboration. In </a:t>
            </a:r>
            <a:r>
              <a:rPr lang="en-US" sz="1400" i="1" dirty="0"/>
              <a:t>Proceedings of the ACM Conference on Computer Supported Cooperative Work</a:t>
            </a:r>
            <a:r>
              <a:rPr lang="en-US" sz="1400" dirty="0"/>
              <a:t> (pp. 513–522). Hangzhou, China. http://</a:t>
            </a:r>
            <a:r>
              <a:rPr lang="en-US" sz="1400" dirty="0" err="1"/>
              <a:t>doi.org</a:t>
            </a:r>
            <a:r>
              <a:rPr lang="en-US" sz="1400" dirty="0"/>
              <a:t>/10.1145/1958824.1958904</a:t>
            </a:r>
          </a:p>
          <a:p>
            <a:pPr marL="0" indent="0">
              <a:buNone/>
            </a:pPr>
            <a:r>
              <a:rPr lang="en-US" sz="1400" dirty="0"/>
              <a:t>Howison, J., &amp; Herbsleb, J. D. (2013). Incentives and Integration in Scientific Software Production. In </a:t>
            </a:r>
            <a:r>
              <a:rPr lang="en-US" sz="1400" i="1" dirty="0"/>
              <a:t>Proceedings of the 2013 Conference on Computer Supported Cooperative Work</a:t>
            </a:r>
            <a:r>
              <a:rPr lang="en-US" sz="1400" dirty="0"/>
              <a:t> (pp. 459–470). New York, NY, USA: ACM. http://</a:t>
            </a:r>
            <a:r>
              <a:rPr lang="en-US" sz="1400" dirty="0" err="1"/>
              <a:t>doi.org</a:t>
            </a:r>
            <a:r>
              <a:rPr lang="en-US" sz="1400" dirty="0"/>
              <a:t>/10.1145/2441776.2441828</a:t>
            </a:r>
          </a:p>
          <a:p>
            <a:pPr marL="0" indent="0">
              <a:buNone/>
            </a:pPr>
            <a:r>
              <a:rPr lang="en-US" sz="1400" dirty="0"/>
              <a:t>Howison, J., &amp; Herbsleb, J. D. (2014). </a:t>
            </a:r>
            <a:r>
              <a:rPr lang="en-US" sz="1400" i="1" dirty="0"/>
              <a:t>The sustainability of scientific software production.</a:t>
            </a:r>
            <a:r>
              <a:rPr lang="en-US" sz="1400" dirty="0"/>
              <a:t> Working Paper, University of Texas at Austin.</a:t>
            </a:r>
          </a:p>
          <a:p>
            <a:pPr marL="0" indent="0">
              <a:buNone/>
            </a:pPr>
            <a:endParaRPr lang="en-US" sz="1100" dirty="0"/>
          </a:p>
        </p:txBody>
      </p:sp>
      <p:sp>
        <p:nvSpPr>
          <p:cNvPr id="4" name="Footer Placeholder 3"/>
          <p:cNvSpPr>
            <a:spLocks noGrp="1"/>
          </p:cNvSpPr>
          <p:nvPr>
            <p:ph type="ftr" sz="quarter" idx="11"/>
          </p:nvPr>
        </p:nvSpPr>
        <p:spPr/>
        <p:txBody>
          <a:bodyPr/>
          <a:lstStyle/>
          <a:p>
            <a:r>
              <a:rPr lang="en-US"/>
              <a:t>@jameshowison</a:t>
            </a:r>
          </a:p>
        </p:txBody>
      </p:sp>
    </p:spTree>
    <p:extLst>
      <p:ext uri="{BB962C8B-B14F-4D97-AF65-F5344CB8AC3E}">
        <p14:creationId xmlns:p14="http://schemas.microsoft.com/office/powerpoint/2010/main" val="235477178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097CC-F660-2344-8BB5-7979E8B35712}"/>
              </a:ext>
            </a:extLst>
          </p:cNvPr>
          <p:cNvSpPr>
            <a:spLocks noGrp="1"/>
          </p:cNvSpPr>
          <p:nvPr>
            <p:ph type="title"/>
          </p:nvPr>
        </p:nvSpPr>
        <p:spPr>
          <a:xfrm>
            <a:off x="241852" y="172022"/>
            <a:ext cx="10515600" cy="1325563"/>
          </a:xfrm>
        </p:spPr>
        <p:txBody>
          <a:bodyPr/>
          <a:lstStyle/>
          <a:p>
            <a:r>
              <a:rPr lang="en-US" dirty="0">
                <a:solidFill>
                  <a:schemeClr val="bg1"/>
                </a:solidFill>
              </a:rPr>
              <a:t>References continued last page</a:t>
            </a:r>
          </a:p>
        </p:txBody>
      </p:sp>
      <p:sp>
        <p:nvSpPr>
          <p:cNvPr id="3" name="Content Placeholder 2">
            <a:extLst>
              <a:ext uri="{FF2B5EF4-FFF2-40B4-BE49-F238E27FC236}">
                <a16:creationId xmlns:a16="http://schemas.microsoft.com/office/drawing/2014/main" id="{C30C4060-00B7-EB43-8DD5-4C9FEC8A73AB}"/>
              </a:ext>
            </a:extLst>
          </p:cNvPr>
          <p:cNvSpPr>
            <a:spLocks noGrp="1"/>
          </p:cNvSpPr>
          <p:nvPr>
            <p:ph idx="1"/>
          </p:nvPr>
        </p:nvSpPr>
        <p:spPr>
          <a:xfrm>
            <a:off x="889316" y="365125"/>
            <a:ext cx="10515600" cy="5811838"/>
          </a:xfrm>
        </p:spPr>
        <p:txBody>
          <a:bodyPr>
            <a:normAutofit fontScale="55000" lnSpcReduction="20000"/>
          </a:bodyPr>
          <a:lstStyle/>
          <a:p>
            <a:r>
              <a:rPr lang="en-US" dirty="0"/>
              <a:t>Lee, C. P., </a:t>
            </a:r>
            <a:r>
              <a:rPr lang="en-US" dirty="0" err="1"/>
              <a:t>Bietz</a:t>
            </a:r>
            <a:r>
              <a:rPr lang="en-US" dirty="0"/>
              <a:t>, M. J., </a:t>
            </a:r>
            <a:r>
              <a:rPr lang="en-US" dirty="0" err="1"/>
              <a:t>Derthick</a:t>
            </a:r>
            <a:r>
              <a:rPr lang="en-US" dirty="0"/>
              <a:t>, K., &amp; Paine, D. (2012). A Sociotechnical Exploration of Infrastructural Middleware Development. Presented at the CSCW.</a:t>
            </a:r>
          </a:p>
          <a:p>
            <a:r>
              <a:rPr lang="en-US" dirty="0"/>
              <a:t>Segal, J. (2009). Software Development Cultures and Cooperation Problems: A Field Study of the Early Stages of Development of Software for a Scientific Community. </a:t>
            </a:r>
            <a:r>
              <a:rPr lang="en-US" i="1" dirty="0"/>
              <a:t>Computer Supported Cooperative Work (CSCW)</a:t>
            </a:r>
            <a:r>
              <a:rPr lang="en-US" dirty="0"/>
              <a:t>, </a:t>
            </a:r>
            <a:r>
              <a:rPr lang="en-US" i="1" dirty="0"/>
              <a:t>18</a:t>
            </a:r>
            <a:r>
              <a:rPr lang="en-US" dirty="0"/>
              <a:t>(5), -606. http://doi.org/10.1007/s10606-009-9096-9</a:t>
            </a:r>
          </a:p>
          <a:p>
            <a:r>
              <a:rPr lang="en-US" dirty="0"/>
              <a:t>Segal, J., &amp; Morris, C. (2008). Developing Scientific Software. </a:t>
            </a:r>
            <a:r>
              <a:rPr lang="en-US" i="1" dirty="0"/>
              <a:t>IEEE Software</a:t>
            </a:r>
            <a:r>
              <a:rPr lang="en-US" dirty="0"/>
              <a:t>, </a:t>
            </a:r>
            <a:r>
              <a:rPr lang="en-US" i="1" dirty="0"/>
              <a:t>25</a:t>
            </a:r>
            <a:r>
              <a:rPr lang="en-US" dirty="0"/>
              <a:t>(4), 20.</a:t>
            </a:r>
          </a:p>
          <a:p>
            <a:r>
              <a:rPr lang="en-US" dirty="0"/>
              <a:t>Baldwin, C. Y., &amp; Clark, K. B. (2000). </a:t>
            </a:r>
            <a:r>
              <a:rPr lang="en-US" i="1" dirty="0"/>
              <a:t>Design Rules: The Power of Modularity</a:t>
            </a:r>
            <a:r>
              <a:rPr lang="en-US" dirty="0"/>
              <a:t>. Harvard Business School Press.</a:t>
            </a:r>
          </a:p>
          <a:p>
            <a:r>
              <a:rPr lang="en-US" dirty="0"/>
              <a:t>Becker, C., Betz, S., </a:t>
            </a:r>
            <a:r>
              <a:rPr lang="en-US" dirty="0" err="1"/>
              <a:t>Chitchyan</a:t>
            </a:r>
            <a:r>
              <a:rPr lang="en-US" dirty="0"/>
              <a:t>, R., </a:t>
            </a:r>
            <a:r>
              <a:rPr lang="en-US" dirty="0" err="1"/>
              <a:t>Duboc</a:t>
            </a:r>
            <a:r>
              <a:rPr lang="en-US" dirty="0"/>
              <a:t>, L., Easterbrook, S. M., </a:t>
            </a:r>
            <a:r>
              <a:rPr lang="en-US" dirty="0" err="1"/>
              <a:t>Penzenstadler</a:t>
            </a:r>
            <a:r>
              <a:rPr lang="en-US" dirty="0"/>
              <a:t>, B., </a:t>
            </a:r>
            <a:r>
              <a:rPr lang="en-US" dirty="0" err="1"/>
              <a:t>Seyff</a:t>
            </a:r>
            <a:r>
              <a:rPr lang="en-US" dirty="0"/>
              <a:t>, N., &amp; Venters, C. C. (2016). Requirements: The Key to Sustainability. </a:t>
            </a:r>
            <a:r>
              <a:rPr lang="en-US" i="1" dirty="0"/>
              <a:t>IEEE Software</a:t>
            </a:r>
            <a:r>
              <a:rPr lang="en-US" dirty="0"/>
              <a:t>, </a:t>
            </a:r>
            <a:r>
              <a:rPr lang="en-US" i="1" dirty="0"/>
              <a:t>33</a:t>
            </a:r>
            <a:r>
              <a:rPr lang="en-US" dirty="0"/>
              <a:t>(1), 56–65.</a:t>
            </a:r>
          </a:p>
          <a:p>
            <a:r>
              <a:rPr lang="en-US" dirty="0" err="1"/>
              <a:t>Colfer</a:t>
            </a:r>
            <a:r>
              <a:rPr lang="en-US" dirty="0"/>
              <a:t>, L., &amp; Baldwin, C. Y. (2010). </a:t>
            </a:r>
            <a:r>
              <a:rPr lang="en-US" i="1" dirty="0"/>
              <a:t>The Mirroring Hypothesis: Theory, Evidence and Exceptions</a:t>
            </a:r>
            <a:r>
              <a:rPr lang="en-US" dirty="0"/>
              <a:t> (Working Paper No. 10–058). Harvard Business School Finance.</a:t>
            </a:r>
          </a:p>
          <a:p>
            <a:r>
              <a:rPr lang="en-US" dirty="0"/>
              <a:t>Lakhani, K., &amp; von Hippel, E. (2003). How open source software works: “free”’ user-to-user assistance. </a:t>
            </a:r>
            <a:r>
              <a:rPr lang="en-US" i="1" dirty="0"/>
              <a:t>Research Policy</a:t>
            </a:r>
            <a:r>
              <a:rPr lang="en-US" dirty="0"/>
              <a:t>, </a:t>
            </a:r>
            <a:r>
              <a:rPr lang="en-US" i="1" dirty="0"/>
              <a:t>32</a:t>
            </a:r>
            <a:r>
              <a:rPr lang="en-US" dirty="0"/>
              <a:t>(6), 923–943.</a:t>
            </a:r>
          </a:p>
          <a:p>
            <a:r>
              <a:rPr lang="en-US" dirty="0" err="1"/>
              <a:t>MacCormack</a:t>
            </a:r>
            <a:r>
              <a:rPr lang="en-US" dirty="0"/>
              <a:t>, A., Rusnak, J., &amp; Baldwin, C. Y. (2006). Exploring the Structure of Complex Software Designs: An Empirical Study of Open Source and Proprietary Code. </a:t>
            </a:r>
            <a:r>
              <a:rPr lang="en-US" i="1" dirty="0"/>
              <a:t>Management Science</a:t>
            </a:r>
            <a:r>
              <a:rPr lang="en-US" dirty="0"/>
              <a:t>, </a:t>
            </a:r>
            <a:r>
              <a:rPr lang="en-US" i="1" dirty="0"/>
              <a:t>52</a:t>
            </a:r>
            <a:r>
              <a:rPr lang="en-US" dirty="0"/>
              <a:t>(7), 1015–1030. </a:t>
            </a:r>
            <a:r>
              <a:rPr lang="en-US" dirty="0">
                <a:hlinkClick r:id="rId2"/>
              </a:rPr>
              <a:t>https://doi.org/10.1287/mnsc.1060.0552</a:t>
            </a:r>
            <a:endParaRPr lang="en-US" dirty="0"/>
          </a:p>
          <a:p>
            <a:r>
              <a:rPr lang="en-US" dirty="0" err="1"/>
              <a:t>Penzenstadler</a:t>
            </a:r>
            <a:r>
              <a:rPr lang="en-US" dirty="0"/>
              <a:t>, B., Bauer, V., Calero, C., &amp; </a:t>
            </a:r>
            <a:r>
              <a:rPr lang="en-US" dirty="0" err="1"/>
              <a:t>Franch</a:t>
            </a:r>
            <a:r>
              <a:rPr lang="en-US" dirty="0"/>
              <a:t>, X. (2012). Sustainability in software engineering: A systematic literature review. </a:t>
            </a:r>
            <a:r>
              <a:rPr lang="en-US" i="1" dirty="0"/>
              <a:t>16th International Conference on Evaluation Assessment in Software Engineering (EASE 2012)</a:t>
            </a:r>
            <a:r>
              <a:rPr lang="en-US" dirty="0"/>
              <a:t>, 32–41. </a:t>
            </a:r>
            <a:r>
              <a:rPr lang="en-US" dirty="0">
                <a:hlinkClick r:id="rId3"/>
              </a:rPr>
              <a:t>https://doi.org/10.1049/ic.2012.0004</a:t>
            </a:r>
            <a:endParaRPr lang="en-US" dirty="0"/>
          </a:p>
          <a:p>
            <a:r>
              <a:rPr lang="en-US" dirty="0" err="1"/>
              <a:t>Prlić</a:t>
            </a:r>
            <a:r>
              <a:rPr lang="en-US" dirty="0"/>
              <a:t>, A., &amp; Procter, J. B. (2012). Ten Simple Rules for the Open Development of Scientific Software. </a:t>
            </a:r>
            <a:r>
              <a:rPr lang="en-US" i="1" dirty="0"/>
              <a:t>PLOS </a:t>
            </a:r>
            <a:r>
              <a:rPr lang="en-US" i="1" dirty="0" err="1"/>
              <a:t>Comput</a:t>
            </a:r>
            <a:r>
              <a:rPr lang="en-US" i="1" dirty="0"/>
              <a:t> Biol</a:t>
            </a:r>
            <a:r>
              <a:rPr lang="en-US" dirty="0"/>
              <a:t>, </a:t>
            </a:r>
            <a:r>
              <a:rPr lang="en-US" i="1" dirty="0"/>
              <a:t>8</a:t>
            </a:r>
            <a:r>
              <a:rPr lang="en-US" dirty="0"/>
              <a:t>(12), e1002802. </a:t>
            </a:r>
            <a:r>
              <a:rPr lang="en-US" dirty="0">
                <a:hlinkClick r:id="rId4"/>
              </a:rPr>
              <a:t>https://doi.org/10.1371/journal.pcbi.1002802</a:t>
            </a:r>
            <a:endParaRPr lang="en-US" dirty="0"/>
          </a:p>
          <a:p>
            <a:r>
              <a:rPr lang="en-US" dirty="0"/>
              <a:t>Trainer, E. H., </a:t>
            </a:r>
            <a:r>
              <a:rPr lang="en-US" dirty="0" err="1"/>
              <a:t>Chaihirunkarn</a:t>
            </a:r>
            <a:r>
              <a:rPr lang="en-US" dirty="0"/>
              <a:t>, C., </a:t>
            </a:r>
            <a:r>
              <a:rPr lang="en-US" dirty="0" err="1"/>
              <a:t>Kalyanasundaram</a:t>
            </a:r>
            <a:r>
              <a:rPr lang="en-US" dirty="0"/>
              <a:t>, A., &amp; </a:t>
            </a:r>
            <a:r>
              <a:rPr lang="en-US" dirty="0" err="1"/>
              <a:t>Herbsleb</a:t>
            </a:r>
            <a:r>
              <a:rPr lang="en-US" dirty="0"/>
              <a:t>, J. D. (2015). From Personal Tool to Community Resource: What’s the Extra Work and Who Will Do It? </a:t>
            </a:r>
            <a:r>
              <a:rPr lang="en-US" i="1" dirty="0"/>
              <a:t>Proceedings of the 18th ACM Conference on Computer Supported Cooperative Work &amp;#38; Social Computing</a:t>
            </a:r>
            <a:r>
              <a:rPr lang="en-US" dirty="0"/>
              <a:t>, 417–430. </a:t>
            </a:r>
            <a:r>
              <a:rPr lang="en-US" dirty="0">
                <a:hlinkClick r:id="rId5"/>
              </a:rPr>
              <a:t>https://doi.org/10.1145/2675133.2675172</a:t>
            </a:r>
            <a:endParaRPr lang="en-US" dirty="0"/>
          </a:p>
          <a:p>
            <a:endParaRPr lang="en-US" dirty="0"/>
          </a:p>
        </p:txBody>
      </p:sp>
    </p:spTree>
    <p:extLst>
      <p:ext uri="{BB962C8B-B14F-4D97-AF65-F5344CB8AC3E}">
        <p14:creationId xmlns:p14="http://schemas.microsoft.com/office/powerpoint/2010/main" val="2267888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4A572511-7963-E344-8D0B-D67FE2BAD46A}"/>
              </a:ext>
            </a:extLst>
          </p:cNvPr>
          <p:cNvSpPr>
            <a:spLocks noGrp="1" noChangeArrowheads="1"/>
          </p:cNvSpPr>
          <p:nvPr>
            <p:ph type="title"/>
          </p:nvPr>
        </p:nvSpPr>
        <p:spPr>
          <a:xfrm>
            <a:off x="2209800" y="228600"/>
            <a:ext cx="7772400" cy="1143000"/>
          </a:xfrm>
        </p:spPr>
        <p:txBody>
          <a:bodyPr/>
          <a:lstStyle/>
          <a:p>
            <a:pPr eaLnBrk="1" hangingPunct="1"/>
            <a:r>
              <a:rPr lang="en-US" altLang="en-US" dirty="0"/>
              <a:t>Task: </a:t>
            </a:r>
            <a:r>
              <a:rPr lang="ja-JP" altLang="en-US" dirty="0"/>
              <a:t>“</a:t>
            </a:r>
            <a:r>
              <a:rPr lang="en-US" altLang="ja-JP" dirty="0"/>
              <a:t>Web Groups</a:t>
            </a:r>
            <a:r>
              <a:rPr lang="ja-JP" altLang="en-US" dirty="0"/>
              <a:t>” </a:t>
            </a:r>
            <a:r>
              <a:rPr lang="en-US" altLang="ja-JP" dirty="0"/>
              <a:t>1</a:t>
            </a:r>
            <a:endParaRPr lang="en-US" altLang="en-US" dirty="0"/>
          </a:p>
        </p:txBody>
      </p:sp>
      <p:sp>
        <p:nvSpPr>
          <p:cNvPr id="34820" name="Footer Placeholder 1">
            <a:extLst>
              <a:ext uri="{FF2B5EF4-FFF2-40B4-BE49-F238E27FC236}">
                <a16:creationId xmlns:a16="http://schemas.microsoft.com/office/drawing/2014/main" id="{9160810D-E4F8-4B4A-B917-BA992BFBCD26}"/>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a:t>@jameshowison</a:t>
            </a:r>
          </a:p>
        </p:txBody>
      </p:sp>
      <p:sp>
        <p:nvSpPr>
          <p:cNvPr id="34818" name="Text Box 3">
            <a:extLst>
              <a:ext uri="{FF2B5EF4-FFF2-40B4-BE49-F238E27FC236}">
                <a16:creationId xmlns:a16="http://schemas.microsoft.com/office/drawing/2014/main" id="{6030E1B6-5D95-D84F-93CE-9773AD928101}"/>
              </a:ext>
            </a:extLst>
          </p:cNvPr>
          <p:cNvSpPr txBox="1">
            <a:spLocks noChangeArrowheads="1"/>
          </p:cNvSpPr>
          <p:nvPr/>
        </p:nvSpPr>
        <p:spPr bwMode="auto">
          <a:xfrm>
            <a:off x="1793875" y="6080125"/>
            <a:ext cx="8188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dirty="0"/>
              <a:t>https://</a:t>
            </a:r>
            <a:r>
              <a:rPr lang="en-US" altLang="en-US" sz="1200" dirty="0" err="1"/>
              <a:t>sourceforge.net</a:t>
            </a:r>
            <a:r>
              <a:rPr lang="en-US" altLang="en-US" sz="1200" dirty="0"/>
              <a:t>/</a:t>
            </a:r>
            <a:r>
              <a:rPr lang="en-US" altLang="en-US" sz="1200" dirty="0" err="1"/>
              <a:t>mailarchive</a:t>
            </a:r>
            <a:r>
              <a:rPr lang="en-US" altLang="en-US" sz="1200" dirty="0"/>
              <a:t>/</a:t>
            </a:r>
            <a:r>
              <a:rPr lang="en-US" altLang="en-US" sz="1200" dirty="0" err="1"/>
              <a:t>message.php?msg_id</a:t>
            </a:r>
            <a:r>
              <a:rPr lang="en-US" altLang="en-US" sz="1200" dirty="0"/>
              <a:t>=DF0FB757-56BA-45D7-A1EA-262EB7A5B3DC@mac.com</a:t>
            </a:r>
          </a:p>
        </p:txBody>
      </p:sp>
      <p:sp>
        <p:nvSpPr>
          <p:cNvPr id="34819" name="Text Box 4">
            <a:extLst>
              <a:ext uri="{FF2B5EF4-FFF2-40B4-BE49-F238E27FC236}">
                <a16:creationId xmlns:a16="http://schemas.microsoft.com/office/drawing/2014/main" id="{87BCA7D7-5772-C346-A771-BFA0379C3079}"/>
              </a:ext>
            </a:extLst>
          </p:cNvPr>
          <p:cNvSpPr txBox="1">
            <a:spLocks noChangeArrowheads="1"/>
          </p:cNvSpPr>
          <p:nvPr/>
        </p:nvSpPr>
        <p:spPr bwMode="auto">
          <a:xfrm>
            <a:off x="1981201" y="1905001"/>
            <a:ext cx="83216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t>June </a:t>
            </a:r>
            <a:r>
              <a:rPr lang="en-US" altLang="en-US" sz="1600">
                <a:solidFill>
                  <a:srgbClr val="FFFA00"/>
                </a:solidFill>
              </a:rPr>
              <a:t>2003</a:t>
            </a:r>
            <a:r>
              <a:rPr lang="en-US" altLang="en-US" sz="1600"/>
              <a:t> (Email)</a:t>
            </a:r>
          </a:p>
          <a:p>
            <a:endParaRPr lang="en-US" altLang="en-US" sz="1600"/>
          </a:p>
          <a:p>
            <a:r>
              <a:rPr lang="en-US" altLang="en-US" i="1"/>
              <a:t>I really want to use this, but </a:t>
            </a:r>
            <a:r>
              <a:rPr lang="en-US" altLang="en-US" i="1">
                <a:solidFill>
                  <a:srgbClr val="FFFA00"/>
                </a:solidFill>
              </a:rPr>
              <a:t>the conditions have never quite been right</a:t>
            </a:r>
            <a:r>
              <a:rPr lang="en-US" altLang="en-US" i="1"/>
              <a:t> - either I was waiting for  … RSS+RDF (now looks like it'll never happen) or …  an XML bibliographic file format  … (could happen now, but </a:t>
            </a:r>
            <a:r>
              <a:rPr lang="en-US" altLang="en-US" i="1">
                <a:solidFill>
                  <a:srgbClr val="FFFA00"/>
                </a:solidFill>
              </a:rPr>
              <a:t>I ran out of free time</a:t>
            </a:r>
            <a:r>
              <a:rPr lang="en-US" altLang="en-US" i="1"/>
              <a:t>).</a:t>
            </a:r>
            <a:endParaRPr lang="en-US" altLang="en-US"/>
          </a:p>
          <a:p>
            <a:endParaRPr lang="en-US" altLang="en-US" sz="1600"/>
          </a:p>
        </p:txBody>
      </p:sp>
    </p:spTree>
    <p:extLst>
      <p:ext uri="{BB962C8B-B14F-4D97-AF65-F5344CB8AC3E}">
        <p14:creationId xmlns:p14="http://schemas.microsoft.com/office/powerpoint/2010/main" val="1060749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6D2BF1AE-AFA8-9348-81AC-5104D540E7FA}"/>
              </a:ext>
            </a:extLst>
          </p:cNvPr>
          <p:cNvSpPr>
            <a:spLocks noGrp="1"/>
          </p:cNvSpPr>
          <p:nvPr>
            <p:ph type="title"/>
          </p:nvPr>
        </p:nvSpPr>
        <p:spPr/>
        <p:txBody>
          <a:bodyPr/>
          <a:lstStyle/>
          <a:p>
            <a:r>
              <a:rPr lang="en-US" altLang="en-US" dirty="0"/>
              <a:t>What didn’t happen</a:t>
            </a:r>
          </a:p>
        </p:txBody>
      </p:sp>
      <p:pic>
        <p:nvPicPr>
          <p:cNvPr id="36867" name="Content Placeholder 7">
            <a:extLst>
              <a:ext uri="{FF2B5EF4-FFF2-40B4-BE49-F238E27FC236}">
                <a16:creationId xmlns:a16="http://schemas.microsoft.com/office/drawing/2014/main" id="{D3E6C371-6301-FD4B-93BD-72A2D8258529}"/>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32200" y="2458244"/>
            <a:ext cx="4927600" cy="3086100"/>
          </a:xfrm>
        </p:spPr>
      </p:pic>
      <p:sp>
        <p:nvSpPr>
          <p:cNvPr id="36868" name="Footer Placeholder 1">
            <a:extLst>
              <a:ext uri="{FF2B5EF4-FFF2-40B4-BE49-F238E27FC236}">
                <a16:creationId xmlns:a16="http://schemas.microsoft.com/office/drawing/2014/main" id="{5A20047F-87CB-134B-B209-2DF7171FAA8A}"/>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a:t>@jameshowison</a:t>
            </a:r>
          </a:p>
        </p:txBody>
      </p:sp>
      <p:sp>
        <p:nvSpPr>
          <p:cNvPr id="36866" name="Rectangle 4">
            <a:extLst>
              <a:ext uri="{FF2B5EF4-FFF2-40B4-BE49-F238E27FC236}">
                <a16:creationId xmlns:a16="http://schemas.microsoft.com/office/drawing/2014/main" id="{DAB85086-3E45-7746-BF26-D7EB4F0465CB}"/>
              </a:ext>
              <a:ext uri="{C183D7F6-B498-43B3-948B-1728B52AA6E4}">
                <adec:decorative xmlns:adec="http://schemas.microsoft.com/office/drawing/2017/decorative" val="1"/>
              </a:ext>
            </a:extLst>
          </p:cNvPr>
          <p:cNvSpPr>
            <a:spLocks noChangeArrowheads="1"/>
          </p:cNvSpPr>
          <p:nvPr/>
        </p:nvSpPr>
        <p:spPr bwMode="auto">
          <a:xfrm>
            <a:off x="7319963" y="6165850"/>
            <a:ext cx="49323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a:t>Image Credit:</a:t>
            </a:r>
          </a:p>
          <a:p>
            <a:r>
              <a:rPr lang="en-US" altLang="en-US" sz="1400"/>
              <a:t>TreeGrid.com marketing materials</a:t>
            </a:r>
          </a:p>
        </p:txBody>
      </p:sp>
    </p:spTree>
    <p:extLst>
      <p:ext uri="{BB962C8B-B14F-4D97-AF65-F5344CB8AC3E}">
        <p14:creationId xmlns:p14="http://schemas.microsoft.com/office/powerpoint/2010/main" val="2759414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19649382-530C-4E49-909A-D82515C91647}"/>
              </a:ext>
            </a:extLst>
          </p:cNvPr>
          <p:cNvSpPr>
            <a:spLocks noGrp="1" noChangeArrowheads="1"/>
          </p:cNvSpPr>
          <p:nvPr>
            <p:ph type="title"/>
          </p:nvPr>
        </p:nvSpPr>
        <p:spPr>
          <a:xfrm>
            <a:off x="2209800" y="228600"/>
            <a:ext cx="7772400" cy="1143000"/>
          </a:xfrm>
        </p:spPr>
        <p:txBody>
          <a:bodyPr/>
          <a:lstStyle/>
          <a:p>
            <a:pPr eaLnBrk="1" hangingPunct="1"/>
            <a:r>
              <a:rPr lang="en-US" altLang="en-US" dirty="0"/>
              <a:t>Task: </a:t>
            </a:r>
            <a:r>
              <a:rPr lang="ja-JP" altLang="en-US" dirty="0"/>
              <a:t>“</a:t>
            </a:r>
            <a:r>
              <a:rPr lang="en-US" altLang="ja-JP" dirty="0"/>
              <a:t>Web Groups</a:t>
            </a:r>
            <a:r>
              <a:rPr lang="ja-JP" altLang="en-US" dirty="0"/>
              <a:t>” </a:t>
            </a:r>
            <a:r>
              <a:rPr lang="en-US" altLang="ja-JP" dirty="0"/>
              <a:t>2</a:t>
            </a:r>
            <a:endParaRPr lang="en-US" altLang="en-US" dirty="0"/>
          </a:p>
        </p:txBody>
      </p:sp>
      <p:sp>
        <p:nvSpPr>
          <p:cNvPr id="38914" name="Text Box 3">
            <a:extLst>
              <a:ext uri="{FF2B5EF4-FFF2-40B4-BE49-F238E27FC236}">
                <a16:creationId xmlns:a16="http://schemas.microsoft.com/office/drawing/2014/main" id="{F706E6DA-7933-6648-AE18-9303B57EFBA8}"/>
              </a:ext>
            </a:extLst>
          </p:cNvPr>
          <p:cNvSpPr txBox="1">
            <a:spLocks noChangeArrowheads="1"/>
          </p:cNvSpPr>
          <p:nvPr/>
        </p:nvSpPr>
        <p:spPr bwMode="auto">
          <a:xfrm>
            <a:off x="1905000" y="6324600"/>
            <a:ext cx="8439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https://sourceforge.net/mailarchive/message.php?msg_id=DF0FB757-56BA-45D7-A1EA-262EB7A5B3DC@mac.com</a:t>
            </a:r>
          </a:p>
          <a:p>
            <a:r>
              <a:rPr lang="en-US" altLang="en-US" sz="1200"/>
              <a:t>https://sourceforge.net/mailarchive/message.php?msg_name=7394DD78-A02E-11D7-AFC1-0003931E45D0%40mac.com</a:t>
            </a:r>
            <a:endParaRPr lang="en-US" altLang="en-US"/>
          </a:p>
        </p:txBody>
      </p:sp>
      <p:sp>
        <p:nvSpPr>
          <p:cNvPr id="38915" name="Text Box 4">
            <a:extLst>
              <a:ext uri="{FF2B5EF4-FFF2-40B4-BE49-F238E27FC236}">
                <a16:creationId xmlns:a16="http://schemas.microsoft.com/office/drawing/2014/main" id="{0A33F670-B94B-6847-8FC1-C92429D329C4}"/>
              </a:ext>
            </a:extLst>
          </p:cNvPr>
          <p:cNvSpPr txBox="1">
            <a:spLocks noChangeArrowheads="1"/>
          </p:cNvSpPr>
          <p:nvPr/>
        </p:nvSpPr>
        <p:spPr bwMode="auto">
          <a:xfrm>
            <a:off x="1981201" y="1905000"/>
            <a:ext cx="8321675"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t>June </a:t>
            </a:r>
            <a:r>
              <a:rPr lang="en-US" altLang="en-US" sz="1600">
                <a:solidFill>
                  <a:srgbClr val="FFFA00"/>
                </a:solidFill>
              </a:rPr>
              <a:t>2003</a:t>
            </a:r>
            <a:r>
              <a:rPr lang="en-US" altLang="en-US" sz="1600"/>
              <a:t> (Email)</a:t>
            </a:r>
          </a:p>
          <a:p>
            <a:endParaRPr lang="en-US" altLang="en-US" sz="1600"/>
          </a:p>
          <a:p>
            <a:r>
              <a:rPr lang="en-US" altLang="en-US" sz="1600" i="1"/>
              <a:t>I really want to use this, but </a:t>
            </a:r>
            <a:r>
              <a:rPr lang="en-US" altLang="en-US" sz="1600" i="1">
                <a:solidFill>
                  <a:srgbClr val="FFFA00"/>
                </a:solidFill>
              </a:rPr>
              <a:t>the conditions have never quite been right</a:t>
            </a:r>
            <a:r>
              <a:rPr lang="en-US" altLang="en-US" sz="1600" i="1"/>
              <a:t> - either I was waiting for  … RSS+RDF (now looks like it'll never happen) or …  an XML bibliographic file format  … (could happen now, but </a:t>
            </a:r>
            <a:r>
              <a:rPr lang="en-US" altLang="en-US" sz="1600" i="1">
                <a:solidFill>
                  <a:srgbClr val="FFFA00"/>
                </a:solidFill>
              </a:rPr>
              <a:t>I ran out of free time</a:t>
            </a:r>
            <a:r>
              <a:rPr lang="en-US" altLang="en-US" sz="1600" i="1"/>
              <a:t>).</a:t>
            </a:r>
            <a:endParaRPr lang="en-US" altLang="en-US" sz="1600"/>
          </a:p>
          <a:p>
            <a:endParaRPr lang="en-US" altLang="en-US" sz="1600"/>
          </a:p>
          <a:p>
            <a:r>
              <a:rPr lang="en-US" altLang="en-US" sz="1600"/>
              <a:t>Jan </a:t>
            </a:r>
            <a:r>
              <a:rPr lang="en-US" altLang="en-US" sz="1600">
                <a:solidFill>
                  <a:srgbClr val="FFFA00"/>
                </a:solidFill>
              </a:rPr>
              <a:t>2007</a:t>
            </a:r>
            <a:r>
              <a:rPr lang="en-US" altLang="en-US" sz="1600"/>
              <a:t> (Email with patch): </a:t>
            </a:r>
          </a:p>
          <a:p>
            <a:endParaRPr lang="en-US" altLang="en-US" sz="1600"/>
          </a:p>
          <a:p>
            <a:r>
              <a:rPr lang="en-US" altLang="en-US" sz="2800" i="1"/>
              <a:t>It was </a:t>
            </a:r>
            <a:r>
              <a:rPr lang="en-US" altLang="en-US" sz="2800" i="1">
                <a:solidFill>
                  <a:srgbClr val="FFFA00"/>
                </a:solidFill>
              </a:rPr>
              <a:t>much easier</a:t>
            </a:r>
            <a:r>
              <a:rPr lang="en-US" altLang="en-US" sz="2800" i="1"/>
              <a:t> than I expected it to be because the </a:t>
            </a:r>
            <a:r>
              <a:rPr lang="en-US" altLang="en-US" sz="2800" i="1">
                <a:solidFill>
                  <a:srgbClr val="FFFA00"/>
                </a:solidFill>
              </a:rPr>
              <a:t>existing groups code</a:t>
            </a:r>
            <a:r>
              <a:rPr lang="en-US" altLang="en-US" sz="2800" i="1"/>
              <a:t> (and search groups code) was very easy to extend. Kudos - </a:t>
            </a:r>
            <a:r>
              <a:rPr lang="en-US" altLang="en-US" sz="2800" i="1">
                <a:solidFill>
                  <a:srgbClr val="FFFA00"/>
                </a:solidFill>
              </a:rPr>
              <a:t>I wouldn't have tried it if so much hadn't already been solved well.</a:t>
            </a:r>
          </a:p>
          <a:p>
            <a:r>
              <a:rPr lang="en-US" altLang="en-US" sz="2800" i="1"/>
              <a:t>Thanks!</a:t>
            </a:r>
          </a:p>
        </p:txBody>
      </p:sp>
    </p:spTree>
    <p:extLst>
      <p:ext uri="{BB962C8B-B14F-4D97-AF65-F5344CB8AC3E}">
        <p14:creationId xmlns:p14="http://schemas.microsoft.com/office/powerpoint/2010/main" val="3234220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a:extLst>
              <a:ext uri="{FF2B5EF4-FFF2-40B4-BE49-F238E27FC236}">
                <a16:creationId xmlns:a16="http://schemas.microsoft.com/office/drawing/2014/main" id="{A67123B8-0815-414D-9FA3-96B3BE7B6237}"/>
              </a:ext>
            </a:extLst>
          </p:cNvPr>
          <p:cNvSpPr>
            <a:spLocks noGrp="1" noChangeArrowheads="1"/>
          </p:cNvSpPr>
          <p:nvPr>
            <p:ph type="title"/>
          </p:nvPr>
        </p:nvSpPr>
        <p:spPr>
          <a:xfrm>
            <a:off x="2209800" y="76200"/>
            <a:ext cx="7772400" cy="1143000"/>
          </a:xfrm>
        </p:spPr>
        <p:txBody>
          <a:bodyPr/>
          <a:lstStyle/>
          <a:p>
            <a:pPr eaLnBrk="1" hangingPunct="1"/>
            <a:r>
              <a:rPr lang="en-US" altLang="en-US" dirty="0"/>
              <a:t>Tasks were individual</a:t>
            </a:r>
          </a:p>
        </p:txBody>
      </p:sp>
      <p:sp>
        <p:nvSpPr>
          <p:cNvPr id="48131" name="Footer Placeholder 1">
            <a:extLst>
              <a:ext uri="{FF2B5EF4-FFF2-40B4-BE49-F238E27FC236}">
                <a16:creationId xmlns:a16="http://schemas.microsoft.com/office/drawing/2014/main" id="{7F130C40-8FC0-A042-A46F-8DDA1693E12A}"/>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a:t>@jameshowison</a:t>
            </a:r>
          </a:p>
        </p:txBody>
      </p:sp>
      <p:pic>
        <p:nvPicPr>
          <p:cNvPr id="48130" name="Picture 1" descr="Task bar graph">
            <a:extLst>
              <a:ext uri="{FF2B5EF4-FFF2-40B4-BE49-F238E27FC236}">
                <a16:creationId xmlns:a16="http://schemas.microsoft.com/office/drawing/2014/main" id="{1F66447F-5A9B-B144-AB77-8B31FC478B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74826" y="1773239"/>
            <a:ext cx="8677275"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3857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286A0-5A9E-EF46-A2AC-887ED0853623}"/>
              </a:ext>
            </a:extLst>
          </p:cNvPr>
          <p:cNvSpPr>
            <a:spLocks noGrp="1"/>
          </p:cNvSpPr>
          <p:nvPr>
            <p:ph type="title"/>
          </p:nvPr>
        </p:nvSpPr>
        <p:spPr/>
        <p:txBody>
          <a:bodyPr/>
          <a:lstStyle/>
          <a:p>
            <a:r>
              <a:rPr lang="en-US" dirty="0"/>
              <a:t>Tasks were deferred until quickly possible</a:t>
            </a:r>
          </a:p>
        </p:txBody>
      </p:sp>
      <p:pic>
        <p:nvPicPr>
          <p:cNvPr id="4" name="Picture 1" descr="Task timetable chart">
            <a:extLst>
              <a:ext uri="{FF2B5EF4-FFF2-40B4-BE49-F238E27FC236}">
                <a16:creationId xmlns:a16="http://schemas.microsoft.com/office/drawing/2014/main" id="{AB2A276C-44C9-3647-8354-27256D1224B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38268" y="1511447"/>
            <a:ext cx="8715463" cy="471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descr="Greyed area to denote attention to a section">
            <a:extLst>
              <a:ext uri="{FF2B5EF4-FFF2-40B4-BE49-F238E27FC236}">
                <a16:creationId xmlns:a16="http://schemas.microsoft.com/office/drawing/2014/main" id="{6652C668-3116-3D44-9E95-B7188E19D4F1}"/>
              </a:ext>
            </a:extLst>
          </p:cNvPr>
          <p:cNvSpPr>
            <a:spLocks noChangeArrowheads="1"/>
          </p:cNvSpPr>
          <p:nvPr/>
        </p:nvSpPr>
        <p:spPr bwMode="auto">
          <a:xfrm>
            <a:off x="6264785" y="4859338"/>
            <a:ext cx="794921" cy="811118"/>
          </a:xfrm>
          <a:prstGeom prst="rect">
            <a:avLst/>
          </a:prstGeom>
          <a:solidFill>
            <a:schemeClr val="bg1">
              <a:alpha val="2784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 name="Rectangle 8" descr="Greyed area to denote attention to a section">
            <a:extLst>
              <a:ext uri="{FF2B5EF4-FFF2-40B4-BE49-F238E27FC236}">
                <a16:creationId xmlns:a16="http://schemas.microsoft.com/office/drawing/2014/main" id="{05ADFA64-9BA7-DC43-9C64-99D1D362145C}"/>
              </a:ext>
            </a:extLst>
          </p:cNvPr>
          <p:cNvSpPr>
            <a:spLocks noChangeArrowheads="1"/>
          </p:cNvSpPr>
          <p:nvPr/>
        </p:nvSpPr>
        <p:spPr bwMode="auto">
          <a:xfrm>
            <a:off x="7274859" y="1690688"/>
            <a:ext cx="1272800" cy="3168650"/>
          </a:xfrm>
          <a:prstGeom prst="rect">
            <a:avLst/>
          </a:prstGeom>
          <a:solidFill>
            <a:schemeClr val="bg1">
              <a:alpha val="2784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Tree>
    <p:extLst>
      <p:ext uri="{BB962C8B-B14F-4D97-AF65-F5344CB8AC3E}">
        <p14:creationId xmlns:p14="http://schemas.microsoft.com/office/powerpoint/2010/main" val="38412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A0C15515-7CE9-394F-B2C0-7FD846999EBE}"/>
              </a:ext>
            </a:extLst>
          </p:cNvPr>
          <p:cNvSpPr>
            <a:spLocks noGrp="1" noChangeArrowheads="1"/>
          </p:cNvSpPr>
          <p:nvPr>
            <p:ph type="title"/>
          </p:nvPr>
        </p:nvSpPr>
        <p:spPr/>
        <p:txBody>
          <a:bodyPr/>
          <a:lstStyle/>
          <a:p>
            <a:pPr eaLnBrk="1" hangingPunct="1"/>
            <a:r>
              <a:rPr lang="en-US" altLang="en-US" sz="4000" dirty="0"/>
              <a:t>An image of FLOSS production:</a:t>
            </a:r>
            <a:br>
              <a:rPr lang="en-US" altLang="en-US" sz="4000" dirty="0"/>
            </a:br>
            <a:r>
              <a:rPr lang="en-US" altLang="en-US" sz="4000" dirty="0"/>
              <a:t>Open Superposition</a:t>
            </a:r>
            <a:endParaRPr lang="en-US" altLang="en-US" dirty="0"/>
          </a:p>
        </p:txBody>
      </p:sp>
      <p:sp>
        <p:nvSpPr>
          <p:cNvPr id="53250" name="Rectangle 3">
            <a:extLst>
              <a:ext uri="{FF2B5EF4-FFF2-40B4-BE49-F238E27FC236}">
                <a16:creationId xmlns:a16="http://schemas.microsoft.com/office/drawing/2014/main" id="{4B351D52-9D5C-7843-A86E-1B2680C3BB11}"/>
              </a:ext>
            </a:extLst>
          </p:cNvPr>
          <p:cNvSpPr>
            <a:spLocks noGrp="1" noChangeArrowheads="1"/>
          </p:cNvSpPr>
          <p:nvPr>
            <p:ph idx="1"/>
          </p:nvPr>
        </p:nvSpPr>
        <p:spPr/>
        <p:txBody>
          <a:bodyPr/>
          <a:lstStyle/>
          <a:p>
            <a:pPr eaLnBrk="1" hangingPunct="1">
              <a:lnSpc>
                <a:spcPct val="90000"/>
              </a:lnSpc>
            </a:pPr>
            <a:r>
              <a:rPr lang="en-US" altLang="en-US" dirty="0"/>
              <a:t>Work is done in Tasks that are</a:t>
            </a:r>
          </a:p>
          <a:p>
            <a:pPr lvl="1" eaLnBrk="1" hangingPunct="1">
              <a:lnSpc>
                <a:spcPct val="90000"/>
              </a:lnSpc>
            </a:pPr>
            <a:r>
              <a:rPr lang="en-US" altLang="en-US" dirty="0"/>
              <a:t>Individual</a:t>
            </a:r>
          </a:p>
          <a:p>
            <a:pPr lvl="1" eaLnBrk="1" hangingPunct="1">
              <a:lnSpc>
                <a:spcPct val="90000"/>
              </a:lnSpc>
            </a:pPr>
            <a:r>
              <a:rPr lang="en-US" altLang="en-US" dirty="0"/>
              <a:t>Short</a:t>
            </a:r>
          </a:p>
          <a:p>
            <a:pPr lvl="1" eaLnBrk="1" hangingPunct="1">
              <a:lnSpc>
                <a:spcPct val="90000"/>
              </a:lnSpc>
            </a:pPr>
            <a:r>
              <a:rPr lang="en-US" altLang="en-US" dirty="0"/>
              <a:t>Layered</a:t>
            </a:r>
          </a:p>
          <a:p>
            <a:pPr lvl="1" eaLnBrk="1" hangingPunct="1">
              <a:lnSpc>
                <a:spcPct val="90000"/>
              </a:lnSpc>
              <a:buFontTx/>
              <a:buNone/>
            </a:pPr>
            <a:endParaRPr lang="en-US" altLang="en-US" dirty="0"/>
          </a:p>
          <a:p>
            <a:pPr eaLnBrk="1" hangingPunct="1">
              <a:lnSpc>
                <a:spcPct val="90000"/>
              </a:lnSpc>
            </a:pPr>
            <a:r>
              <a:rPr lang="en-US" altLang="en-US" dirty="0"/>
              <a:t>Complex work is often deferred</a:t>
            </a:r>
          </a:p>
          <a:p>
            <a:pPr lvl="1" eaLnBrk="1" hangingPunct="1">
              <a:lnSpc>
                <a:spcPct val="90000"/>
              </a:lnSpc>
            </a:pPr>
            <a:r>
              <a:rPr lang="en-US" altLang="en-US" dirty="0"/>
              <a:t>Until it is easier (</a:t>
            </a:r>
            <a:r>
              <a:rPr lang="en-US" altLang="en-US" dirty="0" err="1"/>
              <a:t>doesn</a:t>
            </a:r>
            <a:r>
              <a:rPr lang="ja-JP" altLang="en-US"/>
              <a:t>’</a:t>
            </a:r>
            <a:r>
              <a:rPr lang="en-US" altLang="ja-JP" dirty="0"/>
              <a:t>t always happen!)</a:t>
            </a:r>
            <a:endParaRPr lang="en-US" altLang="en-US" dirty="0"/>
          </a:p>
        </p:txBody>
      </p:sp>
      <p:sp>
        <p:nvSpPr>
          <p:cNvPr id="53251" name="Rectangle 4">
            <a:extLst>
              <a:ext uri="{FF2B5EF4-FFF2-40B4-BE49-F238E27FC236}">
                <a16:creationId xmlns:a16="http://schemas.microsoft.com/office/drawing/2014/main" id="{373E4255-898A-2D4A-A6F2-A62A742B8FB5}"/>
              </a:ext>
            </a:extLst>
          </p:cNvPr>
          <p:cNvSpPr>
            <a:spLocks noChangeArrowheads="1"/>
          </p:cNvSpPr>
          <p:nvPr/>
        </p:nvSpPr>
        <p:spPr bwMode="auto">
          <a:xfrm>
            <a:off x="1524000" y="5805488"/>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dirty="0">
                <a:solidFill>
                  <a:srgbClr val="FFFA00"/>
                </a:solidFill>
              </a:rPr>
              <a:t>Other types of work build on this base</a:t>
            </a:r>
            <a:endParaRPr lang="en-US" altLang="en-US" dirty="0"/>
          </a:p>
        </p:txBody>
      </p:sp>
      <p:sp>
        <p:nvSpPr>
          <p:cNvPr id="53252" name="Footer Placeholder 1">
            <a:extLst>
              <a:ext uri="{FF2B5EF4-FFF2-40B4-BE49-F238E27FC236}">
                <a16:creationId xmlns:a16="http://schemas.microsoft.com/office/drawing/2014/main" id="{7A816285-65AA-F643-A2DB-DA99C442BEAC}"/>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a:t>@jameshowison</a:t>
            </a:r>
          </a:p>
        </p:txBody>
      </p:sp>
    </p:spTree>
    <p:extLst>
      <p:ext uri="{BB962C8B-B14F-4D97-AF65-F5344CB8AC3E}">
        <p14:creationId xmlns:p14="http://schemas.microsoft.com/office/powerpoint/2010/main" val="2585365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51A5BF95-16A6-5440-A5FB-96298FE1DC0C}"/>
              </a:ext>
              <a:ext uri="{C183D7F6-B498-43B3-948B-1728B52AA6E4}">
                <adec:decorative xmlns:adec="http://schemas.microsoft.com/office/drawing/2017/decorative" val="1"/>
              </a:ext>
            </a:extLst>
          </p:cNvPr>
          <p:cNvSpPr>
            <a:spLocks noGrp="1"/>
          </p:cNvSpPr>
          <p:nvPr>
            <p:ph type="title"/>
          </p:nvPr>
        </p:nvSpPr>
        <p:spPr/>
        <p:txBody>
          <a:bodyPr/>
          <a:lstStyle/>
          <a:p>
            <a:r>
              <a:rPr lang="en-US" altLang="en-US" dirty="0">
                <a:solidFill>
                  <a:schemeClr val="bg1"/>
                </a:solidFill>
              </a:rPr>
              <a:t>Diagram</a:t>
            </a:r>
            <a:r>
              <a:rPr lang="en-US" altLang="en-US" dirty="0"/>
              <a:t> of the theory</a:t>
            </a:r>
            <a:r>
              <a:rPr lang="en-US" altLang="en-US" baseline="0" dirty="0"/>
              <a:t> of open source</a:t>
            </a:r>
            <a:endParaRPr lang="en-US" altLang="en-US" dirty="0"/>
          </a:p>
        </p:txBody>
      </p:sp>
      <p:pic>
        <p:nvPicPr>
          <p:cNvPr id="62467" name="Picture 3" descr="Diagram of the theory of open source">
            <a:extLst>
              <a:ext uri="{FF2B5EF4-FFF2-40B4-BE49-F238E27FC236}">
                <a16:creationId xmlns:a16="http://schemas.microsoft.com/office/drawing/2014/main" id="{1CE0B7F7-906D-E248-AEF5-3D1F0A228B8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8214" y="452438"/>
            <a:ext cx="7775575" cy="521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TextBox 1">
            <a:extLst>
              <a:ext uri="{FF2B5EF4-FFF2-40B4-BE49-F238E27FC236}">
                <a16:creationId xmlns:a16="http://schemas.microsoft.com/office/drawing/2014/main" id="{335AF0F1-1AE3-3B48-925E-D529E0539459}"/>
              </a:ext>
            </a:extLst>
          </p:cNvPr>
          <p:cNvSpPr txBox="1">
            <a:spLocks noChangeArrowheads="1"/>
          </p:cNvSpPr>
          <p:nvPr/>
        </p:nvSpPr>
        <p:spPr bwMode="auto">
          <a:xfrm>
            <a:off x="1992313" y="5732463"/>
            <a:ext cx="8170862"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400"/>
              <a:t>Howison, J., &amp; Crowston, K. (2014). Collaboration through open superposition: A theory of the open source way. </a:t>
            </a:r>
            <a:r>
              <a:rPr lang="en-US" altLang="en-US" sz="1400" i="1"/>
              <a:t>MIS Quarterly</a:t>
            </a:r>
            <a:r>
              <a:rPr lang="en-US" altLang="en-US" sz="1400"/>
              <a:t>, </a:t>
            </a:r>
            <a:r>
              <a:rPr lang="en-US" altLang="en-US" sz="1400" i="1"/>
              <a:t>38</a:t>
            </a:r>
            <a:r>
              <a:rPr lang="en-US" altLang="en-US" sz="1400"/>
              <a:t>(1), 29–50.</a:t>
            </a:r>
          </a:p>
          <a:p>
            <a:endParaRPr lang="en-US" altLang="en-US"/>
          </a:p>
        </p:txBody>
      </p:sp>
      <p:sp>
        <p:nvSpPr>
          <p:cNvPr id="62468" name="Footer Placeholder 1">
            <a:extLst>
              <a:ext uri="{FF2B5EF4-FFF2-40B4-BE49-F238E27FC236}">
                <a16:creationId xmlns:a16="http://schemas.microsoft.com/office/drawing/2014/main" id="{CB1D6378-9AF0-9C4A-ADA2-965678AC92CD}"/>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a:t>@jameshowison</a:t>
            </a:r>
          </a:p>
        </p:txBody>
      </p:sp>
    </p:spTree>
    <p:extLst>
      <p:ext uri="{BB962C8B-B14F-4D97-AF65-F5344CB8AC3E}">
        <p14:creationId xmlns:p14="http://schemas.microsoft.com/office/powerpoint/2010/main" val="19327909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0FB77-599B-2F4D-B72F-13E9F7C273D5}"/>
              </a:ext>
            </a:extLst>
          </p:cNvPr>
          <p:cNvSpPr>
            <a:spLocks noGrp="1"/>
          </p:cNvSpPr>
          <p:nvPr>
            <p:ph type="title"/>
          </p:nvPr>
        </p:nvSpPr>
        <p:spPr/>
        <p:txBody>
          <a:bodyPr/>
          <a:lstStyle/>
          <a:p>
            <a:r>
              <a:rPr lang="en-US" dirty="0"/>
              <a:t>An Image of scientific software work</a:t>
            </a:r>
          </a:p>
        </p:txBody>
      </p:sp>
      <p:sp>
        <p:nvSpPr>
          <p:cNvPr id="3" name="Content Placeholder 2">
            <a:extLst>
              <a:ext uri="{FF2B5EF4-FFF2-40B4-BE49-F238E27FC236}">
                <a16:creationId xmlns:a16="http://schemas.microsoft.com/office/drawing/2014/main" id="{63176983-AC56-164C-9729-F8129ED4AB7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7537129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3606" y="2095906"/>
            <a:ext cx="5853912" cy="1143000"/>
          </a:xfrm>
        </p:spPr>
        <p:txBody>
          <a:bodyPr>
            <a:normAutofit fontScale="90000"/>
          </a:bodyPr>
          <a:lstStyle/>
          <a:p>
            <a:r>
              <a:rPr lang="en-US" dirty="0"/>
              <a:t>How does a</a:t>
            </a:r>
            <a:br>
              <a:rPr lang="en-US" dirty="0"/>
            </a:br>
            <a:r>
              <a:rPr lang="en-US" dirty="0"/>
              <a:t>a cubic km of ice </a:t>
            </a:r>
            <a:br>
              <a:rPr lang="en-US" dirty="0"/>
            </a:br>
            <a:r>
              <a:rPr lang="en-US" dirty="0"/>
              <a:t>become a  </a:t>
            </a:r>
            <a:br>
              <a:rPr lang="en-US" dirty="0"/>
            </a:br>
            <a:r>
              <a:rPr lang="en-US" dirty="0"/>
              <a:t>scientific paper?</a:t>
            </a:r>
          </a:p>
        </p:txBody>
      </p:sp>
    </p:spTree>
    <p:extLst>
      <p:ext uri="{BB962C8B-B14F-4D97-AF65-F5344CB8AC3E}">
        <p14:creationId xmlns:p14="http://schemas.microsoft.com/office/powerpoint/2010/main" val="1480438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950548"/>
            <a:ext cx="8229600" cy="1143000"/>
          </a:xfrm>
        </p:spPr>
        <p:txBody>
          <a:bodyPr>
            <a:normAutofit fontScale="90000"/>
          </a:bodyPr>
          <a:lstStyle/>
          <a:p>
            <a:r>
              <a:rPr lang="en-US" dirty="0"/>
              <a:t>My big question:</a:t>
            </a:r>
            <a:br>
              <a:rPr lang="en-US" dirty="0"/>
            </a:br>
            <a:br>
              <a:rPr lang="en-US" dirty="0"/>
            </a:br>
            <a:r>
              <a:rPr lang="en-US" dirty="0"/>
              <a:t>How does working on things made out of digital information change the way we collectively work?</a:t>
            </a:r>
          </a:p>
        </p:txBody>
      </p:sp>
      <p:sp>
        <p:nvSpPr>
          <p:cNvPr id="3" name="Footer Placeholder 2"/>
          <p:cNvSpPr>
            <a:spLocks noGrp="1"/>
          </p:cNvSpPr>
          <p:nvPr>
            <p:ph type="ftr" sz="quarter" idx="11"/>
          </p:nvPr>
        </p:nvSpPr>
        <p:spPr/>
        <p:txBody>
          <a:bodyPr/>
          <a:lstStyle/>
          <a:p>
            <a:r>
              <a:rPr lang="en-US"/>
              <a:t>@jameshowison</a:t>
            </a:r>
          </a:p>
        </p:txBody>
      </p:sp>
    </p:spTree>
    <p:extLst>
      <p:ext uri="{BB962C8B-B14F-4D97-AF65-F5344CB8AC3E}">
        <p14:creationId xmlns:p14="http://schemas.microsoft.com/office/powerpoint/2010/main" val="42785810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First find some ice</a:t>
            </a:r>
          </a:p>
        </p:txBody>
      </p:sp>
      <p:pic>
        <p:nvPicPr>
          <p:cNvPr id="4" name="Content Placeholder 3" descr="Airplane wing over snowy field"/>
          <p:cNvPicPr>
            <a:picLocks noGrp="1" noChangeAspect="1"/>
          </p:cNvPicPr>
          <p:nvPr>
            <p:ph idx="1"/>
          </p:nvPr>
        </p:nvPicPr>
        <p:blipFill>
          <a:blip r:embed="rId2"/>
          <a:stretch>
            <a:fillRect/>
          </a:stretch>
        </p:blipFill>
        <p:spPr>
          <a:xfrm>
            <a:off x="4540250" y="2966244"/>
            <a:ext cx="3111500" cy="2070100"/>
          </a:xfrm>
        </p:spPr>
      </p:pic>
      <p:sp>
        <p:nvSpPr>
          <p:cNvPr id="5" name="TextBox 4"/>
          <p:cNvSpPr txBox="1"/>
          <p:nvPr/>
        </p:nvSpPr>
        <p:spPr>
          <a:xfrm>
            <a:off x="7632541" y="6437477"/>
            <a:ext cx="2019603" cy="369332"/>
          </a:xfrm>
          <a:prstGeom prst="rect">
            <a:avLst/>
          </a:prstGeom>
          <a:noFill/>
        </p:spPr>
        <p:txBody>
          <a:bodyPr wrap="none" rtlCol="0">
            <a:spAutoFit/>
          </a:bodyPr>
          <a:lstStyle/>
          <a:p>
            <a:r>
              <a:rPr lang="en-US" dirty="0"/>
              <a:t>Image Credit: NASA</a:t>
            </a:r>
          </a:p>
        </p:txBody>
      </p:sp>
    </p:spTree>
    <p:extLst>
      <p:ext uri="{BB962C8B-B14F-4D97-AF65-F5344CB8AC3E}">
        <p14:creationId xmlns:p14="http://schemas.microsoft.com/office/powerpoint/2010/main" val="20901457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 a big drill</a:t>
            </a:r>
          </a:p>
        </p:txBody>
      </p:sp>
      <p:pic>
        <p:nvPicPr>
          <p:cNvPr id="4" name="Content Placeholder 3" descr="A big ice drill."/>
          <p:cNvPicPr>
            <a:picLocks noGrp="1" noChangeAspect="1"/>
          </p:cNvPicPr>
          <p:nvPr>
            <p:ph idx="1"/>
          </p:nvPr>
        </p:nvPicPr>
        <p:blipFill>
          <a:blip r:embed="rId2"/>
          <a:stretch>
            <a:fillRect/>
          </a:stretch>
        </p:blipFill>
        <p:spPr>
          <a:xfrm>
            <a:off x="2986094" y="1825625"/>
            <a:ext cx="6219811" cy="4351338"/>
          </a:xfrm>
        </p:spPr>
      </p:pic>
      <p:sp>
        <p:nvSpPr>
          <p:cNvPr id="5" name="TextBox 4"/>
          <p:cNvSpPr txBox="1"/>
          <p:nvPr/>
        </p:nvSpPr>
        <p:spPr>
          <a:xfrm>
            <a:off x="7221454" y="6437477"/>
            <a:ext cx="2248520" cy="369332"/>
          </a:xfrm>
          <a:prstGeom prst="rect">
            <a:avLst/>
          </a:prstGeom>
          <a:noFill/>
        </p:spPr>
        <p:txBody>
          <a:bodyPr wrap="none" rtlCol="0">
            <a:spAutoFit/>
          </a:bodyPr>
          <a:lstStyle/>
          <a:p>
            <a:r>
              <a:rPr lang="en-US" dirty="0"/>
              <a:t>Image Credit: </a:t>
            </a:r>
            <a:r>
              <a:rPr lang="en-US" dirty="0" err="1"/>
              <a:t>IceCube</a:t>
            </a:r>
            <a:endParaRPr lang="en-US" dirty="0"/>
          </a:p>
        </p:txBody>
      </p:sp>
    </p:spTree>
    <p:extLst>
      <p:ext uri="{BB962C8B-B14F-4D97-AF65-F5344CB8AC3E}">
        <p14:creationId xmlns:p14="http://schemas.microsoft.com/office/powerpoint/2010/main" val="1508390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some Digital Optical Modules</a:t>
            </a:r>
          </a:p>
        </p:txBody>
      </p:sp>
      <p:pic>
        <p:nvPicPr>
          <p:cNvPr id="4" name="Content Placeholder 3" descr="A digital optical module"/>
          <p:cNvPicPr>
            <a:picLocks noGrp="1" noChangeAspect="1"/>
          </p:cNvPicPr>
          <p:nvPr>
            <p:ph idx="1"/>
          </p:nvPr>
        </p:nvPicPr>
        <p:blipFill>
          <a:blip r:embed="rId2"/>
          <a:stretch>
            <a:fillRect/>
          </a:stretch>
        </p:blipFill>
        <p:spPr>
          <a:xfrm>
            <a:off x="2832496" y="1825625"/>
            <a:ext cx="6527007" cy="4351338"/>
          </a:xfrm>
        </p:spPr>
      </p:pic>
      <p:sp>
        <p:nvSpPr>
          <p:cNvPr id="5" name="TextBox 4"/>
          <p:cNvSpPr txBox="1"/>
          <p:nvPr/>
        </p:nvSpPr>
        <p:spPr>
          <a:xfrm>
            <a:off x="7239597" y="6437477"/>
            <a:ext cx="2248520" cy="369332"/>
          </a:xfrm>
          <a:prstGeom prst="rect">
            <a:avLst/>
          </a:prstGeom>
          <a:noFill/>
        </p:spPr>
        <p:txBody>
          <a:bodyPr wrap="none" rtlCol="0">
            <a:spAutoFit/>
          </a:bodyPr>
          <a:lstStyle/>
          <a:p>
            <a:r>
              <a:rPr lang="en-US" dirty="0"/>
              <a:t>Image Credit: </a:t>
            </a:r>
            <a:r>
              <a:rPr lang="en-US" dirty="0" err="1"/>
              <a:t>IceCube</a:t>
            </a:r>
            <a:endParaRPr lang="en-US" dirty="0"/>
          </a:p>
        </p:txBody>
      </p:sp>
    </p:spTree>
    <p:extLst>
      <p:ext uri="{BB962C8B-B14F-4D97-AF65-F5344CB8AC3E}">
        <p14:creationId xmlns:p14="http://schemas.microsoft.com/office/powerpoint/2010/main" val="5932852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Combine</a:t>
            </a:r>
          </a:p>
        </p:txBody>
      </p:sp>
      <p:pic>
        <p:nvPicPr>
          <p:cNvPr id="4" name="Content Placeholder 3" descr="Very deep drill ice hole."/>
          <p:cNvPicPr>
            <a:picLocks noGrp="1" noChangeAspect="1"/>
          </p:cNvPicPr>
          <p:nvPr>
            <p:ph idx="1"/>
          </p:nvPr>
        </p:nvPicPr>
        <p:blipFill>
          <a:blip r:embed="rId2"/>
          <a:stretch>
            <a:fillRect/>
          </a:stretch>
        </p:blipFill>
        <p:spPr>
          <a:xfrm>
            <a:off x="3195108" y="1825625"/>
            <a:ext cx="5801784" cy="4351338"/>
          </a:xfrm>
        </p:spPr>
      </p:pic>
      <p:sp>
        <p:nvSpPr>
          <p:cNvPr id="5" name="TextBox 4"/>
          <p:cNvSpPr txBox="1"/>
          <p:nvPr/>
        </p:nvSpPr>
        <p:spPr>
          <a:xfrm>
            <a:off x="6786026" y="6437477"/>
            <a:ext cx="2248520" cy="369332"/>
          </a:xfrm>
          <a:prstGeom prst="rect">
            <a:avLst/>
          </a:prstGeom>
          <a:noFill/>
        </p:spPr>
        <p:txBody>
          <a:bodyPr wrap="none" rtlCol="0">
            <a:spAutoFit/>
          </a:bodyPr>
          <a:lstStyle/>
          <a:p>
            <a:r>
              <a:rPr lang="en-US" dirty="0"/>
              <a:t>Image Credit: </a:t>
            </a:r>
            <a:r>
              <a:rPr lang="en-US" dirty="0" err="1"/>
              <a:t>IceCube</a:t>
            </a:r>
            <a:endParaRPr lang="en-US" dirty="0"/>
          </a:p>
        </p:txBody>
      </p:sp>
    </p:spTree>
    <p:extLst>
      <p:ext uri="{BB962C8B-B14F-4D97-AF65-F5344CB8AC3E}">
        <p14:creationId xmlns:p14="http://schemas.microsoft.com/office/powerpoint/2010/main" val="3986146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Collect and filter data</a:t>
            </a:r>
          </a:p>
        </p:txBody>
      </p:sp>
      <p:pic>
        <p:nvPicPr>
          <p:cNvPr id="4" name="Content Placeholder 3" descr="Antarctica Data Centre"/>
          <p:cNvPicPr>
            <a:picLocks noGrp="1" noChangeAspect="1"/>
          </p:cNvPicPr>
          <p:nvPr>
            <p:ph idx="1"/>
          </p:nvPr>
        </p:nvPicPr>
        <p:blipFill>
          <a:blip r:embed="rId2"/>
          <a:srcRect l="-18187" r="-18187"/>
          <a:stretch>
            <a:fillRect/>
          </a:stretch>
        </p:blipFill>
        <p:spPr>
          <a:xfrm>
            <a:off x="1524000" y="1408631"/>
            <a:ext cx="9144000" cy="5028847"/>
          </a:xfrm>
        </p:spPr>
      </p:pic>
      <p:sp>
        <p:nvSpPr>
          <p:cNvPr id="6" name="TextBox 5"/>
          <p:cNvSpPr txBox="1"/>
          <p:nvPr/>
        </p:nvSpPr>
        <p:spPr>
          <a:xfrm>
            <a:off x="6786026" y="6437477"/>
            <a:ext cx="2248520" cy="369332"/>
          </a:xfrm>
          <a:prstGeom prst="rect">
            <a:avLst/>
          </a:prstGeom>
          <a:noFill/>
        </p:spPr>
        <p:txBody>
          <a:bodyPr wrap="none" rtlCol="0">
            <a:spAutoFit/>
          </a:bodyPr>
          <a:lstStyle/>
          <a:p>
            <a:r>
              <a:rPr lang="en-US" dirty="0"/>
              <a:t>Image Credit: </a:t>
            </a:r>
            <a:r>
              <a:rPr lang="en-US" dirty="0" err="1"/>
              <a:t>IceCube</a:t>
            </a:r>
            <a:endParaRPr lang="en-US" dirty="0"/>
          </a:p>
        </p:txBody>
      </p:sp>
    </p:spTree>
    <p:extLst>
      <p:ext uri="{BB962C8B-B14F-4D97-AF65-F5344CB8AC3E}">
        <p14:creationId xmlns:p14="http://schemas.microsoft.com/office/powerpoint/2010/main" val="21736490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Store and analyze it</a:t>
            </a:r>
          </a:p>
        </p:txBody>
      </p:sp>
      <p:pic>
        <p:nvPicPr>
          <p:cNvPr id="4" name="Content Placeholder 3" descr="Data Center Picture"/>
          <p:cNvPicPr>
            <a:picLocks noGrp="1" noChangeAspect="1"/>
          </p:cNvPicPr>
          <p:nvPr>
            <p:ph idx="1"/>
          </p:nvPr>
        </p:nvPicPr>
        <p:blipFill>
          <a:blip r:embed="rId3"/>
          <a:stretch>
            <a:fillRect/>
          </a:stretch>
        </p:blipFill>
        <p:spPr>
          <a:xfrm>
            <a:off x="2834089" y="1825625"/>
            <a:ext cx="6523821" cy="4351338"/>
          </a:xfrm>
        </p:spPr>
      </p:pic>
      <p:sp>
        <p:nvSpPr>
          <p:cNvPr id="5" name="TextBox 4"/>
          <p:cNvSpPr txBox="1"/>
          <p:nvPr/>
        </p:nvSpPr>
        <p:spPr>
          <a:xfrm>
            <a:off x="4600376" y="6364905"/>
            <a:ext cx="6067624" cy="369332"/>
          </a:xfrm>
          <a:prstGeom prst="rect">
            <a:avLst/>
          </a:prstGeom>
          <a:noFill/>
        </p:spPr>
        <p:txBody>
          <a:bodyPr wrap="none" rtlCol="0">
            <a:spAutoFit/>
          </a:bodyPr>
          <a:lstStyle/>
          <a:p>
            <a:r>
              <a:rPr lang="en-US" dirty="0"/>
              <a:t>Image Credit: http://</a:t>
            </a:r>
            <a:r>
              <a:rPr lang="en-US" dirty="0" err="1"/>
              <a:t>www.flickr.com/photos/theplanetdotcom</a:t>
            </a:r>
            <a:endParaRPr lang="en-US" dirty="0"/>
          </a:p>
        </p:txBody>
      </p:sp>
    </p:spTree>
    <p:extLst>
      <p:ext uri="{BB962C8B-B14F-4D97-AF65-F5344CB8AC3E}">
        <p14:creationId xmlns:p14="http://schemas.microsoft.com/office/powerpoint/2010/main" val="42206305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Simulate light in ice</a:t>
            </a:r>
          </a:p>
        </p:txBody>
      </p:sp>
      <p:pic>
        <p:nvPicPr>
          <p:cNvPr id="4" name="Content Placeholder 3" descr="Ice candle with a flame in it."/>
          <p:cNvPicPr>
            <a:picLocks noGrp="1" noChangeAspect="1"/>
          </p:cNvPicPr>
          <p:nvPr>
            <p:ph idx="1"/>
          </p:nvPr>
        </p:nvPicPr>
        <p:blipFill>
          <a:blip r:embed="rId2"/>
          <a:stretch>
            <a:fillRect/>
          </a:stretch>
        </p:blipFill>
        <p:spPr>
          <a:xfrm>
            <a:off x="4540250" y="2966244"/>
            <a:ext cx="3111500" cy="2070100"/>
          </a:xfrm>
        </p:spPr>
      </p:pic>
      <p:sp>
        <p:nvSpPr>
          <p:cNvPr id="5" name="TextBox 4"/>
          <p:cNvSpPr txBox="1"/>
          <p:nvPr/>
        </p:nvSpPr>
        <p:spPr>
          <a:xfrm>
            <a:off x="4750996" y="6488668"/>
            <a:ext cx="5917004" cy="369332"/>
          </a:xfrm>
          <a:prstGeom prst="rect">
            <a:avLst/>
          </a:prstGeom>
          <a:noFill/>
        </p:spPr>
        <p:txBody>
          <a:bodyPr wrap="none" rtlCol="0">
            <a:spAutoFit/>
          </a:bodyPr>
          <a:lstStyle/>
          <a:p>
            <a:r>
              <a:rPr lang="en-US" dirty="0"/>
              <a:t>Photo credit: http://</a:t>
            </a:r>
            <a:r>
              <a:rPr lang="en-US" dirty="0" err="1"/>
              <a:t>www.flickr.com/photos/rainman_yukky</a:t>
            </a:r>
            <a:r>
              <a:rPr lang="en-US" dirty="0"/>
              <a:t>/</a:t>
            </a:r>
          </a:p>
        </p:txBody>
      </p:sp>
    </p:spTree>
    <p:extLst>
      <p:ext uri="{BB962C8B-B14F-4D97-AF65-F5344CB8AC3E}">
        <p14:creationId xmlns:p14="http://schemas.microsoft.com/office/powerpoint/2010/main" val="3463387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Simulate Atmosphere</a:t>
            </a:r>
          </a:p>
        </p:txBody>
      </p:sp>
      <p:pic>
        <p:nvPicPr>
          <p:cNvPr id="4" name="Content Placeholder 3" descr="Earth Atmosphere"/>
          <p:cNvPicPr>
            <a:picLocks noGrp="1" noChangeAspect="1"/>
          </p:cNvPicPr>
          <p:nvPr>
            <p:ph idx="1"/>
          </p:nvPr>
        </p:nvPicPr>
        <p:blipFill>
          <a:blip r:embed="rId2"/>
          <a:stretch>
            <a:fillRect/>
          </a:stretch>
        </p:blipFill>
        <p:spPr>
          <a:xfrm>
            <a:off x="2899608" y="1825625"/>
            <a:ext cx="6392783" cy="4351338"/>
          </a:xfrm>
        </p:spPr>
      </p:pic>
      <p:sp>
        <p:nvSpPr>
          <p:cNvPr id="5" name="TextBox 4"/>
          <p:cNvSpPr txBox="1"/>
          <p:nvPr/>
        </p:nvSpPr>
        <p:spPr>
          <a:xfrm>
            <a:off x="7493001" y="6364905"/>
            <a:ext cx="2019603" cy="369332"/>
          </a:xfrm>
          <a:prstGeom prst="rect">
            <a:avLst/>
          </a:prstGeom>
          <a:noFill/>
        </p:spPr>
        <p:txBody>
          <a:bodyPr wrap="none" rtlCol="0">
            <a:spAutoFit/>
          </a:bodyPr>
          <a:lstStyle/>
          <a:p>
            <a:r>
              <a:rPr lang="en-US" dirty="0"/>
              <a:t>Image Credit: NASA</a:t>
            </a:r>
          </a:p>
        </p:txBody>
      </p:sp>
    </p:spTree>
    <p:extLst>
      <p:ext uri="{BB962C8B-B14F-4D97-AF65-F5344CB8AC3E}">
        <p14:creationId xmlns:p14="http://schemas.microsoft.com/office/powerpoint/2010/main" val="13872600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a:t>
            </a:r>
          </a:p>
        </p:txBody>
      </p:sp>
      <p:pic>
        <p:nvPicPr>
          <p:cNvPr id="7" name="Content Placeholder 6" descr="Image of data lines">
            <a:extLst>
              <a:ext uri="{FF2B5EF4-FFF2-40B4-BE49-F238E27FC236}">
                <a16:creationId xmlns:a16="http://schemas.microsoft.com/office/drawing/2014/main" id="{C72CE9CD-7809-1349-A5EB-D5155F99588A}"/>
              </a:ext>
            </a:extLst>
          </p:cNvPr>
          <p:cNvPicPr>
            <a:picLocks noGrp="1" noChangeAspect="1"/>
          </p:cNvPicPr>
          <p:nvPr>
            <p:ph idx="1"/>
          </p:nvPr>
        </p:nvPicPr>
        <p:blipFill>
          <a:blip r:embed="rId2"/>
          <a:stretch>
            <a:fillRect/>
          </a:stretch>
        </p:blipFill>
        <p:spPr>
          <a:xfrm>
            <a:off x="3969124" y="1911350"/>
            <a:ext cx="4038600" cy="3035300"/>
          </a:xfrm>
        </p:spPr>
      </p:pic>
    </p:spTree>
    <p:extLst>
      <p:ext uri="{BB962C8B-B14F-4D97-AF65-F5344CB8AC3E}">
        <p14:creationId xmlns:p14="http://schemas.microsoft.com/office/powerpoint/2010/main" val="17944407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Analyze</a:t>
            </a:r>
          </a:p>
        </p:txBody>
      </p:sp>
      <p:pic>
        <p:nvPicPr>
          <p:cNvPr id="5" name="Picture 4" descr="Analysis.pdf"/>
          <p:cNvPicPr>
            <a:picLocks noChangeAspect="1"/>
          </p:cNvPicPr>
          <p:nvPr/>
        </p:nvPicPr>
        <p:blipFill>
          <a:blip r:embed="rId2"/>
          <a:stretch>
            <a:fillRect/>
          </a:stretch>
        </p:blipFill>
        <p:spPr>
          <a:xfrm>
            <a:off x="3515178" y="1417638"/>
            <a:ext cx="5251058" cy="4766088"/>
          </a:xfrm>
          <a:prstGeom prst="rect">
            <a:avLst/>
          </a:prstGeom>
        </p:spPr>
      </p:pic>
    </p:spTree>
    <p:extLst>
      <p:ext uri="{BB962C8B-B14F-4D97-AF65-F5344CB8AC3E}">
        <p14:creationId xmlns:p14="http://schemas.microsoft.com/office/powerpoint/2010/main" val="2876437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Affordance 1: Reuse</a:t>
            </a:r>
          </a:p>
        </p:txBody>
      </p:sp>
      <p:sp>
        <p:nvSpPr>
          <p:cNvPr id="3" name="Content Placeholder 2"/>
          <p:cNvSpPr>
            <a:spLocks noGrp="1"/>
          </p:cNvSpPr>
          <p:nvPr>
            <p:ph idx="1"/>
          </p:nvPr>
        </p:nvSpPr>
        <p:spPr/>
        <p:txBody>
          <a:bodyPr>
            <a:normAutofit/>
          </a:bodyPr>
          <a:lstStyle/>
          <a:p>
            <a:r>
              <a:rPr lang="en-US" dirty="0"/>
              <a:t>Digital information can be copied</a:t>
            </a:r>
          </a:p>
          <a:p>
            <a:pPr lvl="1"/>
            <a:r>
              <a:rPr lang="en-US" dirty="0"/>
              <a:t>High design costs</a:t>
            </a:r>
          </a:p>
          <a:p>
            <a:pPr lvl="1"/>
            <a:r>
              <a:rPr lang="en-US" dirty="0"/>
              <a:t>Ultra-low instantiation costs</a:t>
            </a:r>
          </a:p>
          <a:p>
            <a:pPr lvl="1"/>
            <a:r>
              <a:rPr lang="en-US" dirty="0"/>
              <a:t>Cheap network distribution</a:t>
            </a:r>
          </a:p>
          <a:p>
            <a:r>
              <a:rPr lang="en-US" dirty="0"/>
              <a:t>Implications:</a:t>
            </a:r>
          </a:p>
          <a:p>
            <a:pPr lvl="1"/>
            <a:r>
              <a:rPr lang="en-US" dirty="0"/>
              <a:t>“Write once, run anywhere”</a:t>
            </a:r>
          </a:p>
          <a:p>
            <a:pPr lvl="1"/>
            <a:r>
              <a:rPr lang="en-US" dirty="0"/>
              <a:t>Think of software as an artifact</a:t>
            </a:r>
          </a:p>
          <a:p>
            <a:pPr lvl="1"/>
            <a:r>
              <a:rPr lang="en-US" dirty="0"/>
              <a:t>Everyone gets a car!</a:t>
            </a:r>
          </a:p>
          <a:p>
            <a:endParaRPr lang="en-US" dirty="0"/>
          </a:p>
        </p:txBody>
      </p:sp>
      <p:sp>
        <p:nvSpPr>
          <p:cNvPr id="4" name="Footer Placeholder 3"/>
          <p:cNvSpPr>
            <a:spLocks noGrp="1"/>
          </p:cNvSpPr>
          <p:nvPr>
            <p:ph type="ftr" sz="quarter" idx="11"/>
          </p:nvPr>
        </p:nvSpPr>
        <p:spPr/>
        <p:txBody>
          <a:bodyPr/>
          <a:lstStyle/>
          <a:p>
            <a:r>
              <a:rPr lang="en-US"/>
              <a:t>@jameshowison</a:t>
            </a:r>
          </a:p>
        </p:txBody>
      </p:sp>
      <p:pic>
        <p:nvPicPr>
          <p:cNvPr id="7" name="Picture 6">
            <a:extLst>
              <a:ext uri="{FF2B5EF4-FFF2-40B4-BE49-F238E27FC236}">
                <a16:creationId xmlns:a16="http://schemas.microsoft.com/office/drawing/2014/main" id="{F9D8BED0-BBD4-6A4B-92F8-F45E715C67B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4630" y="2321455"/>
            <a:ext cx="3174180" cy="1787866"/>
          </a:xfrm>
          <a:prstGeom prst="rect">
            <a:avLst/>
          </a:prstGeom>
        </p:spPr>
      </p:pic>
    </p:spTree>
    <p:extLst>
      <p:ext uri="{BB962C8B-B14F-4D97-AF65-F5344CB8AC3E}">
        <p14:creationId xmlns:p14="http://schemas.microsoft.com/office/powerpoint/2010/main" val="18991043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Plots	</a:t>
            </a:r>
          </a:p>
        </p:txBody>
      </p:sp>
      <p:pic>
        <p:nvPicPr>
          <p:cNvPr id="4" name="Content Placeholder 3" descr="Line charts of search for muon neutrinos"/>
          <p:cNvPicPr>
            <a:picLocks noGrp="1" noChangeAspect="1"/>
          </p:cNvPicPr>
          <p:nvPr>
            <p:ph idx="1"/>
          </p:nvPr>
        </p:nvPicPr>
        <p:blipFill>
          <a:blip r:embed="rId2"/>
          <a:stretch>
            <a:fillRect/>
          </a:stretch>
        </p:blipFill>
        <p:spPr>
          <a:xfrm>
            <a:off x="2969883" y="1825625"/>
            <a:ext cx="6252233" cy="4351338"/>
          </a:xfrm>
        </p:spPr>
      </p:pic>
    </p:spTree>
    <p:extLst>
      <p:ext uri="{BB962C8B-B14F-4D97-AF65-F5344CB8AC3E}">
        <p14:creationId xmlns:p14="http://schemas.microsoft.com/office/powerpoint/2010/main" val="31623702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Publish</a:t>
            </a:r>
          </a:p>
        </p:txBody>
      </p:sp>
      <p:pic>
        <p:nvPicPr>
          <p:cNvPr id="6" name="Content Placeholder 5" descr="List of publishers"/>
          <p:cNvPicPr>
            <a:picLocks noGrp="1" noChangeAspect="1"/>
          </p:cNvPicPr>
          <p:nvPr>
            <p:ph idx="1"/>
          </p:nvPr>
        </p:nvPicPr>
        <p:blipFill>
          <a:blip r:embed="rId2"/>
          <a:stretch>
            <a:fillRect/>
          </a:stretch>
        </p:blipFill>
        <p:spPr>
          <a:xfrm>
            <a:off x="4379077" y="1825625"/>
            <a:ext cx="3433846" cy="4351338"/>
          </a:xfrm>
        </p:spPr>
      </p:pic>
    </p:spTree>
    <p:extLst>
      <p:ext uri="{BB962C8B-B14F-4D97-AF65-F5344CB8AC3E}">
        <p14:creationId xmlns:p14="http://schemas.microsoft.com/office/powerpoint/2010/main" val="2253803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Software is everywhere</a:t>
            </a:r>
          </a:p>
        </p:txBody>
      </p:sp>
      <p:pic>
        <p:nvPicPr>
          <p:cNvPr id="5" name="Content Placeholder 4" descr="Case1-HEP-BuildUp.pdf"/>
          <p:cNvPicPr>
            <a:picLocks noGrp="1" noChangeAspect="1"/>
          </p:cNvPicPr>
          <p:nvPr>
            <p:ph idx="1"/>
          </p:nvPr>
        </p:nvPicPr>
        <p:blipFill>
          <a:blip r:embed="rId3"/>
          <a:srcRect t="-27845" b="-27845"/>
          <a:stretch>
            <a:fillRect/>
          </a:stretch>
        </p:blipFill>
        <p:spPr>
          <a:xfrm>
            <a:off x="1433625" y="638284"/>
            <a:ext cx="9126798" cy="5019387"/>
          </a:xfrm>
        </p:spPr>
      </p:pic>
      <p:sp>
        <p:nvSpPr>
          <p:cNvPr id="3" name="TextBox 2">
            <a:extLst>
              <a:ext uri="{FF2B5EF4-FFF2-40B4-BE49-F238E27FC236}">
                <a16:creationId xmlns:a16="http://schemas.microsoft.com/office/drawing/2014/main" id="{25269FAA-5BD3-774C-BF16-E1540B749351}"/>
              </a:ext>
            </a:extLst>
          </p:cNvPr>
          <p:cNvSpPr txBox="1"/>
          <p:nvPr/>
        </p:nvSpPr>
        <p:spPr>
          <a:xfrm>
            <a:off x="2393576" y="5657671"/>
            <a:ext cx="9296400" cy="923330"/>
          </a:xfrm>
          <a:prstGeom prst="rect">
            <a:avLst/>
          </a:prstGeom>
          <a:noFill/>
        </p:spPr>
        <p:txBody>
          <a:bodyPr wrap="square" rtlCol="0">
            <a:spAutoFit/>
          </a:bodyPr>
          <a:lstStyle/>
          <a:p>
            <a:r>
              <a:rPr lang="en-US" dirty="0"/>
              <a:t>A point made better by many others, but particularly Edwards, P. N. (2010). </a:t>
            </a:r>
            <a:r>
              <a:rPr lang="en-US" i="1" dirty="0"/>
              <a:t>A vast machine: Computer models, climate data, and the politics of global warming</a:t>
            </a:r>
            <a:r>
              <a:rPr lang="en-US" dirty="0"/>
              <a:t>. MIT Press.</a:t>
            </a:r>
          </a:p>
          <a:p>
            <a:endParaRPr lang="en-US" dirty="0"/>
          </a:p>
        </p:txBody>
      </p:sp>
    </p:spTree>
    <p:extLst>
      <p:ext uri="{BB962C8B-B14F-4D97-AF65-F5344CB8AC3E}">
        <p14:creationId xmlns:p14="http://schemas.microsoft.com/office/powerpoint/2010/main" val="29091796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7660C-18B3-A345-94C4-B46FE2DB6027}"/>
              </a:ext>
            </a:extLst>
          </p:cNvPr>
          <p:cNvSpPr>
            <a:spLocks noGrp="1"/>
          </p:cNvSpPr>
          <p:nvPr>
            <p:ph type="title"/>
          </p:nvPr>
        </p:nvSpPr>
        <p:spPr/>
        <p:txBody>
          <a:bodyPr/>
          <a:lstStyle/>
          <a:p>
            <a:r>
              <a:rPr lang="en-US" dirty="0"/>
              <a:t>Three cases with focal papers</a:t>
            </a:r>
          </a:p>
        </p:txBody>
      </p:sp>
      <p:sp>
        <p:nvSpPr>
          <p:cNvPr id="3" name="Content Placeholder 2">
            <a:extLst>
              <a:ext uri="{FF2B5EF4-FFF2-40B4-BE49-F238E27FC236}">
                <a16:creationId xmlns:a16="http://schemas.microsoft.com/office/drawing/2014/main" id="{43EAC8B4-2302-9B48-B3CE-C9862504DF32}"/>
              </a:ext>
            </a:extLst>
          </p:cNvPr>
          <p:cNvSpPr>
            <a:spLocks noGrp="1"/>
          </p:cNvSpPr>
          <p:nvPr>
            <p:ph idx="1"/>
          </p:nvPr>
        </p:nvSpPr>
        <p:spPr/>
        <p:txBody>
          <a:bodyPr>
            <a:normAutofit fontScale="92500" lnSpcReduction="10000"/>
          </a:bodyPr>
          <a:lstStyle/>
          <a:p>
            <a:r>
              <a:rPr lang="en-US" dirty="0"/>
              <a:t>STAR collaboration at Brookhaven national lab</a:t>
            </a:r>
          </a:p>
          <a:p>
            <a:r>
              <a:rPr lang="en-US" dirty="0" err="1"/>
              <a:t>SBGrid</a:t>
            </a:r>
            <a:r>
              <a:rPr lang="en-US" dirty="0"/>
              <a:t> (Structural Biology Grid software distribution)</a:t>
            </a:r>
          </a:p>
          <a:p>
            <a:r>
              <a:rPr lang="en-US" dirty="0"/>
              <a:t>Bioinformatics study of leaf cutter ants</a:t>
            </a:r>
          </a:p>
          <a:p>
            <a:endParaRPr lang="en-US" dirty="0"/>
          </a:p>
          <a:p>
            <a:r>
              <a:rPr lang="en-US" dirty="0"/>
              <a:t>We documented the workflows, identifying all the software involved, then interviewed the producers of that software, focusing on incentives for doing the software work.</a:t>
            </a:r>
          </a:p>
          <a:p>
            <a:endParaRPr lang="en-US" dirty="0"/>
          </a:p>
          <a:p>
            <a:pPr marL="0" indent="0">
              <a:buNone/>
            </a:pPr>
            <a:r>
              <a:rPr lang="en-US" sz="2600" dirty="0">
                <a:effectLst/>
              </a:rPr>
              <a:t>Howison, J., &amp; </a:t>
            </a:r>
            <a:r>
              <a:rPr lang="en-US" sz="2600" dirty="0" err="1">
                <a:effectLst/>
              </a:rPr>
              <a:t>Herbsleb</a:t>
            </a:r>
            <a:r>
              <a:rPr lang="en-US" sz="2600" dirty="0">
                <a:effectLst/>
              </a:rPr>
              <a:t>, J. D. (2011). Scientific software production: Incentives and collaboration. </a:t>
            </a:r>
            <a:r>
              <a:rPr lang="en-US" sz="2600" i="1" dirty="0">
                <a:effectLst/>
              </a:rPr>
              <a:t>Proceedings of the ACM Conference on Computer Supported Cooperative Work</a:t>
            </a:r>
            <a:r>
              <a:rPr lang="en-US" sz="2600" dirty="0">
                <a:effectLst/>
              </a:rPr>
              <a:t>, 513–522. </a:t>
            </a:r>
            <a:r>
              <a:rPr lang="en-US" sz="2600" dirty="0">
                <a:effectLst/>
                <a:hlinkClick r:id="rId2"/>
              </a:rPr>
              <a:t>https://doi.org/10.1145/1958824.1958904</a:t>
            </a:r>
            <a:endParaRPr lang="en-US" sz="2600" dirty="0">
              <a:effectLst/>
            </a:endParaRPr>
          </a:p>
          <a:p>
            <a:endParaRPr lang="en-US" dirty="0"/>
          </a:p>
        </p:txBody>
      </p:sp>
    </p:spTree>
    <p:extLst>
      <p:ext uri="{BB962C8B-B14F-4D97-AF65-F5344CB8AC3E}">
        <p14:creationId xmlns:p14="http://schemas.microsoft.com/office/powerpoint/2010/main" val="19740615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workflow with identified software components</a:t>
            </a:r>
          </a:p>
        </p:txBody>
      </p:sp>
      <p:pic>
        <p:nvPicPr>
          <p:cNvPr id="5" name="Content Placeholder 4" descr="WorkflowAndSoftwareSummary.pdf"/>
          <p:cNvPicPr>
            <a:picLocks noGrp="1" noChangeAspect="1"/>
          </p:cNvPicPr>
          <p:nvPr>
            <p:ph idx="1"/>
          </p:nvPr>
        </p:nvPicPr>
        <p:blipFill>
          <a:blip r:embed="rId2"/>
          <a:stretch>
            <a:fillRect/>
          </a:stretch>
        </p:blipFill>
        <p:spPr>
          <a:xfrm>
            <a:off x="2533650" y="1912144"/>
            <a:ext cx="7124700" cy="4178300"/>
          </a:xfrm>
        </p:spPr>
      </p:pic>
    </p:spTree>
    <p:extLst>
      <p:ext uri="{BB962C8B-B14F-4D97-AF65-F5344CB8AC3E}">
        <p14:creationId xmlns:p14="http://schemas.microsoft.com/office/powerpoint/2010/main" val="41187741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9144000" cy="1143000"/>
          </a:xfrm>
        </p:spPr>
        <p:txBody>
          <a:bodyPr/>
          <a:lstStyle/>
          <a:p>
            <a:r>
              <a:rPr lang="en-US" dirty="0"/>
              <a:t>Software as support</a:t>
            </a:r>
          </a:p>
        </p:txBody>
      </p:sp>
      <p:pic>
        <p:nvPicPr>
          <p:cNvPr id="11" name="Content Placeholder 10" descr="IncentiveInScientificSoftware-Service.pdf"/>
          <p:cNvPicPr>
            <a:picLocks noGrp="1" noChangeAspect="1"/>
          </p:cNvPicPr>
          <p:nvPr>
            <p:ph idx="1"/>
          </p:nvPr>
        </p:nvPicPr>
        <p:blipFill>
          <a:blip r:embed="rId3"/>
          <a:stretch>
            <a:fillRect/>
          </a:stretch>
        </p:blipFill>
        <p:spPr>
          <a:xfrm>
            <a:off x="3155950" y="2610644"/>
            <a:ext cx="5880100" cy="2781300"/>
          </a:xfrm>
        </p:spPr>
      </p:pic>
    </p:spTree>
    <p:extLst>
      <p:ext uri="{BB962C8B-B14F-4D97-AF65-F5344CB8AC3E}">
        <p14:creationId xmlns:p14="http://schemas.microsoft.com/office/powerpoint/2010/main" val="7999441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Collaboration service-work</a:t>
            </a:r>
          </a:p>
        </p:txBody>
      </p:sp>
      <p:pic>
        <p:nvPicPr>
          <p:cNvPr id="4" name="Content Placeholder 3" descr="IncentiveInScientificSoftware-Collaboration.pdf"/>
          <p:cNvPicPr>
            <a:picLocks noGrp="1" noChangeAspect="1"/>
          </p:cNvPicPr>
          <p:nvPr>
            <p:ph idx="1"/>
          </p:nvPr>
        </p:nvPicPr>
        <p:blipFill>
          <a:blip r:embed="rId3"/>
          <a:stretch>
            <a:fillRect/>
          </a:stretch>
        </p:blipFill>
        <p:spPr>
          <a:xfrm>
            <a:off x="3155950" y="2540794"/>
            <a:ext cx="5880100" cy="2921000"/>
          </a:xfrm>
        </p:spPr>
      </p:pic>
    </p:spTree>
    <p:extLst>
      <p:ext uri="{BB962C8B-B14F-4D97-AF65-F5344CB8AC3E}">
        <p14:creationId xmlns:p14="http://schemas.microsoft.com/office/powerpoint/2010/main" val="15778053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0029" y="609600"/>
            <a:ext cx="8788800" cy="1143000"/>
          </a:xfrm>
        </p:spPr>
        <p:txBody>
          <a:bodyPr>
            <a:normAutofit/>
          </a:bodyPr>
          <a:lstStyle/>
          <a:p>
            <a:r>
              <a:rPr lang="en-US" sz="3800" dirty="0"/>
              <a:t>Academic credit: </a:t>
            </a:r>
            <a:br>
              <a:rPr lang="en-US" sz="3800" dirty="0"/>
            </a:br>
            <a:r>
              <a:rPr lang="en-US" sz="3800" dirty="0"/>
              <a:t>Incidental software</a:t>
            </a:r>
          </a:p>
        </p:txBody>
      </p:sp>
      <p:pic>
        <p:nvPicPr>
          <p:cNvPr id="4" name="Content Placeholder 3" descr="IncentiveInScientificSoftware-Incidental.pdf"/>
          <p:cNvPicPr>
            <a:picLocks noGrp="1" noChangeAspect="1"/>
          </p:cNvPicPr>
          <p:nvPr>
            <p:ph idx="1"/>
          </p:nvPr>
        </p:nvPicPr>
        <p:blipFill>
          <a:blip r:embed="rId3"/>
          <a:stretch>
            <a:fillRect/>
          </a:stretch>
        </p:blipFill>
        <p:spPr>
          <a:xfrm>
            <a:off x="3270250" y="2724944"/>
            <a:ext cx="5651500" cy="2552700"/>
          </a:xfrm>
        </p:spPr>
      </p:pic>
    </p:spTree>
    <p:extLst>
      <p:ext uri="{BB962C8B-B14F-4D97-AF65-F5344CB8AC3E}">
        <p14:creationId xmlns:p14="http://schemas.microsoft.com/office/powerpoint/2010/main" val="42445611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Academic credit: </a:t>
            </a:r>
            <a:br>
              <a:rPr lang="en-US" dirty="0"/>
            </a:br>
            <a:r>
              <a:rPr lang="en-US" dirty="0"/>
              <a:t>Parallel software practice</a:t>
            </a:r>
          </a:p>
        </p:txBody>
      </p:sp>
      <p:pic>
        <p:nvPicPr>
          <p:cNvPr id="6" name="Content Placeholder 5" descr="IncentiveInScientificSoftware-Parallel.pdf"/>
          <p:cNvPicPr>
            <a:picLocks noGrp="1" noChangeAspect="1"/>
          </p:cNvPicPr>
          <p:nvPr>
            <p:ph idx="1"/>
          </p:nvPr>
        </p:nvPicPr>
        <p:blipFill>
          <a:blip r:embed="rId3"/>
          <a:stretch>
            <a:fillRect/>
          </a:stretch>
        </p:blipFill>
        <p:spPr>
          <a:xfrm>
            <a:off x="3279018" y="1825625"/>
            <a:ext cx="5633963" cy="4351338"/>
          </a:xfrm>
        </p:spPr>
      </p:pic>
    </p:spTree>
    <p:extLst>
      <p:ext uri="{BB962C8B-B14F-4D97-AF65-F5344CB8AC3E}">
        <p14:creationId xmlns:p14="http://schemas.microsoft.com/office/powerpoint/2010/main" val="39721959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0079"/>
            <a:ext cx="8229600" cy="1143000"/>
          </a:xfrm>
        </p:spPr>
        <p:txBody>
          <a:bodyPr>
            <a:normAutofit/>
          </a:bodyPr>
          <a:lstStyle/>
          <a:p>
            <a:r>
              <a:rPr lang="en-US" sz="3600" dirty="0"/>
              <a:t>Academic reputation dampens integration</a:t>
            </a:r>
          </a:p>
        </p:txBody>
      </p:sp>
      <p:pic>
        <p:nvPicPr>
          <p:cNvPr id="6" name="Picture 5" descr="BLAST Forking REvision diagram"/>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4212" y="1018493"/>
            <a:ext cx="8542021" cy="4931557"/>
          </a:xfrm>
          <a:prstGeom prst="rect">
            <a:avLst/>
          </a:prstGeom>
        </p:spPr>
      </p:pic>
      <p:sp>
        <p:nvSpPr>
          <p:cNvPr id="7" name="TextBox 6"/>
          <p:cNvSpPr txBox="1"/>
          <p:nvPr/>
        </p:nvSpPr>
        <p:spPr>
          <a:xfrm>
            <a:off x="1804212" y="6118765"/>
            <a:ext cx="8863789" cy="646331"/>
          </a:xfrm>
          <a:prstGeom prst="rect">
            <a:avLst/>
          </a:prstGeom>
          <a:noFill/>
        </p:spPr>
        <p:txBody>
          <a:bodyPr wrap="square" rtlCol="0">
            <a:spAutoFit/>
          </a:bodyPr>
          <a:lstStyle/>
          <a:p>
            <a:r>
              <a:rPr lang="en-US" dirty="0"/>
              <a:t>James Howison and Jim </a:t>
            </a:r>
            <a:r>
              <a:rPr lang="en-US" dirty="0" err="1"/>
              <a:t>Herbsleb</a:t>
            </a:r>
            <a:r>
              <a:rPr lang="en-US" dirty="0"/>
              <a:t> (2013) Sharing the spoils: incentives and integration in scientific software production.  ACM CSCW</a:t>
            </a:r>
          </a:p>
        </p:txBody>
      </p:sp>
    </p:spTree>
    <p:extLst>
      <p:ext uri="{BB962C8B-B14F-4D97-AF65-F5344CB8AC3E}">
        <p14:creationId xmlns:p14="http://schemas.microsoft.com/office/powerpoint/2010/main" val="1304121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Affordance 2: Recombination</a:t>
            </a:r>
          </a:p>
        </p:txBody>
      </p:sp>
      <p:sp>
        <p:nvSpPr>
          <p:cNvPr id="3" name="Content Placeholder 2"/>
          <p:cNvSpPr>
            <a:spLocks noGrp="1"/>
          </p:cNvSpPr>
          <p:nvPr>
            <p:ph idx="1"/>
          </p:nvPr>
        </p:nvSpPr>
        <p:spPr/>
        <p:txBody>
          <a:bodyPr/>
          <a:lstStyle/>
          <a:p>
            <a:r>
              <a:rPr lang="en-US" dirty="0"/>
              <a:t>Digital information is very flexible</a:t>
            </a:r>
          </a:p>
          <a:p>
            <a:pPr lvl="1"/>
            <a:r>
              <a:rPr lang="en-US" dirty="0"/>
              <a:t>Patched</a:t>
            </a:r>
          </a:p>
          <a:p>
            <a:pPr lvl="1"/>
            <a:r>
              <a:rPr lang="en-US" dirty="0"/>
              <a:t>Wrapped</a:t>
            </a:r>
          </a:p>
          <a:p>
            <a:pPr lvl="1"/>
            <a:r>
              <a:rPr lang="en-US" dirty="0"/>
              <a:t>Extended</a:t>
            </a:r>
          </a:p>
          <a:p>
            <a:pPr lvl="1"/>
            <a:r>
              <a:rPr lang="en-US" dirty="0"/>
              <a:t>Recombined</a:t>
            </a:r>
          </a:p>
          <a:p>
            <a:r>
              <a:rPr lang="en-US" dirty="0"/>
              <a:t>Re-combinability is great for innovation</a:t>
            </a:r>
          </a:p>
          <a:p>
            <a:pPr lvl="1"/>
            <a:r>
              <a:rPr lang="en-US" dirty="0"/>
              <a:t>Lots of new ways to do things</a:t>
            </a:r>
          </a:p>
          <a:p>
            <a:pPr lvl="1"/>
            <a:r>
              <a:rPr lang="en-US" dirty="0"/>
              <a:t>But a sting in the tail?</a:t>
            </a:r>
          </a:p>
          <a:p>
            <a:pPr lvl="1"/>
            <a:r>
              <a:rPr lang="en-US" dirty="0"/>
              <a:t>Software as an activity</a:t>
            </a:r>
          </a:p>
        </p:txBody>
      </p:sp>
      <p:sp>
        <p:nvSpPr>
          <p:cNvPr id="4" name="TextBox 3"/>
          <p:cNvSpPr txBox="1"/>
          <p:nvPr/>
        </p:nvSpPr>
        <p:spPr>
          <a:xfrm>
            <a:off x="4952556" y="5911525"/>
            <a:ext cx="5258245" cy="369332"/>
          </a:xfrm>
          <a:prstGeom prst="rect">
            <a:avLst/>
          </a:prstGeom>
          <a:noFill/>
        </p:spPr>
        <p:txBody>
          <a:bodyPr wrap="none" rtlCol="0">
            <a:spAutoFit/>
          </a:bodyPr>
          <a:lstStyle/>
          <a:p>
            <a:r>
              <a:rPr lang="en-US" dirty="0"/>
              <a:t>Schumpeter, </a:t>
            </a:r>
            <a:r>
              <a:rPr lang="en-US" dirty="0" err="1"/>
              <a:t>Ethiraj</a:t>
            </a:r>
            <a:r>
              <a:rPr lang="en-US" dirty="0"/>
              <a:t> and </a:t>
            </a:r>
            <a:r>
              <a:rPr lang="en-US" dirty="0" err="1"/>
              <a:t>Levinthal</a:t>
            </a:r>
            <a:r>
              <a:rPr lang="en-US" dirty="0"/>
              <a:t>, Baldwin and Clarke</a:t>
            </a:r>
          </a:p>
        </p:txBody>
      </p:sp>
      <p:sp>
        <p:nvSpPr>
          <p:cNvPr id="5" name="Footer Placeholder 4"/>
          <p:cNvSpPr>
            <a:spLocks noGrp="1"/>
          </p:cNvSpPr>
          <p:nvPr>
            <p:ph type="ftr" sz="quarter" idx="11"/>
          </p:nvPr>
        </p:nvSpPr>
        <p:spPr/>
        <p:txBody>
          <a:bodyPr/>
          <a:lstStyle/>
          <a:p>
            <a:r>
              <a:rPr lang="en-US" dirty="0"/>
              <a:t>@</a:t>
            </a:r>
            <a:r>
              <a:rPr lang="en-US" dirty="0" err="1"/>
              <a:t>jameshowison</a:t>
            </a:r>
            <a:endParaRPr lang="en-US" dirty="0"/>
          </a:p>
        </p:txBody>
      </p:sp>
      <p:pic>
        <p:nvPicPr>
          <p:cNvPr id="6" name="Picture 5">
            <a:extLst>
              <a:ext uri="{FF2B5EF4-FFF2-40B4-BE49-F238E27FC236}">
                <a16:creationId xmlns:a16="http://schemas.microsoft.com/office/drawing/2014/main" id="{B3D9894C-4831-C141-BD2E-891D41AB6E8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5294" y="1180809"/>
            <a:ext cx="2107046" cy="3221281"/>
          </a:xfrm>
          <a:prstGeom prst="rect">
            <a:avLst/>
          </a:prstGeom>
        </p:spPr>
      </p:pic>
      <p:sp>
        <p:nvSpPr>
          <p:cNvPr id="7" name="TextBox 6">
            <a:extLst>
              <a:ext uri="{FF2B5EF4-FFF2-40B4-BE49-F238E27FC236}">
                <a16:creationId xmlns:a16="http://schemas.microsoft.com/office/drawing/2014/main" id="{1A1E7F6F-AA4F-1541-9C13-4320DB6D0B4D}"/>
              </a:ext>
              <a:ext uri="{C183D7F6-B498-43B3-948B-1728B52AA6E4}">
                <adec:decorative xmlns:adec="http://schemas.microsoft.com/office/drawing/2017/decorative" val="1"/>
              </a:ext>
            </a:extLst>
          </p:cNvPr>
          <p:cNvSpPr txBox="1"/>
          <p:nvPr/>
        </p:nvSpPr>
        <p:spPr>
          <a:xfrm>
            <a:off x="8925294" y="4552171"/>
            <a:ext cx="1980759" cy="461665"/>
          </a:xfrm>
          <a:prstGeom prst="rect">
            <a:avLst/>
          </a:prstGeom>
          <a:noFill/>
        </p:spPr>
        <p:txBody>
          <a:bodyPr wrap="square" rtlCol="0">
            <a:spAutoFit/>
          </a:bodyPr>
          <a:lstStyle/>
          <a:p>
            <a:r>
              <a:rPr lang="en-US" sz="1200" dirty="0"/>
              <a:t>https://</a:t>
            </a:r>
            <a:r>
              <a:rPr lang="en-US" sz="1200" dirty="0" err="1"/>
              <a:t>www.flickr.com</a:t>
            </a:r>
            <a:r>
              <a:rPr lang="en-US" sz="1200" dirty="0"/>
              <a:t>/photos/44551921@N04/</a:t>
            </a:r>
          </a:p>
        </p:txBody>
      </p:sp>
    </p:spTree>
    <p:extLst>
      <p:ext uri="{BB962C8B-B14F-4D97-AF65-F5344CB8AC3E}">
        <p14:creationId xmlns:p14="http://schemas.microsoft.com/office/powerpoint/2010/main" val="31629720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45A43-607A-4444-ABEE-E625EF860662}"/>
              </a:ext>
            </a:extLst>
          </p:cNvPr>
          <p:cNvSpPr>
            <a:spLocks noGrp="1"/>
          </p:cNvSpPr>
          <p:nvPr>
            <p:ph type="title"/>
          </p:nvPr>
        </p:nvSpPr>
        <p:spPr/>
        <p:txBody>
          <a:bodyPr/>
          <a:lstStyle/>
          <a:p>
            <a:r>
              <a:rPr lang="en-US" dirty="0"/>
              <a:t>Part 2: Why is sustainability so challenging?</a:t>
            </a:r>
          </a:p>
        </p:txBody>
      </p:sp>
      <p:sp>
        <p:nvSpPr>
          <p:cNvPr id="3" name="Content Placeholder 2">
            <a:extLst>
              <a:ext uri="{FF2B5EF4-FFF2-40B4-BE49-F238E27FC236}">
                <a16:creationId xmlns:a16="http://schemas.microsoft.com/office/drawing/2014/main" id="{0A9A0929-554D-0841-A835-F76BDFE2B43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3189979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scientists use software?</a:t>
            </a:r>
          </a:p>
        </p:txBody>
      </p:sp>
      <p:pic>
        <p:nvPicPr>
          <p:cNvPr id="4" name="Picture 3" descr="Software Assemblage 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724259"/>
            <a:ext cx="9144000" cy="3551673"/>
          </a:xfrm>
          <a:prstGeom prst="rect">
            <a:avLst/>
          </a:prstGeom>
        </p:spPr>
      </p:pic>
      <p:sp>
        <p:nvSpPr>
          <p:cNvPr id="5" name="TextBox 4"/>
          <p:cNvSpPr txBox="1"/>
          <p:nvPr/>
        </p:nvSpPr>
        <p:spPr>
          <a:xfrm>
            <a:off x="5491508" y="5433020"/>
            <a:ext cx="4852362" cy="923330"/>
          </a:xfrm>
          <a:prstGeom prst="rect">
            <a:avLst/>
          </a:prstGeom>
          <a:noFill/>
        </p:spPr>
        <p:txBody>
          <a:bodyPr wrap="square" rtlCol="0">
            <a:spAutoFit/>
          </a:bodyPr>
          <a:lstStyle/>
          <a:p>
            <a:r>
              <a:rPr lang="en-US" dirty="0"/>
              <a:t>Edwards, </a:t>
            </a:r>
            <a:r>
              <a:rPr lang="en-US" dirty="0" err="1"/>
              <a:t>Batcheller</a:t>
            </a:r>
            <a:r>
              <a:rPr lang="en-US" dirty="0"/>
              <a:t>, </a:t>
            </a:r>
            <a:r>
              <a:rPr lang="en-US" dirty="0" err="1"/>
              <a:t>Deelman</a:t>
            </a:r>
            <a:r>
              <a:rPr lang="en-US" dirty="0"/>
              <a:t>, </a:t>
            </a:r>
            <a:r>
              <a:rPr lang="en-US" dirty="0" err="1"/>
              <a:t>Bietz</a:t>
            </a:r>
            <a:r>
              <a:rPr lang="en-US" dirty="0"/>
              <a:t> and Lee, Segal, De </a:t>
            </a:r>
            <a:r>
              <a:rPr lang="en-US" dirty="0" err="1"/>
              <a:t>Roure</a:t>
            </a:r>
            <a:r>
              <a:rPr lang="en-US" dirty="0"/>
              <a:t> and </a:t>
            </a:r>
            <a:r>
              <a:rPr lang="en-US" dirty="0" err="1"/>
              <a:t>Gobels</a:t>
            </a:r>
            <a:r>
              <a:rPr lang="en-US" dirty="0"/>
              <a:t>, </a:t>
            </a:r>
            <a:r>
              <a:rPr lang="en-US" dirty="0" err="1"/>
              <a:t>Ribes</a:t>
            </a:r>
            <a:r>
              <a:rPr lang="en-US" dirty="0"/>
              <a:t> and </a:t>
            </a:r>
            <a:r>
              <a:rPr lang="en-US" dirty="0" err="1"/>
              <a:t>Finholt</a:t>
            </a:r>
            <a:r>
              <a:rPr lang="en-US" dirty="0"/>
              <a:t>, Howison and Herbsleb</a:t>
            </a:r>
          </a:p>
        </p:txBody>
      </p:sp>
      <p:sp>
        <p:nvSpPr>
          <p:cNvPr id="3" name="Footer Placeholder 2"/>
          <p:cNvSpPr>
            <a:spLocks noGrp="1"/>
          </p:cNvSpPr>
          <p:nvPr>
            <p:ph type="ftr" sz="quarter" idx="11"/>
          </p:nvPr>
        </p:nvSpPr>
        <p:spPr/>
        <p:txBody>
          <a:bodyPr/>
          <a:lstStyle/>
          <a:p>
            <a:r>
              <a:rPr lang="en-US"/>
              <a:t>@jameshowison</a:t>
            </a:r>
          </a:p>
        </p:txBody>
      </p:sp>
    </p:spTree>
    <p:extLst>
      <p:ext uri="{BB962C8B-B14F-4D97-AF65-F5344CB8AC3E}">
        <p14:creationId xmlns:p14="http://schemas.microsoft.com/office/powerpoint/2010/main" val="36377233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Re-animating assemblages</a:t>
            </a:r>
          </a:p>
        </p:txBody>
      </p:sp>
      <p:sp>
        <p:nvSpPr>
          <p:cNvPr id="3" name="Content Placeholder 2"/>
          <p:cNvSpPr>
            <a:spLocks noGrp="1"/>
          </p:cNvSpPr>
          <p:nvPr>
            <p:ph idx="1"/>
          </p:nvPr>
        </p:nvSpPr>
        <p:spPr/>
        <p:txBody>
          <a:bodyPr>
            <a:normAutofit/>
          </a:bodyPr>
          <a:lstStyle/>
          <a:p>
            <a:r>
              <a:rPr lang="en-US" dirty="0"/>
              <a:t>Scientists pull an assemblage together, “get the plots” and often then leave it, often for months or years.</a:t>
            </a:r>
          </a:p>
          <a:p>
            <a:pPr lvl="1"/>
            <a:r>
              <a:rPr lang="en-US" dirty="0"/>
              <a:t>The pace of work is generally much slower than in industry (where software is used day in and day out)</a:t>
            </a:r>
          </a:p>
          <a:p>
            <a:pPr lvl="1"/>
            <a:r>
              <a:rPr lang="en-US" dirty="0"/>
              <a:t>While infrastructure runs continually, end-users often encounter it only periodically</a:t>
            </a:r>
          </a:p>
          <a:p>
            <a:r>
              <a:rPr lang="en-US" dirty="0"/>
              <a:t>When they return they return to </a:t>
            </a:r>
            <a:r>
              <a:rPr lang="en-US" i="1" dirty="0"/>
              <a:t>extend</a:t>
            </a:r>
            <a:r>
              <a:rPr lang="en-US" dirty="0"/>
              <a:t>; to use the software assemblage for new purposes, for new science, not simply to replicate/repeat.</a:t>
            </a:r>
          </a:p>
        </p:txBody>
      </p:sp>
      <p:sp>
        <p:nvSpPr>
          <p:cNvPr id="4" name="Footer Placeholder 3"/>
          <p:cNvSpPr>
            <a:spLocks noGrp="1"/>
          </p:cNvSpPr>
          <p:nvPr>
            <p:ph type="ftr" sz="quarter" idx="11"/>
          </p:nvPr>
        </p:nvSpPr>
        <p:spPr/>
        <p:txBody>
          <a:bodyPr/>
          <a:lstStyle/>
          <a:p>
            <a:r>
              <a:rPr lang="en-US"/>
              <a:t>@jameshowison</a:t>
            </a:r>
          </a:p>
        </p:txBody>
      </p:sp>
    </p:spTree>
    <p:extLst>
      <p:ext uri="{BB962C8B-B14F-4D97-AF65-F5344CB8AC3E}">
        <p14:creationId xmlns:p14="http://schemas.microsoft.com/office/powerpoint/2010/main" val="20163063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work is needed for sustainability?</a:t>
            </a:r>
          </a:p>
        </p:txBody>
      </p:sp>
      <p:pic>
        <p:nvPicPr>
          <p:cNvPr id="7" name="Content Placeholder 6" descr="Develop-Maintain.pdf"/>
          <p:cNvPicPr>
            <a:picLocks noGrp="1" noChangeAspect="1"/>
          </p:cNvPicPr>
          <p:nvPr>
            <p:ph idx="1"/>
          </p:nvPr>
        </p:nvPicPr>
        <p:blipFill>
          <a:blip r:embed="rId3">
            <a:extLst>
              <a:ext uri="{28A0092B-C50C-407E-A947-70E740481C1C}">
                <a14:useLocalDpi xmlns:a14="http://schemas.microsoft.com/office/drawing/2010/main" val="0"/>
              </a:ext>
            </a:extLst>
          </a:blip>
          <a:srcRect t="-1268" b="-1268"/>
          <a:stretch>
            <a:fillRect/>
          </a:stretch>
        </p:blipFill>
        <p:spPr>
          <a:xfrm>
            <a:off x="1981200" y="1194459"/>
            <a:ext cx="8229600" cy="4525963"/>
          </a:xfrm>
        </p:spPr>
      </p:pic>
      <p:sp>
        <p:nvSpPr>
          <p:cNvPr id="3" name="Footer Placeholder 2"/>
          <p:cNvSpPr>
            <a:spLocks noGrp="1"/>
          </p:cNvSpPr>
          <p:nvPr>
            <p:ph type="ftr" sz="quarter" idx="11"/>
          </p:nvPr>
        </p:nvSpPr>
        <p:spPr/>
        <p:txBody>
          <a:bodyPr/>
          <a:lstStyle/>
          <a:p>
            <a:r>
              <a:rPr lang="en-US"/>
              <a:t>@jameshowison</a:t>
            </a:r>
          </a:p>
        </p:txBody>
      </p:sp>
    </p:spTree>
    <p:extLst>
      <p:ext uri="{BB962C8B-B14F-4D97-AF65-F5344CB8AC3E}">
        <p14:creationId xmlns:p14="http://schemas.microsoft.com/office/powerpoint/2010/main" val="14264887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drives the need for work?</a:t>
            </a:r>
          </a:p>
        </p:txBody>
      </p:sp>
      <p:sp>
        <p:nvSpPr>
          <p:cNvPr id="3" name="Content Placeholder 2"/>
          <p:cNvSpPr>
            <a:spLocks noGrp="1"/>
          </p:cNvSpPr>
          <p:nvPr>
            <p:ph idx="1"/>
          </p:nvPr>
        </p:nvSpPr>
        <p:spPr/>
        <p:txBody>
          <a:bodyPr/>
          <a:lstStyle/>
          <a:p>
            <a:pPr marL="514350" indent="-514350">
              <a:buFont typeface="+mj-lt"/>
              <a:buAutoNum type="arabicPeriod"/>
            </a:pPr>
            <a:r>
              <a:rPr lang="en-US" dirty="0"/>
              <a:t>Difficulty of software production</a:t>
            </a:r>
          </a:p>
          <a:p>
            <a:pPr marL="514350" indent="-514350">
              <a:buFont typeface="+mj-lt"/>
              <a:buAutoNum type="arabicPeriod"/>
            </a:pPr>
            <a:r>
              <a:rPr lang="en-US" dirty="0"/>
              <a:t>Difficulty of software use</a:t>
            </a:r>
          </a:p>
          <a:p>
            <a:pPr marL="514350" indent="-514350">
              <a:buFont typeface="+mj-lt"/>
              <a:buAutoNum type="arabicPeriod"/>
            </a:pPr>
            <a:r>
              <a:rPr lang="en-US" dirty="0"/>
              <a:t>Changing scientific frontier</a:t>
            </a:r>
          </a:p>
          <a:p>
            <a:pPr marL="514350" indent="-514350">
              <a:buFont typeface="+mj-lt"/>
              <a:buAutoNum type="arabicPeriod"/>
            </a:pPr>
            <a:r>
              <a:rPr lang="en-US" dirty="0"/>
              <a:t>Changing technological capabilities (hardware and software)</a:t>
            </a:r>
          </a:p>
          <a:p>
            <a:pPr marL="514350" indent="-514350">
              <a:buFont typeface="+mj-lt"/>
              <a:buAutoNum type="arabicPeriod"/>
            </a:pPr>
            <a:r>
              <a:rPr lang="en-US" dirty="0"/>
              <a:t>Ecosystem complexity</a:t>
            </a:r>
          </a:p>
        </p:txBody>
      </p:sp>
      <p:sp>
        <p:nvSpPr>
          <p:cNvPr id="4" name="Footer Placeholder 3"/>
          <p:cNvSpPr>
            <a:spLocks noGrp="1"/>
          </p:cNvSpPr>
          <p:nvPr>
            <p:ph type="ftr" sz="quarter" idx="11"/>
          </p:nvPr>
        </p:nvSpPr>
        <p:spPr/>
        <p:txBody>
          <a:bodyPr/>
          <a:lstStyle/>
          <a:p>
            <a:r>
              <a:rPr lang="en-US"/>
              <a:t>@jameshowison</a:t>
            </a:r>
          </a:p>
        </p:txBody>
      </p:sp>
    </p:spTree>
    <p:extLst>
      <p:ext uri="{BB962C8B-B14F-4D97-AF65-F5344CB8AC3E}">
        <p14:creationId xmlns:p14="http://schemas.microsoft.com/office/powerpoint/2010/main" val="5479664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Strategies for reducing needed work</a:t>
            </a:r>
          </a:p>
        </p:txBody>
      </p:sp>
      <p:sp>
        <p:nvSpPr>
          <p:cNvPr id="3" name="Content Placeholder 2"/>
          <p:cNvSpPr>
            <a:spLocks noGrp="1"/>
          </p:cNvSpPr>
          <p:nvPr>
            <p:ph idx="1"/>
          </p:nvPr>
        </p:nvSpPr>
        <p:spPr/>
        <p:txBody>
          <a:bodyPr/>
          <a:lstStyle/>
          <a:p>
            <a:pPr marL="514350" indent="-514350">
              <a:buFont typeface="+mj-lt"/>
              <a:buAutoNum type="arabicPeriod"/>
            </a:pPr>
            <a:r>
              <a:rPr lang="en-US" dirty="0"/>
              <a:t>Suppress the drivers</a:t>
            </a:r>
          </a:p>
          <a:p>
            <a:pPr marL="514350" indent="-514350">
              <a:buFont typeface="+mj-lt"/>
              <a:buAutoNum type="arabicPeriod"/>
            </a:pPr>
            <a:r>
              <a:rPr lang="en-US" dirty="0"/>
              <a:t>Increase the efficiency of work (e.g., Becker et al)</a:t>
            </a:r>
            <a:br>
              <a:rPr lang="en-US" dirty="0"/>
            </a:br>
            <a:br>
              <a:rPr lang="en-US" dirty="0"/>
            </a:br>
            <a:r>
              <a:rPr lang="en-US" dirty="0"/>
              <a:t>… but, ultimately, work is </a:t>
            </a:r>
            <a:r>
              <a:rPr lang="en-US" i="1" dirty="0"/>
              <a:t>always</a:t>
            </a:r>
            <a:r>
              <a:rPr lang="en-US" dirty="0"/>
              <a:t> needed …</a:t>
            </a:r>
          </a:p>
          <a:p>
            <a:pPr marL="0" indent="0">
              <a:buNone/>
            </a:pPr>
            <a:endParaRPr lang="en-US" dirty="0"/>
          </a:p>
          <a:p>
            <a:pPr marL="514350" indent="-514350">
              <a:buFont typeface="+mj-lt"/>
              <a:buAutoNum type="arabicPeriod" startAt="3"/>
            </a:pPr>
            <a:r>
              <a:rPr lang="en-US" dirty="0"/>
              <a:t>Attract resources willing and able to do the work</a:t>
            </a:r>
          </a:p>
        </p:txBody>
      </p:sp>
      <p:sp>
        <p:nvSpPr>
          <p:cNvPr id="4" name="Footer Placeholder 3"/>
          <p:cNvSpPr>
            <a:spLocks noGrp="1"/>
          </p:cNvSpPr>
          <p:nvPr>
            <p:ph type="ftr" sz="quarter" idx="11"/>
          </p:nvPr>
        </p:nvSpPr>
        <p:spPr/>
        <p:txBody>
          <a:bodyPr/>
          <a:lstStyle/>
          <a:p>
            <a:r>
              <a:rPr lang="en-US"/>
              <a:t>@jameshowison</a:t>
            </a:r>
          </a:p>
        </p:txBody>
      </p:sp>
    </p:spTree>
    <p:extLst>
      <p:ext uri="{BB962C8B-B14F-4D97-AF65-F5344CB8AC3E}">
        <p14:creationId xmlns:p14="http://schemas.microsoft.com/office/powerpoint/2010/main" val="2159986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344090"/>
            <a:ext cx="8229600" cy="1143000"/>
          </a:xfrm>
        </p:spPr>
        <p:txBody>
          <a:bodyPr/>
          <a:lstStyle/>
          <a:p>
            <a:r>
              <a:rPr lang="en-US" dirty="0"/>
              <a:t>Resource attraction</a:t>
            </a:r>
          </a:p>
        </p:txBody>
      </p:sp>
      <p:sp>
        <p:nvSpPr>
          <p:cNvPr id="3" name="Footer Placeholder 2"/>
          <p:cNvSpPr>
            <a:spLocks noGrp="1"/>
          </p:cNvSpPr>
          <p:nvPr>
            <p:ph type="ftr" sz="quarter" idx="11"/>
          </p:nvPr>
        </p:nvSpPr>
        <p:spPr/>
        <p:txBody>
          <a:bodyPr/>
          <a:lstStyle/>
          <a:p>
            <a:r>
              <a:rPr lang="en-US"/>
              <a:t>@jameshowison</a:t>
            </a:r>
          </a:p>
        </p:txBody>
      </p:sp>
    </p:spTree>
    <p:extLst>
      <p:ext uri="{BB962C8B-B14F-4D97-AF65-F5344CB8AC3E}">
        <p14:creationId xmlns:p14="http://schemas.microsoft.com/office/powerpoint/2010/main" val="19751543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Feed back Loop Part 1</a:t>
            </a:r>
          </a:p>
        </p:txBody>
      </p:sp>
      <p:pic>
        <p:nvPicPr>
          <p:cNvPr id="7" name="Content Placeholder 6" descr="Feed back Loop image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56565" y="1690688"/>
            <a:ext cx="6078869" cy="4159227"/>
          </a:xfrm>
        </p:spPr>
      </p:pic>
      <p:sp>
        <p:nvSpPr>
          <p:cNvPr id="3" name="Footer Placeholder 2"/>
          <p:cNvSpPr>
            <a:spLocks noGrp="1"/>
          </p:cNvSpPr>
          <p:nvPr>
            <p:ph type="ftr" sz="quarter" idx="11"/>
          </p:nvPr>
        </p:nvSpPr>
        <p:spPr/>
        <p:txBody>
          <a:bodyPr/>
          <a:lstStyle/>
          <a:p>
            <a:r>
              <a:rPr lang="en-US"/>
              <a:t>@jameshowison</a:t>
            </a:r>
          </a:p>
        </p:txBody>
      </p:sp>
    </p:spTree>
    <p:extLst>
      <p:ext uri="{BB962C8B-B14F-4D97-AF65-F5344CB8AC3E}">
        <p14:creationId xmlns:p14="http://schemas.microsoft.com/office/powerpoint/2010/main" val="17219298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Feed back Loop Part 2</a:t>
            </a:r>
          </a:p>
        </p:txBody>
      </p:sp>
      <p:pic>
        <p:nvPicPr>
          <p:cNvPr id="4" name="Content Placeholder 3" descr="Feedback Loop image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02605" y="1690688"/>
            <a:ext cx="5186790" cy="3548856"/>
          </a:xfrm>
        </p:spPr>
      </p:pic>
      <p:sp>
        <p:nvSpPr>
          <p:cNvPr id="3" name="Footer Placeholder 2"/>
          <p:cNvSpPr>
            <a:spLocks noGrp="1"/>
          </p:cNvSpPr>
          <p:nvPr>
            <p:ph type="ftr" sz="quarter" idx="11"/>
          </p:nvPr>
        </p:nvSpPr>
        <p:spPr/>
        <p:txBody>
          <a:bodyPr/>
          <a:lstStyle/>
          <a:p>
            <a:r>
              <a:rPr lang="en-US"/>
              <a:t>@jameshowison</a:t>
            </a:r>
          </a:p>
        </p:txBody>
      </p:sp>
    </p:spTree>
    <p:extLst>
      <p:ext uri="{BB962C8B-B14F-4D97-AF65-F5344CB8AC3E}">
        <p14:creationId xmlns:p14="http://schemas.microsoft.com/office/powerpoint/2010/main" val="6717185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Feed back Loop Part 3</a:t>
            </a:r>
          </a:p>
        </p:txBody>
      </p:sp>
      <p:pic>
        <p:nvPicPr>
          <p:cNvPr id="4" name="Content Placeholder 3" descr="Feedback Loop imag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02605" y="1690688"/>
            <a:ext cx="5186790" cy="3548856"/>
          </a:xfrm>
        </p:spPr>
      </p:pic>
      <p:sp>
        <p:nvSpPr>
          <p:cNvPr id="3" name="Footer Placeholder 2"/>
          <p:cNvSpPr>
            <a:spLocks noGrp="1"/>
          </p:cNvSpPr>
          <p:nvPr>
            <p:ph type="ftr" sz="quarter" idx="11"/>
          </p:nvPr>
        </p:nvSpPr>
        <p:spPr/>
        <p:txBody>
          <a:bodyPr/>
          <a:lstStyle/>
          <a:p>
            <a:r>
              <a:rPr lang="en-US"/>
              <a:t>@jameshowison</a:t>
            </a:r>
          </a:p>
        </p:txBody>
      </p:sp>
    </p:spTree>
    <p:extLst>
      <p:ext uri="{BB962C8B-B14F-4D97-AF65-F5344CB8AC3E}">
        <p14:creationId xmlns:p14="http://schemas.microsoft.com/office/powerpoint/2010/main" val="1591321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E305F52-3123-4D44-8EE3-355FA2B2FCC2}"/>
              </a:ext>
              <a:ext uri="{C183D7F6-B498-43B3-948B-1728B52AA6E4}">
                <adec:decorative xmlns:adec="http://schemas.microsoft.com/office/drawing/2017/decorative" val="1"/>
              </a:ext>
            </a:extLst>
          </p:cNvPr>
          <p:cNvSpPr>
            <a:spLocks noGrp="1"/>
          </p:cNvSpPr>
          <p:nvPr>
            <p:ph idx="1"/>
          </p:nvPr>
        </p:nvSpPr>
        <p:spPr>
          <a:xfrm>
            <a:off x="2621564" y="2506663"/>
            <a:ext cx="10515600" cy="4351338"/>
          </a:xfrm>
        </p:spPr>
        <p:txBody>
          <a:bodyPr/>
          <a:lstStyle/>
          <a:p>
            <a:endParaRPr lang="en-US" dirty="0"/>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
            <a:ext cx="10312177" cy="6858000"/>
          </a:xfrm>
          <a:prstGeom prst="rect">
            <a:avLst/>
          </a:prstGeom>
        </p:spPr>
      </p:pic>
      <p:sp>
        <p:nvSpPr>
          <p:cNvPr id="6" name="Title 5">
            <a:extLst>
              <a:ext uri="{FF2B5EF4-FFF2-40B4-BE49-F238E27FC236}">
                <a16:creationId xmlns:a16="http://schemas.microsoft.com/office/drawing/2014/main" id="{EBE0D8AB-FCA4-495B-B298-65EDAAF4D4E8}"/>
              </a:ext>
            </a:extLst>
          </p:cNvPr>
          <p:cNvSpPr>
            <a:spLocks noGrp="1"/>
          </p:cNvSpPr>
          <p:nvPr>
            <p:ph type="title"/>
          </p:nvPr>
        </p:nvSpPr>
        <p:spPr>
          <a:xfrm>
            <a:off x="4719666" y="136525"/>
            <a:ext cx="6957391" cy="2855153"/>
          </a:xfrm>
        </p:spPr>
        <p:txBody>
          <a:bodyPr>
            <a:normAutofit fontScale="90000"/>
          </a:bodyPr>
          <a:lstStyle/>
          <a:p>
            <a:r>
              <a:rPr lang="en-US" dirty="0">
                <a:solidFill>
                  <a:schemeClr val="bg1"/>
                </a:solidFill>
              </a:rPr>
              <a:t>Sustainability: the condition that results when </a:t>
            </a:r>
            <a:r>
              <a:rPr lang="en-US" i="1" dirty="0">
                <a:solidFill>
                  <a:schemeClr val="bg1"/>
                </a:solidFill>
              </a:rPr>
              <a:t>the work needed to keep software scientifically useful is undertaken</a:t>
            </a:r>
          </a:p>
        </p:txBody>
      </p:sp>
      <p:sp>
        <p:nvSpPr>
          <p:cNvPr id="2" name="Footer Placeholder 1"/>
          <p:cNvSpPr>
            <a:spLocks noGrp="1"/>
          </p:cNvSpPr>
          <p:nvPr>
            <p:ph type="ftr" sz="quarter" idx="11"/>
          </p:nvPr>
        </p:nvSpPr>
        <p:spPr/>
        <p:txBody>
          <a:bodyPr/>
          <a:lstStyle/>
          <a:p>
            <a:r>
              <a:rPr lang="en-US"/>
              <a:t>@jameshowison</a:t>
            </a:r>
          </a:p>
        </p:txBody>
      </p:sp>
      <p:sp>
        <p:nvSpPr>
          <p:cNvPr id="5" name="TextBox 4">
            <a:extLst>
              <a:ext uri="{C183D7F6-B498-43B3-948B-1728B52AA6E4}">
                <adec:decorative xmlns:adec="http://schemas.microsoft.com/office/drawing/2017/decorative" val="1"/>
              </a:ext>
            </a:extLst>
          </p:cNvPr>
          <p:cNvSpPr txBox="1"/>
          <p:nvPr/>
        </p:nvSpPr>
        <p:spPr>
          <a:xfrm>
            <a:off x="2414495" y="6102489"/>
            <a:ext cx="4922592" cy="369332"/>
          </a:xfrm>
          <a:prstGeom prst="rect">
            <a:avLst/>
          </a:prstGeom>
          <a:noFill/>
        </p:spPr>
        <p:txBody>
          <a:bodyPr wrap="none" rtlCol="0">
            <a:spAutoFit/>
          </a:bodyPr>
          <a:lstStyle/>
          <a:p>
            <a:r>
              <a:rPr lang="en-US" dirty="0"/>
              <a:t>https://</a:t>
            </a:r>
            <a:r>
              <a:rPr lang="en-US" dirty="0" err="1"/>
              <a:t>www.flickr.com</a:t>
            </a:r>
            <a:r>
              <a:rPr lang="en-US" dirty="0"/>
              <a:t>/photos/</a:t>
            </a:r>
            <a:r>
              <a:rPr lang="en-US" dirty="0" err="1"/>
              <a:t>kitch</a:t>
            </a:r>
            <a:r>
              <a:rPr lang="en-US" dirty="0"/>
              <a:t>/5179039214</a:t>
            </a:r>
          </a:p>
        </p:txBody>
      </p:sp>
    </p:spTree>
    <p:extLst>
      <p:ext uri="{BB962C8B-B14F-4D97-AF65-F5344CB8AC3E}">
        <p14:creationId xmlns:p14="http://schemas.microsoft.com/office/powerpoint/2010/main" val="775144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Feed back Loop Part 4</a:t>
            </a:r>
          </a:p>
        </p:txBody>
      </p:sp>
      <p:pic>
        <p:nvPicPr>
          <p:cNvPr id="6" name="Content Placeholder 5" descr="Feedback Loop image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02605" y="1690688"/>
            <a:ext cx="5186790" cy="3548856"/>
          </a:xfrm>
        </p:spPr>
      </p:pic>
      <p:sp>
        <p:nvSpPr>
          <p:cNvPr id="3" name="Footer Placeholder 2"/>
          <p:cNvSpPr>
            <a:spLocks noGrp="1"/>
          </p:cNvSpPr>
          <p:nvPr>
            <p:ph type="ftr" sz="quarter" idx="11"/>
          </p:nvPr>
        </p:nvSpPr>
        <p:spPr/>
        <p:txBody>
          <a:bodyPr/>
          <a:lstStyle/>
          <a:p>
            <a:r>
              <a:rPr lang="en-US"/>
              <a:t>@jameshowison</a:t>
            </a:r>
          </a:p>
        </p:txBody>
      </p:sp>
    </p:spTree>
    <p:extLst>
      <p:ext uri="{BB962C8B-B14F-4D97-AF65-F5344CB8AC3E}">
        <p14:creationId xmlns:p14="http://schemas.microsoft.com/office/powerpoint/2010/main" val="29572386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Modes of production</a:t>
            </a:r>
          </a:p>
        </p:txBody>
      </p:sp>
      <p:sp>
        <p:nvSpPr>
          <p:cNvPr id="3" name="Content Placeholder 2"/>
          <p:cNvSpPr>
            <a:spLocks noGrp="1"/>
          </p:cNvSpPr>
          <p:nvPr>
            <p:ph idx="1"/>
          </p:nvPr>
        </p:nvSpPr>
        <p:spPr/>
        <p:txBody>
          <a:bodyPr/>
          <a:lstStyle/>
          <a:p>
            <a:r>
              <a:rPr lang="en-US" dirty="0"/>
              <a:t>How does a project attract resources?</a:t>
            </a:r>
          </a:p>
          <a:p>
            <a:pPr lvl="1"/>
            <a:r>
              <a:rPr lang="en-US" dirty="0"/>
              <a:t>Or, </a:t>
            </a:r>
            <a:r>
              <a:rPr lang="en-US" i="1" dirty="0"/>
              <a:t>how does use and impact turn into resources</a:t>
            </a:r>
            <a:r>
              <a:rPr lang="en-US" dirty="0"/>
              <a:t>?</a:t>
            </a:r>
          </a:p>
          <a:p>
            <a:pPr lvl="1"/>
            <a:endParaRPr lang="en-US" dirty="0"/>
          </a:p>
          <a:p>
            <a:r>
              <a:rPr lang="en-US" dirty="0"/>
              <a:t>Three “ideal types”:</a:t>
            </a:r>
          </a:p>
          <a:p>
            <a:pPr marL="914400" lvl="1" indent="-457200">
              <a:buFont typeface="+mj-lt"/>
              <a:buAutoNum type="arabicPeriod"/>
            </a:pPr>
            <a:r>
              <a:rPr lang="en-US" dirty="0"/>
              <a:t>A commercial project</a:t>
            </a:r>
          </a:p>
          <a:p>
            <a:pPr marL="914400" lvl="1" indent="-457200">
              <a:buFont typeface="+mj-lt"/>
              <a:buAutoNum type="arabicPeriod"/>
            </a:pPr>
            <a:r>
              <a:rPr lang="en-US" dirty="0"/>
              <a:t>Open source peer production</a:t>
            </a:r>
          </a:p>
          <a:p>
            <a:pPr marL="914400" lvl="1" indent="-457200">
              <a:buFont typeface="+mj-lt"/>
              <a:buAutoNum type="arabicPeriod"/>
            </a:pPr>
            <a:r>
              <a:rPr lang="en-US" dirty="0"/>
              <a:t>Scientific grant making</a:t>
            </a:r>
          </a:p>
        </p:txBody>
      </p:sp>
      <p:sp>
        <p:nvSpPr>
          <p:cNvPr id="4" name="Footer Placeholder 3"/>
          <p:cNvSpPr>
            <a:spLocks noGrp="1"/>
          </p:cNvSpPr>
          <p:nvPr>
            <p:ph type="ftr" sz="quarter" idx="11"/>
          </p:nvPr>
        </p:nvSpPr>
        <p:spPr/>
        <p:txBody>
          <a:bodyPr/>
          <a:lstStyle/>
          <a:p>
            <a:r>
              <a:rPr lang="en-US"/>
              <a:t>@jameshowison</a:t>
            </a:r>
          </a:p>
        </p:txBody>
      </p:sp>
    </p:spTree>
    <p:extLst>
      <p:ext uri="{BB962C8B-B14F-4D97-AF65-F5344CB8AC3E}">
        <p14:creationId xmlns:p14="http://schemas.microsoft.com/office/powerpoint/2010/main" val="38796070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commercial project</a:t>
            </a:r>
          </a:p>
        </p:txBody>
      </p:sp>
      <p:pic>
        <p:nvPicPr>
          <p:cNvPr id="8" name="Content Placeholder 7" descr="FeedbackLoop-Commercial.pdf"/>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08275" y="1690688"/>
            <a:ext cx="6975450" cy="3542506"/>
          </a:xfrm>
        </p:spPr>
      </p:pic>
      <p:sp>
        <p:nvSpPr>
          <p:cNvPr id="3" name="Footer Placeholder 2"/>
          <p:cNvSpPr>
            <a:spLocks noGrp="1"/>
          </p:cNvSpPr>
          <p:nvPr>
            <p:ph type="ftr" sz="quarter" idx="11"/>
          </p:nvPr>
        </p:nvSpPr>
        <p:spPr/>
        <p:txBody>
          <a:bodyPr/>
          <a:lstStyle/>
          <a:p>
            <a:r>
              <a:rPr lang="en-US"/>
              <a:t>@jameshowison</a:t>
            </a:r>
          </a:p>
        </p:txBody>
      </p:sp>
    </p:spTree>
    <p:extLst>
      <p:ext uri="{BB962C8B-B14F-4D97-AF65-F5344CB8AC3E}">
        <p14:creationId xmlns:p14="http://schemas.microsoft.com/office/powerpoint/2010/main" val="40438888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 Source Peer Production</a:t>
            </a:r>
          </a:p>
        </p:txBody>
      </p:sp>
      <p:pic>
        <p:nvPicPr>
          <p:cNvPr id="9" name="Content Placeholder 8" descr="FeedbackLoop-OpenSource.pdf"/>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44795" y="1690688"/>
            <a:ext cx="6902409" cy="3542506"/>
          </a:xfrm>
        </p:spPr>
      </p:pic>
      <p:sp>
        <p:nvSpPr>
          <p:cNvPr id="3" name="Footer Placeholder 2"/>
          <p:cNvSpPr>
            <a:spLocks noGrp="1"/>
          </p:cNvSpPr>
          <p:nvPr>
            <p:ph type="ftr" sz="quarter" idx="11"/>
          </p:nvPr>
        </p:nvSpPr>
        <p:spPr/>
        <p:txBody>
          <a:bodyPr/>
          <a:lstStyle/>
          <a:p>
            <a:r>
              <a:rPr lang="en-US"/>
              <a:t>@jameshowison</a:t>
            </a:r>
          </a:p>
        </p:txBody>
      </p:sp>
    </p:spTree>
    <p:extLst>
      <p:ext uri="{BB962C8B-B14F-4D97-AF65-F5344CB8AC3E}">
        <p14:creationId xmlns:p14="http://schemas.microsoft.com/office/powerpoint/2010/main" val="23886756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Grant-making</a:t>
            </a:r>
          </a:p>
        </p:txBody>
      </p:sp>
      <p:pic>
        <p:nvPicPr>
          <p:cNvPr id="4" name="Content Placeholder 3" descr="FeedbackLoop-Grants.pdf"/>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38600" y="1670046"/>
            <a:ext cx="4114800" cy="3642610"/>
          </a:xfrm>
        </p:spPr>
      </p:pic>
      <p:sp>
        <p:nvSpPr>
          <p:cNvPr id="5" name="TextBox 4"/>
          <p:cNvSpPr txBox="1"/>
          <p:nvPr/>
        </p:nvSpPr>
        <p:spPr>
          <a:xfrm>
            <a:off x="7391850" y="5445110"/>
            <a:ext cx="2818951" cy="646331"/>
          </a:xfrm>
          <a:prstGeom prst="rect">
            <a:avLst/>
          </a:prstGeom>
          <a:noFill/>
        </p:spPr>
        <p:txBody>
          <a:bodyPr wrap="none" rtlCol="0">
            <a:spAutoFit/>
          </a:bodyPr>
          <a:lstStyle/>
          <a:p>
            <a:r>
              <a:rPr lang="en-US" dirty="0" err="1"/>
              <a:t>Ribes</a:t>
            </a:r>
            <a:r>
              <a:rPr lang="en-US" dirty="0"/>
              <a:t> and </a:t>
            </a:r>
            <a:r>
              <a:rPr lang="en-US" dirty="0" err="1"/>
              <a:t>Finholt</a:t>
            </a:r>
            <a:r>
              <a:rPr lang="en-US" dirty="0"/>
              <a:t> 2007; </a:t>
            </a:r>
          </a:p>
          <a:p>
            <a:r>
              <a:rPr lang="en-US" dirty="0"/>
              <a:t>Howison and Herbsleb 2011</a:t>
            </a:r>
          </a:p>
        </p:txBody>
      </p:sp>
      <p:sp>
        <p:nvSpPr>
          <p:cNvPr id="3" name="Footer Placeholder 2"/>
          <p:cNvSpPr>
            <a:spLocks noGrp="1"/>
          </p:cNvSpPr>
          <p:nvPr>
            <p:ph type="ftr" sz="quarter" idx="11"/>
          </p:nvPr>
        </p:nvSpPr>
        <p:spPr/>
        <p:txBody>
          <a:bodyPr/>
          <a:lstStyle/>
          <a:p>
            <a:r>
              <a:rPr lang="en-US"/>
              <a:t>@jameshowison</a:t>
            </a:r>
          </a:p>
        </p:txBody>
      </p:sp>
    </p:spTree>
    <p:extLst>
      <p:ext uri="{BB962C8B-B14F-4D97-AF65-F5344CB8AC3E}">
        <p14:creationId xmlns:p14="http://schemas.microsoft.com/office/powerpoint/2010/main" val="31357066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F9E00-4B6B-C34D-AC90-5A0D4AE7D7EB}"/>
              </a:ext>
            </a:extLst>
          </p:cNvPr>
          <p:cNvSpPr>
            <a:spLocks noGrp="1"/>
          </p:cNvSpPr>
          <p:nvPr>
            <p:ph type="title"/>
          </p:nvPr>
        </p:nvSpPr>
        <p:spPr/>
        <p:txBody>
          <a:bodyPr/>
          <a:lstStyle/>
          <a:p>
            <a:r>
              <a:rPr lang="en-US" dirty="0"/>
              <a:t>Summary: why so difficult?</a:t>
            </a:r>
          </a:p>
        </p:txBody>
      </p:sp>
      <p:sp>
        <p:nvSpPr>
          <p:cNvPr id="3" name="Content Placeholder 2">
            <a:extLst>
              <a:ext uri="{FF2B5EF4-FFF2-40B4-BE49-F238E27FC236}">
                <a16:creationId xmlns:a16="http://schemas.microsoft.com/office/drawing/2014/main" id="{E854BEFA-E9BD-2449-A3F4-D81C81D49461}"/>
              </a:ext>
            </a:extLst>
          </p:cNvPr>
          <p:cNvSpPr>
            <a:spLocks noGrp="1"/>
          </p:cNvSpPr>
          <p:nvPr>
            <p:ph sz="half" idx="1"/>
          </p:nvPr>
        </p:nvSpPr>
        <p:spPr>
          <a:xfrm>
            <a:off x="717176" y="1825625"/>
            <a:ext cx="5181600" cy="4351338"/>
          </a:xfrm>
        </p:spPr>
        <p:txBody>
          <a:bodyPr>
            <a:normAutofit lnSpcReduction="10000"/>
          </a:bodyPr>
          <a:lstStyle/>
          <a:p>
            <a:r>
              <a:rPr lang="en-US" dirty="0"/>
              <a:t>Indirectness of resource attraction</a:t>
            </a:r>
          </a:p>
          <a:p>
            <a:pPr lvl="1"/>
            <a:r>
              <a:rPr lang="en-US" sz="2000" dirty="0"/>
              <a:t>Reputation is a great motivator, but also problematic</a:t>
            </a:r>
          </a:p>
          <a:p>
            <a:r>
              <a:rPr lang="en-US" dirty="0"/>
              <a:t>Incompatible incentives for needed work</a:t>
            </a:r>
          </a:p>
          <a:p>
            <a:pPr lvl="1"/>
            <a:r>
              <a:rPr lang="en-US" sz="2000" dirty="0"/>
              <a:t>Reputational rewards out of sync with needed work</a:t>
            </a:r>
          </a:p>
          <a:p>
            <a:pPr lvl="1"/>
            <a:r>
              <a:rPr lang="en-US" sz="2000" dirty="0"/>
              <a:t>Citations/literature impact rewards publication not maintenance</a:t>
            </a:r>
          </a:p>
          <a:p>
            <a:pPr lvl="1"/>
            <a:r>
              <a:rPr lang="en-US" sz="2000" dirty="0"/>
              <a:t>Grants create “service center” mentality</a:t>
            </a:r>
          </a:p>
          <a:p>
            <a:pPr lvl="1"/>
            <a:r>
              <a:rPr lang="en-US" sz="2000" dirty="0"/>
              <a:t>See also Nadia </a:t>
            </a:r>
            <a:r>
              <a:rPr lang="en-US" sz="2000" dirty="0" err="1"/>
              <a:t>Eghbal</a:t>
            </a:r>
            <a:r>
              <a:rPr lang="en-US" sz="2000" dirty="0"/>
              <a:t> “Roads and Bridges” for similar issues outside science</a:t>
            </a:r>
          </a:p>
        </p:txBody>
      </p:sp>
      <p:sp>
        <p:nvSpPr>
          <p:cNvPr id="4" name="Content Placeholder 3">
            <a:extLst>
              <a:ext uri="{FF2B5EF4-FFF2-40B4-BE49-F238E27FC236}">
                <a16:creationId xmlns:a16="http://schemas.microsoft.com/office/drawing/2014/main" id="{6B65E70F-D1A0-D14C-B725-1B27137BCE9F}"/>
              </a:ext>
            </a:extLst>
          </p:cNvPr>
          <p:cNvSpPr>
            <a:spLocks noGrp="1"/>
          </p:cNvSpPr>
          <p:nvPr>
            <p:ph sz="half" idx="2"/>
          </p:nvPr>
        </p:nvSpPr>
        <p:spPr>
          <a:xfrm>
            <a:off x="6051176" y="1825625"/>
            <a:ext cx="5181600" cy="4351338"/>
          </a:xfrm>
        </p:spPr>
        <p:txBody>
          <a:bodyPr>
            <a:normAutofit lnSpcReduction="10000"/>
          </a:bodyPr>
          <a:lstStyle/>
          <a:p>
            <a:r>
              <a:rPr lang="en-US" dirty="0"/>
              <a:t>Difficulty of work</a:t>
            </a:r>
          </a:p>
          <a:p>
            <a:pPr lvl="1"/>
            <a:r>
              <a:rPr lang="en-US" sz="2000" dirty="0"/>
              <a:t>Availability of skilled labor</a:t>
            </a:r>
            <a:endParaRPr lang="en-US" sz="2800" dirty="0"/>
          </a:p>
          <a:p>
            <a:r>
              <a:rPr lang="en-US" dirty="0"/>
              <a:t>Science is unwilling to wait</a:t>
            </a:r>
          </a:p>
          <a:p>
            <a:r>
              <a:rPr lang="en-US" dirty="0"/>
              <a:t>Time-scale of use</a:t>
            </a:r>
          </a:p>
          <a:p>
            <a:pPr lvl="1"/>
            <a:r>
              <a:rPr lang="en-US" sz="2000" dirty="0"/>
              <a:t>Longer cycles of use and re-use mean more change</a:t>
            </a:r>
          </a:p>
          <a:p>
            <a:r>
              <a:rPr lang="en-US" dirty="0"/>
              <a:t>Ecosystem complexity </a:t>
            </a:r>
          </a:p>
          <a:p>
            <a:pPr lvl="1"/>
            <a:r>
              <a:rPr lang="en-US" sz="2000" dirty="0"/>
              <a:t>Will return to this later – different modes of production handle this differently.</a:t>
            </a:r>
          </a:p>
          <a:p>
            <a:endParaRPr lang="en-US" sz="3200" dirty="0"/>
          </a:p>
        </p:txBody>
      </p:sp>
    </p:spTree>
    <p:extLst>
      <p:ext uri="{BB962C8B-B14F-4D97-AF65-F5344CB8AC3E}">
        <p14:creationId xmlns:p14="http://schemas.microsoft.com/office/powerpoint/2010/main" val="29603815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F35B9-CAC4-BC48-9564-38CD09D96B92}"/>
              </a:ext>
            </a:extLst>
          </p:cNvPr>
          <p:cNvSpPr>
            <a:spLocks noGrp="1"/>
          </p:cNvSpPr>
          <p:nvPr>
            <p:ph type="title"/>
          </p:nvPr>
        </p:nvSpPr>
        <p:spPr/>
        <p:txBody>
          <a:bodyPr>
            <a:normAutofit fontScale="90000"/>
          </a:bodyPr>
          <a:lstStyle/>
          <a:p>
            <a:r>
              <a:rPr lang="en-US" dirty="0"/>
              <a:t>Part 3: </a:t>
            </a:r>
            <a:br>
              <a:rPr lang="en-US" dirty="0"/>
            </a:br>
            <a:r>
              <a:rPr lang="en-US" dirty="0"/>
              <a:t>Routes to Peer Production in Scientific Software</a:t>
            </a:r>
          </a:p>
        </p:txBody>
      </p:sp>
      <p:sp>
        <p:nvSpPr>
          <p:cNvPr id="3" name="Content Placeholder 2">
            <a:extLst>
              <a:ext uri="{FF2B5EF4-FFF2-40B4-BE49-F238E27FC236}">
                <a16:creationId xmlns:a16="http://schemas.microsoft.com/office/drawing/2014/main" id="{5149D427-7280-724C-8275-5AE57015C0E4}"/>
              </a:ext>
            </a:extLst>
          </p:cNvPr>
          <p:cNvSpPr>
            <a:spLocks noGrp="1"/>
          </p:cNvSpPr>
          <p:nvPr>
            <p:ph idx="1"/>
          </p:nvPr>
        </p:nvSpPr>
        <p:spPr/>
        <p:txBody>
          <a:bodyPr/>
          <a:lstStyle/>
          <a:p>
            <a:endParaRPr lang="en-US" dirty="0"/>
          </a:p>
          <a:p>
            <a:endParaRPr lang="en-US" dirty="0"/>
          </a:p>
          <a:p>
            <a:r>
              <a:rPr lang="en-US" dirty="0"/>
              <a:t>Work with </a:t>
            </a:r>
            <a:r>
              <a:rPr lang="en-US" dirty="0" err="1"/>
              <a:t>Eunyoung</a:t>
            </a:r>
            <a:r>
              <a:rPr lang="en-US" dirty="0"/>
              <a:t> Moon, Hannah </a:t>
            </a:r>
            <a:r>
              <a:rPr lang="en-US" dirty="0" err="1"/>
              <a:t>Cohoon</a:t>
            </a:r>
            <a:r>
              <a:rPr lang="en-US" dirty="0"/>
              <a:t>, and </a:t>
            </a:r>
            <a:r>
              <a:rPr lang="en-US" dirty="0" err="1"/>
              <a:t>Caifan</a:t>
            </a:r>
            <a:r>
              <a:rPr lang="en-US" dirty="0"/>
              <a:t> Du</a:t>
            </a:r>
          </a:p>
          <a:p>
            <a:r>
              <a:rPr lang="en-US" dirty="0"/>
              <a:t>Thanks especially to </a:t>
            </a:r>
          </a:p>
          <a:p>
            <a:pPr lvl="1"/>
            <a:r>
              <a:rPr lang="en-US" dirty="0"/>
              <a:t>Matt Turk (from the </a:t>
            </a:r>
            <a:r>
              <a:rPr lang="en-US" dirty="0" err="1"/>
              <a:t>yt</a:t>
            </a:r>
            <a:r>
              <a:rPr lang="en-US" dirty="0"/>
              <a:t> project) for countless discussions</a:t>
            </a:r>
          </a:p>
          <a:p>
            <a:pPr lvl="1"/>
            <a:r>
              <a:rPr lang="en-US" dirty="0"/>
              <a:t>Everyone that organized and participated in the WSSSPE workshops http://</a:t>
            </a:r>
            <a:r>
              <a:rPr lang="en-US" dirty="0" err="1"/>
              <a:t>wssspe.researchcomputing.org.uk</a:t>
            </a:r>
            <a:r>
              <a:rPr lang="en-US" dirty="0"/>
              <a:t>/</a:t>
            </a:r>
          </a:p>
        </p:txBody>
      </p:sp>
    </p:spTree>
    <p:extLst>
      <p:ext uri="{BB962C8B-B14F-4D97-AF65-F5344CB8AC3E}">
        <p14:creationId xmlns:p14="http://schemas.microsoft.com/office/powerpoint/2010/main" val="4807856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literature on transfer to open?</a:t>
            </a:r>
          </a:p>
        </p:txBody>
      </p:sp>
      <p:sp>
        <p:nvSpPr>
          <p:cNvPr id="3" name="Content Placeholder 2"/>
          <p:cNvSpPr>
            <a:spLocks noGrp="1"/>
          </p:cNvSpPr>
          <p:nvPr>
            <p:ph idx="1"/>
          </p:nvPr>
        </p:nvSpPr>
        <p:spPr/>
        <p:txBody>
          <a:bodyPr>
            <a:normAutofit lnSpcReduction="10000"/>
          </a:bodyPr>
          <a:lstStyle/>
          <a:p>
            <a:r>
              <a:rPr lang="en-US" sz="3300" dirty="0"/>
              <a:t>Copious literature on commercialization, “Technology Transfer” but not much on communities</a:t>
            </a:r>
            <a:endParaRPr lang="en-US" dirty="0"/>
          </a:p>
          <a:p>
            <a:r>
              <a:rPr lang="en-US" dirty="0"/>
              <a:t>Happily there are promising literatures (many funded by OCI/CISE)</a:t>
            </a:r>
          </a:p>
          <a:p>
            <a:pPr lvl="1"/>
            <a:r>
              <a:rPr lang="en-US" dirty="0"/>
              <a:t>Studies of open source and online communities </a:t>
            </a:r>
          </a:p>
          <a:p>
            <a:pPr marL="914400" lvl="2" indent="0">
              <a:buNone/>
            </a:pPr>
            <a:r>
              <a:rPr lang="en-US" dirty="0">
                <a:solidFill>
                  <a:schemeClr val="tx1">
                    <a:lumMod val="75000"/>
                  </a:schemeClr>
                </a:solidFill>
              </a:rPr>
              <a:t>(</a:t>
            </a:r>
            <a:r>
              <a:rPr lang="en-US" dirty="0" err="1">
                <a:solidFill>
                  <a:schemeClr val="tx1">
                    <a:lumMod val="75000"/>
                  </a:schemeClr>
                </a:solidFill>
              </a:rPr>
              <a:t>Resnick</a:t>
            </a:r>
            <a:r>
              <a:rPr lang="en-US" dirty="0">
                <a:solidFill>
                  <a:schemeClr val="tx1">
                    <a:lumMod val="75000"/>
                  </a:schemeClr>
                </a:solidFill>
              </a:rPr>
              <a:t>, Crowston, Wiggins, </a:t>
            </a:r>
            <a:r>
              <a:rPr lang="en-US" dirty="0" err="1">
                <a:solidFill>
                  <a:schemeClr val="tx1">
                    <a:lumMod val="75000"/>
                  </a:schemeClr>
                </a:solidFill>
              </a:rPr>
              <a:t>Kittur</a:t>
            </a:r>
            <a:r>
              <a:rPr lang="en-US" dirty="0">
                <a:solidFill>
                  <a:schemeClr val="tx1">
                    <a:lumMod val="75000"/>
                  </a:schemeClr>
                </a:solidFill>
              </a:rPr>
              <a:t>, Kraut, Lampe, Ellison, …)</a:t>
            </a:r>
          </a:p>
          <a:p>
            <a:pPr lvl="1"/>
            <a:r>
              <a:rPr lang="en-US" dirty="0"/>
              <a:t>Studies of scientific practice </a:t>
            </a:r>
          </a:p>
          <a:p>
            <a:pPr marL="914400" lvl="2" indent="0">
              <a:buNone/>
            </a:pPr>
            <a:r>
              <a:rPr lang="en-US" dirty="0">
                <a:solidFill>
                  <a:schemeClr val="tx1">
                    <a:lumMod val="65000"/>
                  </a:schemeClr>
                </a:solidFill>
              </a:rPr>
              <a:t>(Palmer, </a:t>
            </a:r>
            <a:r>
              <a:rPr lang="en-US" dirty="0" err="1">
                <a:solidFill>
                  <a:schemeClr val="tx1">
                    <a:lumMod val="65000"/>
                  </a:schemeClr>
                </a:solidFill>
              </a:rPr>
              <a:t>Borgman</a:t>
            </a:r>
            <a:r>
              <a:rPr lang="en-US" dirty="0">
                <a:solidFill>
                  <a:schemeClr val="tx1">
                    <a:lumMod val="65000"/>
                  </a:schemeClr>
                </a:solidFill>
              </a:rPr>
              <a:t>, </a:t>
            </a:r>
            <a:r>
              <a:rPr lang="en-US" dirty="0" err="1">
                <a:solidFill>
                  <a:schemeClr val="tx1">
                    <a:lumMod val="65000"/>
                  </a:schemeClr>
                </a:solidFill>
              </a:rPr>
              <a:t>Vertesi</a:t>
            </a:r>
            <a:r>
              <a:rPr lang="en-US" dirty="0">
                <a:solidFill>
                  <a:schemeClr val="tx1">
                    <a:lumMod val="65000"/>
                  </a:schemeClr>
                </a:solidFill>
              </a:rPr>
              <a:t>, Edwards, </a:t>
            </a:r>
            <a:r>
              <a:rPr lang="en-US" dirty="0" err="1">
                <a:solidFill>
                  <a:schemeClr val="tx1">
                    <a:lumMod val="65000"/>
                  </a:schemeClr>
                </a:solidFill>
              </a:rPr>
              <a:t>Olsons</a:t>
            </a:r>
            <a:r>
              <a:rPr lang="en-US" dirty="0">
                <a:solidFill>
                  <a:schemeClr val="tx1">
                    <a:lumMod val="65000"/>
                  </a:schemeClr>
                </a:solidFill>
              </a:rPr>
              <a:t>, </a:t>
            </a:r>
            <a:r>
              <a:rPr lang="en-US" dirty="0" err="1">
                <a:solidFill>
                  <a:schemeClr val="tx1">
                    <a:lumMod val="65000"/>
                  </a:schemeClr>
                </a:solidFill>
              </a:rPr>
              <a:t>Finholt</a:t>
            </a:r>
            <a:r>
              <a:rPr lang="en-US" dirty="0">
                <a:solidFill>
                  <a:schemeClr val="tx1">
                    <a:lumMod val="65000"/>
                  </a:schemeClr>
                </a:solidFill>
              </a:rPr>
              <a:t>, Lee/</a:t>
            </a:r>
            <a:r>
              <a:rPr lang="en-US" dirty="0" err="1">
                <a:solidFill>
                  <a:schemeClr val="tx1">
                    <a:lumMod val="65000"/>
                  </a:schemeClr>
                </a:solidFill>
              </a:rPr>
              <a:t>Bietz</a:t>
            </a:r>
            <a:r>
              <a:rPr lang="en-US" dirty="0">
                <a:solidFill>
                  <a:schemeClr val="tx1">
                    <a:lumMod val="65000"/>
                  </a:schemeClr>
                </a:solidFill>
              </a:rPr>
              <a:t>, </a:t>
            </a:r>
            <a:r>
              <a:rPr lang="en-US" dirty="0" err="1">
                <a:solidFill>
                  <a:schemeClr val="tx1">
                    <a:lumMod val="65000"/>
                  </a:schemeClr>
                </a:solidFill>
              </a:rPr>
              <a:t>Østerlund</a:t>
            </a:r>
            <a:r>
              <a:rPr lang="en-US" dirty="0">
                <a:solidFill>
                  <a:schemeClr val="tx1">
                    <a:lumMod val="65000"/>
                  </a:schemeClr>
                </a:solidFill>
              </a:rPr>
              <a:t>, Sawyer, Tapia, </a:t>
            </a:r>
            <a:r>
              <a:rPr lang="en-US" dirty="0" err="1">
                <a:solidFill>
                  <a:schemeClr val="tx1">
                    <a:lumMod val="65000"/>
                  </a:schemeClr>
                </a:solidFill>
              </a:rPr>
              <a:t>Ludders</a:t>
            </a:r>
            <a:r>
              <a:rPr lang="en-US" dirty="0">
                <a:solidFill>
                  <a:schemeClr val="tx1">
                    <a:lumMod val="65000"/>
                  </a:schemeClr>
                </a:solidFill>
              </a:rPr>
              <a:t>, …)</a:t>
            </a:r>
          </a:p>
          <a:p>
            <a:pPr lvl="1"/>
            <a:r>
              <a:rPr lang="en-US" dirty="0"/>
              <a:t>Studies of infrastructural work </a:t>
            </a:r>
          </a:p>
          <a:p>
            <a:pPr marL="914400" lvl="2" indent="0">
              <a:buNone/>
            </a:pPr>
            <a:r>
              <a:rPr lang="en-US" dirty="0">
                <a:solidFill>
                  <a:schemeClr val="tx1">
                    <a:lumMod val="65000"/>
                  </a:schemeClr>
                </a:solidFill>
              </a:rPr>
              <a:t>(Bowker, Jackson, </a:t>
            </a:r>
            <a:r>
              <a:rPr lang="en-US" dirty="0" err="1">
                <a:solidFill>
                  <a:schemeClr val="tx1">
                    <a:lumMod val="65000"/>
                  </a:schemeClr>
                </a:solidFill>
              </a:rPr>
              <a:t>Vertesi</a:t>
            </a:r>
            <a:r>
              <a:rPr lang="en-US" dirty="0">
                <a:solidFill>
                  <a:schemeClr val="tx1">
                    <a:lumMod val="65000"/>
                  </a:schemeClr>
                </a:solidFill>
              </a:rPr>
              <a:t>, </a:t>
            </a:r>
            <a:r>
              <a:rPr lang="en-US" dirty="0" err="1">
                <a:solidFill>
                  <a:schemeClr val="tx1">
                    <a:lumMod val="65000"/>
                  </a:schemeClr>
                </a:solidFill>
              </a:rPr>
              <a:t>Ribes</a:t>
            </a:r>
            <a:r>
              <a:rPr lang="en-US" dirty="0">
                <a:solidFill>
                  <a:schemeClr val="tx1">
                    <a:lumMod val="65000"/>
                  </a:schemeClr>
                </a:solidFill>
              </a:rPr>
              <a:t>, …)</a:t>
            </a:r>
          </a:p>
          <a:p>
            <a:pPr lvl="1"/>
            <a:r>
              <a:rPr lang="en-US" dirty="0"/>
              <a:t>“Meta science” publications e.g., “Ten simple rules for …” and best practices.  See http://</a:t>
            </a:r>
            <a:r>
              <a:rPr lang="en-US" dirty="0" err="1"/>
              <a:t>wssspe.researchcomputing.org.uk</a:t>
            </a:r>
            <a:r>
              <a:rPr lang="en-US" dirty="0"/>
              <a:t>/</a:t>
            </a:r>
          </a:p>
        </p:txBody>
      </p:sp>
      <p:sp>
        <p:nvSpPr>
          <p:cNvPr id="4" name="Footer Placeholder 3"/>
          <p:cNvSpPr>
            <a:spLocks noGrp="1"/>
          </p:cNvSpPr>
          <p:nvPr>
            <p:ph type="ftr" sz="quarter" idx="11"/>
          </p:nvPr>
        </p:nvSpPr>
        <p:spPr/>
        <p:txBody>
          <a:bodyPr/>
          <a:lstStyle/>
          <a:p>
            <a:r>
              <a:rPr lang="en-US"/>
              <a:t>@jameshowison</a:t>
            </a:r>
          </a:p>
        </p:txBody>
      </p:sp>
    </p:spTree>
    <p:extLst>
      <p:ext uri="{BB962C8B-B14F-4D97-AF65-F5344CB8AC3E}">
        <p14:creationId xmlns:p14="http://schemas.microsoft.com/office/powerpoint/2010/main" val="21260209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95558"/>
            <a:ext cx="8229600" cy="1143000"/>
          </a:xfrm>
        </p:spPr>
        <p:txBody>
          <a:bodyPr/>
          <a:lstStyle/>
          <a:p>
            <a:r>
              <a:rPr lang="en-US" dirty="0"/>
              <a:t>ENZO</a:t>
            </a:r>
          </a:p>
        </p:txBody>
      </p:sp>
      <p:sp>
        <p:nvSpPr>
          <p:cNvPr id="5" name="Footer Placeholder 4"/>
          <p:cNvSpPr>
            <a:spLocks noGrp="1"/>
          </p:cNvSpPr>
          <p:nvPr>
            <p:ph type="ftr" sz="quarter" idx="11"/>
          </p:nvPr>
        </p:nvSpPr>
        <p:spPr/>
        <p:txBody>
          <a:bodyPr/>
          <a:lstStyle/>
          <a:p>
            <a:r>
              <a:rPr lang="en-US"/>
              <a:t>@jameshowison</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1212850"/>
            <a:ext cx="8229600" cy="5143500"/>
          </a:xfrm>
          <a:prstGeom prst="rect">
            <a:avLst/>
          </a:prstGeom>
        </p:spPr>
      </p:pic>
    </p:spTree>
    <p:extLst>
      <p:ext uri="{BB962C8B-B14F-4D97-AF65-F5344CB8AC3E}">
        <p14:creationId xmlns:p14="http://schemas.microsoft.com/office/powerpoint/2010/main" val="12382796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ENZO case study</a:t>
            </a:r>
          </a:p>
        </p:txBody>
      </p:sp>
      <p:sp>
        <p:nvSpPr>
          <p:cNvPr id="3" name="Content Placeholder 2"/>
          <p:cNvSpPr>
            <a:spLocks noGrp="1"/>
          </p:cNvSpPr>
          <p:nvPr>
            <p:ph idx="1"/>
          </p:nvPr>
        </p:nvSpPr>
        <p:spPr/>
        <p:txBody>
          <a:bodyPr>
            <a:normAutofit/>
          </a:bodyPr>
          <a:lstStyle/>
          <a:p>
            <a:pPr marL="0" indent="0">
              <a:buNone/>
            </a:pPr>
            <a:r>
              <a:rPr lang="en-US" dirty="0"/>
              <a:t>Data:</a:t>
            </a:r>
          </a:p>
          <a:p>
            <a:r>
              <a:rPr lang="en-US" dirty="0"/>
              <a:t>5 interviews with participants (thanks </a:t>
            </a:r>
            <a:r>
              <a:rPr lang="en-US" dirty="0" err="1"/>
              <a:t>Eunyoung</a:t>
            </a:r>
            <a:r>
              <a:rPr lang="en-US" dirty="0"/>
              <a:t> Moon!)</a:t>
            </a:r>
          </a:p>
          <a:p>
            <a:r>
              <a:rPr lang="en-US" dirty="0"/>
              <a:t>Observation at related workshop</a:t>
            </a:r>
          </a:p>
          <a:p>
            <a:r>
              <a:rPr lang="en-US" dirty="0"/>
              <a:t>Publications, websites, workshop websites, source code repositories</a:t>
            </a:r>
          </a:p>
          <a:p>
            <a:r>
              <a:rPr lang="en-US" dirty="0"/>
              <a:t>Analysis:</a:t>
            </a:r>
          </a:p>
          <a:p>
            <a:pPr lvl="1"/>
            <a:r>
              <a:rPr lang="en-US" dirty="0"/>
              <a:t>Creation of timeline</a:t>
            </a:r>
          </a:p>
          <a:p>
            <a:pPr lvl="1"/>
            <a:r>
              <a:rPr lang="en-US" dirty="0"/>
              <a:t>Identification of episodes and 4 project phases (with their precipitating events)</a:t>
            </a:r>
          </a:p>
        </p:txBody>
      </p:sp>
      <p:sp>
        <p:nvSpPr>
          <p:cNvPr id="4" name="Footer Placeholder 3"/>
          <p:cNvSpPr>
            <a:spLocks noGrp="1"/>
          </p:cNvSpPr>
          <p:nvPr>
            <p:ph type="ftr" sz="quarter" idx="11"/>
          </p:nvPr>
        </p:nvSpPr>
        <p:spPr/>
        <p:txBody>
          <a:bodyPr/>
          <a:lstStyle/>
          <a:p>
            <a:r>
              <a:rPr lang="en-US"/>
              <a:t>@jameshowison</a:t>
            </a:r>
          </a:p>
        </p:txBody>
      </p:sp>
    </p:spTree>
    <p:extLst>
      <p:ext uri="{BB962C8B-B14F-4D97-AF65-F5344CB8AC3E}">
        <p14:creationId xmlns:p14="http://schemas.microsoft.com/office/powerpoint/2010/main" val="774911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10BC6-1716-D042-870F-84CDE32E3835}"/>
              </a:ext>
            </a:extLst>
          </p:cNvPr>
          <p:cNvSpPr>
            <a:spLocks noGrp="1"/>
          </p:cNvSpPr>
          <p:nvPr>
            <p:ph type="title"/>
          </p:nvPr>
        </p:nvSpPr>
        <p:spPr/>
        <p:txBody>
          <a:bodyPr/>
          <a:lstStyle/>
          <a:p>
            <a:r>
              <a:rPr lang="en-US" dirty="0"/>
              <a:t>About me</a:t>
            </a:r>
          </a:p>
        </p:txBody>
      </p:sp>
      <p:sp>
        <p:nvSpPr>
          <p:cNvPr id="3" name="Content Placeholder 2">
            <a:extLst>
              <a:ext uri="{FF2B5EF4-FFF2-40B4-BE49-F238E27FC236}">
                <a16:creationId xmlns:a16="http://schemas.microsoft.com/office/drawing/2014/main" id="{9D1D9BAF-9603-0B4B-B3B3-DDD753F58020}"/>
              </a:ext>
            </a:extLst>
          </p:cNvPr>
          <p:cNvSpPr>
            <a:spLocks noGrp="1"/>
          </p:cNvSpPr>
          <p:nvPr>
            <p:ph idx="1"/>
          </p:nvPr>
        </p:nvSpPr>
        <p:spPr>
          <a:xfrm>
            <a:off x="182768" y="1812545"/>
            <a:ext cx="8969526" cy="4558473"/>
          </a:xfrm>
        </p:spPr>
        <p:txBody>
          <a:bodyPr>
            <a:normAutofit fontScale="62500" lnSpcReduction="20000"/>
          </a:bodyPr>
          <a:lstStyle/>
          <a:p>
            <a:r>
              <a:rPr lang="en-US" dirty="0"/>
              <a:t>Came from Australia for a PhD at Syracuse University Information School (with Kevin </a:t>
            </a:r>
            <a:r>
              <a:rPr lang="en-US" dirty="0" err="1"/>
              <a:t>Crowston</a:t>
            </a:r>
            <a:r>
              <a:rPr lang="en-US" dirty="0"/>
              <a:t>)</a:t>
            </a:r>
          </a:p>
          <a:p>
            <a:pPr lvl="1"/>
            <a:r>
              <a:rPr lang="en-US" dirty="0"/>
              <a:t>An undergrad in economics ("Making the (cyber)world safe for capitalism"), masters study in software engineering</a:t>
            </a:r>
          </a:p>
          <a:p>
            <a:pPr lvl="1"/>
            <a:r>
              <a:rPr lang="en-US" dirty="0"/>
              <a:t>A brief stint in Thailand doing old school distance education on “community management” with refugees from Burma</a:t>
            </a:r>
          </a:p>
          <a:p>
            <a:r>
              <a:rPr lang="en-US" dirty="0"/>
              <a:t>Postdoc at Carnegie Mellon (with Jim </a:t>
            </a:r>
            <a:r>
              <a:rPr lang="en-US" dirty="0" err="1"/>
              <a:t>Herbsleb</a:t>
            </a:r>
            <a:r>
              <a:rPr lang="en-US" dirty="0"/>
              <a:t>) starting study of scientific software</a:t>
            </a:r>
          </a:p>
          <a:p>
            <a:r>
              <a:rPr lang="en-US" dirty="0"/>
              <a:t>Formative experiences at the Consortium for the science of socio-technical systems (CSST) (Steve Sawyer, Wayne </a:t>
            </a:r>
            <a:r>
              <a:rPr lang="en-US" dirty="0" err="1"/>
              <a:t>Ludders</a:t>
            </a:r>
            <a:r>
              <a:rPr lang="en-US" dirty="0"/>
              <a:t>, Tom </a:t>
            </a:r>
            <a:r>
              <a:rPr lang="en-US" dirty="0" err="1"/>
              <a:t>Finholt</a:t>
            </a:r>
            <a:r>
              <a:rPr lang="en-US" dirty="0"/>
              <a:t>)</a:t>
            </a:r>
          </a:p>
          <a:p>
            <a:r>
              <a:rPr lang="en-US" dirty="0"/>
              <a:t>Inspired by those studying at intersection of science and technology studies (STS) and scholarly communication, esp. Paul Edwards, David </a:t>
            </a:r>
            <a:r>
              <a:rPr lang="en-US" dirty="0" err="1"/>
              <a:t>Ribes</a:t>
            </a:r>
            <a:r>
              <a:rPr lang="en-US" dirty="0"/>
              <a:t>, Janet </a:t>
            </a:r>
            <a:r>
              <a:rPr lang="en-US" dirty="0" err="1"/>
              <a:t>Vertesi</a:t>
            </a:r>
            <a:r>
              <a:rPr lang="en-US" dirty="0"/>
              <a:t>, and Christine </a:t>
            </a:r>
            <a:r>
              <a:rPr lang="en-US" dirty="0" err="1"/>
              <a:t>Borgman</a:t>
            </a:r>
            <a:r>
              <a:rPr lang="en-US" dirty="0"/>
              <a:t>. And in organization science </a:t>
            </a:r>
            <a:r>
              <a:rPr lang="en-US" dirty="0" err="1"/>
              <a:t>Carliss</a:t>
            </a:r>
            <a:r>
              <a:rPr lang="en-US" dirty="0"/>
              <a:t> Baldwin and Diane Bailey.</a:t>
            </a:r>
          </a:p>
          <a:p>
            <a:r>
              <a:rPr lang="en-US" dirty="0"/>
              <a:t>Now Associate Prof at the School of Information at University of Texas at Austin, married with a kiddo at home in the pandemic.</a:t>
            </a:r>
          </a:p>
          <a:p>
            <a:r>
              <a:rPr lang="en-US" dirty="0"/>
              <a:t>Grateful for a much support from NSF (VOSS, </a:t>
            </a:r>
            <a:r>
              <a:rPr lang="en-US" dirty="0" err="1"/>
              <a:t>SciSIP</a:t>
            </a:r>
            <a:r>
              <a:rPr lang="en-US" dirty="0"/>
              <a:t>, OCI CAREER and PECASE), with great Project Officers (Susan Winter, Sushil Prasad, and Alan Sussman)</a:t>
            </a:r>
          </a:p>
          <a:p>
            <a:r>
              <a:rPr lang="en-US" dirty="0"/>
              <a:t>Trying to “pay it forward” through CSST, hosting a CI-Fellow, </a:t>
            </a:r>
            <a:r>
              <a:rPr lang="en-US" dirty="0" err="1"/>
              <a:t>citeas.org</a:t>
            </a:r>
            <a:r>
              <a:rPr lang="en-US" dirty="0"/>
              <a:t> and </a:t>
            </a:r>
            <a:r>
              <a:rPr lang="en-US" dirty="0" err="1"/>
              <a:t>softcite</a:t>
            </a:r>
            <a:r>
              <a:rPr lang="en-US" dirty="0"/>
              <a:t>-dataset and work with wonderful doctoral students (</a:t>
            </a:r>
            <a:r>
              <a:rPr lang="en-US" dirty="0" err="1"/>
              <a:t>Eunyoung</a:t>
            </a:r>
            <a:r>
              <a:rPr lang="en-US" dirty="0"/>
              <a:t> Moon, Julia Bullard, Nick </a:t>
            </a:r>
            <a:r>
              <a:rPr lang="en-US" dirty="0" err="1"/>
              <a:t>Gottschlich</a:t>
            </a:r>
            <a:r>
              <a:rPr lang="en-US" dirty="0"/>
              <a:t>, Hannah </a:t>
            </a:r>
            <a:r>
              <a:rPr lang="en-US" dirty="0" err="1"/>
              <a:t>Cohoon</a:t>
            </a:r>
            <a:r>
              <a:rPr lang="en-US" dirty="0"/>
              <a:t>, and </a:t>
            </a:r>
            <a:r>
              <a:rPr lang="en-US" dirty="0" err="1"/>
              <a:t>Caifan</a:t>
            </a:r>
            <a:r>
              <a:rPr lang="en-US" dirty="0"/>
              <a:t> Du).</a:t>
            </a:r>
          </a:p>
          <a:p>
            <a:pPr lvl="1"/>
            <a:endParaRPr lang="en-US" dirty="0"/>
          </a:p>
          <a:p>
            <a:endParaRPr lang="en-US" dirty="0"/>
          </a:p>
        </p:txBody>
      </p:sp>
      <p:pic>
        <p:nvPicPr>
          <p:cNvPr id="5" name="Picture 4">
            <a:extLst>
              <a:ext uri="{FF2B5EF4-FFF2-40B4-BE49-F238E27FC236}">
                <a16:creationId xmlns:a16="http://schemas.microsoft.com/office/drawing/2014/main" id="{DAC7FE39-4E33-3641-B06F-12A6AF2412E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723135" y="486982"/>
            <a:ext cx="769991" cy="1026655"/>
          </a:xfrm>
          <a:prstGeom prst="rect">
            <a:avLst/>
          </a:prstGeom>
        </p:spPr>
      </p:pic>
      <p:pic>
        <p:nvPicPr>
          <p:cNvPr id="9" name="Picture 8">
            <a:extLst>
              <a:ext uri="{FF2B5EF4-FFF2-40B4-BE49-F238E27FC236}">
                <a16:creationId xmlns:a16="http://schemas.microsoft.com/office/drawing/2014/main" id="{3E1AE8AC-2F12-B94A-8E7C-AF5E386E045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294573" y="512947"/>
            <a:ext cx="1368873" cy="1026654"/>
          </a:xfrm>
          <a:prstGeom prst="rect">
            <a:avLst/>
          </a:prstGeom>
        </p:spPr>
      </p:pic>
      <p:pic>
        <p:nvPicPr>
          <p:cNvPr id="11" name="Picture 10">
            <a:extLst>
              <a:ext uri="{FF2B5EF4-FFF2-40B4-BE49-F238E27FC236}">
                <a16:creationId xmlns:a16="http://schemas.microsoft.com/office/drawing/2014/main" id="{679C3E47-8BD9-1947-8A32-183871BD141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611203" y="512947"/>
            <a:ext cx="949656" cy="1026655"/>
          </a:xfrm>
          <a:prstGeom prst="rect">
            <a:avLst/>
          </a:prstGeom>
        </p:spPr>
      </p:pic>
      <p:pic>
        <p:nvPicPr>
          <p:cNvPr id="17" name="Picture 16">
            <a:extLst>
              <a:ext uri="{FF2B5EF4-FFF2-40B4-BE49-F238E27FC236}">
                <a16:creationId xmlns:a16="http://schemas.microsoft.com/office/drawing/2014/main" id="{AB67EDA1-08F9-9A40-B766-6699E9ADC71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678936" y="512947"/>
            <a:ext cx="1563221" cy="2771361"/>
          </a:xfrm>
          <a:prstGeom prst="rect">
            <a:avLst/>
          </a:prstGeom>
        </p:spPr>
      </p:pic>
      <p:pic>
        <p:nvPicPr>
          <p:cNvPr id="19" name="Picture 18">
            <a:extLst>
              <a:ext uri="{FF2B5EF4-FFF2-40B4-BE49-F238E27FC236}">
                <a16:creationId xmlns:a16="http://schemas.microsoft.com/office/drawing/2014/main" id="{7A849785-4530-BC4E-B89D-A42B7FE45E22}"/>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359152" y="4744140"/>
            <a:ext cx="1563221" cy="1563221"/>
          </a:xfrm>
          <a:prstGeom prst="rect">
            <a:avLst/>
          </a:prstGeom>
        </p:spPr>
      </p:pic>
      <p:pic>
        <p:nvPicPr>
          <p:cNvPr id="21" name="Picture 20">
            <a:extLst>
              <a:ext uri="{FF2B5EF4-FFF2-40B4-BE49-F238E27FC236}">
                <a16:creationId xmlns:a16="http://schemas.microsoft.com/office/drawing/2014/main" id="{0A6198CD-3DC5-974F-98C3-CDF3C0088CE2}"/>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0698366" y="4744140"/>
            <a:ext cx="1310867" cy="1748735"/>
          </a:xfrm>
          <a:prstGeom prst="rect">
            <a:avLst/>
          </a:prstGeom>
        </p:spPr>
      </p:pic>
    </p:spTree>
    <p:extLst>
      <p:ext uri="{BB962C8B-B14F-4D97-AF65-F5344CB8AC3E}">
        <p14:creationId xmlns:p14="http://schemas.microsoft.com/office/powerpoint/2010/main" val="11815893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65A31-E040-4B3E-B412-936D928775C9}"/>
              </a:ext>
            </a:extLst>
          </p:cNvPr>
          <p:cNvSpPr>
            <a:spLocks noGrp="1"/>
          </p:cNvSpPr>
          <p:nvPr>
            <p:ph type="title"/>
          </p:nvPr>
        </p:nvSpPr>
        <p:spPr/>
        <p:txBody>
          <a:bodyPr/>
          <a:lstStyle/>
          <a:p>
            <a:r>
              <a:rPr lang="en-US" dirty="0">
                <a:solidFill>
                  <a:schemeClr val="bg1"/>
                </a:solidFill>
              </a:rPr>
              <a:t>Early date of lab project</a:t>
            </a:r>
          </a:p>
        </p:txBody>
      </p:sp>
      <p:pic>
        <p:nvPicPr>
          <p:cNvPr id="7" name="Content Placeholder 6" descr="Enzo Sketches-Early Days"/>
          <p:cNvPicPr>
            <a:picLocks noGrp="1" noChangeAspect="1"/>
          </p:cNvPicPr>
          <p:nvPr>
            <p:ph idx="1"/>
          </p:nvPr>
        </p:nvPicPr>
        <p:blipFill>
          <a:blip r:embed="rId3">
            <a:extLst>
              <a:ext uri="{28A0092B-C50C-407E-A947-70E740481C1C}">
                <a14:useLocalDpi xmlns:a14="http://schemas.microsoft.com/office/drawing/2010/main" val="0"/>
              </a:ext>
            </a:extLst>
          </a:blip>
          <a:srcRect t="-31583" b="-31583"/>
          <a:stretch>
            <a:fillRect/>
          </a:stretch>
        </p:blipFill>
        <p:spPr>
          <a:xfrm>
            <a:off x="1981200" y="-160867"/>
            <a:ext cx="8229600" cy="4525963"/>
          </a:xfrm>
        </p:spPr>
      </p:pic>
      <p:sp>
        <p:nvSpPr>
          <p:cNvPr id="8" name="TextBox 7"/>
          <p:cNvSpPr txBox="1"/>
          <p:nvPr/>
        </p:nvSpPr>
        <p:spPr>
          <a:xfrm>
            <a:off x="2410402" y="3792464"/>
            <a:ext cx="7417415" cy="1569660"/>
          </a:xfrm>
          <a:prstGeom prst="rect">
            <a:avLst/>
          </a:prstGeom>
          <a:noFill/>
        </p:spPr>
        <p:txBody>
          <a:bodyPr wrap="none" rtlCol="0">
            <a:spAutoFit/>
          </a:bodyPr>
          <a:lstStyle/>
          <a:p>
            <a:pPr marL="285750" indent="-285750">
              <a:buFont typeface="Arial"/>
              <a:buChar char="•"/>
            </a:pPr>
            <a:r>
              <a:rPr lang="en-US" sz="2400" dirty="0"/>
              <a:t>No central base to which changes are coming and going</a:t>
            </a:r>
          </a:p>
          <a:p>
            <a:pPr marL="285750" indent="-285750">
              <a:buFont typeface="Arial"/>
              <a:buChar char="•"/>
            </a:pPr>
            <a:r>
              <a:rPr lang="en-US" sz="2400" dirty="0"/>
              <a:t>Copy and pasting features across personal branches</a:t>
            </a:r>
          </a:p>
          <a:p>
            <a:pPr marL="285750" indent="-285750">
              <a:buFont typeface="Arial"/>
              <a:buChar char="•"/>
            </a:pPr>
            <a:r>
              <a:rPr lang="en-US" sz="2400" dirty="0"/>
              <a:t>Single lab</a:t>
            </a:r>
          </a:p>
          <a:p>
            <a:endParaRPr lang="en-US" sz="2400" dirty="0"/>
          </a:p>
        </p:txBody>
      </p:sp>
      <p:sp>
        <p:nvSpPr>
          <p:cNvPr id="4" name="Footer Placeholder 3"/>
          <p:cNvSpPr>
            <a:spLocks noGrp="1"/>
          </p:cNvSpPr>
          <p:nvPr>
            <p:ph type="ftr" sz="quarter" idx="11"/>
          </p:nvPr>
        </p:nvSpPr>
        <p:spPr/>
        <p:txBody>
          <a:bodyPr/>
          <a:lstStyle/>
          <a:p>
            <a:r>
              <a:rPr lang="en-US"/>
              <a:t>@jameshowison</a:t>
            </a:r>
          </a:p>
        </p:txBody>
      </p:sp>
    </p:spTree>
    <p:extLst>
      <p:ext uri="{BB962C8B-B14F-4D97-AF65-F5344CB8AC3E}">
        <p14:creationId xmlns:p14="http://schemas.microsoft.com/office/powerpoint/2010/main" val="24638736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0E33D-83B5-4BB0-9543-707A5C135706}"/>
              </a:ext>
            </a:extLst>
          </p:cNvPr>
          <p:cNvSpPr>
            <a:spLocks noGrp="1"/>
          </p:cNvSpPr>
          <p:nvPr>
            <p:ph type="title"/>
          </p:nvPr>
        </p:nvSpPr>
        <p:spPr/>
        <p:txBody>
          <a:bodyPr/>
          <a:lstStyle/>
          <a:p>
            <a:r>
              <a:rPr lang="en-US" dirty="0">
                <a:solidFill>
                  <a:schemeClr val="bg1"/>
                </a:solidFill>
              </a:rPr>
              <a:t>Enzo 1.0 Service </a:t>
            </a:r>
            <a:r>
              <a:rPr lang="en-US" dirty="0"/>
              <a:t>Center</a:t>
            </a:r>
          </a:p>
        </p:txBody>
      </p:sp>
      <p:pic>
        <p:nvPicPr>
          <p:cNvPr id="6" name="Content Placeholder 5" descr="Enzo Sketches Service Center"/>
          <p:cNvPicPr>
            <a:picLocks noGrp="1" noChangeAspect="1"/>
          </p:cNvPicPr>
          <p:nvPr>
            <p:ph idx="1"/>
          </p:nvPr>
        </p:nvPicPr>
        <p:blipFill>
          <a:blip r:embed="rId3">
            <a:extLst>
              <a:ext uri="{28A0092B-C50C-407E-A947-70E740481C1C}">
                <a14:useLocalDpi xmlns:a14="http://schemas.microsoft.com/office/drawing/2010/main" val="0"/>
              </a:ext>
            </a:extLst>
          </a:blip>
          <a:srcRect t="-42965" b="-42965"/>
          <a:stretch>
            <a:fillRect/>
          </a:stretch>
        </p:blipFill>
        <p:spPr>
          <a:xfrm>
            <a:off x="1693333" y="-914399"/>
            <a:ext cx="8702035" cy="5994400"/>
          </a:xfrm>
        </p:spPr>
      </p:pic>
      <p:sp>
        <p:nvSpPr>
          <p:cNvPr id="8" name="TextBox 7"/>
          <p:cNvSpPr txBox="1"/>
          <p:nvPr/>
        </p:nvSpPr>
        <p:spPr>
          <a:xfrm>
            <a:off x="2556933" y="3873864"/>
            <a:ext cx="7725192" cy="1569660"/>
          </a:xfrm>
          <a:prstGeom prst="rect">
            <a:avLst/>
          </a:prstGeom>
          <a:noFill/>
        </p:spPr>
        <p:txBody>
          <a:bodyPr wrap="none" rtlCol="0">
            <a:spAutoFit/>
          </a:bodyPr>
          <a:lstStyle/>
          <a:p>
            <a:pPr marL="285750" indent="-285750">
              <a:buFont typeface="Arial"/>
              <a:buChar char="•"/>
            </a:pPr>
            <a:r>
              <a:rPr lang="en-US" sz="2400" dirty="0"/>
              <a:t>ENZO lab reforms as “Service Center” (grant)</a:t>
            </a:r>
          </a:p>
          <a:p>
            <a:pPr marL="285750" indent="-285750">
              <a:buFont typeface="Arial"/>
              <a:buChar char="•"/>
            </a:pPr>
            <a:r>
              <a:rPr lang="en-US" sz="2400" dirty="0"/>
              <a:t>Mainline branch internally, releases externally</a:t>
            </a:r>
          </a:p>
          <a:p>
            <a:pPr marL="285750" indent="-285750">
              <a:buFont typeface="Arial"/>
              <a:buChar char="•"/>
            </a:pPr>
            <a:r>
              <a:rPr lang="en-US" sz="2400" dirty="0"/>
              <a:t>Little expectation of contributions coming back in</a:t>
            </a:r>
          </a:p>
          <a:p>
            <a:pPr marL="285750" indent="-285750">
              <a:buFont typeface="Arial"/>
              <a:buChar char="•"/>
            </a:pPr>
            <a:r>
              <a:rPr lang="en-US" sz="2400" dirty="0"/>
              <a:t>“Friendly user” labs internally functioning like “early days”</a:t>
            </a:r>
          </a:p>
        </p:txBody>
      </p:sp>
      <p:sp>
        <p:nvSpPr>
          <p:cNvPr id="4" name="Footer Placeholder 3"/>
          <p:cNvSpPr>
            <a:spLocks noGrp="1"/>
          </p:cNvSpPr>
          <p:nvPr>
            <p:ph type="ftr" sz="quarter" idx="11"/>
          </p:nvPr>
        </p:nvSpPr>
        <p:spPr/>
        <p:txBody>
          <a:bodyPr/>
          <a:lstStyle/>
          <a:p>
            <a:r>
              <a:rPr lang="en-US"/>
              <a:t>@jameshowison</a:t>
            </a:r>
          </a:p>
        </p:txBody>
      </p:sp>
    </p:spTree>
    <p:extLst>
      <p:ext uri="{BB962C8B-B14F-4D97-AF65-F5344CB8AC3E}">
        <p14:creationId xmlns:p14="http://schemas.microsoft.com/office/powerpoint/2010/main" val="1469203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“Week of Code”</a:t>
            </a:r>
          </a:p>
        </p:txBody>
      </p:sp>
      <p:sp>
        <p:nvSpPr>
          <p:cNvPr id="3" name="Content Placeholder 2"/>
          <p:cNvSpPr>
            <a:spLocks noGrp="1"/>
          </p:cNvSpPr>
          <p:nvPr>
            <p:ph idx="1"/>
          </p:nvPr>
        </p:nvSpPr>
        <p:spPr/>
        <p:txBody>
          <a:bodyPr>
            <a:normAutofit/>
          </a:bodyPr>
          <a:lstStyle/>
          <a:p>
            <a:r>
              <a:rPr lang="en-US" dirty="0"/>
              <a:t>Director of external lab (former post-doc) has new job at Stanford (with startup funds!)</a:t>
            </a:r>
          </a:p>
          <a:p>
            <a:r>
              <a:rPr lang="en-US" dirty="0"/>
              <a:t>Learns of various versions through conversations at conferences and reviewing(!)</a:t>
            </a:r>
          </a:p>
          <a:p>
            <a:r>
              <a:rPr lang="en-US" dirty="0"/>
              <a:t>Focus is on collaboration infrastructure, not governance.</a:t>
            </a:r>
          </a:p>
          <a:p>
            <a:r>
              <a:rPr lang="en-US" dirty="0"/>
              <a:t>Begin with the code of those </a:t>
            </a:r>
            <a:r>
              <a:rPr lang="en-US" b="1" dirty="0"/>
              <a:t>not present</a:t>
            </a:r>
            <a:endParaRPr lang="en-US" dirty="0"/>
          </a:p>
        </p:txBody>
      </p:sp>
      <p:sp>
        <p:nvSpPr>
          <p:cNvPr id="4" name="Footer Placeholder 3"/>
          <p:cNvSpPr>
            <a:spLocks noGrp="1"/>
          </p:cNvSpPr>
          <p:nvPr>
            <p:ph type="ftr" sz="quarter" idx="11"/>
          </p:nvPr>
        </p:nvSpPr>
        <p:spPr/>
        <p:txBody>
          <a:bodyPr/>
          <a:lstStyle/>
          <a:p>
            <a:r>
              <a:rPr lang="en-US"/>
              <a:t>@jameshowison</a:t>
            </a:r>
          </a:p>
        </p:txBody>
      </p:sp>
    </p:spTree>
    <p:extLst>
      <p:ext uri="{BB962C8B-B14F-4D97-AF65-F5344CB8AC3E}">
        <p14:creationId xmlns:p14="http://schemas.microsoft.com/office/powerpoint/2010/main" val="33131699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C3C85-CEB6-4D22-8711-5610FFE6C751}"/>
              </a:ext>
            </a:extLst>
          </p:cNvPr>
          <p:cNvSpPr>
            <a:spLocks noGrp="1"/>
          </p:cNvSpPr>
          <p:nvPr>
            <p:ph type="title"/>
          </p:nvPr>
        </p:nvSpPr>
        <p:spPr/>
        <p:txBody>
          <a:bodyPr/>
          <a:lstStyle/>
          <a:p>
            <a:pPr rtl="0" eaLnBrk="1" latinLnBrk="0" hangingPunct="1"/>
            <a:r>
              <a:rPr lang="en-US" sz="1200" kern="1200" dirty="0">
                <a:solidFill>
                  <a:srgbClr val="000000"/>
                </a:solidFill>
                <a:effectLst/>
                <a:latin typeface="Calibri" panose="020F0502020204030204" pitchFamily="34" charset="0"/>
                <a:ea typeface="+mn-ea"/>
                <a:cs typeface="+mn-cs"/>
              </a:rPr>
              <a:t>Initial open development. PI letting go of the project.</a:t>
            </a:r>
            <a:endParaRPr lang="en-US" dirty="0">
              <a:effectLst/>
            </a:endParaRPr>
          </a:p>
          <a:p>
            <a:endParaRPr lang="en-US" dirty="0"/>
          </a:p>
        </p:txBody>
      </p:sp>
      <p:pic>
        <p:nvPicPr>
          <p:cNvPr id="6" name="Content Placeholder 5" descr="Enzo Sketches Wild West"/>
          <p:cNvPicPr>
            <a:picLocks noGrp="1" noChangeAspect="1"/>
          </p:cNvPicPr>
          <p:nvPr>
            <p:ph idx="1"/>
          </p:nvPr>
        </p:nvPicPr>
        <p:blipFill>
          <a:blip r:embed="rId3">
            <a:extLst>
              <a:ext uri="{28A0092B-C50C-407E-A947-70E740481C1C}">
                <a14:useLocalDpi xmlns:a14="http://schemas.microsoft.com/office/drawing/2010/main" val="0"/>
              </a:ext>
            </a:extLst>
          </a:blip>
          <a:srcRect t="-15751" b="-15751"/>
          <a:stretch>
            <a:fillRect/>
          </a:stretch>
        </p:blipFill>
        <p:spPr>
          <a:xfrm>
            <a:off x="1981200" y="-254000"/>
            <a:ext cx="8229600" cy="5719763"/>
          </a:xfrm>
        </p:spPr>
      </p:pic>
      <p:sp>
        <p:nvSpPr>
          <p:cNvPr id="7" name="TextBox 6"/>
          <p:cNvSpPr txBox="1"/>
          <p:nvPr/>
        </p:nvSpPr>
        <p:spPr>
          <a:xfrm>
            <a:off x="2318896" y="4984750"/>
            <a:ext cx="7891904" cy="1200328"/>
          </a:xfrm>
          <a:prstGeom prst="rect">
            <a:avLst/>
          </a:prstGeom>
          <a:noFill/>
        </p:spPr>
        <p:txBody>
          <a:bodyPr wrap="none" rtlCol="0">
            <a:spAutoFit/>
          </a:bodyPr>
          <a:lstStyle/>
          <a:p>
            <a:pPr marL="285750" indent="-285750">
              <a:buFont typeface="Arial"/>
              <a:buChar char="•"/>
            </a:pPr>
            <a:r>
              <a:rPr lang="en-US" sz="2400" dirty="0"/>
              <a:t>Central branch to which both core and outsiders contribute</a:t>
            </a:r>
          </a:p>
          <a:p>
            <a:pPr marL="285750" indent="-285750">
              <a:buFont typeface="Arial"/>
              <a:buChar char="•"/>
            </a:pPr>
            <a:r>
              <a:rPr lang="en-US" sz="2400" dirty="0"/>
              <a:t>Development continues separately in external labs</a:t>
            </a:r>
          </a:p>
          <a:p>
            <a:pPr marL="285750" indent="-285750">
              <a:buFont typeface="Arial"/>
              <a:buChar char="•"/>
            </a:pPr>
            <a:r>
              <a:rPr lang="en-US" sz="2400" dirty="0"/>
              <a:t>Called “Wild West” by participants, autonomy concerns.</a:t>
            </a:r>
          </a:p>
        </p:txBody>
      </p:sp>
      <p:sp>
        <p:nvSpPr>
          <p:cNvPr id="4" name="Footer Placeholder 3"/>
          <p:cNvSpPr>
            <a:spLocks noGrp="1"/>
          </p:cNvSpPr>
          <p:nvPr>
            <p:ph type="ftr" sz="quarter" idx="11"/>
          </p:nvPr>
        </p:nvSpPr>
        <p:spPr/>
        <p:txBody>
          <a:bodyPr/>
          <a:lstStyle/>
          <a:p>
            <a:r>
              <a:rPr lang="en-US"/>
              <a:t>@jameshowison</a:t>
            </a:r>
          </a:p>
        </p:txBody>
      </p:sp>
    </p:spTree>
    <p:extLst>
      <p:ext uri="{BB962C8B-B14F-4D97-AF65-F5344CB8AC3E}">
        <p14:creationId xmlns:p14="http://schemas.microsoft.com/office/powerpoint/2010/main" val="16374162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FBA57-F29C-4866-BC05-CC41CC5B9571}"/>
              </a:ext>
            </a:extLst>
          </p:cNvPr>
          <p:cNvSpPr>
            <a:spLocks noGrp="1"/>
          </p:cNvSpPr>
          <p:nvPr>
            <p:ph type="title"/>
          </p:nvPr>
        </p:nvSpPr>
        <p:spPr/>
        <p:txBody>
          <a:bodyPr/>
          <a:lstStyle/>
          <a:p>
            <a:pPr rtl="0" eaLnBrk="1" latinLnBrk="0" hangingPunct="1"/>
            <a:r>
              <a:rPr lang="en-US" sz="1200" kern="1200" dirty="0">
                <a:solidFill>
                  <a:srgbClr val="000000"/>
                </a:solidFill>
                <a:effectLst/>
                <a:latin typeface="Calibri" panose="020F0502020204030204" pitchFamily="34" charset="0"/>
                <a:ea typeface="+mn-ea"/>
                <a:cs typeface="+mn-cs"/>
              </a:rPr>
              <a:t>Emergence of additional structure in open phase.</a:t>
            </a:r>
            <a:endParaRPr lang="en-US" dirty="0">
              <a:effectLst/>
            </a:endParaRPr>
          </a:p>
          <a:p>
            <a:endParaRPr lang="en-US" dirty="0"/>
          </a:p>
        </p:txBody>
      </p:sp>
      <p:pic>
        <p:nvPicPr>
          <p:cNvPr id="6" name="Content Placeholder 5" descr="Enzo Sketches Curated Branch"/>
          <p:cNvPicPr>
            <a:picLocks noGrp="1" noChangeAspect="1"/>
          </p:cNvPicPr>
          <p:nvPr>
            <p:ph idx="1"/>
          </p:nvPr>
        </p:nvPicPr>
        <p:blipFill>
          <a:blip r:embed="rId3">
            <a:extLst>
              <a:ext uri="{28A0092B-C50C-407E-A947-70E740481C1C}">
                <a14:useLocalDpi xmlns:a14="http://schemas.microsoft.com/office/drawing/2010/main" val="0"/>
              </a:ext>
            </a:extLst>
          </a:blip>
          <a:srcRect t="-60895" b="-60895"/>
          <a:stretch>
            <a:fillRect/>
          </a:stretch>
        </p:blipFill>
        <p:spPr>
          <a:xfrm>
            <a:off x="1981200" y="-576262"/>
            <a:ext cx="8229600" cy="5635625"/>
          </a:xfrm>
        </p:spPr>
      </p:pic>
      <p:sp>
        <p:nvSpPr>
          <p:cNvPr id="7" name="TextBox 6"/>
          <p:cNvSpPr txBox="1"/>
          <p:nvPr/>
        </p:nvSpPr>
        <p:spPr>
          <a:xfrm>
            <a:off x="2318896" y="3896829"/>
            <a:ext cx="7699544" cy="1200328"/>
          </a:xfrm>
          <a:prstGeom prst="rect">
            <a:avLst/>
          </a:prstGeom>
          <a:noFill/>
        </p:spPr>
        <p:txBody>
          <a:bodyPr wrap="none" rtlCol="0">
            <a:spAutoFit/>
          </a:bodyPr>
          <a:lstStyle/>
          <a:p>
            <a:pPr marL="285750" indent="-285750">
              <a:buFont typeface="Arial"/>
              <a:buChar char="•"/>
            </a:pPr>
            <a:r>
              <a:rPr lang="en-US" sz="2400" dirty="0"/>
              <a:t>Introduction of “code revision” (pull requests)</a:t>
            </a:r>
          </a:p>
          <a:p>
            <a:pPr marL="285750" indent="-285750">
              <a:buFont typeface="Arial"/>
              <a:buChar char="•"/>
            </a:pPr>
            <a:r>
              <a:rPr lang="en-US" sz="2400" dirty="0"/>
              <a:t>External lab members on similar footing to Core members</a:t>
            </a:r>
          </a:p>
          <a:p>
            <a:pPr marL="285750" indent="-285750">
              <a:buFont typeface="Arial"/>
              <a:buChar char="•"/>
            </a:pPr>
            <a:r>
              <a:rPr lang="en-US" sz="2400" dirty="0"/>
              <a:t>Review helps members not “step on each other’s work”</a:t>
            </a:r>
          </a:p>
        </p:txBody>
      </p:sp>
      <p:sp>
        <p:nvSpPr>
          <p:cNvPr id="4" name="Footer Placeholder 3"/>
          <p:cNvSpPr>
            <a:spLocks noGrp="1"/>
          </p:cNvSpPr>
          <p:nvPr>
            <p:ph type="ftr" sz="quarter" idx="11"/>
          </p:nvPr>
        </p:nvSpPr>
        <p:spPr/>
        <p:txBody>
          <a:bodyPr/>
          <a:lstStyle/>
          <a:p>
            <a:r>
              <a:rPr lang="en-US"/>
              <a:t>@jameshowison</a:t>
            </a:r>
          </a:p>
        </p:txBody>
      </p:sp>
    </p:spTree>
    <p:extLst>
      <p:ext uri="{BB962C8B-B14F-4D97-AF65-F5344CB8AC3E}">
        <p14:creationId xmlns:p14="http://schemas.microsoft.com/office/powerpoint/2010/main" val="25799893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a:t>
            </a:r>
          </a:p>
        </p:txBody>
      </p:sp>
      <p:sp>
        <p:nvSpPr>
          <p:cNvPr id="3" name="Content Placeholder 2"/>
          <p:cNvSpPr>
            <a:spLocks noGrp="1"/>
          </p:cNvSpPr>
          <p:nvPr>
            <p:ph idx="1"/>
          </p:nvPr>
        </p:nvSpPr>
        <p:spPr/>
        <p:txBody>
          <a:bodyPr>
            <a:normAutofit/>
          </a:bodyPr>
          <a:lstStyle/>
          <a:p>
            <a:r>
              <a:rPr lang="en-US" dirty="0"/>
              <a:t>What didn’t change:</a:t>
            </a:r>
          </a:p>
          <a:p>
            <a:pPr lvl="1"/>
            <a:r>
              <a:rPr lang="en-US" dirty="0"/>
              <a:t>Motivations (code is side-effect of scientific inquiry, papers first, code second), not focused on commercial value</a:t>
            </a:r>
            <a:br>
              <a:rPr lang="en-US" dirty="0"/>
            </a:br>
            <a:endParaRPr lang="en-US" dirty="0"/>
          </a:p>
          <a:p>
            <a:r>
              <a:rPr lang="en-US" dirty="0"/>
              <a:t>Challenges to change</a:t>
            </a:r>
          </a:p>
          <a:p>
            <a:pPr lvl="1"/>
            <a:r>
              <a:rPr lang="en-US" dirty="0"/>
              <a:t>Coordination after long periods working apart</a:t>
            </a:r>
          </a:p>
          <a:p>
            <a:pPr lvl="1"/>
            <a:r>
              <a:rPr lang="en-US" dirty="0"/>
              <a:t>Leadership’s feeling of responsibility and emotional connection, difficulty of passing on leadership (which eventually did happen).</a:t>
            </a:r>
          </a:p>
          <a:p>
            <a:pPr lvl="1"/>
            <a:r>
              <a:rPr lang="en-US" dirty="0"/>
              <a:t>Deep concerns about giving up autonomy (being “blocked” in one’s work)</a:t>
            </a:r>
          </a:p>
        </p:txBody>
      </p:sp>
      <p:sp>
        <p:nvSpPr>
          <p:cNvPr id="4" name="Footer Placeholder 3"/>
          <p:cNvSpPr>
            <a:spLocks noGrp="1"/>
          </p:cNvSpPr>
          <p:nvPr>
            <p:ph type="ftr" sz="quarter" idx="11"/>
          </p:nvPr>
        </p:nvSpPr>
        <p:spPr/>
        <p:txBody>
          <a:bodyPr/>
          <a:lstStyle/>
          <a:p>
            <a:r>
              <a:rPr lang="en-US"/>
              <a:t>@jameshowison</a:t>
            </a:r>
          </a:p>
        </p:txBody>
      </p:sp>
    </p:spTree>
    <p:extLst>
      <p:ext uri="{BB962C8B-B14F-4D97-AF65-F5344CB8AC3E}">
        <p14:creationId xmlns:p14="http://schemas.microsoft.com/office/powerpoint/2010/main" val="18847886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worked</a:t>
            </a:r>
          </a:p>
        </p:txBody>
      </p:sp>
      <p:sp>
        <p:nvSpPr>
          <p:cNvPr id="3" name="Content Placeholder 2"/>
          <p:cNvSpPr>
            <a:spLocks noGrp="1"/>
          </p:cNvSpPr>
          <p:nvPr>
            <p:ph idx="1"/>
          </p:nvPr>
        </p:nvSpPr>
        <p:spPr/>
        <p:txBody>
          <a:bodyPr/>
          <a:lstStyle/>
          <a:p>
            <a:r>
              <a:rPr lang="en-US" dirty="0"/>
              <a:t>Collaboration technology </a:t>
            </a:r>
            <a:r>
              <a:rPr lang="en-US" b="1" dirty="0"/>
              <a:t>before</a:t>
            </a:r>
            <a:r>
              <a:rPr lang="en-US" dirty="0"/>
              <a:t> governance (perhaps contra “Collaboration Readiness” (Olson et al.) TORSC?).</a:t>
            </a:r>
          </a:p>
          <a:p>
            <a:pPr lvl="1"/>
            <a:r>
              <a:rPr lang="en-US" dirty="0"/>
              <a:t>A scaling of the set of features of collaboration technology over time, from version control to code review</a:t>
            </a:r>
          </a:p>
          <a:p>
            <a:r>
              <a:rPr lang="en-US" dirty="0"/>
              <a:t>Social proof: visible action in public (</a:t>
            </a:r>
            <a:r>
              <a:rPr lang="en-US" dirty="0" err="1"/>
              <a:t>Colfer</a:t>
            </a:r>
            <a:r>
              <a:rPr lang="en-US" dirty="0"/>
              <a:t> and Baldwin “actionable transparency”)</a:t>
            </a:r>
          </a:p>
          <a:p>
            <a:r>
              <a:rPr lang="en-US" dirty="0"/>
              <a:t>Inspiration from open source</a:t>
            </a:r>
          </a:p>
          <a:p>
            <a:r>
              <a:rPr lang="en-US" dirty="0"/>
              <a:t>Working alongside each other, rather than with each other.  Superposition rather than Teamwork.</a:t>
            </a:r>
          </a:p>
          <a:p>
            <a:endParaRPr lang="en-US" dirty="0"/>
          </a:p>
        </p:txBody>
      </p:sp>
      <p:sp>
        <p:nvSpPr>
          <p:cNvPr id="4" name="Footer Placeholder 3"/>
          <p:cNvSpPr>
            <a:spLocks noGrp="1"/>
          </p:cNvSpPr>
          <p:nvPr>
            <p:ph type="ftr" sz="quarter" idx="11"/>
          </p:nvPr>
        </p:nvSpPr>
        <p:spPr/>
        <p:txBody>
          <a:bodyPr/>
          <a:lstStyle/>
          <a:p>
            <a:r>
              <a:rPr lang="en-US"/>
              <a:t>@jameshowison</a:t>
            </a:r>
          </a:p>
        </p:txBody>
      </p:sp>
    </p:spTree>
    <p:extLst>
      <p:ext uri="{BB962C8B-B14F-4D97-AF65-F5344CB8AC3E}">
        <p14:creationId xmlns:p14="http://schemas.microsoft.com/office/powerpoint/2010/main" val="22181583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Panel Study of SI2 funded software projects</a:t>
            </a:r>
          </a:p>
        </p:txBody>
      </p:sp>
      <p:sp>
        <p:nvSpPr>
          <p:cNvPr id="3" name="Content Placeholder 2"/>
          <p:cNvSpPr>
            <a:spLocks noGrp="1"/>
          </p:cNvSpPr>
          <p:nvPr>
            <p:ph idx="1"/>
          </p:nvPr>
        </p:nvSpPr>
        <p:spPr/>
        <p:txBody>
          <a:bodyPr>
            <a:normAutofit fontScale="92500" lnSpcReduction="20000"/>
          </a:bodyPr>
          <a:lstStyle/>
          <a:p>
            <a:r>
              <a:rPr lang="en-US" dirty="0"/>
              <a:t>SI2 program contributed to over 350 grants</a:t>
            </a:r>
          </a:p>
          <a:p>
            <a:r>
              <a:rPr lang="en-US" dirty="0"/>
              <a:t>Three step qualitative content analysis:</a:t>
            </a:r>
          </a:p>
          <a:p>
            <a:pPr marL="914400" lvl="1" indent="-514350">
              <a:buFont typeface="+mj-lt"/>
              <a:buAutoNum type="arabicPeriod"/>
            </a:pPr>
            <a:r>
              <a:rPr lang="en-US" dirty="0"/>
              <a:t>Did the grant intend to create software</a:t>
            </a:r>
          </a:p>
          <a:p>
            <a:pPr marL="914400" lvl="1" indent="-514350">
              <a:buFont typeface="+mj-lt"/>
              <a:buAutoNum type="arabicPeriod"/>
            </a:pPr>
            <a:r>
              <a:rPr lang="en-US" dirty="0"/>
              <a:t>What documents (URLs, Workshop reports,  or Publications) are available?</a:t>
            </a:r>
          </a:p>
          <a:p>
            <a:pPr marL="914400" lvl="1" indent="-514350">
              <a:buFont typeface="+mj-lt"/>
              <a:buAutoNum type="arabicPeriod"/>
            </a:pPr>
            <a:r>
              <a:rPr lang="en-US" dirty="0"/>
              <a:t>Read these, apply coding scheme</a:t>
            </a:r>
          </a:p>
          <a:p>
            <a:r>
              <a:rPr lang="en-US" dirty="0"/>
              <a:t>Interviews to confirm and deepen (interviews ongoing)</a:t>
            </a:r>
          </a:p>
          <a:p>
            <a:r>
              <a:rPr lang="en-US" dirty="0"/>
              <a:t>Today report on study of 92 grants that started by 2014, giving sufficient time for them to complete and observe transitions</a:t>
            </a:r>
          </a:p>
          <a:p>
            <a:pPr lvl="1"/>
            <a:r>
              <a:rPr lang="en-US" dirty="0"/>
              <a:t>Of these 92 grants, 84 were judged to intend to create software</a:t>
            </a:r>
          </a:p>
          <a:p>
            <a:r>
              <a:rPr lang="en-US" dirty="0"/>
              <a:t>These 84 grants funded activity on 114 codebases, thus we present 114 projects observed multiple times over 5 years.</a:t>
            </a:r>
          </a:p>
          <a:p>
            <a:r>
              <a:rPr lang="en-US" dirty="0"/>
              <a:t>Thanks to doctoral student Hannah </a:t>
            </a:r>
            <a:r>
              <a:rPr lang="en-US" dirty="0" err="1"/>
              <a:t>Cohoon</a:t>
            </a:r>
            <a:r>
              <a:rPr lang="en-US" dirty="0"/>
              <a:t> (and, more recently, </a:t>
            </a:r>
            <a:r>
              <a:rPr lang="en-US" dirty="0" err="1"/>
              <a:t>Caifan</a:t>
            </a:r>
            <a:r>
              <a:rPr lang="en-US" dirty="0"/>
              <a:t> Du)</a:t>
            </a:r>
          </a:p>
        </p:txBody>
      </p:sp>
      <p:sp>
        <p:nvSpPr>
          <p:cNvPr id="4" name="Footer Placeholder 3"/>
          <p:cNvSpPr>
            <a:spLocks noGrp="1"/>
          </p:cNvSpPr>
          <p:nvPr>
            <p:ph type="ftr" sz="quarter" idx="11"/>
          </p:nvPr>
        </p:nvSpPr>
        <p:spPr/>
        <p:txBody>
          <a:bodyPr/>
          <a:lstStyle/>
          <a:p>
            <a:r>
              <a:rPr lang="en-US"/>
              <a:t>@jameshowison</a:t>
            </a:r>
          </a:p>
        </p:txBody>
      </p:sp>
    </p:spTree>
    <p:extLst>
      <p:ext uri="{BB962C8B-B14F-4D97-AF65-F5344CB8AC3E}">
        <p14:creationId xmlns:p14="http://schemas.microsoft.com/office/powerpoint/2010/main" val="40763495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Content analysis categories</a:t>
            </a:r>
          </a:p>
        </p:txBody>
      </p:sp>
      <p:graphicFrame>
        <p:nvGraphicFramePr>
          <p:cNvPr id="4" name="Content Placeholder 3"/>
          <p:cNvGraphicFramePr>
            <a:graphicFrameLocks noGrp="1"/>
          </p:cNvGraphicFramePr>
          <p:nvPr>
            <p:ph idx="1"/>
          </p:nvPr>
        </p:nvGraphicFramePr>
        <p:xfrm>
          <a:off x="1981200" y="1360749"/>
          <a:ext cx="8229600" cy="5130800"/>
        </p:xfrm>
        <a:graphic>
          <a:graphicData uri="http://schemas.openxmlformats.org/drawingml/2006/table">
            <a:tbl>
              <a:tblPr firstRow="1" bandRow="1">
                <a:tableStyleId>{5C22544A-7EE6-4342-B048-85BDC9FD1C3A}</a:tableStyleId>
              </a:tblPr>
              <a:tblGrid>
                <a:gridCol w="2196656">
                  <a:extLst>
                    <a:ext uri="{9D8B030D-6E8A-4147-A177-3AD203B41FA5}">
                      <a16:colId xmlns:a16="http://schemas.microsoft.com/office/drawing/2014/main" val="20000"/>
                    </a:ext>
                  </a:extLst>
                </a:gridCol>
                <a:gridCol w="6032944">
                  <a:extLst>
                    <a:ext uri="{9D8B030D-6E8A-4147-A177-3AD203B41FA5}">
                      <a16:colId xmlns:a16="http://schemas.microsoft.com/office/drawing/2014/main" val="20001"/>
                    </a:ext>
                  </a:extLst>
                </a:gridCol>
              </a:tblGrid>
              <a:tr h="370840">
                <a:tc>
                  <a:txBody>
                    <a:bodyPr/>
                    <a:lstStyle/>
                    <a:p>
                      <a:r>
                        <a:rPr lang="en-US" dirty="0"/>
                        <a:t>Code</a:t>
                      </a:r>
                    </a:p>
                  </a:txBody>
                  <a:tcPr/>
                </a:tc>
                <a:tc>
                  <a:txBody>
                    <a:bodyPr/>
                    <a:lstStyle/>
                    <a:p>
                      <a:r>
                        <a:rPr lang="en-US" dirty="0"/>
                        <a:t>Description</a:t>
                      </a:r>
                    </a:p>
                  </a:txBody>
                  <a:tcPr/>
                </a:tc>
                <a:extLst>
                  <a:ext uri="{0D108BD9-81ED-4DB2-BD59-A6C34878D82A}">
                    <a16:rowId xmlns:a16="http://schemas.microsoft.com/office/drawing/2014/main" val="10000"/>
                  </a:ext>
                </a:extLst>
              </a:tr>
              <a:tr h="370840">
                <a:tc>
                  <a:txBody>
                    <a:bodyPr/>
                    <a:lstStyle/>
                    <a:p>
                      <a:r>
                        <a:rPr lang="en-US" dirty="0"/>
                        <a:t>Project Presents Separate From Grant</a:t>
                      </a:r>
                    </a:p>
                  </a:txBody>
                  <a:tcPr/>
                </a:tc>
                <a:tc>
                  <a:txBody>
                    <a:bodyPr/>
                    <a:lstStyle/>
                    <a:p>
                      <a:r>
                        <a:rPr lang="en-US" baseline="0" dirty="0"/>
                        <a:t>Does the grant support the project (e.g., pre-existing), Or is the project only there because of the grant</a:t>
                      </a:r>
                      <a:endParaRPr lang="en-US" dirty="0"/>
                    </a:p>
                  </a:txBody>
                  <a:tcPr/>
                </a:tc>
                <a:extLst>
                  <a:ext uri="{0D108BD9-81ED-4DB2-BD59-A6C34878D82A}">
                    <a16:rowId xmlns:a16="http://schemas.microsoft.com/office/drawing/2014/main" val="10001"/>
                  </a:ext>
                </a:extLst>
              </a:tr>
              <a:tr h="370840">
                <a:tc>
                  <a:txBody>
                    <a:bodyPr/>
                    <a:lstStyle/>
                    <a:p>
                      <a:r>
                        <a:rPr lang="en-US" dirty="0" err="1"/>
                        <a:t>inviteToContribute</a:t>
                      </a:r>
                      <a:endParaRPr lang="en-US" dirty="0"/>
                    </a:p>
                    <a:p>
                      <a:r>
                        <a:rPr lang="en-US" dirty="0" err="1"/>
                        <a:t>contributionProcess</a:t>
                      </a:r>
                      <a:endParaRPr lang="en-US" dirty="0"/>
                    </a:p>
                  </a:txBody>
                  <a:tcPr/>
                </a:tc>
                <a:tc>
                  <a:txBody>
                    <a:bodyPr/>
                    <a:lstStyle/>
                    <a:p>
                      <a:r>
                        <a:rPr lang="en-US" dirty="0"/>
                        <a:t>Is there an explicit invitation for outsiders</a:t>
                      </a:r>
                      <a:r>
                        <a:rPr lang="en-US" baseline="0" dirty="0"/>
                        <a:t> to contribute? Is there a process for taking contributions?</a:t>
                      </a:r>
                      <a:endParaRPr lang="en-US" dirty="0"/>
                    </a:p>
                  </a:txBody>
                  <a:tcPr/>
                </a:tc>
                <a:extLst>
                  <a:ext uri="{0D108BD9-81ED-4DB2-BD59-A6C34878D82A}">
                    <a16:rowId xmlns:a16="http://schemas.microsoft.com/office/drawing/2014/main" val="10002"/>
                  </a:ext>
                </a:extLst>
              </a:tr>
              <a:tr h="370840">
                <a:tc>
                  <a:txBody>
                    <a:bodyPr/>
                    <a:lstStyle/>
                    <a:p>
                      <a:r>
                        <a:rPr lang="en-US" dirty="0" err="1"/>
                        <a:t>highlightsPublication</a:t>
                      </a:r>
                      <a:endParaRPr lang="en-US" dirty="0"/>
                    </a:p>
                  </a:txBody>
                  <a:tcPr/>
                </a:tc>
                <a:tc>
                  <a:txBody>
                    <a:bodyPr/>
                    <a:lstStyle/>
                    <a:p>
                      <a:r>
                        <a:rPr lang="en-US" dirty="0"/>
                        <a:t>e.g., Does the project</a:t>
                      </a:r>
                      <a:r>
                        <a:rPr lang="en-US" baseline="0" dirty="0"/>
                        <a:t> have a “publications tab”</a:t>
                      </a:r>
                      <a:endParaRPr lang="en-US" dirty="0"/>
                    </a:p>
                  </a:txBody>
                  <a:tcPr/>
                </a:tc>
                <a:extLst>
                  <a:ext uri="{0D108BD9-81ED-4DB2-BD59-A6C34878D82A}">
                    <a16:rowId xmlns:a16="http://schemas.microsoft.com/office/drawing/2014/main" val="10003"/>
                  </a:ext>
                </a:extLst>
              </a:tr>
              <a:tr h="370840">
                <a:tc>
                  <a:txBody>
                    <a:bodyPr/>
                    <a:lstStyle/>
                    <a:p>
                      <a:r>
                        <a:rPr lang="en-US" dirty="0" err="1"/>
                        <a:t>creditsNonPI</a:t>
                      </a:r>
                      <a:endParaRPr lang="en-US" dirty="0"/>
                    </a:p>
                    <a:p>
                      <a:r>
                        <a:rPr lang="en-US" dirty="0"/>
                        <a:t>Contributors</a:t>
                      </a:r>
                    </a:p>
                  </a:txBody>
                  <a:tcPr/>
                </a:tc>
                <a:tc>
                  <a:txBody>
                    <a:bodyPr/>
                    <a:lstStyle/>
                    <a:p>
                      <a:r>
                        <a:rPr lang="en-US" dirty="0"/>
                        <a:t>Are only the PIs credited </a:t>
                      </a:r>
                      <a:r>
                        <a:rPr lang="en-US" baseline="0" dirty="0"/>
                        <a:t>“the PIs and their teams” or a wider group?</a:t>
                      </a:r>
                      <a:endParaRPr lang="en-US" dirty="0"/>
                    </a:p>
                  </a:txBody>
                  <a:tcPr/>
                </a:tc>
                <a:extLst>
                  <a:ext uri="{0D108BD9-81ED-4DB2-BD59-A6C34878D82A}">
                    <a16:rowId xmlns:a16="http://schemas.microsoft.com/office/drawing/2014/main" val="10004"/>
                  </a:ext>
                </a:extLst>
              </a:tr>
              <a:tr h="370840">
                <a:tc>
                  <a:txBody>
                    <a:bodyPr/>
                    <a:lstStyle/>
                    <a:p>
                      <a:r>
                        <a:rPr lang="en-US" dirty="0" err="1"/>
                        <a:t>associatedRepository</a:t>
                      </a:r>
                      <a:endParaRPr lang="en-US" dirty="0"/>
                    </a:p>
                    <a:p>
                      <a:r>
                        <a:rPr lang="en-US" dirty="0" err="1"/>
                        <a:t>CodeAvailable</a:t>
                      </a:r>
                      <a:r>
                        <a:rPr lang="en-US" dirty="0"/>
                        <a:t> </a:t>
                      </a:r>
                    </a:p>
                    <a:p>
                      <a:r>
                        <a:rPr lang="en-US" dirty="0"/>
                        <a:t>license</a:t>
                      </a:r>
                    </a:p>
                  </a:txBody>
                  <a:tcPr/>
                </a:tc>
                <a:tc>
                  <a:txBody>
                    <a:bodyPr/>
                    <a:lstStyle/>
                    <a:p>
                      <a:r>
                        <a:rPr lang="en-US" dirty="0"/>
                        <a:t>Is code available? Is it openly hosted? Where? Under what license?</a:t>
                      </a:r>
                    </a:p>
                  </a:txBody>
                  <a:tcPr/>
                </a:tc>
                <a:extLst>
                  <a:ext uri="{0D108BD9-81ED-4DB2-BD59-A6C34878D82A}">
                    <a16:rowId xmlns:a16="http://schemas.microsoft.com/office/drawing/2014/main" val="10005"/>
                  </a:ext>
                </a:extLst>
              </a:tr>
              <a:tr h="370840">
                <a:tc>
                  <a:txBody>
                    <a:bodyPr/>
                    <a:lstStyle/>
                    <a:p>
                      <a:r>
                        <a:rPr lang="en-US" dirty="0"/>
                        <a:t>Collaborative setup (wiki, </a:t>
                      </a:r>
                      <a:r>
                        <a:rPr lang="en-US" dirty="0" err="1"/>
                        <a:t>bugtracker</a:t>
                      </a:r>
                      <a:r>
                        <a:rPr lang="en-US" dirty="0"/>
                        <a:t>)</a:t>
                      </a:r>
                    </a:p>
                    <a:p>
                      <a:r>
                        <a:rPr lang="en-US" dirty="0"/>
                        <a:t>Online</a:t>
                      </a:r>
                      <a:r>
                        <a:rPr lang="en-US" baseline="0" dirty="0"/>
                        <a:t> meetings?</a:t>
                      </a:r>
                      <a:endParaRPr lang="en-US" dirty="0"/>
                    </a:p>
                  </a:txBody>
                  <a:tcPr/>
                </a:tc>
                <a:tc>
                  <a:txBody>
                    <a:bodyPr/>
                    <a:lstStyle/>
                    <a:p>
                      <a:r>
                        <a:rPr lang="en-US" dirty="0"/>
                        <a:t>What set of collaborative tools are they using?</a:t>
                      </a:r>
                    </a:p>
                  </a:txBody>
                  <a:tcPr/>
                </a:tc>
                <a:extLst>
                  <a:ext uri="{0D108BD9-81ED-4DB2-BD59-A6C34878D82A}">
                    <a16:rowId xmlns:a16="http://schemas.microsoft.com/office/drawing/2014/main" val="10006"/>
                  </a:ext>
                </a:extLst>
              </a:tr>
              <a:tr h="370840">
                <a:tc>
                  <a:txBody>
                    <a:bodyPr/>
                    <a:lstStyle/>
                    <a:p>
                      <a:r>
                        <a:rPr lang="en-US" dirty="0"/>
                        <a:t>Offline</a:t>
                      </a:r>
                      <a:r>
                        <a:rPr lang="en-US" baseline="0" dirty="0"/>
                        <a:t> meetings</a:t>
                      </a:r>
                    </a:p>
                  </a:txBody>
                  <a:tcPr/>
                </a:tc>
                <a:tc>
                  <a:txBody>
                    <a:bodyPr/>
                    <a:lstStyle/>
                    <a:p>
                      <a:r>
                        <a:rPr lang="en-US" dirty="0"/>
                        <a:t>Does the project</a:t>
                      </a:r>
                      <a:r>
                        <a:rPr lang="en-US" baseline="0" dirty="0"/>
                        <a:t> organize offline meetings, what kinds (user workshop, </a:t>
                      </a:r>
                      <a:r>
                        <a:rPr lang="en-US" baseline="0" dirty="0" err="1"/>
                        <a:t>hackathon</a:t>
                      </a:r>
                      <a:r>
                        <a:rPr lang="en-US" baseline="0" dirty="0"/>
                        <a:t>).</a:t>
                      </a:r>
                      <a:endParaRPr lang="en-US"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4225062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B46FF-4D3F-334E-B404-D423B3C29907}"/>
              </a:ext>
            </a:extLst>
          </p:cNvPr>
          <p:cNvSpPr>
            <a:spLocks noGrp="1"/>
          </p:cNvSpPr>
          <p:nvPr>
            <p:ph type="title"/>
          </p:nvPr>
        </p:nvSpPr>
        <p:spPr/>
        <p:txBody>
          <a:bodyPr/>
          <a:lstStyle/>
          <a:p>
            <a:r>
              <a:rPr lang="en-US" dirty="0"/>
              <a:t>A taxonomy of project types</a:t>
            </a:r>
          </a:p>
        </p:txBody>
      </p:sp>
      <p:sp>
        <p:nvSpPr>
          <p:cNvPr id="3" name="Content Placeholder 2">
            <a:extLst>
              <a:ext uri="{FF2B5EF4-FFF2-40B4-BE49-F238E27FC236}">
                <a16:creationId xmlns:a16="http://schemas.microsoft.com/office/drawing/2014/main" id="{1DBA7DC5-72AF-274E-9E39-1FC6AF0A81C2}"/>
              </a:ext>
            </a:extLst>
          </p:cNvPr>
          <p:cNvSpPr>
            <a:spLocks noGrp="1"/>
          </p:cNvSpPr>
          <p:nvPr>
            <p:ph idx="1"/>
          </p:nvPr>
        </p:nvSpPr>
        <p:spPr/>
        <p:txBody>
          <a:bodyPr/>
          <a:lstStyle/>
          <a:p>
            <a:pPr marL="514350" indent="-514350">
              <a:buFont typeface="+mj-lt"/>
              <a:buAutoNum type="arabicPeriod"/>
            </a:pPr>
            <a:r>
              <a:rPr lang="en-US" dirty="0"/>
              <a:t>Peer production</a:t>
            </a:r>
          </a:p>
          <a:p>
            <a:pPr marL="514350" indent="-514350">
              <a:buFont typeface="+mj-lt"/>
              <a:buAutoNum type="arabicPeriod"/>
            </a:pPr>
            <a:r>
              <a:rPr lang="en-US" dirty="0"/>
              <a:t>Tool group</a:t>
            </a:r>
          </a:p>
          <a:p>
            <a:pPr marL="514350" indent="-514350">
              <a:buFont typeface="+mj-lt"/>
              <a:buAutoNum type="arabicPeriod"/>
            </a:pPr>
            <a:r>
              <a:rPr lang="en-US" dirty="0"/>
              <a:t>Author group</a:t>
            </a:r>
          </a:p>
          <a:p>
            <a:pPr marL="514350" indent="-514350">
              <a:buFont typeface="+mj-lt"/>
              <a:buAutoNum type="arabicPeriod"/>
            </a:pPr>
            <a:r>
              <a:rPr lang="en-US" dirty="0"/>
              <a:t>Lab</a:t>
            </a:r>
          </a:p>
          <a:p>
            <a:pPr marL="514350" indent="-514350">
              <a:buFont typeface="+mj-lt"/>
              <a:buAutoNum type="arabicPeriod"/>
            </a:pPr>
            <a:r>
              <a:rPr lang="en-US" dirty="0"/>
              <a:t>Business</a:t>
            </a:r>
          </a:p>
          <a:p>
            <a:pPr marL="514350" indent="-514350">
              <a:buFont typeface="+mj-lt"/>
              <a:buAutoNum type="arabicPeriod"/>
            </a:pPr>
            <a:endParaRPr lang="en-US" dirty="0"/>
          </a:p>
        </p:txBody>
      </p:sp>
    </p:spTree>
    <p:extLst>
      <p:ext uri="{BB962C8B-B14F-4D97-AF65-F5344CB8AC3E}">
        <p14:creationId xmlns:p14="http://schemas.microsoft.com/office/powerpoint/2010/main" val="1673665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757A3-A319-7442-97F2-022990AD1E17}"/>
              </a:ext>
            </a:extLst>
          </p:cNvPr>
          <p:cNvSpPr>
            <a:spLocks noGrp="1"/>
          </p:cNvSpPr>
          <p:nvPr>
            <p:ph type="title"/>
          </p:nvPr>
        </p:nvSpPr>
        <p:spPr/>
        <p:txBody>
          <a:bodyPr/>
          <a:lstStyle/>
          <a:p>
            <a:r>
              <a:rPr lang="en-US" dirty="0"/>
              <a:t>Four Parts</a:t>
            </a:r>
          </a:p>
        </p:txBody>
      </p:sp>
      <p:sp>
        <p:nvSpPr>
          <p:cNvPr id="3" name="Content Placeholder 2">
            <a:extLst>
              <a:ext uri="{FF2B5EF4-FFF2-40B4-BE49-F238E27FC236}">
                <a16:creationId xmlns:a16="http://schemas.microsoft.com/office/drawing/2014/main" id="{151A237C-842D-484E-8B50-7E046E4974D9}"/>
              </a:ext>
            </a:extLst>
          </p:cNvPr>
          <p:cNvSpPr>
            <a:spLocks noGrp="1"/>
          </p:cNvSpPr>
          <p:nvPr>
            <p:ph idx="1"/>
          </p:nvPr>
        </p:nvSpPr>
        <p:spPr/>
        <p:txBody>
          <a:bodyPr/>
          <a:lstStyle/>
          <a:p>
            <a:pPr marL="514350" indent="-514350">
              <a:buFont typeface="+mj-lt"/>
              <a:buAutoNum type="arabicPeriod"/>
            </a:pPr>
            <a:endParaRPr lang="en-US" dirty="0"/>
          </a:p>
          <a:p>
            <a:pPr marL="514350" indent="-514350">
              <a:buFont typeface="+mj-lt"/>
              <a:buAutoNum type="arabicPeriod"/>
            </a:pPr>
            <a:r>
              <a:rPr lang="en-US" dirty="0"/>
              <a:t>Images of open source peer production &amp; software in science</a:t>
            </a:r>
          </a:p>
          <a:p>
            <a:pPr marL="514350" indent="-514350">
              <a:buFont typeface="+mj-lt"/>
              <a:buAutoNum type="arabicPeriod"/>
            </a:pPr>
            <a:r>
              <a:rPr lang="en-US" dirty="0"/>
              <a:t>Why is sustainability difficult for software in science?</a:t>
            </a:r>
          </a:p>
          <a:p>
            <a:pPr marL="514350" indent="-514350">
              <a:buFont typeface="+mj-lt"/>
              <a:buAutoNum type="arabicPeriod"/>
            </a:pPr>
            <a:r>
              <a:rPr lang="en-US" dirty="0"/>
              <a:t>Routes to sustainability via peer production</a:t>
            </a:r>
          </a:p>
          <a:p>
            <a:pPr marL="514350" indent="-514350">
              <a:buFont typeface="+mj-lt"/>
              <a:buAutoNum type="arabicPeriod"/>
            </a:pPr>
            <a:r>
              <a:rPr lang="en-US" dirty="0"/>
              <a:t>Incentivizing sustainable ecosystems</a:t>
            </a:r>
          </a:p>
        </p:txBody>
      </p:sp>
    </p:spTree>
    <p:extLst>
      <p:ext uri="{BB962C8B-B14F-4D97-AF65-F5344CB8AC3E}">
        <p14:creationId xmlns:p14="http://schemas.microsoft.com/office/powerpoint/2010/main" val="8407839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5BC9E-4960-4145-B82C-846CA6C750B0}"/>
              </a:ext>
            </a:extLst>
          </p:cNvPr>
          <p:cNvSpPr>
            <a:spLocks noGrp="1"/>
          </p:cNvSpPr>
          <p:nvPr>
            <p:ph type="title"/>
          </p:nvPr>
        </p:nvSpPr>
        <p:spPr/>
        <p:txBody>
          <a:bodyPr/>
          <a:lstStyle/>
          <a:p>
            <a:r>
              <a:rPr lang="en-US" dirty="0">
                <a:solidFill>
                  <a:schemeClr val="bg1"/>
                </a:solidFill>
              </a:rPr>
              <a:t>Characteristics</a:t>
            </a:r>
            <a:r>
              <a:rPr lang="en-US" baseline="0" dirty="0">
                <a:solidFill>
                  <a:schemeClr val="bg1"/>
                </a:solidFill>
              </a:rPr>
              <a:t> of Project Types</a:t>
            </a:r>
            <a:endParaRPr lang="en-US" dirty="0">
              <a:solidFill>
                <a:schemeClr val="bg1"/>
              </a:solidFill>
            </a:endParaRPr>
          </a:p>
        </p:txBody>
      </p:sp>
      <p:pic>
        <p:nvPicPr>
          <p:cNvPr id="9" name="Content Placeholder 8" descr="Taxonomy of project types image">
            <a:extLst>
              <a:ext uri="{FF2B5EF4-FFF2-40B4-BE49-F238E27FC236}">
                <a16:creationId xmlns:a16="http://schemas.microsoft.com/office/drawing/2014/main" id="{6496E0EE-FBE5-7B47-B886-88906A50DAF4}"/>
              </a:ext>
            </a:extLst>
          </p:cNvPr>
          <p:cNvPicPr>
            <a:picLocks noGrp="1" noChangeAspect="1"/>
          </p:cNvPicPr>
          <p:nvPr>
            <p:ph idx="1"/>
          </p:nvPr>
        </p:nvPicPr>
        <p:blipFill>
          <a:blip r:embed="rId2"/>
          <a:stretch>
            <a:fillRect/>
          </a:stretch>
        </p:blipFill>
        <p:spPr>
          <a:xfrm>
            <a:off x="1524001" y="385365"/>
            <a:ext cx="8522176" cy="6087269"/>
          </a:xfrm>
        </p:spPr>
      </p:pic>
    </p:spTree>
    <p:extLst>
      <p:ext uri="{BB962C8B-B14F-4D97-AF65-F5344CB8AC3E}">
        <p14:creationId xmlns:p14="http://schemas.microsoft.com/office/powerpoint/2010/main" val="36044510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82DD9-2BAC-D540-8CB8-83B25CF00A3A}"/>
              </a:ext>
            </a:extLst>
          </p:cNvPr>
          <p:cNvSpPr>
            <a:spLocks noGrp="1"/>
          </p:cNvSpPr>
          <p:nvPr>
            <p:ph type="title"/>
          </p:nvPr>
        </p:nvSpPr>
        <p:spPr/>
        <p:txBody>
          <a:bodyPr/>
          <a:lstStyle/>
          <a:p>
            <a:r>
              <a:rPr lang="en-US" dirty="0"/>
              <a:t>Peer Production</a:t>
            </a:r>
            <a:br>
              <a:rPr lang="en-US" dirty="0"/>
            </a:br>
            <a:endParaRPr lang="en-US" dirty="0"/>
          </a:p>
        </p:txBody>
      </p:sp>
      <p:pic>
        <p:nvPicPr>
          <p:cNvPr id="5" name="Content Placeholder 4">
            <a:extLst>
              <a:ext uri="{FF2B5EF4-FFF2-40B4-BE49-F238E27FC236}">
                <a16:creationId xmlns:a16="http://schemas.microsoft.com/office/drawing/2014/main" id="{D35D3861-72E7-5F4D-9B49-66C31E2E29BD}"/>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5069840" y="457200"/>
            <a:ext cx="6563033" cy="5785832"/>
          </a:xfrm>
          <a:prstGeom prst="rect">
            <a:avLst/>
          </a:prstGeom>
        </p:spPr>
      </p:pic>
      <p:sp>
        <p:nvSpPr>
          <p:cNvPr id="4" name="Text Placeholder 3">
            <a:extLst>
              <a:ext uri="{FF2B5EF4-FFF2-40B4-BE49-F238E27FC236}">
                <a16:creationId xmlns:a16="http://schemas.microsoft.com/office/drawing/2014/main" id="{148E2C8E-D995-F14E-85F0-A2F8B18A53F0}"/>
              </a:ext>
            </a:extLst>
          </p:cNvPr>
          <p:cNvSpPr>
            <a:spLocks noGrp="1"/>
          </p:cNvSpPr>
          <p:nvPr>
            <p:ph type="body" sz="half" idx="2"/>
          </p:nvPr>
        </p:nvSpPr>
        <p:spPr/>
        <p:txBody>
          <a:bodyPr/>
          <a:lstStyle/>
          <a:p>
            <a:pPr marL="342900" indent="-342900">
              <a:buFont typeface="+mj-lt"/>
              <a:buAutoNum type="arabicPeriod"/>
            </a:pPr>
            <a:r>
              <a:rPr lang="en-US" dirty="0"/>
              <a:t>Group name</a:t>
            </a:r>
          </a:p>
          <a:p>
            <a:pPr marL="800100" lvl="1" indent="-342900">
              <a:buFont typeface="Arial" panose="020B0604020202020204" pitchFamily="34" charset="0"/>
              <a:buChar char="•"/>
            </a:pPr>
            <a:r>
              <a:rPr lang="en-US" dirty="0"/>
              <a:t>Identifies as community</a:t>
            </a:r>
          </a:p>
          <a:p>
            <a:pPr marL="342900" indent="-342900">
              <a:buFont typeface="+mj-lt"/>
              <a:buAutoNum type="arabicPeriod"/>
            </a:pPr>
            <a:r>
              <a:rPr lang="en-US" dirty="0"/>
              <a:t>Website</a:t>
            </a:r>
          </a:p>
          <a:p>
            <a:pPr marL="342900" indent="-342900">
              <a:buFont typeface="+mj-lt"/>
              <a:buAutoNum type="arabicPeriod"/>
            </a:pPr>
            <a:r>
              <a:rPr lang="en-US" dirty="0"/>
              <a:t>Singular interests</a:t>
            </a:r>
          </a:p>
          <a:p>
            <a:pPr marL="342900" indent="-342900">
              <a:buFont typeface="+mj-lt"/>
              <a:buAutoNum type="arabicPeriod"/>
            </a:pPr>
            <a:r>
              <a:rPr lang="en-US" dirty="0"/>
              <a:t>Outside contributions</a:t>
            </a:r>
          </a:p>
          <a:p>
            <a:pPr marL="342900" indent="-342900">
              <a:buFont typeface="+mj-lt"/>
              <a:buAutoNum type="arabicPeriod"/>
            </a:pPr>
            <a:r>
              <a:rPr lang="en-US" dirty="0"/>
              <a:t>Invitation to contribute</a:t>
            </a:r>
          </a:p>
          <a:p>
            <a:pPr marL="342900" indent="-342900">
              <a:buFont typeface="+mj-lt"/>
              <a:buAutoNum type="arabicPeriod"/>
            </a:pPr>
            <a:r>
              <a:rPr lang="en-US" dirty="0"/>
              <a:t>Very rarely Publications</a:t>
            </a:r>
          </a:p>
          <a:p>
            <a:pPr marL="800100" lvl="1" indent="-342900">
              <a:buFont typeface="Arial" panose="020B0604020202020204" pitchFamily="34" charset="0"/>
              <a:buChar char="•"/>
            </a:pPr>
            <a:r>
              <a:rPr lang="en-US" dirty="0"/>
              <a:t>Not featured if present</a:t>
            </a:r>
          </a:p>
          <a:p>
            <a:pPr marL="342900" indent="-342900">
              <a:buFont typeface="+mj-lt"/>
              <a:buAutoNum type="arabicPeriod"/>
            </a:pPr>
            <a:r>
              <a:rPr lang="en-US" dirty="0"/>
              <a:t>No Revenue</a:t>
            </a:r>
          </a:p>
        </p:txBody>
      </p:sp>
    </p:spTree>
    <p:extLst>
      <p:ext uri="{BB962C8B-B14F-4D97-AF65-F5344CB8AC3E}">
        <p14:creationId xmlns:p14="http://schemas.microsoft.com/office/powerpoint/2010/main" val="12515964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82DD9-2BAC-D540-8CB8-83B25CF00A3A}"/>
              </a:ext>
            </a:extLst>
          </p:cNvPr>
          <p:cNvSpPr>
            <a:spLocks noGrp="1"/>
          </p:cNvSpPr>
          <p:nvPr>
            <p:ph type="title"/>
          </p:nvPr>
        </p:nvSpPr>
        <p:spPr/>
        <p:txBody>
          <a:bodyPr/>
          <a:lstStyle/>
          <a:p>
            <a:r>
              <a:rPr lang="en-US" dirty="0"/>
              <a:t>Tool Group</a:t>
            </a:r>
            <a:br>
              <a:rPr lang="en-US" dirty="0"/>
            </a:br>
            <a:endParaRPr lang="en-US" dirty="0"/>
          </a:p>
        </p:txBody>
      </p:sp>
      <p:pic>
        <p:nvPicPr>
          <p:cNvPr id="7" name="Content Placeholder 6">
            <a:extLst>
              <a:ext uri="{FF2B5EF4-FFF2-40B4-BE49-F238E27FC236}">
                <a16:creationId xmlns:a16="http://schemas.microsoft.com/office/drawing/2014/main" id="{403C70C8-70AF-8B48-90E8-FFF0E4949F68}"/>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4561840" y="392653"/>
            <a:ext cx="7040693" cy="6072693"/>
          </a:xfrm>
          <a:prstGeom prst="rect">
            <a:avLst/>
          </a:prstGeom>
        </p:spPr>
      </p:pic>
      <p:sp>
        <p:nvSpPr>
          <p:cNvPr id="4" name="Text Placeholder 3">
            <a:extLst>
              <a:ext uri="{FF2B5EF4-FFF2-40B4-BE49-F238E27FC236}">
                <a16:creationId xmlns:a16="http://schemas.microsoft.com/office/drawing/2014/main" id="{148E2C8E-D995-F14E-85F0-A2F8B18A53F0}"/>
              </a:ext>
            </a:extLst>
          </p:cNvPr>
          <p:cNvSpPr>
            <a:spLocks noGrp="1"/>
          </p:cNvSpPr>
          <p:nvPr>
            <p:ph type="body" sz="half" idx="2"/>
          </p:nvPr>
        </p:nvSpPr>
        <p:spPr/>
        <p:txBody>
          <a:bodyPr/>
          <a:lstStyle/>
          <a:p>
            <a:pPr marL="342900" indent="-342900">
              <a:buFont typeface="+mj-lt"/>
              <a:buAutoNum type="arabicPeriod"/>
            </a:pPr>
            <a:r>
              <a:rPr lang="en-US" dirty="0"/>
              <a:t>Group is Named</a:t>
            </a:r>
          </a:p>
          <a:p>
            <a:pPr marL="800100" lvl="1" indent="-342900">
              <a:buFont typeface="Arial" panose="020B0604020202020204" pitchFamily="34" charset="0"/>
              <a:buChar char="•"/>
            </a:pPr>
            <a:r>
              <a:rPr lang="en-US" dirty="0"/>
              <a:t>Rarely identifies as community</a:t>
            </a:r>
          </a:p>
          <a:p>
            <a:pPr marL="342900" indent="-342900">
              <a:buFont typeface="+mj-lt"/>
              <a:buAutoNum type="arabicPeriod"/>
            </a:pPr>
            <a:r>
              <a:rPr lang="en-US" dirty="0"/>
              <a:t>Website</a:t>
            </a:r>
          </a:p>
          <a:p>
            <a:pPr marL="342900" indent="-342900">
              <a:buFont typeface="+mj-lt"/>
              <a:buAutoNum type="arabicPeriod"/>
            </a:pPr>
            <a:r>
              <a:rPr lang="en-US" dirty="0"/>
              <a:t>Singular interests</a:t>
            </a:r>
          </a:p>
          <a:p>
            <a:pPr marL="342900" indent="-342900">
              <a:buFont typeface="+mj-lt"/>
              <a:buAutoNum type="arabicPeriod"/>
            </a:pPr>
            <a:r>
              <a:rPr lang="en-US" dirty="0"/>
              <a:t>Rarely Outside contributions</a:t>
            </a:r>
          </a:p>
          <a:p>
            <a:pPr marL="342900" indent="-342900">
              <a:buFont typeface="+mj-lt"/>
              <a:buAutoNum type="arabicPeriod"/>
            </a:pPr>
            <a:r>
              <a:rPr lang="en-US" dirty="0"/>
              <a:t>Rarely an Invitation to contribute</a:t>
            </a:r>
          </a:p>
          <a:p>
            <a:pPr marL="342900" indent="-342900">
              <a:buFont typeface="+mj-lt"/>
              <a:buAutoNum type="arabicPeriod"/>
            </a:pPr>
            <a:r>
              <a:rPr lang="en-US" dirty="0"/>
              <a:t>Sometimes Publications</a:t>
            </a:r>
          </a:p>
          <a:p>
            <a:pPr marL="800100" lvl="1" indent="-342900">
              <a:buFont typeface="Arial" panose="020B0604020202020204" pitchFamily="34" charset="0"/>
              <a:buChar char="•"/>
            </a:pPr>
            <a:r>
              <a:rPr lang="en-US" dirty="0"/>
              <a:t>Usually not featured</a:t>
            </a:r>
          </a:p>
          <a:p>
            <a:pPr marL="342900" indent="-342900">
              <a:buFont typeface="+mj-lt"/>
              <a:buAutoNum type="arabicPeriod"/>
            </a:pPr>
            <a:r>
              <a:rPr lang="en-US" dirty="0"/>
              <a:t>No Revenue</a:t>
            </a:r>
          </a:p>
        </p:txBody>
      </p:sp>
    </p:spTree>
    <p:extLst>
      <p:ext uri="{BB962C8B-B14F-4D97-AF65-F5344CB8AC3E}">
        <p14:creationId xmlns:p14="http://schemas.microsoft.com/office/powerpoint/2010/main" val="15974574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82DD9-2BAC-D540-8CB8-83B25CF00A3A}"/>
              </a:ext>
            </a:extLst>
          </p:cNvPr>
          <p:cNvSpPr>
            <a:spLocks noGrp="1"/>
          </p:cNvSpPr>
          <p:nvPr>
            <p:ph type="title"/>
          </p:nvPr>
        </p:nvSpPr>
        <p:spPr/>
        <p:txBody>
          <a:bodyPr/>
          <a:lstStyle/>
          <a:p>
            <a:r>
              <a:rPr lang="en-US" dirty="0"/>
              <a:t>Author Group</a:t>
            </a:r>
            <a:br>
              <a:rPr lang="en-US" dirty="0"/>
            </a:br>
            <a:endParaRPr lang="en-US" dirty="0"/>
          </a:p>
        </p:txBody>
      </p:sp>
      <p:pic>
        <p:nvPicPr>
          <p:cNvPr id="8" name="Content Placeholder 7">
            <a:extLst>
              <a:ext uri="{FF2B5EF4-FFF2-40B4-BE49-F238E27FC236}">
                <a16:creationId xmlns:a16="http://schemas.microsoft.com/office/drawing/2014/main" id="{85FB5192-F030-CF46-9C14-635E03D10B6E}"/>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3317569" y="457200"/>
            <a:ext cx="8738859" cy="6110439"/>
          </a:xfrm>
          <a:prstGeom prst="rect">
            <a:avLst/>
          </a:prstGeom>
        </p:spPr>
      </p:pic>
      <p:sp>
        <p:nvSpPr>
          <p:cNvPr id="4" name="Text Placeholder 3">
            <a:extLst>
              <a:ext uri="{FF2B5EF4-FFF2-40B4-BE49-F238E27FC236}">
                <a16:creationId xmlns:a16="http://schemas.microsoft.com/office/drawing/2014/main" id="{148E2C8E-D995-F14E-85F0-A2F8B18A53F0}"/>
              </a:ext>
            </a:extLst>
          </p:cNvPr>
          <p:cNvSpPr>
            <a:spLocks noGrp="1"/>
          </p:cNvSpPr>
          <p:nvPr>
            <p:ph type="body" sz="half" idx="2"/>
          </p:nvPr>
        </p:nvSpPr>
        <p:spPr/>
        <p:txBody>
          <a:bodyPr/>
          <a:lstStyle/>
          <a:p>
            <a:pPr marL="342900" indent="-342900">
              <a:buFont typeface="+mj-lt"/>
              <a:buAutoNum type="arabicPeriod"/>
            </a:pPr>
            <a:r>
              <a:rPr lang="en-US" dirty="0"/>
              <a:t>Group is not named</a:t>
            </a:r>
          </a:p>
          <a:p>
            <a:pPr marL="800100" lvl="1" indent="-342900">
              <a:buFont typeface="Arial" panose="020B0604020202020204" pitchFamily="34" charset="0"/>
              <a:buChar char="•"/>
            </a:pPr>
            <a:r>
              <a:rPr lang="en-US" dirty="0"/>
              <a:t>Never identifies as community</a:t>
            </a:r>
          </a:p>
          <a:p>
            <a:pPr marL="342900" indent="-342900">
              <a:buFont typeface="+mj-lt"/>
              <a:buAutoNum type="arabicPeriod"/>
            </a:pPr>
            <a:r>
              <a:rPr lang="en-US" dirty="0"/>
              <a:t>Rarely a Website</a:t>
            </a:r>
          </a:p>
          <a:p>
            <a:pPr marL="800100" lvl="1" indent="-342900">
              <a:buFont typeface="Arial" panose="020B0604020202020204" pitchFamily="34" charset="0"/>
              <a:buChar char="•"/>
            </a:pPr>
            <a:r>
              <a:rPr lang="en-US" dirty="0"/>
              <a:t>Typically posters (SI2 meeting!)</a:t>
            </a:r>
          </a:p>
          <a:p>
            <a:pPr marL="342900" indent="-342900">
              <a:buFont typeface="+mj-lt"/>
              <a:buAutoNum type="arabicPeriod"/>
            </a:pPr>
            <a:r>
              <a:rPr lang="en-US" dirty="0"/>
              <a:t>Usually Singular interests</a:t>
            </a:r>
          </a:p>
          <a:p>
            <a:pPr marL="342900" indent="-342900">
              <a:buFont typeface="+mj-lt"/>
              <a:buAutoNum type="arabicPeriod"/>
            </a:pPr>
            <a:r>
              <a:rPr lang="en-US" dirty="0"/>
              <a:t>No outside contributions</a:t>
            </a:r>
          </a:p>
          <a:p>
            <a:pPr marL="342900" indent="-342900">
              <a:buFont typeface="+mj-lt"/>
              <a:buAutoNum type="arabicPeriod"/>
            </a:pPr>
            <a:r>
              <a:rPr lang="en-US" dirty="0"/>
              <a:t>No Invitation to contribute</a:t>
            </a:r>
          </a:p>
          <a:p>
            <a:pPr marL="342900" indent="-342900">
              <a:buFont typeface="+mj-lt"/>
              <a:buAutoNum type="arabicPeriod"/>
            </a:pPr>
            <a:r>
              <a:rPr lang="en-US" dirty="0"/>
              <a:t>Always Publications</a:t>
            </a:r>
          </a:p>
          <a:p>
            <a:pPr marL="342900" indent="-342900">
              <a:buFont typeface="+mj-lt"/>
              <a:buAutoNum type="arabicPeriod"/>
            </a:pPr>
            <a:r>
              <a:rPr lang="en-US" dirty="0"/>
              <a:t>No Revenue</a:t>
            </a:r>
          </a:p>
        </p:txBody>
      </p:sp>
    </p:spTree>
    <p:extLst>
      <p:ext uri="{BB962C8B-B14F-4D97-AF65-F5344CB8AC3E}">
        <p14:creationId xmlns:p14="http://schemas.microsoft.com/office/powerpoint/2010/main" val="14245999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82DD9-2BAC-D540-8CB8-83B25CF00A3A}"/>
              </a:ext>
            </a:extLst>
          </p:cNvPr>
          <p:cNvSpPr>
            <a:spLocks noGrp="1"/>
          </p:cNvSpPr>
          <p:nvPr>
            <p:ph type="title"/>
          </p:nvPr>
        </p:nvSpPr>
        <p:spPr/>
        <p:txBody>
          <a:bodyPr/>
          <a:lstStyle/>
          <a:p>
            <a:r>
              <a:rPr lang="en-US" dirty="0"/>
              <a:t>Lab</a:t>
            </a:r>
            <a:br>
              <a:rPr lang="en-US" dirty="0"/>
            </a:br>
            <a:endParaRPr lang="en-US" dirty="0"/>
          </a:p>
        </p:txBody>
      </p:sp>
      <p:pic>
        <p:nvPicPr>
          <p:cNvPr id="6" name="Content Placeholder 5">
            <a:extLst>
              <a:ext uri="{FF2B5EF4-FFF2-40B4-BE49-F238E27FC236}">
                <a16:creationId xmlns:a16="http://schemas.microsoft.com/office/drawing/2014/main" id="{63B221A4-FD0F-DD42-B9B2-BCBFF89931B1}"/>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5540299" y="987425"/>
            <a:ext cx="5457978" cy="4873625"/>
          </a:xfrm>
          <a:prstGeom prst="rect">
            <a:avLst/>
          </a:prstGeom>
        </p:spPr>
      </p:pic>
      <p:sp>
        <p:nvSpPr>
          <p:cNvPr id="4" name="Text Placeholder 3">
            <a:extLst>
              <a:ext uri="{FF2B5EF4-FFF2-40B4-BE49-F238E27FC236}">
                <a16:creationId xmlns:a16="http://schemas.microsoft.com/office/drawing/2014/main" id="{148E2C8E-D995-F14E-85F0-A2F8B18A53F0}"/>
              </a:ext>
            </a:extLst>
          </p:cNvPr>
          <p:cNvSpPr>
            <a:spLocks noGrp="1"/>
          </p:cNvSpPr>
          <p:nvPr>
            <p:ph type="body" sz="half" idx="2"/>
          </p:nvPr>
        </p:nvSpPr>
        <p:spPr/>
        <p:txBody>
          <a:bodyPr/>
          <a:lstStyle/>
          <a:p>
            <a:pPr marL="342900" indent="-342900">
              <a:buFont typeface="+mj-lt"/>
              <a:buAutoNum type="arabicPeriod"/>
            </a:pPr>
            <a:r>
              <a:rPr lang="en-US" dirty="0"/>
              <a:t>Group is named</a:t>
            </a:r>
          </a:p>
          <a:p>
            <a:pPr marL="800100" lvl="1" indent="-342900">
              <a:buFont typeface="Arial" panose="020B0604020202020204" pitchFamily="34" charset="0"/>
              <a:buChar char="•"/>
            </a:pPr>
            <a:r>
              <a:rPr lang="en-US" dirty="0"/>
              <a:t>Usually after the PI</a:t>
            </a:r>
          </a:p>
          <a:p>
            <a:pPr marL="342900" indent="-342900">
              <a:buFont typeface="+mj-lt"/>
              <a:buAutoNum type="arabicPeriod"/>
            </a:pPr>
            <a:r>
              <a:rPr lang="en-US" dirty="0"/>
              <a:t>Website</a:t>
            </a:r>
          </a:p>
          <a:p>
            <a:pPr marL="342900" indent="-342900">
              <a:buFont typeface="+mj-lt"/>
              <a:buAutoNum type="arabicPeriod"/>
            </a:pPr>
            <a:r>
              <a:rPr lang="en-US" dirty="0"/>
              <a:t>Diverse interests</a:t>
            </a:r>
          </a:p>
          <a:p>
            <a:pPr marL="800100" lvl="1" indent="-342900">
              <a:buFont typeface="Arial" panose="020B0604020202020204" pitchFamily="34" charset="0"/>
              <a:buChar char="•"/>
            </a:pPr>
            <a:r>
              <a:rPr lang="en-US" dirty="0"/>
              <a:t>Link to genres of outputs </a:t>
            </a:r>
            <a:r>
              <a:rPr lang="en-US" dirty="0" err="1"/>
              <a:t>inc.</a:t>
            </a:r>
            <a:r>
              <a:rPr lang="en-US" dirty="0"/>
              <a:t> software</a:t>
            </a:r>
          </a:p>
          <a:p>
            <a:pPr marL="342900" indent="-342900">
              <a:buFont typeface="+mj-lt"/>
              <a:buAutoNum type="arabicPeriod"/>
            </a:pPr>
            <a:r>
              <a:rPr lang="en-US" dirty="0"/>
              <a:t>Rarely Outside contributions</a:t>
            </a:r>
          </a:p>
          <a:p>
            <a:pPr marL="342900" indent="-342900">
              <a:buFont typeface="+mj-lt"/>
              <a:buAutoNum type="arabicPeriod"/>
            </a:pPr>
            <a:r>
              <a:rPr lang="en-US" dirty="0"/>
              <a:t>Rarely an Invitation to contribute</a:t>
            </a:r>
          </a:p>
          <a:p>
            <a:pPr marL="800100" lvl="1" indent="-342900">
              <a:buFont typeface="Arial" panose="020B0604020202020204" pitchFamily="34" charset="0"/>
              <a:buChar char="•"/>
            </a:pPr>
            <a:r>
              <a:rPr lang="en-US" dirty="0"/>
              <a:t>“Join my group as student or postdoc”</a:t>
            </a:r>
          </a:p>
          <a:p>
            <a:pPr marL="342900" indent="-342900">
              <a:buFont typeface="+mj-lt"/>
              <a:buAutoNum type="arabicPeriod"/>
            </a:pPr>
            <a:r>
              <a:rPr lang="en-US" dirty="0"/>
              <a:t>Always Publications</a:t>
            </a:r>
          </a:p>
          <a:p>
            <a:pPr marL="342900" indent="-342900">
              <a:buFont typeface="+mj-lt"/>
              <a:buAutoNum type="arabicPeriod"/>
            </a:pPr>
            <a:r>
              <a:rPr lang="en-US" dirty="0"/>
              <a:t>No Revenue</a:t>
            </a:r>
          </a:p>
        </p:txBody>
      </p:sp>
    </p:spTree>
    <p:extLst>
      <p:ext uri="{BB962C8B-B14F-4D97-AF65-F5344CB8AC3E}">
        <p14:creationId xmlns:p14="http://schemas.microsoft.com/office/powerpoint/2010/main" val="19334255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82DD9-2BAC-D540-8CB8-83B25CF00A3A}"/>
              </a:ext>
            </a:extLst>
          </p:cNvPr>
          <p:cNvSpPr>
            <a:spLocks noGrp="1"/>
          </p:cNvSpPr>
          <p:nvPr>
            <p:ph type="title"/>
          </p:nvPr>
        </p:nvSpPr>
        <p:spPr/>
        <p:txBody>
          <a:bodyPr/>
          <a:lstStyle/>
          <a:p>
            <a:r>
              <a:rPr lang="en-US" dirty="0"/>
              <a:t>Business</a:t>
            </a:r>
            <a:br>
              <a:rPr lang="en-US" dirty="0"/>
            </a:br>
            <a:endParaRPr lang="en-US" dirty="0"/>
          </a:p>
        </p:txBody>
      </p:sp>
      <p:pic>
        <p:nvPicPr>
          <p:cNvPr id="7" name="Content Placeholder 6">
            <a:extLst>
              <a:ext uri="{FF2B5EF4-FFF2-40B4-BE49-F238E27FC236}">
                <a16:creationId xmlns:a16="http://schemas.microsoft.com/office/drawing/2014/main" id="{3094847A-B26B-8345-A12C-570125276B04}"/>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4886960" y="197584"/>
            <a:ext cx="6959519" cy="6203216"/>
          </a:xfrm>
          <a:prstGeom prst="rect">
            <a:avLst/>
          </a:prstGeom>
        </p:spPr>
      </p:pic>
      <p:sp>
        <p:nvSpPr>
          <p:cNvPr id="4" name="Text Placeholder 3">
            <a:extLst>
              <a:ext uri="{FF2B5EF4-FFF2-40B4-BE49-F238E27FC236}">
                <a16:creationId xmlns:a16="http://schemas.microsoft.com/office/drawing/2014/main" id="{148E2C8E-D995-F14E-85F0-A2F8B18A53F0}"/>
              </a:ext>
            </a:extLst>
          </p:cNvPr>
          <p:cNvSpPr>
            <a:spLocks noGrp="1"/>
          </p:cNvSpPr>
          <p:nvPr>
            <p:ph type="body" sz="half" idx="2"/>
          </p:nvPr>
        </p:nvSpPr>
        <p:spPr/>
        <p:txBody>
          <a:bodyPr/>
          <a:lstStyle/>
          <a:p>
            <a:pPr marL="342900" indent="-342900">
              <a:buFont typeface="+mj-lt"/>
              <a:buAutoNum type="arabicPeriod"/>
            </a:pPr>
            <a:r>
              <a:rPr lang="en-US" dirty="0"/>
              <a:t>Group is named</a:t>
            </a:r>
          </a:p>
          <a:p>
            <a:pPr marL="342900" indent="-342900">
              <a:buFont typeface="+mj-lt"/>
              <a:buAutoNum type="arabicPeriod"/>
            </a:pPr>
            <a:r>
              <a:rPr lang="en-US" dirty="0"/>
              <a:t>Website</a:t>
            </a:r>
          </a:p>
          <a:p>
            <a:pPr marL="342900" indent="-342900">
              <a:buFont typeface="+mj-lt"/>
              <a:buAutoNum type="arabicPeriod"/>
            </a:pPr>
            <a:r>
              <a:rPr lang="en-US" dirty="0"/>
              <a:t>Singular interests</a:t>
            </a:r>
          </a:p>
          <a:p>
            <a:pPr marL="342900" indent="-342900">
              <a:buFont typeface="+mj-lt"/>
              <a:buAutoNum type="arabicPeriod"/>
            </a:pPr>
            <a:r>
              <a:rPr lang="en-US" dirty="0"/>
              <a:t>Never outside contributions</a:t>
            </a:r>
          </a:p>
          <a:p>
            <a:pPr marL="342900" indent="-342900">
              <a:buFont typeface="+mj-lt"/>
              <a:buAutoNum type="arabicPeriod"/>
            </a:pPr>
            <a:r>
              <a:rPr lang="en-US" dirty="0"/>
              <a:t>Never an Invitation to contribute</a:t>
            </a:r>
          </a:p>
          <a:p>
            <a:pPr marL="800100" lvl="1" indent="-342900">
              <a:buFont typeface="Arial" panose="020B0604020202020204" pitchFamily="34" charset="0"/>
              <a:buChar char="•"/>
            </a:pPr>
            <a:r>
              <a:rPr lang="en-US" dirty="0"/>
              <a:t>Sometimes a separate “community”</a:t>
            </a:r>
          </a:p>
          <a:p>
            <a:pPr marL="342900" indent="-342900">
              <a:buFont typeface="+mj-lt"/>
              <a:buAutoNum type="arabicPeriod"/>
            </a:pPr>
            <a:r>
              <a:rPr lang="en-US" dirty="0"/>
              <a:t>Rarely Publications</a:t>
            </a:r>
          </a:p>
          <a:p>
            <a:pPr marL="800100" lvl="1" indent="-342900">
              <a:buFont typeface="Arial" panose="020B0604020202020204" pitchFamily="34" charset="0"/>
              <a:buChar char="•"/>
            </a:pPr>
            <a:r>
              <a:rPr lang="en-US" dirty="0"/>
              <a:t>Not featured on website</a:t>
            </a:r>
          </a:p>
          <a:p>
            <a:pPr marL="342900" indent="-342900">
              <a:buFont typeface="+mj-lt"/>
              <a:buAutoNum type="arabicPeriod"/>
            </a:pPr>
            <a:r>
              <a:rPr lang="en-US" dirty="0"/>
              <a:t>Revenue (or at least “plans”)</a:t>
            </a:r>
          </a:p>
        </p:txBody>
      </p:sp>
    </p:spTree>
    <p:extLst>
      <p:ext uri="{BB962C8B-B14F-4D97-AF65-F5344CB8AC3E}">
        <p14:creationId xmlns:p14="http://schemas.microsoft.com/office/powerpoint/2010/main" val="33848344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A6F56-6065-DB4A-8F81-E34480AF4374}"/>
              </a:ext>
            </a:extLst>
          </p:cNvPr>
          <p:cNvSpPr>
            <a:spLocks noGrp="1"/>
          </p:cNvSpPr>
          <p:nvPr>
            <p:ph type="title"/>
          </p:nvPr>
        </p:nvSpPr>
        <p:spPr/>
        <p:txBody>
          <a:bodyPr/>
          <a:lstStyle/>
          <a:p>
            <a:r>
              <a:rPr lang="en-US" dirty="0"/>
              <a:t>How do projects change over time?</a:t>
            </a:r>
          </a:p>
        </p:txBody>
      </p:sp>
      <p:sp>
        <p:nvSpPr>
          <p:cNvPr id="3" name="Content Placeholder 2">
            <a:extLst>
              <a:ext uri="{FF2B5EF4-FFF2-40B4-BE49-F238E27FC236}">
                <a16:creationId xmlns:a16="http://schemas.microsoft.com/office/drawing/2014/main" id="{40DF2047-8655-BA41-9A28-BE375FB3330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1300381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12DE1-2202-47BA-8F9A-C98A4507A87A}"/>
              </a:ext>
            </a:extLst>
          </p:cNvPr>
          <p:cNvSpPr>
            <a:spLocks noGrp="1"/>
          </p:cNvSpPr>
          <p:nvPr>
            <p:ph type="title" idx="4294967295"/>
          </p:nvPr>
        </p:nvSpPr>
        <p:spPr/>
        <p:txBody>
          <a:bodyPr/>
          <a:lstStyle/>
          <a:p>
            <a:r>
              <a:rPr lang="en-US" dirty="0">
                <a:solidFill>
                  <a:schemeClr val="bg1"/>
                </a:solidFill>
              </a:rPr>
              <a:t>Project Transitions</a:t>
            </a:r>
          </a:p>
        </p:txBody>
      </p:sp>
      <p:pic>
        <p:nvPicPr>
          <p:cNvPr id="3" name="Picture 2" descr="Project Transitions">
            <a:extLst>
              <a:ext uri="{FF2B5EF4-FFF2-40B4-BE49-F238E27FC236}">
                <a16:creationId xmlns:a16="http://schemas.microsoft.com/office/drawing/2014/main" id="{A8D4F590-DD4F-DA4D-BA1B-5AFCC78EB26B}"/>
              </a:ext>
            </a:extLst>
          </p:cNvPr>
          <p:cNvPicPr>
            <a:picLocks noChangeAspect="1"/>
          </p:cNvPicPr>
          <p:nvPr/>
        </p:nvPicPr>
        <p:blipFill>
          <a:blip r:embed="rId2"/>
          <a:stretch>
            <a:fillRect/>
          </a:stretch>
        </p:blipFill>
        <p:spPr>
          <a:xfrm>
            <a:off x="1921257" y="352334"/>
            <a:ext cx="8614663" cy="6153331"/>
          </a:xfrm>
          <a:prstGeom prst="rect">
            <a:avLst/>
          </a:prstGeom>
        </p:spPr>
      </p:pic>
    </p:spTree>
    <p:extLst>
      <p:ext uri="{BB962C8B-B14F-4D97-AF65-F5344CB8AC3E}">
        <p14:creationId xmlns:p14="http://schemas.microsoft.com/office/powerpoint/2010/main" val="13077118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B3E65-8A3B-4C54-AAE6-30B6D16FE1E1}"/>
              </a:ext>
            </a:extLst>
          </p:cNvPr>
          <p:cNvSpPr>
            <a:spLocks noGrp="1"/>
          </p:cNvSpPr>
          <p:nvPr>
            <p:ph type="title" idx="4294967295"/>
          </p:nvPr>
        </p:nvSpPr>
        <p:spPr/>
        <p:txBody>
          <a:bodyPr/>
          <a:lstStyle/>
          <a:p>
            <a:r>
              <a:rPr lang="en-US" dirty="0">
                <a:solidFill>
                  <a:schemeClr val="bg1"/>
                </a:solidFill>
              </a:rPr>
              <a:t>Project Transitions with most recent status</a:t>
            </a:r>
          </a:p>
        </p:txBody>
      </p:sp>
      <p:pic>
        <p:nvPicPr>
          <p:cNvPr id="3" name="Picture 2" descr="Project Transitions, with most recent status">
            <a:extLst>
              <a:ext uri="{FF2B5EF4-FFF2-40B4-BE49-F238E27FC236}">
                <a16:creationId xmlns:a16="http://schemas.microsoft.com/office/drawing/2014/main" id="{C80C1813-388C-5044-8A0A-6204137532F5}"/>
              </a:ext>
            </a:extLst>
          </p:cNvPr>
          <p:cNvPicPr>
            <a:picLocks noChangeAspect="1"/>
          </p:cNvPicPr>
          <p:nvPr/>
        </p:nvPicPr>
        <p:blipFill>
          <a:blip r:embed="rId2"/>
          <a:stretch>
            <a:fillRect/>
          </a:stretch>
        </p:blipFill>
        <p:spPr>
          <a:xfrm>
            <a:off x="1899920" y="344714"/>
            <a:ext cx="8636000" cy="6168571"/>
          </a:xfrm>
          <a:prstGeom prst="rect">
            <a:avLst/>
          </a:prstGeom>
        </p:spPr>
      </p:pic>
    </p:spTree>
    <p:extLst>
      <p:ext uri="{BB962C8B-B14F-4D97-AF65-F5344CB8AC3E}">
        <p14:creationId xmlns:p14="http://schemas.microsoft.com/office/powerpoint/2010/main" val="13514342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62BF6-D7FE-4D60-AF58-8156F3CE79A6}"/>
              </a:ext>
            </a:extLst>
          </p:cNvPr>
          <p:cNvSpPr>
            <a:spLocks noGrp="1"/>
          </p:cNvSpPr>
          <p:nvPr>
            <p:ph type="title" idx="4294967295"/>
          </p:nvPr>
        </p:nvSpPr>
        <p:spPr/>
        <p:txBody>
          <a:bodyPr/>
          <a:lstStyle/>
          <a:p>
            <a:r>
              <a:rPr lang="en-US" dirty="0">
                <a:solidFill>
                  <a:schemeClr val="bg1"/>
                </a:solidFill>
              </a:rPr>
              <a:t>Project Transitions – becam</a:t>
            </a:r>
            <a:r>
              <a:rPr lang="en-US" baseline="0" dirty="0">
                <a:solidFill>
                  <a:schemeClr val="bg1"/>
                </a:solidFill>
              </a:rPr>
              <a:t>e inactive</a:t>
            </a:r>
            <a:endParaRPr lang="en-US" dirty="0">
              <a:solidFill>
                <a:schemeClr val="bg1"/>
              </a:solidFill>
            </a:endParaRPr>
          </a:p>
        </p:txBody>
      </p:sp>
      <p:pic>
        <p:nvPicPr>
          <p:cNvPr id="3" name="Picture 2" descr="Project Transistions - became inactive">
            <a:extLst>
              <a:ext uri="{FF2B5EF4-FFF2-40B4-BE49-F238E27FC236}">
                <a16:creationId xmlns:a16="http://schemas.microsoft.com/office/drawing/2014/main" id="{38C76891-5BB5-2948-8358-CB529D1EA9B0}"/>
              </a:ext>
            </a:extLst>
          </p:cNvPr>
          <p:cNvPicPr>
            <a:picLocks noChangeAspect="1"/>
          </p:cNvPicPr>
          <p:nvPr/>
        </p:nvPicPr>
        <p:blipFill>
          <a:blip r:embed="rId2"/>
          <a:stretch>
            <a:fillRect/>
          </a:stretch>
        </p:blipFill>
        <p:spPr>
          <a:xfrm>
            <a:off x="1884680" y="420914"/>
            <a:ext cx="8422640" cy="6016171"/>
          </a:xfrm>
          <a:prstGeom prst="rect">
            <a:avLst/>
          </a:prstGeom>
        </p:spPr>
      </p:pic>
    </p:spTree>
    <p:extLst>
      <p:ext uri="{BB962C8B-B14F-4D97-AF65-F5344CB8AC3E}">
        <p14:creationId xmlns:p14="http://schemas.microsoft.com/office/powerpoint/2010/main" val="2511079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D7285-42E0-C447-AB9C-ADEF6A9E37C1}"/>
              </a:ext>
            </a:extLst>
          </p:cNvPr>
          <p:cNvSpPr>
            <a:spLocks noGrp="1"/>
          </p:cNvSpPr>
          <p:nvPr>
            <p:ph type="title"/>
          </p:nvPr>
        </p:nvSpPr>
        <p:spPr/>
        <p:txBody>
          <a:bodyPr>
            <a:normAutofit/>
          </a:bodyPr>
          <a:lstStyle/>
          <a:p>
            <a:r>
              <a:rPr lang="en-US" dirty="0"/>
              <a:t>Part 1: Images of software work</a:t>
            </a:r>
            <a:br>
              <a:rPr lang="en-US" dirty="0"/>
            </a:br>
            <a:endParaRPr lang="en-US" dirty="0"/>
          </a:p>
        </p:txBody>
      </p:sp>
      <p:sp>
        <p:nvSpPr>
          <p:cNvPr id="3" name="Content Placeholder 2">
            <a:extLst>
              <a:ext uri="{FF2B5EF4-FFF2-40B4-BE49-F238E27FC236}">
                <a16:creationId xmlns:a16="http://schemas.microsoft.com/office/drawing/2014/main" id="{B2BB892E-872C-5C48-8270-EDA3CBF2E9C7}"/>
              </a:ext>
            </a:extLst>
          </p:cNvPr>
          <p:cNvSpPr>
            <a:spLocks noGrp="1"/>
          </p:cNvSpPr>
          <p:nvPr>
            <p:ph idx="1"/>
          </p:nvPr>
        </p:nvSpPr>
        <p:spPr/>
        <p:txBody>
          <a:bodyPr/>
          <a:lstStyle/>
          <a:p>
            <a:r>
              <a:rPr lang="en-US" dirty="0"/>
              <a:t>An Image of work open source peer production </a:t>
            </a:r>
          </a:p>
          <a:p>
            <a:r>
              <a:rPr lang="en-US" dirty="0"/>
              <a:t>An Image of work in scientific software</a:t>
            </a:r>
          </a:p>
        </p:txBody>
      </p:sp>
    </p:spTree>
    <p:extLst>
      <p:ext uri="{BB962C8B-B14F-4D97-AF65-F5344CB8AC3E}">
        <p14:creationId xmlns:p14="http://schemas.microsoft.com/office/powerpoint/2010/main" val="5886986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A9FFC-CF8D-4190-A710-B927A74E1477}"/>
              </a:ext>
            </a:extLst>
          </p:cNvPr>
          <p:cNvSpPr>
            <a:spLocks noGrp="1"/>
          </p:cNvSpPr>
          <p:nvPr>
            <p:ph type="title" idx="4294967295"/>
          </p:nvPr>
        </p:nvSpPr>
        <p:spPr/>
        <p:txBody>
          <a:bodyPr/>
          <a:lstStyle/>
          <a:p>
            <a:r>
              <a:rPr lang="en-US" dirty="0">
                <a:solidFill>
                  <a:schemeClr val="bg1"/>
                </a:solidFill>
              </a:rPr>
              <a:t>Project Transitions</a:t>
            </a:r>
            <a:r>
              <a:rPr lang="en-US" baseline="0" dirty="0">
                <a:solidFill>
                  <a:schemeClr val="bg1"/>
                </a:solidFill>
              </a:rPr>
              <a:t> – Ending as Labs</a:t>
            </a:r>
            <a:endParaRPr lang="en-US" dirty="0">
              <a:solidFill>
                <a:schemeClr val="bg1"/>
              </a:solidFill>
            </a:endParaRPr>
          </a:p>
        </p:txBody>
      </p:sp>
      <p:pic>
        <p:nvPicPr>
          <p:cNvPr id="3" name="Picture 2" descr="Project Transitions - Ending as Labs">
            <a:extLst>
              <a:ext uri="{FF2B5EF4-FFF2-40B4-BE49-F238E27FC236}">
                <a16:creationId xmlns:a16="http://schemas.microsoft.com/office/drawing/2014/main" id="{6816E568-0BB2-7E43-AD64-EE560A172607}"/>
              </a:ext>
            </a:extLst>
          </p:cNvPr>
          <p:cNvPicPr>
            <a:picLocks noChangeAspect="1"/>
          </p:cNvPicPr>
          <p:nvPr/>
        </p:nvPicPr>
        <p:blipFill>
          <a:blip r:embed="rId2"/>
          <a:stretch>
            <a:fillRect/>
          </a:stretch>
        </p:blipFill>
        <p:spPr>
          <a:xfrm>
            <a:off x="1899920" y="431800"/>
            <a:ext cx="8392160" cy="5994400"/>
          </a:xfrm>
          <a:prstGeom prst="rect">
            <a:avLst/>
          </a:prstGeom>
        </p:spPr>
      </p:pic>
    </p:spTree>
    <p:extLst>
      <p:ext uri="{BB962C8B-B14F-4D97-AF65-F5344CB8AC3E}">
        <p14:creationId xmlns:p14="http://schemas.microsoft.com/office/powerpoint/2010/main" val="183861359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76949-7A9B-4663-ADA3-429EB2554F8B}"/>
              </a:ext>
            </a:extLst>
          </p:cNvPr>
          <p:cNvSpPr>
            <a:spLocks noGrp="1"/>
          </p:cNvSpPr>
          <p:nvPr>
            <p:ph type="title" idx="4294967295"/>
          </p:nvPr>
        </p:nvSpPr>
        <p:spPr/>
        <p:txBody>
          <a:bodyPr/>
          <a:lstStyle/>
          <a:p>
            <a:r>
              <a:rPr lang="en-US" dirty="0">
                <a:solidFill>
                  <a:schemeClr val="bg1"/>
                </a:solidFill>
              </a:rPr>
              <a:t>Project Transition</a:t>
            </a:r>
            <a:r>
              <a:rPr lang="en-US" baseline="0" dirty="0">
                <a:solidFill>
                  <a:schemeClr val="bg1"/>
                </a:solidFill>
              </a:rPr>
              <a:t>s (Only those ending in peer productions)</a:t>
            </a:r>
            <a:endParaRPr lang="en-US" dirty="0">
              <a:solidFill>
                <a:schemeClr val="bg1"/>
              </a:solidFill>
            </a:endParaRPr>
          </a:p>
        </p:txBody>
      </p:sp>
      <p:pic>
        <p:nvPicPr>
          <p:cNvPr id="3" name="Picture 2" descr="Project Transitions (Only those ending in peer productions)">
            <a:extLst>
              <a:ext uri="{FF2B5EF4-FFF2-40B4-BE49-F238E27FC236}">
                <a16:creationId xmlns:a16="http://schemas.microsoft.com/office/drawing/2014/main" id="{471FC23C-17A6-D044-8673-F2ECEDF58310}"/>
              </a:ext>
            </a:extLst>
          </p:cNvPr>
          <p:cNvPicPr>
            <a:picLocks noChangeAspect="1"/>
          </p:cNvPicPr>
          <p:nvPr/>
        </p:nvPicPr>
        <p:blipFill>
          <a:blip r:embed="rId2"/>
          <a:stretch>
            <a:fillRect/>
          </a:stretch>
        </p:blipFill>
        <p:spPr>
          <a:xfrm>
            <a:off x="340360" y="660400"/>
            <a:ext cx="7752080" cy="5537200"/>
          </a:xfrm>
          <a:prstGeom prst="rect">
            <a:avLst/>
          </a:prstGeom>
        </p:spPr>
      </p:pic>
      <p:sp>
        <p:nvSpPr>
          <p:cNvPr id="4" name="TextBox 3">
            <a:extLst>
              <a:ext uri="{FF2B5EF4-FFF2-40B4-BE49-F238E27FC236}">
                <a16:creationId xmlns:a16="http://schemas.microsoft.com/office/drawing/2014/main" id="{593A74AA-A29D-4740-BE36-38674D66CD5D}"/>
              </a:ext>
            </a:extLst>
          </p:cNvPr>
          <p:cNvSpPr txBox="1"/>
          <p:nvPr/>
        </p:nvSpPr>
        <p:spPr>
          <a:xfrm>
            <a:off x="8463280" y="660400"/>
            <a:ext cx="3261360" cy="2308324"/>
          </a:xfrm>
          <a:prstGeom prst="rect">
            <a:avLst/>
          </a:prstGeom>
          <a:noFill/>
        </p:spPr>
        <p:txBody>
          <a:bodyPr wrap="square" rtlCol="0">
            <a:spAutoFit/>
          </a:bodyPr>
          <a:lstStyle/>
          <a:p>
            <a:r>
              <a:rPr lang="en-US" sz="2400" dirty="0"/>
              <a:t>Key finding:</a:t>
            </a:r>
          </a:p>
          <a:p>
            <a:endParaRPr lang="en-US" sz="2400" dirty="0"/>
          </a:p>
          <a:p>
            <a:r>
              <a:rPr lang="en-US" sz="2400" dirty="0"/>
              <a:t>The most frequent route to peer production was already being peer production!</a:t>
            </a:r>
          </a:p>
        </p:txBody>
      </p:sp>
    </p:spTree>
    <p:extLst>
      <p:ext uri="{BB962C8B-B14F-4D97-AF65-F5344CB8AC3E}">
        <p14:creationId xmlns:p14="http://schemas.microsoft.com/office/powerpoint/2010/main" val="37296607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9D32C-6188-45B0-9ECA-EDD3CCAA5F7A}"/>
              </a:ext>
            </a:extLst>
          </p:cNvPr>
          <p:cNvSpPr>
            <a:spLocks noGrp="1"/>
          </p:cNvSpPr>
          <p:nvPr>
            <p:ph type="title" idx="4294967295"/>
          </p:nvPr>
        </p:nvSpPr>
        <p:spPr/>
        <p:txBody>
          <a:bodyPr/>
          <a:lstStyle/>
          <a:p>
            <a:r>
              <a:rPr lang="en-US" dirty="0">
                <a:solidFill>
                  <a:schemeClr val="bg1"/>
                </a:solidFill>
              </a:rPr>
              <a:t>Project Transitions –</a:t>
            </a:r>
            <a:r>
              <a:rPr lang="en-US" baseline="0" dirty="0">
                <a:solidFill>
                  <a:schemeClr val="bg1"/>
                </a:solidFill>
              </a:rPr>
              <a:t> Only Projects that changed to Peer Production</a:t>
            </a:r>
            <a:endParaRPr lang="en-US" dirty="0">
              <a:solidFill>
                <a:schemeClr val="bg1"/>
              </a:solidFill>
            </a:endParaRPr>
          </a:p>
        </p:txBody>
      </p:sp>
      <p:sp>
        <p:nvSpPr>
          <p:cNvPr id="4" name="TextBox 3">
            <a:extLst>
              <a:ext uri="{FF2B5EF4-FFF2-40B4-BE49-F238E27FC236}">
                <a16:creationId xmlns:a16="http://schemas.microsoft.com/office/drawing/2014/main" id="{029D0502-A3E1-C84C-8C4F-7C42CE93F049}"/>
              </a:ext>
            </a:extLst>
          </p:cNvPr>
          <p:cNvSpPr txBox="1"/>
          <p:nvPr/>
        </p:nvSpPr>
        <p:spPr>
          <a:xfrm>
            <a:off x="457200" y="1137920"/>
            <a:ext cx="3738880" cy="3970318"/>
          </a:xfrm>
          <a:prstGeom prst="rect">
            <a:avLst/>
          </a:prstGeom>
          <a:noFill/>
        </p:spPr>
        <p:txBody>
          <a:bodyPr wrap="square" rtlCol="0">
            <a:spAutoFit/>
          </a:bodyPr>
          <a:lstStyle/>
          <a:p>
            <a:r>
              <a:rPr lang="en-US" dirty="0"/>
              <a:t>Coded for specific organization responsible for future of project at specific times.</a:t>
            </a:r>
          </a:p>
          <a:p>
            <a:endParaRPr lang="en-US" dirty="0"/>
          </a:p>
          <a:p>
            <a:r>
              <a:rPr lang="en-US" b="1" dirty="0"/>
              <a:t>Hand-off </a:t>
            </a:r>
          </a:p>
          <a:p>
            <a:pPr lvl="1"/>
            <a:r>
              <a:rPr lang="en-US" dirty="0"/>
              <a:t>A different organization becomes responsible for future of software. An innovation with a destination.</a:t>
            </a:r>
          </a:p>
          <a:p>
            <a:pPr marL="285750" indent="-285750">
              <a:buFont typeface="Arial" panose="020B0604020202020204" pitchFamily="34" charset="0"/>
              <a:buChar char="•"/>
            </a:pPr>
            <a:endParaRPr lang="en-US" dirty="0"/>
          </a:p>
          <a:p>
            <a:r>
              <a:rPr lang="en-US" b="1" dirty="0"/>
              <a:t>Reorganization</a:t>
            </a:r>
          </a:p>
          <a:p>
            <a:pPr lvl="1"/>
            <a:r>
              <a:rPr lang="en-US" dirty="0"/>
              <a:t>The same organization continues but changes sufficiently to become a new configuration</a:t>
            </a:r>
          </a:p>
        </p:txBody>
      </p:sp>
      <p:pic>
        <p:nvPicPr>
          <p:cNvPr id="6" name="Picture 5" descr="Project Transitions - only projects that changed to peer production">
            <a:extLst>
              <a:ext uri="{FF2B5EF4-FFF2-40B4-BE49-F238E27FC236}">
                <a16:creationId xmlns:a16="http://schemas.microsoft.com/office/drawing/2014/main" id="{7BAB0353-D2D6-6C44-9096-645A52E71E2B}"/>
              </a:ext>
            </a:extLst>
          </p:cNvPr>
          <p:cNvPicPr>
            <a:picLocks noChangeAspect="1"/>
          </p:cNvPicPr>
          <p:nvPr/>
        </p:nvPicPr>
        <p:blipFill>
          <a:blip r:embed="rId3"/>
          <a:stretch>
            <a:fillRect/>
          </a:stretch>
        </p:blipFill>
        <p:spPr>
          <a:xfrm>
            <a:off x="4541520" y="721360"/>
            <a:ext cx="7311136" cy="5222240"/>
          </a:xfrm>
          <a:prstGeom prst="rect">
            <a:avLst/>
          </a:prstGeom>
        </p:spPr>
      </p:pic>
    </p:spTree>
    <p:extLst>
      <p:ext uri="{BB962C8B-B14F-4D97-AF65-F5344CB8AC3E}">
        <p14:creationId xmlns:p14="http://schemas.microsoft.com/office/powerpoint/2010/main" val="39959537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91C26-FF96-FD4F-BC9E-D4EBFB3DCB66}"/>
              </a:ext>
            </a:extLst>
          </p:cNvPr>
          <p:cNvSpPr>
            <a:spLocks noGrp="1"/>
          </p:cNvSpPr>
          <p:nvPr>
            <p:ph type="title"/>
          </p:nvPr>
        </p:nvSpPr>
        <p:spPr/>
        <p:txBody>
          <a:bodyPr/>
          <a:lstStyle/>
          <a:p>
            <a:r>
              <a:rPr lang="en-US" dirty="0"/>
              <a:t>Challenges to transition (emerging work)</a:t>
            </a:r>
          </a:p>
        </p:txBody>
      </p:sp>
      <p:sp>
        <p:nvSpPr>
          <p:cNvPr id="3" name="Content Placeholder 2">
            <a:extLst>
              <a:ext uri="{FF2B5EF4-FFF2-40B4-BE49-F238E27FC236}">
                <a16:creationId xmlns:a16="http://schemas.microsoft.com/office/drawing/2014/main" id="{D5E7C15E-18ED-6B49-A317-586E92A8FF46}"/>
              </a:ext>
            </a:extLst>
          </p:cNvPr>
          <p:cNvSpPr>
            <a:spLocks noGrp="1"/>
          </p:cNvSpPr>
          <p:nvPr>
            <p:ph idx="1"/>
          </p:nvPr>
        </p:nvSpPr>
        <p:spPr/>
        <p:txBody>
          <a:bodyPr>
            <a:normAutofit fontScale="77500" lnSpcReduction="20000"/>
          </a:bodyPr>
          <a:lstStyle/>
          <a:p>
            <a:r>
              <a:rPr lang="en-US" dirty="0"/>
              <a:t>Organizational change </a:t>
            </a:r>
            <a:r>
              <a:rPr lang="en-US" b="1" dirty="0"/>
              <a:t>is a project in and of itself</a:t>
            </a:r>
          </a:p>
          <a:p>
            <a:pPr lvl="1"/>
            <a:r>
              <a:rPr lang="en-US" dirty="0"/>
              <a:t>Reorganization was rare and itself a project far longer than the grant period, beginning before and continuing</a:t>
            </a:r>
          </a:p>
          <a:p>
            <a:pPr lvl="1"/>
            <a:r>
              <a:rPr lang="en-US" dirty="0"/>
              <a:t>Different starting points have different challenges (or emphases).</a:t>
            </a:r>
          </a:p>
          <a:p>
            <a:r>
              <a:rPr lang="en-US" dirty="0"/>
              <a:t>Very little difference in collaboration technology use</a:t>
            </a:r>
          </a:p>
          <a:p>
            <a:pPr lvl="1"/>
            <a:r>
              <a:rPr lang="en-US" dirty="0"/>
              <a:t>Version control, forums now standard and not discriminative (</a:t>
            </a:r>
            <a:r>
              <a:rPr lang="en-US" dirty="0" err="1"/>
              <a:t>Neccessary</a:t>
            </a:r>
            <a:r>
              <a:rPr lang="en-US" dirty="0"/>
              <a:t> but not sufficient).</a:t>
            </a:r>
          </a:p>
          <a:p>
            <a:r>
              <a:rPr lang="en-US" dirty="0"/>
              <a:t>Hierarchy</a:t>
            </a:r>
          </a:p>
          <a:p>
            <a:pPr lvl="1"/>
            <a:r>
              <a:rPr lang="en-US" dirty="0"/>
              <a:t>Peer production implies leadership change, or at least leadership sharing.  Found responsibility, emotion (and some FOMO) rather than rampant ego.</a:t>
            </a:r>
          </a:p>
          <a:p>
            <a:pPr lvl="1"/>
            <a:r>
              <a:rPr lang="en-US" dirty="0"/>
              <a:t>Particularly difficult for Labs, but all grants speaks of their responsibility to deliver software (very rarely their responsibility to deliver community)</a:t>
            </a:r>
          </a:p>
          <a:p>
            <a:r>
              <a:rPr lang="en-US" dirty="0"/>
              <a:t>Ability to diversify resources</a:t>
            </a:r>
          </a:p>
          <a:p>
            <a:pPr lvl="1"/>
            <a:r>
              <a:rPr lang="en-US" dirty="0"/>
              <a:t>Hard due to homophily. Trust </a:t>
            </a:r>
            <a:r>
              <a:rPr lang="en-US" dirty="0" err="1"/>
              <a:t>relatioinships</a:t>
            </a:r>
            <a:r>
              <a:rPr lang="en-US" dirty="0"/>
              <a:t> key to collaboration, easiest among “</a:t>
            </a:r>
            <a:r>
              <a:rPr lang="en-US" dirty="0" err="1"/>
              <a:t>descendents</a:t>
            </a:r>
            <a:r>
              <a:rPr lang="en-US" dirty="0"/>
              <a:t>” such as grade students, rarely brings in new resource sources</a:t>
            </a:r>
          </a:p>
          <a:p>
            <a:pPr lvl="1"/>
            <a:r>
              <a:rPr lang="en-US" dirty="0"/>
              <a:t>Pre-existing peer production—prior to the grant being made—demonstrates the value process underlying peer production already exist</a:t>
            </a:r>
          </a:p>
        </p:txBody>
      </p:sp>
    </p:spTree>
    <p:extLst>
      <p:ext uri="{BB962C8B-B14F-4D97-AF65-F5344CB8AC3E}">
        <p14:creationId xmlns:p14="http://schemas.microsoft.com/office/powerpoint/2010/main" val="6993467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81CBD-A26E-4548-BD71-EB0CA8807C1B}"/>
              </a:ext>
            </a:extLst>
          </p:cNvPr>
          <p:cNvSpPr>
            <a:spLocks noGrp="1"/>
          </p:cNvSpPr>
          <p:nvPr>
            <p:ph type="title"/>
          </p:nvPr>
        </p:nvSpPr>
        <p:spPr/>
        <p:txBody>
          <a:bodyPr/>
          <a:lstStyle/>
          <a:p>
            <a:r>
              <a:rPr lang="en-US" dirty="0"/>
              <a:t>Challenges cont.</a:t>
            </a:r>
          </a:p>
        </p:txBody>
      </p:sp>
      <p:sp>
        <p:nvSpPr>
          <p:cNvPr id="3" name="Content Placeholder 2">
            <a:extLst>
              <a:ext uri="{FF2B5EF4-FFF2-40B4-BE49-F238E27FC236}">
                <a16:creationId xmlns:a16="http://schemas.microsoft.com/office/drawing/2014/main" id="{F70BC375-2CC5-9444-A744-271602352558}"/>
              </a:ext>
            </a:extLst>
          </p:cNvPr>
          <p:cNvSpPr>
            <a:spLocks noGrp="1"/>
          </p:cNvSpPr>
          <p:nvPr>
            <p:ph idx="1"/>
          </p:nvPr>
        </p:nvSpPr>
        <p:spPr/>
        <p:txBody>
          <a:bodyPr>
            <a:normAutofit lnSpcReduction="10000"/>
          </a:bodyPr>
          <a:lstStyle/>
          <a:p>
            <a:r>
              <a:rPr lang="en-US" dirty="0"/>
              <a:t>Overcoming “code dump”</a:t>
            </a:r>
          </a:p>
          <a:p>
            <a:pPr lvl="1"/>
            <a:r>
              <a:rPr lang="en-US" dirty="0"/>
              <a:t>Code is not a “gift” to peer production communities, it is more a set of liabilities and responsibilities.</a:t>
            </a:r>
          </a:p>
          <a:p>
            <a:r>
              <a:rPr lang="en-US" dirty="0"/>
              <a:t>Potential contributors</a:t>
            </a:r>
          </a:p>
          <a:p>
            <a:pPr lvl="1"/>
            <a:r>
              <a:rPr lang="en-US" dirty="0"/>
              <a:t>The step beyond “build it and they will come” is to know and cultivate an “addressable market” of contributors.</a:t>
            </a:r>
          </a:p>
          <a:p>
            <a:pPr lvl="1"/>
            <a:r>
              <a:rPr lang="en-US" dirty="0"/>
              <a:t>Some interviews show vague sense of possible contributors (or skepticism); some are very specific.</a:t>
            </a:r>
          </a:p>
          <a:p>
            <a:r>
              <a:rPr lang="en-US" dirty="0"/>
              <a:t>Hand-offs involved </a:t>
            </a:r>
            <a:r>
              <a:rPr lang="en-US" b="1" dirty="0"/>
              <a:t>relationships that already existed</a:t>
            </a:r>
          </a:p>
          <a:p>
            <a:pPr lvl="1"/>
            <a:r>
              <a:rPr lang="en-US" dirty="0"/>
              <a:t>Cases showed long-term involvement</a:t>
            </a:r>
          </a:p>
          <a:p>
            <a:pPr lvl="1"/>
            <a:r>
              <a:rPr lang="en-US" dirty="0"/>
              <a:t>Code is not a “gift” that communities are waiting for, it is more a set of liabilities and responsibilities.</a:t>
            </a:r>
          </a:p>
          <a:p>
            <a:endParaRPr lang="en-US" dirty="0"/>
          </a:p>
        </p:txBody>
      </p:sp>
    </p:spTree>
    <p:extLst>
      <p:ext uri="{BB962C8B-B14F-4D97-AF65-F5344CB8AC3E}">
        <p14:creationId xmlns:p14="http://schemas.microsoft.com/office/powerpoint/2010/main" val="21099038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0D962-D0C0-064F-B647-54B92B567159}"/>
              </a:ext>
            </a:extLst>
          </p:cNvPr>
          <p:cNvSpPr>
            <a:spLocks noGrp="1"/>
          </p:cNvSpPr>
          <p:nvPr>
            <p:ph type="title"/>
          </p:nvPr>
        </p:nvSpPr>
        <p:spPr/>
        <p:txBody>
          <a:bodyPr/>
          <a:lstStyle/>
          <a:p>
            <a:r>
              <a:rPr lang="en-US" dirty="0"/>
              <a:t>See also</a:t>
            </a:r>
          </a:p>
        </p:txBody>
      </p:sp>
      <p:sp>
        <p:nvSpPr>
          <p:cNvPr id="3" name="Content Placeholder 2">
            <a:extLst>
              <a:ext uri="{FF2B5EF4-FFF2-40B4-BE49-F238E27FC236}">
                <a16:creationId xmlns:a16="http://schemas.microsoft.com/office/drawing/2014/main" id="{E72E9A5F-6CDC-1448-8BEE-1ACEBA915803}"/>
              </a:ext>
            </a:extLst>
          </p:cNvPr>
          <p:cNvSpPr>
            <a:spLocks noGrp="1"/>
          </p:cNvSpPr>
          <p:nvPr>
            <p:ph idx="1"/>
          </p:nvPr>
        </p:nvSpPr>
        <p:spPr/>
        <p:txBody>
          <a:bodyPr/>
          <a:lstStyle/>
          <a:p>
            <a:r>
              <a:rPr lang="en-US" dirty="0"/>
              <a:t>Trainer, E. H., </a:t>
            </a:r>
            <a:r>
              <a:rPr lang="en-US" dirty="0" err="1"/>
              <a:t>Chaihirunkarn</a:t>
            </a:r>
            <a:r>
              <a:rPr lang="en-US" dirty="0"/>
              <a:t>, C., </a:t>
            </a:r>
            <a:r>
              <a:rPr lang="en-US" dirty="0" err="1"/>
              <a:t>Kalyanasundaram</a:t>
            </a:r>
            <a:r>
              <a:rPr lang="en-US" dirty="0"/>
              <a:t>, A., &amp; </a:t>
            </a:r>
            <a:r>
              <a:rPr lang="en-US" dirty="0" err="1"/>
              <a:t>Herbsleb</a:t>
            </a:r>
            <a:r>
              <a:rPr lang="en-US" dirty="0"/>
              <a:t>, J. D. (2015). From Personal Tool to Community Resource: What’s the Extra Work and Who Will Do It? </a:t>
            </a:r>
            <a:r>
              <a:rPr lang="en-US" i="1" dirty="0"/>
              <a:t>Proceedings of the 18th ACM Conference on Computer Supported Cooperative Work: Social Computing</a:t>
            </a:r>
            <a:r>
              <a:rPr lang="en-US" dirty="0"/>
              <a:t>, 417–430. </a:t>
            </a:r>
            <a:r>
              <a:rPr lang="en-US" dirty="0">
                <a:hlinkClick r:id="rId2"/>
              </a:rPr>
              <a:t>https://doi.org/10.1145/2675133.2675172</a:t>
            </a:r>
            <a:endParaRPr lang="en-US" dirty="0"/>
          </a:p>
          <a:p>
            <a:pPr lvl="1"/>
            <a:r>
              <a:rPr lang="en-US" dirty="0">
                <a:effectLst/>
              </a:rPr>
              <a:t>Discusses tasks and balance of responsibilities between those “sharing” and those “receiving”.</a:t>
            </a:r>
          </a:p>
        </p:txBody>
      </p:sp>
    </p:spTree>
    <p:extLst>
      <p:ext uri="{BB962C8B-B14F-4D97-AF65-F5344CB8AC3E}">
        <p14:creationId xmlns:p14="http://schemas.microsoft.com/office/powerpoint/2010/main" val="36792401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118C5-6BC4-9042-932B-62ED7D6B49CC}"/>
              </a:ext>
            </a:extLst>
          </p:cNvPr>
          <p:cNvSpPr>
            <a:spLocks noGrp="1"/>
          </p:cNvSpPr>
          <p:nvPr>
            <p:ph type="title"/>
          </p:nvPr>
        </p:nvSpPr>
        <p:spPr/>
        <p:txBody>
          <a:bodyPr/>
          <a:lstStyle/>
          <a:p>
            <a:r>
              <a:rPr lang="en-US" dirty="0"/>
              <a:t>Part 4: Ecosystem Complexity</a:t>
            </a:r>
          </a:p>
        </p:txBody>
      </p:sp>
      <p:sp>
        <p:nvSpPr>
          <p:cNvPr id="3" name="Content Placeholder 2">
            <a:extLst>
              <a:ext uri="{FF2B5EF4-FFF2-40B4-BE49-F238E27FC236}">
                <a16:creationId xmlns:a16="http://schemas.microsoft.com/office/drawing/2014/main" id="{1A0F73A2-9594-3244-AE0B-91E0235803B0}"/>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7424778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world changes …</a:t>
            </a:r>
          </a:p>
        </p:txBody>
      </p:sp>
      <p:sp>
        <p:nvSpPr>
          <p:cNvPr id="3" name="Content Placeholder 2"/>
          <p:cNvSpPr>
            <a:spLocks noGrp="1"/>
          </p:cNvSpPr>
          <p:nvPr>
            <p:ph idx="1"/>
          </p:nvPr>
        </p:nvSpPr>
        <p:spPr/>
        <p:txBody>
          <a:bodyPr>
            <a:normAutofit/>
          </a:bodyPr>
          <a:lstStyle/>
          <a:p>
            <a:r>
              <a:rPr lang="en-US" dirty="0"/>
              <a:t>Reanimation encounters change in the software ecosystem	</a:t>
            </a:r>
          </a:p>
          <a:p>
            <a:pPr lvl="1"/>
            <a:r>
              <a:rPr lang="en-US" dirty="0"/>
              <a:t>Updated packages, New packages, New interfaces</a:t>
            </a:r>
          </a:p>
          <a:p>
            <a:pPr lvl="1"/>
            <a:r>
              <a:rPr lang="en-US" dirty="0"/>
              <a:t>In workflow and “below” in dependencies</a:t>
            </a:r>
          </a:p>
          <a:p>
            <a:endParaRPr lang="en-US" dirty="0"/>
          </a:p>
          <a:p>
            <a:r>
              <a:rPr lang="en-US" dirty="0"/>
              <a:t>This work is echoed at component producers, since components are themselves assemblages.</a:t>
            </a:r>
          </a:p>
          <a:p>
            <a:endParaRPr lang="en-US" dirty="0"/>
          </a:p>
          <a:p>
            <a:r>
              <a:rPr lang="en-US" dirty="0"/>
              <a:t>This is part of why </a:t>
            </a:r>
            <a:r>
              <a:rPr lang="en-US" dirty="0" err="1"/>
              <a:t>Bietz</a:t>
            </a:r>
            <a:r>
              <a:rPr lang="en-US" dirty="0"/>
              <a:t> and Lee (2010) found that cyberinfrastructure “maintenance” looks very much like development.</a:t>
            </a:r>
          </a:p>
          <a:p>
            <a:endParaRPr lang="en-US" dirty="0"/>
          </a:p>
        </p:txBody>
      </p:sp>
      <p:sp>
        <p:nvSpPr>
          <p:cNvPr id="4" name="Footer Placeholder 3"/>
          <p:cNvSpPr>
            <a:spLocks noGrp="1"/>
          </p:cNvSpPr>
          <p:nvPr>
            <p:ph type="ftr" sz="quarter" idx="11"/>
          </p:nvPr>
        </p:nvSpPr>
        <p:spPr/>
        <p:txBody>
          <a:bodyPr/>
          <a:lstStyle/>
          <a:p>
            <a:r>
              <a:rPr lang="en-US"/>
              <a:t>@jameshowison</a:t>
            </a:r>
          </a:p>
        </p:txBody>
      </p:sp>
    </p:spTree>
    <p:extLst>
      <p:ext uri="{BB962C8B-B14F-4D97-AF65-F5344CB8AC3E}">
        <p14:creationId xmlns:p14="http://schemas.microsoft.com/office/powerpoint/2010/main" val="25237544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4400" kern="1200" dirty="0">
                <a:solidFill>
                  <a:schemeClr val="bg1"/>
                </a:solidFill>
                <a:effectLst/>
                <a:latin typeface="+mj-lt"/>
                <a:ea typeface="+mj-ea"/>
                <a:cs typeface="+mj-cs"/>
              </a:rPr>
              <a:t>the world changes (decoration</a:t>
            </a:r>
            <a:r>
              <a:rPr lang="en-US" sz="4400" kern="1200" baseline="0" dirty="0">
                <a:solidFill>
                  <a:schemeClr val="bg1"/>
                </a:solidFill>
                <a:effectLst/>
                <a:latin typeface="+mj-lt"/>
                <a:ea typeface="+mj-ea"/>
                <a:cs typeface="+mj-cs"/>
              </a:rPr>
              <a:t> </a:t>
            </a:r>
            <a:r>
              <a:rPr lang="en-US" sz="4400" kern="1200" baseline="0" dirty="0">
                <a:solidFill>
                  <a:schemeClr val="tx1"/>
                </a:solidFill>
                <a:effectLst/>
                <a:latin typeface="+mj-lt"/>
                <a:ea typeface="+mj-ea"/>
                <a:cs typeface="+mj-cs"/>
              </a:rPr>
              <a:t>image)</a:t>
            </a:r>
            <a:endParaRPr lang="en-US" dirty="0"/>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274638"/>
            <a:ext cx="8128000" cy="5422900"/>
          </a:xfrm>
          <a:prstGeom prst="rect">
            <a:avLst/>
          </a:prstGeom>
        </p:spPr>
      </p:pic>
      <p:sp>
        <p:nvSpPr>
          <p:cNvPr id="10" name="TextBox 9">
            <a:extLst>
              <a:ext uri="{C183D7F6-B498-43B3-948B-1728B52AA6E4}">
                <adec:decorative xmlns:adec="http://schemas.microsoft.com/office/drawing/2017/decorative" val="0"/>
              </a:ext>
            </a:extLst>
          </p:cNvPr>
          <p:cNvSpPr txBox="1"/>
          <p:nvPr/>
        </p:nvSpPr>
        <p:spPr>
          <a:xfrm>
            <a:off x="4859731" y="5868502"/>
            <a:ext cx="5368139" cy="369332"/>
          </a:xfrm>
          <a:prstGeom prst="rect">
            <a:avLst/>
          </a:prstGeom>
          <a:noFill/>
        </p:spPr>
        <p:txBody>
          <a:bodyPr wrap="none" rtlCol="0">
            <a:spAutoFit/>
          </a:bodyPr>
          <a:lstStyle/>
          <a:p>
            <a:r>
              <a:rPr lang="en-US" dirty="0"/>
              <a:t>https://</a:t>
            </a:r>
            <a:r>
              <a:rPr lang="en-US" dirty="0" err="1"/>
              <a:t>www.flickr.com</a:t>
            </a:r>
            <a:r>
              <a:rPr lang="en-US" dirty="0"/>
              <a:t>/photos/</a:t>
            </a:r>
            <a:r>
              <a:rPr lang="en-US" dirty="0" err="1"/>
              <a:t>mrhayata</a:t>
            </a:r>
            <a:r>
              <a:rPr lang="en-US" dirty="0"/>
              <a:t>/6933963596</a:t>
            </a:r>
          </a:p>
        </p:txBody>
      </p:sp>
      <p:sp>
        <p:nvSpPr>
          <p:cNvPr id="4" name="Footer Placeholder 3"/>
          <p:cNvSpPr>
            <a:spLocks noGrp="1"/>
          </p:cNvSpPr>
          <p:nvPr>
            <p:ph type="ftr" sz="quarter" idx="11"/>
          </p:nvPr>
        </p:nvSpPr>
        <p:spPr/>
        <p:txBody>
          <a:bodyPr/>
          <a:lstStyle/>
          <a:p>
            <a:r>
              <a:rPr lang="en-US"/>
              <a:t>@jameshowison</a:t>
            </a:r>
          </a:p>
        </p:txBody>
      </p:sp>
    </p:spTree>
    <p:extLst>
      <p:ext uri="{BB962C8B-B14F-4D97-AF65-F5344CB8AC3E}">
        <p14:creationId xmlns:p14="http://schemas.microsoft.com/office/powerpoint/2010/main" val="9474915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work holds a software ecosystem together (if anything)?</a:t>
            </a:r>
          </a:p>
        </p:txBody>
      </p:sp>
      <p:sp>
        <p:nvSpPr>
          <p:cNvPr id="3" name="Content Placeholder 2"/>
          <p:cNvSpPr>
            <a:spLocks noGrp="1"/>
          </p:cNvSpPr>
          <p:nvPr>
            <p:ph idx="1"/>
          </p:nvPr>
        </p:nvSpPr>
        <p:spPr>
          <a:xfrm>
            <a:off x="1981200" y="1847177"/>
            <a:ext cx="8229600" cy="4525963"/>
          </a:xfrm>
        </p:spPr>
        <p:txBody>
          <a:bodyPr>
            <a:normAutofit/>
          </a:bodyPr>
          <a:lstStyle/>
          <a:p>
            <a:r>
              <a:rPr lang="en-US" dirty="0">
                <a:solidFill>
                  <a:srgbClr val="FFFF00"/>
                </a:solidFill>
              </a:rPr>
              <a:t>Sensing work </a:t>
            </a:r>
          </a:p>
          <a:p>
            <a:pPr lvl="1"/>
            <a:r>
              <a:rPr lang="en-US" dirty="0"/>
              <a:t>knowing how workflows/software “out there” are changing</a:t>
            </a:r>
          </a:p>
          <a:p>
            <a:r>
              <a:rPr lang="en-US" dirty="0">
                <a:solidFill>
                  <a:srgbClr val="FFFF00"/>
                </a:solidFill>
              </a:rPr>
              <a:t>Adjustment </a:t>
            </a:r>
          </a:p>
          <a:p>
            <a:pPr lvl="1"/>
            <a:r>
              <a:rPr lang="en-US" dirty="0"/>
              <a:t>making appropriate changes to account for changing surroundings</a:t>
            </a:r>
          </a:p>
          <a:p>
            <a:r>
              <a:rPr lang="en-US" dirty="0">
                <a:solidFill>
                  <a:srgbClr val="FFFF00"/>
                </a:solidFill>
              </a:rPr>
              <a:t>Synchronization </a:t>
            </a:r>
          </a:p>
          <a:p>
            <a:pPr lvl="1"/>
            <a:r>
              <a:rPr lang="en-US" dirty="0"/>
              <a:t>ensuring that changes in multiple components make sense together, avoiding cascades.</a:t>
            </a:r>
          </a:p>
        </p:txBody>
      </p:sp>
      <p:sp>
        <p:nvSpPr>
          <p:cNvPr id="4" name="Footer Placeholder 3"/>
          <p:cNvSpPr>
            <a:spLocks noGrp="1"/>
          </p:cNvSpPr>
          <p:nvPr>
            <p:ph type="ftr" sz="quarter" idx="11"/>
          </p:nvPr>
        </p:nvSpPr>
        <p:spPr/>
        <p:txBody>
          <a:bodyPr/>
          <a:lstStyle/>
          <a:p>
            <a:r>
              <a:rPr lang="en-US"/>
              <a:t>@jameshowison</a:t>
            </a:r>
          </a:p>
        </p:txBody>
      </p:sp>
    </p:spTree>
    <p:extLst>
      <p:ext uri="{BB962C8B-B14F-4D97-AF65-F5344CB8AC3E}">
        <p14:creationId xmlns:p14="http://schemas.microsoft.com/office/powerpoint/2010/main" val="4013948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66643836-32F3-F745-B0C8-2A95956F4B59}"/>
              </a:ext>
            </a:extLst>
          </p:cNvPr>
          <p:cNvSpPr>
            <a:spLocks noGrp="1" noChangeArrowheads="1"/>
          </p:cNvSpPr>
          <p:nvPr>
            <p:ph type="title"/>
          </p:nvPr>
        </p:nvSpPr>
        <p:spPr/>
        <p:txBody>
          <a:bodyPr/>
          <a:lstStyle/>
          <a:p>
            <a:pPr eaLnBrk="1" hangingPunct="1"/>
            <a:r>
              <a:rPr lang="en-US" altLang="en-US"/>
              <a:t>Task: The Container Column</a:t>
            </a:r>
          </a:p>
        </p:txBody>
      </p:sp>
      <p:sp>
        <p:nvSpPr>
          <p:cNvPr id="27651" name="Footer Placeholder 1">
            <a:extLst>
              <a:ext uri="{FF2B5EF4-FFF2-40B4-BE49-F238E27FC236}">
                <a16:creationId xmlns:a16="http://schemas.microsoft.com/office/drawing/2014/main" id="{967DA0BA-A375-384F-8E91-803C704B3ABC}"/>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a:t>@jameshowison</a:t>
            </a:r>
          </a:p>
        </p:txBody>
      </p:sp>
      <p:pic>
        <p:nvPicPr>
          <p:cNvPr id="27650" name="Picture 6" descr="Bibdesk-screenshort-columnhighlight">
            <a:extLst>
              <a:ext uri="{FF2B5EF4-FFF2-40B4-BE49-F238E27FC236}">
                <a16:creationId xmlns:a16="http://schemas.microsoft.com/office/drawing/2014/main" id="{E3316790-84F5-E94A-BA22-ACC621083C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752601"/>
            <a:ext cx="9296400"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40441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2811"/>
            <a:ext cx="8229600" cy="1143000"/>
          </a:xfrm>
        </p:spPr>
        <p:txBody>
          <a:bodyPr/>
          <a:lstStyle/>
          <a:p>
            <a:r>
              <a:rPr lang="en-US" dirty="0"/>
              <a:t>Ecosystem Position</a:t>
            </a:r>
          </a:p>
        </p:txBody>
      </p:sp>
      <p:sp>
        <p:nvSpPr>
          <p:cNvPr id="5" name="TextBox 4">
            <a:extLst>
              <a:ext uri="{FF2B5EF4-FFF2-40B4-BE49-F238E27FC236}">
                <a16:creationId xmlns:a16="http://schemas.microsoft.com/office/drawing/2014/main" id="{7339E884-AD1C-214A-8DB7-F6CB910E69C9}"/>
              </a:ext>
            </a:extLst>
          </p:cNvPr>
          <p:cNvSpPr txBox="1"/>
          <p:nvPr/>
        </p:nvSpPr>
        <p:spPr>
          <a:xfrm>
            <a:off x="225668" y="2951946"/>
            <a:ext cx="2369614" cy="954107"/>
          </a:xfrm>
          <a:prstGeom prst="rect">
            <a:avLst/>
          </a:prstGeom>
          <a:noFill/>
        </p:spPr>
        <p:txBody>
          <a:bodyPr wrap="square" rtlCol="0">
            <a:spAutoFit/>
          </a:bodyPr>
          <a:lstStyle/>
          <a:p>
            <a:r>
              <a:rPr lang="en-US" sz="2800" dirty="0"/>
              <a:t>Number of users (reuse)</a:t>
            </a:r>
          </a:p>
        </p:txBody>
      </p:sp>
      <p:pic>
        <p:nvPicPr>
          <p:cNvPr id="4" name="Content Placeholder 3" descr="UseVsUseContext.pdf"/>
          <p:cNvPicPr>
            <a:picLocks noGrp="1" noChangeAspect="1"/>
          </p:cNvPicPr>
          <p:nvPr>
            <p:ph idx="1"/>
          </p:nvPr>
        </p:nvPicPr>
        <p:blipFill>
          <a:blip r:embed="rId3">
            <a:extLst>
              <a:ext uri="{28A0092B-C50C-407E-A947-70E740481C1C}">
                <a14:useLocalDpi xmlns:a14="http://schemas.microsoft.com/office/drawing/2010/main" val="0"/>
              </a:ext>
            </a:extLst>
          </a:blip>
          <a:srcRect l="-19880" r="-19880"/>
          <a:stretch>
            <a:fillRect/>
          </a:stretch>
        </p:blipFill>
        <p:spPr>
          <a:xfrm>
            <a:off x="1227474" y="1110756"/>
            <a:ext cx="9420449" cy="5180884"/>
          </a:xfrm>
        </p:spPr>
      </p:pic>
      <p:sp>
        <p:nvSpPr>
          <p:cNvPr id="6" name="TextBox 5">
            <a:extLst>
              <a:ext uri="{FF2B5EF4-FFF2-40B4-BE49-F238E27FC236}">
                <a16:creationId xmlns:a16="http://schemas.microsoft.com/office/drawing/2014/main" id="{CA342080-610D-B74A-AE8B-3ED58B7E5E07}"/>
              </a:ext>
            </a:extLst>
          </p:cNvPr>
          <p:cNvSpPr txBox="1"/>
          <p:nvPr/>
        </p:nvSpPr>
        <p:spPr>
          <a:xfrm>
            <a:off x="9518277" y="5162032"/>
            <a:ext cx="2557182" cy="954107"/>
          </a:xfrm>
          <a:prstGeom prst="rect">
            <a:avLst/>
          </a:prstGeom>
          <a:noFill/>
        </p:spPr>
        <p:txBody>
          <a:bodyPr wrap="square" rtlCol="0">
            <a:spAutoFit/>
          </a:bodyPr>
          <a:lstStyle/>
          <a:p>
            <a:r>
              <a:rPr lang="en-US" sz="2800" dirty="0"/>
              <a:t>Diversity of use (recombination)</a:t>
            </a:r>
          </a:p>
        </p:txBody>
      </p:sp>
      <p:sp>
        <p:nvSpPr>
          <p:cNvPr id="3" name="Footer Placeholder 2"/>
          <p:cNvSpPr>
            <a:spLocks noGrp="1"/>
          </p:cNvSpPr>
          <p:nvPr>
            <p:ph type="ftr" sz="quarter" idx="11"/>
          </p:nvPr>
        </p:nvSpPr>
        <p:spPr/>
        <p:txBody>
          <a:bodyPr/>
          <a:lstStyle/>
          <a:p>
            <a:r>
              <a:rPr lang="en-US"/>
              <a:t>@jameshowison</a:t>
            </a:r>
          </a:p>
        </p:txBody>
      </p:sp>
    </p:spTree>
    <p:extLst>
      <p:ext uri="{BB962C8B-B14F-4D97-AF65-F5344CB8AC3E}">
        <p14:creationId xmlns:p14="http://schemas.microsoft.com/office/powerpoint/2010/main" val="17593548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 different kinds of needed work scale with ecosystem position?</a:t>
            </a:r>
          </a:p>
        </p:txBody>
      </p:sp>
      <p:sp>
        <p:nvSpPr>
          <p:cNvPr id="3" name="Content Placeholder 2"/>
          <p:cNvSpPr>
            <a:spLocks noGrp="1"/>
          </p:cNvSpPr>
          <p:nvPr>
            <p:ph idx="1"/>
          </p:nvPr>
        </p:nvSpPr>
        <p:spPr>
          <a:xfrm>
            <a:off x="1981200" y="1953024"/>
            <a:ext cx="8229600" cy="4525963"/>
          </a:xfrm>
        </p:spPr>
        <p:txBody>
          <a:bodyPr>
            <a:normAutofit/>
          </a:bodyPr>
          <a:lstStyle/>
          <a:p>
            <a:r>
              <a:rPr lang="en-US" dirty="0"/>
              <a:t>New feature development/Technology adaptation</a:t>
            </a:r>
          </a:p>
          <a:p>
            <a:pPr lvl="1"/>
            <a:r>
              <a:rPr lang="en-US" dirty="0"/>
              <a:t>At most linearly with more use and more diverse use</a:t>
            </a:r>
          </a:p>
          <a:p>
            <a:r>
              <a:rPr lang="en-US" dirty="0"/>
              <a:t>User support</a:t>
            </a:r>
          </a:p>
          <a:p>
            <a:pPr lvl="1"/>
            <a:r>
              <a:rPr lang="en-US" dirty="0"/>
              <a:t>Linearly, perhaps even reducing at high numbers as users support each other (see Lakhani and von Hippel, 2003)</a:t>
            </a:r>
          </a:p>
          <a:p>
            <a:r>
              <a:rPr lang="en-US" dirty="0"/>
              <a:t>Sensing work</a:t>
            </a:r>
          </a:p>
          <a:p>
            <a:pPr lvl="1"/>
            <a:r>
              <a:rPr lang="en-US" dirty="0"/>
              <a:t>Linearly with more diversity of use </a:t>
            </a:r>
          </a:p>
          <a:p>
            <a:r>
              <a:rPr lang="en-US" dirty="0"/>
              <a:t>Adjustment and synchronization</a:t>
            </a:r>
          </a:p>
          <a:p>
            <a:pPr lvl="1"/>
            <a:r>
              <a:rPr lang="en-US" b="1" dirty="0"/>
              <a:t>Exponentially</a:t>
            </a:r>
            <a:r>
              <a:rPr lang="en-US" dirty="0"/>
              <a:t> with diversity of use (recombination)</a:t>
            </a:r>
          </a:p>
          <a:p>
            <a:pPr lvl="1"/>
            <a:r>
              <a:rPr lang="en-US" dirty="0"/>
              <a:t>Even assuming a constant rate of change of complements</a:t>
            </a:r>
          </a:p>
        </p:txBody>
      </p:sp>
      <p:sp>
        <p:nvSpPr>
          <p:cNvPr id="4" name="Footer Placeholder 3"/>
          <p:cNvSpPr>
            <a:spLocks noGrp="1"/>
          </p:cNvSpPr>
          <p:nvPr>
            <p:ph type="ftr" sz="quarter" idx="11"/>
          </p:nvPr>
        </p:nvSpPr>
        <p:spPr/>
        <p:txBody>
          <a:bodyPr/>
          <a:lstStyle/>
          <a:p>
            <a:r>
              <a:rPr lang="en-US"/>
              <a:t>@jameshowison</a:t>
            </a:r>
          </a:p>
        </p:txBody>
      </p:sp>
    </p:spTree>
    <p:extLst>
      <p:ext uri="{BB962C8B-B14F-4D97-AF65-F5344CB8AC3E}">
        <p14:creationId xmlns:p14="http://schemas.microsoft.com/office/powerpoint/2010/main" val="383982171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Markets and ecosystem complexity</a:t>
            </a:r>
          </a:p>
        </p:txBody>
      </p:sp>
      <p:sp>
        <p:nvSpPr>
          <p:cNvPr id="3" name="Content Placeholder 2"/>
          <p:cNvSpPr>
            <a:spLocks noGrp="1"/>
          </p:cNvSpPr>
          <p:nvPr>
            <p:ph idx="1"/>
          </p:nvPr>
        </p:nvSpPr>
        <p:spPr/>
        <p:txBody>
          <a:bodyPr>
            <a:normAutofit/>
          </a:bodyPr>
          <a:lstStyle/>
          <a:p>
            <a:r>
              <a:rPr lang="en-US" dirty="0"/>
              <a:t>Sales provide insight (sensing) at the same time as they generate resources</a:t>
            </a:r>
          </a:p>
          <a:p>
            <a:pPr lvl="1"/>
            <a:r>
              <a:rPr lang="en-US" dirty="0"/>
              <a:t>Unlike open projects and scientific software, businesses know their customers!</a:t>
            </a:r>
          </a:p>
          <a:p>
            <a:r>
              <a:rPr lang="en-US" dirty="0"/>
              <a:t>Emergence of Platform strategy:</a:t>
            </a:r>
          </a:p>
          <a:p>
            <a:pPr lvl="1"/>
            <a:r>
              <a:rPr lang="en-US" dirty="0"/>
              <a:t>Suppress complexity by disallowing recombination between customer apps.</a:t>
            </a:r>
          </a:p>
          <a:p>
            <a:pPr lvl="1"/>
            <a:r>
              <a:rPr lang="en-US" dirty="0"/>
              <a:t>Sensing undertaken by code review (via app store submission)</a:t>
            </a:r>
          </a:p>
          <a:p>
            <a:pPr lvl="1"/>
            <a:r>
              <a:rPr lang="en-US" dirty="0"/>
              <a:t>Adjustment and synchronization through new releases of the core API</a:t>
            </a:r>
          </a:p>
        </p:txBody>
      </p:sp>
      <p:sp>
        <p:nvSpPr>
          <p:cNvPr id="4" name="Footer Placeholder 3"/>
          <p:cNvSpPr>
            <a:spLocks noGrp="1"/>
          </p:cNvSpPr>
          <p:nvPr>
            <p:ph type="ftr" sz="quarter" idx="11"/>
          </p:nvPr>
        </p:nvSpPr>
        <p:spPr/>
        <p:txBody>
          <a:bodyPr/>
          <a:lstStyle/>
          <a:p>
            <a:r>
              <a:rPr lang="en-US"/>
              <a:t>@jameshowison</a:t>
            </a:r>
          </a:p>
        </p:txBody>
      </p:sp>
    </p:spTree>
    <p:extLst>
      <p:ext uri="{BB962C8B-B14F-4D97-AF65-F5344CB8AC3E}">
        <p14:creationId xmlns:p14="http://schemas.microsoft.com/office/powerpoint/2010/main" val="91434969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Platform strategy</a:t>
            </a:r>
          </a:p>
        </p:txBody>
      </p:sp>
      <p:pic>
        <p:nvPicPr>
          <p:cNvPr id="4" name="Content Placeholder 3">
            <a:extLs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32623" b="-32623"/>
          <a:stretch>
            <a:fillRect/>
          </a:stretch>
        </p:blipFill>
        <p:spPr>
          <a:xfrm>
            <a:off x="2471221" y="-251575"/>
            <a:ext cx="7249559" cy="3986978"/>
          </a:xfrm>
        </p:spPr>
      </p:pic>
      <p:sp>
        <p:nvSpPr>
          <p:cNvPr id="7" name="Footer Placeholder 6"/>
          <p:cNvSpPr>
            <a:spLocks noGrp="1"/>
          </p:cNvSpPr>
          <p:nvPr>
            <p:ph type="ftr" sz="quarter" idx="11"/>
          </p:nvPr>
        </p:nvSpPr>
        <p:spPr/>
        <p:txBody>
          <a:bodyPr/>
          <a:lstStyle/>
          <a:p>
            <a:r>
              <a:rPr lang="en-US"/>
              <a:t>@jameshowison</a:t>
            </a:r>
          </a:p>
        </p:txBody>
      </p:sp>
      <p:sp>
        <p:nvSpPr>
          <p:cNvPr id="5" name="TextBox 4"/>
          <p:cNvSpPr txBox="1"/>
          <p:nvPr/>
        </p:nvSpPr>
        <p:spPr>
          <a:xfrm>
            <a:off x="3743728" y="6053168"/>
            <a:ext cx="6467072" cy="369332"/>
          </a:xfrm>
          <a:prstGeom prst="rect">
            <a:avLst/>
          </a:prstGeom>
          <a:noFill/>
        </p:spPr>
        <p:txBody>
          <a:bodyPr wrap="none" rtlCol="0">
            <a:spAutoFit/>
          </a:bodyPr>
          <a:lstStyle/>
          <a:p>
            <a:r>
              <a:rPr lang="en-US" dirty="0"/>
              <a:t>Photo credit: http://</a:t>
            </a:r>
            <a:r>
              <a:rPr lang="en-US" dirty="0" err="1"/>
              <a:t>www.flickr.com</a:t>
            </a:r>
            <a:r>
              <a:rPr lang="en-US" dirty="0"/>
              <a:t>/photos/</a:t>
            </a:r>
            <a:r>
              <a:rPr lang="en-US" dirty="0" err="1"/>
              <a:t>smemon</a:t>
            </a:r>
            <a:r>
              <a:rPr lang="en-US" dirty="0"/>
              <a:t>/5324223435</a:t>
            </a:r>
          </a:p>
        </p:txBody>
      </p:sp>
      <p:pic>
        <p:nvPicPr>
          <p:cNvPr id="6" name="Picture 5" descr="Iphone OS Architect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1240" y="3384734"/>
            <a:ext cx="2130262" cy="2272279"/>
          </a:xfrm>
          <a:prstGeom prst="rect">
            <a:avLst/>
          </a:prstGeom>
        </p:spPr>
      </p:pic>
      <p:sp>
        <p:nvSpPr>
          <p:cNvPr id="3" name="TextBox 2"/>
          <p:cNvSpPr txBox="1"/>
          <p:nvPr/>
        </p:nvSpPr>
        <p:spPr>
          <a:xfrm>
            <a:off x="5693494" y="3182045"/>
            <a:ext cx="3425295" cy="2677656"/>
          </a:xfrm>
          <a:prstGeom prst="rect">
            <a:avLst/>
          </a:prstGeom>
          <a:noFill/>
        </p:spPr>
        <p:txBody>
          <a:bodyPr wrap="square" rtlCol="0">
            <a:spAutoFit/>
          </a:bodyPr>
          <a:lstStyle/>
          <a:p>
            <a:r>
              <a:rPr lang="en-US" sz="2400" dirty="0"/>
              <a:t>The platform strategy </a:t>
            </a:r>
            <a:r>
              <a:rPr lang="en-US" sz="2400" b="1" dirty="0"/>
              <a:t>requires power </a:t>
            </a:r>
            <a:r>
              <a:rPr lang="en-US" sz="2400" dirty="0"/>
              <a:t>and a willingness to use it to </a:t>
            </a:r>
            <a:r>
              <a:rPr lang="en-US" sz="2400" i="1" dirty="0"/>
              <a:t>reduce</a:t>
            </a:r>
            <a:r>
              <a:rPr lang="en-US" sz="2400" dirty="0"/>
              <a:t> recombination.</a:t>
            </a:r>
          </a:p>
          <a:p>
            <a:endParaRPr lang="en-US" sz="2400" dirty="0"/>
          </a:p>
          <a:p>
            <a:r>
              <a:rPr lang="en-US" sz="2400" dirty="0"/>
              <a:t>Who in science wants to exercise that power?</a:t>
            </a:r>
          </a:p>
        </p:txBody>
      </p:sp>
    </p:spTree>
    <p:extLst>
      <p:ext uri="{BB962C8B-B14F-4D97-AF65-F5344CB8AC3E}">
        <p14:creationId xmlns:p14="http://schemas.microsoft.com/office/powerpoint/2010/main" val="240111155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 Source peer production</a:t>
            </a:r>
          </a:p>
        </p:txBody>
      </p:sp>
      <p:sp>
        <p:nvSpPr>
          <p:cNvPr id="3" name="Content Placeholder 2"/>
          <p:cNvSpPr>
            <a:spLocks noGrp="1"/>
          </p:cNvSpPr>
          <p:nvPr>
            <p:ph idx="1"/>
          </p:nvPr>
        </p:nvSpPr>
        <p:spPr/>
        <p:txBody>
          <a:bodyPr>
            <a:normAutofit/>
          </a:bodyPr>
          <a:lstStyle/>
          <a:p>
            <a:r>
              <a:rPr lang="en-US" dirty="0"/>
              <a:t>Sensing and Adjustment: </a:t>
            </a:r>
          </a:p>
          <a:p>
            <a:pPr lvl="1"/>
            <a:r>
              <a:rPr lang="en-US" dirty="0"/>
              <a:t>Contributions from the edge, driven by use value, provide </a:t>
            </a:r>
            <a:r>
              <a:rPr lang="en-US" b="1" dirty="0"/>
              <a:t>direct insight into usage</a:t>
            </a:r>
            <a:r>
              <a:rPr lang="en-US" dirty="0"/>
              <a:t>.  </a:t>
            </a:r>
          </a:p>
          <a:p>
            <a:r>
              <a:rPr lang="en-US" dirty="0"/>
              <a:t>Synchronization: </a:t>
            </a:r>
          </a:p>
          <a:p>
            <a:pPr lvl="1"/>
            <a:r>
              <a:rPr lang="en-US" dirty="0"/>
              <a:t>Emergence of </a:t>
            </a:r>
            <a:r>
              <a:rPr lang="en-US" b="1" dirty="0"/>
              <a:t>distributions</a:t>
            </a:r>
            <a:r>
              <a:rPr lang="en-US" dirty="0"/>
              <a:t> which collate the adjustments and attempt synchronization.</a:t>
            </a:r>
          </a:p>
          <a:p>
            <a:pPr lvl="2"/>
            <a:r>
              <a:rPr lang="en-US" dirty="0"/>
              <a:t>Debian, Red Hat, Eclipse</a:t>
            </a:r>
          </a:p>
          <a:p>
            <a:pPr lvl="1"/>
            <a:r>
              <a:rPr lang="en-US" b="1" dirty="0"/>
              <a:t>Pushing upstream </a:t>
            </a:r>
            <a:r>
              <a:rPr lang="en-US" dirty="0"/>
              <a:t>uses the cheap copies affordance of software to scale adjustment.</a:t>
            </a:r>
          </a:p>
        </p:txBody>
      </p:sp>
      <p:pic>
        <p:nvPicPr>
          <p:cNvPr id="4" name="Picture 3" descr="Debian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1" y="5529410"/>
            <a:ext cx="970331" cy="1193507"/>
          </a:xfrm>
          <a:prstGeom prst="rect">
            <a:avLst/>
          </a:prstGeom>
        </p:spPr>
      </p:pic>
      <p:pic>
        <p:nvPicPr>
          <p:cNvPr id="5" name="Picture 4" descr="Redhate Cloud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8781" y="5842861"/>
            <a:ext cx="722512" cy="794763"/>
          </a:xfrm>
          <a:prstGeom prst="rect">
            <a:avLst/>
          </a:prstGeom>
        </p:spPr>
      </p:pic>
      <p:pic>
        <p:nvPicPr>
          <p:cNvPr id="6" name="Picture 5" descr="Business image for Eclips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3327" y="5453759"/>
            <a:ext cx="1478872" cy="1478872"/>
          </a:xfrm>
          <a:prstGeom prst="rect">
            <a:avLst/>
          </a:prstGeom>
        </p:spPr>
      </p:pic>
    </p:spTree>
    <p:extLst>
      <p:ext uri="{BB962C8B-B14F-4D97-AF65-F5344CB8AC3E}">
        <p14:creationId xmlns:p14="http://schemas.microsoft.com/office/powerpoint/2010/main" val="103121121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Grant funding</a:t>
            </a:r>
          </a:p>
        </p:txBody>
      </p:sp>
      <p:sp>
        <p:nvSpPr>
          <p:cNvPr id="3" name="Content Placeholder 2"/>
          <p:cNvSpPr>
            <a:spLocks noGrp="1"/>
          </p:cNvSpPr>
          <p:nvPr>
            <p:ph idx="1"/>
          </p:nvPr>
        </p:nvSpPr>
        <p:spPr/>
        <p:txBody>
          <a:bodyPr>
            <a:normAutofit/>
          </a:bodyPr>
          <a:lstStyle/>
          <a:p>
            <a:r>
              <a:rPr lang="en-US" dirty="0"/>
              <a:t>Little visibility into use context of software</a:t>
            </a:r>
          </a:p>
          <a:p>
            <a:pPr lvl="1"/>
            <a:r>
              <a:rPr lang="en-US" dirty="0"/>
              <a:t>Developers are not front-line scientists</a:t>
            </a:r>
          </a:p>
          <a:p>
            <a:pPr lvl="1"/>
            <a:r>
              <a:rPr lang="en-US" dirty="0"/>
              <a:t>No scalable way to see what is happening in use contexts beyond proposal</a:t>
            </a:r>
          </a:p>
          <a:p>
            <a:pPr lvl="1"/>
            <a:r>
              <a:rPr lang="en-US" dirty="0"/>
              <a:t>Very hard to track use in scientific workflows</a:t>
            </a:r>
          </a:p>
          <a:p>
            <a:r>
              <a:rPr lang="en-US" dirty="0"/>
              <a:t>Service center argument places burden on core team</a:t>
            </a:r>
          </a:p>
          <a:p>
            <a:r>
              <a:rPr lang="en-US" dirty="0"/>
              <a:t>Success via focusing on low diversity of use/high user numbers</a:t>
            </a:r>
          </a:p>
          <a:p>
            <a:pPr lvl="1"/>
            <a:r>
              <a:rPr lang="en-US" dirty="0"/>
              <a:t>Works in specific locations (e.g., BLAST)</a:t>
            </a:r>
          </a:p>
          <a:p>
            <a:pPr lvl="1"/>
            <a:r>
              <a:rPr lang="en-US" dirty="0"/>
              <a:t>Often impossible, so focus on “power users” (</a:t>
            </a:r>
            <a:r>
              <a:rPr lang="en-US" dirty="0" err="1"/>
              <a:t>Batcheller</a:t>
            </a:r>
            <a:r>
              <a:rPr lang="en-US" dirty="0"/>
              <a:t> and Edwards)</a:t>
            </a:r>
          </a:p>
          <a:p>
            <a:pPr lvl="1"/>
            <a:endParaRPr lang="en-US" dirty="0"/>
          </a:p>
        </p:txBody>
      </p:sp>
      <p:sp>
        <p:nvSpPr>
          <p:cNvPr id="4" name="Footer Placeholder 3"/>
          <p:cNvSpPr>
            <a:spLocks noGrp="1"/>
          </p:cNvSpPr>
          <p:nvPr>
            <p:ph type="ftr" sz="quarter" idx="11"/>
          </p:nvPr>
        </p:nvSpPr>
        <p:spPr/>
        <p:txBody>
          <a:bodyPr/>
          <a:lstStyle/>
          <a:p>
            <a:r>
              <a:rPr lang="en-US"/>
              <a:t>@jameshowison</a:t>
            </a:r>
          </a:p>
        </p:txBody>
      </p:sp>
    </p:spTree>
    <p:extLst>
      <p:ext uri="{BB962C8B-B14F-4D97-AF65-F5344CB8AC3E}">
        <p14:creationId xmlns:p14="http://schemas.microsoft.com/office/powerpoint/2010/main" val="96804694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Different organizational forms </a:t>
            </a:r>
            <a:r>
              <a:rPr lang="en-US" b="1" dirty="0"/>
              <a:t>spread ecosystem management work out differently</a:t>
            </a:r>
          </a:p>
        </p:txBody>
      </p:sp>
      <p:sp>
        <p:nvSpPr>
          <p:cNvPr id="3" name="Content Placeholder 2"/>
          <p:cNvSpPr>
            <a:spLocks noGrp="1"/>
          </p:cNvSpPr>
          <p:nvPr>
            <p:ph idx="1"/>
          </p:nvPr>
        </p:nvSpPr>
        <p:spPr>
          <a:xfrm>
            <a:off x="1981200" y="2267733"/>
            <a:ext cx="8229600" cy="2766633"/>
          </a:xfrm>
        </p:spPr>
        <p:txBody>
          <a:bodyPr>
            <a:normAutofit/>
          </a:bodyPr>
          <a:lstStyle/>
          <a:p>
            <a:pPr marL="514350" indent="-514350">
              <a:buFont typeface="+mj-lt"/>
              <a:buAutoNum type="arabicPeriod"/>
            </a:pPr>
            <a:r>
              <a:rPr lang="en-US" dirty="0"/>
              <a:t>The grant startup</a:t>
            </a:r>
          </a:p>
          <a:p>
            <a:pPr marL="514350" indent="-514350">
              <a:buFont typeface="+mj-lt"/>
              <a:buAutoNum type="arabicPeriod"/>
            </a:pPr>
            <a:r>
              <a:rPr lang="en-US" dirty="0"/>
              <a:t>The service center</a:t>
            </a:r>
          </a:p>
          <a:p>
            <a:pPr marL="514350" indent="-514350">
              <a:buFont typeface="+mj-lt"/>
              <a:buAutoNum type="arabicPeriod"/>
            </a:pPr>
            <a:r>
              <a:rPr lang="en-US" dirty="0"/>
              <a:t>The merely open project</a:t>
            </a:r>
          </a:p>
          <a:p>
            <a:pPr marL="514350" indent="-514350">
              <a:buFont typeface="+mj-lt"/>
              <a:buAutoNum type="arabicPeriod"/>
            </a:pPr>
            <a:r>
              <a:rPr lang="en-US" dirty="0"/>
              <a:t>The passively open project</a:t>
            </a:r>
          </a:p>
          <a:p>
            <a:pPr marL="514350" indent="-514350">
              <a:buFont typeface="+mj-lt"/>
              <a:buAutoNum type="arabicPeriod"/>
            </a:pPr>
            <a:r>
              <a:rPr lang="en-US" dirty="0"/>
              <a:t>The ecosystem player</a:t>
            </a:r>
          </a:p>
        </p:txBody>
      </p:sp>
      <p:sp>
        <p:nvSpPr>
          <p:cNvPr id="4" name="Footer Placeholder 3"/>
          <p:cNvSpPr>
            <a:spLocks noGrp="1"/>
          </p:cNvSpPr>
          <p:nvPr>
            <p:ph type="ftr" sz="quarter" idx="11"/>
          </p:nvPr>
        </p:nvSpPr>
        <p:spPr/>
        <p:txBody>
          <a:bodyPr/>
          <a:lstStyle/>
          <a:p>
            <a:r>
              <a:rPr lang="en-US"/>
              <a:t>@jameshowison</a:t>
            </a:r>
          </a:p>
        </p:txBody>
      </p:sp>
    </p:spTree>
    <p:extLst>
      <p:ext uri="{BB962C8B-B14F-4D97-AF65-F5344CB8AC3E}">
        <p14:creationId xmlns:p14="http://schemas.microsoft.com/office/powerpoint/2010/main" val="188688597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grant startup</a:t>
            </a:r>
          </a:p>
        </p:txBody>
      </p:sp>
      <p:sp>
        <p:nvSpPr>
          <p:cNvPr id="3" name="Content Placeholder 2"/>
          <p:cNvSpPr>
            <a:spLocks noGrp="1"/>
          </p:cNvSpPr>
          <p:nvPr>
            <p:ph idx="1"/>
          </p:nvPr>
        </p:nvSpPr>
        <p:spPr/>
        <p:txBody>
          <a:bodyPr>
            <a:normAutofit lnSpcReduction="10000"/>
          </a:bodyPr>
          <a:lstStyle/>
          <a:p>
            <a:r>
              <a:rPr lang="en-US" dirty="0"/>
              <a:t>A new grant to a lab</a:t>
            </a:r>
          </a:p>
          <a:p>
            <a:r>
              <a:rPr lang="en-US" dirty="0"/>
              <a:t>An internal team, low external transparency (like a “stealth mode” VC-funded startup)</a:t>
            </a:r>
          </a:p>
          <a:p>
            <a:r>
              <a:rPr lang="en-US" dirty="0"/>
              <a:t>Experimenting, not wanting to bother others until “it works”</a:t>
            </a:r>
          </a:p>
          <a:p>
            <a:r>
              <a:rPr lang="en-US" dirty="0"/>
              <a:t>From an ecosystem perspective, this can be very much like one big code dump, pushing sensing, adjustment, and synchronization onto end users and other projects. </a:t>
            </a:r>
          </a:p>
          <a:p>
            <a:r>
              <a:rPr lang="en-US" dirty="0"/>
              <a:t>Two key actions: </a:t>
            </a:r>
          </a:p>
          <a:p>
            <a:pPr lvl="1"/>
            <a:r>
              <a:rPr lang="en-US" dirty="0"/>
              <a:t>Identify potential users and know what else they use</a:t>
            </a:r>
          </a:p>
          <a:p>
            <a:pPr lvl="1"/>
            <a:r>
              <a:rPr lang="en-US" dirty="0"/>
              <a:t>Exchange people with dependencies and complements </a:t>
            </a:r>
          </a:p>
        </p:txBody>
      </p:sp>
      <p:sp>
        <p:nvSpPr>
          <p:cNvPr id="4" name="Footer Placeholder 3"/>
          <p:cNvSpPr>
            <a:spLocks noGrp="1"/>
          </p:cNvSpPr>
          <p:nvPr>
            <p:ph type="ftr" sz="quarter" idx="11"/>
          </p:nvPr>
        </p:nvSpPr>
        <p:spPr/>
        <p:txBody>
          <a:bodyPr/>
          <a:lstStyle/>
          <a:p>
            <a:r>
              <a:rPr lang="en-US"/>
              <a:t>@jameshowison</a:t>
            </a:r>
          </a:p>
        </p:txBody>
      </p:sp>
    </p:spTree>
    <p:extLst>
      <p:ext uri="{BB962C8B-B14F-4D97-AF65-F5344CB8AC3E}">
        <p14:creationId xmlns:p14="http://schemas.microsoft.com/office/powerpoint/2010/main" val="359816725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service center</a:t>
            </a:r>
          </a:p>
        </p:txBody>
      </p:sp>
      <p:sp>
        <p:nvSpPr>
          <p:cNvPr id="3" name="Content Placeholder 2"/>
          <p:cNvSpPr>
            <a:spLocks noGrp="1"/>
          </p:cNvSpPr>
          <p:nvPr>
            <p:ph idx="1"/>
          </p:nvPr>
        </p:nvSpPr>
        <p:spPr/>
        <p:txBody>
          <a:bodyPr>
            <a:normAutofit/>
          </a:bodyPr>
          <a:lstStyle/>
          <a:p>
            <a:r>
              <a:rPr lang="en-US" dirty="0"/>
              <a:t>“We’re funded to do the work for our users”</a:t>
            </a:r>
          </a:p>
          <a:p>
            <a:r>
              <a:rPr lang="en-US" dirty="0"/>
              <a:t>Characteristics:</a:t>
            </a:r>
          </a:p>
          <a:p>
            <a:pPr lvl="1"/>
            <a:r>
              <a:rPr lang="en-US" dirty="0"/>
              <a:t>One way code membrane (we release, but don’t take contributions)</a:t>
            </a:r>
          </a:p>
          <a:p>
            <a:pPr lvl="1"/>
            <a:r>
              <a:rPr lang="en-US" dirty="0"/>
              <a:t>A Helpdesk (individual tickets solved in private)</a:t>
            </a:r>
          </a:p>
          <a:p>
            <a:r>
              <a:rPr lang="en-US" dirty="0"/>
              <a:t>But: the team doesn’t scale to all the sensing, adjustment and synchronization needed</a:t>
            </a:r>
          </a:p>
          <a:p>
            <a:r>
              <a:rPr lang="en-US" dirty="0"/>
              <a:t>Key actions:</a:t>
            </a:r>
          </a:p>
          <a:p>
            <a:pPr lvl="1"/>
            <a:r>
              <a:rPr lang="en-US" dirty="0"/>
              <a:t>Enroll our users, accept and learn from patches</a:t>
            </a:r>
          </a:p>
          <a:p>
            <a:pPr lvl="1"/>
            <a:r>
              <a:rPr lang="en-US" dirty="0"/>
              <a:t>Take support out into public, leveraging “active users”</a:t>
            </a:r>
          </a:p>
        </p:txBody>
      </p:sp>
      <p:sp>
        <p:nvSpPr>
          <p:cNvPr id="4" name="Footer Placeholder 3"/>
          <p:cNvSpPr>
            <a:spLocks noGrp="1"/>
          </p:cNvSpPr>
          <p:nvPr>
            <p:ph type="ftr" sz="quarter" idx="11"/>
          </p:nvPr>
        </p:nvSpPr>
        <p:spPr/>
        <p:txBody>
          <a:bodyPr/>
          <a:lstStyle/>
          <a:p>
            <a:r>
              <a:rPr lang="en-US"/>
              <a:t>@jameshowison</a:t>
            </a:r>
          </a:p>
        </p:txBody>
      </p:sp>
    </p:spTree>
    <p:extLst>
      <p:ext uri="{BB962C8B-B14F-4D97-AF65-F5344CB8AC3E}">
        <p14:creationId xmlns:p14="http://schemas.microsoft.com/office/powerpoint/2010/main" val="348922047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merely open project</a:t>
            </a:r>
          </a:p>
        </p:txBody>
      </p:sp>
      <p:sp>
        <p:nvSpPr>
          <p:cNvPr id="3" name="Content Placeholder 2"/>
          <p:cNvSpPr>
            <a:spLocks noGrp="1"/>
          </p:cNvSpPr>
          <p:nvPr>
            <p:ph idx="1"/>
          </p:nvPr>
        </p:nvSpPr>
        <p:spPr/>
        <p:txBody>
          <a:bodyPr>
            <a:normAutofit lnSpcReduction="10000"/>
          </a:bodyPr>
          <a:lstStyle/>
          <a:p>
            <a:r>
              <a:rPr lang="en-US" dirty="0"/>
              <a:t>Projects have all the trappings of open source</a:t>
            </a:r>
          </a:p>
          <a:p>
            <a:pPr lvl="1"/>
            <a:r>
              <a:rPr lang="en-US" dirty="0"/>
              <a:t>Open source license</a:t>
            </a:r>
          </a:p>
          <a:p>
            <a:pPr lvl="1"/>
            <a:r>
              <a:rPr lang="en-US" dirty="0"/>
              <a:t>Hosted on github, etc.</a:t>
            </a:r>
          </a:p>
          <a:p>
            <a:pPr lvl="1"/>
            <a:r>
              <a:rPr lang="en-US" dirty="0"/>
              <a:t>Core team might even work in public</a:t>
            </a:r>
          </a:p>
          <a:p>
            <a:r>
              <a:rPr lang="en-US" dirty="0"/>
              <a:t>But outside contributions aren’t occurring.</a:t>
            </a:r>
          </a:p>
          <a:p>
            <a:r>
              <a:rPr lang="en-US" dirty="0"/>
              <a:t>Openness at least means you can be “sensed” by others, but that puts the work on others.</a:t>
            </a:r>
          </a:p>
          <a:p>
            <a:r>
              <a:rPr lang="en-US" dirty="0"/>
              <a:t>Key actions:</a:t>
            </a:r>
          </a:p>
          <a:p>
            <a:pPr lvl="1"/>
            <a:r>
              <a:rPr lang="en-US" dirty="0"/>
              <a:t>Sense how the code is used and what it is combined with</a:t>
            </a:r>
          </a:p>
          <a:p>
            <a:pPr lvl="1"/>
            <a:r>
              <a:rPr lang="en-US" dirty="0"/>
              <a:t>Encouraging contributions in order to learn their uses</a:t>
            </a:r>
          </a:p>
        </p:txBody>
      </p:sp>
      <p:sp>
        <p:nvSpPr>
          <p:cNvPr id="4" name="Footer Placeholder 3"/>
          <p:cNvSpPr>
            <a:spLocks noGrp="1"/>
          </p:cNvSpPr>
          <p:nvPr>
            <p:ph type="ftr" sz="quarter" idx="11"/>
          </p:nvPr>
        </p:nvSpPr>
        <p:spPr/>
        <p:txBody>
          <a:bodyPr/>
          <a:lstStyle/>
          <a:p>
            <a:r>
              <a:rPr lang="en-US"/>
              <a:t>@jameshowison</a:t>
            </a:r>
          </a:p>
        </p:txBody>
      </p:sp>
    </p:spTree>
    <p:extLst>
      <p:ext uri="{BB962C8B-B14F-4D97-AF65-F5344CB8AC3E}">
        <p14:creationId xmlns:p14="http://schemas.microsoft.com/office/powerpoint/2010/main" val="368702430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4316</TotalTime>
  <Words>8352</Words>
  <Application>Microsoft Office PowerPoint</Application>
  <PresentationFormat>Widescreen</PresentationFormat>
  <Paragraphs>755</Paragraphs>
  <Slides>109</Slides>
  <Notes>53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109</vt:i4>
      </vt:variant>
    </vt:vector>
  </HeadingPairs>
  <TitlesOfParts>
    <vt:vector size="113" baseType="lpstr">
      <vt:lpstr>Arial</vt:lpstr>
      <vt:lpstr>Calibri</vt:lpstr>
      <vt:lpstr>Calibri Light</vt:lpstr>
      <vt:lpstr>Office Theme</vt:lpstr>
      <vt:lpstr>Challenges and Pathways to Sustainability in Scientific Software Ecosystems  James Howison University of Texas at Austin School of Information </vt:lpstr>
      <vt:lpstr>My big question:  How does working on things made out of digital information change the way we collectively work?</vt:lpstr>
      <vt:lpstr>Affordance 1: Reuse</vt:lpstr>
      <vt:lpstr>Affordance 2: Recombination</vt:lpstr>
      <vt:lpstr>Sustainability: the condition that results when the work needed to keep software scientifically useful is undertaken</vt:lpstr>
      <vt:lpstr>About me</vt:lpstr>
      <vt:lpstr>Four Parts</vt:lpstr>
      <vt:lpstr>Part 1: Images of software work </vt:lpstr>
      <vt:lpstr>Task: The Container Column</vt:lpstr>
      <vt:lpstr>How it was built</vt:lpstr>
      <vt:lpstr>Task: “Web Groups” 1</vt:lpstr>
      <vt:lpstr>What didn’t happen</vt:lpstr>
      <vt:lpstr>Task: “Web Groups” 2</vt:lpstr>
      <vt:lpstr>Tasks were individual</vt:lpstr>
      <vt:lpstr>Tasks were deferred until quickly possible</vt:lpstr>
      <vt:lpstr>An image of FLOSS production: Open Superposition</vt:lpstr>
      <vt:lpstr>Diagram of the theory of open source</vt:lpstr>
      <vt:lpstr>An Image of scientific software work</vt:lpstr>
      <vt:lpstr>How does a a cubic km of ice  become a   scientific paper?</vt:lpstr>
      <vt:lpstr>First find some ice</vt:lpstr>
      <vt:lpstr>Build a big drill</vt:lpstr>
      <vt:lpstr>and some Digital Optical Modules</vt:lpstr>
      <vt:lpstr>Combine</vt:lpstr>
      <vt:lpstr>Collect and filter data</vt:lpstr>
      <vt:lpstr>Store and analyze it</vt:lpstr>
      <vt:lpstr>Simulate light in ice</vt:lpstr>
      <vt:lpstr>Simulate Atmosphere</vt:lpstr>
      <vt:lpstr>Model</vt:lpstr>
      <vt:lpstr>Analyze</vt:lpstr>
      <vt:lpstr>Plots </vt:lpstr>
      <vt:lpstr>Publish</vt:lpstr>
      <vt:lpstr> Software is everywhere</vt:lpstr>
      <vt:lpstr>Three cases with focal papers</vt:lpstr>
      <vt:lpstr>Example workflow with identified software components</vt:lpstr>
      <vt:lpstr>Software as support</vt:lpstr>
      <vt:lpstr>Collaboration service-work</vt:lpstr>
      <vt:lpstr>Academic credit:  Incidental software</vt:lpstr>
      <vt:lpstr>Academic credit:  Parallel software practice</vt:lpstr>
      <vt:lpstr>Academic reputation dampens integration</vt:lpstr>
      <vt:lpstr>Part 2: Why is sustainability so challenging?</vt:lpstr>
      <vt:lpstr>How do scientists use software?</vt:lpstr>
      <vt:lpstr>Re-animating assemblages</vt:lpstr>
      <vt:lpstr>What work is needed for sustainability?</vt:lpstr>
      <vt:lpstr>What drives the need for work?</vt:lpstr>
      <vt:lpstr>Strategies for reducing needed work</vt:lpstr>
      <vt:lpstr>Resource attraction</vt:lpstr>
      <vt:lpstr>Feed back Loop Part 1</vt:lpstr>
      <vt:lpstr>Feed back Loop Part 2</vt:lpstr>
      <vt:lpstr>Feed back Loop Part 3</vt:lpstr>
      <vt:lpstr>Feed back Loop Part 4</vt:lpstr>
      <vt:lpstr>Modes of production</vt:lpstr>
      <vt:lpstr>A commercial project</vt:lpstr>
      <vt:lpstr>Open Source Peer Production</vt:lpstr>
      <vt:lpstr>Grant-making</vt:lpstr>
      <vt:lpstr>Summary: why so difficult?</vt:lpstr>
      <vt:lpstr>Part 3:  Routes to Peer Production in Scientific Software</vt:lpstr>
      <vt:lpstr>A literature on transfer to open?</vt:lpstr>
      <vt:lpstr>ENZO</vt:lpstr>
      <vt:lpstr>ENZO case study</vt:lpstr>
      <vt:lpstr>Early date of lab project</vt:lpstr>
      <vt:lpstr>Enzo 1.0 Service Center</vt:lpstr>
      <vt:lpstr>The “Week of Code”</vt:lpstr>
      <vt:lpstr>Initial open development. PI letting go of the project. </vt:lpstr>
      <vt:lpstr>Emergence of additional structure in open phase. </vt:lpstr>
      <vt:lpstr>Change</vt:lpstr>
      <vt:lpstr>What worked</vt:lpstr>
      <vt:lpstr>Panel Study of SI2 funded software projects</vt:lpstr>
      <vt:lpstr>Content analysis categories</vt:lpstr>
      <vt:lpstr>A taxonomy of project types</vt:lpstr>
      <vt:lpstr>Characteristics of Project Types</vt:lpstr>
      <vt:lpstr>Peer Production </vt:lpstr>
      <vt:lpstr>Tool Group </vt:lpstr>
      <vt:lpstr>Author Group </vt:lpstr>
      <vt:lpstr>Lab </vt:lpstr>
      <vt:lpstr>Business </vt:lpstr>
      <vt:lpstr>How do projects change over time?</vt:lpstr>
      <vt:lpstr>Project Transitions</vt:lpstr>
      <vt:lpstr>Project Transitions with most recent status</vt:lpstr>
      <vt:lpstr>Project Transitions – became inactive</vt:lpstr>
      <vt:lpstr>Project Transitions – Ending as Labs</vt:lpstr>
      <vt:lpstr>Project Transitions (Only those ending in peer productions)</vt:lpstr>
      <vt:lpstr>Project Transitions – Only Projects that changed to Peer Production</vt:lpstr>
      <vt:lpstr>Challenges to transition (emerging work)</vt:lpstr>
      <vt:lpstr>Challenges cont.</vt:lpstr>
      <vt:lpstr>See also</vt:lpstr>
      <vt:lpstr>Part 4: Ecosystem Complexity</vt:lpstr>
      <vt:lpstr>the world changes …</vt:lpstr>
      <vt:lpstr>the world changes (decoration image)</vt:lpstr>
      <vt:lpstr>What work holds a software ecosystem together (if anything)?</vt:lpstr>
      <vt:lpstr>Ecosystem Position</vt:lpstr>
      <vt:lpstr>How do different kinds of needed work scale with ecosystem position?</vt:lpstr>
      <vt:lpstr>Markets and ecosystem complexity</vt:lpstr>
      <vt:lpstr>Platform strategy</vt:lpstr>
      <vt:lpstr>Open Source peer production</vt:lpstr>
      <vt:lpstr>Grant funding</vt:lpstr>
      <vt:lpstr>Different organizational forms spread ecosystem management work out differently</vt:lpstr>
      <vt:lpstr>The grant startup</vt:lpstr>
      <vt:lpstr>The service center</vt:lpstr>
      <vt:lpstr>The merely open project</vt:lpstr>
      <vt:lpstr>The passively open project</vt:lpstr>
      <vt:lpstr>The ecosystem player</vt:lpstr>
      <vt:lpstr>Improving Sensing</vt:lpstr>
      <vt:lpstr>Improving Adjustment</vt:lpstr>
      <vt:lpstr>Improving Synchronization</vt:lpstr>
      <vt:lpstr>Promising developments</vt:lpstr>
      <vt:lpstr>Takeaways</vt:lpstr>
      <vt:lpstr>References </vt:lpstr>
      <vt:lpstr>References continued</vt:lpstr>
      <vt:lpstr>References continued last page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Challenges and Pathways to Sustainability in Scientific Software Ecosystems</dc:title>
  <dc:creator>James Howison</dc:creator>
  <cp:lastModifiedBy>Carlson, Paul L. (Contractor)</cp:lastModifiedBy>
  <cp:revision>151</cp:revision>
  <cp:lastPrinted>2021-01-14T15:49:21Z</cp:lastPrinted>
  <dcterms:created xsi:type="dcterms:W3CDTF">2021-01-11T19:25:50Z</dcterms:created>
  <dcterms:modified xsi:type="dcterms:W3CDTF">2021-01-15T20:37:03Z</dcterms:modified>
</cp:coreProperties>
</file>