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0"/>
  </p:notesMasterIdLst>
  <p:sldIdLst>
    <p:sldId id="279" r:id="rId2"/>
    <p:sldId id="257" r:id="rId3"/>
    <p:sldId id="262" r:id="rId4"/>
    <p:sldId id="264" r:id="rId5"/>
    <p:sldId id="266" r:id="rId6"/>
    <p:sldId id="267" r:id="rId7"/>
    <p:sldId id="360" r:id="rId8"/>
    <p:sldId id="361" r:id="rId9"/>
    <p:sldId id="363" r:id="rId10"/>
    <p:sldId id="278" r:id="rId11"/>
    <p:sldId id="364" r:id="rId12"/>
    <p:sldId id="288" r:id="rId13"/>
    <p:sldId id="289" r:id="rId14"/>
    <p:sldId id="291" r:id="rId15"/>
    <p:sldId id="283" r:id="rId16"/>
    <p:sldId id="284" r:id="rId17"/>
    <p:sldId id="282" r:id="rId18"/>
    <p:sldId id="285" r:id="rId19"/>
    <p:sldId id="293" r:id="rId20"/>
    <p:sldId id="294" r:id="rId21"/>
    <p:sldId id="286" r:id="rId22"/>
    <p:sldId id="365" r:id="rId23"/>
    <p:sldId id="287" r:id="rId24"/>
    <p:sldId id="270" r:id="rId25"/>
    <p:sldId id="271" r:id="rId26"/>
    <p:sldId id="272" r:id="rId27"/>
    <p:sldId id="273" r:id="rId28"/>
    <p:sldId id="276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elkom, Josie S" initials="WS" lastIdx="1" clrIdx="0">
    <p:extLst>
      <p:ext uri="{19B8F6BF-5375-455C-9EA6-DF929625EA0E}">
        <p15:presenceInfo xmlns:p15="http://schemas.microsoft.com/office/powerpoint/2012/main" userId="S::7298074841@nsf.gov::88caf2cd-5c3b-4240-9e2f-1a983dab97c6" providerId="AD"/>
      </p:ext>
    </p:extLst>
  </p:cmAuthor>
  <p:cmAuthor id="2" name="Boyle, Eve" initials="BE" lastIdx="1" clrIdx="1">
    <p:extLst>
      <p:ext uri="{19B8F6BF-5375-455C-9EA6-DF929625EA0E}">
        <p15:presenceInfo xmlns:p15="http://schemas.microsoft.com/office/powerpoint/2012/main" userId="S::eveboyle@nsf.gov::a5de76ce-d399-498b-83ec-e58bd1b9f19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2351"/>
    <a:srgbClr val="006FB2"/>
    <a:srgbClr val="A28525"/>
    <a:srgbClr val="BF9000"/>
    <a:srgbClr val="4699C3"/>
    <a:srgbClr val="132D69"/>
    <a:srgbClr val="003192"/>
    <a:srgbClr val="0B46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C630661-2644-4813-81FC-4E4F58D817C7}" v="671" dt="2021-02-09T14:48:32.1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3" autoAdjust="0"/>
    <p:restoredTop sz="70464" autoAdjust="0"/>
  </p:normalViewPr>
  <p:slideViewPr>
    <p:cSldViewPr snapToGrid="0">
      <p:cViewPr>
        <p:scale>
          <a:sx n="47" d="100"/>
          <a:sy n="47" d="100"/>
        </p:scale>
        <p:origin x="1416" y="4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oyle, Eve" userId="a5de76ce-d399-498b-83ec-e58bd1b9f197" providerId="ADAL" clId="{FC630661-2644-4813-81FC-4E4F58D817C7}"/>
    <pc:docChg chg="undo redo custSel addSld delSld modSld">
      <pc:chgData name="Boyle, Eve" userId="a5de76ce-d399-498b-83ec-e58bd1b9f197" providerId="ADAL" clId="{FC630661-2644-4813-81FC-4E4F58D817C7}" dt="2021-02-10T18:04:27.437" v="2563" actId="20577"/>
      <pc:docMkLst>
        <pc:docMk/>
      </pc:docMkLst>
      <pc:sldChg chg="modSp mod">
        <pc:chgData name="Boyle, Eve" userId="a5de76ce-d399-498b-83ec-e58bd1b9f197" providerId="ADAL" clId="{FC630661-2644-4813-81FC-4E4F58D817C7}" dt="2021-01-26T17:28:32.892" v="2" actId="207"/>
        <pc:sldMkLst>
          <pc:docMk/>
          <pc:sldMk cId="1721392717" sldId="257"/>
        </pc:sldMkLst>
        <pc:spChg chg="mod">
          <ac:chgData name="Boyle, Eve" userId="a5de76ce-d399-498b-83ec-e58bd1b9f197" providerId="ADAL" clId="{FC630661-2644-4813-81FC-4E4F58D817C7}" dt="2021-01-26T17:28:32.892" v="2" actId="207"/>
          <ac:spMkLst>
            <pc:docMk/>
            <pc:sldMk cId="1721392717" sldId="257"/>
            <ac:spMk id="3" creationId="{78CDEB67-216A-4364-BEAC-1E22747C2D11}"/>
          </ac:spMkLst>
        </pc:spChg>
      </pc:sldChg>
      <pc:sldChg chg="addSp delSp modSp mod modNotesTx">
        <pc:chgData name="Boyle, Eve" userId="a5de76ce-d399-498b-83ec-e58bd1b9f197" providerId="ADAL" clId="{FC630661-2644-4813-81FC-4E4F58D817C7}" dt="2021-02-10T18:03:43.234" v="2547" actId="20577"/>
        <pc:sldMkLst>
          <pc:docMk/>
          <pc:sldMk cId="3969173688" sldId="262"/>
        </pc:sldMkLst>
        <pc:spChg chg="add del mod">
          <ac:chgData name="Boyle, Eve" userId="a5de76ce-d399-498b-83ec-e58bd1b9f197" providerId="ADAL" clId="{FC630661-2644-4813-81FC-4E4F58D817C7}" dt="2021-02-09T14:44:06.042" v="2516" actId="478"/>
          <ac:spMkLst>
            <pc:docMk/>
            <pc:sldMk cId="3969173688" sldId="262"/>
            <ac:spMk id="5" creationId="{491D00CF-9BDC-4672-8D58-E921C6D0F32A}"/>
          </ac:spMkLst>
        </pc:spChg>
        <pc:graphicFrameChg chg="mod">
          <ac:chgData name="Boyle, Eve" userId="a5de76ce-d399-498b-83ec-e58bd1b9f197" providerId="ADAL" clId="{FC630661-2644-4813-81FC-4E4F58D817C7}" dt="2021-02-05T16:14:48.635" v="2349" actId="20577"/>
          <ac:graphicFrameMkLst>
            <pc:docMk/>
            <pc:sldMk cId="3969173688" sldId="262"/>
            <ac:graphicFrameMk id="4" creationId="{F083DC81-C2AE-49D7-8096-58D242F41EB1}"/>
          </ac:graphicFrameMkLst>
        </pc:graphicFrameChg>
      </pc:sldChg>
      <pc:sldChg chg="modSp mod addCm delCm modNotesTx">
        <pc:chgData name="Boyle, Eve" userId="a5de76ce-d399-498b-83ec-e58bd1b9f197" providerId="ADAL" clId="{FC630661-2644-4813-81FC-4E4F58D817C7}" dt="2021-02-10T18:03:44.907" v="2548" actId="20577"/>
        <pc:sldMkLst>
          <pc:docMk/>
          <pc:sldMk cId="2678897758" sldId="264"/>
        </pc:sldMkLst>
        <pc:spChg chg="mod">
          <ac:chgData name="Boyle, Eve" userId="a5de76ce-d399-498b-83ec-e58bd1b9f197" providerId="ADAL" clId="{FC630661-2644-4813-81FC-4E4F58D817C7}" dt="2021-02-09T14:45:53.539" v="2522" actId="5793"/>
          <ac:spMkLst>
            <pc:docMk/>
            <pc:sldMk cId="2678897758" sldId="264"/>
            <ac:spMk id="3" creationId="{78CDEB67-216A-4364-BEAC-1E22747C2D11}"/>
          </ac:spMkLst>
        </pc:spChg>
      </pc:sldChg>
      <pc:sldChg chg="modSp mod modNotesTx">
        <pc:chgData name="Boyle, Eve" userId="a5de76ce-d399-498b-83ec-e58bd1b9f197" providerId="ADAL" clId="{FC630661-2644-4813-81FC-4E4F58D817C7}" dt="2021-02-10T18:03:47.103" v="2549" actId="20577"/>
        <pc:sldMkLst>
          <pc:docMk/>
          <pc:sldMk cId="791770431" sldId="266"/>
        </pc:sldMkLst>
        <pc:spChg chg="mod">
          <ac:chgData name="Boyle, Eve" userId="a5de76ce-d399-498b-83ec-e58bd1b9f197" providerId="ADAL" clId="{FC630661-2644-4813-81FC-4E4F58D817C7}" dt="2021-02-04T14:39:27.553" v="680" actId="20577"/>
          <ac:spMkLst>
            <pc:docMk/>
            <pc:sldMk cId="791770431" sldId="266"/>
            <ac:spMk id="3" creationId="{78CDEB67-216A-4364-BEAC-1E22747C2D11}"/>
          </ac:spMkLst>
        </pc:spChg>
      </pc:sldChg>
      <pc:sldChg chg="modNotesTx">
        <pc:chgData name="Boyle, Eve" userId="a5de76ce-d399-498b-83ec-e58bd1b9f197" providerId="ADAL" clId="{FC630661-2644-4813-81FC-4E4F58D817C7}" dt="2021-02-10T18:03:49.494" v="2550" actId="20577"/>
        <pc:sldMkLst>
          <pc:docMk/>
          <pc:sldMk cId="1329728746" sldId="267"/>
        </pc:sldMkLst>
      </pc:sldChg>
      <pc:sldChg chg="addSp delSp modSp mod modNotesTx">
        <pc:chgData name="Boyle, Eve" userId="a5de76ce-d399-498b-83ec-e58bd1b9f197" providerId="ADAL" clId="{FC630661-2644-4813-81FC-4E4F58D817C7}" dt="2021-02-10T18:04:23.110" v="2562" actId="20577"/>
        <pc:sldMkLst>
          <pc:docMk/>
          <pc:sldMk cId="2279103065" sldId="270"/>
        </pc:sldMkLst>
        <pc:spChg chg="mod">
          <ac:chgData name="Boyle, Eve" userId="a5de76ce-d399-498b-83ec-e58bd1b9f197" providerId="ADAL" clId="{FC630661-2644-4813-81FC-4E4F58D817C7}" dt="2021-02-05T16:20:52.096" v="2452" actId="1036"/>
          <ac:spMkLst>
            <pc:docMk/>
            <pc:sldMk cId="2279103065" sldId="270"/>
            <ac:spMk id="2" creationId="{E715787E-C14C-4CB8-999C-406C501EB89A}"/>
          </ac:spMkLst>
        </pc:spChg>
        <pc:spChg chg="mod">
          <ac:chgData name="Boyle, Eve" userId="a5de76ce-d399-498b-83ec-e58bd1b9f197" providerId="ADAL" clId="{FC630661-2644-4813-81FC-4E4F58D817C7}" dt="2021-02-05T16:26:18.344" v="2509" actId="948"/>
          <ac:spMkLst>
            <pc:docMk/>
            <pc:sldMk cId="2279103065" sldId="270"/>
            <ac:spMk id="3" creationId="{C8B5D587-7793-4083-AAD3-9AB639AF98C4}"/>
          </ac:spMkLst>
        </pc:spChg>
        <pc:spChg chg="add del mod">
          <ac:chgData name="Boyle, Eve" userId="a5de76ce-d399-498b-83ec-e58bd1b9f197" providerId="ADAL" clId="{FC630661-2644-4813-81FC-4E4F58D817C7}" dt="2021-02-09T14:48:46.696" v="2540" actId="478"/>
          <ac:spMkLst>
            <pc:docMk/>
            <pc:sldMk cId="2279103065" sldId="270"/>
            <ac:spMk id="8" creationId="{D5592500-36BE-4BA5-A3A1-04EA6EE01F49}"/>
          </ac:spMkLst>
        </pc:spChg>
      </pc:sldChg>
      <pc:sldChg chg="addSp delSp modSp mod modNotesTx">
        <pc:chgData name="Boyle, Eve" userId="a5de76ce-d399-498b-83ec-e58bd1b9f197" providerId="ADAL" clId="{FC630661-2644-4813-81FC-4E4F58D817C7}" dt="2021-02-10T18:04:27.437" v="2563" actId="20577"/>
        <pc:sldMkLst>
          <pc:docMk/>
          <pc:sldMk cId="1126243440" sldId="276"/>
        </pc:sldMkLst>
        <pc:spChg chg="mod">
          <ac:chgData name="Boyle, Eve" userId="a5de76ce-d399-498b-83ec-e58bd1b9f197" providerId="ADAL" clId="{FC630661-2644-4813-81FC-4E4F58D817C7}" dt="2021-02-04T14:35:49.211" v="522" actId="1076"/>
          <ac:spMkLst>
            <pc:docMk/>
            <pc:sldMk cId="1126243440" sldId="276"/>
            <ac:spMk id="2" creationId="{21DCC759-715D-4816-AB85-1E35A11B7E4D}"/>
          </ac:spMkLst>
        </pc:spChg>
        <pc:spChg chg="mod">
          <ac:chgData name="Boyle, Eve" userId="a5de76ce-d399-498b-83ec-e58bd1b9f197" providerId="ADAL" clId="{FC630661-2644-4813-81FC-4E4F58D817C7}" dt="2021-02-09T14:49:34.773" v="2546" actId="1035"/>
          <ac:spMkLst>
            <pc:docMk/>
            <pc:sldMk cId="1126243440" sldId="276"/>
            <ac:spMk id="3" creationId="{01B04237-15C7-4183-9A53-4ED1581F9E3D}"/>
          </ac:spMkLst>
        </pc:spChg>
        <pc:spChg chg="add del mod">
          <ac:chgData name="Boyle, Eve" userId="a5de76ce-d399-498b-83ec-e58bd1b9f197" providerId="ADAL" clId="{FC630661-2644-4813-81FC-4E4F58D817C7}" dt="2021-02-09T14:48:50.418" v="2541" actId="478"/>
          <ac:spMkLst>
            <pc:docMk/>
            <pc:sldMk cId="1126243440" sldId="276"/>
            <ac:spMk id="8" creationId="{9AAB055B-3982-409B-88A6-6FCC97D4ED99}"/>
          </ac:spMkLst>
        </pc:spChg>
      </pc:sldChg>
      <pc:sldChg chg="modSp mod">
        <pc:chgData name="Boyle, Eve" userId="a5de76ce-d399-498b-83ec-e58bd1b9f197" providerId="ADAL" clId="{FC630661-2644-4813-81FC-4E4F58D817C7}" dt="2021-02-05T16:16:39.974" v="2365"/>
        <pc:sldMkLst>
          <pc:docMk/>
          <pc:sldMk cId="3295062057" sldId="278"/>
        </pc:sldMkLst>
        <pc:spChg chg="mod">
          <ac:chgData name="Boyle, Eve" userId="a5de76ce-d399-498b-83ec-e58bd1b9f197" providerId="ADAL" clId="{FC630661-2644-4813-81FC-4E4F58D817C7}" dt="2021-02-05T16:16:39.974" v="2365"/>
          <ac:spMkLst>
            <pc:docMk/>
            <pc:sldMk cId="3295062057" sldId="278"/>
            <ac:spMk id="3" creationId="{137B8B81-CA71-4F77-9AB6-8D10AAA327B1}"/>
          </ac:spMkLst>
        </pc:spChg>
      </pc:sldChg>
      <pc:sldChg chg="modSp mod">
        <pc:chgData name="Boyle, Eve" userId="a5de76ce-d399-498b-83ec-e58bd1b9f197" providerId="ADAL" clId="{FC630661-2644-4813-81FC-4E4F58D817C7}" dt="2021-02-05T16:27:59.382" v="2515" actId="20577"/>
        <pc:sldMkLst>
          <pc:docMk/>
          <pc:sldMk cId="3742178606" sldId="279"/>
        </pc:sldMkLst>
        <pc:spChg chg="mod">
          <ac:chgData name="Boyle, Eve" userId="a5de76ce-d399-498b-83ec-e58bd1b9f197" providerId="ADAL" clId="{FC630661-2644-4813-81FC-4E4F58D817C7}" dt="2021-02-05T16:27:59.382" v="2515" actId="20577"/>
          <ac:spMkLst>
            <pc:docMk/>
            <pc:sldMk cId="3742178606" sldId="279"/>
            <ac:spMk id="9" creationId="{EAC2EFC8-F429-409C-9DBC-538C4124A394}"/>
          </ac:spMkLst>
        </pc:spChg>
      </pc:sldChg>
      <pc:sldChg chg="modAnim modNotesTx">
        <pc:chgData name="Boyle, Eve" userId="a5de76ce-d399-498b-83ec-e58bd1b9f197" providerId="ADAL" clId="{FC630661-2644-4813-81FC-4E4F58D817C7}" dt="2021-02-10T18:04:07.851" v="2556" actId="20577"/>
        <pc:sldMkLst>
          <pc:docMk/>
          <pc:sldMk cId="63757366" sldId="284"/>
        </pc:sldMkLst>
      </pc:sldChg>
      <pc:sldChg chg="modAnim modNotesTx">
        <pc:chgData name="Boyle, Eve" userId="a5de76ce-d399-498b-83ec-e58bd1b9f197" providerId="ADAL" clId="{FC630661-2644-4813-81FC-4E4F58D817C7}" dt="2021-02-10T18:04:11.102" v="2557" actId="20577"/>
        <pc:sldMkLst>
          <pc:docMk/>
          <pc:sldMk cId="3981379630" sldId="285"/>
        </pc:sldMkLst>
      </pc:sldChg>
      <pc:sldChg chg="addSp delSp modSp mod modAnim modNotesTx">
        <pc:chgData name="Boyle, Eve" userId="a5de76ce-d399-498b-83ec-e58bd1b9f197" providerId="ADAL" clId="{FC630661-2644-4813-81FC-4E4F58D817C7}" dt="2021-02-10T18:04:17.116" v="2560" actId="20577"/>
        <pc:sldMkLst>
          <pc:docMk/>
          <pc:sldMk cId="879424005" sldId="286"/>
        </pc:sldMkLst>
        <pc:spChg chg="mod">
          <ac:chgData name="Boyle, Eve" userId="a5de76ce-d399-498b-83ec-e58bd1b9f197" providerId="ADAL" clId="{FC630661-2644-4813-81FC-4E4F58D817C7}" dt="2021-02-05T16:22:24.907" v="2485" actId="1035"/>
          <ac:spMkLst>
            <pc:docMk/>
            <pc:sldMk cId="879424005" sldId="286"/>
            <ac:spMk id="2" creationId="{026E1C42-19A9-49F5-9DD8-69BE088CDC7C}"/>
          </ac:spMkLst>
        </pc:spChg>
        <pc:spChg chg="mod">
          <ac:chgData name="Boyle, Eve" userId="a5de76ce-d399-498b-83ec-e58bd1b9f197" providerId="ADAL" clId="{FC630661-2644-4813-81FC-4E4F58D817C7}" dt="2021-02-05T16:18:49.291" v="2379" actId="948"/>
          <ac:spMkLst>
            <pc:docMk/>
            <pc:sldMk cId="879424005" sldId="286"/>
            <ac:spMk id="3" creationId="{78CDEB67-216A-4364-BEAC-1E22747C2D11}"/>
          </ac:spMkLst>
        </pc:spChg>
        <pc:spChg chg="add del mod">
          <ac:chgData name="Boyle, Eve" userId="a5de76ce-d399-498b-83ec-e58bd1b9f197" providerId="ADAL" clId="{FC630661-2644-4813-81FC-4E4F58D817C7}" dt="2021-02-09T14:48:39.643" v="2538" actId="478"/>
          <ac:spMkLst>
            <pc:docMk/>
            <pc:sldMk cId="879424005" sldId="286"/>
            <ac:spMk id="8" creationId="{13D2B908-302A-4EB4-8188-240B397A8B3A}"/>
          </ac:spMkLst>
        </pc:spChg>
      </pc:sldChg>
      <pc:sldChg chg="modNotesTx">
        <pc:chgData name="Boyle, Eve" userId="a5de76ce-d399-498b-83ec-e58bd1b9f197" providerId="ADAL" clId="{FC630661-2644-4813-81FC-4E4F58D817C7}" dt="2021-02-05T16:16:16.820" v="2362" actId="20577"/>
        <pc:sldMkLst>
          <pc:docMk/>
          <pc:sldMk cId="1014909280" sldId="287"/>
        </pc:sldMkLst>
      </pc:sldChg>
      <pc:sldChg chg="modSp mod">
        <pc:chgData name="Boyle, Eve" userId="a5de76ce-d399-498b-83ec-e58bd1b9f197" providerId="ADAL" clId="{FC630661-2644-4813-81FC-4E4F58D817C7}" dt="2021-02-05T14:49:53.210" v="854" actId="20577"/>
        <pc:sldMkLst>
          <pc:docMk/>
          <pc:sldMk cId="3555948680" sldId="288"/>
        </pc:sldMkLst>
        <pc:spChg chg="mod">
          <ac:chgData name="Boyle, Eve" userId="a5de76ce-d399-498b-83ec-e58bd1b9f197" providerId="ADAL" clId="{FC630661-2644-4813-81FC-4E4F58D817C7}" dt="2021-02-05T14:49:53.210" v="854" actId="20577"/>
          <ac:spMkLst>
            <pc:docMk/>
            <pc:sldMk cId="3555948680" sldId="288"/>
            <ac:spMk id="2" creationId="{4F10986F-C69F-41A8-BBE2-B9DF9894E681}"/>
          </ac:spMkLst>
        </pc:spChg>
      </pc:sldChg>
      <pc:sldChg chg="modSp mod">
        <pc:chgData name="Boyle, Eve" userId="a5de76ce-d399-498b-83ec-e58bd1b9f197" providerId="ADAL" clId="{FC630661-2644-4813-81FC-4E4F58D817C7}" dt="2021-02-05T16:17:03.624" v="2370" actId="20577"/>
        <pc:sldMkLst>
          <pc:docMk/>
          <pc:sldMk cId="1884722684" sldId="289"/>
        </pc:sldMkLst>
        <pc:spChg chg="mod">
          <ac:chgData name="Boyle, Eve" userId="a5de76ce-d399-498b-83ec-e58bd1b9f197" providerId="ADAL" clId="{FC630661-2644-4813-81FC-4E4F58D817C7}" dt="2021-02-05T16:17:03.624" v="2370" actId="20577"/>
          <ac:spMkLst>
            <pc:docMk/>
            <pc:sldMk cId="1884722684" sldId="289"/>
            <ac:spMk id="3" creationId="{61B02324-AA27-4EAA-845C-A304398D4408}"/>
          </ac:spMkLst>
        </pc:spChg>
      </pc:sldChg>
      <pc:sldChg chg="modSp del mod">
        <pc:chgData name="Boyle, Eve" userId="a5de76ce-d399-498b-83ec-e58bd1b9f197" providerId="ADAL" clId="{FC630661-2644-4813-81FC-4E4F58D817C7}" dt="2021-02-04T14:31:40.379" v="396" actId="47"/>
        <pc:sldMkLst>
          <pc:docMk/>
          <pc:sldMk cId="3323860009" sldId="290"/>
        </pc:sldMkLst>
        <pc:spChg chg="mod">
          <ac:chgData name="Boyle, Eve" userId="a5de76ce-d399-498b-83ec-e58bd1b9f197" providerId="ADAL" clId="{FC630661-2644-4813-81FC-4E4F58D817C7}" dt="2021-02-04T14:29:00.666" v="302" actId="20577"/>
          <ac:spMkLst>
            <pc:docMk/>
            <pc:sldMk cId="3323860009" sldId="290"/>
            <ac:spMk id="3" creationId="{3B3961F7-4284-4E76-9AFA-930865B1A5FA}"/>
          </ac:spMkLst>
        </pc:spChg>
      </pc:sldChg>
      <pc:sldChg chg="addSp delSp modSp mod modAnim modNotesTx">
        <pc:chgData name="Boyle, Eve" userId="a5de76ce-d399-498b-83ec-e58bd1b9f197" providerId="ADAL" clId="{FC630661-2644-4813-81FC-4E4F58D817C7}" dt="2021-02-10T18:04:04.481" v="2555" actId="20577"/>
        <pc:sldMkLst>
          <pc:docMk/>
          <pc:sldMk cId="4071245468" sldId="291"/>
        </pc:sldMkLst>
        <pc:spChg chg="add del mod">
          <ac:chgData name="Boyle, Eve" userId="a5de76ce-d399-498b-83ec-e58bd1b9f197" providerId="ADAL" clId="{FC630661-2644-4813-81FC-4E4F58D817C7}" dt="2021-02-09T14:47:36.011" v="2524" actId="478"/>
          <ac:spMkLst>
            <pc:docMk/>
            <pc:sldMk cId="4071245468" sldId="291"/>
            <ac:spMk id="16" creationId="{321B207D-B7BA-4D60-A7C6-58EA19447B31}"/>
          </ac:spMkLst>
        </pc:spChg>
      </pc:sldChg>
      <pc:sldChg chg="modNotesTx">
        <pc:chgData name="Boyle, Eve" userId="a5de76ce-d399-498b-83ec-e58bd1b9f197" providerId="ADAL" clId="{FC630661-2644-4813-81FC-4E4F58D817C7}" dt="2021-02-10T18:04:13.296" v="2558" actId="20577"/>
        <pc:sldMkLst>
          <pc:docMk/>
          <pc:sldMk cId="3194834500" sldId="293"/>
        </pc:sldMkLst>
      </pc:sldChg>
      <pc:sldChg chg="modNotesTx">
        <pc:chgData name="Boyle, Eve" userId="a5de76ce-d399-498b-83ec-e58bd1b9f197" providerId="ADAL" clId="{FC630661-2644-4813-81FC-4E4F58D817C7}" dt="2021-02-10T18:04:15.637" v="2559" actId="20577"/>
        <pc:sldMkLst>
          <pc:docMk/>
          <pc:sldMk cId="2252492593" sldId="294"/>
        </pc:sldMkLst>
      </pc:sldChg>
      <pc:sldChg chg="modNotesTx">
        <pc:chgData name="Boyle, Eve" userId="a5de76ce-d399-498b-83ec-e58bd1b9f197" providerId="ADAL" clId="{FC630661-2644-4813-81FC-4E4F58D817C7}" dt="2021-02-10T18:03:51.118" v="2551" actId="20577"/>
        <pc:sldMkLst>
          <pc:docMk/>
          <pc:sldMk cId="266232227" sldId="360"/>
        </pc:sldMkLst>
      </pc:sldChg>
      <pc:sldChg chg="modNotesTx">
        <pc:chgData name="Boyle, Eve" userId="a5de76ce-d399-498b-83ec-e58bd1b9f197" providerId="ADAL" clId="{FC630661-2644-4813-81FC-4E4F58D817C7}" dt="2021-02-10T18:03:55.308" v="2552" actId="20577"/>
        <pc:sldMkLst>
          <pc:docMk/>
          <pc:sldMk cId="716952094" sldId="361"/>
        </pc:sldMkLst>
      </pc:sldChg>
      <pc:sldChg chg="modNotesTx">
        <pc:chgData name="Boyle, Eve" userId="a5de76ce-d399-498b-83ec-e58bd1b9f197" providerId="ADAL" clId="{FC630661-2644-4813-81FC-4E4F58D817C7}" dt="2021-02-10T18:03:57.035" v="2553" actId="20577"/>
        <pc:sldMkLst>
          <pc:docMk/>
          <pc:sldMk cId="2208963134" sldId="363"/>
        </pc:sldMkLst>
      </pc:sldChg>
      <pc:sldChg chg="addSp delSp modSp add mod modNotesTx">
        <pc:chgData name="Boyle, Eve" userId="a5de76ce-d399-498b-83ec-e58bd1b9f197" providerId="ADAL" clId="{FC630661-2644-4813-81FC-4E4F58D817C7}" dt="2021-02-10T18:04:00.565" v="2554" actId="20577"/>
        <pc:sldMkLst>
          <pc:docMk/>
          <pc:sldMk cId="2205058806" sldId="364"/>
        </pc:sldMkLst>
        <pc:spChg chg="mod">
          <ac:chgData name="Boyle, Eve" userId="a5de76ce-d399-498b-83ec-e58bd1b9f197" providerId="ADAL" clId="{FC630661-2644-4813-81FC-4E4F58D817C7}" dt="2021-02-04T14:29:48.527" v="336" actId="20577"/>
          <ac:spMkLst>
            <pc:docMk/>
            <pc:sldMk cId="2205058806" sldId="364"/>
            <ac:spMk id="2" creationId="{4F10986F-C69F-41A8-BBE2-B9DF9894E681}"/>
          </ac:spMkLst>
        </pc:spChg>
        <pc:spChg chg="mod">
          <ac:chgData name="Boyle, Eve" userId="a5de76ce-d399-498b-83ec-e58bd1b9f197" providerId="ADAL" clId="{FC630661-2644-4813-81FC-4E4F58D817C7}" dt="2021-02-05T16:16:58.739" v="2368" actId="1076"/>
          <ac:spMkLst>
            <pc:docMk/>
            <pc:sldMk cId="2205058806" sldId="364"/>
            <ac:spMk id="3" creationId="{3B3961F7-4284-4E76-9AFA-930865B1A5FA}"/>
          </ac:spMkLst>
        </pc:spChg>
        <pc:spChg chg="add del mod">
          <ac:chgData name="Boyle, Eve" userId="a5de76ce-d399-498b-83ec-e58bd1b9f197" providerId="ADAL" clId="{FC630661-2644-4813-81FC-4E4F58D817C7}" dt="2021-02-09T14:47:33.124" v="2523" actId="478"/>
          <ac:spMkLst>
            <pc:docMk/>
            <pc:sldMk cId="2205058806" sldId="364"/>
            <ac:spMk id="8" creationId="{F7D1A7B1-9B8E-4EB8-AEF2-AA3CB7DF1550}"/>
          </ac:spMkLst>
        </pc:spChg>
        <pc:spChg chg="add del mod">
          <ac:chgData name="Boyle, Eve" userId="a5de76ce-d399-498b-83ec-e58bd1b9f197" providerId="ADAL" clId="{FC630661-2644-4813-81FC-4E4F58D817C7}" dt="2021-02-05T14:50:24.950" v="859"/>
          <ac:spMkLst>
            <pc:docMk/>
            <pc:sldMk cId="2205058806" sldId="364"/>
            <ac:spMk id="9" creationId="{61D89801-5714-4F9C-B1E2-4637CF50E299}"/>
          </ac:spMkLst>
        </pc:spChg>
      </pc:sldChg>
      <pc:sldChg chg="addSp delSp modSp add mod modAnim modNotesTx">
        <pc:chgData name="Boyle, Eve" userId="a5de76ce-d399-498b-83ec-e58bd1b9f197" providerId="ADAL" clId="{FC630661-2644-4813-81FC-4E4F58D817C7}" dt="2021-02-10T18:04:18.682" v="2561" actId="20577"/>
        <pc:sldMkLst>
          <pc:docMk/>
          <pc:sldMk cId="3253041514" sldId="365"/>
        </pc:sldMkLst>
        <pc:spChg chg="mod">
          <ac:chgData name="Boyle, Eve" userId="a5de76ce-d399-498b-83ec-e58bd1b9f197" providerId="ADAL" clId="{FC630661-2644-4813-81FC-4E4F58D817C7}" dt="2021-02-05T16:25:20.781" v="2504" actId="1038"/>
          <ac:spMkLst>
            <pc:docMk/>
            <pc:sldMk cId="3253041514" sldId="365"/>
            <ac:spMk id="2" creationId="{026E1C42-19A9-49F5-9DD8-69BE088CDC7C}"/>
          </ac:spMkLst>
        </pc:spChg>
        <pc:spChg chg="mod">
          <ac:chgData name="Boyle, Eve" userId="a5de76ce-d399-498b-83ec-e58bd1b9f197" providerId="ADAL" clId="{FC630661-2644-4813-81FC-4E4F58D817C7}" dt="2021-02-05T16:25:17.277" v="2499" actId="1036"/>
          <ac:spMkLst>
            <pc:docMk/>
            <pc:sldMk cId="3253041514" sldId="365"/>
            <ac:spMk id="3" creationId="{78CDEB67-216A-4364-BEAC-1E22747C2D11}"/>
          </ac:spMkLst>
        </pc:spChg>
        <pc:spChg chg="add del mod">
          <ac:chgData name="Boyle, Eve" userId="a5de76ce-d399-498b-83ec-e58bd1b9f197" providerId="ADAL" clId="{FC630661-2644-4813-81FC-4E4F58D817C7}" dt="2021-02-09T14:48:42.832" v="2539" actId="478"/>
          <ac:spMkLst>
            <pc:docMk/>
            <pc:sldMk cId="3253041514" sldId="365"/>
            <ac:spMk id="8" creationId="{E4F26798-3587-4588-B4CA-972B731601B8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CF66D5-3BC9-45E9-8400-3BCEB05426A9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1035BA4-0117-48A4-9FA5-44A8EC1E0D82}">
      <dgm:prSet phldrT="[Text]"/>
      <dgm:spPr/>
      <dgm:t>
        <a:bodyPr/>
        <a:lstStyle/>
        <a:p>
          <a:r>
            <a:rPr lang="en-US" dirty="0">
              <a:solidFill>
                <a:srgbClr val="0F2351"/>
              </a:solidFill>
            </a:rPr>
            <a:t>Support fundamental SBE research at MSIs</a:t>
          </a:r>
        </a:p>
      </dgm:t>
    </dgm:pt>
    <dgm:pt modelId="{55C33D59-6773-433B-8303-09B5A8D1D489}" type="parTrans" cxnId="{C30B468C-4CCC-48DF-9E58-4C4D8647030A}">
      <dgm:prSet/>
      <dgm:spPr/>
      <dgm:t>
        <a:bodyPr/>
        <a:lstStyle/>
        <a:p>
          <a:endParaRPr lang="en-US"/>
        </a:p>
      </dgm:t>
    </dgm:pt>
    <dgm:pt modelId="{86C2B547-F15F-4497-95AD-3FF8E9FD331A}" type="sibTrans" cxnId="{C30B468C-4CCC-48DF-9E58-4C4D8647030A}">
      <dgm:prSet/>
      <dgm:spPr/>
      <dgm:t>
        <a:bodyPr/>
        <a:lstStyle/>
        <a:p>
          <a:endParaRPr lang="en-US"/>
        </a:p>
      </dgm:t>
    </dgm:pt>
    <dgm:pt modelId="{556EEAE5-2FD5-46E3-AA7A-4FEF21977B5C}">
      <dgm:prSet phldrT="[Text]"/>
      <dgm:spPr/>
      <dgm:t>
        <a:bodyPr/>
        <a:lstStyle/>
        <a:p>
          <a:r>
            <a:rPr lang="en-US" dirty="0">
              <a:solidFill>
                <a:srgbClr val="0F2351"/>
              </a:solidFill>
            </a:rPr>
            <a:t>Build research capacity and  partnerships</a:t>
          </a:r>
        </a:p>
        <a:p>
          <a:r>
            <a:rPr lang="en-US" dirty="0">
              <a:solidFill>
                <a:srgbClr val="0F2351"/>
              </a:solidFill>
            </a:rPr>
            <a:t> </a:t>
          </a:r>
        </a:p>
      </dgm:t>
    </dgm:pt>
    <dgm:pt modelId="{5E27B8C8-AE18-4CE5-A883-C22D295A4197}" type="parTrans" cxnId="{1042618E-9C7E-4259-BBCC-EED6F43D4176}">
      <dgm:prSet/>
      <dgm:spPr/>
      <dgm:t>
        <a:bodyPr/>
        <a:lstStyle/>
        <a:p>
          <a:endParaRPr lang="en-US"/>
        </a:p>
      </dgm:t>
    </dgm:pt>
    <dgm:pt modelId="{0665C632-1B10-4431-B5FB-2D1F53DF4BB7}" type="sibTrans" cxnId="{1042618E-9C7E-4259-BBCC-EED6F43D4176}">
      <dgm:prSet/>
      <dgm:spPr/>
      <dgm:t>
        <a:bodyPr/>
        <a:lstStyle/>
        <a:p>
          <a:endParaRPr lang="en-US"/>
        </a:p>
      </dgm:t>
    </dgm:pt>
    <dgm:pt modelId="{10875C10-E4A0-471D-AB33-D6B14DD2CCC1}">
      <dgm:prSet phldrT="[Text]"/>
      <dgm:spPr/>
      <dgm:t>
        <a:bodyPr/>
        <a:lstStyle/>
        <a:p>
          <a:r>
            <a:rPr lang="en-US" dirty="0">
              <a:solidFill>
                <a:srgbClr val="0F2351"/>
              </a:solidFill>
            </a:rPr>
            <a:t>Broaden opportunities for MSI scholars </a:t>
          </a:r>
        </a:p>
      </dgm:t>
    </dgm:pt>
    <dgm:pt modelId="{5B105BE0-C606-4399-94F8-ADEC45A0D87C}" type="parTrans" cxnId="{E297973F-6CFB-4CB3-96F6-11A5EDA28764}">
      <dgm:prSet/>
      <dgm:spPr/>
      <dgm:t>
        <a:bodyPr/>
        <a:lstStyle/>
        <a:p>
          <a:endParaRPr lang="en-US"/>
        </a:p>
      </dgm:t>
    </dgm:pt>
    <dgm:pt modelId="{70488830-78FE-42D1-A0D3-4B836C12BB1F}" type="sibTrans" cxnId="{E297973F-6CFB-4CB3-96F6-11A5EDA28764}">
      <dgm:prSet/>
      <dgm:spPr/>
      <dgm:t>
        <a:bodyPr/>
        <a:lstStyle/>
        <a:p>
          <a:endParaRPr lang="en-US"/>
        </a:p>
      </dgm:t>
    </dgm:pt>
    <dgm:pt modelId="{CCFA6579-E323-4B6F-B80D-55D82E48BEF3}" type="pres">
      <dgm:prSet presAssocID="{D6CF66D5-3BC9-45E9-8400-3BCEB05426A9}" presName="rootnode" presStyleCnt="0">
        <dgm:presLayoutVars>
          <dgm:chMax/>
          <dgm:chPref/>
          <dgm:dir/>
          <dgm:animLvl val="lvl"/>
        </dgm:presLayoutVars>
      </dgm:prSet>
      <dgm:spPr/>
    </dgm:pt>
    <dgm:pt modelId="{1CFEFBD5-FFF5-4394-A8E7-DA11892ABCF7}" type="pres">
      <dgm:prSet presAssocID="{31035BA4-0117-48A4-9FA5-44A8EC1E0D82}" presName="composite" presStyleCnt="0"/>
      <dgm:spPr/>
    </dgm:pt>
    <dgm:pt modelId="{7024D4E9-C980-4A6D-AAAB-1C9B5059FCEF}" type="pres">
      <dgm:prSet presAssocID="{31035BA4-0117-48A4-9FA5-44A8EC1E0D82}" presName="LShape" presStyleLbl="alignNode1" presStyleIdx="0" presStyleCnt="5"/>
      <dgm:spPr>
        <a:solidFill>
          <a:srgbClr val="A28525"/>
        </a:solidFill>
        <a:ln>
          <a:solidFill>
            <a:srgbClr val="A28525"/>
          </a:solidFill>
        </a:ln>
      </dgm:spPr>
    </dgm:pt>
    <dgm:pt modelId="{68C6B1C1-85C4-42AC-9B6A-DADA95E1668A}" type="pres">
      <dgm:prSet presAssocID="{31035BA4-0117-48A4-9FA5-44A8EC1E0D82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B2133466-B267-4630-9367-053E92D865A5}" type="pres">
      <dgm:prSet presAssocID="{31035BA4-0117-48A4-9FA5-44A8EC1E0D82}" presName="Triangle" presStyleLbl="alignNode1" presStyleIdx="1" presStyleCnt="5"/>
      <dgm:spPr>
        <a:solidFill>
          <a:srgbClr val="A28525"/>
        </a:solidFill>
        <a:ln>
          <a:solidFill>
            <a:srgbClr val="A28525"/>
          </a:solidFill>
        </a:ln>
      </dgm:spPr>
    </dgm:pt>
    <dgm:pt modelId="{DBCABC4E-9D29-479B-9496-51D6695D1FC7}" type="pres">
      <dgm:prSet presAssocID="{86C2B547-F15F-4497-95AD-3FF8E9FD331A}" presName="sibTrans" presStyleCnt="0"/>
      <dgm:spPr/>
    </dgm:pt>
    <dgm:pt modelId="{6021288B-D4A6-4919-AE8C-FB64DDC1C9B6}" type="pres">
      <dgm:prSet presAssocID="{86C2B547-F15F-4497-95AD-3FF8E9FD331A}" presName="space" presStyleCnt="0"/>
      <dgm:spPr/>
    </dgm:pt>
    <dgm:pt modelId="{4EBA7E19-5EDA-4396-96B1-759E60986AF3}" type="pres">
      <dgm:prSet presAssocID="{556EEAE5-2FD5-46E3-AA7A-4FEF21977B5C}" presName="composite" presStyleCnt="0"/>
      <dgm:spPr/>
    </dgm:pt>
    <dgm:pt modelId="{7BB7CB23-DCB9-4979-959E-78E5862C888E}" type="pres">
      <dgm:prSet presAssocID="{556EEAE5-2FD5-46E3-AA7A-4FEF21977B5C}" presName="LShape" presStyleLbl="alignNode1" presStyleIdx="2" presStyleCnt="5"/>
      <dgm:spPr>
        <a:solidFill>
          <a:srgbClr val="A28525"/>
        </a:solidFill>
        <a:ln>
          <a:solidFill>
            <a:srgbClr val="A28525"/>
          </a:solidFill>
        </a:ln>
      </dgm:spPr>
    </dgm:pt>
    <dgm:pt modelId="{6656643A-1A9C-4902-BF0A-8FF7E861B550}" type="pres">
      <dgm:prSet presAssocID="{556EEAE5-2FD5-46E3-AA7A-4FEF21977B5C}" presName="ParentText" presStyleLbl="revTx" presStyleIdx="1" presStyleCnt="3" custScaleX="114683" custScaleY="134716" custLinFactNeighborX="6708" custLinFactNeighborY="18237">
        <dgm:presLayoutVars>
          <dgm:chMax val="0"/>
          <dgm:chPref val="0"/>
          <dgm:bulletEnabled val="1"/>
        </dgm:presLayoutVars>
      </dgm:prSet>
      <dgm:spPr/>
    </dgm:pt>
    <dgm:pt modelId="{753C18E3-7C88-4F67-8638-24FC01CEBB42}" type="pres">
      <dgm:prSet presAssocID="{556EEAE5-2FD5-46E3-AA7A-4FEF21977B5C}" presName="Triangle" presStyleLbl="alignNode1" presStyleIdx="3" presStyleCnt="5"/>
      <dgm:spPr>
        <a:solidFill>
          <a:srgbClr val="A28525"/>
        </a:solidFill>
        <a:ln>
          <a:solidFill>
            <a:srgbClr val="A28525"/>
          </a:solidFill>
        </a:ln>
      </dgm:spPr>
    </dgm:pt>
    <dgm:pt modelId="{05A68D68-7A51-4D0F-B7BA-DF16E371EFE9}" type="pres">
      <dgm:prSet presAssocID="{0665C632-1B10-4431-B5FB-2D1F53DF4BB7}" presName="sibTrans" presStyleCnt="0"/>
      <dgm:spPr/>
    </dgm:pt>
    <dgm:pt modelId="{DD8D2E24-F5E8-4031-B648-68CB102801E3}" type="pres">
      <dgm:prSet presAssocID="{0665C632-1B10-4431-B5FB-2D1F53DF4BB7}" presName="space" presStyleCnt="0"/>
      <dgm:spPr/>
    </dgm:pt>
    <dgm:pt modelId="{FDD5ADB9-00C1-4222-86DD-3ABC439013D2}" type="pres">
      <dgm:prSet presAssocID="{10875C10-E4A0-471D-AB33-D6B14DD2CCC1}" presName="composite" presStyleCnt="0"/>
      <dgm:spPr/>
    </dgm:pt>
    <dgm:pt modelId="{88ED6A65-FBEE-4578-BACB-671A3AFFC81E}" type="pres">
      <dgm:prSet presAssocID="{10875C10-E4A0-471D-AB33-D6B14DD2CCC1}" presName="LShape" presStyleLbl="alignNode1" presStyleIdx="4" presStyleCnt="5"/>
      <dgm:spPr>
        <a:solidFill>
          <a:srgbClr val="A28525"/>
        </a:solidFill>
        <a:ln>
          <a:solidFill>
            <a:srgbClr val="A28525"/>
          </a:solidFill>
        </a:ln>
      </dgm:spPr>
    </dgm:pt>
    <dgm:pt modelId="{E9834BB5-ACD8-44EB-A52B-322B2C3FBB48}" type="pres">
      <dgm:prSet presAssocID="{10875C10-E4A0-471D-AB33-D6B14DD2CCC1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07924A34-A2D8-4755-8DD3-F5C09669B2BA}" type="presOf" srcId="{556EEAE5-2FD5-46E3-AA7A-4FEF21977B5C}" destId="{6656643A-1A9C-4902-BF0A-8FF7E861B550}" srcOrd="0" destOrd="0" presId="urn:microsoft.com/office/officeart/2009/3/layout/StepUpProcess"/>
    <dgm:cxn modelId="{E297973F-6CFB-4CB3-96F6-11A5EDA28764}" srcId="{D6CF66D5-3BC9-45E9-8400-3BCEB05426A9}" destId="{10875C10-E4A0-471D-AB33-D6B14DD2CCC1}" srcOrd="2" destOrd="0" parTransId="{5B105BE0-C606-4399-94F8-ADEC45A0D87C}" sibTransId="{70488830-78FE-42D1-A0D3-4B836C12BB1F}"/>
    <dgm:cxn modelId="{C30B468C-4CCC-48DF-9E58-4C4D8647030A}" srcId="{D6CF66D5-3BC9-45E9-8400-3BCEB05426A9}" destId="{31035BA4-0117-48A4-9FA5-44A8EC1E0D82}" srcOrd="0" destOrd="0" parTransId="{55C33D59-6773-433B-8303-09B5A8D1D489}" sibTransId="{86C2B547-F15F-4497-95AD-3FF8E9FD331A}"/>
    <dgm:cxn modelId="{1042618E-9C7E-4259-BBCC-EED6F43D4176}" srcId="{D6CF66D5-3BC9-45E9-8400-3BCEB05426A9}" destId="{556EEAE5-2FD5-46E3-AA7A-4FEF21977B5C}" srcOrd="1" destOrd="0" parTransId="{5E27B8C8-AE18-4CE5-A883-C22D295A4197}" sibTransId="{0665C632-1B10-4431-B5FB-2D1F53DF4BB7}"/>
    <dgm:cxn modelId="{F0357F93-6221-4FC3-8C95-7316D2A9011C}" type="presOf" srcId="{10875C10-E4A0-471D-AB33-D6B14DD2CCC1}" destId="{E9834BB5-ACD8-44EB-A52B-322B2C3FBB48}" srcOrd="0" destOrd="0" presId="urn:microsoft.com/office/officeart/2009/3/layout/StepUpProcess"/>
    <dgm:cxn modelId="{A2EAD4F0-7159-4D3C-8640-57A5959F88EB}" type="presOf" srcId="{D6CF66D5-3BC9-45E9-8400-3BCEB05426A9}" destId="{CCFA6579-E323-4B6F-B80D-55D82E48BEF3}" srcOrd="0" destOrd="0" presId="urn:microsoft.com/office/officeart/2009/3/layout/StepUpProcess"/>
    <dgm:cxn modelId="{33BA5BFA-0E9E-44FB-B7BC-F2928EBD8D86}" type="presOf" srcId="{31035BA4-0117-48A4-9FA5-44A8EC1E0D82}" destId="{68C6B1C1-85C4-42AC-9B6A-DADA95E1668A}" srcOrd="0" destOrd="0" presId="urn:microsoft.com/office/officeart/2009/3/layout/StepUpProcess"/>
    <dgm:cxn modelId="{B1ECA0F8-B767-4BFD-94AA-2DFC4439EA5A}" type="presParOf" srcId="{CCFA6579-E323-4B6F-B80D-55D82E48BEF3}" destId="{1CFEFBD5-FFF5-4394-A8E7-DA11892ABCF7}" srcOrd="0" destOrd="0" presId="urn:microsoft.com/office/officeart/2009/3/layout/StepUpProcess"/>
    <dgm:cxn modelId="{ABA7103F-A77F-4F65-92B4-29AB3ECBE191}" type="presParOf" srcId="{1CFEFBD5-FFF5-4394-A8E7-DA11892ABCF7}" destId="{7024D4E9-C980-4A6D-AAAB-1C9B5059FCEF}" srcOrd="0" destOrd="0" presId="urn:microsoft.com/office/officeart/2009/3/layout/StepUpProcess"/>
    <dgm:cxn modelId="{B61D93A1-608A-4994-9730-A8570015737F}" type="presParOf" srcId="{1CFEFBD5-FFF5-4394-A8E7-DA11892ABCF7}" destId="{68C6B1C1-85C4-42AC-9B6A-DADA95E1668A}" srcOrd="1" destOrd="0" presId="urn:microsoft.com/office/officeart/2009/3/layout/StepUpProcess"/>
    <dgm:cxn modelId="{4730FB1E-9C0F-402A-A928-654744BEFB80}" type="presParOf" srcId="{1CFEFBD5-FFF5-4394-A8E7-DA11892ABCF7}" destId="{B2133466-B267-4630-9367-053E92D865A5}" srcOrd="2" destOrd="0" presId="urn:microsoft.com/office/officeart/2009/3/layout/StepUpProcess"/>
    <dgm:cxn modelId="{B0AD710B-D8A7-40FF-ABEA-6ACB0A7F4E64}" type="presParOf" srcId="{CCFA6579-E323-4B6F-B80D-55D82E48BEF3}" destId="{DBCABC4E-9D29-479B-9496-51D6695D1FC7}" srcOrd="1" destOrd="0" presId="urn:microsoft.com/office/officeart/2009/3/layout/StepUpProcess"/>
    <dgm:cxn modelId="{151B2F67-F864-4BD6-9F9C-40D8E9F467D7}" type="presParOf" srcId="{DBCABC4E-9D29-479B-9496-51D6695D1FC7}" destId="{6021288B-D4A6-4919-AE8C-FB64DDC1C9B6}" srcOrd="0" destOrd="0" presId="urn:microsoft.com/office/officeart/2009/3/layout/StepUpProcess"/>
    <dgm:cxn modelId="{0A126557-DC1D-4815-8229-6CF24ADBC8C5}" type="presParOf" srcId="{CCFA6579-E323-4B6F-B80D-55D82E48BEF3}" destId="{4EBA7E19-5EDA-4396-96B1-759E60986AF3}" srcOrd="2" destOrd="0" presId="urn:microsoft.com/office/officeart/2009/3/layout/StepUpProcess"/>
    <dgm:cxn modelId="{0B4941C3-270F-45BF-A146-BA342FDE026A}" type="presParOf" srcId="{4EBA7E19-5EDA-4396-96B1-759E60986AF3}" destId="{7BB7CB23-DCB9-4979-959E-78E5862C888E}" srcOrd="0" destOrd="0" presId="urn:microsoft.com/office/officeart/2009/3/layout/StepUpProcess"/>
    <dgm:cxn modelId="{705C2F3F-6034-4AF7-AEBD-08F78426A022}" type="presParOf" srcId="{4EBA7E19-5EDA-4396-96B1-759E60986AF3}" destId="{6656643A-1A9C-4902-BF0A-8FF7E861B550}" srcOrd="1" destOrd="0" presId="urn:microsoft.com/office/officeart/2009/3/layout/StepUpProcess"/>
    <dgm:cxn modelId="{DE3E326E-F61B-47FE-8416-0247E6464DD5}" type="presParOf" srcId="{4EBA7E19-5EDA-4396-96B1-759E60986AF3}" destId="{753C18E3-7C88-4F67-8638-24FC01CEBB42}" srcOrd="2" destOrd="0" presId="urn:microsoft.com/office/officeart/2009/3/layout/StepUpProcess"/>
    <dgm:cxn modelId="{C510F571-66D6-4157-9251-C27EF73067F8}" type="presParOf" srcId="{CCFA6579-E323-4B6F-B80D-55D82E48BEF3}" destId="{05A68D68-7A51-4D0F-B7BA-DF16E371EFE9}" srcOrd="3" destOrd="0" presId="urn:microsoft.com/office/officeart/2009/3/layout/StepUpProcess"/>
    <dgm:cxn modelId="{DFEA0503-26D6-4258-801E-4E3B64824496}" type="presParOf" srcId="{05A68D68-7A51-4D0F-B7BA-DF16E371EFE9}" destId="{DD8D2E24-F5E8-4031-B648-68CB102801E3}" srcOrd="0" destOrd="0" presId="urn:microsoft.com/office/officeart/2009/3/layout/StepUpProcess"/>
    <dgm:cxn modelId="{DFDE2A09-C2F9-4C2D-B2E5-1AAF1AB03449}" type="presParOf" srcId="{CCFA6579-E323-4B6F-B80D-55D82E48BEF3}" destId="{FDD5ADB9-00C1-4222-86DD-3ABC439013D2}" srcOrd="4" destOrd="0" presId="urn:microsoft.com/office/officeart/2009/3/layout/StepUpProcess"/>
    <dgm:cxn modelId="{1D8ACD0A-A13E-4254-AE9A-894D6E14A01C}" type="presParOf" srcId="{FDD5ADB9-00C1-4222-86DD-3ABC439013D2}" destId="{88ED6A65-FBEE-4578-BACB-671A3AFFC81E}" srcOrd="0" destOrd="0" presId="urn:microsoft.com/office/officeart/2009/3/layout/StepUpProcess"/>
    <dgm:cxn modelId="{0DCA489F-77F0-43BC-9BA4-D5E4CA99DAD4}" type="presParOf" srcId="{FDD5ADB9-00C1-4222-86DD-3ABC439013D2}" destId="{E9834BB5-ACD8-44EB-A52B-322B2C3FBB48}" srcOrd="1" destOrd="0" presId="urn:microsoft.com/office/officeart/2009/3/layout/StepUpProcess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24D4E9-C980-4A6D-AAAB-1C9B5059FCEF}">
      <dsp:nvSpPr>
        <dsp:cNvPr id="0" name=""/>
        <dsp:cNvSpPr/>
      </dsp:nvSpPr>
      <dsp:spPr>
        <a:xfrm rot="5400000">
          <a:off x="409977" y="1054699"/>
          <a:ext cx="1226150" cy="2040287"/>
        </a:xfrm>
        <a:prstGeom prst="corner">
          <a:avLst>
            <a:gd name="adj1" fmla="val 16120"/>
            <a:gd name="adj2" fmla="val 16110"/>
          </a:avLst>
        </a:prstGeom>
        <a:solidFill>
          <a:srgbClr val="A28525"/>
        </a:solidFill>
        <a:ln w="12700" cap="flat" cmpd="sng" algn="ctr">
          <a:solidFill>
            <a:srgbClr val="A2852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C6B1C1-85C4-42AC-9B6A-DADA95E1668A}">
      <dsp:nvSpPr>
        <dsp:cNvPr id="0" name=""/>
        <dsp:cNvSpPr/>
      </dsp:nvSpPr>
      <dsp:spPr>
        <a:xfrm>
          <a:off x="205302" y="1664305"/>
          <a:ext cx="1841982" cy="16146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rgbClr val="0F2351"/>
              </a:solidFill>
            </a:rPr>
            <a:t>Support fundamental SBE research at MSIs</a:t>
          </a:r>
        </a:p>
      </dsp:txBody>
      <dsp:txXfrm>
        <a:off x="205302" y="1664305"/>
        <a:ext cx="1841982" cy="1614605"/>
      </dsp:txXfrm>
    </dsp:sp>
    <dsp:sp modelId="{B2133466-B267-4630-9367-053E92D865A5}">
      <dsp:nvSpPr>
        <dsp:cNvPr id="0" name=""/>
        <dsp:cNvSpPr/>
      </dsp:nvSpPr>
      <dsp:spPr>
        <a:xfrm>
          <a:off x="1699741" y="904491"/>
          <a:ext cx="347543" cy="347543"/>
        </a:xfrm>
        <a:prstGeom prst="triangle">
          <a:avLst>
            <a:gd name="adj" fmla="val 100000"/>
          </a:avLst>
        </a:prstGeom>
        <a:solidFill>
          <a:srgbClr val="A28525"/>
        </a:solidFill>
        <a:ln w="12700" cap="flat" cmpd="sng" algn="ctr">
          <a:solidFill>
            <a:srgbClr val="A2852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B7CB23-DCB9-4979-959E-78E5862C888E}">
      <dsp:nvSpPr>
        <dsp:cNvPr id="0" name=""/>
        <dsp:cNvSpPr/>
      </dsp:nvSpPr>
      <dsp:spPr>
        <a:xfrm rot="5400000">
          <a:off x="2664924" y="216447"/>
          <a:ext cx="1226150" cy="2040287"/>
        </a:xfrm>
        <a:prstGeom prst="corner">
          <a:avLst>
            <a:gd name="adj1" fmla="val 16120"/>
            <a:gd name="adj2" fmla="val 16110"/>
          </a:avLst>
        </a:prstGeom>
        <a:solidFill>
          <a:srgbClr val="A28525"/>
        </a:solidFill>
        <a:ln w="12700" cap="flat" cmpd="sng" algn="ctr">
          <a:solidFill>
            <a:srgbClr val="A2852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56643A-1A9C-4902-BF0A-8FF7E861B550}">
      <dsp:nvSpPr>
        <dsp:cNvPr id="0" name=""/>
        <dsp:cNvSpPr/>
      </dsp:nvSpPr>
      <dsp:spPr>
        <a:xfrm>
          <a:off x="2448580" y="840245"/>
          <a:ext cx="2112441" cy="21751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rgbClr val="0F2351"/>
              </a:solidFill>
            </a:rPr>
            <a:t>Build research capacity and  partnerships</a:t>
          </a:r>
        </a:p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rgbClr val="0F2351"/>
              </a:solidFill>
            </a:rPr>
            <a:t> </a:t>
          </a:r>
        </a:p>
      </dsp:txBody>
      <dsp:txXfrm>
        <a:off x="2448580" y="840245"/>
        <a:ext cx="2112441" cy="2175132"/>
      </dsp:txXfrm>
    </dsp:sp>
    <dsp:sp modelId="{753C18E3-7C88-4F67-8638-24FC01CEBB42}">
      <dsp:nvSpPr>
        <dsp:cNvPr id="0" name=""/>
        <dsp:cNvSpPr/>
      </dsp:nvSpPr>
      <dsp:spPr>
        <a:xfrm>
          <a:off x="3954688" y="66238"/>
          <a:ext cx="347543" cy="347543"/>
        </a:xfrm>
        <a:prstGeom prst="triangle">
          <a:avLst>
            <a:gd name="adj" fmla="val 100000"/>
          </a:avLst>
        </a:prstGeom>
        <a:solidFill>
          <a:srgbClr val="A28525"/>
        </a:solidFill>
        <a:ln w="12700" cap="flat" cmpd="sng" algn="ctr">
          <a:solidFill>
            <a:srgbClr val="A2852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ED6A65-FBEE-4578-BACB-671A3AFFC81E}">
      <dsp:nvSpPr>
        <dsp:cNvPr id="0" name=""/>
        <dsp:cNvSpPr/>
      </dsp:nvSpPr>
      <dsp:spPr>
        <a:xfrm rot="5400000">
          <a:off x="4919870" y="-341541"/>
          <a:ext cx="1226150" cy="2040287"/>
        </a:xfrm>
        <a:prstGeom prst="corner">
          <a:avLst>
            <a:gd name="adj1" fmla="val 16120"/>
            <a:gd name="adj2" fmla="val 16110"/>
          </a:avLst>
        </a:prstGeom>
        <a:solidFill>
          <a:srgbClr val="A28525"/>
        </a:solidFill>
        <a:ln w="12700" cap="flat" cmpd="sng" algn="ctr">
          <a:solidFill>
            <a:srgbClr val="A2852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834BB5-ACD8-44EB-A52B-322B2C3FBB48}">
      <dsp:nvSpPr>
        <dsp:cNvPr id="0" name=""/>
        <dsp:cNvSpPr/>
      </dsp:nvSpPr>
      <dsp:spPr>
        <a:xfrm>
          <a:off x="4715195" y="268064"/>
          <a:ext cx="1841982" cy="16146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rgbClr val="0F2351"/>
              </a:solidFill>
            </a:rPr>
            <a:t>Broaden opportunities for MSI scholars </a:t>
          </a:r>
        </a:p>
      </dsp:txBody>
      <dsp:txXfrm>
        <a:off x="4715195" y="268064"/>
        <a:ext cx="1841982" cy="16146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1B3943-7905-41A8-8391-5F72E827A3B6}" type="datetimeFigureOut">
              <a:rPr lang="en-US" smtClean="0"/>
              <a:t>2/10/2021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6DC8D0-4730-430A-8CA2-DAE5E9AB62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654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6DC8D0-4730-430A-8CA2-DAE5E9AB62C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125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6DC8D0-4730-430A-8CA2-DAE5E9AB62C0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4675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6DC8D0-4730-430A-8CA2-DAE5E9AB62C0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6820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6DC8D0-4730-430A-8CA2-DAE5E9AB62C0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2369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6DC8D0-4730-430A-8CA2-DAE5E9AB62C0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8385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6DC8D0-4730-430A-8CA2-DAE5E9AB62C0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8773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6DC8D0-4730-430A-8CA2-DAE5E9AB62C0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8508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0" u="none" strike="noStrike" dirty="0">
              <a:solidFill>
                <a:srgbClr val="132D69"/>
              </a:solidFill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6DC8D0-4730-430A-8CA2-DAE5E9AB62C0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3019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6DC8D0-4730-430A-8CA2-DAE5E9AB62C0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7821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6DC8D0-4730-430A-8CA2-DAE5E9AB62C0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0611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6DC8D0-4730-430A-8CA2-DAE5E9AB62C0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6841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6DC8D0-4730-430A-8CA2-DAE5E9AB62C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0790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6DC8D0-4730-430A-8CA2-DAE5E9AB62C0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7211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6DC8D0-4730-430A-8CA2-DAE5E9AB62C0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0884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6DC8D0-4730-430A-8CA2-DAE5E9AB62C0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6457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6DC8D0-4730-430A-8CA2-DAE5E9AB62C0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04979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6DC8D0-4730-430A-8CA2-DAE5E9AB62C0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06212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6DC8D0-4730-430A-8CA2-DAE5E9AB62C0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73368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6DC8D0-4730-430A-8CA2-DAE5E9AB62C0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30989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6DC8D0-4730-430A-8CA2-DAE5E9AB62C0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9149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6DC8D0-4730-430A-8CA2-DAE5E9AB62C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5285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rgbClr val="0F235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6DC8D0-4730-430A-8CA2-DAE5E9AB62C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0021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6DC8D0-4730-430A-8CA2-DAE5E9AB62C0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8253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6DC8D0-4730-430A-8CA2-DAE5E9AB62C0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0785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6DC8D0-4730-430A-8CA2-DAE5E9AB62C0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7405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6DC8D0-4730-430A-8CA2-DAE5E9AB62C0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5689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6DC8D0-4730-430A-8CA2-DAE5E9AB62C0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748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56E8E-ED4B-40C6-BA18-40010E8A65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7E17D7-2A5D-40F0-B3A2-E6F0DE761B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50BE00-414F-43B4-8E6A-9D8DDB127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1733E-19CD-40B4-82C9-0E008D626E3B}" type="datetime1">
              <a:rPr lang="en-US" smtClean="0"/>
              <a:t>2/10/2021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E4322C-C161-4569-9C21-CDD4C21F3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Build and Broaden Program Page: https://go.usa.gov/xAnZD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560F81-4C9C-4D28-82B0-66D1CB565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9D3C5-A853-4990-B8CA-AABE2CE6D55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992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363EF-AE76-49CF-A2AC-363F3A705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999944-1CB0-4DB2-8FBA-7B5A9016B3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303E6B-4681-4AC4-BAAB-6655BD240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09E43-62D8-4B04-92F4-D2C94B041C3D}" type="datetime1">
              <a:rPr lang="en-US" smtClean="0"/>
              <a:t>2/10/2021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874ED3-8EA5-4669-A85A-658384CF7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Build and Broaden Program Page: https://go.usa.gov/xAnZD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34EF96-9CD9-4154-A542-24B6C4FF1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9D3C5-A853-4990-B8CA-AABE2CE6D55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911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D33B469-AAC0-4006-A474-3BA7A5CA38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BE0437-6CEC-4D8B-B865-BDAD96F85F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E99CA3-7BA5-4271-A912-9141650AF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CDE44-70CE-4D2E-B3D1-2E38B955DE4D}" type="datetime1">
              <a:rPr lang="en-US" smtClean="0"/>
              <a:t>2/10/2021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56F773-E2C9-42A5-8EAA-4FC85EDAE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Build and Broaden Program Page: https://go.usa.gov/xAnZD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DE375A-C7C5-4F1A-BE08-485CF7DB1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9D3C5-A853-4990-B8CA-AABE2CE6D55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585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FCD3B-F731-481F-855B-3C18CB05F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5B0B22-E1AF-48BA-B085-9C22756EFB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2FF037-7A50-4C58-8E9D-2D4B95249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404E4-B66F-4C4F-8A6E-6B033E5BBBEA}" type="datetime1">
              <a:rPr lang="en-US" smtClean="0"/>
              <a:t>2/10/2021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308A4-407B-4B29-A092-43E229423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Build and Broaden Program Page: https://go.usa.gov/xAnZD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D74F6A-5190-4297-911A-CBDD6C518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9D3C5-A853-4990-B8CA-AABE2CE6D55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165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0C88C-B58F-4252-B231-071B86680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B24042-C690-4691-8C4D-D7CEF72766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37744E-9CC7-4440-B56B-0AF9239F5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8A155-5BBD-4DEA-810B-EA0690492DD9}" type="datetime1">
              <a:rPr lang="en-US" smtClean="0"/>
              <a:t>2/10/2021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6C5E61-B7C1-4E3A-B81E-8AD65DCF5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Build and Broaden Program Page: https://go.usa.gov/xAnZD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B98060-142E-4489-BEA0-374BD838A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9D3C5-A853-4990-B8CA-AABE2CE6D55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32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17D0A-D7A4-48B2-B21E-83F41D045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9682CA-6CDF-4ACC-B3BA-E739C54337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5E772A-78FE-416C-BCD9-284282F30B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7482F7-D585-4340-88CE-208EFEA79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D9AD5-7CC5-41C8-BF2D-BCAD9CF4E544}" type="datetime1">
              <a:rPr lang="en-US" smtClean="0"/>
              <a:t>2/10/2021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6F3E24-4F99-4CC3-8AA8-D19A02BF7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Build and Broaden Program Page: https://go.usa.gov/xAnZD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A85E48-3F45-4DFC-81AA-3918B04AC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9D3C5-A853-4990-B8CA-AABE2CE6D55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648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9FB69-BE44-4BE2-93F7-02EB3D2BC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E5FA44-7C71-44EB-BBE4-D9D31F6EAB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EA11BE-6628-4197-B546-05CF88D01E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E074E4-2C61-4A87-BC20-2DD20E72EE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7A6CB7-DE3B-49DA-B655-916D6F0FF8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FD216D-CE02-4E80-B287-5E84E5771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9CC76-6AFB-431D-9FE8-507CA734EF10}" type="datetime1">
              <a:rPr lang="en-US" smtClean="0"/>
              <a:t>2/10/2021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F4F6E91-3B57-42CC-B9CE-4F441D579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Build and Broaden Program Page: https://go.usa.gov/xAnZD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8BA14B-B4B3-4297-B56B-C27C962C3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9D3C5-A853-4990-B8CA-AABE2CE6D55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708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537EB1-84AE-4ACE-A2FE-0736CC865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9FEFEF-8A85-4168-8366-6113634E5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8C756-BA98-45A8-928A-8FE184AA9EA1}" type="datetime1">
              <a:rPr lang="en-US" smtClean="0"/>
              <a:t>2/10/2021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A657D6-CF5C-4A16-9C45-F01C9784F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Build and Broaden Program Page: https://go.usa.gov/xAnZD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0A4244-D793-489B-A30F-B3B9B9249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9D3C5-A853-4990-B8CA-AABE2CE6D55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838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CA419B-1D5B-491A-BD40-52405BD9F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18D25-D7C0-45F0-BA50-8FAD25DDC649}" type="datetime1">
              <a:rPr lang="en-US" smtClean="0"/>
              <a:t>2/10/2021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0158D2-DCD1-4EFC-A323-34F0F301F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Build and Broaden Program Page: https://go.usa.gov/xAnZD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C1D98A-3C9D-4A25-AAAD-1AB01F0E7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9D3C5-A853-4990-B8CA-AABE2CE6D55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850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038AD-2F15-469F-9B2E-A64395DB9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EC777C-76D0-4E7D-A337-C056EB39D3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91752A-C706-4623-97D6-8601C3A79E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0B4BA9-2F2B-4F44-B0FA-C40B743B5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82827-D4A5-4231-B239-2726F1C76755}" type="datetime1">
              <a:rPr lang="en-US" smtClean="0"/>
              <a:t>2/10/2021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02A9A9-BE3B-47EB-9F53-E4F47E8FA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Build and Broaden Program Page: https://go.usa.gov/xAnZD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AD713E-51FF-4598-85F8-D0203CDAF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9D3C5-A853-4990-B8CA-AABE2CE6D55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875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02E16-7975-4EB2-8B59-0A73C9A23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DF7CA90-EEBE-4472-B8C5-CB44BCC6CC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8FDA29-1004-42EE-96E2-3BD1573EFF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9D6823-65D7-4E8E-A5FF-94143D90CE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30437-220D-4BC1-AAED-4D8550A87A13}" type="datetime1">
              <a:rPr lang="en-US" smtClean="0"/>
              <a:t>2/10/2021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D92CBC-4C9F-47F1-82D0-ED19A299A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Build and Broaden Program Page: https://go.usa.gov/xAnZD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2CE1F4-E938-47B7-BA8D-598BA5C52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9D3C5-A853-4990-B8CA-AABE2CE6D55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140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E72450B-D7C7-42A1-A2E0-F39A6914C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932A26-3815-4D54-A40B-F8003E6C1D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7EC1B1-EE9A-4246-A424-E9EEDBAC38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06B2B1-BB95-4AB0-8780-CCBBFE6DCCB1}" type="datetime1">
              <a:rPr lang="en-US" smtClean="0"/>
              <a:t>2/10/2021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EA78D5-69D4-4083-BA35-4FFF3033DA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Build and Broaden Program Page: https://go.usa.gov/xAnZD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374595-524B-4C8F-B948-77C77F2B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F9D3C5-A853-4990-B8CA-AABE2CE6D55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350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fastlane@nsf.gov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mailto:support@grants.gov" TargetMode="External"/><Relationship Id="rId4" Type="http://schemas.openxmlformats.org/officeDocument/2006/relationships/hyperlink" Target="mailto:rgov@nsf.gov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sbe-buildandbroaden@nsf.gov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lwalker@nsf.gov" TargetMode="Externa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kmeyer@nsf.gov" TargetMode="External"/><Relationship Id="rId5" Type="http://schemas.openxmlformats.org/officeDocument/2006/relationships/hyperlink" Target="mailto:smattiso@nsf.gov" TargetMode="External"/><Relationship Id="rId4" Type="http://schemas.openxmlformats.org/officeDocument/2006/relationships/hyperlink" Target="mailto:jwelkom@nsf.gov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62FFBD9-CC79-4AD6-A5F4-C6F7A82D3E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Presentation</a:t>
            </a:r>
            <a:r>
              <a:rPr lang="en-US" baseline="0" dirty="0"/>
              <a:t> </a:t>
            </a:r>
            <a:r>
              <a:rPr lang="en-US" dirty="0"/>
              <a:t>Cover Slide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4B9C2E-3544-453E-9DDA-33397AFB50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0DA3B8B-6938-46F2-B2C6-5EA77A0E65C6}"/>
              </a:ext>
            </a:extLst>
          </p:cNvPr>
          <p:cNvSpPr txBox="1"/>
          <p:nvPr/>
        </p:nvSpPr>
        <p:spPr>
          <a:xfrm>
            <a:off x="952500" y="0"/>
            <a:ext cx="3249386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Build and Broaden 2.0 (B2 2.0): </a:t>
            </a:r>
            <a:r>
              <a:rPr lang="en-US" sz="30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Enhancing Social, Behavioral and Economic Science Research and Capacity at Minority-Serving Institutions</a:t>
            </a:r>
          </a:p>
        </p:txBody>
      </p:sp>
      <p:pic>
        <p:nvPicPr>
          <p:cNvPr id="7" name="Picture 6" descr="NSF Logo">
            <a:extLst>
              <a:ext uri="{FF2B5EF4-FFF2-40B4-BE49-F238E27FC236}">
                <a16:creationId xmlns:a16="http://schemas.microsoft.com/office/drawing/2014/main" id="{28D3A5B5-1FD5-4790-92EC-B4A32841845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545" y="4391225"/>
            <a:ext cx="1052736" cy="105823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AC2EFC8-F429-409C-9DBC-538C4124A394}"/>
              </a:ext>
            </a:extLst>
          </p:cNvPr>
          <p:cNvSpPr txBox="1"/>
          <p:nvPr/>
        </p:nvSpPr>
        <p:spPr>
          <a:xfrm>
            <a:off x="1347652" y="5590254"/>
            <a:ext cx="245908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Directorate for Social, Behavioral and Economic Sciences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02-09-2021</a:t>
            </a:r>
          </a:p>
        </p:txBody>
      </p:sp>
    </p:spTree>
    <p:extLst>
      <p:ext uri="{BB962C8B-B14F-4D97-AF65-F5344CB8AC3E}">
        <p14:creationId xmlns:p14="http://schemas.microsoft.com/office/powerpoint/2010/main" val="37421786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6DF837E-B46C-4F05-9640-91106B8922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0F235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000080"/>
              </a:highlight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9302DE-5354-4577-9807-43054C0B1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76821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F2351"/>
                </a:solidFill>
              </a:rPr>
              <a:t>How to submit B2 2.0 Proposals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7B8B81-CA71-4F77-9AB6-8D10AAA327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02384"/>
            <a:ext cx="10515600" cy="4351338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>
                <a:solidFill>
                  <a:srgbClr val="0F2351"/>
                </a:solidFill>
              </a:rPr>
              <a:t>Get support from your institution &amp; sponsored research office </a:t>
            </a:r>
            <a:r>
              <a:rPr lang="en-US" b="1" dirty="0">
                <a:solidFill>
                  <a:srgbClr val="0F2351"/>
                </a:solidFill>
              </a:rPr>
              <a:t>early</a:t>
            </a:r>
          </a:p>
          <a:p>
            <a:pPr>
              <a:spcAft>
                <a:spcPts val="1000"/>
              </a:spcAft>
            </a:pPr>
            <a:r>
              <a:rPr lang="en-US" dirty="0">
                <a:solidFill>
                  <a:srgbClr val="0F2351"/>
                </a:solidFill>
              </a:rPr>
              <a:t>Make sure to pay attention </a:t>
            </a:r>
            <a:r>
              <a:rPr lang="en-US" b="1" dirty="0">
                <a:solidFill>
                  <a:srgbClr val="0F2351"/>
                </a:solidFill>
              </a:rPr>
              <a:t>to internal deadlines</a:t>
            </a:r>
          </a:p>
          <a:p>
            <a:pPr>
              <a:spcAft>
                <a:spcPts val="1000"/>
              </a:spcAft>
            </a:pPr>
            <a:r>
              <a:rPr lang="en-US" dirty="0">
                <a:solidFill>
                  <a:srgbClr val="0F2351"/>
                </a:solidFill>
              </a:rPr>
              <a:t>Communicate with </a:t>
            </a:r>
            <a:r>
              <a:rPr lang="en-US" b="1" dirty="0">
                <a:solidFill>
                  <a:srgbClr val="0F2351"/>
                </a:solidFill>
              </a:rPr>
              <a:t>NSF POs</a:t>
            </a:r>
          </a:p>
          <a:p>
            <a:r>
              <a:rPr lang="en-US" dirty="0">
                <a:solidFill>
                  <a:srgbClr val="0F2351"/>
                </a:solidFill>
              </a:rPr>
              <a:t>For questions related to the use of FastLane or Research.gov, contact:</a:t>
            </a:r>
          </a:p>
          <a:p>
            <a:pPr lvl="1"/>
            <a:r>
              <a:rPr lang="en-US" dirty="0">
                <a:solidFill>
                  <a:srgbClr val="0F2351"/>
                </a:solidFill>
              </a:rPr>
              <a:t>FastLane and Research.gov Help Desk: 1-800-673-6188 </a:t>
            </a:r>
          </a:p>
          <a:p>
            <a:pPr lvl="1"/>
            <a:r>
              <a:rPr lang="en-US" dirty="0">
                <a:solidFill>
                  <a:srgbClr val="0F2351"/>
                </a:solidFill>
              </a:rPr>
              <a:t>FastLane Help Desk e-mail: </a:t>
            </a:r>
            <a:r>
              <a:rPr lang="en-US" dirty="0">
                <a:solidFill>
                  <a:srgbClr val="0F235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fastlane@nsf.gov</a:t>
            </a:r>
            <a:r>
              <a:rPr lang="en-US" dirty="0">
                <a:solidFill>
                  <a:srgbClr val="0F2351"/>
                </a:solidFill>
              </a:rPr>
              <a:t> </a:t>
            </a:r>
          </a:p>
          <a:p>
            <a:pPr lvl="1">
              <a:spcAft>
                <a:spcPts val="1000"/>
              </a:spcAft>
            </a:pPr>
            <a:r>
              <a:rPr lang="en-US" dirty="0">
                <a:solidFill>
                  <a:srgbClr val="0F2351"/>
                </a:solidFill>
              </a:rPr>
              <a:t>Research.gov Help Desk e-mail: </a:t>
            </a:r>
            <a:r>
              <a:rPr lang="en-US" dirty="0">
                <a:solidFill>
                  <a:srgbClr val="0F235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rgov@nsf.gov</a:t>
            </a:r>
            <a:r>
              <a:rPr lang="en-US" dirty="0">
                <a:solidFill>
                  <a:srgbClr val="0F2351"/>
                </a:solidFill>
              </a:rPr>
              <a:t> </a:t>
            </a:r>
          </a:p>
          <a:p>
            <a:r>
              <a:rPr lang="en-US" dirty="0">
                <a:solidFill>
                  <a:srgbClr val="0F2351"/>
                </a:solidFill>
              </a:rPr>
              <a:t>For questions relating to Grants.gov contact: </a:t>
            </a:r>
          </a:p>
          <a:p>
            <a:pPr lvl="1"/>
            <a:r>
              <a:rPr lang="en-US" dirty="0">
                <a:solidFill>
                  <a:srgbClr val="0F2351"/>
                </a:solidFill>
              </a:rPr>
              <a:t>Grants.gov Contact Center: 1-800-518-4726; e-mail: </a:t>
            </a:r>
            <a:r>
              <a:rPr lang="en-US" dirty="0">
                <a:solidFill>
                  <a:srgbClr val="0F235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support@grants.gov</a:t>
            </a:r>
            <a:endParaRPr lang="en-US" dirty="0">
              <a:solidFill>
                <a:srgbClr val="0F2351"/>
              </a:solidFill>
            </a:endParaRPr>
          </a:p>
          <a:p>
            <a:endParaRPr lang="en-US" dirty="0">
              <a:solidFill>
                <a:srgbClr val="0F2351"/>
              </a:solidFill>
            </a:endParaRPr>
          </a:p>
        </p:txBody>
      </p:sp>
      <p:pic>
        <p:nvPicPr>
          <p:cNvPr id="13" name="Picture 12" descr="NSF Logo">
            <a:extLst>
              <a:ext uri="{FF2B5EF4-FFF2-40B4-BE49-F238E27FC236}">
                <a16:creationId xmlns:a16="http://schemas.microsoft.com/office/drawing/2014/main" id="{46924CEB-9982-4346-8494-1033F6938EE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" y="6074397"/>
            <a:ext cx="753539" cy="757477"/>
          </a:xfrm>
          <a:prstGeom prst="rect">
            <a:avLst/>
          </a:prstGeom>
        </p:spPr>
      </p:pic>
      <p:sp>
        <p:nvSpPr>
          <p:cNvPr id="14" name="Footer Placeholder 7">
            <a:extLst>
              <a:ext uri="{FF2B5EF4-FFF2-40B4-BE49-F238E27FC236}">
                <a16:creationId xmlns:a16="http://schemas.microsoft.com/office/drawing/2014/main" id="{7CA18BCA-2CBB-4558-8563-A11849832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57945" y="6279529"/>
            <a:ext cx="5876109" cy="501650"/>
          </a:xfrm>
        </p:spPr>
        <p:txBody>
          <a:bodyPr/>
          <a:lstStyle/>
          <a:p>
            <a:r>
              <a:rPr lang="en-US" sz="1800" dirty="0">
                <a:solidFill>
                  <a:schemeClr val="bg1"/>
                </a:solidFill>
              </a:rPr>
              <a:t>Build and Broaden Program Page: https://go.usa.gov/xAnZD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D5E59E24-9E77-4B57-BFB6-77EAF4968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9D3C5-A853-4990-B8CA-AABE2CE6D551}" type="slidenum">
              <a:rPr lang="en-US" sz="1600" smtClean="0">
                <a:solidFill>
                  <a:schemeClr val="bg1"/>
                </a:solidFill>
              </a:rPr>
              <a:t>10</a:t>
            </a:fld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0620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D871164-04DD-4A49-B683-26AC0F9202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0F235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000080"/>
              </a:highlight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10986F-C69F-41A8-BBE2-B9DF9894E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0F2351"/>
                </a:solidFill>
              </a:rPr>
              <a:t>Do you have any general questions before you submit your proposal?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3961F7-4284-4E76-9AFA-930865B1A5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37291"/>
            <a:ext cx="10515600" cy="2251192"/>
          </a:xfrm>
        </p:spPr>
        <p:txBody>
          <a:bodyPr>
            <a:noAutofit/>
          </a:bodyPr>
          <a:lstStyle/>
          <a:p>
            <a:pPr marL="0" indent="0">
              <a:spcAft>
                <a:spcPts val="3000"/>
              </a:spcAft>
              <a:buNone/>
            </a:pPr>
            <a:r>
              <a:rPr lang="en-US" sz="3000" dirty="0">
                <a:solidFill>
                  <a:srgbClr val="0F2351"/>
                </a:solidFill>
              </a:rPr>
              <a:t>General questions about proposal submission can be directed to </a:t>
            </a:r>
            <a:r>
              <a:rPr lang="en-US" sz="3000" b="1" dirty="0">
                <a:solidFill>
                  <a:srgbClr val="0F2351"/>
                </a:solidFill>
              </a:rPr>
              <a:t>any SBE program director</a:t>
            </a:r>
            <a:r>
              <a:rPr lang="en-US" sz="3000" dirty="0">
                <a:solidFill>
                  <a:srgbClr val="0F2351"/>
                </a:solidFill>
              </a:rPr>
              <a:t> associated with the relevant disciplinary area of the proposal.</a:t>
            </a:r>
          </a:p>
        </p:txBody>
      </p:sp>
      <p:pic>
        <p:nvPicPr>
          <p:cNvPr id="14" name="Picture 13" descr="NSF Logo">
            <a:extLst>
              <a:ext uri="{FF2B5EF4-FFF2-40B4-BE49-F238E27FC236}">
                <a16:creationId xmlns:a16="http://schemas.microsoft.com/office/drawing/2014/main" id="{6FEE7894-1A29-4D38-9FED-DD92BD0408D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" y="6074397"/>
            <a:ext cx="753539" cy="757477"/>
          </a:xfrm>
          <a:prstGeom prst="rect">
            <a:avLst/>
          </a:prstGeom>
        </p:spPr>
      </p:pic>
      <p:sp>
        <p:nvSpPr>
          <p:cNvPr id="15" name="Footer Placeholder 7">
            <a:extLst>
              <a:ext uri="{FF2B5EF4-FFF2-40B4-BE49-F238E27FC236}">
                <a16:creationId xmlns:a16="http://schemas.microsoft.com/office/drawing/2014/main" id="{C3D5D8AF-5AE4-45FC-9209-2BC0DAA13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57945" y="6279529"/>
            <a:ext cx="5876109" cy="501650"/>
          </a:xfrm>
        </p:spPr>
        <p:txBody>
          <a:bodyPr/>
          <a:lstStyle/>
          <a:p>
            <a:r>
              <a:rPr lang="en-US" sz="1800" dirty="0">
                <a:solidFill>
                  <a:schemeClr val="bg1"/>
                </a:solidFill>
              </a:rPr>
              <a:t>Build and Broaden Program Page: https://go.usa.gov/xAnZD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E521CA9-31C4-4B77-8691-C879602F7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9D3C5-A853-4990-B8CA-AABE2CE6D551}" type="slidenum">
              <a:rPr lang="en-US" sz="1600" smtClean="0">
                <a:solidFill>
                  <a:schemeClr val="bg1"/>
                </a:solidFill>
              </a:rPr>
              <a:t>11</a:t>
            </a:fld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0588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D871164-04DD-4A49-B683-26AC0F9202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0F235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000080"/>
              </a:highlight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10986F-C69F-41A8-BBE2-B9DF9894E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52663"/>
            <a:ext cx="10672010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F2351"/>
                </a:solidFill>
              </a:rPr>
              <a:t>Specific questions about B2 2.0 before you submit your proposal?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3961F7-4284-4E76-9AFA-930865B1A5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8601"/>
            <a:ext cx="10515600" cy="4541838"/>
          </a:xfrm>
        </p:spPr>
        <p:txBody>
          <a:bodyPr/>
          <a:lstStyle/>
          <a:p>
            <a:pPr marL="0" indent="0">
              <a:buNone/>
            </a:pPr>
            <a:endParaRPr lang="en-US" dirty="0">
              <a:solidFill>
                <a:srgbClr val="0F2351"/>
              </a:solidFill>
            </a:endParaRPr>
          </a:p>
          <a:p>
            <a:pPr>
              <a:spcAft>
                <a:spcPts val="17000"/>
              </a:spcAft>
            </a:pPr>
            <a:r>
              <a:rPr lang="en-US" dirty="0">
                <a:solidFill>
                  <a:srgbClr val="0F2351"/>
                </a:solidFill>
              </a:rPr>
              <a:t>FAQs (NSF 21-032)</a:t>
            </a:r>
          </a:p>
          <a:p>
            <a:r>
              <a:rPr lang="en-US" dirty="0">
                <a:solidFill>
                  <a:srgbClr val="0F2351"/>
                </a:solidFill>
              </a:rPr>
              <a:t>B2 2.0 email address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0563C1"/>
                </a:solidFill>
                <a:hlinkClick r:id="rId3"/>
              </a:rPr>
              <a:t>sbe-buildandbroaden@nsf.gov</a:t>
            </a:r>
            <a:endParaRPr lang="en-US" dirty="0">
              <a:solidFill>
                <a:srgbClr val="0563C1"/>
              </a:solidFill>
            </a:endParaRPr>
          </a:p>
          <a:p>
            <a:pPr marL="457200" lvl="1" indent="0">
              <a:buNone/>
            </a:pPr>
            <a:endParaRPr lang="en-US" dirty="0">
              <a:solidFill>
                <a:srgbClr val="0F2351"/>
              </a:solidFill>
            </a:endParaRPr>
          </a:p>
        </p:txBody>
      </p:sp>
      <p:pic>
        <p:nvPicPr>
          <p:cNvPr id="7" name="Picture 6" descr="Screenshot of the title of the Build and Broaden frequently asked questions page&#10;">
            <a:extLst>
              <a:ext uri="{FF2B5EF4-FFF2-40B4-BE49-F238E27FC236}">
                <a16:creationId xmlns:a16="http://schemas.microsoft.com/office/drawing/2014/main" id="{ECB46EF6-F84F-44C5-8ECB-EC276BE1777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6498"/>
          <a:stretch/>
        </p:blipFill>
        <p:spPr>
          <a:xfrm>
            <a:off x="219806" y="2726405"/>
            <a:ext cx="11908796" cy="1239420"/>
          </a:xfrm>
          <a:prstGeom prst="rect">
            <a:avLst/>
          </a:prstGeom>
        </p:spPr>
      </p:pic>
      <p:pic>
        <p:nvPicPr>
          <p:cNvPr id="14" name="Picture 13" descr="NSF Logo">
            <a:extLst>
              <a:ext uri="{FF2B5EF4-FFF2-40B4-BE49-F238E27FC236}">
                <a16:creationId xmlns:a16="http://schemas.microsoft.com/office/drawing/2014/main" id="{6FEE7894-1A29-4D38-9FED-DD92BD0408D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" y="6074397"/>
            <a:ext cx="753539" cy="757477"/>
          </a:xfrm>
          <a:prstGeom prst="rect">
            <a:avLst/>
          </a:prstGeom>
        </p:spPr>
      </p:pic>
      <p:sp>
        <p:nvSpPr>
          <p:cNvPr id="15" name="Footer Placeholder 7">
            <a:extLst>
              <a:ext uri="{FF2B5EF4-FFF2-40B4-BE49-F238E27FC236}">
                <a16:creationId xmlns:a16="http://schemas.microsoft.com/office/drawing/2014/main" id="{C3D5D8AF-5AE4-45FC-9209-2BC0DAA13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57945" y="6279529"/>
            <a:ext cx="5876109" cy="501650"/>
          </a:xfrm>
        </p:spPr>
        <p:txBody>
          <a:bodyPr/>
          <a:lstStyle/>
          <a:p>
            <a:r>
              <a:rPr lang="en-US" sz="1800" dirty="0">
                <a:solidFill>
                  <a:schemeClr val="bg1"/>
                </a:solidFill>
              </a:rPr>
              <a:t>Build and Broaden Program Page: https://go.usa.gov/xAnZD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E521CA9-31C4-4B77-8691-C879602F7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9D3C5-A853-4990-B8CA-AABE2CE6D551}" type="slidenum">
              <a:rPr lang="en-US" sz="1600" smtClean="0">
                <a:solidFill>
                  <a:schemeClr val="bg1"/>
                </a:solidFill>
              </a:rPr>
              <a:t>12</a:t>
            </a:fld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9486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360CA85-675D-465B-A4A2-7B50EABFC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0F235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000080"/>
              </a:highlight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98CB9A-AC31-4B12-ADB7-BD75ED86D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739" y="247869"/>
            <a:ext cx="11107366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F2351"/>
                </a:solidFill>
              </a:rPr>
              <a:t>Questions about B2 2.0 before you submit your proposal?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B02324-AA27-4EAA-845C-A304398D44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08289"/>
            <a:ext cx="10854447" cy="4170363"/>
          </a:xfrm>
        </p:spPr>
        <p:txBody>
          <a:bodyPr>
            <a:normAutofit/>
          </a:bodyPr>
          <a:lstStyle/>
          <a:p>
            <a:pPr marL="0" indent="0">
              <a:spcAft>
                <a:spcPts val="2000"/>
              </a:spcAft>
              <a:buNone/>
            </a:pPr>
            <a:r>
              <a:rPr lang="en-US" dirty="0">
                <a:solidFill>
                  <a:srgbClr val="0F2351"/>
                </a:solidFill>
              </a:rPr>
              <a:t>Contact the cognizant program officers for B2 2.0 directly: </a:t>
            </a:r>
          </a:p>
          <a:p>
            <a:pPr lvl="1">
              <a:spcAft>
                <a:spcPts val="1500"/>
              </a:spcAft>
            </a:pPr>
            <a:r>
              <a:rPr lang="en-US" dirty="0">
                <a:solidFill>
                  <a:srgbClr val="0F2351"/>
                </a:solidFill>
              </a:rPr>
              <a:t>Lee D. Walker, telephone: (703) 292-7174, email: </a:t>
            </a:r>
            <a:r>
              <a:rPr lang="en-US" dirty="0">
                <a:solidFill>
                  <a:srgbClr val="0F235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lwalker@nsf.gov</a:t>
            </a:r>
            <a:r>
              <a:rPr lang="en-US" dirty="0">
                <a:solidFill>
                  <a:srgbClr val="0F2351"/>
                </a:solidFill>
              </a:rPr>
              <a:t> </a:t>
            </a:r>
          </a:p>
          <a:p>
            <a:pPr lvl="1">
              <a:spcAft>
                <a:spcPts val="1500"/>
              </a:spcAft>
            </a:pPr>
            <a:r>
              <a:rPr lang="en-US" dirty="0">
                <a:solidFill>
                  <a:srgbClr val="0F2351"/>
                </a:solidFill>
              </a:rPr>
              <a:t>Josie S. Welkom, telephone: (703) 292-7376, email: </a:t>
            </a:r>
            <a:r>
              <a:rPr lang="en-US" dirty="0">
                <a:solidFill>
                  <a:srgbClr val="0F235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jwelkom@nsf.gov</a:t>
            </a:r>
            <a:endParaRPr lang="en-US" dirty="0">
              <a:solidFill>
                <a:srgbClr val="0F2351"/>
              </a:solidFill>
            </a:endParaRPr>
          </a:p>
          <a:p>
            <a:pPr lvl="1">
              <a:spcAft>
                <a:spcPts val="1500"/>
              </a:spcAft>
            </a:pPr>
            <a:r>
              <a:rPr lang="en-US" dirty="0">
                <a:solidFill>
                  <a:srgbClr val="0F2351"/>
                </a:solidFill>
              </a:rPr>
              <a:t>Siobhan M. Mattison, telephone: (703) 292-2967, email: </a:t>
            </a:r>
            <a:r>
              <a:rPr lang="en-US" dirty="0">
                <a:solidFill>
                  <a:srgbClr val="0F235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smattiso@nsf.gov</a:t>
            </a:r>
            <a:endParaRPr lang="en-US" dirty="0">
              <a:solidFill>
                <a:srgbClr val="0F2351"/>
              </a:solidFill>
            </a:endParaRPr>
          </a:p>
          <a:p>
            <a:pPr lvl="1">
              <a:spcAft>
                <a:spcPts val="2400"/>
              </a:spcAft>
            </a:pPr>
            <a:r>
              <a:rPr lang="en-US" dirty="0">
                <a:solidFill>
                  <a:srgbClr val="0F2351"/>
                </a:solidFill>
              </a:rPr>
              <a:t>Katherine Meyer, telephone: (703) 292-7099, email: </a:t>
            </a:r>
            <a:r>
              <a:rPr lang="en-US" dirty="0">
                <a:solidFill>
                  <a:srgbClr val="0F235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kmeyer@nsf.gov</a:t>
            </a:r>
            <a:endParaRPr lang="en-US" dirty="0">
              <a:solidFill>
                <a:srgbClr val="0F2351"/>
              </a:solidFill>
            </a:endParaRPr>
          </a:p>
          <a:p>
            <a:pPr marL="457200" lvl="1" indent="0">
              <a:spcAft>
                <a:spcPts val="1500"/>
              </a:spcAft>
              <a:buNone/>
            </a:pPr>
            <a:r>
              <a:rPr lang="en-US" sz="2400" dirty="0">
                <a:solidFill>
                  <a:srgbClr val="0F2351"/>
                </a:solidFill>
              </a:rPr>
              <a:t>For specific questions about B2 2.0, </a:t>
            </a:r>
            <a:r>
              <a:rPr lang="en-US" sz="2400" b="1" dirty="0">
                <a:solidFill>
                  <a:srgbClr val="0F2351"/>
                </a:solidFill>
              </a:rPr>
              <a:t>you may include a “one-pager” </a:t>
            </a:r>
            <a:r>
              <a:rPr lang="en-US" sz="2400" dirty="0">
                <a:solidFill>
                  <a:srgbClr val="0F2351"/>
                </a:solidFill>
              </a:rPr>
              <a:t>with your inquiries to the cognizant program officers </a:t>
            </a:r>
            <a:endParaRPr lang="en-US" dirty="0">
              <a:solidFill>
                <a:srgbClr val="0F2351"/>
              </a:solidFill>
            </a:endParaRPr>
          </a:p>
          <a:p>
            <a:pPr marL="457200" lvl="1" indent="0">
              <a:buNone/>
            </a:pPr>
            <a:endParaRPr lang="en-US" dirty="0">
              <a:solidFill>
                <a:srgbClr val="0F2351"/>
              </a:solidFill>
            </a:endParaRPr>
          </a:p>
          <a:p>
            <a:endParaRPr lang="en-US" dirty="0">
              <a:solidFill>
                <a:srgbClr val="0F2351"/>
              </a:solidFill>
            </a:endParaRPr>
          </a:p>
        </p:txBody>
      </p:sp>
      <p:pic>
        <p:nvPicPr>
          <p:cNvPr id="6" name="Picture 5" descr="NSF Logo">
            <a:extLst>
              <a:ext uri="{FF2B5EF4-FFF2-40B4-BE49-F238E27FC236}">
                <a16:creationId xmlns:a16="http://schemas.microsoft.com/office/drawing/2014/main" id="{86DC7E4D-E597-4575-9585-15F3D8BA429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" y="6074397"/>
            <a:ext cx="753539" cy="757477"/>
          </a:xfrm>
          <a:prstGeom prst="rect">
            <a:avLst/>
          </a:prstGeom>
        </p:spPr>
      </p:pic>
      <p:sp>
        <p:nvSpPr>
          <p:cNvPr id="7" name="Footer Placeholder 7">
            <a:extLst>
              <a:ext uri="{FF2B5EF4-FFF2-40B4-BE49-F238E27FC236}">
                <a16:creationId xmlns:a16="http://schemas.microsoft.com/office/drawing/2014/main" id="{FCAF8365-5E08-41A2-B858-A41A34EDE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57945" y="6279529"/>
            <a:ext cx="5876109" cy="501650"/>
          </a:xfrm>
        </p:spPr>
        <p:txBody>
          <a:bodyPr/>
          <a:lstStyle/>
          <a:p>
            <a:r>
              <a:rPr lang="en-US" sz="1800" dirty="0">
                <a:solidFill>
                  <a:schemeClr val="bg1"/>
                </a:solidFill>
              </a:rPr>
              <a:t>Build and Broaden Program Page: https://go.usa.gov/xAnZD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DFB833-B451-4850-9964-4FF2EE7E2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9D3C5-A853-4990-B8CA-AABE2CE6D551}" type="slidenum">
              <a:rPr lang="en-US" sz="1600" smtClean="0">
                <a:solidFill>
                  <a:schemeClr val="bg1"/>
                </a:solidFill>
              </a:rPr>
              <a:t>13</a:t>
            </a:fld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7226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D871164-04DD-4A49-B683-26AC0F9202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0F235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000080"/>
              </a:highlight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10986F-C69F-41A8-BBE2-B9DF9894E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575" y="-168744"/>
            <a:ext cx="12192000" cy="1325563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rgbClr val="0F2351"/>
                </a:solidFill>
              </a:rPr>
              <a:t>Example One-Pager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0F777516-99A9-4449-A350-BF6112AE8064}"/>
              </a:ext>
            </a:extLst>
          </p:cNvPr>
          <p:cNvSpPr txBox="1">
            <a:spLocks/>
          </p:cNvSpPr>
          <p:nvPr/>
        </p:nvSpPr>
        <p:spPr>
          <a:xfrm>
            <a:off x="838199" y="1493758"/>
            <a:ext cx="4453647" cy="404460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0"/>
              </a:spcAft>
              <a:buNone/>
            </a:pPr>
            <a:r>
              <a:rPr lang="en-US" dirty="0">
                <a:solidFill>
                  <a:srgbClr val="0F2351"/>
                </a:solidFill>
              </a:rPr>
              <a:t>1. Intellectual Merit</a:t>
            </a:r>
            <a:endParaRPr lang="en-US" sz="4500" dirty="0">
              <a:solidFill>
                <a:srgbClr val="0F2351"/>
              </a:solidFill>
            </a:endParaRPr>
          </a:p>
          <a:p>
            <a:pPr marL="0" indent="0">
              <a:spcAft>
                <a:spcPts val="6000"/>
              </a:spcAft>
              <a:buNone/>
            </a:pPr>
            <a:r>
              <a:rPr lang="en-US" dirty="0">
                <a:solidFill>
                  <a:srgbClr val="0F2351"/>
                </a:solidFill>
              </a:rPr>
              <a:t>2. Broader Impacts</a:t>
            </a:r>
            <a:endParaRPr lang="en-US" dirty="0">
              <a:solidFill>
                <a:srgbClr val="0F2351"/>
              </a:solidFill>
              <a:cs typeface="Calibri" panose="020F0502020204030204"/>
            </a:endParaRPr>
          </a:p>
          <a:p>
            <a:pPr marL="0" indent="0">
              <a:spcAft>
                <a:spcPts val="6000"/>
              </a:spcAft>
              <a:buNone/>
            </a:pPr>
            <a:r>
              <a:rPr lang="en-US" dirty="0">
                <a:solidFill>
                  <a:srgbClr val="0F2351"/>
                </a:solidFill>
                <a:cs typeface="Calibri" panose="020F0502020204030204"/>
              </a:rPr>
              <a:t>3. Specific Aims</a:t>
            </a:r>
          </a:p>
          <a:p>
            <a:pPr marL="514350" indent="-514350">
              <a:spcAft>
                <a:spcPts val="6000"/>
              </a:spcAft>
              <a:buAutoNum type="arabicPeriod"/>
            </a:pPr>
            <a:endParaRPr lang="en-US" dirty="0">
              <a:solidFill>
                <a:srgbClr val="0F2351"/>
              </a:solidFill>
              <a:cs typeface="Calibri" panose="020F0502020204030204"/>
            </a:endParaRPr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C17B5431-8B92-4BB1-8B6B-1BEF29882A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740413" y="1457940"/>
            <a:ext cx="978408" cy="484632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rgbClr val="0F23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04D55123-CE2A-4825-ADFE-09FB49E36B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740413" y="2800923"/>
            <a:ext cx="978408" cy="484632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rgbClr val="0F23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1E800275-BEAA-4FCE-A943-9E51CE3B8E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740413" y="4120562"/>
            <a:ext cx="978408" cy="484632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rgbClr val="0F23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A9524D17-C070-4146-8207-B1F4BF80A3E3}"/>
              </a:ext>
            </a:extLst>
          </p:cNvPr>
          <p:cNvSpPr txBox="1">
            <a:spLocks/>
          </p:cNvSpPr>
          <p:nvPr/>
        </p:nvSpPr>
        <p:spPr>
          <a:xfrm>
            <a:off x="6109709" y="1415859"/>
            <a:ext cx="5461260" cy="9979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F2351"/>
                </a:solidFill>
                <a:cs typeface="Calibri"/>
              </a:rPr>
              <a:t>Background</a:t>
            </a:r>
            <a:endParaRPr lang="en-US" dirty="0">
              <a:solidFill>
                <a:srgbClr val="0F2351"/>
              </a:solidFill>
            </a:endParaRPr>
          </a:p>
          <a:p>
            <a:r>
              <a:rPr lang="en-US" dirty="0">
                <a:solidFill>
                  <a:srgbClr val="0F2351"/>
                </a:solidFill>
              </a:rPr>
              <a:t>Potential to advance knowledge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001DF381-FEB1-4354-921E-68AB21372710}"/>
              </a:ext>
            </a:extLst>
          </p:cNvPr>
          <p:cNvSpPr txBox="1">
            <a:spLocks/>
          </p:cNvSpPr>
          <p:nvPr/>
        </p:nvSpPr>
        <p:spPr>
          <a:xfrm>
            <a:off x="6098488" y="2652131"/>
            <a:ext cx="5985244" cy="1308556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F2351"/>
                </a:solidFill>
              </a:rPr>
              <a:t>Potential to benefit society</a:t>
            </a:r>
            <a:endParaRPr lang="en-US" dirty="0">
              <a:solidFill>
                <a:srgbClr val="0F2351"/>
              </a:solidFill>
              <a:cs typeface="Calibri"/>
            </a:endParaRPr>
          </a:p>
          <a:p>
            <a:r>
              <a:rPr lang="en-US" dirty="0">
                <a:solidFill>
                  <a:srgbClr val="0F2351"/>
                </a:solidFill>
              </a:rPr>
              <a:t>Contribution to achievement of specific societal outcomes</a:t>
            </a:r>
            <a:endParaRPr lang="en-US" dirty="0">
              <a:solidFill>
                <a:srgbClr val="0F2351"/>
              </a:solidFill>
              <a:cs typeface="Calibri"/>
            </a:endParaRPr>
          </a:p>
          <a:p>
            <a:endParaRPr lang="en-US" dirty="0">
              <a:solidFill>
                <a:srgbClr val="0F2351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E77349A-F29C-4152-B8E9-DAC0108B5E27}"/>
              </a:ext>
            </a:extLst>
          </p:cNvPr>
          <p:cNvSpPr txBox="1">
            <a:spLocks/>
          </p:cNvSpPr>
          <p:nvPr/>
        </p:nvSpPr>
        <p:spPr>
          <a:xfrm>
            <a:off x="6095999" y="4146584"/>
            <a:ext cx="5985244" cy="612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F2351"/>
                </a:solidFill>
              </a:rPr>
              <a:t>Research questions and hypotheses</a:t>
            </a:r>
          </a:p>
          <a:p>
            <a:endParaRPr lang="en-US" dirty="0">
              <a:solidFill>
                <a:srgbClr val="0F2351"/>
              </a:solidFill>
            </a:endParaRPr>
          </a:p>
          <a:p>
            <a:endParaRPr lang="en-US" dirty="0">
              <a:solidFill>
                <a:srgbClr val="0F2351"/>
              </a:solidFill>
            </a:endParaRPr>
          </a:p>
        </p:txBody>
      </p:sp>
      <p:pic>
        <p:nvPicPr>
          <p:cNvPr id="14" name="Picture 13" descr="NSF Logo">
            <a:extLst>
              <a:ext uri="{FF2B5EF4-FFF2-40B4-BE49-F238E27FC236}">
                <a16:creationId xmlns:a16="http://schemas.microsoft.com/office/drawing/2014/main" id="{6FEE7894-1A29-4D38-9FED-DD92BD0408D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" y="6074397"/>
            <a:ext cx="753539" cy="757477"/>
          </a:xfrm>
          <a:prstGeom prst="rect">
            <a:avLst/>
          </a:prstGeom>
        </p:spPr>
      </p:pic>
      <p:sp>
        <p:nvSpPr>
          <p:cNvPr id="15" name="Footer Placeholder 7">
            <a:extLst>
              <a:ext uri="{FF2B5EF4-FFF2-40B4-BE49-F238E27FC236}">
                <a16:creationId xmlns:a16="http://schemas.microsoft.com/office/drawing/2014/main" id="{C3D5D8AF-5AE4-45FC-9209-2BC0DAA13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57945" y="6279529"/>
            <a:ext cx="5876109" cy="501650"/>
          </a:xfrm>
        </p:spPr>
        <p:txBody>
          <a:bodyPr/>
          <a:lstStyle/>
          <a:p>
            <a:r>
              <a:rPr lang="en-US" sz="1800" dirty="0">
                <a:solidFill>
                  <a:schemeClr val="bg1"/>
                </a:solidFill>
              </a:rPr>
              <a:t>Build and Broaden Program Page: https://go.usa.gov/xAnZD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E521CA9-31C4-4B77-8691-C879602F7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9D3C5-A853-4990-B8CA-AABE2CE6D551}" type="slidenum">
              <a:rPr lang="en-US" sz="1600" smtClean="0">
                <a:solidFill>
                  <a:schemeClr val="bg1"/>
                </a:solidFill>
              </a:rPr>
              <a:t>14</a:t>
            </a:fld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2454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9862059-E18B-47BF-B0CA-D93288929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0F235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000080"/>
              </a:highlight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6E1C42-19A9-49F5-9DD8-69BE088CD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118" y="-133075"/>
            <a:ext cx="11488838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F2351"/>
                </a:solidFill>
              </a:rPr>
              <a:t>Proposal Preparation Instructions</a:t>
            </a:r>
          </a:p>
        </p:txBody>
      </p:sp>
      <p:pic>
        <p:nvPicPr>
          <p:cNvPr id="5" name="Content Placeholder 4" descr="Screenshot of the Build and Broaden 2.0 solicitation">
            <a:extLst>
              <a:ext uri="{FF2B5EF4-FFF2-40B4-BE49-F238E27FC236}">
                <a16:creationId xmlns:a16="http://schemas.microsoft.com/office/drawing/2014/main" id="{837474EC-3DF8-42C6-98CA-812EA8D7C5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009" y="1192489"/>
            <a:ext cx="4438696" cy="4810378"/>
          </a:xfrm>
          <a:ln>
            <a:solidFill>
              <a:schemeClr val="tx1"/>
            </a:solidFill>
          </a:ln>
        </p:spPr>
      </p:pic>
      <p:pic>
        <p:nvPicPr>
          <p:cNvPr id="7" name="Picture 6" descr="Cover of the NSF Proposal and Award Policies and Procedures Guide (PAPPG)">
            <a:extLst>
              <a:ext uri="{FF2B5EF4-FFF2-40B4-BE49-F238E27FC236}">
                <a16:creationId xmlns:a16="http://schemas.microsoft.com/office/drawing/2014/main" id="{59F589AC-6241-481D-9CD4-59994DDFAD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377" y="1192488"/>
            <a:ext cx="4150571" cy="4810377"/>
          </a:xfrm>
          <a:prstGeom prst="rect">
            <a:avLst/>
          </a:prstGeom>
        </p:spPr>
      </p:pic>
      <p:pic>
        <p:nvPicPr>
          <p:cNvPr id="13" name="Picture 12" descr="NSF Logo">
            <a:extLst>
              <a:ext uri="{FF2B5EF4-FFF2-40B4-BE49-F238E27FC236}">
                <a16:creationId xmlns:a16="http://schemas.microsoft.com/office/drawing/2014/main" id="{8D29CC49-707C-4019-8292-F5862B8E98D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" y="6074397"/>
            <a:ext cx="753539" cy="757477"/>
          </a:xfrm>
          <a:prstGeom prst="rect">
            <a:avLst/>
          </a:prstGeom>
        </p:spPr>
      </p:pic>
      <p:sp>
        <p:nvSpPr>
          <p:cNvPr id="14" name="Footer Placeholder 7">
            <a:extLst>
              <a:ext uri="{FF2B5EF4-FFF2-40B4-BE49-F238E27FC236}">
                <a16:creationId xmlns:a16="http://schemas.microsoft.com/office/drawing/2014/main" id="{5A032057-EEBD-4F0D-8A87-5024C5124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57945" y="6279529"/>
            <a:ext cx="5876109" cy="501650"/>
          </a:xfrm>
        </p:spPr>
        <p:txBody>
          <a:bodyPr/>
          <a:lstStyle/>
          <a:p>
            <a:r>
              <a:rPr lang="en-US" sz="1800" dirty="0">
                <a:solidFill>
                  <a:schemeClr val="bg1"/>
                </a:solidFill>
              </a:rPr>
              <a:t>Build and Broaden Program Page: https://go.usa.gov/xAnZD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DB989180-F2C0-4B21-8D74-2A2F0A229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9D3C5-A853-4990-B8CA-AABE2CE6D551}" type="slidenum">
              <a:rPr lang="en-US" sz="1600" smtClean="0">
                <a:solidFill>
                  <a:schemeClr val="bg1"/>
                </a:solidFill>
              </a:rPr>
              <a:t>15</a:t>
            </a:fld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3647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E91F111-B7BD-4609-B888-9B79331EDD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0F235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000080"/>
              </a:highlight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6E1C42-19A9-49F5-9DD8-69BE088CD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960" y="-2540"/>
            <a:ext cx="11750040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F2351"/>
                </a:solidFill>
              </a:rPr>
              <a:t>Proposal Preparation Instructions: Project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CDEB67-216A-4364-BEAC-1E22747C2D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23041"/>
            <a:ext cx="10515600" cy="4351338"/>
          </a:xfrm>
        </p:spPr>
        <p:txBody>
          <a:bodyPr>
            <a:normAutofit/>
          </a:bodyPr>
          <a:lstStyle/>
          <a:p>
            <a:pPr marL="0" indent="0">
              <a:spcAft>
                <a:spcPts val="1500"/>
              </a:spcAft>
              <a:buNone/>
            </a:pPr>
            <a:r>
              <a:rPr lang="en-US" sz="3200" dirty="0">
                <a:solidFill>
                  <a:srgbClr val="0F2351"/>
                </a:solidFill>
              </a:rPr>
              <a:t>M</a:t>
            </a:r>
            <a:r>
              <a:rPr lang="en-US" sz="3200" b="0" i="0" u="none" strike="noStrike" dirty="0">
                <a:solidFill>
                  <a:srgbClr val="0F2351"/>
                </a:solidFill>
                <a:effectLst/>
              </a:rPr>
              <a:t>ust include three </a:t>
            </a:r>
            <a:r>
              <a:rPr lang="en-US" sz="3200" b="1" i="0" u="none" strike="noStrike" dirty="0">
                <a:solidFill>
                  <a:srgbClr val="0F2351"/>
                </a:solidFill>
                <a:effectLst/>
              </a:rPr>
              <a:t>labeled </a:t>
            </a:r>
            <a:r>
              <a:rPr lang="en-US" sz="3200" b="0" i="0" u="none" strike="noStrike" dirty="0">
                <a:solidFill>
                  <a:srgbClr val="0F2351"/>
                </a:solidFill>
                <a:effectLst/>
              </a:rPr>
              <a:t>sections: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u="sng" dirty="0">
                <a:solidFill>
                  <a:srgbClr val="0F2351"/>
                </a:solidFill>
              </a:rPr>
              <a:t>O</a:t>
            </a:r>
            <a:r>
              <a:rPr lang="en-US" i="0" u="sng" strike="noStrike" dirty="0">
                <a:solidFill>
                  <a:srgbClr val="0F2351"/>
                </a:solidFill>
                <a:effectLst/>
              </a:rPr>
              <a:t>verview</a:t>
            </a:r>
            <a:r>
              <a:rPr lang="en-US" dirty="0">
                <a:solidFill>
                  <a:srgbClr val="0F2351"/>
                </a:solidFill>
              </a:rPr>
              <a:t> of the project,</a:t>
            </a:r>
            <a:r>
              <a:rPr lang="en-US" i="0" u="none" strike="noStrike" dirty="0">
                <a:solidFill>
                  <a:srgbClr val="0F2351"/>
                </a:solidFill>
                <a:effectLst/>
              </a:rPr>
              <a:t> </a:t>
            </a:r>
            <a:r>
              <a:rPr lang="en-US" dirty="0">
                <a:solidFill>
                  <a:srgbClr val="0F2351"/>
                </a:solidFill>
              </a:rPr>
              <a:t>beginning with the following: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200" b="1" i="0" u="none" strike="noStrike" dirty="0">
                <a:solidFill>
                  <a:srgbClr val="0F2351"/>
                </a:solidFill>
                <a:effectLst/>
              </a:rPr>
              <a:t>List of Participating MSI(s) </a:t>
            </a:r>
            <a:endParaRPr lang="en-US" sz="2200" b="1" dirty="0">
              <a:solidFill>
                <a:srgbClr val="0F2351"/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sz="2200" b="1" i="0" u="none" strike="noStrike" dirty="0">
                <a:solidFill>
                  <a:srgbClr val="0F2351"/>
                </a:solidFill>
                <a:effectLst/>
              </a:rPr>
              <a:t>Description of the MSI(s) </a:t>
            </a:r>
            <a:r>
              <a:rPr lang="en-US" sz="2200" i="0" u="none" strike="noStrike" dirty="0">
                <a:solidFill>
                  <a:srgbClr val="0F2351"/>
                </a:solidFill>
                <a:effectLst/>
              </a:rPr>
              <a:t>and MSI proportion of requested support </a:t>
            </a:r>
          </a:p>
          <a:p>
            <a:pPr marL="914400" lvl="1" indent="-457200">
              <a:spcAft>
                <a:spcPts val="2000"/>
              </a:spcAft>
              <a:buFont typeface="+mj-lt"/>
              <a:buAutoNum type="arabicPeriod"/>
            </a:pPr>
            <a:r>
              <a:rPr lang="en-US" sz="2200" b="1" i="0" u="none" strike="noStrike" dirty="0">
                <a:solidFill>
                  <a:srgbClr val="0F2351"/>
                </a:solidFill>
                <a:effectLst/>
              </a:rPr>
              <a:t>Research discipline(s) </a:t>
            </a:r>
            <a:r>
              <a:rPr lang="en-US" sz="2200" i="0" u="none" strike="noStrike" dirty="0">
                <a:solidFill>
                  <a:srgbClr val="0F2351"/>
                </a:solidFill>
                <a:effectLst/>
              </a:rPr>
              <a:t>advanced by the project</a:t>
            </a:r>
            <a:endParaRPr lang="en-US" sz="2200" dirty="0">
              <a:solidFill>
                <a:srgbClr val="0F2351"/>
              </a:solidFill>
            </a:endParaRPr>
          </a:p>
          <a:p>
            <a:pPr marL="514350" indent="-514350">
              <a:spcAft>
                <a:spcPts val="2000"/>
              </a:spcAft>
              <a:buFont typeface="+mj-lt"/>
              <a:buAutoNum type="arabicPeriod"/>
            </a:pPr>
            <a:r>
              <a:rPr lang="en-US" dirty="0">
                <a:solidFill>
                  <a:srgbClr val="0F2351"/>
                </a:solidFill>
              </a:rPr>
              <a:t>A</a:t>
            </a:r>
            <a:r>
              <a:rPr lang="en-US" i="0" u="none" strike="noStrike" dirty="0">
                <a:solidFill>
                  <a:srgbClr val="0F2351"/>
                </a:solidFill>
                <a:effectLst/>
              </a:rPr>
              <a:t> statement on the </a:t>
            </a:r>
            <a:r>
              <a:rPr lang="en-US" u="sng" dirty="0">
                <a:solidFill>
                  <a:srgbClr val="0F2351"/>
                </a:solidFill>
              </a:rPr>
              <a:t>I</a:t>
            </a:r>
            <a:r>
              <a:rPr lang="en-US" i="0" u="sng" strike="noStrike" dirty="0">
                <a:solidFill>
                  <a:srgbClr val="0F2351"/>
                </a:solidFill>
                <a:effectLst/>
              </a:rPr>
              <a:t>ntellectual Merit</a:t>
            </a:r>
            <a:r>
              <a:rPr lang="en-US" i="0" strike="noStrike" dirty="0">
                <a:solidFill>
                  <a:srgbClr val="0F2351"/>
                </a:solidFill>
                <a:effectLst/>
              </a:rPr>
              <a:t> </a:t>
            </a:r>
            <a:r>
              <a:rPr lang="en-US" i="0" u="none" strike="noStrike" dirty="0">
                <a:solidFill>
                  <a:srgbClr val="0F2351"/>
                </a:solidFill>
                <a:effectLst/>
              </a:rPr>
              <a:t>of the project</a:t>
            </a:r>
            <a:endParaRPr lang="en-US" dirty="0">
              <a:solidFill>
                <a:srgbClr val="0F2351"/>
              </a:solidFill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en-US" dirty="0">
                <a:solidFill>
                  <a:srgbClr val="0F2351"/>
                </a:solidFill>
              </a:rPr>
              <a:t>A statement on the </a:t>
            </a:r>
            <a:r>
              <a:rPr lang="en-US" u="sng" dirty="0">
                <a:solidFill>
                  <a:srgbClr val="0F2351"/>
                </a:solidFill>
              </a:rPr>
              <a:t>Broader Impacts</a:t>
            </a:r>
            <a:r>
              <a:rPr lang="en-US" dirty="0">
                <a:solidFill>
                  <a:srgbClr val="0F2351"/>
                </a:solidFill>
              </a:rPr>
              <a:t> of the project</a:t>
            </a:r>
          </a:p>
        </p:txBody>
      </p:sp>
      <p:pic>
        <p:nvPicPr>
          <p:cNvPr id="13" name="Picture 12" descr="NSF Logo">
            <a:extLst>
              <a:ext uri="{FF2B5EF4-FFF2-40B4-BE49-F238E27FC236}">
                <a16:creationId xmlns:a16="http://schemas.microsoft.com/office/drawing/2014/main" id="{8D29CC49-707C-4019-8292-F5862B8E98D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" y="6074397"/>
            <a:ext cx="753539" cy="757477"/>
          </a:xfrm>
          <a:prstGeom prst="rect">
            <a:avLst/>
          </a:prstGeom>
        </p:spPr>
      </p:pic>
      <p:sp>
        <p:nvSpPr>
          <p:cNvPr id="14" name="Footer Placeholder 7">
            <a:extLst>
              <a:ext uri="{FF2B5EF4-FFF2-40B4-BE49-F238E27FC236}">
                <a16:creationId xmlns:a16="http://schemas.microsoft.com/office/drawing/2014/main" id="{5A032057-EEBD-4F0D-8A87-5024C5124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57945" y="6279529"/>
            <a:ext cx="5876109" cy="501650"/>
          </a:xfrm>
        </p:spPr>
        <p:txBody>
          <a:bodyPr/>
          <a:lstStyle/>
          <a:p>
            <a:r>
              <a:rPr lang="en-US" sz="1800" dirty="0">
                <a:solidFill>
                  <a:schemeClr val="bg1"/>
                </a:solidFill>
              </a:rPr>
              <a:t>Build and Broaden Program Page: https://go.usa.gov/xAnZD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DB989180-F2C0-4B21-8D74-2A2F0A229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9D3C5-A853-4990-B8CA-AABE2CE6D551}" type="slidenum">
              <a:rPr lang="en-US" sz="1600" smtClean="0">
                <a:solidFill>
                  <a:schemeClr val="bg1"/>
                </a:solidFill>
              </a:rPr>
              <a:t>16</a:t>
            </a:fld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573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9862059-E18B-47BF-B0CA-D93288929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0F235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000080"/>
              </a:highlight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6E1C42-19A9-49F5-9DD8-69BE088CD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59" y="134606"/>
            <a:ext cx="13121640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F2351"/>
                </a:solidFill>
              </a:rPr>
              <a:t>Proposal Preparation Instructions: Other Required Documents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CDEB67-216A-4364-BEAC-1E22747C2D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36556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3200" dirty="0">
                <a:solidFill>
                  <a:srgbClr val="0F2351"/>
                </a:solidFill>
              </a:rPr>
              <a:t>1. References Cited </a:t>
            </a:r>
          </a:p>
          <a:p>
            <a:pPr marL="0" indent="0" algn="l">
              <a:buNone/>
            </a:pPr>
            <a:endParaRPr lang="en-US" sz="3200" dirty="0">
              <a:solidFill>
                <a:srgbClr val="0F2351"/>
              </a:solidFill>
            </a:endParaRPr>
          </a:p>
          <a:p>
            <a:pPr marL="0" indent="0" algn="l">
              <a:buNone/>
            </a:pPr>
            <a:r>
              <a:rPr lang="en-US" sz="3200" dirty="0">
                <a:solidFill>
                  <a:srgbClr val="0F2351"/>
                </a:solidFill>
              </a:rPr>
              <a:t>2. Biographical Sketch – required to use NSF format</a:t>
            </a:r>
          </a:p>
          <a:p>
            <a:pPr marL="0" indent="0" algn="l">
              <a:buNone/>
            </a:pPr>
            <a:endParaRPr lang="en-US" sz="3200" dirty="0">
              <a:solidFill>
                <a:srgbClr val="0F2351"/>
              </a:solidFill>
            </a:endParaRPr>
          </a:p>
          <a:p>
            <a:pPr marL="0" indent="0" algn="l">
              <a:buNone/>
            </a:pPr>
            <a:r>
              <a:rPr lang="en-US" sz="3200" dirty="0">
                <a:solidFill>
                  <a:srgbClr val="0F2351"/>
                </a:solidFill>
              </a:rPr>
              <a:t>3. Current &amp; Pending Support – required to use NSF format</a:t>
            </a:r>
          </a:p>
          <a:p>
            <a:pPr marL="0" indent="0" algn="l">
              <a:buNone/>
            </a:pPr>
            <a:endParaRPr lang="en-US" sz="3200" dirty="0">
              <a:solidFill>
                <a:srgbClr val="0F2351"/>
              </a:solidFill>
            </a:endParaRPr>
          </a:p>
          <a:p>
            <a:pPr marL="0" indent="0" algn="l">
              <a:buNone/>
            </a:pPr>
            <a:r>
              <a:rPr lang="en-US" sz="3200" dirty="0">
                <a:solidFill>
                  <a:srgbClr val="0F2351"/>
                </a:solidFill>
              </a:rPr>
              <a:t>4. Facilities Equipment and Other Resources</a:t>
            </a:r>
            <a:endParaRPr lang="en-US" dirty="0">
              <a:solidFill>
                <a:srgbClr val="0F2351"/>
              </a:solidFill>
            </a:endParaRPr>
          </a:p>
        </p:txBody>
      </p:sp>
      <p:pic>
        <p:nvPicPr>
          <p:cNvPr id="13" name="Picture 12" descr="NSF Logo">
            <a:extLst>
              <a:ext uri="{FF2B5EF4-FFF2-40B4-BE49-F238E27FC236}">
                <a16:creationId xmlns:a16="http://schemas.microsoft.com/office/drawing/2014/main" id="{8D29CC49-707C-4019-8292-F5862B8E98D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" y="6074397"/>
            <a:ext cx="753539" cy="757477"/>
          </a:xfrm>
          <a:prstGeom prst="rect">
            <a:avLst/>
          </a:prstGeom>
        </p:spPr>
      </p:pic>
      <p:sp>
        <p:nvSpPr>
          <p:cNvPr id="14" name="Footer Placeholder 7">
            <a:extLst>
              <a:ext uri="{FF2B5EF4-FFF2-40B4-BE49-F238E27FC236}">
                <a16:creationId xmlns:a16="http://schemas.microsoft.com/office/drawing/2014/main" id="{5A032057-EEBD-4F0D-8A87-5024C5124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57945" y="6279529"/>
            <a:ext cx="5876109" cy="501650"/>
          </a:xfrm>
        </p:spPr>
        <p:txBody>
          <a:bodyPr/>
          <a:lstStyle/>
          <a:p>
            <a:r>
              <a:rPr lang="en-US" sz="1800" dirty="0">
                <a:solidFill>
                  <a:schemeClr val="bg1"/>
                </a:solidFill>
              </a:rPr>
              <a:t>Build and Broaden Program Page: https://go.usa.gov/xAnZD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DB989180-F2C0-4B21-8D74-2A2F0A229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9D3C5-A853-4990-B8CA-AABE2CE6D551}" type="slidenum">
              <a:rPr lang="en-US" sz="1600" smtClean="0">
                <a:solidFill>
                  <a:schemeClr val="bg1"/>
                </a:solidFill>
              </a:rPr>
              <a:t>17</a:t>
            </a:fld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5316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D12E2A2E-2B4A-48AB-880E-03E9A62AFB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0F235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000080"/>
              </a:highlight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6E1C42-19A9-49F5-9DD8-69BE088CD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9" y="136525"/>
            <a:ext cx="11811001" cy="1325563"/>
          </a:xfrm>
        </p:spPr>
        <p:txBody>
          <a:bodyPr>
            <a:normAutofit/>
          </a:bodyPr>
          <a:lstStyle/>
          <a:p>
            <a:r>
              <a:rPr lang="en-US" sz="3800" b="1" dirty="0">
                <a:solidFill>
                  <a:srgbClr val="0F2351"/>
                </a:solidFill>
              </a:rPr>
              <a:t>Proposal Preparation Instructions: Project Description Part 1</a:t>
            </a:r>
            <a:br>
              <a:rPr lang="en-US" sz="3800" b="1" dirty="0">
                <a:solidFill>
                  <a:srgbClr val="0F2351"/>
                </a:solidFill>
              </a:rPr>
            </a:br>
            <a:endParaRPr lang="en-US" sz="3800" b="1" dirty="0">
              <a:solidFill>
                <a:srgbClr val="0F235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CDEB67-216A-4364-BEAC-1E22747C2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1103850"/>
            <a:ext cx="11455752" cy="4880853"/>
          </a:xfrm>
        </p:spPr>
        <p:txBody>
          <a:bodyPr>
            <a:normAutofit/>
          </a:bodyPr>
          <a:lstStyle/>
          <a:p>
            <a:pPr marL="0" indent="0">
              <a:spcAft>
                <a:spcPts val="2000"/>
              </a:spcAft>
              <a:buNone/>
            </a:pPr>
            <a:r>
              <a:rPr lang="en-US" sz="3200" dirty="0">
                <a:solidFill>
                  <a:srgbClr val="0F2351"/>
                </a:solidFill>
              </a:rPr>
              <a:t>Must include three </a:t>
            </a:r>
            <a:r>
              <a:rPr lang="en-US" sz="3200" b="1" dirty="0">
                <a:solidFill>
                  <a:srgbClr val="0F2351"/>
                </a:solidFill>
              </a:rPr>
              <a:t>labeled</a:t>
            </a:r>
            <a:r>
              <a:rPr lang="en-US" sz="3200" dirty="0">
                <a:solidFill>
                  <a:srgbClr val="0F2351"/>
                </a:solidFill>
              </a:rPr>
              <a:t> sections: </a:t>
            </a:r>
          </a:p>
          <a:p>
            <a:pPr marL="514350" indent="-514350" algn="l">
              <a:spcAft>
                <a:spcPts val="1000"/>
              </a:spcAft>
              <a:buFont typeface="+mj-lt"/>
              <a:buAutoNum type="arabicPeriod"/>
            </a:pPr>
            <a:r>
              <a:rPr lang="en-US" b="1" i="0" u="none" strike="noStrike" dirty="0">
                <a:solidFill>
                  <a:srgbClr val="0F2351"/>
                </a:solidFill>
                <a:effectLst/>
              </a:rPr>
              <a:t>Nature of Partnership and Investigator Roles</a:t>
            </a:r>
            <a:r>
              <a:rPr lang="en-US" b="0" i="0" u="none" strike="noStrike" dirty="0">
                <a:solidFill>
                  <a:srgbClr val="0F2351"/>
                </a:solidFill>
                <a:effectLst/>
              </a:rPr>
              <a:t>:</a:t>
            </a:r>
          </a:p>
          <a:p>
            <a:pPr lvl="1">
              <a:spcAft>
                <a:spcPts val="1500"/>
              </a:spcAft>
            </a:pPr>
            <a:r>
              <a:rPr lang="en-US" b="0" i="0" u="none" strike="noStrike" dirty="0">
                <a:solidFill>
                  <a:srgbClr val="0F2351"/>
                </a:solidFill>
                <a:effectLst/>
              </a:rPr>
              <a:t>If proposal is submitted by a single PI, </a:t>
            </a:r>
            <a:r>
              <a:rPr lang="en-US" dirty="0">
                <a:solidFill>
                  <a:srgbClr val="0F2351"/>
                </a:solidFill>
              </a:rPr>
              <a:t>write </a:t>
            </a:r>
            <a:r>
              <a:rPr lang="en-US" b="0" i="0" u="none" strike="noStrike" dirty="0">
                <a:solidFill>
                  <a:srgbClr val="0F2351"/>
                </a:solidFill>
                <a:effectLst/>
              </a:rPr>
              <a:t>“does not apply” in this section. </a:t>
            </a:r>
          </a:p>
          <a:p>
            <a:pPr lvl="1"/>
            <a:r>
              <a:rPr lang="en-US" dirty="0">
                <a:solidFill>
                  <a:srgbClr val="0F2351"/>
                </a:solidFill>
              </a:rPr>
              <a:t>If the proposal includes a partnership: </a:t>
            </a:r>
          </a:p>
          <a:p>
            <a:pPr lvl="2"/>
            <a:r>
              <a:rPr lang="en-US" dirty="0">
                <a:solidFill>
                  <a:srgbClr val="0F2351"/>
                </a:solidFill>
              </a:rPr>
              <a:t>Detail the </a:t>
            </a:r>
            <a:r>
              <a:rPr lang="en-US" b="1" dirty="0">
                <a:solidFill>
                  <a:srgbClr val="0F2351"/>
                </a:solidFill>
              </a:rPr>
              <a:t>nature of the research partnership </a:t>
            </a:r>
            <a:r>
              <a:rPr lang="en-US" dirty="0">
                <a:solidFill>
                  <a:srgbClr val="0F2351"/>
                </a:solidFill>
              </a:rPr>
              <a:t>between all participating institutions. </a:t>
            </a:r>
          </a:p>
          <a:p>
            <a:pPr lvl="2">
              <a:spcAft>
                <a:spcPts val="1500"/>
              </a:spcAft>
            </a:pPr>
            <a:r>
              <a:rPr lang="en-US" dirty="0">
                <a:solidFill>
                  <a:srgbClr val="0F2351"/>
                </a:solidFill>
              </a:rPr>
              <a:t>Describe </a:t>
            </a:r>
            <a:r>
              <a:rPr lang="en-US" b="1" dirty="0">
                <a:solidFill>
                  <a:srgbClr val="0F2351"/>
                </a:solidFill>
              </a:rPr>
              <a:t>the roles </a:t>
            </a:r>
            <a:r>
              <a:rPr lang="en-US" dirty="0">
                <a:solidFill>
                  <a:srgbClr val="0F2351"/>
                </a:solidFill>
              </a:rPr>
              <a:t>of each PI, co-PI, Senior Personnel, and collaborator</a:t>
            </a:r>
          </a:p>
          <a:p>
            <a:pPr lvl="1"/>
            <a:r>
              <a:rPr lang="en-US" dirty="0">
                <a:solidFill>
                  <a:srgbClr val="0F2351"/>
                </a:solidFill>
              </a:rPr>
              <a:t>Proposals submitted by </a:t>
            </a:r>
            <a:r>
              <a:rPr lang="en-US" u="sng" dirty="0">
                <a:solidFill>
                  <a:srgbClr val="0F2351"/>
                </a:solidFill>
              </a:rPr>
              <a:t>PIs not based at an MSI </a:t>
            </a:r>
            <a:r>
              <a:rPr lang="en-US" dirty="0">
                <a:solidFill>
                  <a:srgbClr val="0F2351"/>
                </a:solidFill>
              </a:rPr>
              <a:t>must also:</a:t>
            </a:r>
          </a:p>
          <a:p>
            <a:pPr lvl="2"/>
            <a:r>
              <a:rPr lang="en-US" dirty="0">
                <a:solidFill>
                  <a:srgbClr val="0F2351"/>
                </a:solidFill>
              </a:rPr>
              <a:t>Describe clearly </a:t>
            </a:r>
            <a:r>
              <a:rPr lang="en-US" b="1" dirty="0">
                <a:solidFill>
                  <a:srgbClr val="0F2351"/>
                </a:solidFill>
              </a:rPr>
              <a:t>the nature of the partnership</a:t>
            </a:r>
            <a:r>
              <a:rPr lang="en-US" dirty="0">
                <a:solidFill>
                  <a:srgbClr val="0F2351"/>
                </a:solidFill>
              </a:rPr>
              <a:t> with the participating MSI(s), </a:t>
            </a:r>
          </a:p>
          <a:p>
            <a:pPr lvl="2"/>
            <a:r>
              <a:rPr lang="en-US" dirty="0">
                <a:solidFill>
                  <a:srgbClr val="0F2351"/>
                </a:solidFill>
              </a:rPr>
              <a:t>Include efforts to </a:t>
            </a:r>
            <a:r>
              <a:rPr lang="en-US" b="1" dirty="0">
                <a:solidFill>
                  <a:srgbClr val="0F2351"/>
                </a:solidFill>
              </a:rPr>
              <a:t>ensure true collaborations </a:t>
            </a:r>
            <a:r>
              <a:rPr lang="en-US" dirty="0">
                <a:solidFill>
                  <a:srgbClr val="0F2351"/>
                </a:solidFill>
              </a:rPr>
              <a:t>among MSI and non-MSI participants</a:t>
            </a:r>
            <a:endParaRPr lang="en-US" b="0" i="0" u="none" strike="noStrike" dirty="0">
              <a:solidFill>
                <a:srgbClr val="0F2351"/>
              </a:solidFill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b="0" i="0" u="none" strike="noStrike" dirty="0">
              <a:solidFill>
                <a:srgbClr val="0F2351"/>
              </a:solidFill>
              <a:effectLst/>
            </a:endParaRPr>
          </a:p>
          <a:p>
            <a:pPr marL="0" indent="0">
              <a:buNone/>
            </a:pPr>
            <a:endParaRPr lang="en-US" dirty="0">
              <a:solidFill>
                <a:srgbClr val="0F2351"/>
              </a:solidFill>
            </a:endParaRPr>
          </a:p>
          <a:p>
            <a:pPr marL="457200" lvl="1" indent="0">
              <a:buNone/>
            </a:pPr>
            <a:endParaRPr lang="en-US" dirty="0">
              <a:solidFill>
                <a:srgbClr val="0F2351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F7B76DD-56CC-4E09-81CD-E7FB5B7168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" y="6074397"/>
            <a:ext cx="753539" cy="757477"/>
          </a:xfrm>
          <a:prstGeom prst="rect">
            <a:avLst/>
          </a:prstGeom>
        </p:spPr>
      </p:pic>
      <p:sp>
        <p:nvSpPr>
          <p:cNvPr id="17" name="Footer Placeholder 7">
            <a:extLst>
              <a:ext uri="{FF2B5EF4-FFF2-40B4-BE49-F238E27FC236}">
                <a16:creationId xmlns:a16="http://schemas.microsoft.com/office/drawing/2014/main" id="{828686B4-A879-4E03-BD57-4BDF14D392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57945" y="6279529"/>
            <a:ext cx="5876109" cy="501650"/>
          </a:xfrm>
        </p:spPr>
        <p:txBody>
          <a:bodyPr/>
          <a:lstStyle/>
          <a:p>
            <a:r>
              <a:rPr lang="en-US" sz="1800" dirty="0">
                <a:solidFill>
                  <a:schemeClr val="bg1"/>
                </a:solidFill>
              </a:rPr>
              <a:t>Build and Broaden Program Page: https://go.usa.gov/xAnZD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241B851A-4670-4E4F-B1CE-EDD457ED63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9D3C5-A853-4990-B8CA-AABE2CE6D551}" type="slidenum">
              <a:rPr lang="en-US" sz="1600" smtClean="0">
                <a:solidFill>
                  <a:schemeClr val="bg1"/>
                </a:solidFill>
              </a:rPr>
              <a:t>18</a:t>
            </a:fld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3796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D12E2A2E-2B4A-48AB-880E-03E9A62AFB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0F235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000080"/>
              </a:highlight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6E1C42-19A9-49F5-9DD8-69BE088CD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635" y="136525"/>
            <a:ext cx="11782885" cy="1325563"/>
          </a:xfrm>
        </p:spPr>
        <p:txBody>
          <a:bodyPr>
            <a:normAutofit/>
          </a:bodyPr>
          <a:lstStyle/>
          <a:p>
            <a:r>
              <a:rPr lang="en-US" sz="3800" b="1" dirty="0">
                <a:solidFill>
                  <a:srgbClr val="0F2351"/>
                </a:solidFill>
              </a:rPr>
              <a:t>Proposal Preparation Instructions: Project Description Part 2 </a:t>
            </a:r>
            <a:br>
              <a:rPr lang="en-US" sz="3800" b="1" dirty="0">
                <a:solidFill>
                  <a:srgbClr val="0F2351"/>
                </a:solidFill>
              </a:rPr>
            </a:br>
            <a:endParaRPr lang="en-US" sz="3800" b="1" dirty="0">
              <a:solidFill>
                <a:srgbClr val="0F235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CDEB67-216A-4364-BEAC-1E22747C2D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1103850"/>
            <a:ext cx="11455752" cy="4880853"/>
          </a:xfrm>
        </p:spPr>
        <p:txBody>
          <a:bodyPr>
            <a:normAutofit/>
          </a:bodyPr>
          <a:lstStyle/>
          <a:p>
            <a:pPr marL="0" indent="0">
              <a:spcAft>
                <a:spcPts val="2000"/>
              </a:spcAft>
              <a:buNone/>
            </a:pPr>
            <a:r>
              <a:rPr lang="en-US" sz="3200" dirty="0">
                <a:solidFill>
                  <a:srgbClr val="0F2351"/>
                </a:solidFill>
              </a:rPr>
              <a:t>Must include three </a:t>
            </a:r>
            <a:r>
              <a:rPr lang="en-US" sz="3200" b="1" dirty="0">
                <a:solidFill>
                  <a:srgbClr val="0F2351"/>
                </a:solidFill>
              </a:rPr>
              <a:t>labeled</a:t>
            </a:r>
            <a:r>
              <a:rPr lang="en-US" sz="3200" dirty="0">
                <a:solidFill>
                  <a:srgbClr val="0F2351"/>
                </a:solidFill>
              </a:rPr>
              <a:t> sections: </a:t>
            </a:r>
          </a:p>
          <a:p>
            <a:pPr marL="514350" indent="-514350" algn="l">
              <a:spcAft>
                <a:spcPts val="2000"/>
              </a:spcAft>
              <a:buFont typeface="+mj-lt"/>
              <a:buAutoNum type="arabicPeriod"/>
            </a:pPr>
            <a:r>
              <a:rPr lang="en-US" b="1" i="0" u="none" strike="noStrike" dirty="0">
                <a:solidFill>
                  <a:srgbClr val="0F2351"/>
                </a:solidFill>
                <a:effectLst/>
              </a:rPr>
              <a:t>Nature of Partnership and Investigator Roles</a:t>
            </a:r>
            <a:endParaRPr lang="en-US" b="0" i="0" u="none" strike="noStrike" dirty="0">
              <a:solidFill>
                <a:srgbClr val="0F2351"/>
              </a:solidFill>
              <a:effectLst/>
            </a:endParaRPr>
          </a:p>
          <a:p>
            <a:pPr marL="514350" indent="-514350" algn="l">
              <a:spcBef>
                <a:spcPts val="2500"/>
              </a:spcBef>
              <a:spcAft>
                <a:spcPts val="2000"/>
              </a:spcAft>
              <a:buFont typeface="+mj-lt"/>
              <a:buAutoNum type="arabicPeriod"/>
            </a:pPr>
            <a:r>
              <a:rPr lang="en-US" b="1" i="0" u="none" strike="noStrike" dirty="0">
                <a:solidFill>
                  <a:srgbClr val="0F2351"/>
                </a:solidFill>
                <a:effectLst/>
              </a:rPr>
              <a:t>Intellectual Merit</a:t>
            </a:r>
            <a:r>
              <a:rPr lang="en-US" b="0" i="0" u="none" strike="noStrike" dirty="0">
                <a:solidFill>
                  <a:srgbClr val="0F2351"/>
                </a:solidFill>
                <a:effectLst/>
              </a:rPr>
              <a:t>: Explain how the proposed work </a:t>
            </a:r>
            <a:r>
              <a:rPr lang="en-US" b="1" i="0" u="none" strike="noStrike" dirty="0">
                <a:solidFill>
                  <a:srgbClr val="0F2351"/>
                </a:solidFill>
                <a:effectLst/>
              </a:rPr>
              <a:t>advances theory and/or basic science</a:t>
            </a:r>
            <a:r>
              <a:rPr lang="en-US" b="0" i="0" u="none" strike="noStrike" dirty="0">
                <a:solidFill>
                  <a:srgbClr val="0F2351"/>
                </a:solidFill>
                <a:effectLst/>
              </a:rPr>
              <a:t> in one or more core SBE science areas. 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b="0" i="0" u="none" strike="noStrike" dirty="0">
              <a:solidFill>
                <a:srgbClr val="0F2351"/>
              </a:solidFill>
              <a:effectLst/>
            </a:endParaRPr>
          </a:p>
          <a:p>
            <a:pPr marL="0" indent="0">
              <a:buNone/>
            </a:pPr>
            <a:endParaRPr lang="en-US" dirty="0">
              <a:solidFill>
                <a:srgbClr val="0F2351"/>
              </a:solidFill>
            </a:endParaRPr>
          </a:p>
          <a:p>
            <a:pPr marL="457200" lvl="1" indent="0">
              <a:buNone/>
            </a:pPr>
            <a:endParaRPr lang="en-US" dirty="0">
              <a:solidFill>
                <a:srgbClr val="0F2351"/>
              </a:solidFill>
            </a:endParaRPr>
          </a:p>
        </p:txBody>
      </p:sp>
      <p:pic>
        <p:nvPicPr>
          <p:cNvPr id="16" name="Picture 15" descr="NSF Logo">
            <a:extLst>
              <a:ext uri="{FF2B5EF4-FFF2-40B4-BE49-F238E27FC236}">
                <a16:creationId xmlns:a16="http://schemas.microsoft.com/office/drawing/2014/main" id="{2F7B76DD-56CC-4E09-81CD-E7FB5B71680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" y="6074397"/>
            <a:ext cx="753539" cy="757477"/>
          </a:xfrm>
          <a:prstGeom prst="rect">
            <a:avLst/>
          </a:prstGeom>
        </p:spPr>
      </p:pic>
      <p:sp>
        <p:nvSpPr>
          <p:cNvPr id="17" name="Footer Placeholder 7">
            <a:extLst>
              <a:ext uri="{FF2B5EF4-FFF2-40B4-BE49-F238E27FC236}">
                <a16:creationId xmlns:a16="http://schemas.microsoft.com/office/drawing/2014/main" id="{828686B4-A879-4E03-BD57-4BDF14D39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57945" y="6279529"/>
            <a:ext cx="5876109" cy="501650"/>
          </a:xfrm>
        </p:spPr>
        <p:txBody>
          <a:bodyPr/>
          <a:lstStyle/>
          <a:p>
            <a:r>
              <a:rPr lang="en-US" sz="1800" dirty="0">
                <a:solidFill>
                  <a:schemeClr val="bg1"/>
                </a:solidFill>
              </a:rPr>
              <a:t>Build and Broaden Program Page: https://go.usa.gov/xAnZD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241B851A-4670-4E4F-B1CE-EDD457ED6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9D3C5-A853-4990-B8CA-AABE2CE6D551}" type="slidenum">
              <a:rPr lang="en-US" sz="1600" smtClean="0">
                <a:solidFill>
                  <a:schemeClr val="bg1"/>
                </a:solidFill>
              </a:rPr>
              <a:t>19</a:t>
            </a:fld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834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EA02743-A3EB-4E27-98F8-F9852F4BF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0F235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000080"/>
              </a:highlight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6E1C42-19A9-49F5-9DD8-69BE088CD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F2351"/>
                </a:solidFill>
              </a:rPr>
              <a:t>SBE: NSF’s </a:t>
            </a:r>
            <a:r>
              <a:rPr lang="en-US" b="1" u="sng" dirty="0">
                <a:solidFill>
                  <a:srgbClr val="0F2351"/>
                </a:solidFill>
              </a:rPr>
              <a:t>S</a:t>
            </a:r>
            <a:r>
              <a:rPr lang="en-US" b="1" dirty="0">
                <a:solidFill>
                  <a:srgbClr val="0F2351"/>
                </a:solidFill>
              </a:rPr>
              <a:t>ocial, </a:t>
            </a:r>
            <a:r>
              <a:rPr lang="en-US" b="1" u="sng" dirty="0">
                <a:solidFill>
                  <a:srgbClr val="0F2351"/>
                </a:solidFill>
              </a:rPr>
              <a:t>B</a:t>
            </a:r>
            <a:r>
              <a:rPr lang="en-US" b="1" dirty="0">
                <a:solidFill>
                  <a:srgbClr val="0F2351"/>
                </a:solidFill>
              </a:rPr>
              <a:t>ehavioral, and </a:t>
            </a:r>
            <a:r>
              <a:rPr lang="en-US" b="1" u="sng" dirty="0">
                <a:solidFill>
                  <a:srgbClr val="0F2351"/>
                </a:solidFill>
              </a:rPr>
              <a:t>E</a:t>
            </a:r>
            <a:r>
              <a:rPr lang="en-US" b="1" dirty="0">
                <a:solidFill>
                  <a:srgbClr val="0F2351"/>
                </a:solidFill>
              </a:rPr>
              <a:t>conomic Sciences Directorate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CDEB67-216A-4364-BEAC-1E22747C2D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37715" cy="4214813"/>
          </a:xfrm>
        </p:spPr>
        <p:txBody>
          <a:bodyPr/>
          <a:lstStyle/>
          <a:p>
            <a:endParaRPr lang="en-US" dirty="0"/>
          </a:p>
          <a:p>
            <a:pPr>
              <a:spcAft>
                <a:spcPts val="2000"/>
              </a:spcAft>
            </a:pPr>
            <a:r>
              <a:rPr lang="en-US" dirty="0">
                <a:solidFill>
                  <a:srgbClr val="0F2351"/>
                </a:solidFill>
              </a:rPr>
              <a:t>SBE researchers </a:t>
            </a:r>
            <a:r>
              <a:rPr lang="en-US" b="1" dirty="0">
                <a:solidFill>
                  <a:srgbClr val="A28525"/>
                </a:solidFill>
              </a:rPr>
              <a:t>conduct</a:t>
            </a:r>
            <a:r>
              <a:rPr lang="en-US" dirty="0">
                <a:solidFill>
                  <a:srgbClr val="BF9000"/>
                </a:solidFill>
              </a:rPr>
              <a:t> </a:t>
            </a:r>
            <a:r>
              <a:rPr lang="en-US" dirty="0">
                <a:solidFill>
                  <a:srgbClr val="0F2351"/>
                </a:solidFill>
              </a:rPr>
              <a:t>groundbreaking research</a:t>
            </a:r>
          </a:p>
          <a:p>
            <a:pPr>
              <a:spcAft>
                <a:spcPts val="2000"/>
              </a:spcAft>
            </a:pPr>
            <a:r>
              <a:rPr lang="en-US" dirty="0">
                <a:solidFill>
                  <a:srgbClr val="0F2351"/>
                </a:solidFill>
              </a:rPr>
              <a:t>SBE researchers </a:t>
            </a:r>
            <a:r>
              <a:rPr lang="en-US" b="1" dirty="0">
                <a:solidFill>
                  <a:srgbClr val="A28525"/>
                </a:solidFill>
              </a:rPr>
              <a:t>create</a:t>
            </a:r>
            <a:r>
              <a:rPr lang="en-US" dirty="0">
                <a:solidFill>
                  <a:srgbClr val="0F2351"/>
                </a:solidFill>
              </a:rPr>
              <a:t> fundamental data and analytic infrastructure</a:t>
            </a:r>
          </a:p>
          <a:p>
            <a:pPr>
              <a:spcAft>
                <a:spcPts val="2000"/>
              </a:spcAft>
            </a:pPr>
            <a:r>
              <a:rPr lang="en-US" dirty="0">
                <a:solidFill>
                  <a:srgbClr val="0F2351"/>
                </a:solidFill>
              </a:rPr>
              <a:t>SBE researchers </a:t>
            </a:r>
            <a:r>
              <a:rPr lang="en-US" b="1" dirty="0">
                <a:solidFill>
                  <a:srgbClr val="A28525"/>
                </a:solidFill>
              </a:rPr>
              <a:t>provide</a:t>
            </a:r>
            <a:r>
              <a:rPr lang="en-US" dirty="0"/>
              <a:t> </a:t>
            </a:r>
            <a:r>
              <a:rPr lang="en-US" dirty="0">
                <a:solidFill>
                  <a:srgbClr val="0F2351"/>
                </a:solidFill>
              </a:rPr>
              <a:t>essential training that empowers people and improves quality of life.</a:t>
            </a:r>
          </a:p>
        </p:txBody>
      </p:sp>
      <p:pic>
        <p:nvPicPr>
          <p:cNvPr id="4" name="Picture 3" descr="NSF Logo">
            <a:extLst>
              <a:ext uri="{FF2B5EF4-FFF2-40B4-BE49-F238E27FC236}">
                <a16:creationId xmlns:a16="http://schemas.microsoft.com/office/drawing/2014/main" id="{CEAA5B91-B93C-4804-9ACB-37CC18797B4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" y="6074397"/>
            <a:ext cx="753539" cy="757477"/>
          </a:xfrm>
          <a:prstGeom prst="rect">
            <a:avLst/>
          </a:prstGeom>
        </p:spPr>
      </p:pic>
      <p:sp>
        <p:nvSpPr>
          <p:cNvPr id="12" name="Footer Placeholder 7">
            <a:extLst>
              <a:ext uri="{FF2B5EF4-FFF2-40B4-BE49-F238E27FC236}">
                <a16:creationId xmlns:a16="http://schemas.microsoft.com/office/drawing/2014/main" id="{1E79DBF1-47DB-497B-AEBB-78F0E74EF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57945" y="6279529"/>
            <a:ext cx="5876109" cy="501650"/>
          </a:xfrm>
        </p:spPr>
        <p:txBody>
          <a:bodyPr/>
          <a:lstStyle/>
          <a:p>
            <a:r>
              <a:rPr lang="en-US" sz="1800" dirty="0">
                <a:solidFill>
                  <a:schemeClr val="bg1"/>
                </a:solidFill>
              </a:rPr>
              <a:t>Build and Broaden Program Page: https://go.usa.gov/xAnZD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C0B663-BA85-4289-ABA3-9A2DBBF9F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9D3C5-A853-4990-B8CA-AABE2CE6D551}" type="slidenum">
              <a:rPr lang="en-US" sz="1600" smtClean="0">
                <a:solidFill>
                  <a:schemeClr val="bg1"/>
                </a:solidFill>
              </a:rPr>
              <a:t>2</a:t>
            </a:fld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3927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D12E2A2E-2B4A-48AB-880E-03E9A62AFB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0F235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000080"/>
              </a:highlight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6E1C42-19A9-49F5-9DD8-69BE088CD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9" y="136525"/>
            <a:ext cx="11811001" cy="1325563"/>
          </a:xfrm>
        </p:spPr>
        <p:txBody>
          <a:bodyPr>
            <a:normAutofit fontScale="90000"/>
          </a:bodyPr>
          <a:lstStyle/>
          <a:p>
            <a:r>
              <a:rPr lang="en-US" sz="4200" b="1" dirty="0">
                <a:solidFill>
                  <a:srgbClr val="0F2351"/>
                </a:solidFill>
              </a:rPr>
              <a:t>Proposal Preparation Instructions: Project Description Part 3 </a:t>
            </a:r>
            <a:br>
              <a:rPr lang="en-US" b="1" dirty="0">
                <a:solidFill>
                  <a:srgbClr val="0F2351"/>
                </a:solidFill>
              </a:rPr>
            </a:br>
            <a:endParaRPr lang="en-US" b="1" dirty="0">
              <a:solidFill>
                <a:srgbClr val="0F235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CDEB67-216A-4364-BEAC-1E22747C2D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1103850"/>
            <a:ext cx="11430002" cy="4880853"/>
          </a:xfrm>
        </p:spPr>
        <p:txBody>
          <a:bodyPr>
            <a:normAutofit/>
          </a:bodyPr>
          <a:lstStyle/>
          <a:p>
            <a:pPr marL="0" indent="0">
              <a:spcAft>
                <a:spcPts val="2000"/>
              </a:spcAft>
              <a:buNone/>
            </a:pPr>
            <a:r>
              <a:rPr lang="en-US" sz="3200" dirty="0">
                <a:solidFill>
                  <a:srgbClr val="0F2351"/>
                </a:solidFill>
              </a:rPr>
              <a:t>Must include three </a:t>
            </a:r>
            <a:r>
              <a:rPr lang="en-US" sz="3200" b="1" dirty="0">
                <a:solidFill>
                  <a:srgbClr val="0F2351"/>
                </a:solidFill>
              </a:rPr>
              <a:t>labeled</a:t>
            </a:r>
            <a:r>
              <a:rPr lang="en-US" sz="3200" dirty="0">
                <a:solidFill>
                  <a:srgbClr val="0F2351"/>
                </a:solidFill>
              </a:rPr>
              <a:t> sections: </a:t>
            </a:r>
          </a:p>
          <a:p>
            <a:pPr marL="514350" indent="-514350" algn="l">
              <a:spcAft>
                <a:spcPts val="1000"/>
              </a:spcAft>
              <a:buFont typeface="+mj-lt"/>
              <a:buAutoNum type="arabicPeriod"/>
            </a:pPr>
            <a:r>
              <a:rPr lang="en-US" b="1" i="0" u="none" strike="noStrike" dirty="0">
                <a:solidFill>
                  <a:srgbClr val="0F2351"/>
                </a:solidFill>
                <a:effectLst/>
              </a:rPr>
              <a:t>Nature of Partnership and Investigator Roles</a:t>
            </a:r>
            <a:endParaRPr lang="en-US" b="0" i="0" u="none" strike="noStrike" dirty="0">
              <a:solidFill>
                <a:srgbClr val="0F2351"/>
              </a:solidFill>
              <a:effectLst/>
            </a:endParaRPr>
          </a:p>
          <a:p>
            <a:pPr marL="514350" indent="-514350" algn="l">
              <a:lnSpc>
                <a:spcPct val="200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US" b="1" i="0" u="none" strike="noStrike" dirty="0">
                <a:solidFill>
                  <a:srgbClr val="0F2351"/>
                </a:solidFill>
                <a:effectLst/>
              </a:rPr>
              <a:t>Intellectual Merit</a:t>
            </a:r>
          </a:p>
          <a:p>
            <a:pPr marL="514350" indent="-514350" algn="l">
              <a:spcBef>
                <a:spcPts val="2000"/>
              </a:spcBef>
              <a:buFont typeface="+mj-lt"/>
              <a:buAutoNum type="arabicPeriod"/>
            </a:pPr>
            <a:r>
              <a:rPr lang="en-US" b="1" i="0" u="none" strike="noStrike" dirty="0">
                <a:solidFill>
                  <a:srgbClr val="0F2351"/>
                </a:solidFill>
                <a:effectLst/>
              </a:rPr>
              <a:t>Broader Impacts</a:t>
            </a:r>
            <a:r>
              <a:rPr lang="en-US" b="0" i="0" u="none" strike="noStrike" dirty="0">
                <a:solidFill>
                  <a:srgbClr val="0F2351"/>
                </a:solidFill>
                <a:effectLst/>
              </a:rPr>
              <a:t>: </a:t>
            </a:r>
            <a:r>
              <a:rPr lang="en-US" dirty="0">
                <a:solidFill>
                  <a:srgbClr val="0F2351"/>
                </a:solidFill>
              </a:rPr>
              <a:t>E</a:t>
            </a:r>
            <a:r>
              <a:rPr lang="en-US" b="0" i="0" u="none" strike="noStrike" dirty="0">
                <a:solidFill>
                  <a:srgbClr val="0F2351"/>
                </a:solidFill>
                <a:effectLst/>
              </a:rPr>
              <a:t>xplain how the project will enhance career development, research trajectories, collaborative research networks, or professional training for faculty and students at the participating MSI(s). 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b="0" i="0" u="none" strike="noStrike" dirty="0">
              <a:solidFill>
                <a:srgbClr val="0F2351"/>
              </a:solidFill>
              <a:effectLst/>
            </a:endParaRPr>
          </a:p>
          <a:p>
            <a:pPr marL="0" indent="0">
              <a:buNone/>
            </a:pPr>
            <a:endParaRPr lang="en-US" dirty="0">
              <a:solidFill>
                <a:srgbClr val="0F2351"/>
              </a:solidFill>
            </a:endParaRPr>
          </a:p>
          <a:p>
            <a:pPr marL="457200" lvl="1" indent="0">
              <a:buNone/>
            </a:pPr>
            <a:endParaRPr lang="en-US" dirty="0">
              <a:solidFill>
                <a:srgbClr val="0F2351"/>
              </a:solidFill>
            </a:endParaRPr>
          </a:p>
        </p:txBody>
      </p:sp>
      <p:pic>
        <p:nvPicPr>
          <p:cNvPr id="16" name="Picture 15" descr="NSF Logo">
            <a:extLst>
              <a:ext uri="{FF2B5EF4-FFF2-40B4-BE49-F238E27FC236}">
                <a16:creationId xmlns:a16="http://schemas.microsoft.com/office/drawing/2014/main" id="{2F7B76DD-56CC-4E09-81CD-E7FB5B71680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" y="6074397"/>
            <a:ext cx="753539" cy="757477"/>
          </a:xfrm>
          <a:prstGeom prst="rect">
            <a:avLst/>
          </a:prstGeom>
        </p:spPr>
      </p:pic>
      <p:sp>
        <p:nvSpPr>
          <p:cNvPr id="17" name="Footer Placeholder 7">
            <a:extLst>
              <a:ext uri="{FF2B5EF4-FFF2-40B4-BE49-F238E27FC236}">
                <a16:creationId xmlns:a16="http://schemas.microsoft.com/office/drawing/2014/main" id="{828686B4-A879-4E03-BD57-4BDF14D39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57945" y="6279529"/>
            <a:ext cx="5876109" cy="501650"/>
          </a:xfrm>
        </p:spPr>
        <p:txBody>
          <a:bodyPr/>
          <a:lstStyle/>
          <a:p>
            <a:r>
              <a:rPr lang="en-US" sz="1800" dirty="0">
                <a:solidFill>
                  <a:schemeClr val="bg1"/>
                </a:solidFill>
              </a:rPr>
              <a:t>Build and Broaden Program Page: https://go.usa.gov/xAnZD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241B851A-4670-4E4F-B1CE-EDD457ED6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9D3C5-A853-4990-B8CA-AABE2CE6D551}" type="slidenum">
              <a:rPr lang="en-US" sz="1600" smtClean="0">
                <a:solidFill>
                  <a:schemeClr val="bg1"/>
                </a:solidFill>
              </a:rPr>
              <a:t>20</a:t>
            </a:fld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4925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20F40FE-6BF3-4A02-A06A-99D6C7BE8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0F235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000080"/>
              </a:highlight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6E1C42-19A9-49F5-9DD8-69BE088CD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841" y="-44185"/>
            <a:ext cx="12100142" cy="1325563"/>
          </a:xfrm>
        </p:spPr>
        <p:txBody>
          <a:bodyPr>
            <a:normAutofit/>
          </a:bodyPr>
          <a:lstStyle/>
          <a:p>
            <a:r>
              <a:rPr lang="en-US" sz="4200" b="1" dirty="0">
                <a:solidFill>
                  <a:srgbClr val="0F2351"/>
                </a:solidFill>
              </a:rPr>
              <a:t>Proposal Preparation Instructions: Budget &amp; Justification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CDEB67-216A-4364-BEAC-1E22747C2D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385" y="1304151"/>
            <a:ext cx="11384497" cy="4834402"/>
          </a:xfrm>
        </p:spPr>
        <p:txBody>
          <a:bodyPr>
            <a:normAutofit/>
          </a:bodyPr>
          <a:lstStyle/>
          <a:p>
            <a:pPr algn="l">
              <a:spcAft>
                <a:spcPts val="3400"/>
              </a:spcAft>
            </a:pPr>
            <a:r>
              <a:rPr lang="en-US" b="0" i="0" u="none" strike="noStrike" dirty="0">
                <a:solidFill>
                  <a:srgbClr val="0F2351"/>
                </a:solidFill>
                <a:effectLst/>
              </a:rPr>
              <a:t>Ask for what you </a:t>
            </a:r>
            <a:r>
              <a:rPr lang="en-US" b="1" i="0" u="none" strike="noStrike" dirty="0">
                <a:solidFill>
                  <a:srgbClr val="0F2351"/>
                </a:solidFill>
                <a:effectLst/>
              </a:rPr>
              <a:t>need</a:t>
            </a:r>
            <a:r>
              <a:rPr lang="en-US" b="0" i="0" u="none" strike="noStrike" dirty="0">
                <a:solidFill>
                  <a:srgbClr val="0F2351"/>
                </a:solidFill>
                <a:effectLst/>
              </a:rPr>
              <a:t> to execute the project.</a:t>
            </a:r>
          </a:p>
          <a:p>
            <a:pPr algn="l">
              <a:spcAft>
                <a:spcPts val="3400"/>
              </a:spcAft>
            </a:pPr>
            <a:r>
              <a:rPr lang="en-US" dirty="0">
                <a:solidFill>
                  <a:srgbClr val="0F2351"/>
                </a:solidFill>
              </a:rPr>
              <a:t>Justify </a:t>
            </a:r>
            <a:r>
              <a:rPr lang="en-US" b="1" dirty="0">
                <a:solidFill>
                  <a:srgbClr val="0F2351"/>
                </a:solidFill>
              </a:rPr>
              <a:t>all costs </a:t>
            </a:r>
            <a:r>
              <a:rPr lang="en-US" dirty="0">
                <a:solidFill>
                  <a:srgbClr val="0F2351"/>
                </a:solidFill>
              </a:rPr>
              <a:t>and provide enough detail.</a:t>
            </a:r>
          </a:p>
          <a:p>
            <a:pPr>
              <a:spcAft>
                <a:spcPts val="3400"/>
              </a:spcAft>
            </a:pPr>
            <a:r>
              <a:rPr lang="en-US" dirty="0">
                <a:solidFill>
                  <a:srgbClr val="0F2351"/>
                </a:solidFill>
              </a:rPr>
              <a:t>Talk over the proposed budget with </a:t>
            </a:r>
            <a:r>
              <a:rPr lang="en-US" b="1" dirty="0">
                <a:solidFill>
                  <a:srgbClr val="0F2351"/>
                </a:solidFill>
              </a:rPr>
              <a:t>the university/college officials </a:t>
            </a:r>
            <a:r>
              <a:rPr lang="en-US" dirty="0">
                <a:solidFill>
                  <a:srgbClr val="0F2351"/>
                </a:solidFill>
              </a:rPr>
              <a:t>who ultimately submit the proposal</a:t>
            </a:r>
          </a:p>
          <a:p>
            <a:r>
              <a:rPr lang="en-US" dirty="0">
                <a:solidFill>
                  <a:srgbClr val="0F2351"/>
                </a:solidFill>
              </a:rPr>
              <a:t>If the proposal is selected for funding, </a:t>
            </a:r>
            <a:r>
              <a:rPr lang="en-US" b="1" dirty="0">
                <a:solidFill>
                  <a:srgbClr val="0F2351"/>
                </a:solidFill>
              </a:rPr>
              <a:t>program officers do work with applicants</a:t>
            </a:r>
            <a:r>
              <a:rPr lang="en-US" dirty="0">
                <a:solidFill>
                  <a:srgbClr val="0F2351"/>
                </a:solidFill>
              </a:rPr>
              <a:t> on fixing/adjusting the proposed budget as needed </a:t>
            </a:r>
          </a:p>
          <a:p>
            <a:pPr algn="l"/>
            <a:endParaRPr lang="en-US" dirty="0">
              <a:solidFill>
                <a:srgbClr val="0F2351"/>
              </a:solidFill>
            </a:endParaRPr>
          </a:p>
        </p:txBody>
      </p:sp>
      <p:pic>
        <p:nvPicPr>
          <p:cNvPr id="13" name="Picture 12" descr="NSF Logo">
            <a:extLst>
              <a:ext uri="{FF2B5EF4-FFF2-40B4-BE49-F238E27FC236}">
                <a16:creationId xmlns:a16="http://schemas.microsoft.com/office/drawing/2014/main" id="{1CB1B5CC-012E-409D-9093-F5E08D732E8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" y="6074397"/>
            <a:ext cx="753539" cy="757477"/>
          </a:xfrm>
          <a:prstGeom prst="rect">
            <a:avLst/>
          </a:prstGeom>
        </p:spPr>
      </p:pic>
      <p:sp>
        <p:nvSpPr>
          <p:cNvPr id="14" name="Footer Placeholder 7">
            <a:extLst>
              <a:ext uri="{FF2B5EF4-FFF2-40B4-BE49-F238E27FC236}">
                <a16:creationId xmlns:a16="http://schemas.microsoft.com/office/drawing/2014/main" id="{C493AB4D-6ED2-43F5-8917-77EF489CF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57945" y="6279529"/>
            <a:ext cx="5876109" cy="501650"/>
          </a:xfrm>
        </p:spPr>
        <p:txBody>
          <a:bodyPr/>
          <a:lstStyle/>
          <a:p>
            <a:r>
              <a:rPr lang="en-US" sz="1800" dirty="0">
                <a:solidFill>
                  <a:schemeClr val="bg1"/>
                </a:solidFill>
              </a:rPr>
              <a:t>Build and Broaden Program Page: https://go.usa.gov/xAnZD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2643BD2C-5239-42B2-ADA2-C43F89A7B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9D3C5-A853-4990-B8CA-AABE2CE6D551}" type="slidenum">
              <a:rPr lang="en-US" sz="1600" smtClean="0">
                <a:solidFill>
                  <a:schemeClr val="bg1"/>
                </a:solidFill>
              </a:rPr>
              <a:t>21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4240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20F40FE-6BF3-4A02-A06A-99D6C7BE8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0F235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000080"/>
              </a:highlight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6E1C42-19A9-49F5-9DD8-69BE088CD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597" y="-23772"/>
            <a:ext cx="12100142" cy="1003970"/>
          </a:xfrm>
        </p:spPr>
        <p:txBody>
          <a:bodyPr>
            <a:normAutofit/>
          </a:bodyPr>
          <a:lstStyle/>
          <a:p>
            <a:r>
              <a:rPr lang="en-US" sz="4200" b="1" dirty="0">
                <a:solidFill>
                  <a:srgbClr val="0F2351"/>
                </a:solidFill>
              </a:rPr>
              <a:t>Proposal Preparation Instructions: Budget &amp; Salary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CDEB67-216A-4364-BEAC-1E22747C2D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319" y="1078850"/>
            <a:ext cx="11384497" cy="4834402"/>
          </a:xfrm>
        </p:spPr>
        <p:txBody>
          <a:bodyPr>
            <a:normAutofit lnSpcReduction="10000"/>
          </a:bodyPr>
          <a:lstStyle/>
          <a:p>
            <a:pPr>
              <a:spcAft>
                <a:spcPts val="2400"/>
              </a:spcAft>
            </a:pPr>
            <a:r>
              <a:rPr lang="en-US" b="0" i="0" u="none" strike="noStrike" dirty="0">
                <a:solidFill>
                  <a:srgbClr val="0F2351"/>
                </a:solidFill>
                <a:effectLst/>
              </a:rPr>
              <a:t>Proposals may include limited requests for resources to enable researchers at MSIs to be </a:t>
            </a:r>
            <a:r>
              <a:rPr lang="en-US" b="1" i="0" u="none" strike="noStrike" dirty="0">
                <a:solidFill>
                  <a:srgbClr val="0F2351"/>
                </a:solidFill>
                <a:effectLst/>
              </a:rPr>
              <a:t>full and equal partners </a:t>
            </a:r>
          </a:p>
          <a:p>
            <a:pPr algn="l"/>
            <a:r>
              <a:rPr lang="en-US" b="0" i="0" u="none" strike="noStrike" dirty="0">
                <a:solidFill>
                  <a:srgbClr val="0F2351"/>
                </a:solidFill>
                <a:effectLst/>
              </a:rPr>
              <a:t>Salary compensation could enable a </a:t>
            </a:r>
            <a:r>
              <a:rPr lang="en-US" b="1" i="0" u="none" strike="noStrike" dirty="0">
                <a:solidFill>
                  <a:srgbClr val="0F2351"/>
                </a:solidFill>
                <a:effectLst/>
              </a:rPr>
              <a:t>reduction in teaching </a:t>
            </a:r>
            <a:r>
              <a:rPr lang="en-US" i="0" u="none" strike="noStrike" dirty="0">
                <a:solidFill>
                  <a:srgbClr val="0F2351"/>
                </a:solidFill>
                <a:effectLst/>
              </a:rPr>
              <a:t>responsibilities (aka “teaching buyouts”) </a:t>
            </a:r>
          </a:p>
          <a:p>
            <a:pPr lvl="1">
              <a:spcAft>
                <a:spcPts val="2400"/>
              </a:spcAft>
            </a:pPr>
            <a:r>
              <a:rPr lang="en-US" dirty="0">
                <a:solidFill>
                  <a:srgbClr val="0F2351"/>
                </a:solidFill>
              </a:rPr>
              <a:t>You can request buyout if it is required to successfully pursue the proposed research </a:t>
            </a:r>
            <a:endParaRPr lang="en-US" b="0" i="0" u="none" strike="noStrike" dirty="0">
              <a:solidFill>
                <a:srgbClr val="0F2351"/>
              </a:solidFill>
              <a:effectLst/>
            </a:endParaRPr>
          </a:p>
          <a:p>
            <a:pPr>
              <a:spcAft>
                <a:spcPts val="2400"/>
              </a:spcAft>
            </a:pPr>
            <a:r>
              <a:rPr lang="en-US" dirty="0">
                <a:solidFill>
                  <a:srgbClr val="0F2351"/>
                </a:solidFill>
              </a:rPr>
              <a:t>NSF does not typically pay for more than 2 months of salary, but </a:t>
            </a:r>
            <a:r>
              <a:rPr lang="en-US" b="1" dirty="0">
                <a:solidFill>
                  <a:srgbClr val="0F2351"/>
                </a:solidFill>
              </a:rPr>
              <a:t>exceptions are possible</a:t>
            </a:r>
            <a:endParaRPr lang="en-US" b="0" i="0" u="none" strike="noStrike" dirty="0">
              <a:solidFill>
                <a:srgbClr val="0F2351"/>
              </a:solidFill>
              <a:effectLst/>
            </a:endParaRPr>
          </a:p>
          <a:p>
            <a:pPr algn="l"/>
            <a:r>
              <a:rPr lang="en-US" b="0" i="0" u="none" strike="noStrike" dirty="0">
                <a:solidFill>
                  <a:srgbClr val="0F2351"/>
                </a:solidFill>
                <a:effectLst/>
              </a:rPr>
              <a:t>Please refer to the </a:t>
            </a:r>
            <a:r>
              <a:rPr lang="en-US" b="1" i="0" u="none" strike="noStrike" dirty="0">
                <a:solidFill>
                  <a:srgbClr val="0F2351"/>
                </a:solidFill>
                <a:effectLst/>
              </a:rPr>
              <a:t>PAPPG</a:t>
            </a:r>
            <a:r>
              <a:rPr lang="en-US" b="0" i="0" u="none" strike="noStrike" dirty="0">
                <a:solidFill>
                  <a:srgbClr val="0F2351"/>
                </a:solidFill>
                <a:effectLst/>
              </a:rPr>
              <a:t> for full guidelines on salaries and wages</a:t>
            </a:r>
            <a:r>
              <a:rPr lang="en-US" dirty="0">
                <a:solidFill>
                  <a:srgbClr val="0F2351"/>
                </a:solidFill>
              </a:rPr>
              <a:t>, and contact program officers and university officials for further guidance </a:t>
            </a:r>
            <a:endParaRPr lang="en-US" b="0" i="0" u="none" strike="noStrike" dirty="0">
              <a:solidFill>
                <a:srgbClr val="0F2351"/>
              </a:solidFill>
              <a:effectLst/>
            </a:endParaRPr>
          </a:p>
          <a:p>
            <a:pPr algn="l"/>
            <a:endParaRPr lang="en-US" dirty="0">
              <a:solidFill>
                <a:srgbClr val="0F2351"/>
              </a:solidFill>
            </a:endParaRPr>
          </a:p>
          <a:p>
            <a:pPr marL="0" indent="0" algn="l">
              <a:buNone/>
            </a:pPr>
            <a:endParaRPr lang="en-US" sz="2200" b="0" i="0" u="none" strike="noStrike" dirty="0">
              <a:solidFill>
                <a:srgbClr val="0F2351"/>
              </a:solidFill>
              <a:effectLst/>
            </a:endParaRPr>
          </a:p>
          <a:p>
            <a:pPr marL="457200" lvl="1" indent="0">
              <a:buNone/>
            </a:pPr>
            <a:endParaRPr lang="en-US" dirty="0">
              <a:solidFill>
                <a:srgbClr val="0F2351"/>
              </a:solidFill>
            </a:endParaRPr>
          </a:p>
        </p:txBody>
      </p:sp>
      <p:pic>
        <p:nvPicPr>
          <p:cNvPr id="13" name="Picture 12" descr="NSF Logo">
            <a:extLst>
              <a:ext uri="{FF2B5EF4-FFF2-40B4-BE49-F238E27FC236}">
                <a16:creationId xmlns:a16="http://schemas.microsoft.com/office/drawing/2014/main" id="{1CB1B5CC-012E-409D-9093-F5E08D732E8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" y="6074397"/>
            <a:ext cx="753539" cy="757477"/>
          </a:xfrm>
          <a:prstGeom prst="rect">
            <a:avLst/>
          </a:prstGeom>
        </p:spPr>
      </p:pic>
      <p:sp>
        <p:nvSpPr>
          <p:cNvPr id="14" name="Footer Placeholder 7">
            <a:extLst>
              <a:ext uri="{FF2B5EF4-FFF2-40B4-BE49-F238E27FC236}">
                <a16:creationId xmlns:a16="http://schemas.microsoft.com/office/drawing/2014/main" id="{C493AB4D-6ED2-43F5-8917-77EF489CF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57945" y="6279529"/>
            <a:ext cx="5876109" cy="501650"/>
          </a:xfrm>
        </p:spPr>
        <p:txBody>
          <a:bodyPr/>
          <a:lstStyle/>
          <a:p>
            <a:r>
              <a:rPr lang="en-US" sz="1800" dirty="0">
                <a:solidFill>
                  <a:schemeClr val="bg1"/>
                </a:solidFill>
              </a:rPr>
              <a:t>Build and Broaden Program Page: https://go.usa.gov/xAnZD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2643BD2C-5239-42B2-ADA2-C43F89A7B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9D3C5-A853-4990-B8CA-AABE2CE6D551}" type="slidenum">
              <a:rPr lang="en-US" sz="1600" smtClean="0">
                <a:solidFill>
                  <a:schemeClr val="bg1"/>
                </a:solidFill>
              </a:rPr>
              <a:t>22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0415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20F40FE-6BF3-4A02-A06A-99D6C7BE8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0F235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000080"/>
              </a:highlight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6E1C42-19A9-49F5-9DD8-69BE088CD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785" y="26126"/>
            <a:ext cx="12100142" cy="1325563"/>
          </a:xfrm>
        </p:spPr>
        <p:txBody>
          <a:bodyPr>
            <a:normAutofit/>
          </a:bodyPr>
          <a:lstStyle/>
          <a:p>
            <a:r>
              <a:rPr lang="en-US" sz="4200" b="1" dirty="0">
                <a:solidFill>
                  <a:srgbClr val="0F2351"/>
                </a:solidFill>
              </a:rPr>
              <a:t>Proposal Preparation Instructions: Supplementary Docs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CDEB67-216A-4364-BEAC-1E22747C2D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505" y="1521948"/>
            <a:ext cx="11692407" cy="4834402"/>
          </a:xfrm>
        </p:spPr>
        <p:txBody>
          <a:bodyPr>
            <a:normAutofit/>
          </a:bodyPr>
          <a:lstStyle/>
          <a:p>
            <a:pPr algn="l"/>
            <a:r>
              <a:rPr lang="en-US" b="0" i="0" strike="noStrike" dirty="0">
                <a:solidFill>
                  <a:srgbClr val="0F2351"/>
                </a:solidFill>
                <a:effectLst/>
              </a:rPr>
              <a:t>Data Management Plan</a:t>
            </a:r>
            <a:r>
              <a:rPr lang="en-US" dirty="0">
                <a:solidFill>
                  <a:srgbClr val="0F2351"/>
                </a:solidFill>
              </a:rPr>
              <a:t> </a:t>
            </a:r>
          </a:p>
          <a:p>
            <a:pPr lvl="1"/>
            <a:r>
              <a:rPr lang="en-US" dirty="0">
                <a:solidFill>
                  <a:srgbClr val="0F2351"/>
                </a:solidFill>
              </a:rPr>
              <a:t>M</a:t>
            </a:r>
            <a:r>
              <a:rPr lang="en-US" b="0" i="0" u="none" strike="noStrike" dirty="0">
                <a:solidFill>
                  <a:srgbClr val="0F2351"/>
                </a:solidFill>
                <a:effectLst/>
              </a:rPr>
              <a:t>ust include a statement of how the data will be made </a:t>
            </a:r>
            <a:r>
              <a:rPr lang="en-US" b="1" dirty="0">
                <a:solidFill>
                  <a:srgbClr val="0F2351"/>
                </a:solidFill>
              </a:rPr>
              <a:t>publicly available</a:t>
            </a:r>
          </a:p>
          <a:p>
            <a:pPr marL="457200" lvl="1" indent="0">
              <a:buNone/>
            </a:pPr>
            <a:endParaRPr lang="en-US" b="1" dirty="0">
              <a:solidFill>
                <a:srgbClr val="0F2351"/>
              </a:solidFill>
            </a:endParaRPr>
          </a:p>
          <a:p>
            <a:r>
              <a:rPr lang="en-US" b="0" i="0" u="none" strike="noStrike" dirty="0">
                <a:solidFill>
                  <a:srgbClr val="0F2351"/>
                </a:solidFill>
                <a:effectLst/>
              </a:rPr>
              <a:t>Collaborators and Other Affiliations Information (COA) – Required of </a:t>
            </a:r>
            <a:r>
              <a:rPr lang="en-US" b="1" i="0" u="none" strike="noStrike" dirty="0">
                <a:solidFill>
                  <a:srgbClr val="0F2351"/>
                </a:solidFill>
                <a:effectLst/>
              </a:rPr>
              <a:t>all</a:t>
            </a:r>
            <a:r>
              <a:rPr lang="en-US" b="0" i="0" u="none" strike="noStrike" dirty="0">
                <a:solidFill>
                  <a:srgbClr val="0F2351"/>
                </a:solidFill>
                <a:effectLst/>
              </a:rPr>
              <a:t> senior personnel</a:t>
            </a:r>
          </a:p>
          <a:p>
            <a:pPr marL="0" indent="0">
              <a:buNone/>
            </a:pPr>
            <a:endParaRPr lang="en-US" b="0" i="0" u="none" strike="noStrike" dirty="0">
              <a:solidFill>
                <a:srgbClr val="0F2351"/>
              </a:solidFill>
              <a:effectLst/>
            </a:endParaRPr>
          </a:p>
          <a:p>
            <a:r>
              <a:rPr lang="en-US" dirty="0">
                <a:solidFill>
                  <a:srgbClr val="0F2351"/>
                </a:solidFill>
              </a:rPr>
              <a:t>Postdoctoral Mentoring Plan: If applicable</a:t>
            </a:r>
            <a:endParaRPr lang="en-US" b="0" i="0" u="none" strike="noStrike" dirty="0">
              <a:solidFill>
                <a:srgbClr val="0F2351"/>
              </a:solidFill>
              <a:effectLst/>
            </a:endParaRPr>
          </a:p>
          <a:p>
            <a:pPr lvl="1"/>
            <a:endParaRPr lang="en-US" b="1" dirty="0">
              <a:solidFill>
                <a:srgbClr val="0F2351"/>
              </a:solidFill>
            </a:endParaRPr>
          </a:p>
          <a:p>
            <a:r>
              <a:rPr lang="en-US" b="0" i="0" strike="noStrike" dirty="0">
                <a:solidFill>
                  <a:srgbClr val="0F2351"/>
                </a:solidFill>
                <a:effectLst/>
              </a:rPr>
              <a:t>Letters of collaboration: </a:t>
            </a:r>
            <a:r>
              <a:rPr lang="en-US" dirty="0">
                <a:solidFill>
                  <a:srgbClr val="0F2351"/>
                </a:solidFill>
              </a:rPr>
              <a:t>N</a:t>
            </a:r>
            <a:r>
              <a:rPr lang="en-US" b="0" i="0" u="none" strike="noStrike" dirty="0">
                <a:solidFill>
                  <a:srgbClr val="0F2351"/>
                </a:solidFill>
                <a:effectLst/>
              </a:rPr>
              <a:t>ot required</a:t>
            </a:r>
            <a:endParaRPr lang="en-US" dirty="0">
              <a:solidFill>
                <a:srgbClr val="0F2351"/>
              </a:solidFill>
            </a:endParaRPr>
          </a:p>
          <a:p>
            <a:endParaRPr lang="en-US" b="1" dirty="0">
              <a:solidFill>
                <a:srgbClr val="0F2351"/>
              </a:solidFill>
            </a:endParaRPr>
          </a:p>
          <a:p>
            <a:pPr lvl="1"/>
            <a:endParaRPr lang="en-US" dirty="0">
              <a:solidFill>
                <a:srgbClr val="0F2351"/>
              </a:solidFill>
            </a:endParaRPr>
          </a:p>
        </p:txBody>
      </p:sp>
      <p:pic>
        <p:nvPicPr>
          <p:cNvPr id="13" name="Picture 12" descr="NSF Logo">
            <a:extLst>
              <a:ext uri="{FF2B5EF4-FFF2-40B4-BE49-F238E27FC236}">
                <a16:creationId xmlns:a16="http://schemas.microsoft.com/office/drawing/2014/main" id="{1CB1B5CC-012E-409D-9093-F5E08D732E8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" y="6074397"/>
            <a:ext cx="753539" cy="757477"/>
          </a:xfrm>
          <a:prstGeom prst="rect">
            <a:avLst/>
          </a:prstGeom>
        </p:spPr>
      </p:pic>
      <p:sp>
        <p:nvSpPr>
          <p:cNvPr id="14" name="Footer Placeholder 7">
            <a:extLst>
              <a:ext uri="{FF2B5EF4-FFF2-40B4-BE49-F238E27FC236}">
                <a16:creationId xmlns:a16="http://schemas.microsoft.com/office/drawing/2014/main" id="{C493AB4D-6ED2-43F5-8917-77EF489CF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57945" y="6279529"/>
            <a:ext cx="5876109" cy="501650"/>
          </a:xfrm>
        </p:spPr>
        <p:txBody>
          <a:bodyPr/>
          <a:lstStyle/>
          <a:p>
            <a:r>
              <a:rPr lang="en-US" sz="1800" dirty="0">
                <a:solidFill>
                  <a:schemeClr val="bg1"/>
                </a:solidFill>
              </a:rPr>
              <a:t>Build and Broaden Program Page: https://go.usa.gov/xAnZD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2643BD2C-5239-42B2-ADA2-C43F89A7B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9D3C5-A853-4990-B8CA-AABE2CE6D551}" type="slidenum">
              <a:rPr lang="en-US" sz="1600" smtClean="0">
                <a:solidFill>
                  <a:schemeClr val="bg1"/>
                </a:solidFill>
              </a:rPr>
              <a:t>23</a:t>
            </a:fld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9092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573B4D7-8EF8-487C-86E1-04CC84DC1A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0F235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000080"/>
              </a:highlight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15787E-C14C-4CB8-999C-406C501EB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070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F2351"/>
                </a:solidFill>
              </a:rPr>
              <a:t>How will B2 2.0 proposals be reviewed?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B5D587-7793-4083-AAD3-9AB639AF98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7768" y="1553775"/>
            <a:ext cx="11166501" cy="4057015"/>
          </a:xfrm>
        </p:spPr>
        <p:txBody>
          <a:bodyPr>
            <a:normAutofit fontScale="92500" lnSpcReduction="10000"/>
          </a:bodyPr>
          <a:lstStyle/>
          <a:p>
            <a:pPr marL="0" indent="0">
              <a:spcAft>
                <a:spcPts val="1000"/>
              </a:spcAft>
              <a:buNone/>
            </a:pPr>
            <a:r>
              <a:rPr lang="en-US" sz="3000" dirty="0">
                <a:solidFill>
                  <a:srgbClr val="0F2351"/>
                </a:solidFill>
              </a:rPr>
              <a:t>B2 Review Process: </a:t>
            </a:r>
          </a:p>
          <a:p>
            <a:pPr lvl="1">
              <a:spcAft>
                <a:spcPts val="1000"/>
              </a:spcAft>
            </a:pPr>
            <a:r>
              <a:rPr lang="en-US" sz="3000" dirty="0">
                <a:solidFill>
                  <a:srgbClr val="0F2351"/>
                </a:solidFill>
              </a:rPr>
              <a:t>Panel Review</a:t>
            </a:r>
          </a:p>
          <a:p>
            <a:pPr lvl="1">
              <a:spcAft>
                <a:spcPts val="1000"/>
              </a:spcAft>
            </a:pPr>
            <a:r>
              <a:rPr lang="en-US" sz="3000" dirty="0">
                <a:solidFill>
                  <a:srgbClr val="0F2351"/>
                </a:solidFill>
              </a:rPr>
              <a:t>Ad hoc as necessary</a:t>
            </a:r>
          </a:p>
          <a:p>
            <a:pPr lvl="1"/>
            <a:r>
              <a:rPr lang="en-US" sz="3000" dirty="0">
                <a:solidFill>
                  <a:srgbClr val="0F2351"/>
                </a:solidFill>
              </a:rPr>
              <a:t>Co-review</a:t>
            </a:r>
          </a:p>
          <a:p>
            <a:pPr lvl="2">
              <a:spcAft>
                <a:spcPts val="3000"/>
              </a:spcAft>
            </a:pPr>
            <a:r>
              <a:rPr lang="en-US" sz="2600" dirty="0">
                <a:solidFill>
                  <a:srgbClr val="0F2351"/>
                </a:solidFill>
              </a:rPr>
              <a:t>Suggest programs </a:t>
            </a:r>
          </a:p>
          <a:p>
            <a:pPr marL="457200" lvl="1" indent="0">
              <a:spcAft>
                <a:spcPts val="3000"/>
              </a:spcAft>
              <a:buNone/>
            </a:pPr>
            <a:r>
              <a:rPr lang="en-US" sz="3000" dirty="0">
                <a:solidFill>
                  <a:srgbClr val="0F2351"/>
                </a:solidFill>
              </a:rPr>
              <a:t>Please suggest reviewers for your proposal!</a:t>
            </a:r>
          </a:p>
          <a:p>
            <a:pPr marL="457200" lvl="1" indent="0">
              <a:buNone/>
            </a:pPr>
            <a:r>
              <a:rPr lang="en-US" sz="3000" dirty="0">
                <a:solidFill>
                  <a:srgbClr val="0F2351"/>
                </a:solidFill>
              </a:rPr>
              <a:t>Aren’t submitting to B2 2.0 this cycle? Consider being a reviewer </a:t>
            </a:r>
            <a:endParaRPr lang="en-US" dirty="0">
              <a:solidFill>
                <a:srgbClr val="0F2351"/>
              </a:solidFill>
            </a:endParaRPr>
          </a:p>
          <a:p>
            <a:endParaRPr lang="en-US" dirty="0">
              <a:solidFill>
                <a:srgbClr val="0F2351"/>
              </a:solidFill>
            </a:endParaRPr>
          </a:p>
        </p:txBody>
      </p:sp>
      <p:pic>
        <p:nvPicPr>
          <p:cNvPr id="13" name="Picture 12" descr="NSF Logo">
            <a:extLst>
              <a:ext uri="{FF2B5EF4-FFF2-40B4-BE49-F238E27FC236}">
                <a16:creationId xmlns:a16="http://schemas.microsoft.com/office/drawing/2014/main" id="{42A31D20-D788-4996-8E09-644324B4766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" y="6074397"/>
            <a:ext cx="753539" cy="757477"/>
          </a:xfrm>
          <a:prstGeom prst="rect">
            <a:avLst/>
          </a:prstGeom>
        </p:spPr>
      </p:pic>
      <p:sp>
        <p:nvSpPr>
          <p:cNvPr id="14" name="Footer Placeholder 7">
            <a:extLst>
              <a:ext uri="{FF2B5EF4-FFF2-40B4-BE49-F238E27FC236}">
                <a16:creationId xmlns:a16="http://schemas.microsoft.com/office/drawing/2014/main" id="{A1B6C836-BFFC-422C-AEBD-7A313F949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57945" y="6279529"/>
            <a:ext cx="5876109" cy="501650"/>
          </a:xfrm>
        </p:spPr>
        <p:txBody>
          <a:bodyPr/>
          <a:lstStyle/>
          <a:p>
            <a:r>
              <a:rPr lang="en-US" sz="1800" dirty="0">
                <a:solidFill>
                  <a:schemeClr val="bg1"/>
                </a:solidFill>
              </a:rPr>
              <a:t>Build and Broaden Program Page: https://go.usa.gov/xAnZD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EFC903CA-BCAC-4904-B7EB-593FD62F4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9D3C5-A853-4990-B8CA-AABE2CE6D551}" type="slidenum">
              <a:rPr lang="en-US" sz="1600" smtClean="0">
                <a:solidFill>
                  <a:schemeClr val="bg1"/>
                </a:solidFill>
              </a:rPr>
              <a:t>24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1030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70A9339-94A0-48C1-9D6A-9223B6F866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0F235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000080"/>
              </a:highlight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456764-9790-45AA-BC64-F564A4B4A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-69214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F2351"/>
                </a:solidFill>
              </a:rPr>
              <a:t>Review Criteria: Intellectual Merit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A78209-558F-4CF7-BD27-384959E66D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286065"/>
            <a:ext cx="10683241" cy="4754374"/>
          </a:xfrm>
        </p:spPr>
        <p:txBody>
          <a:bodyPr/>
          <a:lstStyle/>
          <a:p>
            <a:r>
              <a:rPr lang="en-US" dirty="0">
                <a:solidFill>
                  <a:srgbClr val="0F2351"/>
                </a:solidFill>
              </a:rPr>
              <a:t>‘…the potential to </a:t>
            </a:r>
            <a:r>
              <a:rPr lang="en-US" b="1" dirty="0">
                <a:solidFill>
                  <a:srgbClr val="0F2351"/>
                </a:solidFill>
              </a:rPr>
              <a:t>advance knowledge</a:t>
            </a:r>
            <a:r>
              <a:rPr lang="en-US" dirty="0">
                <a:solidFill>
                  <a:srgbClr val="0F2351"/>
                </a:solidFill>
              </a:rPr>
              <a:t>’</a:t>
            </a:r>
          </a:p>
          <a:p>
            <a:pPr lvl="1">
              <a:spcAft>
                <a:spcPts val="1000"/>
              </a:spcAft>
            </a:pPr>
            <a:r>
              <a:rPr lang="en-US" dirty="0">
                <a:solidFill>
                  <a:srgbClr val="0F2351"/>
                </a:solidFill>
              </a:rPr>
              <a:t>‘…and understanding within its own field or across different fields’? </a:t>
            </a:r>
          </a:p>
          <a:p>
            <a:pPr>
              <a:spcAft>
                <a:spcPts val="1000"/>
              </a:spcAft>
            </a:pPr>
            <a:r>
              <a:rPr lang="en-US" dirty="0">
                <a:solidFill>
                  <a:srgbClr val="0F2351"/>
                </a:solidFill>
              </a:rPr>
              <a:t>‘…suggest or explore </a:t>
            </a:r>
            <a:r>
              <a:rPr lang="en-US" b="1" dirty="0">
                <a:solidFill>
                  <a:srgbClr val="0F2351"/>
                </a:solidFill>
              </a:rPr>
              <a:t>creative, original, or potentially transformative </a:t>
            </a:r>
            <a:r>
              <a:rPr lang="en-US" dirty="0">
                <a:solidFill>
                  <a:srgbClr val="0F2351"/>
                </a:solidFill>
              </a:rPr>
              <a:t>concepts?’</a:t>
            </a:r>
          </a:p>
          <a:p>
            <a:pPr>
              <a:spcAft>
                <a:spcPts val="1000"/>
              </a:spcAft>
            </a:pPr>
            <a:r>
              <a:rPr lang="en-US" dirty="0">
                <a:solidFill>
                  <a:srgbClr val="0F2351"/>
                </a:solidFill>
              </a:rPr>
              <a:t>‘Is the plan for carrying out the proposed activities well-reasoned, well-organized, and </a:t>
            </a:r>
            <a:r>
              <a:rPr lang="en-US" b="1" dirty="0">
                <a:solidFill>
                  <a:srgbClr val="0F2351"/>
                </a:solidFill>
              </a:rPr>
              <a:t>based on a sound rationale</a:t>
            </a:r>
            <a:r>
              <a:rPr lang="en-US" dirty="0">
                <a:solidFill>
                  <a:srgbClr val="0F2351"/>
                </a:solidFill>
              </a:rPr>
              <a:t>?’</a:t>
            </a:r>
          </a:p>
          <a:p>
            <a:pPr>
              <a:spcAft>
                <a:spcPts val="1000"/>
              </a:spcAft>
            </a:pPr>
            <a:r>
              <a:rPr lang="en-US" dirty="0">
                <a:solidFill>
                  <a:srgbClr val="0F2351"/>
                </a:solidFill>
              </a:rPr>
              <a:t>‘How </a:t>
            </a:r>
            <a:r>
              <a:rPr lang="en-US" b="1" dirty="0">
                <a:solidFill>
                  <a:srgbClr val="0F2351"/>
                </a:solidFill>
              </a:rPr>
              <a:t>well-qualified </a:t>
            </a:r>
            <a:r>
              <a:rPr lang="en-US" dirty="0">
                <a:solidFill>
                  <a:srgbClr val="0F2351"/>
                </a:solidFill>
              </a:rPr>
              <a:t>is the individual, team, or organization to conduct the proposed activities?’</a:t>
            </a:r>
          </a:p>
          <a:p>
            <a:r>
              <a:rPr lang="en-US" dirty="0">
                <a:solidFill>
                  <a:srgbClr val="0F2351"/>
                </a:solidFill>
              </a:rPr>
              <a:t>‘Are there </a:t>
            </a:r>
            <a:r>
              <a:rPr lang="en-US" b="1" dirty="0">
                <a:solidFill>
                  <a:srgbClr val="0F2351"/>
                </a:solidFill>
              </a:rPr>
              <a:t>adequate resources </a:t>
            </a:r>
            <a:r>
              <a:rPr lang="en-US" dirty="0">
                <a:solidFill>
                  <a:srgbClr val="0F2351"/>
                </a:solidFill>
              </a:rPr>
              <a:t>available to the PI…?’</a:t>
            </a:r>
          </a:p>
        </p:txBody>
      </p:sp>
      <p:pic>
        <p:nvPicPr>
          <p:cNvPr id="16" name="Picture 15" descr="NSF Logo">
            <a:extLst>
              <a:ext uri="{FF2B5EF4-FFF2-40B4-BE49-F238E27FC236}">
                <a16:creationId xmlns:a16="http://schemas.microsoft.com/office/drawing/2014/main" id="{BC5BFE44-0868-4647-9B83-9A6E65678BA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" y="6074397"/>
            <a:ext cx="753539" cy="757477"/>
          </a:xfrm>
          <a:prstGeom prst="rect">
            <a:avLst/>
          </a:prstGeom>
        </p:spPr>
      </p:pic>
      <p:sp>
        <p:nvSpPr>
          <p:cNvPr id="17" name="Footer Placeholder 7">
            <a:extLst>
              <a:ext uri="{FF2B5EF4-FFF2-40B4-BE49-F238E27FC236}">
                <a16:creationId xmlns:a16="http://schemas.microsoft.com/office/drawing/2014/main" id="{963285F9-A5FF-4E4A-9E67-FEA801AF5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57945" y="6279529"/>
            <a:ext cx="5876109" cy="501650"/>
          </a:xfrm>
        </p:spPr>
        <p:txBody>
          <a:bodyPr/>
          <a:lstStyle/>
          <a:p>
            <a:r>
              <a:rPr lang="en-US" sz="1800" dirty="0">
                <a:solidFill>
                  <a:schemeClr val="bg1"/>
                </a:solidFill>
              </a:rPr>
              <a:t>Build and Broaden Program Page: https://go.usa.gov/xAnZD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255B86E6-98AD-4994-82C7-7E29393FF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9D3C5-A853-4990-B8CA-AABE2CE6D551}" type="slidenum">
              <a:rPr lang="en-US" sz="1600" smtClean="0">
                <a:solidFill>
                  <a:schemeClr val="bg1"/>
                </a:solidFill>
              </a:rPr>
              <a:t>25</a:t>
            </a:fld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3218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CA0A200-8A45-4E10-8B27-1107691CD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0F235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000080"/>
              </a:highlight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4FC411-A070-4452-88FB-A74C16DCA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769" y="38826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F2351"/>
                </a:solidFill>
              </a:rPr>
              <a:t>Review Criteria: Broader Impacts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3E9AF5-0A09-4498-AB44-E3E40378B4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6955"/>
            <a:ext cx="10515600" cy="4351338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dirty="0">
                <a:solidFill>
                  <a:srgbClr val="0F2351"/>
                </a:solidFill>
              </a:rPr>
              <a:t>‘…the potential to </a:t>
            </a:r>
            <a:r>
              <a:rPr lang="en-US" b="1" dirty="0">
                <a:solidFill>
                  <a:srgbClr val="0F2351"/>
                </a:solidFill>
              </a:rPr>
              <a:t>benefit society </a:t>
            </a:r>
            <a:r>
              <a:rPr lang="en-US" dirty="0">
                <a:solidFill>
                  <a:srgbClr val="0F2351"/>
                </a:solidFill>
              </a:rPr>
              <a:t>and contribute to the achievement of specific, desired societal outcomes.’</a:t>
            </a:r>
          </a:p>
          <a:p>
            <a:pPr>
              <a:spcAft>
                <a:spcPts val="1000"/>
              </a:spcAft>
            </a:pPr>
            <a:r>
              <a:rPr lang="en-US" dirty="0">
                <a:solidFill>
                  <a:srgbClr val="0F2351"/>
                </a:solidFill>
              </a:rPr>
              <a:t>Do NOT need to follow directly from research objectives (but often more coherent if they do)</a:t>
            </a:r>
          </a:p>
          <a:p>
            <a:pPr>
              <a:spcAft>
                <a:spcPts val="1000"/>
              </a:spcAft>
            </a:pPr>
            <a:r>
              <a:rPr lang="en-US" dirty="0">
                <a:solidFill>
                  <a:srgbClr val="0F2351"/>
                </a:solidFill>
              </a:rPr>
              <a:t>Specify </a:t>
            </a:r>
            <a:r>
              <a:rPr lang="en-US" i="1" dirty="0">
                <a:solidFill>
                  <a:srgbClr val="0F2351"/>
                </a:solidFill>
              </a:rPr>
              <a:t>who</a:t>
            </a:r>
            <a:r>
              <a:rPr lang="en-US" dirty="0">
                <a:solidFill>
                  <a:srgbClr val="0F2351"/>
                </a:solidFill>
              </a:rPr>
              <a:t> benefits and </a:t>
            </a:r>
            <a:r>
              <a:rPr lang="en-US" i="1" dirty="0">
                <a:solidFill>
                  <a:srgbClr val="0F2351"/>
                </a:solidFill>
              </a:rPr>
              <a:t>how</a:t>
            </a:r>
            <a:r>
              <a:rPr lang="en-US" dirty="0">
                <a:solidFill>
                  <a:srgbClr val="0F2351"/>
                </a:solidFill>
              </a:rPr>
              <a:t> (</a:t>
            </a:r>
            <a:r>
              <a:rPr lang="en-US" b="1" dirty="0">
                <a:solidFill>
                  <a:srgbClr val="0F2351"/>
                </a:solidFill>
              </a:rPr>
              <a:t>pathways to broader impacts</a:t>
            </a:r>
            <a:r>
              <a:rPr lang="en-US" dirty="0">
                <a:solidFill>
                  <a:srgbClr val="0F2351"/>
                </a:solidFill>
              </a:rPr>
              <a:t>)</a:t>
            </a:r>
          </a:p>
          <a:p>
            <a:pPr>
              <a:spcAft>
                <a:spcPts val="1000"/>
              </a:spcAft>
            </a:pPr>
            <a:r>
              <a:rPr lang="en-US" dirty="0">
                <a:solidFill>
                  <a:srgbClr val="0F2351"/>
                </a:solidFill>
              </a:rPr>
              <a:t>Are impacts ‘</a:t>
            </a:r>
            <a:r>
              <a:rPr lang="en-US" b="1" dirty="0">
                <a:solidFill>
                  <a:srgbClr val="0F2351"/>
                </a:solidFill>
              </a:rPr>
              <a:t>credible</a:t>
            </a:r>
            <a:r>
              <a:rPr lang="en-US" dirty="0">
                <a:solidFill>
                  <a:srgbClr val="0F2351"/>
                </a:solidFill>
              </a:rPr>
              <a:t>’?</a:t>
            </a:r>
          </a:p>
        </p:txBody>
      </p:sp>
      <p:pic>
        <p:nvPicPr>
          <p:cNvPr id="13" name="Picture 12" descr="NSF Logo">
            <a:extLst>
              <a:ext uri="{FF2B5EF4-FFF2-40B4-BE49-F238E27FC236}">
                <a16:creationId xmlns:a16="http://schemas.microsoft.com/office/drawing/2014/main" id="{FE497F7C-D255-46A5-95D5-2549EA8AA33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" y="6074397"/>
            <a:ext cx="753539" cy="757477"/>
          </a:xfrm>
          <a:prstGeom prst="rect">
            <a:avLst/>
          </a:prstGeom>
        </p:spPr>
      </p:pic>
      <p:sp>
        <p:nvSpPr>
          <p:cNvPr id="14" name="Footer Placeholder 7">
            <a:extLst>
              <a:ext uri="{FF2B5EF4-FFF2-40B4-BE49-F238E27FC236}">
                <a16:creationId xmlns:a16="http://schemas.microsoft.com/office/drawing/2014/main" id="{CDF97327-B497-44F4-BCF6-9292FF492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57945" y="6279529"/>
            <a:ext cx="5876109" cy="501650"/>
          </a:xfrm>
        </p:spPr>
        <p:txBody>
          <a:bodyPr/>
          <a:lstStyle/>
          <a:p>
            <a:r>
              <a:rPr lang="en-US" sz="1800" dirty="0">
                <a:solidFill>
                  <a:schemeClr val="bg1"/>
                </a:solidFill>
              </a:rPr>
              <a:t>Build and Broaden Program Page: https://go.usa.gov/xAnZD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55667120-A4C3-4EA6-A20A-E41CC0DB7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9D3C5-A853-4990-B8CA-AABE2CE6D551}" type="slidenum">
              <a:rPr lang="en-US" sz="1600" smtClean="0">
                <a:solidFill>
                  <a:schemeClr val="bg1"/>
                </a:solidFill>
              </a:rPr>
              <a:t>26</a:t>
            </a:fld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2948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B822F50-0C54-46DD-B255-AABFA34BEC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0F235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000080"/>
              </a:highlight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2AA971-AB58-4FE4-BE61-8C6A89F12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414" y="0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F2351"/>
                </a:solidFill>
              </a:rPr>
              <a:t>Additional Solicitation Specific Review Criteria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074D59-2D5F-4BE8-9FA5-A68B56E3C5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7769" y="1346857"/>
            <a:ext cx="10855111" cy="4591015"/>
          </a:xfrm>
        </p:spPr>
        <p:txBody>
          <a:bodyPr>
            <a:normAutofit/>
          </a:bodyPr>
          <a:lstStyle/>
          <a:p>
            <a:pPr marL="0" indent="0" algn="l">
              <a:spcAft>
                <a:spcPts val="1500"/>
              </a:spcAft>
              <a:buNone/>
            </a:pPr>
            <a:r>
              <a:rPr lang="en-US" sz="3400" i="0" u="none" strike="noStrike" dirty="0">
                <a:solidFill>
                  <a:srgbClr val="0F2351"/>
                </a:solidFill>
                <a:effectLst/>
              </a:rPr>
              <a:t>B2 2.0 proposals will also be evaluated on the following: </a:t>
            </a:r>
          </a:p>
          <a:p>
            <a:pPr algn="l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US" i="0" u="none" strike="noStrike" dirty="0">
                <a:solidFill>
                  <a:srgbClr val="0F2351"/>
                </a:solidFill>
                <a:effectLst/>
              </a:rPr>
              <a:t>Potential to increase the </a:t>
            </a:r>
            <a:r>
              <a:rPr lang="en-US" b="1" i="0" u="none" strike="noStrike" dirty="0">
                <a:solidFill>
                  <a:srgbClr val="0F2351"/>
                </a:solidFill>
                <a:effectLst/>
              </a:rPr>
              <a:t>quantity, quality, and capacity of research</a:t>
            </a:r>
            <a:r>
              <a:rPr lang="en-US" i="0" u="none" strike="noStrike" dirty="0">
                <a:solidFill>
                  <a:srgbClr val="0F2351"/>
                </a:solidFill>
                <a:effectLst/>
              </a:rPr>
              <a:t> at the participating MSI(s) </a:t>
            </a:r>
          </a:p>
          <a:p>
            <a:pPr algn="l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US" i="0" u="none" strike="noStrike" dirty="0">
                <a:solidFill>
                  <a:srgbClr val="0F2351"/>
                </a:solidFill>
                <a:effectLst/>
              </a:rPr>
              <a:t>Impacts upon the </a:t>
            </a:r>
            <a:r>
              <a:rPr lang="en-US" b="1" i="0" u="none" strike="noStrike" dirty="0">
                <a:solidFill>
                  <a:srgbClr val="0F2351"/>
                </a:solidFill>
                <a:effectLst/>
              </a:rPr>
              <a:t>professional development </a:t>
            </a:r>
            <a:r>
              <a:rPr lang="en-US" i="0" u="none" strike="noStrike" dirty="0">
                <a:solidFill>
                  <a:srgbClr val="0F2351"/>
                </a:solidFill>
                <a:effectLst/>
              </a:rPr>
              <a:t>of faculty and students at the participating MSI(s) </a:t>
            </a:r>
          </a:p>
          <a:p>
            <a:pPr algn="l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US" i="0" u="none" strike="noStrike" dirty="0">
                <a:solidFill>
                  <a:srgbClr val="0F2351"/>
                </a:solidFill>
                <a:effectLst/>
              </a:rPr>
              <a:t>If a partnership is proposed, the </a:t>
            </a:r>
            <a:r>
              <a:rPr lang="en-US" b="1" i="0" u="none" strike="noStrike" dirty="0">
                <a:solidFill>
                  <a:srgbClr val="0F2351"/>
                </a:solidFill>
                <a:effectLst/>
              </a:rPr>
              <a:t>nature of the partnership</a:t>
            </a:r>
            <a:r>
              <a:rPr lang="en-US" i="0" u="none" strike="noStrike" dirty="0">
                <a:solidFill>
                  <a:srgbClr val="0F2351"/>
                </a:solidFill>
                <a:effectLst/>
              </a:rPr>
              <a:t> among the participating institutions and investigators </a:t>
            </a:r>
          </a:p>
          <a:p>
            <a:endParaRPr lang="en-US" dirty="0">
              <a:solidFill>
                <a:srgbClr val="0F2351"/>
              </a:solidFill>
            </a:endParaRPr>
          </a:p>
        </p:txBody>
      </p:sp>
      <p:pic>
        <p:nvPicPr>
          <p:cNvPr id="13" name="Picture 12" descr="NSF Logo">
            <a:extLst>
              <a:ext uri="{FF2B5EF4-FFF2-40B4-BE49-F238E27FC236}">
                <a16:creationId xmlns:a16="http://schemas.microsoft.com/office/drawing/2014/main" id="{B32BDC98-2C97-4C18-BB5A-DBAD64BA472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" y="6074397"/>
            <a:ext cx="753539" cy="757477"/>
          </a:xfrm>
          <a:prstGeom prst="rect">
            <a:avLst/>
          </a:prstGeom>
        </p:spPr>
      </p:pic>
      <p:sp>
        <p:nvSpPr>
          <p:cNvPr id="14" name="Footer Placeholder 7">
            <a:extLst>
              <a:ext uri="{FF2B5EF4-FFF2-40B4-BE49-F238E27FC236}">
                <a16:creationId xmlns:a16="http://schemas.microsoft.com/office/drawing/2014/main" id="{921E6FB7-5568-4274-8D13-485971696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57945" y="6279529"/>
            <a:ext cx="5876109" cy="501650"/>
          </a:xfrm>
        </p:spPr>
        <p:txBody>
          <a:bodyPr/>
          <a:lstStyle/>
          <a:p>
            <a:r>
              <a:rPr lang="en-US" sz="1800" dirty="0">
                <a:solidFill>
                  <a:schemeClr val="bg1"/>
                </a:solidFill>
              </a:rPr>
              <a:t>Build and Broaden Program Page: https://go.usa.gov/xAnZD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B3AEC09-6970-4E64-9A9E-8A8FE9D7A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9D3C5-A853-4990-B8CA-AABE2CE6D551}" type="slidenum">
              <a:rPr lang="en-US" sz="1600" smtClean="0">
                <a:solidFill>
                  <a:schemeClr val="bg1"/>
                </a:solidFill>
              </a:rPr>
              <a:t>27</a:t>
            </a:fld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6291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CE97FA0-D600-466F-B0BB-AAE9E4F866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0F235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000080"/>
              </a:highlight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DCC759-715D-4816-AB85-1E35A11B7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5577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F2351"/>
                </a:solidFill>
              </a:rPr>
              <a:t>Recap of Important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B04237-15C7-4183-9A53-4ED1581F9E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5782"/>
            <a:ext cx="10866120" cy="4523237"/>
          </a:xfrm>
        </p:spPr>
        <p:txBody>
          <a:bodyPr>
            <a:normAutofit lnSpcReduction="10000"/>
          </a:bodyPr>
          <a:lstStyle/>
          <a:p>
            <a:pPr marL="0" indent="0">
              <a:spcAft>
                <a:spcPts val="4200"/>
              </a:spcAft>
              <a:buNone/>
            </a:pPr>
            <a:r>
              <a:rPr lang="en-US" u="sng" dirty="0">
                <a:solidFill>
                  <a:srgbClr val="0F2351"/>
                </a:solidFill>
              </a:rPr>
              <a:t>Eligibility:</a:t>
            </a:r>
            <a:r>
              <a:rPr lang="en-US" dirty="0">
                <a:solidFill>
                  <a:srgbClr val="0F2351"/>
                </a:solidFill>
              </a:rPr>
              <a:t> MSI scholars; scholars partnering with MSIs</a:t>
            </a:r>
          </a:p>
          <a:p>
            <a:pPr marL="0" indent="0">
              <a:spcAft>
                <a:spcPts val="1500"/>
              </a:spcAft>
              <a:buNone/>
            </a:pPr>
            <a:r>
              <a:rPr lang="en-US" u="sng" dirty="0">
                <a:solidFill>
                  <a:srgbClr val="0F2351"/>
                </a:solidFill>
              </a:rPr>
              <a:t>Purpose:</a:t>
            </a:r>
            <a:r>
              <a:rPr lang="en-US" dirty="0">
                <a:solidFill>
                  <a:srgbClr val="0F2351"/>
                </a:solidFill>
              </a:rPr>
              <a:t> Support </a:t>
            </a:r>
            <a:r>
              <a:rPr lang="en-US" b="1" dirty="0">
                <a:solidFill>
                  <a:srgbClr val="0F2351"/>
                </a:solidFill>
              </a:rPr>
              <a:t>fundamental research </a:t>
            </a:r>
            <a:r>
              <a:rPr lang="en-US" dirty="0">
                <a:solidFill>
                  <a:srgbClr val="0F2351"/>
                </a:solidFill>
              </a:rPr>
              <a:t>in any area covered by SBE</a:t>
            </a:r>
          </a:p>
          <a:p>
            <a:pPr lvl="1">
              <a:spcBef>
                <a:spcPts val="1000"/>
              </a:spcBef>
              <a:spcAft>
                <a:spcPts val="1200"/>
              </a:spcAft>
            </a:pPr>
            <a:r>
              <a:rPr lang="en-US" sz="2800" dirty="0">
                <a:solidFill>
                  <a:srgbClr val="0F2351"/>
                </a:solidFill>
              </a:rPr>
              <a:t>Infrastructure, capacity-building, training may be included, but not primary objective</a:t>
            </a:r>
          </a:p>
          <a:p>
            <a:pPr lvl="1">
              <a:spcBef>
                <a:spcPts val="1000"/>
              </a:spcBef>
              <a:spcAft>
                <a:spcPts val="3000"/>
              </a:spcAft>
            </a:pPr>
            <a:r>
              <a:rPr lang="en-US" sz="2800" dirty="0">
                <a:solidFill>
                  <a:srgbClr val="0F2351"/>
                </a:solidFill>
              </a:rPr>
              <a:t>These activities should support, not supersede, the goals of the research </a:t>
            </a:r>
          </a:p>
          <a:p>
            <a:pPr marL="0" indent="0">
              <a:spcAft>
                <a:spcPts val="5000"/>
              </a:spcAft>
              <a:buNone/>
            </a:pPr>
            <a:r>
              <a:rPr lang="en-US" u="sng" dirty="0">
                <a:solidFill>
                  <a:srgbClr val="0F2351"/>
                </a:solidFill>
              </a:rPr>
              <a:t>When in doubt:</a:t>
            </a:r>
            <a:r>
              <a:rPr lang="en-US" dirty="0">
                <a:solidFill>
                  <a:srgbClr val="0F2351"/>
                </a:solidFill>
              </a:rPr>
              <a:t> Contact a program officer </a:t>
            </a:r>
          </a:p>
        </p:txBody>
      </p:sp>
      <p:pic>
        <p:nvPicPr>
          <p:cNvPr id="13" name="Picture 12" descr="NSF Logo">
            <a:extLst>
              <a:ext uri="{FF2B5EF4-FFF2-40B4-BE49-F238E27FC236}">
                <a16:creationId xmlns:a16="http://schemas.microsoft.com/office/drawing/2014/main" id="{B25FCCBB-4629-4525-A606-B8A2BC34CAF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" y="6074397"/>
            <a:ext cx="753539" cy="757477"/>
          </a:xfrm>
          <a:prstGeom prst="rect">
            <a:avLst/>
          </a:prstGeom>
        </p:spPr>
      </p:pic>
      <p:sp>
        <p:nvSpPr>
          <p:cNvPr id="14" name="Footer Placeholder 7">
            <a:extLst>
              <a:ext uri="{FF2B5EF4-FFF2-40B4-BE49-F238E27FC236}">
                <a16:creationId xmlns:a16="http://schemas.microsoft.com/office/drawing/2014/main" id="{FF87635B-D319-4E97-83DD-5CCFE8AB1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57945" y="6279529"/>
            <a:ext cx="5876109" cy="501650"/>
          </a:xfrm>
        </p:spPr>
        <p:txBody>
          <a:bodyPr/>
          <a:lstStyle/>
          <a:p>
            <a:r>
              <a:rPr lang="en-US" sz="1800" dirty="0">
                <a:solidFill>
                  <a:schemeClr val="bg1"/>
                </a:solidFill>
              </a:rPr>
              <a:t>Build and Broaden Program Page: https://go.usa.gov/xAnZD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4FB2767-1D72-466B-B829-6D0A5B27D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9D3C5-A853-4990-B8CA-AABE2CE6D551}" type="slidenum">
              <a:rPr lang="en-US" sz="1600" smtClean="0">
                <a:solidFill>
                  <a:schemeClr val="bg1"/>
                </a:solidFill>
              </a:rPr>
              <a:t>28</a:t>
            </a:fld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243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6876143-6E72-48EF-B38B-40B174D45F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0F235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000080"/>
              </a:highlight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6E1C42-19A9-49F5-9DD8-69BE088CD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F2351"/>
                </a:solidFill>
              </a:rPr>
              <a:t>Intro to Build and Broaden 2.0 (B2 2.0)  </a:t>
            </a:r>
            <a:br>
              <a:rPr lang="en-US" b="1" dirty="0">
                <a:solidFill>
                  <a:srgbClr val="0F2351"/>
                </a:solidFill>
              </a:rPr>
            </a:br>
            <a:endParaRPr lang="en-US" b="1" dirty="0">
              <a:solidFill>
                <a:srgbClr val="0F235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CDEB67-216A-4364-BEAC-1E22747C2D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2949" y="1559247"/>
            <a:ext cx="6389451" cy="681037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F2351"/>
                </a:solidFill>
              </a:rPr>
              <a:t>Goals of Build and Broaden 2.0 solicitation:</a:t>
            </a:r>
          </a:p>
        </p:txBody>
      </p:sp>
      <p:graphicFrame>
        <p:nvGraphicFramePr>
          <p:cNvPr id="4" name="Diagram 3" descr="Diagram showing a step up process illustrating the purpose of Build and Broaden 2.0. The diagram includes decorative elements and three text boxes. First step reads &quot;Building research capacity.&quot; Second step reads &quot;Fostering research partnerships.&quot; Third step reads &quot;Broadening opportunities for MSI scholars.&quot;">
            <a:extLst>
              <a:ext uri="{FF2B5EF4-FFF2-40B4-BE49-F238E27FC236}">
                <a16:creationId xmlns:a16="http://schemas.microsoft.com/office/drawing/2014/main" id="{F083DC81-C2AE-49D7-8096-58D242F41E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66073316"/>
              </p:ext>
            </p:extLst>
          </p:nvPr>
        </p:nvGraphicFramePr>
        <p:xfrm>
          <a:off x="2815955" y="2437698"/>
          <a:ext cx="6560088" cy="33444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4" name="Picture 13" descr="NSF Logo">
            <a:extLst>
              <a:ext uri="{FF2B5EF4-FFF2-40B4-BE49-F238E27FC236}">
                <a16:creationId xmlns:a16="http://schemas.microsoft.com/office/drawing/2014/main" id="{2421A232-8A23-416F-A73C-B9EC87716D6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" y="6074397"/>
            <a:ext cx="753539" cy="757477"/>
          </a:xfrm>
          <a:prstGeom prst="rect">
            <a:avLst/>
          </a:prstGeom>
        </p:spPr>
      </p:pic>
      <p:sp>
        <p:nvSpPr>
          <p:cNvPr id="18" name="Footer Placeholder 7">
            <a:extLst>
              <a:ext uri="{FF2B5EF4-FFF2-40B4-BE49-F238E27FC236}">
                <a16:creationId xmlns:a16="http://schemas.microsoft.com/office/drawing/2014/main" id="{75544531-E455-4B9B-9324-A498B263C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57945" y="6279529"/>
            <a:ext cx="5876109" cy="501650"/>
          </a:xfrm>
        </p:spPr>
        <p:txBody>
          <a:bodyPr/>
          <a:lstStyle/>
          <a:p>
            <a:r>
              <a:rPr lang="en-US" sz="1800" dirty="0">
                <a:solidFill>
                  <a:schemeClr val="bg1"/>
                </a:solidFill>
              </a:rPr>
              <a:t>Build and Broaden Program Page: https://go.usa.gov/xAnZD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88E1F883-FDC3-41F6-AEDC-5A00E4E34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9D3C5-A853-4990-B8CA-AABE2CE6D551}" type="slidenum">
              <a:rPr lang="en-US" sz="1600" smtClean="0">
                <a:solidFill>
                  <a:schemeClr val="bg1"/>
                </a:solidFill>
              </a:rPr>
              <a:t>3</a:t>
            </a:fld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1736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4B485FC-E844-48C2-B268-566A5D2A7E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0F235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000080"/>
              </a:highlight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6E1C42-19A9-49F5-9DD8-69BE088CD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9" y="136525"/>
            <a:ext cx="10515600" cy="1009129"/>
          </a:xfrm>
        </p:spPr>
        <p:txBody>
          <a:bodyPr/>
          <a:lstStyle/>
          <a:p>
            <a:r>
              <a:rPr lang="en-US" b="1" dirty="0">
                <a:solidFill>
                  <a:srgbClr val="0F2351"/>
                </a:solidFill>
              </a:rPr>
              <a:t>Build and Broaden 2.0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CDEB67-216A-4364-BEAC-1E22747C2D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1171780"/>
            <a:ext cx="8229601" cy="482579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solidFill>
                <a:srgbClr val="0F2351"/>
              </a:solidFill>
            </a:endParaRPr>
          </a:p>
          <a:p>
            <a:pPr>
              <a:spcAft>
                <a:spcPts val="3000"/>
              </a:spcAft>
            </a:pPr>
            <a:r>
              <a:rPr lang="en-US" dirty="0">
                <a:solidFill>
                  <a:srgbClr val="0F2351"/>
                </a:solidFill>
              </a:rPr>
              <a:t>We expect to fund between 25 and 30 awards </a:t>
            </a:r>
          </a:p>
          <a:p>
            <a:r>
              <a:rPr lang="en-US" dirty="0">
                <a:solidFill>
                  <a:srgbClr val="0F2351"/>
                </a:solidFill>
              </a:rPr>
              <a:t>Types of awards supported: </a:t>
            </a:r>
          </a:p>
          <a:p>
            <a:pPr lvl="1"/>
            <a:r>
              <a:rPr lang="en-US" dirty="0">
                <a:solidFill>
                  <a:srgbClr val="0F2351"/>
                </a:solidFill>
              </a:rPr>
              <a:t>Standard Grants</a:t>
            </a:r>
          </a:p>
          <a:p>
            <a:pPr lvl="1"/>
            <a:r>
              <a:rPr lang="en-US" dirty="0">
                <a:solidFill>
                  <a:srgbClr val="0F2351"/>
                </a:solidFill>
              </a:rPr>
              <a:t>Continuing Grants</a:t>
            </a:r>
          </a:p>
          <a:p>
            <a:pPr lvl="1"/>
            <a:r>
              <a:rPr lang="en-US" dirty="0">
                <a:solidFill>
                  <a:srgbClr val="0F2351"/>
                </a:solidFill>
              </a:rPr>
              <a:t>Collaborative Proposals</a:t>
            </a:r>
          </a:p>
          <a:p>
            <a:pPr marL="457200" lvl="1" indent="0">
              <a:buNone/>
            </a:pPr>
            <a:endParaRPr lang="en-US" dirty="0">
              <a:solidFill>
                <a:srgbClr val="0F2351"/>
              </a:solidFill>
            </a:endParaRPr>
          </a:p>
          <a:p>
            <a:r>
              <a:rPr lang="en-US" dirty="0">
                <a:solidFill>
                  <a:srgbClr val="0F235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There </a:t>
            </a:r>
            <a:r>
              <a:rPr lang="en-US" dirty="0">
                <a:solidFill>
                  <a:srgbClr val="0F235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are </a:t>
            </a:r>
            <a:r>
              <a:rPr lang="en-US" b="1" dirty="0">
                <a:solidFill>
                  <a:srgbClr val="0F235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no limits </a:t>
            </a:r>
            <a:r>
              <a:rPr lang="en-US" dirty="0">
                <a:solidFill>
                  <a:srgbClr val="0F235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on </a:t>
            </a:r>
            <a:r>
              <a:rPr lang="en-US" dirty="0">
                <a:solidFill>
                  <a:srgbClr val="0F235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individual award funds or duration</a:t>
            </a:r>
            <a:endParaRPr lang="en-US" dirty="0">
              <a:solidFill>
                <a:srgbClr val="0F2351"/>
              </a:solidFill>
            </a:endParaRPr>
          </a:p>
          <a:p>
            <a:endParaRPr lang="en-US" dirty="0">
              <a:solidFill>
                <a:srgbClr val="0F235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E79D22-DC4F-4575-B71A-09EF91F8FD9A}"/>
              </a:ext>
            </a:extLst>
          </p:cNvPr>
          <p:cNvSpPr txBox="1"/>
          <p:nvPr/>
        </p:nvSpPr>
        <p:spPr>
          <a:xfrm>
            <a:off x="9239251" y="889803"/>
            <a:ext cx="229743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0F2351"/>
                </a:solidFill>
              </a:rPr>
              <a:t>Full proposal deadline date:</a:t>
            </a:r>
          </a:p>
          <a:p>
            <a:endParaRPr lang="en-US" sz="4000" dirty="0">
              <a:solidFill>
                <a:srgbClr val="0F2351"/>
              </a:solidFill>
            </a:endParaRPr>
          </a:p>
          <a:p>
            <a:r>
              <a:rPr lang="en-US" sz="4000" b="1" dirty="0">
                <a:solidFill>
                  <a:srgbClr val="0F2351"/>
                </a:solidFill>
              </a:rPr>
              <a:t>March 5, 2021 </a:t>
            </a:r>
          </a:p>
        </p:txBody>
      </p:sp>
      <p:pic>
        <p:nvPicPr>
          <p:cNvPr id="12" name="Picture 11" descr="NSF Logo">
            <a:extLst>
              <a:ext uri="{FF2B5EF4-FFF2-40B4-BE49-F238E27FC236}">
                <a16:creationId xmlns:a16="http://schemas.microsoft.com/office/drawing/2014/main" id="{0B69E8E0-587B-4A29-B077-37B52F65A2B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" y="6074397"/>
            <a:ext cx="753539" cy="757477"/>
          </a:xfrm>
          <a:prstGeom prst="rect">
            <a:avLst/>
          </a:prstGeom>
        </p:spPr>
      </p:pic>
      <p:sp>
        <p:nvSpPr>
          <p:cNvPr id="13" name="Footer Placeholder 7">
            <a:extLst>
              <a:ext uri="{FF2B5EF4-FFF2-40B4-BE49-F238E27FC236}">
                <a16:creationId xmlns:a16="http://schemas.microsoft.com/office/drawing/2014/main" id="{B1E2699E-3BE9-464B-942D-F986A8B7C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57945" y="6279529"/>
            <a:ext cx="5876109" cy="501650"/>
          </a:xfrm>
        </p:spPr>
        <p:txBody>
          <a:bodyPr/>
          <a:lstStyle/>
          <a:p>
            <a:r>
              <a:rPr lang="en-US" sz="1800" dirty="0">
                <a:solidFill>
                  <a:schemeClr val="bg1"/>
                </a:solidFill>
              </a:rPr>
              <a:t>Build and Broaden Program Page: https://go.usa.gov/xAnZD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A4F556-AF57-4E62-9B87-CF69ECCB1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9D3C5-A853-4990-B8CA-AABE2CE6D551}" type="slidenum">
              <a:rPr lang="en-US" sz="1600" smtClean="0">
                <a:solidFill>
                  <a:schemeClr val="bg1"/>
                </a:solidFill>
              </a:rPr>
              <a:t>4</a:t>
            </a:fld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897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2452601-9A1E-45EA-82EB-162F26DC0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0F235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000080"/>
              </a:highlight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6E1C42-19A9-49F5-9DD8-69BE088CD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6821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F2351"/>
                </a:solidFill>
              </a:rPr>
              <a:t>Eligibility: Who may submit a proposal?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CDEB67-216A-4364-BEAC-1E22747C2D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62863"/>
            <a:ext cx="11340229" cy="4858754"/>
          </a:xfrm>
        </p:spPr>
        <p:txBody>
          <a:bodyPr>
            <a:normAutofit/>
          </a:bodyPr>
          <a:lstStyle/>
          <a:p>
            <a:pPr marL="0" indent="0" algn="l">
              <a:spcAft>
                <a:spcPts val="2000"/>
              </a:spcAft>
              <a:buNone/>
            </a:pPr>
            <a:r>
              <a:rPr lang="en-US" b="0" i="0" u="none" strike="noStrike" dirty="0">
                <a:solidFill>
                  <a:srgbClr val="0F2351"/>
                </a:solidFill>
                <a:effectLst/>
              </a:rPr>
              <a:t>Proposals are invited from: </a:t>
            </a:r>
          </a:p>
          <a:p>
            <a:pPr lvl="1">
              <a:spcAft>
                <a:spcPts val="2200"/>
              </a:spcAft>
            </a:pPr>
            <a:r>
              <a:rPr lang="en-US" sz="2500" b="0" i="0" u="sng" strike="noStrike" dirty="0">
                <a:solidFill>
                  <a:srgbClr val="0F2351"/>
                </a:solidFill>
                <a:effectLst/>
              </a:rPr>
              <a:t>A single principal investigator</a:t>
            </a:r>
            <a:r>
              <a:rPr lang="en-US" sz="2500" b="0" i="0" u="none" strike="noStrike" dirty="0">
                <a:solidFill>
                  <a:srgbClr val="0F2351"/>
                </a:solidFill>
                <a:effectLst/>
              </a:rPr>
              <a:t> </a:t>
            </a:r>
            <a:r>
              <a:rPr lang="en-US" sz="2500" b="0" i="0" strike="noStrike" dirty="0">
                <a:solidFill>
                  <a:srgbClr val="0F2351"/>
                </a:solidFill>
                <a:effectLst/>
              </a:rPr>
              <a:t>at an accredited minority-serving institution </a:t>
            </a:r>
            <a:r>
              <a:rPr lang="en-US" sz="2500" b="0" i="0" u="none" strike="noStrike" dirty="0">
                <a:solidFill>
                  <a:srgbClr val="0F2351"/>
                </a:solidFill>
                <a:effectLst/>
              </a:rPr>
              <a:t>(MSI) </a:t>
            </a:r>
          </a:p>
          <a:p>
            <a:pPr lvl="1">
              <a:spcAft>
                <a:spcPts val="2200"/>
              </a:spcAft>
            </a:pPr>
            <a:r>
              <a:rPr lang="en-US" sz="2500" u="sng" dirty="0">
                <a:solidFill>
                  <a:srgbClr val="0F2351"/>
                </a:solidFill>
              </a:rPr>
              <a:t>Multiple co-investigators</a:t>
            </a:r>
            <a:r>
              <a:rPr lang="en-US" sz="2500" dirty="0">
                <a:solidFill>
                  <a:srgbClr val="0F2351"/>
                </a:solidFill>
              </a:rPr>
              <a:t> from one or more MSIs </a:t>
            </a:r>
            <a:endParaRPr lang="en-US" sz="2500" b="0" i="0" u="none" strike="noStrike" dirty="0">
              <a:solidFill>
                <a:srgbClr val="0F2351"/>
              </a:solidFill>
              <a:effectLst/>
            </a:endParaRPr>
          </a:p>
          <a:p>
            <a:pPr lvl="1">
              <a:spcAft>
                <a:spcPts val="600"/>
              </a:spcAft>
            </a:pPr>
            <a:r>
              <a:rPr lang="en-US" sz="2500" b="0" i="0" u="sng" strike="noStrike" dirty="0">
                <a:solidFill>
                  <a:srgbClr val="0F2351"/>
                </a:solidFill>
                <a:effectLst/>
              </a:rPr>
              <a:t>Principal investigators not affiliated with MSIs</a:t>
            </a:r>
            <a:r>
              <a:rPr lang="en-US" sz="2500" b="0" i="0" u="none" strike="noStrike" dirty="0">
                <a:solidFill>
                  <a:srgbClr val="0F2351"/>
                </a:solidFill>
                <a:effectLst/>
              </a:rPr>
              <a:t>, but who apply with co-investigators from MSIs</a:t>
            </a:r>
          </a:p>
          <a:p>
            <a:pPr lvl="2">
              <a:spcAft>
                <a:spcPts val="600"/>
              </a:spcAft>
            </a:pPr>
            <a:r>
              <a:rPr lang="en-US" b="0" i="0" u="none" strike="noStrike" dirty="0">
                <a:solidFill>
                  <a:srgbClr val="0F2351"/>
                </a:solidFill>
                <a:effectLst/>
              </a:rPr>
              <a:t>These proposals must describe — </a:t>
            </a:r>
            <a:r>
              <a:rPr lang="en-US" b="1" i="0" u="none" strike="noStrike" dirty="0">
                <a:solidFill>
                  <a:srgbClr val="0F2351"/>
                </a:solidFill>
                <a:effectLst/>
              </a:rPr>
              <a:t>as a primary result of the proposed work </a:t>
            </a:r>
            <a:r>
              <a:rPr lang="en-US" b="0" i="0" u="none" strike="noStrike" dirty="0">
                <a:solidFill>
                  <a:srgbClr val="0F2351"/>
                </a:solidFill>
                <a:effectLst/>
              </a:rPr>
              <a:t>— how the project will foster research partnerships or capacity-building with </a:t>
            </a:r>
            <a:r>
              <a:rPr lang="en-US" b="1" i="0" u="none" strike="noStrike" dirty="0">
                <a:solidFill>
                  <a:srgbClr val="0F2351"/>
                </a:solidFill>
                <a:effectLst/>
              </a:rPr>
              <a:t>at least one MSI</a:t>
            </a:r>
            <a:r>
              <a:rPr lang="en-US" b="0" i="0" u="none" strike="noStrike" dirty="0">
                <a:solidFill>
                  <a:srgbClr val="0F2351"/>
                </a:solidFill>
                <a:effectLst/>
              </a:rPr>
              <a:t>.​</a:t>
            </a:r>
          </a:p>
          <a:p>
            <a:pPr marL="0" indent="0">
              <a:buNone/>
            </a:pPr>
            <a:endParaRPr lang="en-US" dirty="0">
              <a:solidFill>
                <a:srgbClr val="0F2351"/>
              </a:solidFill>
            </a:endParaRPr>
          </a:p>
        </p:txBody>
      </p:sp>
      <p:pic>
        <p:nvPicPr>
          <p:cNvPr id="13" name="Picture 12" descr="NSF Logo">
            <a:extLst>
              <a:ext uri="{FF2B5EF4-FFF2-40B4-BE49-F238E27FC236}">
                <a16:creationId xmlns:a16="http://schemas.microsoft.com/office/drawing/2014/main" id="{3A3D2661-A1B6-4619-8005-F8CB3B775CA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" y="6074397"/>
            <a:ext cx="753539" cy="757477"/>
          </a:xfrm>
          <a:prstGeom prst="rect">
            <a:avLst/>
          </a:prstGeom>
        </p:spPr>
      </p:pic>
      <p:sp>
        <p:nvSpPr>
          <p:cNvPr id="14" name="Footer Placeholder 7">
            <a:extLst>
              <a:ext uri="{FF2B5EF4-FFF2-40B4-BE49-F238E27FC236}">
                <a16:creationId xmlns:a16="http://schemas.microsoft.com/office/drawing/2014/main" id="{CE78F1AC-20CF-416D-A0D7-9AF5D9CBB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57945" y="6279529"/>
            <a:ext cx="5876109" cy="501650"/>
          </a:xfrm>
        </p:spPr>
        <p:txBody>
          <a:bodyPr/>
          <a:lstStyle/>
          <a:p>
            <a:r>
              <a:rPr lang="en-US" sz="1800" dirty="0">
                <a:solidFill>
                  <a:schemeClr val="bg1"/>
                </a:solidFill>
              </a:rPr>
              <a:t>Build and Broaden Program Page: https://go.usa.gov/xAnZD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35A2AB4-035C-4D3A-96A7-6C325E104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9D3C5-A853-4990-B8CA-AABE2CE6D551}" type="slidenum">
              <a:rPr lang="en-US" sz="1600" smtClean="0">
                <a:solidFill>
                  <a:schemeClr val="bg1"/>
                </a:solidFill>
              </a:rPr>
              <a:t>5</a:t>
            </a:fld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7704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022D43E-E60B-4B86-985C-0E927F79E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0F235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000080"/>
              </a:highlight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6E1C42-19A9-49F5-9DD8-69BE088CD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236" y="136525"/>
            <a:ext cx="11353800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F2351"/>
                </a:solidFill>
              </a:rPr>
              <a:t>Eligibility: Is my institution or my collaborator’s institution an MSI?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CDEB67-216A-4364-BEAC-1E22747C2D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372" y="1612643"/>
            <a:ext cx="11463614" cy="4538194"/>
          </a:xfrm>
        </p:spPr>
        <p:txBody>
          <a:bodyPr>
            <a:normAutofit lnSpcReduction="10000"/>
          </a:bodyPr>
          <a:lstStyle/>
          <a:p>
            <a:pPr marL="0" indent="0">
              <a:spcAft>
                <a:spcPts val="2000"/>
              </a:spcAft>
              <a:buNone/>
            </a:pPr>
            <a:r>
              <a:rPr lang="en-US" sz="2300" dirty="0">
                <a:solidFill>
                  <a:srgbClr val="0F2351"/>
                </a:solidFill>
              </a:rPr>
              <a:t>For the purposes of this solicitation, MSIs include:</a:t>
            </a:r>
          </a:p>
          <a:p>
            <a:pPr lvl="1">
              <a:spcAft>
                <a:spcPts val="1800"/>
              </a:spcAft>
            </a:pPr>
            <a:r>
              <a:rPr lang="en-US" sz="2300" dirty="0">
                <a:solidFill>
                  <a:srgbClr val="0F2351"/>
                </a:solidFill>
              </a:rPr>
              <a:t>Historically Black colleges and universities (</a:t>
            </a:r>
            <a:r>
              <a:rPr lang="en-US" sz="2300" b="1" dirty="0">
                <a:solidFill>
                  <a:srgbClr val="0F2351"/>
                </a:solidFill>
              </a:rPr>
              <a:t>HBCU</a:t>
            </a:r>
            <a:r>
              <a:rPr lang="en-US" sz="2300" dirty="0">
                <a:solidFill>
                  <a:srgbClr val="0F2351"/>
                </a:solidFill>
              </a:rPr>
              <a:t>),</a:t>
            </a:r>
          </a:p>
          <a:p>
            <a:pPr lvl="1">
              <a:spcAft>
                <a:spcPts val="1800"/>
              </a:spcAft>
            </a:pPr>
            <a:r>
              <a:rPr lang="en-US" sz="2300" dirty="0">
                <a:solidFill>
                  <a:srgbClr val="0F2351"/>
                </a:solidFill>
              </a:rPr>
              <a:t>Hispanic-serving institutions (</a:t>
            </a:r>
            <a:r>
              <a:rPr lang="en-US" sz="2300" b="1" dirty="0">
                <a:solidFill>
                  <a:srgbClr val="0F2351"/>
                </a:solidFill>
              </a:rPr>
              <a:t>HSI</a:t>
            </a:r>
            <a:r>
              <a:rPr lang="en-US" sz="2300" dirty="0">
                <a:solidFill>
                  <a:srgbClr val="0F2351"/>
                </a:solidFill>
              </a:rPr>
              <a:t>),</a:t>
            </a:r>
          </a:p>
          <a:p>
            <a:pPr lvl="1">
              <a:spcAft>
                <a:spcPts val="1800"/>
              </a:spcAft>
            </a:pPr>
            <a:r>
              <a:rPr lang="en-US" sz="2300" dirty="0">
                <a:solidFill>
                  <a:srgbClr val="0F2351"/>
                </a:solidFill>
              </a:rPr>
              <a:t>Tribal Colleges and Universities (</a:t>
            </a:r>
            <a:r>
              <a:rPr lang="en-US" sz="2300" b="1" dirty="0">
                <a:solidFill>
                  <a:srgbClr val="0F2351"/>
                </a:solidFill>
              </a:rPr>
              <a:t>TCU</a:t>
            </a:r>
            <a:r>
              <a:rPr lang="en-US" sz="2300" dirty="0">
                <a:solidFill>
                  <a:srgbClr val="0F2351"/>
                </a:solidFill>
              </a:rPr>
              <a:t>),</a:t>
            </a:r>
          </a:p>
          <a:p>
            <a:pPr lvl="1">
              <a:spcAft>
                <a:spcPts val="1800"/>
              </a:spcAft>
            </a:pPr>
            <a:r>
              <a:rPr lang="en-US" sz="2300" dirty="0">
                <a:solidFill>
                  <a:srgbClr val="0F2351"/>
                </a:solidFill>
              </a:rPr>
              <a:t>Alaska Native-serving institutions or Native Hawaiian-serving institutions (</a:t>
            </a:r>
            <a:r>
              <a:rPr lang="en-US" sz="2300" b="1" dirty="0">
                <a:solidFill>
                  <a:srgbClr val="0F2351"/>
                </a:solidFill>
              </a:rPr>
              <a:t>ANNH</a:t>
            </a:r>
            <a:r>
              <a:rPr lang="en-US" sz="2300" dirty="0">
                <a:solidFill>
                  <a:srgbClr val="0F2351"/>
                </a:solidFill>
              </a:rPr>
              <a:t>),</a:t>
            </a:r>
          </a:p>
          <a:p>
            <a:pPr lvl="1">
              <a:spcAft>
                <a:spcPts val="1800"/>
              </a:spcAft>
            </a:pPr>
            <a:r>
              <a:rPr lang="en-US" sz="2300" dirty="0">
                <a:solidFill>
                  <a:srgbClr val="0F2351"/>
                </a:solidFill>
              </a:rPr>
              <a:t>Predominantly Black Institutions (</a:t>
            </a:r>
            <a:r>
              <a:rPr lang="en-US" sz="2300" b="1" dirty="0">
                <a:solidFill>
                  <a:srgbClr val="0F2351"/>
                </a:solidFill>
              </a:rPr>
              <a:t>PBI</a:t>
            </a:r>
            <a:r>
              <a:rPr lang="en-US" sz="2300" dirty="0">
                <a:solidFill>
                  <a:srgbClr val="0F2351"/>
                </a:solidFill>
              </a:rPr>
              <a:t>), </a:t>
            </a:r>
          </a:p>
          <a:p>
            <a:pPr lvl="1">
              <a:spcAft>
                <a:spcPts val="1800"/>
              </a:spcAft>
            </a:pPr>
            <a:r>
              <a:rPr lang="en-US" sz="2300" dirty="0">
                <a:solidFill>
                  <a:srgbClr val="0F2351"/>
                </a:solidFill>
              </a:rPr>
              <a:t>Asian American and Native American Pacific Islander-serving institutions (</a:t>
            </a:r>
            <a:r>
              <a:rPr lang="en-US" sz="2300" b="1" dirty="0">
                <a:solidFill>
                  <a:srgbClr val="0F2351"/>
                </a:solidFill>
              </a:rPr>
              <a:t>AANAPISI</a:t>
            </a:r>
            <a:r>
              <a:rPr lang="en-US" sz="2300" dirty="0">
                <a:solidFill>
                  <a:srgbClr val="0F2351"/>
                </a:solidFill>
              </a:rPr>
              <a:t>), </a:t>
            </a:r>
          </a:p>
          <a:p>
            <a:pPr lvl="1">
              <a:spcAft>
                <a:spcPts val="1800"/>
              </a:spcAft>
            </a:pPr>
            <a:r>
              <a:rPr lang="en-US" sz="2300" dirty="0">
                <a:solidFill>
                  <a:srgbClr val="0F2351"/>
                </a:solidFill>
              </a:rPr>
              <a:t>and Native American-serving non-tribal institutions (</a:t>
            </a:r>
            <a:r>
              <a:rPr lang="en-US" sz="2300" b="1" dirty="0">
                <a:solidFill>
                  <a:srgbClr val="0F2351"/>
                </a:solidFill>
              </a:rPr>
              <a:t>NASNTI</a:t>
            </a:r>
            <a:r>
              <a:rPr lang="en-US" sz="2300" dirty="0">
                <a:solidFill>
                  <a:srgbClr val="0F2351"/>
                </a:solidFill>
              </a:rPr>
              <a:t>).</a:t>
            </a:r>
          </a:p>
        </p:txBody>
      </p:sp>
      <p:pic>
        <p:nvPicPr>
          <p:cNvPr id="13" name="Picture 12" descr="NSF Logo">
            <a:extLst>
              <a:ext uri="{FF2B5EF4-FFF2-40B4-BE49-F238E27FC236}">
                <a16:creationId xmlns:a16="http://schemas.microsoft.com/office/drawing/2014/main" id="{F55A06B6-094C-49BA-800B-4BADBCA9A40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" y="6074397"/>
            <a:ext cx="753539" cy="757477"/>
          </a:xfrm>
          <a:prstGeom prst="rect">
            <a:avLst/>
          </a:prstGeom>
        </p:spPr>
      </p:pic>
      <p:sp>
        <p:nvSpPr>
          <p:cNvPr id="14" name="Footer Placeholder 7">
            <a:extLst>
              <a:ext uri="{FF2B5EF4-FFF2-40B4-BE49-F238E27FC236}">
                <a16:creationId xmlns:a16="http://schemas.microsoft.com/office/drawing/2014/main" id="{E758C4FC-7150-41C4-8C55-0D9B824D7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57945" y="6279529"/>
            <a:ext cx="5876109" cy="501650"/>
          </a:xfrm>
        </p:spPr>
        <p:txBody>
          <a:bodyPr/>
          <a:lstStyle/>
          <a:p>
            <a:r>
              <a:rPr lang="en-US" sz="1800" dirty="0">
                <a:solidFill>
                  <a:schemeClr val="bg1"/>
                </a:solidFill>
              </a:rPr>
              <a:t>Build and Broaden Program Page: https://go.usa.gov/xAnZD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E3F128F-B88C-4453-BD0D-8C225DE31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9D3C5-A853-4990-B8CA-AABE2CE6D551}" type="slidenum">
              <a:rPr lang="en-US" sz="1600" smtClean="0">
                <a:solidFill>
                  <a:schemeClr val="bg1"/>
                </a:solidFill>
              </a:rPr>
              <a:t>6</a:t>
            </a:fld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7287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FECCA-FE85-4A76-BC91-7E266CA51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82" y="25532"/>
            <a:ext cx="12034520" cy="916004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F2351"/>
                </a:solidFill>
              </a:rPr>
              <a:t>B2 2.0 Proposals may address </a:t>
            </a:r>
            <a:r>
              <a:rPr lang="en-US" sz="3200" b="1" u="sng" dirty="0">
                <a:solidFill>
                  <a:srgbClr val="0F2351"/>
                </a:solidFill>
              </a:rPr>
              <a:t>any</a:t>
            </a:r>
            <a:r>
              <a:rPr lang="en-US" sz="3200" b="1" dirty="0">
                <a:solidFill>
                  <a:srgbClr val="0F2351"/>
                </a:solidFill>
              </a:rPr>
              <a:t> of the scientific areas supported by SBE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6D8679C-84C8-4EA6-8722-16AC1D914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33716" y="2546975"/>
            <a:ext cx="1767290" cy="0"/>
          </a:xfrm>
          <a:prstGeom prst="straightConnector1">
            <a:avLst/>
          </a:prstGeom>
          <a:ln w="28575">
            <a:solidFill>
              <a:srgbClr val="0F235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38EFD378-2741-41F1-A6E0-6D4F6A69F1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0F235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000080"/>
              </a:highlight>
            </a:endParaRPr>
          </a:p>
        </p:txBody>
      </p:sp>
      <p:pic>
        <p:nvPicPr>
          <p:cNvPr id="14" name="Picture 13" descr="NSF Logo">
            <a:extLst>
              <a:ext uri="{FF2B5EF4-FFF2-40B4-BE49-F238E27FC236}">
                <a16:creationId xmlns:a16="http://schemas.microsoft.com/office/drawing/2014/main" id="{629141FB-BAA4-4DD4-B5FF-B11FD49F765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" y="6074397"/>
            <a:ext cx="753539" cy="757477"/>
          </a:xfrm>
          <a:prstGeom prst="rect">
            <a:avLst/>
          </a:prstGeom>
        </p:spPr>
      </p:pic>
      <p:sp>
        <p:nvSpPr>
          <p:cNvPr id="15" name="Footer Placeholder 7">
            <a:extLst>
              <a:ext uri="{FF2B5EF4-FFF2-40B4-BE49-F238E27FC236}">
                <a16:creationId xmlns:a16="http://schemas.microsoft.com/office/drawing/2014/main" id="{98923260-30C8-4845-9A7D-E7E477982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57945" y="6279529"/>
            <a:ext cx="5876109" cy="501650"/>
          </a:xfrm>
        </p:spPr>
        <p:txBody>
          <a:bodyPr/>
          <a:lstStyle/>
          <a:p>
            <a:r>
              <a:rPr lang="en-US" sz="1800" dirty="0">
                <a:solidFill>
                  <a:schemeClr val="bg1"/>
                </a:solidFill>
              </a:rPr>
              <a:t>Build and Broaden Program Page: https://go.usa.gov/xAnZD</a:t>
            </a:r>
          </a:p>
        </p:txBody>
      </p:sp>
      <p:sp>
        <p:nvSpPr>
          <p:cNvPr id="16" name="Slide Number Placeholder 10">
            <a:extLst>
              <a:ext uri="{FF2B5EF4-FFF2-40B4-BE49-F238E27FC236}">
                <a16:creationId xmlns:a16="http://schemas.microsoft.com/office/drawing/2014/main" id="{74249A95-2DFE-434D-B9D9-59235E598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3CF9D3C5-A853-4990-B8CA-AABE2CE6D551}" type="slidenum">
              <a:rPr lang="en-US" sz="1600" smtClean="0">
                <a:solidFill>
                  <a:schemeClr val="bg1"/>
                </a:solidFill>
              </a:rPr>
              <a:t>7</a:t>
            </a:fld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10" name="Picture 9" descr="A screenshot of the SBE programs page">
            <a:extLst>
              <a:ext uri="{FF2B5EF4-FFF2-40B4-BE49-F238E27FC236}">
                <a16:creationId xmlns:a16="http://schemas.microsoft.com/office/drawing/2014/main" id="{FC1D3031-1F95-4248-A907-37FABD979C7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6876"/>
          <a:stretch/>
        </p:blipFill>
        <p:spPr>
          <a:xfrm>
            <a:off x="2374578" y="941536"/>
            <a:ext cx="9059917" cy="5056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322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94928E5F-476A-44DE-8257-628DF9B9C8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0F235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000080"/>
              </a:highlight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90E540-177D-4B1C-A2B8-CAD134E72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943" y="29762"/>
            <a:ext cx="11640464" cy="729796"/>
          </a:xfrm>
        </p:spPr>
        <p:txBody>
          <a:bodyPr>
            <a:normAutofit/>
          </a:bodyPr>
          <a:lstStyle/>
          <a:p>
            <a:r>
              <a:rPr lang="en-US" sz="3000" b="1" dirty="0">
                <a:solidFill>
                  <a:srgbClr val="0F2351"/>
                </a:solidFill>
              </a:rPr>
              <a:t>Learn more about a particular program area (e.g., Developmental Sciences)</a:t>
            </a:r>
          </a:p>
        </p:txBody>
      </p:sp>
      <p:pic>
        <p:nvPicPr>
          <p:cNvPr id="6" name="Content Placeholder 5" descr="A screenshot of the contact information for the Developmental Sciences program&#10;">
            <a:extLst>
              <a:ext uri="{FF2B5EF4-FFF2-40B4-BE49-F238E27FC236}">
                <a16:creationId xmlns:a16="http://schemas.microsoft.com/office/drawing/2014/main" id="{C1F38481-9BC4-4CBB-A469-8D94DD4DB0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68408"/>
          <a:stretch/>
        </p:blipFill>
        <p:spPr>
          <a:xfrm>
            <a:off x="576937" y="1041334"/>
            <a:ext cx="5784351" cy="1769345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5FEF6A8-F9F7-4846-ABFA-10CDDFAEA26B}"/>
              </a:ext>
            </a:extLst>
          </p:cNvPr>
          <p:cNvSpPr txBox="1"/>
          <p:nvPr/>
        </p:nvSpPr>
        <p:spPr>
          <a:xfrm>
            <a:off x="1055908" y="3540528"/>
            <a:ext cx="30291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F2351"/>
                </a:solidFill>
              </a:rPr>
              <a:t>Who is the Program Director</a:t>
            </a:r>
          </a:p>
          <a:p>
            <a:r>
              <a:rPr lang="en-US" b="1" dirty="0">
                <a:solidFill>
                  <a:srgbClr val="0F2351"/>
                </a:solidFill>
              </a:rPr>
              <a:t>&amp; how do you contact them?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232D561-D74D-4AFF-B90E-98B766CD6996}"/>
              </a:ext>
            </a:extLst>
          </p:cNvPr>
          <p:cNvSpPr txBox="1"/>
          <p:nvPr/>
        </p:nvSpPr>
        <p:spPr>
          <a:xfrm>
            <a:off x="4260638" y="4768361"/>
            <a:ext cx="30291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F2351"/>
                </a:solidFill>
              </a:rPr>
              <a:t>How do I know if my research is a good fit for SBE?</a:t>
            </a:r>
          </a:p>
        </p:txBody>
      </p:sp>
      <p:pic>
        <p:nvPicPr>
          <p:cNvPr id="26" name="Content Placeholder 5" descr="A screenshot of the Developmental Sciences program synopsis">
            <a:extLst>
              <a:ext uri="{FF2B5EF4-FFF2-40B4-BE49-F238E27FC236}">
                <a16:creationId xmlns:a16="http://schemas.microsoft.com/office/drawing/2014/main" id="{69BEF300-4BD7-4FB5-9926-0AE87124CDA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11"/>
          <a:stretch/>
        </p:blipFill>
        <p:spPr>
          <a:xfrm>
            <a:off x="7565625" y="887282"/>
            <a:ext cx="4049438" cy="5180945"/>
          </a:xfrm>
          <a:prstGeom prst="rect">
            <a:avLst/>
          </a:prstGeom>
        </p:spPr>
      </p:pic>
      <p:pic>
        <p:nvPicPr>
          <p:cNvPr id="20" name="Picture 19" descr="NSF Logo">
            <a:extLst>
              <a:ext uri="{FF2B5EF4-FFF2-40B4-BE49-F238E27FC236}">
                <a16:creationId xmlns:a16="http://schemas.microsoft.com/office/drawing/2014/main" id="{1660C4AB-7C2C-47C1-99F2-CFA3C00C7DB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" y="6074397"/>
            <a:ext cx="753539" cy="757477"/>
          </a:xfrm>
          <a:prstGeom prst="rect">
            <a:avLst/>
          </a:prstGeom>
        </p:spPr>
      </p:pic>
      <p:sp>
        <p:nvSpPr>
          <p:cNvPr id="21" name="Footer Placeholder 7">
            <a:extLst>
              <a:ext uri="{FF2B5EF4-FFF2-40B4-BE49-F238E27FC236}">
                <a16:creationId xmlns:a16="http://schemas.microsoft.com/office/drawing/2014/main" id="{9BF6B4EB-503D-4022-9BAB-B8342D654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57945" y="6279529"/>
            <a:ext cx="5876109" cy="501650"/>
          </a:xfrm>
        </p:spPr>
        <p:txBody>
          <a:bodyPr/>
          <a:lstStyle/>
          <a:p>
            <a:r>
              <a:rPr lang="en-US" sz="1800" dirty="0">
                <a:solidFill>
                  <a:schemeClr val="bg1"/>
                </a:solidFill>
              </a:rPr>
              <a:t>Build and Broaden Program Page: https://go.usa.gov/xAnZD</a:t>
            </a:r>
          </a:p>
        </p:txBody>
      </p:sp>
      <p:sp>
        <p:nvSpPr>
          <p:cNvPr id="24" name="Slide Number Placeholder 10">
            <a:extLst>
              <a:ext uri="{FF2B5EF4-FFF2-40B4-BE49-F238E27FC236}">
                <a16:creationId xmlns:a16="http://schemas.microsoft.com/office/drawing/2014/main" id="{AA1019B1-F4C3-4FE0-ABF3-244FD119C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3CF9D3C5-A853-4990-B8CA-AABE2CE6D551}" type="slidenum">
              <a:rPr lang="en-US" sz="1600" smtClean="0">
                <a:solidFill>
                  <a:schemeClr val="bg1"/>
                </a:solidFill>
              </a:rPr>
              <a:t>8</a:t>
            </a:fld>
            <a:endParaRPr lang="en-US" sz="1600" dirty="0">
              <a:solidFill>
                <a:schemeClr val="bg1"/>
              </a:solidFill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A23BF8F0-FB49-4264-8415-F94596B74E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2775879" y="2894862"/>
            <a:ext cx="0" cy="616638"/>
          </a:xfrm>
          <a:prstGeom prst="straightConnector1">
            <a:avLst/>
          </a:prstGeom>
          <a:ln w="28575">
            <a:solidFill>
              <a:srgbClr val="0F235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123E21B7-1048-4BBD-88EB-06B7DC1879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760387" y="5958332"/>
            <a:ext cx="1767290" cy="0"/>
          </a:xfrm>
          <a:prstGeom prst="straightConnector1">
            <a:avLst/>
          </a:prstGeom>
          <a:ln w="28575">
            <a:solidFill>
              <a:srgbClr val="0F235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241D31AA-5F85-43DA-BB88-B17AF5034C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079314" y="970581"/>
            <a:ext cx="420972" cy="0"/>
          </a:xfrm>
          <a:prstGeom prst="straightConnector1">
            <a:avLst/>
          </a:prstGeom>
          <a:ln w="28575">
            <a:solidFill>
              <a:srgbClr val="0F235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69520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C546567-C1C3-4497-97F8-799EA8D35A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0F235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000080"/>
              </a:highlight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5036CE-9983-4B95-95B4-EE5EC6AEC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644" y="28856"/>
            <a:ext cx="11120277" cy="769510"/>
          </a:xfrm>
        </p:spPr>
        <p:txBody>
          <a:bodyPr>
            <a:normAutofit/>
          </a:bodyPr>
          <a:lstStyle/>
          <a:p>
            <a:r>
              <a:rPr lang="en-US" sz="3800" b="1" dirty="0">
                <a:solidFill>
                  <a:srgbClr val="0F2351"/>
                </a:solidFill>
              </a:rPr>
              <a:t>Discover what types of projects have been funded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9EB8D4-F4E6-4B32-913E-8F56130E291E}"/>
              </a:ext>
            </a:extLst>
          </p:cNvPr>
          <p:cNvSpPr txBox="1"/>
          <p:nvPr/>
        </p:nvSpPr>
        <p:spPr>
          <a:xfrm>
            <a:off x="358644" y="1786543"/>
            <a:ext cx="15535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F2351"/>
                </a:solidFill>
              </a:rPr>
              <a:t>What has been funded through a particular SBE program?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176197B-BD6B-4D2B-8392-80BDE5F657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069975" y="2652236"/>
            <a:ext cx="420972" cy="0"/>
          </a:xfrm>
          <a:prstGeom prst="straightConnector1">
            <a:avLst/>
          </a:prstGeom>
          <a:ln w="28575">
            <a:solidFill>
              <a:srgbClr val="0F235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Content Placeholder 5" descr="A screenshot of the list of awards funded through the Developmental Sciences program">
            <a:extLst>
              <a:ext uri="{FF2B5EF4-FFF2-40B4-BE49-F238E27FC236}">
                <a16:creationId xmlns:a16="http://schemas.microsoft.com/office/drawing/2014/main" id="{2D4954D1-0B0B-4CC8-B748-8F62B12D6E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676" b="55683"/>
          <a:stretch/>
        </p:blipFill>
        <p:spPr>
          <a:xfrm>
            <a:off x="2596264" y="1093150"/>
            <a:ext cx="4582302" cy="2335850"/>
          </a:xfr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E65C273-EB7F-4B87-9BA8-45BCEBE02C7B}"/>
              </a:ext>
            </a:extLst>
          </p:cNvPr>
          <p:cNvSpPr txBox="1"/>
          <p:nvPr/>
        </p:nvSpPr>
        <p:spPr>
          <a:xfrm>
            <a:off x="2069975" y="4341316"/>
            <a:ext cx="51085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F2351"/>
                </a:solidFill>
              </a:rPr>
              <a:t>These resources may help you get a better understanding of how your proposal fits in among the research supported by SBE </a:t>
            </a:r>
          </a:p>
        </p:txBody>
      </p:sp>
      <p:pic>
        <p:nvPicPr>
          <p:cNvPr id="12" name="Content Placeholder 6" descr="A screenshot of an award abstract">
            <a:extLst>
              <a:ext uri="{FF2B5EF4-FFF2-40B4-BE49-F238E27FC236}">
                <a16:creationId xmlns:a16="http://schemas.microsoft.com/office/drawing/2014/main" id="{44273E55-7C49-4E06-A248-30E867AB2A7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60"/>
          <a:stretch/>
        </p:blipFill>
        <p:spPr>
          <a:xfrm>
            <a:off x="7444123" y="920530"/>
            <a:ext cx="3909677" cy="5107563"/>
          </a:xfrm>
          <a:prstGeom prst="rect">
            <a:avLst/>
          </a:prstGeom>
        </p:spPr>
      </p:pic>
      <p:pic>
        <p:nvPicPr>
          <p:cNvPr id="9" name="Picture 8" descr="NSF Logo">
            <a:extLst>
              <a:ext uri="{FF2B5EF4-FFF2-40B4-BE49-F238E27FC236}">
                <a16:creationId xmlns:a16="http://schemas.microsoft.com/office/drawing/2014/main" id="{9875CBB6-6646-442E-9988-32DEC72D617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" y="6074397"/>
            <a:ext cx="753539" cy="757477"/>
          </a:xfrm>
          <a:prstGeom prst="rect">
            <a:avLst/>
          </a:prstGeom>
        </p:spPr>
      </p:pic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C3C7DAD5-BBB4-4C45-B40F-2DF78F213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57945" y="6279529"/>
            <a:ext cx="5876109" cy="501650"/>
          </a:xfrm>
        </p:spPr>
        <p:txBody>
          <a:bodyPr/>
          <a:lstStyle/>
          <a:p>
            <a:r>
              <a:rPr lang="en-US" sz="1800" dirty="0">
                <a:solidFill>
                  <a:schemeClr val="bg1"/>
                </a:solidFill>
              </a:rPr>
              <a:t>Build and Broaden Program Page: https://go.usa.gov/xAnZD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042DA4A6-E4FC-47B0-AC83-87F87E1E3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3CF9D3C5-A853-4990-B8CA-AABE2CE6D551}" type="slidenum">
              <a:rPr lang="en-US" sz="1600" smtClean="0">
                <a:solidFill>
                  <a:schemeClr val="bg1"/>
                </a:solidFill>
              </a:rPr>
              <a:t>9</a:t>
            </a:fld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9631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2490</TotalTime>
  <Words>2001</Words>
  <Application>Microsoft Office PowerPoint</Application>
  <PresentationFormat>Widescreen</PresentationFormat>
  <Paragraphs>255</Paragraphs>
  <Slides>28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Office Theme</vt:lpstr>
      <vt:lpstr>Presentation Cover Slide </vt:lpstr>
      <vt:lpstr>SBE: NSF’s Social, Behavioral, and Economic Sciences Directorate  </vt:lpstr>
      <vt:lpstr>Intro to Build and Broaden 2.0 (B2 2.0)   </vt:lpstr>
      <vt:lpstr>Build and Broaden 2.0 Program</vt:lpstr>
      <vt:lpstr>Eligibility: Who may submit a proposal?</vt:lpstr>
      <vt:lpstr>Eligibility: Is my institution or my collaborator’s institution an MSI?</vt:lpstr>
      <vt:lpstr>B2 2.0 Proposals may address any of the scientific areas supported by SBE</vt:lpstr>
      <vt:lpstr>Learn more about a particular program area (e.g., Developmental Sciences)</vt:lpstr>
      <vt:lpstr>Discover what types of projects have been funded </vt:lpstr>
      <vt:lpstr>How to submit B2 2.0 Proposals </vt:lpstr>
      <vt:lpstr>Do you have any general questions before you submit your proposal?</vt:lpstr>
      <vt:lpstr>Specific questions about B2 2.0 before you submit your proposal?</vt:lpstr>
      <vt:lpstr>Questions about B2 2.0 before you submit your proposal? </vt:lpstr>
      <vt:lpstr>Example One-Pager</vt:lpstr>
      <vt:lpstr>Proposal Preparation Instructions</vt:lpstr>
      <vt:lpstr>Proposal Preparation Instructions: Project Summary</vt:lpstr>
      <vt:lpstr>Proposal Preparation Instructions: Other Required Documents</vt:lpstr>
      <vt:lpstr>Proposal Preparation Instructions: Project Description Part 1 </vt:lpstr>
      <vt:lpstr>Proposal Preparation Instructions: Project Description Part 2  </vt:lpstr>
      <vt:lpstr>Proposal Preparation Instructions: Project Description Part 3  </vt:lpstr>
      <vt:lpstr>Proposal Preparation Instructions: Budget &amp; Justification</vt:lpstr>
      <vt:lpstr>Proposal Preparation Instructions: Budget &amp; Salary</vt:lpstr>
      <vt:lpstr>Proposal Preparation Instructions: Supplementary Docs</vt:lpstr>
      <vt:lpstr>How will B2 2.0 proposals be reviewed?</vt:lpstr>
      <vt:lpstr>Review Criteria: Intellectual Merit</vt:lpstr>
      <vt:lpstr>Review Criteria: Broader Impacts </vt:lpstr>
      <vt:lpstr>Additional Solicitation Specific Review Criteria</vt:lpstr>
      <vt:lpstr>Recap of Important Points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 and Broaden 2.0</dc:title>
  <dc:creator>Boyle, Eve</dc:creator>
  <cp:lastModifiedBy>Boyle, Eve</cp:lastModifiedBy>
  <cp:revision>12</cp:revision>
  <dcterms:created xsi:type="dcterms:W3CDTF">2021-01-06T21:21:14Z</dcterms:created>
  <dcterms:modified xsi:type="dcterms:W3CDTF">2021-02-10T18:04:50Z</dcterms:modified>
</cp:coreProperties>
</file>