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59" r:id="rId3"/>
    <p:sldId id="1400" r:id="rId4"/>
    <p:sldId id="261" r:id="rId5"/>
    <p:sldId id="260" r:id="rId6"/>
    <p:sldId id="263" r:id="rId7"/>
    <p:sldId id="294" r:id="rId8"/>
    <p:sldId id="266" r:id="rId9"/>
    <p:sldId id="288" r:id="rId10"/>
    <p:sldId id="289" r:id="rId11"/>
    <p:sldId id="1401" r:id="rId12"/>
    <p:sldId id="1402" r:id="rId13"/>
    <p:sldId id="1403" r:id="rId14"/>
    <p:sldId id="1406" r:id="rId15"/>
    <p:sldId id="1404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A16D5-8E4D-474A-8DBE-30EEEA920250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32EF-C3E7-054C-A230-841F8F633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2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91549-43BF-425A-AF25-75262019208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94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9FFC-CB55-4F0E-BD0B-B8425C3CD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B097F-5037-410B-9F86-FB61426DB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79C28-F442-4574-A0B0-A9B0446BF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00034-A066-4CD1-A1C4-C1EAD9BC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65187-B6EF-42A2-865C-97B1CECD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1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2FDD3-146C-454F-AAC1-888EB5CA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3796E-C185-449B-A634-248D88713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9BD33-28D1-407A-9AD6-E37D9F25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FAA04-E4AA-4E27-B566-B484641ED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1FB8A-2C06-4977-BCC0-E889F4D10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9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85C31D-D56A-48A6-8352-3B9FEE562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B0BBC1-7463-41C1-93B2-06350E0A3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5538A-6AAA-4A8C-966A-9CFA1EA3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B68FA-D109-486F-BE90-0552C381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AA4BD-917F-4EF0-87D4-52742DD2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4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78E68-DAE6-40C9-95D2-FA1E706D5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3828-FB0C-4088-B588-85ADD8A5F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594E1-DE3B-4572-AE6F-DAC21B0C1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9EAFE-51C5-49DC-9121-564E958E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B2851-DA50-495B-9AA5-AE6CA949C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3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E6B4E-85CC-4176-90F5-7D3D6095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55BE7-DDF3-488F-9202-A40E1D73A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F1198-9506-46E9-B7DC-850951FA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5F655-78DD-457D-8BDC-D9CCD83C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274DC-1201-4D50-9A00-AC19F382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93D64-EF2F-40C9-B4C3-55BA9C105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D0429-F87E-485A-A1D8-56C83394ED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5EC25-75CF-41DF-B1D0-BB165BE01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3AC62-9E37-4319-8B4F-22C73A5EA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A90BE-1066-4D09-9300-6C76B7269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00C5B-B14A-4C39-B56C-25F3AEF7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5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BFE28-3515-4326-B0A1-DFA78160E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B99DE-2F52-438C-B4B9-7478E7BA2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25384-A5AE-43D2-8195-50555B36B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39B7F-C4F9-488D-AC6F-4F77A7BCE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1B3DA8-E1E2-4CE5-95BE-CD09DD4EB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6B17BE-AD1A-4215-9F65-64A6C290C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F5554-BB3A-4715-8747-B7645006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9E967-75A8-41B0-91BC-872B08F80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8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EBA1C-DF94-44FB-9DAE-9FC1CCFC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52CC5-2759-4982-9E26-EDF5D3971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7746-7558-48A9-8374-DE08CD27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1C8F9C-1774-4EDF-9ECD-33EF07FE0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7C917-5C97-475E-9675-80BEFF8B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1A38E1-CE93-4B3B-8540-9DA78E18D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BFFC6-3880-4E4A-8E72-FFB8ED800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FD58-B9A6-449E-964F-EE8F5B820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5B215-4EF1-4546-B790-901C64CF6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D5D70-A021-4338-94F1-CC6F7A561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135F6-15CD-4CBB-8208-BE5E7F7BC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BA745-B9F1-46C1-A625-C7A018AA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212EE-B143-444C-A758-848610D0B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1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AC540-1019-4EF2-83E2-5E0A1288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812175-ECE5-40AB-8915-39A3E599E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7A398-B760-4CF3-8036-8A18D71E8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1ED01-BD65-4684-92F5-F15C5219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683C8-2336-409A-9B41-5DDC310A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E2847-9CF1-49BE-A9F6-4A61E36A3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9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CA2CA3-0CE7-4DAC-957C-3F677D338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3B6B2-7B48-4B31-B114-FCF212D6F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40BE2-3827-462C-BB09-D55497F339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FE756-FC45-461B-8BB1-A74A29085C03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2638-AECC-4CA6-88C3-CD9EC075EC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4BF46-55E8-4317-9305-12A5AB800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860BF-5F0C-4AE6-B2E6-BDEE272C7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6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sf.gov/bfa/dga/" TargetMode="External"/><Relationship Id="rId3" Type="http://schemas.openxmlformats.org/officeDocument/2006/relationships/hyperlink" Target="https://www.nsf.gov/publications/pub_summ.jsp?ods_key=nsf20001" TargetMode="External"/><Relationship Id="rId7" Type="http://schemas.openxmlformats.org/officeDocument/2006/relationships/hyperlink" Target="https://www.ecfr.gov/cgi-bin/text-idx?tpl=/ecfrbrowse/Title02/2cfr200_main_02.tpl" TargetMode="External"/><Relationship Id="rId2" Type="http://schemas.openxmlformats.org/officeDocument/2006/relationships/hyperlink" Target="https://www.nsf.gov/bfa/dias/polic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sf.gov/bfa/dias/policy/fedrtc/appendix_a.pdf" TargetMode="External"/><Relationship Id="rId5" Type="http://schemas.openxmlformats.org/officeDocument/2006/relationships/hyperlink" Target="https://www.nsf.gov/awards/managing/award_conditions.jsp?org=NSF" TargetMode="External"/><Relationship Id="rId4" Type="http://schemas.openxmlformats.org/officeDocument/2006/relationships/hyperlink" Target="https://www.nsf.gov/bfa/dias/policy/papp/pappg20_1/faqs20_1.pdf" TargetMode="External"/><Relationship Id="rId9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sf.gov/bfa/dga/" TargetMode="External"/><Relationship Id="rId3" Type="http://schemas.openxmlformats.org/officeDocument/2006/relationships/hyperlink" Target="https://www.nsf.gov/publications/pub_summ.jsp?ods_key=nsf20001" TargetMode="External"/><Relationship Id="rId7" Type="http://schemas.openxmlformats.org/officeDocument/2006/relationships/hyperlink" Target="https://www.ecfr.gov/cgi-bin/text-idx?tpl=/ecfrbrowse/Title02/2cfr200_main_02.tpl" TargetMode="External"/><Relationship Id="rId2" Type="http://schemas.openxmlformats.org/officeDocument/2006/relationships/hyperlink" Target="https://www.nsf.gov/bfa/dias/polic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sf.gov/bfa/dias/policy/fedrtc/appendix_a.pdf" TargetMode="External"/><Relationship Id="rId5" Type="http://schemas.openxmlformats.org/officeDocument/2006/relationships/hyperlink" Target="https://www.nsf.gov/awards/managing/award_conditions.jsp?org=NSF" TargetMode="External"/><Relationship Id="rId4" Type="http://schemas.openxmlformats.org/officeDocument/2006/relationships/hyperlink" Target="https://www.nsf.gov/bfa/dias/policy/papp/pappg20_1/faqs20_1.pdf" TargetMode="External"/><Relationship Id="rId9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hyperlink" Target="http://www.nsf.gov/bfa/dga/docs/liaison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D7B1-72B3-4931-950E-723920A6C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9470"/>
            <a:ext cx="10515600" cy="4351338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Welcome to the Virtual Office Hour.  We will begin soon.</a:t>
            </a: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cs typeface="Arial" panose="020B0604020202020204" pitchFamily="34" charset="0"/>
              </a:rPr>
              <a:t>Please submit questions via the Q &amp; A button available to you on Zoom, set to “Ask Anonymously”.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D4BD97-2220-49D6-B9D3-27090B38D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585" y="5040473"/>
            <a:ext cx="1586829" cy="158682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D6FA8F7-D86F-4558-BE84-5CCB7A23E57F}"/>
              </a:ext>
            </a:extLst>
          </p:cNvPr>
          <p:cNvSpPr txBox="1">
            <a:spLocks/>
          </p:cNvSpPr>
          <p:nvPr/>
        </p:nvSpPr>
        <p:spPr>
          <a:xfrm>
            <a:off x="838200" y="965872"/>
            <a:ext cx="10515600" cy="1586829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Office Hour</a:t>
            </a:r>
          </a:p>
          <a:p>
            <a:pPr algn="ctr"/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Divisions of Biological Infrastructure, Environmental Biology, Integrative Organismal Systems, and Cellular and Molecular Biosciences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F82721-243C-42F9-B87A-3DA47E233127}"/>
              </a:ext>
            </a:extLst>
          </p:cNvPr>
          <p:cNvSpPr/>
          <p:nvPr/>
        </p:nvSpPr>
        <p:spPr>
          <a:xfrm>
            <a:off x="1015068" y="855677"/>
            <a:ext cx="10175846" cy="196302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84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86C48-5E4D-4F2D-930B-0EDE5314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146"/>
            <a:ext cx="10515600" cy="4678819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Policies &amp; Procedures: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https://www.nsf.gov/bfa/dias/policy/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Proposal &amp; Award Policies and Procedures Guide (PAPPG):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https://www.nsf.gov/publications/pub_summ.jsp?ods_key=nsf20001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PAPPG FAQs: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https://www.nsf.gov/bfa/dias/policy/papp/pappg20_1/faqs20_1.pdf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Award Terms &amp; Conditions: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https://www.nsf.gov/awards/managing/award_conditions.jsp?org=NSF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Prior Approval Matrix (RTC Appendix A):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https://www.nsf.gov/bfa/dias/policy/fedrtc/appendix_a.pdf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Uniform Guidance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https://www.ecfr.gov/cgi-bin/text-idx?tpl=/ecfrbrowse/Title02/2cfr200_main_02.tpl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DGA on NSF.gov: </a:t>
            </a:r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https://www.nsf.gov/bfa/dga/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BD06BDD-3F41-4CB7-ACCD-807BEFC243CF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for Proposal Preparation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Award Administration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CD1B15-A707-4630-9A9A-4349DFF6DBD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24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F54194-A1C3-4331-9387-BF68D14C895D}"/>
              </a:ext>
            </a:extLst>
          </p:cNvPr>
          <p:cNvSpPr txBox="1">
            <a:spLocks/>
          </p:cNvSpPr>
          <p:nvPr/>
        </p:nvSpPr>
        <p:spPr>
          <a:xfrm>
            <a:off x="854774" y="2123192"/>
            <a:ext cx="10156722" cy="458483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your questions via the Q&amp;A box on your screen and set to “Ask Anonymously”.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recently asked questions and future office hour topics, see our division blogs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specific questions about your project, please contact a Program Director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See our various blogs for next month’s topics and dates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53EF8C-23B7-4479-A8C0-5F1C71B7BD10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IOS Virtual Office Hour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</p:txBody>
      </p:sp>
    </p:spTree>
    <p:extLst>
      <p:ext uri="{BB962C8B-B14F-4D97-AF65-F5344CB8AC3E}">
        <p14:creationId xmlns:p14="http://schemas.microsoft.com/office/powerpoint/2010/main" val="1302495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FE79CA-2C24-46BC-8DFB-7BBBF8F96517}"/>
              </a:ext>
            </a:extLst>
          </p:cNvPr>
          <p:cNvSpPr txBox="1">
            <a:spLocks/>
          </p:cNvSpPr>
          <p:nvPr/>
        </p:nvSpPr>
        <p:spPr>
          <a:xfrm>
            <a:off x="647699" y="2267212"/>
            <a:ext cx="11153775" cy="38038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Jean Gao and Dan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Marenda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(Division of Biological Infrastructure)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jgao@nsf.gov and dmarenda@nsf.gov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Kendra Mclauchlan and Matthew Herron (Division of Environmental Biology)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kmclauch@nsf.gov and mherron@nsf.gov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Jodie Jawor, Steve Klein, and E.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Floh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Thiels (Div. of Integrative Organismal Systems)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jjawor@nsf.gov, sklein@nsf.gov, and ethiels@nsf.gov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Richard Cyr, Arcady Mushegian, and David Rockcliffe (Div. of Molecular and Cellular Bio.)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rcyr@nsf.gov, amushegi@nsf.gov, and drockcli@nsf.gov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88F9A8-1102-284C-990C-2F697A9D1687}"/>
              </a:ext>
            </a:extLst>
          </p:cNvPr>
          <p:cNvSpPr txBox="1">
            <a:spLocks/>
          </p:cNvSpPr>
          <p:nvPr/>
        </p:nvSpPr>
        <p:spPr>
          <a:xfrm>
            <a:off x="838200" y="265043"/>
            <a:ext cx="10515600" cy="202758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Office Hour – Welcome!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Program Directors in attendance today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702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FE79CA-2C24-46BC-8DFB-7BBBF8F96517}"/>
              </a:ext>
            </a:extLst>
          </p:cNvPr>
          <p:cNvSpPr txBox="1">
            <a:spLocks/>
          </p:cNvSpPr>
          <p:nvPr/>
        </p:nvSpPr>
        <p:spPr>
          <a:xfrm>
            <a:off x="647699" y="2267212"/>
            <a:ext cx="11153775" cy="38038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Joseph Kittle – BIO/GEO/OISE/SBE Branch Chief (jkittle@nsf.gov)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Vanessa Richardson – BIO/OISE Team Lead (vlrichar@nsf.gov)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Denise Hundley – DBI/EF/IOS (dhundley@nsf.gov)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Staci Jenkins – DEB/MCB/OISE (sjenkins@nsf.gov)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Shirley Kerchner – BIO/GEO/OISE/SBE – (skerchne@nsf.gov)</a:t>
            </a:r>
          </a:p>
          <a:p>
            <a:pPr lvl="1">
              <a:spcAft>
                <a:spcPts val="600"/>
              </a:spcAft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Zoom and technical assistance – Mariam Tahir (MCB)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88F9A8-1102-284C-990C-2F697A9D1687}"/>
              </a:ext>
            </a:extLst>
          </p:cNvPr>
          <p:cNvSpPr txBox="1">
            <a:spLocks/>
          </p:cNvSpPr>
          <p:nvPr/>
        </p:nvSpPr>
        <p:spPr>
          <a:xfrm>
            <a:off x="838200" y="265043"/>
            <a:ext cx="10515600" cy="202758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Office Hour – Welcome!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Division of Grants and Agreements personnel here today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061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1280-7AA2-4AC0-A5D2-DE058583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Recent Solicitations and DCLs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9D8F-473D-431E-8452-A7A12D6BB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857"/>
            <a:ext cx="10515600" cy="4781427"/>
          </a:xfrm>
        </p:spPr>
        <p:txBody>
          <a:bodyPr>
            <a:normAutofit/>
          </a:bodyPr>
          <a:lstStyle/>
          <a:p>
            <a:pPr>
              <a:spcBef>
                <a:spcPts val="160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60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E85E83-E6C3-4523-8206-36BB51D426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0767F8-2676-4AB4-B2D6-E998EBD6A977}"/>
              </a:ext>
            </a:extLst>
          </p:cNvPr>
          <p:cNvSpPr txBox="1"/>
          <p:nvPr/>
        </p:nvSpPr>
        <p:spPr>
          <a:xfrm>
            <a:off x="390525" y="1494945"/>
            <a:ext cx="1158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Core BIO solicitations have no deadlines and no submission limits.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DBI (21-501 &amp; 21-502),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DEB (21-504), IOS (21-506), and MCB (21-509). Be sure to look carefully at solicitations for unique or special programs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1B5BE-0765-422E-84D4-4904CBD2D3AD}"/>
              </a:ext>
            </a:extLst>
          </p:cNvPr>
          <p:cNvSpPr txBox="1"/>
          <p:nvPr/>
        </p:nvSpPr>
        <p:spPr>
          <a:xfrm>
            <a:off x="323850" y="3085618"/>
            <a:ext cx="1120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NSF 21-531 Designing Synthetic Cells Beyond the Bounds of Evolution (Designer Cells) – 	Due date </a:t>
            </a:r>
            <a:r>
              <a:rPr lang="en-US" sz="2400" dirty="0">
                <a:solidFill>
                  <a:srgbClr val="FF0000"/>
                </a:solidFill>
              </a:rPr>
              <a:t>February 16, 2021</a:t>
            </a:r>
          </a:p>
          <a:p>
            <a:r>
              <a:rPr lang="en-US" sz="2400" dirty="0"/>
              <a:t>NSF 21-524 Navigating the New Arctic (NNA) – Due date </a:t>
            </a:r>
            <a:r>
              <a:rPr lang="en-US" sz="2400" dirty="0">
                <a:solidFill>
                  <a:srgbClr val="FF0000"/>
                </a:solidFill>
              </a:rPr>
              <a:t>March 5, 2021</a:t>
            </a:r>
          </a:p>
          <a:p>
            <a:r>
              <a:rPr lang="en-US" sz="2400" dirty="0"/>
              <a:t>NSF 21-546 Enabling Discovery through Genomics (EDGE) – Due date </a:t>
            </a:r>
            <a:r>
              <a:rPr lang="en-US" sz="2400" dirty="0">
                <a:solidFill>
                  <a:srgbClr val="FF0000"/>
                </a:solidFill>
              </a:rPr>
              <a:t>March 16, 2021</a:t>
            </a:r>
          </a:p>
          <a:p>
            <a:r>
              <a:rPr lang="en-US" sz="2400" dirty="0"/>
              <a:t>NSF 21-543 Integrative Research in Biology (</a:t>
            </a:r>
            <a:r>
              <a:rPr lang="en-US" sz="2400" dirty="0" err="1"/>
              <a:t>IntBIO</a:t>
            </a:r>
            <a:r>
              <a:rPr lang="en-US" sz="2400" dirty="0"/>
              <a:t>) – Due date</a:t>
            </a:r>
            <a:r>
              <a:rPr lang="en-US" sz="2400" dirty="0">
                <a:solidFill>
                  <a:srgbClr val="FF0000"/>
                </a:solidFill>
              </a:rPr>
              <a:t> March 16, 2021</a:t>
            </a:r>
          </a:p>
          <a:p>
            <a:r>
              <a:rPr lang="en-US" sz="2400" dirty="0"/>
              <a:t>NSF 21-545 Dimensions of Biodiversity – Due date </a:t>
            </a:r>
            <a:r>
              <a:rPr lang="en-US" sz="2400" dirty="0">
                <a:solidFill>
                  <a:srgbClr val="FF0000"/>
                </a:solidFill>
              </a:rPr>
              <a:t>March 26, 2021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9226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86C48-5E4D-4F2D-930B-0EDE5314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146"/>
            <a:ext cx="10515600" cy="4678819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Policies &amp; Procedures: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https://www.nsf.gov/bfa/dias/policy/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Proposal &amp; Award Policies and Procedures Guide (PAPPG):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https://www.nsf.gov/publications/pub_summ.jsp?ods_key=nsf20001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PAPPG FAQs: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https://www.nsf.gov/bfa/dias/policy/papp/pappg20_1/faqs20_1.pdf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NSF Award Terms &amp; Conditions: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https://www.nsf.gov/awards/managing/award_conditions.jsp?org=NSF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Prior Approval Matrix (RTC Appendix A):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https://www.nsf.gov/bfa/dias/policy/fedrtc/appendix_a.pdf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Uniform Guidance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https://www.ecfr.gov/cgi-bin/text-idx?tpl=/ecfrbrowse/Title02/2cfr200_main_02.tpl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DGA on NSF.gov: </a:t>
            </a:r>
            <a:r>
              <a:rPr lang="en-US" sz="2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https://www.nsf.gov/bfa/dga/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BD06BDD-3F41-4CB7-ACCD-807BEFC243CF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for Proposal Preparation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Award Administration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CD1B15-A707-4630-9A9A-4349DFF6DBD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0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FE79CA-2C24-46BC-8DFB-7BBBF8F96517}"/>
              </a:ext>
            </a:extLst>
          </p:cNvPr>
          <p:cNvSpPr txBox="1">
            <a:spLocks/>
          </p:cNvSpPr>
          <p:nvPr/>
        </p:nvSpPr>
        <p:spPr>
          <a:xfrm>
            <a:off x="647699" y="2267212"/>
            <a:ext cx="11153775" cy="38038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Jean Gao and Dan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Marenda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(Division of Biological Infrastructure)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jgao@nsf.gov and dmarenda@nsf.gov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Kendra Mclauchlan and Matthew Herron (Division of Environmental Biology)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kmclauch@nsf.gov and mherron@nsf.gov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Jodie Jawor, Steve Klein, and E.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Floh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Thiels (Div. of Integrative Organismal Systems)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jjawor@nsf.gov, sklein@nsf.gov, and ethiels@nsf.gov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Richard Cyr, Arcady Mushegian, and David Rockcliffe (Div. of Molecular and Cellular Bio.)</a:t>
            </a:r>
          </a:p>
          <a:p>
            <a:pPr lvl="2">
              <a:spcAft>
                <a:spcPts val="600"/>
              </a:spcAft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rcyr@nsf.gov, amushegi@nsf.gov, and drockcli@nsf.gov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88F9A8-1102-284C-990C-2F697A9D1687}"/>
              </a:ext>
            </a:extLst>
          </p:cNvPr>
          <p:cNvSpPr txBox="1">
            <a:spLocks/>
          </p:cNvSpPr>
          <p:nvPr/>
        </p:nvSpPr>
        <p:spPr>
          <a:xfrm>
            <a:off x="838200" y="265043"/>
            <a:ext cx="10515600" cy="202758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Office Hour – Welcome!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Program Directors in attendance today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25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FE79CA-2C24-46BC-8DFB-7BBBF8F96517}"/>
              </a:ext>
            </a:extLst>
          </p:cNvPr>
          <p:cNvSpPr txBox="1">
            <a:spLocks/>
          </p:cNvSpPr>
          <p:nvPr/>
        </p:nvSpPr>
        <p:spPr>
          <a:xfrm>
            <a:off x="647699" y="2267212"/>
            <a:ext cx="11153775" cy="38038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Joseph Kittle – BIO/GEO/OISE/SBE Branch Chief (jkittle@nsf.gov)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Vanessa Richardson – BIO/OISE Team Lead (vlrichar@nsf.gov)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Denise Hundley – DBI/EF/IOS (dhundley@nsf.gov)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Staci Jenkins – DEB/MCB/OISE (sjenkins@nsf.gov)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Shirley Kerchner – BIO/GEO/OISE/SBE – (skerchne@nsf.gov)</a:t>
            </a:r>
          </a:p>
          <a:p>
            <a:pPr lvl="1">
              <a:spcAft>
                <a:spcPts val="600"/>
              </a:spcAft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Zoom and technical assistance – Mariam Tahir (MCB)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88F9A8-1102-284C-990C-2F697A9D1687}"/>
              </a:ext>
            </a:extLst>
          </p:cNvPr>
          <p:cNvSpPr txBox="1">
            <a:spLocks/>
          </p:cNvSpPr>
          <p:nvPr/>
        </p:nvSpPr>
        <p:spPr>
          <a:xfrm>
            <a:off x="838200" y="265043"/>
            <a:ext cx="10515600" cy="202758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 Office Hour – Welcome!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Division of Grants and Agreements personnel here today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029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F54194-A1C3-4331-9387-BF68D14C895D}"/>
              </a:ext>
            </a:extLst>
          </p:cNvPr>
          <p:cNvSpPr txBox="1">
            <a:spLocks/>
          </p:cNvSpPr>
          <p:nvPr/>
        </p:nvSpPr>
        <p:spPr>
          <a:xfrm>
            <a:off x="854774" y="2123192"/>
            <a:ext cx="10156722" cy="458483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your questions via the Q&amp;A box on your screen and set to “Ask Anonymously”.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recently asked questions and future office hour topics, see our division blogs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specific questions about your project, please contact a Program Director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See our various blogs for next month’s topics and dates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53EF8C-23B7-4479-A8C0-5F1C71B7BD10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IOS Virtual Office Hour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</p:txBody>
      </p:sp>
    </p:spTree>
    <p:extLst>
      <p:ext uri="{BB962C8B-B14F-4D97-AF65-F5344CB8AC3E}">
        <p14:creationId xmlns:p14="http://schemas.microsoft.com/office/powerpoint/2010/main" val="313106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D6DD7E-50C5-4ED2-B747-087AC4D8C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0830CFB-7D3F-4482-885C-FA2E2682A07D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IOS Virtual Office Hour</a:t>
            </a:r>
          </a:p>
          <a:p>
            <a:pPr algn="ctr"/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Topics: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0EE31E-E893-47EA-902C-2BD8FED1007E}"/>
              </a:ext>
            </a:extLst>
          </p:cNvPr>
          <p:cNvSpPr txBox="1">
            <a:spLocks/>
          </p:cNvSpPr>
          <p:nvPr/>
        </p:nvSpPr>
        <p:spPr>
          <a:xfrm>
            <a:off x="1182848" y="2623850"/>
            <a:ext cx="10536572" cy="35711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39725">
              <a:spcBef>
                <a:spcPts val="1800"/>
              </a:spcBef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 solicitations and Dear Colleague Letters (DCLs)</a:t>
            </a:r>
          </a:p>
          <a:p>
            <a:pPr marL="347663" indent="-339725">
              <a:spcBef>
                <a:spcPts val="1800"/>
              </a:spcBef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prepare a great budget – Division of Grants and Agreements guests</a:t>
            </a:r>
          </a:p>
          <a:p>
            <a:pPr marL="347663" indent="-339725">
              <a:spcBef>
                <a:spcPts val="1800"/>
              </a:spcBef>
            </a:pPr>
            <a:r>
              <a: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question and answer period </a:t>
            </a:r>
          </a:p>
          <a:p>
            <a:pPr marL="339725" lvl="1" indent="-339725">
              <a:spcBef>
                <a:spcPts val="1800"/>
              </a:spcBef>
            </a:pP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E4FB32-1B0D-464C-8D01-C10C0B4EB77B}"/>
              </a:ext>
            </a:extLst>
          </p:cNvPr>
          <p:cNvSpPr/>
          <p:nvPr/>
        </p:nvSpPr>
        <p:spPr>
          <a:xfrm>
            <a:off x="1701736" y="5875927"/>
            <a:ext cx="84806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</a:rPr>
              <a:t>Submit your questions via the chat/message box on your screen !</a:t>
            </a:r>
          </a:p>
        </p:txBody>
      </p:sp>
    </p:spTree>
    <p:extLst>
      <p:ext uri="{BB962C8B-B14F-4D97-AF65-F5344CB8AC3E}">
        <p14:creationId xmlns:p14="http://schemas.microsoft.com/office/powerpoint/2010/main" val="218579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1280-7AA2-4AC0-A5D2-DE058583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Recent Solicitations and DCLs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9D8F-473D-431E-8452-A7A12D6BB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857"/>
            <a:ext cx="10515600" cy="4781427"/>
          </a:xfrm>
        </p:spPr>
        <p:txBody>
          <a:bodyPr>
            <a:normAutofit/>
          </a:bodyPr>
          <a:lstStyle/>
          <a:p>
            <a:pPr>
              <a:spcBef>
                <a:spcPts val="160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60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E85E83-E6C3-4523-8206-36BB51D426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0767F8-2676-4AB4-B2D6-E998EBD6A977}"/>
              </a:ext>
            </a:extLst>
          </p:cNvPr>
          <p:cNvSpPr txBox="1"/>
          <p:nvPr/>
        </p:nvSpPr>
        <p:spPr>
          <a:xfrm>
            <a:off x="390525" y="1494945"/>
            <a:ext cx="1158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Core BIO solicitations have no deadlines and no submission limits.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DBI (21-501 &amp; 21-502),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DEB (21-504), IOS (21-506), and MCB (21-509). Be sure to look carefully at solicitations for unique or special programs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1B5BE-0765-422E-84D4-4904CBD2D3AD}"/>
              </a:ext>
            </a:extLst>
          </p:cNvPr>
          <p:cNvSpPr txBox="1"/>
          <p:nvPr/>
        </p:nvSpPr>
        <p:spPr>
          <a:xfrm>
            <a:off x="323850" y="3085618"/>
            <a:ext cx="1120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NSF 21-531 Designing Synthetic Cells Beyond the Bounds of Evolution (Designer Cells) – 	Due date </a:t>
            </a:r>
            <a:r>
              <a:rPr lang="en-US" sz="2400" dirty="0">
                <a:solidFill>
                  <a:srgbClr val="FF0000"/>
                </a:solidFill>
              </a:rPr>
              <a:t>February 16, 2021</a:t>
            </a:r>
          </a:p>
          <a:p>
            <a:r>
              <a:rPr lang="en-US" sz="2400" dirty="0"/>
              <a:t>NSF 21-524 Navigating the New Arctic (NNA) – Due date </a:t>
            </a:r>
            <a:r>
              <a:rPr lang="en-US" sz="2400" dirty="0">
                <a:solidFill>
                  <a:srgbClr val="FF0000"/>
                </a:solidFill>
              </a:rPr>
              <a:t>March 5, 2021</a:t>
            </a:r>
          </a:p>
          <a:p>
            <a:r>
              <a:rPr lang="en-US" sz="2400" dirty="0"/>
              <a:t>NSF 21-546 Enabling Discovery through Genomics (EDGE) – Due date </a:t>
            </a:r>
            <a:r>
              <a:rPr lang="en-US" sz="2400" dirty="0">
                <a:solidFill>
                  <a:srgbClr val="FF0000"/>
                </a:solidFill>
              </a:rPr>
              <a:t>March 16, 2021</a:t>
            </a:r>
          </a:p>
          <a:p>
            <a:r>
              <a:rPr lang="en-US" sz="2400" dirty="0"/>
              <a:t>NSF 21-543 Integrative Research in Biology (</a:t>
            </a:r>
            <a:r>
              <a:rPr lang="en-US" sz="2400" dirty="0" err="1"/>
              <a:t>IntBIO</a:t>
            </a:r>
            <a:r>
              <a:rPr lang="en-US" sz="2400" dirty="0"/>
              <a:t>) – Due date</a:t>
            </a:r>
            <a:r>
              <a:rPr lang="en-US" sz="2400" dirty="0">
                <a:solidFill>
                  <a:srgbClr val="FF0000"/>
                </a:solidFill>
              </a:rPr>
              <a:t> March 16, 2021</a:t>
            </a:r>
          </a:p>
          <a:p>
            <a:r>
              <a:rPr lang="en-US" sz="2400" dirty="0"/>
              <a:t>NSF 21-545 Dimensions of Biodiversity – Due date </a:t>
            </a:r>
            <a:r>
              <a:rPr lang="en-US" sz="2400" dirty="0">
                <a:solidFill>
                  <a:srgbClr val="FF0000"/>
                </a:solidFill>
              </a:rPr>
              <a:t>March 26, 2021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130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10EB-CB93-4E42-A701-7132AF26F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cs typeface="Arial" panose="020B0604020202020204" pitchFamily="34" charset="0"/>
              </a:rPr>
              <a:t>COVID-19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A495C0-5CA8-415B-8D0C-7E932E14FA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35086"/>
            <a:ext cx="5258292" cy="295778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ADD24A-B222-4089-AFB0-EEA75398E1CC}"/>
              </a:ext>
            </a:extLst>
          </p:cNvPr>
          <p:cNvSpPr txBox="1"/>
          <p:nvPr/>
        </p:nvSpPr>
        <p:spPr>
          <a:xfrm>
            <a:off x="339047" y="1690688"/>
            <a:ext cx="11507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We recognize that developments related to COVID-19 continue to cause havoc and disruption of research programs and lives.  Please see NSF’s main page for information related to OMB Memorandum M-20-17 and NSF’s implementation of the memorandum, CDC guidance, Department of State travel information, and research-related information:</a:t>
            </a:r>
          </a:p>
          <a:p>
            <a:pPr algn="ctr"/>
            <a:r>
              <a:rPr lang="en-US" sz="2800" dirty="0"/>
              <a:t>https://www.nsf.gov/news/special_reports/coronavirus/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E003BD-3D77-4CFB-81CC-36E8D4D603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67" y="80659"/>
            <a:ext cx="1270000" cy="127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4B0677-6CDB-4FAF-A4EA-699780243CA9}"/>
              </a:ext>
            </a:extLst>
          </p:cNvPr>
          <p:cNvSpPr txBox="1"/>
          <p:nvPr/>
        </p:nvSpPr>
        <p:spPr>
          <a:xfrm>
            <a:off x="6244389" y="4066674"/>
            <a:ext cx="54142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Please note: </a:t>
            </a:r>
            <a:r>
              <a:rPr lang="en-US" sz="2000" dirty="0"/>
              <a:t>If you have an ongoing award and your research has been impacted by COVID-19 responses at your university or field site please make note of that in your annual reports in the </a:t>
            </a:r>
            <a:r>
              <a:rPr lang="en-US" sz="2000" b="1" dirty="0"/>
              <a:t>Changes/Problems section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61743A-454C-40A6-B2BF-97EFE1D0597A}"/>
              </a:ext>
            </a:extLst>
          </p:cNvPr>
          <p:cNvSpPr/>
          <p:nvPr/>
        </p:nvSpPr>
        <p:spPr>
          <a:xfrm>
            <a:off x="6244389" y="4066674"/>
            <a:ext cx="5109411" cy="163121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62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03B5172F-8FD6-4AE4-A5A8-B3451775E5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0" t="4446" r="2750" b="3333"/>
          <a:stretch/>
        </p:blipFill>
        <p:spPr>
          <a:xfrm>
            <a:off x="1800225" y="1595525"/>
            <a:ext cx="8429625" cy="52660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0DD8B06-FC12-44C4-9B25-86DFDAFC45ED}"/>
              </a:ext>
            </a:extLst>
          </p:cNvPr>
          <p:cNvSpPr/>
          <p:nvPr/>
        </p:nvSpPr>
        <p:spPr>
          <a:xfrm>
            <a:off x="9235746" y="1304707"/>
            <a:ext cx="2423918" cy="1877283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8000">
                <a:schemeClr val="bg2">
                  <a:lumMod val="40000"/>
                  <a:lumOff val="60000"/>
                </a:schemeClr>
              </a:gs>
              <a:gs pos="100000">
                <a:schemeClr val="bg2"/>
              </a:gs>
            </a:gsLst>
            <a:lin ang="17400000" scaled="0"/>
          </a:gradFill>
          <a:ln w="25400">
            <a:noFill/>
          </a:ln>
          <a:scene3d>
            <a:camera prst="orthographicFront"/>
            <a:lightRig rig="threePt" dir="t"/>
          </a:scene3d>
          <a:sp3d contourW="12700">
            <a:bevelT w="139700" prst="cross"/>
            <a:bevelB w="114300" prst="hardEdge"/>
            <a:contourClr>
              <a:srgbClr val="2A3990"/>
            </a:contourClr>
          </a:sp3d>
        </p:spPr>
        <p:txBody>
          <a:bodyPr wrap="square">
            <a:normAutofit fontScale="92500"/>
          </a:bodyPr>
          <a:lstStyle/>
          <a:p>
            <a:pPr marL="68598">
              <a:spcBef>
                <a:spcPts val="225"/>
              </a:spcBef>
              <a:spcAft>
                <a:spcPts val="225"/>
              </a:spcAft>
            </a:pPr>
            <a:r>
              <a:rPr lang="en-US" sz="1500" b="1" dirty="0">
                <a:solidFill>
                  <a:srgbClr val="40448D"/>
                </a:solidFill>
                <a:latin typeface="+mj-lt"/>
              </a:rPr>
              <a:t>DGA Mission Statement</a:t>
            </a:r>
          </a:p>
          <a:p>
            <a:pPr marL="68598">
              <a:spcBef>
                <a:spcPts val="225"/>
              </a:spcBef>
              <a:spcAft>
                <a:spcPts val="225"/>
              </a:spcAft>
            </a:pPr>
            <a:r>
              <a:rPr lang="en-US" sz="1500" dirty="0">
                <a:solidFill>
                  <a:srgbClr val="40448D"/>
                </a:solidFill>
                <a:latin typeface="+mj-lt"/>
              </a:rPr>
              <a:t>“Support the issuance of NSF assistance awards and other agreements by providing business, financial, and award administration assistance from pre-award through closeout.”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CE2486-BCD5-4B5A-B836-BCFCCD18D114}"/>
              </a:ext>
            </a:extLst>
          </p:cNvPr>
          <p:cNvSpPr txBox="1"/>
          <p:nvPr/>
        </p:nvSpPr>
        <p:spPr>
          <a:xfrm>
            <a:off x="780568" y="1165790"/>
            <a:ext cx="5532525" cy="37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675"/>
              </a:spcAft>
            </a:pPr>
            <a:r>
              <a:rPr lang="en-US" dirty="0">
                <a:highlight>
                  <a:srgbClr val="FFFF00"/>
                </a:highlight>
                <a:hlinkClick r:id="rId4"/>
              </a:rPr>
              <a:t>http://www.nsf.gov/bfa/dga/docs/liaison.pdf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5B0B309-32FB-424C-BAE3-483B46AC86F1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 of Grants &amp; Agreements (DGA)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BE639E-1871-4398-86E4-ED5B372DD0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19" y="5743575"/>
            <a:ext cx="1008716" cy="100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353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73C6-CDFE-4C22-8939-21F350124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913"/>
            <a:ext cx="10515600" cy="4351338"/>
          </a:xfrm>
        </p:spPr>
        <p:txBody>
          <a:bodyPr>
            <a:normAutofit/>
          </a:bodyPr>
          <a:lstStyle/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Overdue Report Flags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Subaward Budgets and Budget Justifications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More Than 2 Months Salary for Senior Personnel 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G.6 Other Costs in Proposal Budgets and Justifications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Supplements</a:t>
            </a:r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Post-Award Rebudgeting Authority</a:t>
            </a:r>
          </a:p>
          <a:p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Participant Support, Pre- &amp; Post-Award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C38AB6-7738-4C9A-93BA-D435E5CD3229}"/>
              </a:ext>
            </a:extLst>
          </p:cNvPr>
          <p:cNvSpPr txBox="1">
            <a:spLocks/>
          </p:cNvSpPr>
          <p:nvPr/>
        </p:nvSpPr>
        <p:spPr>
          <a:xfrm>
            <a:off x="0" y="42680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Questions for DGA During the Proposal &amp; Award Process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D920E5-24B4-4378-969C-7C264A958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610" y="5482291"/>
            <a:ext cx="127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55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EF38736EAD041AC1EE59095CBA976" ma:contentTypeVersion="1" ma:contentTypeDescription="Create a new document." ma:contentTypeScope="" ma:versionID="fc7e455082e470d3bdf0147cd1983409">
  <xsd:schema xmlns:xsd="http://www.w3.org/2001/XMLSchema" xmlns:xs="http://www.w3.org/2001/XMLSchema" xmlns:p="http://schemas.microsoft.com/office/2006/metadata/properties" xmlns:ns2="1ef340f5-3ea6-457b-927a-f00cb065690c" targetNamespace="http://schemas.microsoft.com/office/2006/metadata/properties" ma:root="true" ma:fieldsID="13247ebc1925a39dc967de7e6ec96bb9" ns2:_="">
    <xsd:import namespace="1ef340f5-3ea6-457b-927a-f00cb065690c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f340f5-3ea6-457b-927a-f00cb06569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778092-7B16-4061-92C4-0BDBA69E3EA0}"/>
</file>

<file path=customXml/itemProps2.xml><?xml version="1.0" encoding="utf-8"?>
<ds:datastoreItem xmlns:ds="http://schemas.openxmlformats.org/officeDocument/2006/customXml" ds:itemID="{8EE2BD76-3527-4225-B33D-185983B37811}"/>
</file>

<file path=customXml/itemProps3.xml><?xml version="1.0" encoding="utf-8"?>
<ds:datastoreItem xmlns:ds="http://schemas.openxmlformats.org/officeDocument/2006/customXml" ds:itemID="{83DEABFF-D2BF-4E05-9D5E-F46E19F58346}"/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1532</Words>
  <Application>Microsoft Office PowerPoint</Application>
  <PresentationFormat>Widescreen</PresentationFormat>
  <Paragraphs>116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Recent Solicitations and DCLs</vt:lpstr>
      <vt:lpstr>COVID-19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Recent Solicitations and DCLs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IOS Virtual Office Hours</dc:title>
  <dc:creator>Jawor, Jodie M.</dc:creator>
  <cp:lastModifiedBy>Tahir, Mariam</cp:lastModifiedBy>
  <cp:revision>113</cp:revision>
  <cp:lastPrinted>2019-08-15T12:48:33Z</cp:lastPrinted>
  <dcterms:created xsi:type="dcterms:W3CDTF">2019-04-15T16:50:17Z</dcterms:created>
  <dcterms:modified xsi:type="dcterms:W3CDTF">2021-02-10T21:12:39Z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0x010100699EF38736EAD041AC1EE59095CBA976</vt:lpwstr>
  </property>
</Properties>
</file>