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9" r:id="rId5"/>
    <p:sldId id="257" r:id="rId6"/>
    <p:sldId id="264" r:id="rId7"/>
    <p:sldId id="371" r:id="rId8"/>
    <p:sldId id="373" r:id="rId9"/>
    <p:sldId id="366" r:id="rId10"/>
    <p:sldId id="266" r:id="rId11"/>
    <p:sldId id="283" r:id="rId12"/>
    <p:sldId id="364" r:id="rId13"/>
    <p:sldId id="365" r:id="rId14"/>
    <p:sldId id="374" r:id="rId15"/>
    <p:sldId id="375" r:id="rId16"/>
    <p:sldId id="376" r:id="rId17"/>
    <p:sldId id="377" r:id="rId18"/>
    <p:sldId id="378" r:id="rId19"/>
    <p:sldId id="289" r:id="rId20"/>
    <p:sldId id="3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kom, Josie S" initials="WS" lastIdx="1" clrIdx="0">
    <p:extLst>
      <p:ext uri="{19B8F6BF-5375-455C-9EA6-DF929625EA0E}">
        <p15:presenceInfo xmlns:p15="http://schemas.microsoft.com/office/powerpoint/2012/main" userId="S::7298074841@nsf.gov::88caf2cd-5c3b-4240-9e2f-1a983dab97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A1D"/>
    <a:srgbClr val="A28525"/>
    <a:srgbClr val="006FB2"/>
    <a:srgbClr val="0F2351"/>
    <a:srgbClr val="BF9000"/>
    <a:srgbClr val="4699C3"/>
    <a:srgbClr val="132D69"/>
    <a:srgbClr val="003192"/>
    <a:srgbClr val="0B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384" autoAdjust="0"/>
  </p:normalViewPr>
  <p:slideViewPr>
    <p:cSldViewPr snapToGrid="0">
      <p:cViewPr varScale="1">
        <p:scale>
          <a:sx n="93" d="100"/>
          <a:sy n="93" d="100"/>
        </p:scale>
        <p:origin x="232" y="344"/>
      </p:cViewPr>
      <p:guideLst/>
    </p:cSldViewPr>
  </p:slideViewPr>
  <p:outlineViewPr>
    <p:cViewPr>
      <p:scale>
        <a:sx n="33" d="100"/>
        <a:sy n="33" d="100"/>
      </p:scale>
      <p:origin x="0" y="-406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9A094-FB30-014F-8F42-66A02430D94C}" type="doc">
      <dgm:prSet loTypeId="urn:microsoft.com/office/officeart/2005/8/layout/vList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FA26B-2635-0542-AA22-AF872B2CFF7A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8967E09C-843A-474F-A54D-BD058D566878}" type="parTrans" cxnId="{21C106C9-77E2-5644-A383-FA7BB5113FF9}">
      <dgm:prSet/>
      <dgm:spPr/>
      <dgm:t>
        <a:bodyPr/>
        <a:lstStyle/>
        <a:p>
          <a:endParaRPr lang="en-US"/>
        </a:p>
      </dgm:t>
    </dgm:pt>
    <dgm:pt modelId="{73569CE0-5554-534A-8F85-94F25584B32B}" type="sibTrans" cxnId="{21C106C9-77E2-5644-A383-FA7BB5113FF9}">
      <dgm:prSet/>
      <dgm:spPr/>
      <dgm:t>
        <a:bodyPr/>
        <a:lstStyle/>
        <a:p>
          <a:endParaRPr lang="en-US"/>
        </a:p>
      </dgm:t>
    </dgm:pt>
    <dgm:pt modelId="{275C982E-22CB-B946-9C0B-7D734108B185}">
      <dgm:prSet phldrT="[Text]"/>
      <dgm:spPr/>
      <dgm:t>
        <a:bodyPr/>
        <a:lstStyle/>
        <a:p>
          <a:r>
            <a:rPr lang="en-US" dirty="0"/>
            <a:t>Random samples</a:t>
          </a:r>
        </a:p>
      </dgm:t>
    </dgm:pt>
    <dgm:pt modelId="{F350D8DE-B2A1-3A46-B318-235C8D079226}" type="parTrans" cxnId="{1E0CB49F-224A-2944-B023-96A5E04B322C}">
      <dgm:prSet/>
      <dgm:spPr/>
      <dgm:t>
        <a:bodyPr/>
        <a:lstStyle/>
        <a:p>
          <a:endParaRPr lang="en-US"/>
        </a:p>
      </dgm:t>
    </dgm:pt>
    <dgm:pt modelId="{8A53E405-0D0C-4B4D-BE92-939EABAF334A}" type="sibTrans" cxnId="{1E0CB49F-224A-2944-B023-96A5E04B322C}">
      <dgm:prSet/>
      <dgm:spPr/>
      <dgm:t>
        <a:bodyPr/>
        <a:lstStyle/>
        <a:p>
          <a:endParaRPr lang="en-US"/>
        </a:p>
      </dgm:t>
    </dgm:pt>
    <dgm:pt modelId="{8D8C8CF5-901A-7B4B-9088-3EECC9E216E7}">
      <dgm:prSet phldrT="[Text]"/>
      <dgm:spPr/>
      <dgm:t>
        <a:bodyPr/>
        <a:lstStyle/>
        <a:p>
          <a:r>
            <a:rPr lang="en-US" dirty="0"/>
            <a:t>Cross-sectional and panel</a:t>
          </a:r>
        </a:p>
      </dgm:t>
    </dgm:pt>
    <dgm:pt modelId="{1EBC3C59-33F4-9A41-A4E2-47C3B0FF1873}" type="parTrans" cxnId="{260DB9EF-4E83-F143-95A7-625E8D38361E}">
      <dgm:prSet/>
      <dgm:spPr/>
      <dgm:t>
        <a:bodyPr/>
        <a:lstStyle/>
        <a:p>
          <a:endParaRPr lang="en-US"/>
        </a:p>
      </dgm:t>
    </dgm:pt>
    <dgm:pt modelId="{4091CAF9-8FFC-DD43-A024-B997AB9ED5C9}" type="sibTrans" cxnId="{260DB9EF-4E83-F143-95A7-625E8D38361E}">
      <dgm:prSet/>
      <dgm:spPr/>
      <dgm:t>
        <a:bodyPr/>
        <a:lstStyle/>
        <a:p>
          <a:endParaRPr lang="en-US"/>
        </a:p>
      </dgm:t>
    </dgm:pt>
    <dgm:pt modelId="{568D366E-093D-DD4E-B702-C97B798E1C4C}">
      <dgm:prSet phldrT="[Text]"/>
      <dgm:spPr/>
      <dgm:t>
        <a:bodyPr/>
        <a:lstStyle/>
        <a:p>
          <a:r>
            <a:rPr lang="en-US" dirty="0"/>
            <a:t>Innovation</a:t>
          </a:r>
        </a:p>
      </dgm:t>
    </dgm:pt>
    <dgm:pt modelId="{3FCCDAC9-E8D7-F549-83B3-9F92786EA38D}" type="parTrans" cxnId="{C53D0BE5-A133-B34F-ADB0-9927F326F9F4}">
      <dgm:prSet/>
      <dgm:spPr/>
      <dgm:t>
        <a:bodyPr/>
        <a:lstStyle/>
        <a:p>
          <a:endParaRPr lang="en-US"/>
        </a:p>
      </dgm:t>
    </dgm:pt>
    <dgm:pt modelId="{7BF3893F-AB4A-0242-8E96-6E5A86C45513}" type="sibTrans" cxnId="{C53D0BE5-A133-B34F-ADB0-9927F326F9F4}">
      <dgm:prSet/>
      <dgm:spPr/>
      <dgm:t>
        <a:bodyPr/>
        <a:lstStyle/>
        <a:p>
          <a:endParaRPr lang="en-US"/>
        </a:p>
      </dgm:t>
    </dgm:pt>
    <dgm:pt modelId="{E93FF3C0-D17F-5C48-85FA-D5D40E25538B}">
      <dgm:prSet phldrT="[Text]"/>
      <dgm:spPr/>
      <dgm:t>
        <a:bodyPr/>
        <a:lstStyle/>
        <a:p>
          <a:r>
            <a:rPr lang="en-US" dirty="0"/>
            <a:t>Question-wording, design and sampling</a:t>
          </a:r>
        </a:p>
      </dgm:t>
    </dgm:pt>
    <dgm:pt modelId="{28B05592-BB71-AF4C-9678-E86ADA87EB34}" type="parTrans" cxnId="{C1ED0D15-05AC-3947-9DBC-3A11C577DCA0}">
      <dgm:prSet/>
      <dgm:spPr/>
      <dgm:t>
        <a:bodyPr/>
        <a:lstStyle/>
        <a:p>
          <a:endParaRPr lang="en-US"/>
        </a:p>
      </dgm:t>
    </dgm:pt>
    <dgm:pt modelId="{903706A6-DA32-4A42-99C0-B8517E8933F3}" type="sibTrans" cxnId="{C1ED0D15-05AC-3947-9DBC-3A11C577DCA0}">
      <dgm:prSet/>
      <dgm:spPr/>
      <dgm:t>
        <a:bodyPr/>
        <a:lstStyle/>
        <a:p>
          <a:endParaRPr lang="en-US"/>
        </a:p>
      </dgm:t>
    </dgm:pt>
    <dgm:pt modelId="{6A0F10DF-A4F6-664E-AF21-C84379EB58CA}">
      <dgm:prSet phldrT="[Text]"/>
      <dgm:spPr/>
      <dgm:t>
        <a:bodyPr/>
        <a:lstStyle/>
        <a:p>
          <a:r>
            <a:rPr lang="en-US" dirty="0"/>
            <a:t>Dissemination</a:t>
          </a:r>
        </a:p>
      </dgm:t>
    </dgm:pt>
    <dgm:pt modelId="{73FA56CF-B634-2545-80EF-046DC1C35CBB}" type="parTrans" cxnId="{088B6B75-F612-744D-94B5-830205637BA9}">
      <dgm:prSet/>
      <dgm:spPr/>
      <dgm:t>
        <a:bodyPr/>
        <a:lstStyle/>
        <a:p>
          <a:endParaRPr lang="en-US"/>
        </a:p>
      </dgm:t>
    </dgm:pt>
    <dgm:pt modelId="{E27B9F26-754D-4549-9AF6-C67331E7754E}" type="sibTrans" cxnId="{088B6B75-F612-744D-94B5-830205637BA9}">
      <dgm:prSet/>
      <dgm:spPr/>
      <dgm:t>
        <a:bodyPr/>
        <a:lstStyle/>
        <a:p>
          <a:endParaRPr lang="en-US"/>
        </a:p>
      </dgm:t>
    </dgm:pt>
    <dgm:pt modelId="{A42D6A1B-9E73-1D4B-A4C2-B8C0C42C2AEF}">
      <dgm:prSet phldrT="[Text]"/>
      <dgm:spPr/>
      <dgm:t>
        <a:bodyPr/>
        <a:lstStyle/>
        <a:p>
          <a:r>
            <a:rPr lang="en-US" dirty="0"/>
            <a:t>Undergraduate and graduate students</a:t>
          </a:r>
        </a:p>
      </dgm:t>
    </dgm:pt>
    <dgm:pt modelId="{9A08B632-17F4-124F-8635-8597CFA27CD1}" type="parTrans" cxnId="{00841C3E-414E-3C40-AC70-FFA7AF62CA94}">
      <dgm:prSet/>
      <dgm:spPr/>
      <dgm:t>
        <a:bodyPr/>
        <a:lstStyle/>
        <a:p>
          <a:endParaRPr lang="en-US"/>
        </a:p>
      </dgm:t>
    </dgm:pt>
    <dgm:pt modelId="{036CD5B4-7571-784C-A0B7-80234F03D0A5}" type="sibTrans" cxnId="{00841C3E-414E-3C40-AC70-FFA7AF62CA94}">
      <dgm:prSet/>
      <dgm:spPr/>
      <dgm:t>
        <a:bodyPr/>
        <a:lstStyle/>
        <a:p>
          <a:endParaRPr lang="en-US"/>
        </a:p>
      </dgm:t>
    </dgm:pt>
    <dgm:pt modelId="{FE5BA1CB-B621-1849-A3A3-47620137DA8A}">
      <dgm:prSet phldrT="[Text]"/>
      <dgm:spPr/>
      <dgm:t>
        <a:bodyPr/>
        <a:lstStyle/>
        <a:p>
          <a:r>
            <a:rPr lang="en-US" dirty="0"/>
            <a:t>Public use by journalists</a:t>
          </a:r>
        </a:p>
      </dgm:t>
    </dgm:pt>
    <dgm:pt modelId="{C069337C-1418-D54F-8896-8ABA51F32AD6}" type="parTrans" cxnId="{2E812140-F4D0-CA4A-95BD-C1D1B7F16401}">
      <dgm:prSet/>
      <dgm:spPr/>
      <dgm:t>
        <a:bodyPr/>
        <a:lstStyle/>
        <a:p>
          <a:endParaRPr lang="en-US"/>
        </a:p>
      </dgm:t>
    </dgm:pt>
    <dgm:pt modelId="{2572E6EC-988D-DC44-9F93-9932687D9043}" type="sibTrans" cxnId="{2E812140-F4D0-CA4A-95BD-C1D1B7F16401}">
      <dgm:prSet/>
      <dgm:spPr/>
      <dgm:t>
        <a:bodyPr/>
        <a:lstStyle/>
        <a:p>
          <a:endParaRPr lang="en-US"/>
        </a:p>
      </dgm:t>
    </dgm:pt>
    <dgm:pt modelId="{6448CB90-A736-304F-BA3F-E9FF913387B3}">
      <dgm:prSet phldrT="[Text]"/>
      <dgm:spPr/>
      <dgm:t>
        <a:bodyPr/>
        <a:lstStyle/>
        <a:p>
          <a:r>
            <a:rPr lang="en-US" dirty="0"/>
            <a:t>FTF, phone and web surveys</a:t>
          </a:r>
        </a:p>
      </dgm:t>
    </dgm:pt>
    <dgm:pt modelId="{F7B332A9-339B-5046-BA48-85D7CE3C130D}" type="parTrans" cxnId="{264635F4-A48B-1E45-BED7-563EC8CB2442}">
      <dgm:prSet/>
      <dgm:spPr/>
      <dgm:t>
        <a:bodyPr/>
        <a:lstStyle/>
        <a:p>
          <a:endParaRPr lang="en-US"/>
        </a:p>
      </dgm:t>
    </dgm:pt>
    <dgm:pt modelId="{A47C86B0-54F7-1349-A0CC-79191046B68D}" type="sibTrans" cxnId="{264635F4-A48B-1E45-BED7-563EC8CB2442}">
      <dgm:prSet/>
      <dgm:spPr/>
      <dgm:t>
        <a:bodyPr/>
        <a:lstStyle/>
        <a:p>
          <a:endParaRPr lang="en-US"/>
        </a:p>
      </dgm:t>
    </dgm:pt>
    <dgm:pt modelId="{064D797D-A4AB-2F4F-9F7D-45205B745EE7}">
      <dgm:prSet phldrT="[Text]"/>
      <dgm:spPr/>
      <dgm:t>
        <a:bodyPr/>
        <a:lstStyle/>
        <a:p>
          <a:r>
            <a:rPr lang="en-US" dirty="0"/>
            <a:t>Integration of administrative, social media data</a:t>
          </a:r>
        </a:p>
      </dgm:t>
    </dgm:pt>
    <dgm:pt modelId="{6B07DE96-8651-9E4C-8F93-03830B831D8B}" type="parTrans" cxnId="{7047DC4D-58F0-FC4C-B337-A5CF1710CB22}">
      <dgm:prSet/>
      <dgm:spPr/>
      <dgm:t>
        <a:bodyPr/>
        <a:lstStyle/>
        <a:p>
          <a:endParaRPr lang="en-US"/>
        </a:p>
      </dgm:t>
    </dgm:pt>
    <dgm:pt modelId="{70E8066B-130D-6047-A2EE-FF31A5F6FADE}" type="sibTrans" cxnId="{7047DC4D-58F0-FC4C-B337-A5CF1710CB22}">
      <dgm:prSet/>
      <dgm:spPr/>
      <dgm:t>
        <a:bodyPr/>
        <a:lstStyle/>
        <a:p>
          <a:endParaRPr lang="en-US"/>
        </a:p>
      </dgm:t>
    </dgm:pt>
    <dgm:pt modelId="{38D9A5F5-8490-BB44-98C1-1819C70D7013}">
      <dgm:prSet phldrT="[Text]"/>
      <dgm:spPr/>
      <dgm:t>
        <a:bodyPr/>
        <a:lstStyle/>
        <a:p>
          <a:r>
            <a:rPr lang="en-US" dirty="0"/>
            <a:t>Cooperation with other national surveys</a:t>
          </a:r>
        </a:p>
      </dgm:t>
    </dgm:pt>
    <dgm:pt modelId="{4CC3F0EF-9D1F-4847-B504-430771111664}" type="parTrans" cxnId="{56C0AC92-3609-8F41-8F7B-DE3436E6041D}">
      <dgm:prSet/>
      <dgm:spPr/>
      <dgm:t>
        <a:bodyPr/>
        <a:lstStyle/>
        <a:p>
          <a:endParaRPr lang="en-US"/>
        </a:p>
      </dgm:t>
    </dgm:pt>
    <dgm:pt modelId="{A662B80E-8E3D-B548-9DDE-107348EBCF52}" type="sibTrans" cxnId="{56C0AC92-3609-8F41-8F7B-DE3436E6041D}">
      <dgm:prSet/>
      <dgm:spPr/>
      <dgm:t>
        <a:bodyPr/>
        <a:lstStyle/>
        <a:p>
          <a:endParaRPr lang="en-US"/>
        </a:p>
      </dgm:t>
    </dgm:pt>
    <dgm:pt modelId="{ED80C81F-0C95-5948-8C02-A6CCD20A286D}">
      <dgm:prSet phldrT="[Text]"/>
      <dgm:spPr/>
      <dgm:t>
        <a:bodyPr/>
        <a:lstStyle/>
        <a:p>
          <a:r>
            <a:rPr lang="en-US" dirty="0"/>
            <a:t>Scholarly research</a:t>
          </a:r>
        </a:p>
      </dgm:t>
    </dgm:pt>
    <dgm:pt modelId="{B1D2FE6A-D359-C24B-ABAA-C6BE808373B3}" type="parTrans" cxnId="{DFCFA95E-301B-9940-BCFE-9D0336EB831D}">
      <dgm:prSet/>
      <dgm:spPr/>
      <dgm:t>
        <a:bodyPr/>
        <a:lstStyle/>
        <a:p>
          <a:endParaRPr lang="en-US"/>
        </a:p>
      </dgm:t>
    </dgm:pt>
    <dgm:pt modelId="{04C05129-0E50-6442-B89A-B8898AC33ACA}" type="sibTrans" cxnId="{DFCFA95E-301B-9940-BCFE-9D0336EB831D}">
      <dgm:prSet/>
      <dgm:spPr/>
      <dgm:t>
        <a:bodyPr/>
        <a:lstStyle/>
        <a:p>
          <a:endParaRPr lang="en-US"/>
        </a:p>
      </dgm:t>
    </dgm:pt>
    <dgm:pt modelId="{D4286C58-84E3-9C49-9204-596D99EE02C2}" type="pres">
      <dgm:prSet presAssocID="{8FD9A094-FB30-014F-8F42-66A02430D94C}" presName="Name0" presStyleCnt="0">
        <dgm:presLayoutVars>
          <dgm:dir/>
          <dgm:animLvl val="lvl"/>
          <dgm:resizeHandles val="exact"/>
        </dgm:presLayoutVars>
      </dgm:prSet>
      <dgm:spPr/>
    </dgm:pt>
    <dgm:pt modelId="{82686516-E3A3-5045-886E-5F7B09728406}" type="pres">
      <dgm:prSet presAssocID="{740FA26B-2635-0542-AA22-AF872B2CFF7A}" presName="linNode" presStyleCnt="0"/>
      <dgm:spPr/>
    </dgm:pt>
    <dgm:pt modelId="{FFF1F941-FCB9-C14D-9B0B-28B3ABEC2858}" type="pres">
      <dgm:prSet presAssocID="{740FA26B-2635-0542-AA22-AF872B2CFF7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20166D5-B385-0F45-A09E-805EB0206B94}" type="pres">
      <dgm:prSet presAssocID="{740FA26B-2635-0542-AA22-AF872B2CFF7A}" presName="descendantText" presStyleLbl="alignAccFollowNode1" presStyleIdx="0" presStyleCnt="3">
        <dgm:presLayoutVars>
          <dgm:bulletEnabled val="1"/>
        </dgm:presLayoutVars>
      </dgm:prSet>
      <dgm:spPr/>
    </dgm:pt>
    <dgm:pt modelId="{4F65594A-254D-704F-B3BF-3E7817076E57}" type="pres">
      <dgm:prSet presAssocID="{73569CE0-5554-534A-8F85-94F25584B32B}" presName="sp" presStyleCnt="0"/>
      <dgm:spPr/>
    </dgm:pt>
    <dgm:pt modelId="{192395C5-8271-3540-9D21-12C56C65A7E8}" type="pres">
      <dgm:prSet presAssocID="{568D366E-093D-DD4E-B702-C97B798E1C4C}" presName="linNode" presStyleCnt="0"/>
      <dgm:spPr/>
    </dgm:pt>
    <dgm:pt modelId="{B337936E-3708-9B4A-BAAE-C322202E543B}" type="pres">
      <dgm:prSet presAssocID="{568D366E-093D-DD4E-B702-C97B798E1C4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EF1C47A-8F5D-2C4C-A441-36C908D87270}" type="pres">
      <dgm:prSet presAssocID="{568D366E-093D-DD4E-B702-C97B798E1C4C}" presName="descendantText" presStyleLbl="alignAccFollowNode1" presStyleIdx="1" presStyleCnt="3">
        <dgm:presLayoutVars>
          <dgm:bulletEnabled val="1"/>
        </dgm:presLayoutVars>
      </dgm:prSet>
      <dgm:spPr/>
    </dgm:pt>
    <dgm:pt modelId="{FD0935F7-DC35-0D49-9B2C-89D2AF8F707E}" type="pres">
      <dgm:prSet presAssocID="{7BF3893F-AB4A-0242-8E96-6E5A86C45513}" presName="sp" presStyleCnt="0"/>
      <dgm:spPr/>
    </dgm:pt>
    <dgm:pt modelId="{01AC722F-5652-AD4B-8AC2-4C01B732C006}" type="pres">
      <dgm:prSet presAssocID="{6A0F10DF-A4F6-664E-AF21-C84379EB58CA}" presName="linNode" presStyleCnt="0"/>
      <dgm:spPr/>
    </dgm:pt>
    <dgm:pt modelId="{61E6AE44-68AE-4E4B-8BC5-FC4F683BC160}" type="pres">
      <dgm:prSet presAssocID="{6A0F10DF-A4F6-664E-AF21-C84379EB58C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D3F486D-5E55-8A42-BE1B-64E211308C99}" type="pres">
      <dgm:prSet presAssocID="{6A0F10DF-A4F6-664E-AF21-C84379EB58C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0F53301-3F59-8541-B18F-D382EF4C94D8}" type="presOf" srcId="{FE5BA1CB-B621-1849-A3A3-47620137DA8A}" destId="{CD3F486D-5E55-8A42-BE1B-64E211308C99}" srcOrd="0" destOrd="2" presId="urn:microsoft.com/office/officeart/2005/8/layout/vList5"/>
    <dgm:cxn modelId="{C1ED0D15-05AC-3947-9DBC-3A11C577DCA0}" srcId="{568D366E-093D-DD4E-B702-C97B798E1C4C}" destId="{E93FF3C0-D17F-5C48-85FA-D5D40E25538B}" srcOrd="0" destOrd="0" parTransId="{28B05592-BB71-AF4C-9678-E86ADA87EB34}" sibTransId="{903706A6-DA32-4A42-99C0-B8517E8933F3}"/>
    <dgm:cxn modelId="{E9FBFD2A-83A2-BD4D-A985-7B825A6EF373}" type="presOf" srcId="{38D9A5F5-8490-BB44-98C1-1819C70D7013}" destId="{8EF1C47A-8F5D-2C4C-A441-36C908D87270}" srcOrd="0" destOrd="2" presId="urn:microsoft.com/office/officeart/2005/8/layout/vList5"/>
    <dgm:cxn modelId="{E968BE35-DC0A-6F4F-A490-4CDD0A7C78A6}" type="presOf" srcId="{8D8C8CF5-901A-7B4B-9088-3EECC9E216E7}" destId="{920166D5-B385-0F45-A09E-805EB0206B94}" srcOrd="0" destOrd="1" presId="urn:microsoft.com/office/officeart/2005/8/layout/vList5"/>
    <dgm:cxn modelId="{00841C3E-414E-3C40-AC70-FFA7AF62CA94}" srcId="{6A0F10DF-A4F6-664E-AF21-C84379EB58CA}" destId="{A42D6A1B-9E73-1D4B-A4C2-B8C0C42C2AEF}" srcOrd="0" destOrd="0" parTransId="{9A08B632-17F4-124F-8635-8597CFA27CD1}" sibTransId="{036CD5B4-7571-784C-A0B7-80234F03D0A5}"/>
    <dgm:cxn modelId="{2E812140-F4D0-CA4A-95BD-C1D1B7F16401}" srcId="{6A0F10DF-A4F6-664E-AF21-C84379EB58CA}" destId="{FE5BA1CB-B621-1849-A3A3-47620137DA8A}" srcOrd="2" destOrd="0" parTransId="{C069337C-1418-D54F-8896-8ABA51F32AD6}" sibTransId="{2572E6EC-988D-DC44-9F93-9932687D9043}"/>
    <dgm:cxn modelId="{416E9E48-CE89-8F4F-A249-60678DBFFD07}" type="presOf" srcId="{275C982E-22CB-B946-9C0B-7D734108B185}" destId="{920166D5-B385-0F45-A09E-805EB0206B94}" srcOrd="0" destOrd="0" presId="urn:microsoft.com/office/officeart/2005/8/layout/vList5"/>
    <dgm:cxn modelId="{B1EFCF49-92BE-4840-925D-21D3C7301352}" type="presOf" srcId="{E93FF3C0-D17F-5C48-85FA-D5D40E25538B}" destId="{8EF1C47A-8F5D-2C4C-A441-36C908D87270}" srcOrd="0" destOrd="0" presId="urn:microsoft.com/office/officeart/2005/8/layout/vList5"/>
    <dgm:cxn modelId="{7047DC4D-58F0-FC4C-B337-A5CF1710CB22}" srcId="{568D366E-093D-DD4E-B702-C97B798E1C4C}" destId="{064D797D-A4AB-2F4F-9F7D-45205B745EE7}" srcOrd="1" destOrd="0" parTransId="{6B07DE96-8651-9E4C-8F93-03830B831D8B}" sibTransId="{70E8066B-130D-6047-A2EE-FF31A5F6FADE}"/>
    <dgm:cxn modelId="{DFCFA95E-301B-9940-BCFE-9D0336EB831D}" srcId="{6A0F10DF-A4F6-664E-AF21-C84379EB58CA}" destId="{ED80C81F-0C95-5948-8C02-A6CCD20A286D}" srcOrd="1" destOrd="0" parTransId="{B1D2FE6A-D359-C24B-ABAA-C6BE808373B3}" sibTransId="{04C05129-0E50-6442-B89A-B8898AC33ACA}"/>
    <dgm:cxn modelId="{71EBE05E-B74C-7A4D-A18E-266F3A35A601}" type="presOf" srcId="{8FD9A094-FB30-014F-8F42-66A02430D94C}" destId="{D4286C58-84E3-9C49-9204-596D99EE02C2}" srcOrd="0" destOrd="0" presId="urn:microsoft.com/office/officeart/2005/8/layout/vList5"/>
    <dgm:cxn modelId="{ACE60262-32BB-034F-99F4-F7E7C5ECCD18}" type="presOf" srcId="{568D366E-093D-DD4E-B702-C97B798E1C4C}" destId="{B337936E-3708-9B4A-BAAE-C322202E543B}" srcOrd="0" destOrd="0" presId="urn:microsoft.com/office/officeart/2005/8/layout/vList5"/>
    <dgm:cxn modelId="{088B6B75-F612-744D-94B5-830205637BA9}" srcId="{8FD9A094-FB30-014F-8F42-66A02430D94C}" destId="{6A0F10DF-A4F6-664E-AF21-C84379EB58CA}" srcOrd="2" destOrd="0" parTransId="{73FA56CF-B634-2545-80EF-046DC1C35CBB}" sibTransId="{E27B9F26-754D-4549-9AF6-C67331E7754E}"/>
    <dgm:cxn modelId="{8531D87C-EC0C-EF41-ABCD-E51730E78306}" type="presOf" srcId="{064D797D-A4AB-2F4F-9F7D-45205B745EE7}" destId="{8EF1C47A-8F5D-2C4C-A441-36C908D87270}" srcOrd="0" destOrd="1" presId="urn:microsoft.com/office/officeart/2005/8/layout/vList5"/>
    <dgm:cxn modelId="{9530FA80-A72A-1840-B852-AE7FC7829D7B}" type="presOf" srcId="{6A0F10DF-A4F6-664E-AF21-C84379EB58CA}" destId="{61E6AE44-68AE-4E4B-8BC5-FC4F683BC160}" srcOrd="0" destOrd="0" presId="urn:microsoft.com/office/officeart/2005/8/layout/vList5"/>
    <dgm:cxn modelId="{56C0AC92-3609-8F41-8F7B-DE3436E6041D}" srcId="{568D366E-093D-DD4E-B702-C97B798E1C4C}" destId="{38D9A5F5-8490-BB44-98C1-1819C70D7013}" srcOrd="2" destOrd="0" parTransId="{4CC3F0EF-9D1F-4847-B504-430771111664}" sibTransId="{A662B80E-8E3D-B548-9DDE-107348EBCF52}"/>
    <dgm:cxn modelId="{EF643B99-84D1-0447-A544-FB199F6C2716}" type="presOf" srcId="{ED80C81F-0C95-5948-8C02-A6CCD20A286D}" destId="{CD3F486D-5E55-8A42-BE1B-64E211308C99}" srcOrd="0" destOrd="1" presId="urn:microsoft.com/office/officeart/2005/8/layout/vList5"/>
    <dgm:cxn modelId="{1E0CB49F-224A-2944-B023-96A5E04B322C}" srcId="{740FA26B-2635-0542-AA22-AF872B2CFF7A}" destId="{275C982E-22CB-B946-9C0B-7D734108B185}" srcOrd="0" destOrd="0" parTransId="{F350D8DE-B2A1-3A46-B318-235C8D079226}" sibTransId="{8A53E405-0D0C-4B4D-BE92-939EABAF334A}"/>
    <dgm:cxn modelId="{5FD0E6C5-2CCC-8044-80BD-C95EE29306EE}" type="presOf" srcId="{A42D6A1B-9E73-1D4B-A4C2-B8C0C42C2AEF}" destId="{CD3F486D-5E55-8A42-BE1B-64E211308C99}" srcOrd="0" destOrd="0" presId="urn:microsoft.com/office/officeart/2005/8/layout/vList5"/>
    <dgm:cxn modelId="{21C106C9-77E2-5644-A383-FA7BB5113FF9}" srcId="{8FD9A094-FB30-014F-8F42-66A02430D94C}" destId="{740FA26B-2635-0542-AA22-AF872B2CFF7A}" srcOrd="0" destOrd="0" parTransId="{8967E09C-843A-474F-A54D-BD058D566878}" sibTransId="{73569CE0-5554-534A-8F85-94F25584B32B}"/>
    <dgm:cxn modelId="{C53D0BE5-A133-B34F-ADB0-9927F326F9F4}" srcId="{8FD9A094-FB30-014F-8F42-66A02430D94C}" destId="{568D366E-093D-DD4E-B702-C97B798E1C4C}" srcOrd="1" destOrd="0" parTransId="{3FCCDAC9-E8D7-F549-83B3-9F92786EA38D}" sibTransId="{7BF3893F-AB4A-0242-8E96-6E5A86C45513}"/>
    <dgm:cxn modelId="{F9DC6BE7-6379-0345-89C9-4A2FAE1CE840}" type="presOf" srcId="{6448CB90-A736-304F-BA3F-E9FF913387B3}" destId="{920166D5-B385-0F45-A09E-805EB0206B94}" srcOrd="0" destOrd="2" presId="urn:microsoft.com/office/officeart/2005/8/layout/vList5"/>
    <dgm:cxn modelId="{260DB9EF-4E83-F143-95A7-625E8D38361E}" srcId="{740FA26B-2635-0542-AA22-AF872B2CFF7A}" destId="{8D8C8CF5-901A-7B4B-9088-3EECC9E216E7}" srcOrd="1" destOrd="0" parTransId="{1EBC3C59-33F4-9A41-A4E2-47C3B0FF1873}" sibTransId="{4091CAF9-8FFC-DD43-A024-B997AB9ED5C9}"/>
    <dgm:cxn modelId="{8DF9DDF3-9977-F34A-9222-7D2BFEC0C927}" type="presOf" srcId="{740FA26B-2635-0542-AA22-AF872B2CFF7A}" destId="{FFF1F941-FCB9-C14D-9B0B-28B3ABEC2858}" srcOrd="0" destOrd="0" presId="urn:microsoft.com/office/officeart/2005/8/layout/vList5"/>
    <dgm:cxn modelId="{264635F4-A48B-1E45-BED7-563EC8CB2442}" srcId="{740FA26B-2635-0542-AA22-AF872B2CFF7A}" destId="{6448CB90-A736-304F-BA3F-E9FF913387B3}" srcOrd="2" destOrd="0" parTransId="{F7B332A9-339B-5046-BA48-85D7CE3C130D}" sibTransId="{A47C86B0-54F7-1349-A0CC-79191046B68D}"/>
    <dgm:cxn modelId="{6FDAFF15-72F8-4441-B264-93DEE76B746B}" type="presParOf" srcId="{D4286C58-84E3-9C49-9204-596D99EE02C2}" destId="{82686516-E3A3-5045-886E-5F7B09728406}" srcOrd="0" destOrd="0" presId="urn:microsoft.com/office/officeart/2005/8/layout/vList5"/>
    <dgm:cxn modelId="{A3041916-0168-2746-AB78-C910A3FC3413}" type="presParOf" srcId="{82686516-E3A3-5045-886E-5F7B09728406}" destId="{FFF1F941-FCB9-C14D-9B0B-28B3ABEC2858}" srcOrd="0" destOrd="0" presId="urn:microsoft.com/office/officeart/2005/8/layout/vList5"/>
    <dgm:cxn modelId="{A6732AAF-4683-E848-B6F1-535F50DAF0C0}" type="presParOf" srcId="{82686516-E3A3-5045-886E-5F7B09728406}" destId="{920166D5-B385-0F45-A09E-805EB0206B94}" srcOrd="1" destOrd="0" presId="urn:microsoft.com/office/officeart/2005/8/layout/vList5"/>
    <dgm:cxn modelId="{38D9529C-4A8B-274C-ACF8-EF6B19060145}" type="presParOf" srcId="{D4286C58-84E3-9C49-9204-596D99EE02C2}" destId="{4F65594A-254D-704F-B3BF-3E7817076E57}" srcOrd="1" destOrd="0" presId="urn:microsoft.com/office/officeart/2005/8/layout/vList5"/>
    <dgm:cxn modelId="{AB012405-E558-8A4A-9D86-8A3D5B61AECC}" type="presParOf" srcId="{D4286C58-84E3-9C49-9204-596D99EE02C2}" destId="{192395C5-8271-3540-9D21-12C56C65A7E8}" srcOrd="2" destOrd="0" presId="urn:microsoft.com/office/officeart/2005/8/layout/vList5"/>
    <dgm:cxn modelId="{1D7EC474-5B47-A74F-A43E-6CC16B7B22AC}" type="presParOf" srcId="{192395C5-8271-3540-9D21-12C56C65A7E8}" destId="{B337936E-3708-9B4A-BAAE-C322202E543B}" srcOrd="0" destOrd="0" presId="urn:microsoft.com/office/officeart/2005/8/layout/vList5"/>
    <dgm:cxn modelId="{3D238173-BD60-444B-A592-E310E7677AAC}" type="presParOf" srcId="{192395C5-8271-3540-9D21-12C56C65A7E8}" destId="{8EF1C47A-8F5D-2C4C-A441-36C908D87270}" srcOrd="1" destOrd="0" presId="urn:microsoft.com/office/officeart/2005/8/layout/vList5"/>
    <dgm:cxn modelId="{8F7B925F-029C-B54B-8BED-B43DB1975BA9}" type="presParOf" srcId="{D4286C58-84E3-9C49-9204-596D99EE02C2}" destId="{FD0935F7-DC35-0D49-9B2C-89D2AF8F707E}" srcOrd="3" destOrd="0" presId="urn:microsoft.com/office/officeart/2005/8/layout/vList5"/>
    <dgm:cxn modelId="{D1A819EF-B7EA-C843-B23F-B843AC8AE6C0}" type="presParOf" srcId="{D4286C58-84E3-9C49-9204-596D99EE02C2}" destId="{01AC722F-5652-AD4B-8AC2-4C01B732C006}" srcOrd="4" destOrd="0" presId="urn:microsoft.com/office/officeart/2005/8/layout/vList5"/>
    <dgm:cxn modelId="{92A6CF2E-E0AC-3645-818F-604BFABE1527}" type="presParOf" srcId="{01AC722F-5652-AD4B-8AC2-4C01B732C006}" destId="{61E6AE44-68AE-4E4B-8BC5-FC4F683BC160}" srcOrd="0" destOrd="0" presId="urn:microsoft.com/office/officeart/2005/8/layout/vList5"/>
    <dgm:cxn modelId="{1F4DD17D-43F6-8D41-8A0D-6AABEA5CFF08}" type="presParOf" srcId="{01AC722F-5652-AD4B-8AC2-4C01B732C006}" destId="{CD3F486D-5E55-8A42-BE1B-64E211308C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166D5-B385-0F45-A09E-805EB0206B94}">
      <dsp:nvSpPr>
        <dsp:cNvPr id="0" name=""/>
        <dsp:cNvSpPr/>
      </dsp:nvSpPr>
      <dsp:spPr>
        <a:xfrm rot="5400000">
          <a:off x="5878888" y="-2317504"/>
          <a:ext cx="1146658" cy="6072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Random samples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Cross-sectional and panel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FTF, phone and web surveys</a:t>
          </a:r>
        </a:p>
      </dsp:txBody>
      <dsp:txXfrm rot="-5400000">
        <a:off x="3415880" y="201479"/>
        <a:ext cx="6016700" cy="1034708"/>
      </dsp:txXfrm>
    </dsp:sp>
    <dsp:sp modelId="{FFF1F941-FCB9-C14D-9B0B-28B3ABEC2858}">
      <dsp:nvSpPr>
        <dsp:cNvPr id="0" name=""/>
        <dsp:cNvSpPr/>
      </dsp:nvSpPr>
      <dsp:spPr>
        <a:xfrm>
          <a:off x="0" y="2171"/>
          <a:ext cx="3415880" cy="1433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Data</a:t>
          </a:r>
        </a:p>
      </dsp:txBody>
      <dsp:txXfrm>
        <a:off x="69969" y="72140"/>
        <a:ext cx="3275942" cy="1293385"/>
      </dsp:txXfrm>
    </dsp:sp>
    <dsp:sp modelId="{8EF1C47A-8F5D-2C4C-A441-36C908D87270}">
      <dsp:nvSpPr>
        <dsp:cNvPr id="0" name=""/>
        <dsp:cNvSpPr/>
      </dsp:nvSpPr>
      <dsp:spPr>
        <a:xfrm rot="5400000">
          <a:off x="5878888" y="-812515"/>
          <a:ext cx="1146658" cy="6072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Question-wording, design and sampling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Integration of administrative, social media data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Cooperation with other national surveys</a:t>
          </a:r>
        </a:p>
      </dsp:txBody>
      <dsp:txXfrm rot="-5400000">
        <a:off x="3415880" y="1706468"/>
        <a:ext cx="6016700" cy="1034708"/>
      </dsp:txXfrm>
    </dsp:sp>
    <dsp:sp modelId="{B337936E-3708-9B4A-BAAE-C322202E543B}">
      <dsp:nvSpPr>
        <dsp:cNvPr id="0" name=""/>
        <dsp:cNvSpPr/>
      </dsp:nvSpPr>
      <dsp:spPr>
        <a:xfrm>
          <a:off x="0" y="1507160"/>
          <a:ext cx="3415880" cy="1433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Innovation</a:t>
          </a:r>
        </a:p>
      </dsp:txBody>
      <dsp:txXfrm>
        <a:off x="69969" y="1577129"/>
        <a:ext cx="3275942" cy="1293385"/>
      </dsp:txXfrm>
    </dsp:sp>
    <dsp:sp modelId="{CD3F486D-5E55-8A42-BE1B-64E211308C99}">
      <dsp:nvSpPr>
        <dsp:cNvPr id="0" name=""/>
        <dsp:cNvSpPr/>
      </dsp:nvSpPr>
      <dsp:spPr>
        <a:xfrm rot="5400000">
          <a:off x="5878888" y="692473"/>
          <a:ext cx="1146658" cy="6072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Undergraduate and graduate students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Scholarly research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use by journalists</a:t>
          </a:r>
        </a:p>
      </dsp:txBody>
      <dsp:txXfrm rot="-5400000">
        <a:off x="3415880" y="3211457"/>
        <a:ext cx="6016700" cy="1034708"/>
      </dsp:txXfrm>
    </dsp:sp>
    <dsp:sp modelId="{61E6AE44-68AE-4E4B-8BC5-FC4F683BC160}">
      <dsp:nvSpPr>
        <dsp:cNvPr id="0" name=""/>
        <dsp:cNvSpPr/>
      </dsp:nvSpPr>
      <dsp:spPr>
        <a:xfrm>
          <a:off x="0" y="3012150"/>
          <a:ext cx="3415880" cy="1433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Dissemination</a:t>
          </a:r>
        </a:p>
      </dsp:txBody>
      <dsp:txXfrm>
        <a:off x="69969" y="3082119"/>
        <a:ext cx="3275942" cy="1293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2632E6-62A1-0849-9C9E-B8615D6DFB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EB298-666C-0A44-94DF-E8B1581811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36EE-B674-6E4A-9FF5-F97946535450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A3B2E-8EDE-244B-9694-B2A4C3F2C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70B11-D56B-8A4C-AC91-A69A830C91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8CAE-5FC5-9E41-AB9E-8EF47F97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94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3943-7905-41A8-8391-5F72E827A3B6}" type="datetimeFigureOut">
              <a:rPr lang="en-US" smtClean="0"/>
              <a:t>7/26/21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DC8D0-4730-430A-8CA2-DAE5E9AB62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1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3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7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5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2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5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6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8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6E8E-ED4B-40C6-BA18-40010E8A6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E17D7-2A5D-40F0-B3A2-E6F0DE761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0BE00-414F-43B4-8E6A-9D8DDB12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C46C-BEE1-6D49-A895-D940F44A03FA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322C-C161-4569-9C21-CDD4C21F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0F81-4C9C-4D28-82B0-66D1CB56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63EF-AE76-49CF-A2AC-363F3A70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99944-1CB0-4DB2-8FBA-7B5A9016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3E6B-4681-4AC4-BAAB-6655BD24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4CA-CA52-7A4B-AA88-AB17C546ACCE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4ED3-8EA5-4669-A85A-658384CF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EF96-9CD9-4154-A542-24B6C4FF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1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3B469-AAC0-4006-A474-3BA7A5CA3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E0437-6CEC-4D8B-B865-BDAD96F85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99CA3-7BA5-4271-A912-9141650A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FC2A-954A-D447-A4EE-6F8F1161B736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F773-E2C9-42A5-8EAA-4FC85EDA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375A-C7C5-4F1A-BE08-485CF7DB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CD3B-F731-481F-855B-3C18CB05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0B22-E1AF-48BA-B085-9C22756E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F037-7A50-4C58-8E9D-2D4B9524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139-22EF-C94C-B613-EA8D3C331C50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308A4-407B-4B29-A092-43E22942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4F6A-5190-4297-911A-CBDD6C51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C88C-B58F-4252-B231-071B8668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24042-C690-4691-8C4D-D7CEF727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744E-9CC7-4440-B56B-0AF9239F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17AB-D8C7-6C48-8AF6-5E5080F5E10F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5E61-B7C1-4E3A-B81E-8AD65DCF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98060-142E-4489-BEA0-374BD838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7D0A-D7A4-48B2-B21E-83F41D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82CA-6CDF-4ACC-B3BA-E739C5433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E772A-78FE-416C-BCD9-284282F3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82F7-D585-4340-88CE-208EFEA7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3462-B653-6B41-8DED-D8171CE54862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F3E24-4F99-4CC3-8AA8-D19A02BF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85E48-3F45-4DFC-81AA-3918B04A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FB69-BE44-4BE2-93F7-02EB3D2B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5FA44-7C71-44EB-BBE4-D9D31F6EA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A11BE-6628-4197-B546-05CF88D01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074E4-2C61-4A87-BC20-2DD20E72E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A6CB7-DE3B-49DA-B655-916D6F0FF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216D-CE02-4E80-B287-5E84E577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2923-0C68-5648-857A-74B85C897ED8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F6E91-3B57-42CC-B9CE-4F441D57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BA14B-B4B3-4297-B56B-C27C962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7EB1-84AE-4ACE-A2FE-0736CC86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FEFEF-8A85-4168-8366-6113634E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E95B-421E-0841-A9C2-826B06C19097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657D6-CF5C-4A16-9C45-F01C9784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A4244-D793-489B-A30F-B3B9B924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A419B-1D5B-491A-BD40-52405BD9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9139-7106-264E-819F-E10DB55247C6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158D2-DCD1-4EFC-A323-34F0F301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1D98A-3C9D-4A25-AAAD-1AB01F0E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38AD-2F15-469F-9B2E-A64395DB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777C-76D0-4E7D-A337-C056EB39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1752A-C706-4623-97D6-8601C3A7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B4BA9-2F2B-4F44-B0FA-C40B743B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4B09-5CA7-4A48-878B-130DA7184902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2A9A9-BE3B-47EB-9F53-E4F47E8F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D713E-51FF-4598-85F8-D0203CDA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7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2E16-7975-4EB2-8B59-0A73C9A2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7CA90-EEBE-4472-B8C5-CB44BCC6C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DA29-1004-42EE-96E2-3BD1573E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D6823-65D7-4E8E-A5FF-94143D90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8A16-ADB4-0144-8E1D-DA755F4FF195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92CBC-4C9F-47F1-82D0-ED19A299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CE1F4-E938-47B7-BA8D-598BA5C5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2450B-D7C7-42A1-A2E0-F39A6914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32A26-3815-4D54-A40B-F8003E6C1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EC1B1-EE9A-4246-A424-E9EEDBAC3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7072-8CED-E34F-8622-E782E6BCF12B}" type="datetime1">
              <a:rPr lang="en-US" smtClean="0"/>
              <a:t>7/26/21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78D5-69D4-4083-BA35-4FFF3033D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2024 ANES PROGRAM SOLICITATION  (NSF 21-601)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4595-524B-4C8F-B948-77C77F2B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5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leighle@nsf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walker@nsf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FFBD9-CC79-4AD6-A5F4-C6F7A82D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r>
              <a:rPr lang="en-US" baseline="0" dirty="0"/>
              <a:t> </a:t>
            </a:r>
            <a:r>
              <a:rPr lang="en-US" dirty="0"/>
              <a:t>Cover Slide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9C2E-3544-453E-9DDA-33397AFB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A3B8B-6938-46F2-B2C6-5EA77A0E65C6}"/>
              </a:ext>
            </a:extLst>
          </p:cNvPr>
          <p:cNvSpPr txBox="1"/>
          <p:nvPr/>
        </p:nvSpPr>
        <p:spPr>
          <a:xfrm>
            <a:off x="952500" y="0"/>
            <a:ext cx="32493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2024 American National Election Study Competition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Search for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Gold-Standard Innovation</a:t>
            </a: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28D3A5B5-1FD5-4790-92EC-B4A328418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45" y="4391225"/>
            <a:ext cx="1052736" cy="105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2EFC8-F429-409C-9DBC-538C4124A394}"/>
              </a:ext>
            </a:extLst>
          </p:cNvPr>
          <p:cNvSpPr txBox="1"/>
          <p:nvPr/>
        </p:nvSpPr>
        <p:spPr>
          <a:xfrm>
            <a:off x="1347652" y="5590254"/>
            <a:ext cx="2459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Directorate for Social, Behavioral and Economic Sciences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07-27-2021</a:t>
            </a:r>
          </a:p>
        </p:txBody>
      </p:sp>
    </p:spTree>
    <p:extLst>
      <p:ext uri="{BB962C8B-B14F-4D97-AF65-F5344CB8AC3E}">
        <p14:creationId xmlns:p14="http://schemas.microsoft.com/office/powerpoint/2010/main" val="374217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FDD5-006B-8740-9E54-688658B4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Full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1DCD-7273-DA45-A087-9B2AEADC0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/>
              <a:t>Due </a:t>
            </a:r>
            <a:r>
              <a:rPr lang="en-US" sz="3600" dirty="0"/>
              <a:t>December 10, 2021</a:t>
            </a:r>
            <a:endParaRPr lang="en-US" sz="3600"/>
          </a:p>
          <a:p>
            <a:r>
              <a:rPr lang="en-US" sz="3600" dirty="0"/>
              <a:t>Including sections on:</a:t>
            </a:r>
          </a:p>
          <a:p>
            <a:pPr lvl="1"/>
            <a:r>
              <a:rPr lang="en-US" sz="2800" dirty="0"/>
              <a:t>Management Plan</a:t>
            </a:r>
          </a:p>
          <a:p>
            <a:pPr lvl="1"/>
            <a:r>
              <a:rPr lang="en-US" sz="2800" dirty="0"/>
              <a:t>Continuity of ANES principles</a:t>
            </a:r>
          </a:p>
          <a:p>
            <a:pPr lvl="1"/>
            <a:r>
              <a:rPr lang="en-US" sz="2800" dirty="0"/>
              <a:t>Data Quality and Accessibility</a:t>
            </a:r>
          </a:p>
          <a:p>
            <a:pPr lvl="1"/>
            <a:r>
              <a:rPr lang="en-US" sz="2800" dirty="0"/>
              <a:t>Innovations</a:t>
            </a:r>
          </a:p>
          <a:p>
            <a:pPr lvl="1"/>
            <a:r>
              <a:rPr lang="en-US" sz="2800" dirty="0"/>
              <a:t>Expected Significance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6667B-A060-AD4E-B73D-EAB1E385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26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FA2ED8-7E9F-483A-8A34-A6BB3D6B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-961292"/>
            <a:ext cx="9750083" cy="6940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Proposal Preparation: Project Description</a:t>
            </a:r>
            <a:br>
              <a:rPr lang="en-US" sz="2400" dirty="0"/>
            </a:br>
            <a:r>
              <a:rPr lang="en-US" sz="2400" dirty="0"/>
              <a:t>Five Labeled Sections: - #1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0F58AE-3B02-4AC8-9988-0C4555B9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0999" y="318053"/>
            <a:ext cx="11811001" cy="164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2351"/>
                </a:solidFill>
              </a:rPr>
              <a:t>Proposal Preparation: Project Description</a:t>
            </a:r>
            <a:br>
              <a:rPr lang="en-US" sz="4000" b="1" dirty="0">
                <a:solidFill>
                  <a:srgbClr val="0F2351"/>
                </a:solidFill>
              </a:rPr>
            </a:br>
            <a:r>
              <a:rPr lang="en-US" sz="4000" b="1" dirty="0">
                <a:solidFill>
                  <a:srgbClr val="0F2351"/>
                </a:solidFill>
              </a:rPr>
              <a:t>Five Labeled Sections</a:t>
            </a:r>
            <a:br>
              <a:rPr lang="en-US" b="1" dirty="0">
                <a:solidFill>
                  <a:srgbClr val="0F2351"/>
                </a:solidFill>
              </a:rPr>
            </a:b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344615"/>
            <a:ext cx="11455752" cy="1913207"/>
          </a:xfrm>
        </p:spPr>
        <p:txBody>
          <a:bodyPr>
            <a:normAutofit/>
          </a:bodyPr>
          <a:lstStyle/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F2351"/>
                </a:solidFill>
              </a:rPr>
              <a:t>Management Plan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Structure of PI/senior personnel team</a:t>
            </a:r>
          </a:p>
          <a:p>
            <a:pPr lvl="1">
              <a:spcAft>
                <a:spcPts val="15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Qualifications of senior personnel/consultants</a:t>
            </a: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D9D1F-089E-774B-8CBA-C2D04DEF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922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BE89A902-10C9-4B84-9531-CBC03DB8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-961292"/>
            <a:ext cx="9750083" cy="6940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Proposal Preparation: Project Description</a:t>
            </a:r>
            <a:br>
              <a:rPr lang="en-US" sz="2400" dirty="0"/>
            </a:br>
            <a:r>
              <a:rPr lang="en-US" sz="2400" dirty="0"/>
              <a:t>Five Labeled Sections: - #2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A82DD9-4B03-4E98-BB2A-7AA54C640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0999" y="318053"/>
            <a:ext cx="11811001" cy="164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2351"/>
                </a:solidFill>
              </a:rPr>
              <a:t>Proposal Preparation: Project Description</a:t>
            </a:r>
            <a:br>
              <a:rPr lang="en-US" sz="4000" b="1" dirty="0">
                <a:solidFill>
                  <a:srgbClr val="0F2351"/>
                </a:solidFill>
              </a:rPr>
            </a:br>
            <a:r>
              <a:rPr lang="en-US" sz="4000" b="1" dirty="0">
                <a:solidFill>
                  <a:srgbClr val="0F2351"/>
                </a:solidFill>
              </a:rPr>
              <a:t>Five Labeled Sections</a:t>
            </a:r>
            <a:br>
              <a:rPr lang="en-US" b="1" dirty="0">
                <a:solidFill>
                  <a:srgbClr val="0F2351"/>
                </a:solidFill>
              </a:rPr>
            </a:b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0708"/>
            <a:ext cx="11455752" cy="848238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ts val="3660"/>
              </a:lnSpc>
              <a:spcBef>
                <a:spcPts val="60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Managemen</a:t>
            </a:r>
            <a:r>
              <a:rPr lang="en-US" b="1" dirty="0">
                <a:solidFill>
                  <a:srgbClr val="0F2351"/>
                </a:solidFill>
              </a:rPr>
              <a:t>t Plan</a:t>
            </a:r>
            <a:endParaRPr lang="en-US">
              <a:solidFill>
                <a:srgbClr val="0F235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2F1971-8451-4725-A7EC-E8B5AE85A949}"/>
              </a:ext>
            </a:extLst>
          </p:cNvPr>
          <p:cNvSpPr txBox="1">
            <a:spLocks/>
          </p:cNvSpPr>
          <p:nvPr/>
        </p:nvSpPr>
        <p:spPr>
          <a:xfrm>
            <a:off x="373379" y="3234690"/>
            <a:ext cx="11455752" cy="2542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3660"/>
              </a:lnSpc>
              <a:spcBef>
                <a:spcPts val="600"/>
              </a:spcBef>
              <a:spcAft>
                <a:spcPts val="2000"/>
              </a:spcAft>
              <a:buFont typeface="+mj-lt"/>
              <a:buAutoNum type="arabicPeriod" startAt="2"/>
            </a:pPr>
            <a:r>
              <a:rPr lang="en-US" b="1" dirty="0">
                <a:solidFill>
                  <a:srgbClr val="0F2351"/>
                </a:solidFill>
              </a:rPr>
              <a:t>Continuity of ANES Principles</a:t>
            </a:r>
            <a:r>
              <a:rPr lang="en-US" dirty="0">
                <a:solidFill>
                  <a:srgbClr val="0F2351"/>
                </a:solidFill>
              </a:rPr>
              <a:t>:</a:t>
            </a:r>
          </a:p>
          <a:p>
            <a:pPr lvl="1" indent="-171450">
              <a:lnSpc>
                <a:spcPts val="3660"/>
              </a:lnSpc>
              <a:spcBef>
                <a:spcPts val="600"/>
              </a:spcBef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Continuation of projects dependent on ANES</a:t>
            </a:r>
          </a:p>
          <a:p>
            <a:pPr lvl="1" indent="-171450">
              <a:lnSpc>
                <a:spcPts val="3660"/>
              </a:lnSpc>
              <a:spcBef>
                <a:spcPts val="600"/>
              </a:spcBef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Proposed improvements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4DA6F-397B-2A4B-8DC8-692A151D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951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08C950-8002-49FB-A6C2-9500366694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923" y="-961292"/>
            <a:ext cx="9750083" cy="6940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Proposal Preparation: Project Description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Five Labeled Sections: - #3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475B97-F334-4C3C-9722-47173DB98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18053"/>
            <a:ext cx="11811001" cy="164326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Proposal Preparation: Project Description</a:t>
            </a:r>
            <a:br>
              <a:rPr lang="en-US" sz="4000" b="1" dirty="0">
                <a:solidFill>
                  <a:srgbClr val="0F2351"/>
                </a:solidFill>
              </a:rPr>
            </a:br>
            <a:r>
              <a:rPr lang="en-US" sz="4000" b="1" dirty="0">
                <a:solidFill>
                  <a:srgbClr val="0F2351"/>
                </a:solidFill>
              </a:rPr>
              <a:t>Five Labeled Sections</a:t>
            </a:r>
            <a:br>
              <a:rPr lang="en-US" b="1" dirty="0">
                <a:solidFill>
                  <a:srgbClr val="0F2351"/>
                </a:solidFill>
              </a:rPr>
            </a:b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26B318-A63E-4E3E-B324-FC3489EF9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0999" y="1702191"/>
            <a:ext cx="11430002" cy="17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600" b="1">
                <a:solidFill>
                  <a:srgbClr val="0F2351"/>
                </a:solidFill>
              </a:rPr>
              <a:t>Management Plan</a:t>
            </a:r>
            <a:endParaRPr lang="en-US" sz="2600">
              <a:solidFill>
                <a:srgbClr val="0F2351"/>
              </a:solidFill>
            </a:endParaRPr>
          </a:p>
          <a:p>
            <a:pPr marL="514350" indent="-514350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600" b="1">
                <a:solidFill>
                  <a:srgbClr val="0F2351"/>
                </a:solidFill>
              </a:rPr>
              <a:t>Continuity of ANES Principles</a:t>
            </a:r>
            <a:endParaRPr lang="en-US" sz="260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3592949"/>
            <a:ext cx="11430002" cy="2176292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spcBef>
                <a:spcPts val="2000"/>
              </a:spcBef>
              <a:buFont typeface="+mj-lt"/>
              <a:buAutoNum type="arabicPeriod" startAt="3"/>
            </a:pPr>
            <a:r>
              <a:rPr lang="en-US" b="1" dirty="0">
                <a:solidFill>
                  <a:srgbClr val="0F2351"/>
                </a:solidFill>
              </a:rPr>
              <a:t>Data Quality and Accessibility:</a:t>
            </a:r>
          </a:p>
          <a:p>
            <a:pPr lvl="1" indent="-171450">
              <a:lnSpc>
                <a:spcPct val="100000"/>
              </a:lnSpc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Release of data in timely manner</a:t>
            </a:r>
          </a:p>
          <a:p>
            <a:pPr lvl="1" indent="-171450">
              <a:lnSpc>
                <a:spcPct val="100000"/>
              </a:lnSpc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Development of appropriate cyberinfrastructure</a:t>
            </a:r>
          </a:p>
          <a:p>
            <a:pPr lvl="1" indent="-171450">
              <a:lnSpc>
                <a:spcPct val="100000"/>
              </a:lnSpc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Integration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newly produced data with past data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BACF-9813-034F-BCA8-E43E3208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68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7808027E-751C-4F7F-B581-3982810C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-961292"/>
            <a:ext cx="9750083" cy="6940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Proposal Preparation: Project Description</a:t>
            </a:r>
            <a:br>
              <a:rPr lang="en-US" sz="2400" dirty="0"/>
            </a:br>
            <a:r>
              <a:rPr lang="en-US" sz="2400" dirty="0"/>
              <a:t>Five Labeled Sections: - #4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D957DE-E0B1-487D-B5F5-E114051DB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0999" y="318053"/>
            <a:ext cx="11811001" cy="12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2351"/>
                </a:solidFill>
              </a:rPr>
              <a:t>Proposal Preparation: Project Description</a:t>
            </a:r>
            <a:br>
              <a:rPr lang="en-US" sz="4000" b="1" dirty="0">
                <a:solidFill>
                  <a:srgbClr val="0F2351"/>
                </a:solidFill>
              </a:rPr>
            </a:br>
            <a:r>
              <a:rPr lang="en-US" sz="4000" b="1" dirty="0">
                <a:solidFill>
                  <a:srgbClr val="0F2351"/>
                </a:solidFill>
              </a:rPr>
              <a:t>Five Labeled Sections</a:t>
            </a: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961321"/>
            <a:ext cx="11430002" cy="1982239"/>
          </a:xfrm>
        </p:spPr>
        <p:txBody>
          <a:bodyPr>
            <a:normAutofit/>
          </a:bodyPr>
          <a:lstStyle/>
          <a:p>
            <a:pPr marL="514350" indent="-514350">
              <a:lnSpc>
                <a:spcPts val="3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F2351"/>
                </a:solidFill>
              </a:rPr>
              <a:t>Management Plan</a:t>
            </a:r>
            <a:endParaRPr lang="en-US" dirty="0">
              <a:solidFill>
                <a:srgbClr val="0F2351"/>
              </a:solidFill>
            </a:endParaRPr>
          </a:p>
          <a:p>
            <a:pPr marL="514350" indent="-514350" algn="l">
              <a:lnSpc>
                <a:spcPts val="3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F2351"/>
                </a:solidFill>
              </a:rPr>
              <a:t>Continuity of ANES Principles</a:t>
            </a:r>
            <a:endParaRPr lang="en-US" b="1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lnSpc>
                <a:spcPts val="3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F2351"/>
                </a:solidFill>
              </a:rPr>
              <a:t>Data Quality and Accessibility</a:t>
            </a:r>
            <a:endParaRPr lang="en-US" dirty="0">
              <a:solidFill>
                <a:srgbClr val="0F2351"/>
              </a:solidFill>
            </a:endParaRPr>
          </a:p>
          <a:p>
            <a:pPr marL="971550" lvl="1" indent="-514350">
              <a:spcBef>
                <a:spcPts val="2000"/>
              </a:spcBef>
              <a:buFont typeface="+mj-lt"/>
              <a:buAutoNum type="arabicPeriod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9164C7-D6F3-4F05-9AC3-BEA8FBF5F3E2}"/>
              </a:ext>
            </a:extLst>
          </p:cNvPr>
          <p:cNvSpPr txBox="1">
            <a:spLocks/>
          </p:cNvSpPr>
          <p:nvPr/>
        </p:nvSpPr>
        <p:spPr>
          <a:xfrm>
            <a:off x="375747" y="3983421"/>
            <a:ext cx="11430002" cy="215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3000"/>
              </a:lnSpc>
              <a:spcBef>
                <a:spcPts val="2000"/>
              </a:spcBef>
              <a:buFont typeface="+mj-lt"/>
              <a:buAutoNum type="arabicPeriod" startAt="4"/>
            </a:pPr>
            <a:r>
              <a:rPr lang="en-US" b="1" dirty="0">
                <a:solidFill>
                  <a:srgbClr val="0F2351"/>
                </a:solidFill>
              </a:rPr>
              <a:t>Innovations:</a:t>
            </a:r>
          </a:p>
          <a:p>
            <a:pPr lvl="1" indent="-171450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Such as: Sampling, privacy, data, new research trends, data and measures</a:t>
            </a:r>
          </a:p>
          <a:p>
            <a:pPr lvl="1" indent="-171450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And others that enhance the scientific and public value of the ANES</a:t>
            </a:r>
          </a:p>
          <a:p>
            <a:pPr marL="971550" lvl="1" indent="-514350">
              <a:spcBef>
                <a:spcPts val="2000"/>
              </a:spcBef>
              <a:buFont typeface="+mj-lt"/>
              <a:buAutoNum type="arabicPeriod"/>
            </a:pP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B25D-760D-0140-99C6-BC148BA9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14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38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431BEC-0E78-4045-9801-AC63BA6D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0999" y="285230"/>
            <a:ext cx="11811001" cy="125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2351"/>
                </a:solidFill>
              </a:rPr>
              <a:t>Proposal Preparation: Project Description</a:t>
            </a:r>
            <a:br>
              <a:rPr lang="en-US" sz="4000" b="1" dirty="0">
                <a:solidFill>
                  <a:srgbClr val="0F2351"/>
                </a:solidFill>
              </a:rPr>
            </a:br>
            <a:r>
              <a:rPr lang="en-US" sz="4000" b="1" dirty="0">
                <a:solidFill>
                  <a:srgbClr val="0F2351"/>
                </a:solidFill>
              </a:rPr>
              <a:t>Five Labeled Sections</a:t>
            </a: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10553"/>
            <a:ext cx="11430002" cy="240792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ts val="28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100" b="1" i="0" u="none" strike="noStrike" dirty="0">
                <a:solidFill>
                  <a:srgbClr val="0F2351"/>
                </a:solidFill>
                <a:effectLst/>
              </a:rPr>
              <a:t>Management Plan</a:t>
            </a:r>
            <a:endParaRPr lang="en-US" sz="3100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lnSpc>
                <a:spcPts val="28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100" b="1" dirty="0">
                <a:solidFill>
                  <a:srgbClr val="0F2351"/>
                </a:solidFill>
              </a:rPr>
              <a:t>Continuity of ANES Principles</a:t>
            </a:r>
            <a:endParaRPr lang="en-US" sz="3100" b="1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lnSpc>
                <a:spcPts val="28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sz="3100" b="1" dirty="0">
                <a:solidFill>
                  <a:srgbClr val="0F2351"/>
                </a:solidFill>
              </a:rPr>
              <a:t>Data Quality and Accessibility</a:t>
            </a:r>
          </a:p>
          <a:p>
            <a:pPr marL="514350" indent="-514350" algn="l">
              <a:lnSpc>
                <a:spcPts val="28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sz="3100" b="1" i="0" u="none" strike="noStrike" dirty="0">
                <a:solidFill>
                  <a:srgbClr val="0F2351"/>
                </a:solidFill>
                <a:effectLst/>
              </a:rPr>
              <a:t>Innovations</a:t>
            </a:r>
            <a:endParaRPr lang="en-US" sz="3100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F235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4923A9-CF12-4845-83CB-8E713FD5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-961292"/>
            <a:ext cx="9750083" cy="6940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Proposal Preparation: Project Description</a:t>
            </a:r>
            <a:br>
              <a:rPr lang="en-US" sz="2400" dirty="0"/>
            </a:br>
            <a:r>
              <a:rPr lang="en-US" sz="2400" dirty="0"/>
              <a:t>Five Labeled Sections: - #5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E3621-EA96-5C49-8444-CC7A1E6B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15</a:t>
            </a:fld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C6E0B2-7F59-48B6-9A39-1E51938CAA76}"/>
              </a:ext>
            </a:extLst>
          </p:cNvPr>
          <p:cNvSpPr txBox="1">
            <a:spLocks/>
          </p:cNvSpPr>
          <p:nvPr/>
        </p:nvSpPr>
        <p:spPr>
          <a:xfrm>
            <a:off x="344804" y="4183380"/>
            <a:ext cx="11430002" cy="193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ts val="2800"/>
              </a:lnSpc>
              <a:spcBef>
                <a:spcPts val="2000"/>
              </a:spcBef>
              <a:buFont typeface="+mj-lt"/>
              <a:buAutoNum type="arabicPeriod" startAt="5"/>
            </a:pPr>
            <a:r>
              <a:rPr lang="en-US" sz="3100" b="1" dirty="0">
                <a:solidFill>
                  <a:srgbClr val="0F2351"/>
                </a:solidFill>
              </a:rPr>
              <a:t>Expected Significance:</a:t>
            </a:r>
          </a:p>
          <a:p>
            <a:pPr marL="7429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F2351"/>
                </a:solidFill>
              </a:rPr>
              <a:t>Intellectual Merit</a:t>
            </a:r>
          </a:p>
          <a:p>
            <a:pPr marL="7429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F2351"/>
                </a:solidFill>
              </a:rPr>
              <a:t>Broader Impact</a:t>
            </a:r>
          </a:p>
          <a:p>
            <a:pPr marL="7429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F2351"/>
                </a:solidFill>
              </a:rPr>
              <a:t>Creating new opportunities for STEM under-represented groups</a:t>
            </a:r>
            <a:endParaRPr lang="en-US" dirty="0">
              <a:solidFill>
                <a:srgbClr val="0F23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9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0CA85-675D-465B-A4A2-7B50EABF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8CB9A-AC31-4B12-ADB7-BD75ED86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39" y="247869"/>
            <a:ext cx="11107366" cy="8400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Questions about the 2024 ANES competition?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2324-AA27-4EAA-845C-A304398D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0075"/>
            <a:ext cx="10854447" cy="2753507"/>
          </a:xfrm>
        </p:spPr>
        <p:txBody>
          <a:bodyPr>
            <a:normAutofit/>
          </a:bodyPr>
          <a:lstStyle/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Jan </a:t>
            </a:r>
            <a:r>
              <a:rPr lang="en-US" dirty="0" err="1">
                <a:solidFill>
                  <a:srgbClr val="0F2351"/>
                </a:solidFill>
              </a:rPr>
              <a:t>Leighley</a:t>
            </a:r>
            <a:r>
              <a:rPr lang="en-US" dirty="0">
                <a:solidFill>
                  <a:srgbClr val="0F2351"/>
                </a:solidFill>
              </a:rPr>
              <a:t>, telephone: (703) 292-2686, email: </a:t>
            </a:r>
            <a:r>
              <a:rPr lang="en-US" dirty="0">
                <a:solidFill>
                  <a:srgbClr val="006FB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jleighle@nsf.gov</a:t>
            </a:r>
            <a:endParaRPr lang="en-US" dirty="0">
              <a:solidFill>
                <a:srgbClr val="006FB2"/>
              </a:solidFill>
            </a:endParaRP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Lee D. Walker, telephone: (703) 292-7174, email: </a:t>
            </a:r>
            <a:r>
              <a:rPr lang="en-US" dirty="0">
                <a:solidFill>
                  <a:srgbClr val="006FB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lwalker@nsf.gov</a:t>
            </a:r>
            <a:r>
              <a:rPr lang="en-US" dirty="0">
                <a:solidFill>
                  <a:srgbClr val="006FB2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rgbClr val="0F2351"/>
                </a:solidFill>
              </a:rPr>
              <a:t>We thank you for your many contributions to the ANES and to NSF—past, present and future . . 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DAD3F-C42C-DD49-BE91-B8D02EB7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16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72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FFBD9-CC79-4AD6-A5F4-C6F7A82D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9C2E-3544-453E-9DDA-33397AFB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A3B8B-6938-46F2-B2C6-5EA77A0E65C6}"/>
              </a:ext>
            </a:extLst>
          </p:cNvPr>
          <p:cNvSpPr txBox="1"/>
          <p:nvPr/>
        </p:nvSpPr>
        <p:spPr>
          <a:xfrm>
            <a:off x="952500" y="0"/>
            <a:ext cx="32493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2024 American National Election Study Competition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Search for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Gold-Standard Innovation</a:t>
            </a: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28D3A5B5-1FD5-4790-92EC-B4A328418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45" y="4391225"/>
            <a:ext cx="1052736" cy="105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2EFC8-F429-409C-9DBC-538C4124A394}"/>
              </a:ext>
            </a:extLst>
          </p:cNvPr>
          <p:cNvSpPr txBox="1"/>
          <p:nvPr/>
        </p:nvSpPr>
        <p:spPr>
          <a:xfrm>
            <a:off x="1347652" y="5590254"/>
            <a:ext cx="2459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Directorate for Social, Behavioral and Economic Sciences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07-27-2021</a:t>
            </a:r>
          </a:p>
        </p:txBody>
      </p:sp>
    </p:spTree>
    <p:extLst>
      <p:ext uri="{BB962C8B-B14F-4D97-AF65-F5344CB8AC3E}">
        <p14:creationId xmlns:p14="http://schemas.microsoft.com/office/powerpoint/2010/main" val="3131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A02743-A3EB-4E27-98F8-F9852F4B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SBE: NSF’s </a:t>
            </a:r>
            <a:r>
              <a:rPr lang="en-US" b="1" u="sng" dirty="0">
                <a:solidFill>
                  <a:srgbClr val="0F2351"/>
                </a:solidFill>
              </a:rPr>
              <a:t>S</a:t>
            </a:r>
            <a:r>
              <a:rPr lang="en-US" b="1" dirty="0">
                <a:solidFill>
                  <a:srgbClr val="0F2351"/>
                </a:solidFill>
              </a:rPr>
              <a:t>ocial, </a:t>
            </a:r>
            <a:r>
              <a:rPr lang="en-US" b="1" u="sng" dirty="0">
                <a:solidFill>
                  <a:srgbClr val="0F2351"/>
                </a:solidFill>
              </a:rPr>
              <a:t>B</a:t>
            </a:r>
            <a:r>
              <a:rPr lang="en-US" b="1" dirty="0">
                <a:solidFill>
                  <a:srgbClr val="0F2351"/>
                </a:solidFill>
              </a:rPr>
              <a:t>ehavioral, and </a:t>
            </a:r>
            <a:r>
              <a:rPr lang="en-US" b="1" u="sng" dirty="0">
                <a:solidFill>
                  <a:srgbClr val="0F2351"/>
                </a:solidFill>
              </a:rPr>
              <a:t>E</a:t>
            </a:r>
            <a:r>
              <a:rPr lang="en-US" b="1" dirty="0">
                <a:solidFill>
                  <a:srgbClr val="0F2351"/>
                </a:solidFill>
              </a:rPr>
              <a:t>conomic Sciences Directorate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8573"/>
            <a:ext cx="10737715" cy="2712027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816A1D"/>
                </a:solidFill>
              </a:rPr>
              <a:t>conduct</a:t>
            </a:r>
            <a:r>
              <a:rPr lang="en-US" dirty="0">
                <a:solidFill>
                  <a:srgbClr val="BF9000"/>
                </a:solidFill>
              </a:rPr>
              <a:t> </a:t>
            </a:r>
            <a:r>
              <a:rPr lang="en-US" dirty="0">
                <a:solidFill>
                  <a:srgbClr val="0F2351"/>
                </a:solidFill>
              </a:rPr>
              <a:t>groundbreaking research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816A1D"/>
                </a:solidFill>
              </a:rPr>
              <a:t>create</a:t>
            </a:r>
            <a:r>
              <a:rPr lang="en-US" dirty="0">
                <a:solidFill>
                  <a:srgbClr val="0F2351"/>
                </a:solidFill>
              </a:rPr>
              <a:t> fundamental data and analytic infrastructure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816A1D"/>
                </a:solidFill>
              </a:rPr>
              <a:t>provide</a:t>
            </a:r>
            <a:r>
              <a:rPr lang="en-US" dirty="0"/>
              <a:t> </a:t>
            </a:r>
            <a:r>
              <a:rPr lang="en-US" dirty="0">
                <a:solidFill>
                  <a:srgbClr val="0F2351"/>
                </a:solidFill>
              </a:rPr>
              <a:t>essential training that empowers people and improves quality of life.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EF1F8-9D23-6B46-8F9D-8E7EF11A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>
                <a:solidFill>
                  <a:schemeClr val="tx1"/>
                </a:solidFill>
              </a:rPr>
              <a:t>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9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B485FC-E844-48C2-B268-566A5D2A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0515600" cy="1009129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2024 ANES Solicitation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71780"/>
            <a:ext cx="8229601" cy="4825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>
              <a:spcAft>
                <a:spcPts val="3000"/>
              </a:spcAft>
            </a:pPr>
            <a:r>
              <a:rPr lang="en-US" dirty="0">
                <a:solidFill>
                  <a:srgbClr val="0F2351"/>
                </a:solidFill>
              </a:rPr>
              <a:t>We expect to fund one or two awards </a:t>
            </a:r>
          </a:p>
          <a:p>
            <a:r>
              <a:rPr lang="en-US" dirty="0">
                <a:solidFill>
                  <a:srgbClr val="0F2351"/>
                </a:solidFill>
              </a:rPr>
              <a:t>Up to $14 million, pending availability of appropriations</a:t>
            </a:r>
          </a:p>
          <a:p>
            <a:endParaRPr lang="en-US" dirty="0">
              <a:solidFill>
                <a:srgbClr val="0F2351"/>
              </a:solidFill>
            </a:endParaRPr>
          </a:p>
          <a:p>
            <a:r>
              <a:rPr lang="en-US" dirty="0">
                <a:solidFill>
                  <a:srgbClr val="0F23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Award to start July 2022 (FY22-FY25)</a:t>
            </a: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79D22-DC4F-4575-B71A-09EF91F8FD9A}"/>
              </a:ext>
            </a:extLst>
          </p:cNvPr>
          <p:cNvSpPr txBox="1"/>
          <p:nvPr/>
        </p:nvSpPr>
        <p:spPr>
          <a:xfrm>
            <a:off x="9239251" y="889803"/>
            <a:ext cx="24491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F2351"/>
                </a:solidFill>
              </a:rPr>
              <a:t>Letter of Intent Due:</a:t>
            </a:r>
          </a:p>
          <a:p>
            <a:r>
              <a:rPr lang="en-US" sz="2800" b="1" dirty="0">
                <a:solidFill>
                  <a:srgbClr val="0F2351"/>
                </a:solidFill>
              </a:rPr>
              <a:t>September 20, 2021</a:t>
            </a:r>
          </a:p>
          <a:p>
            <a:endParaRPr lang="en-US" sz="2800" dirty="0">
              <a:solidFill>
                <a:srgbClr val="0F2351"/>
              </a:solidFill>
            </a:endParaRPr>
          </a:p>
          <a:p>
            <a:r>
              <a:rPr lang="en-US" sz="2800" dirty="0">
                <a:solidFill>
                  <a:srgbClr val="0F2351"/>
                </a:solidFill>
              </a:rPr>
              <a:t>Full Proposal Deadline:</a:t>
            </a:r>
          </a:p>
          <a:p>
            <a:r>
              <a:rPr lang="en-US" sz="2800" b="1" dirty="0">
                <a:solidFill>
                  <a:srgbClr val="0F2351"/>
                </a:solidFill>
              </a:rPr>
              <a:t>December 10,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F26AF-91C6-5244-96BF-507F8AD2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>
                <a:solidFill>
                  <a:schemeClr val="tx1"/>
                </a:solidFill>
              </a:rPr>
              <a:t>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13BE-B9E8-7547-B4F6-90977E35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r>
              <a:rPr lang="en-US" dirty="0"/>
              <a:t>American National Election Studies (ANES)</a:t>
            </a:r>
          </a:p>
        </p:txBody>
      </p:sp>
      <p:graphicFrame>
        <p:nvGraphicFramePr>
          <p:cNvPr id="6" name="Diagram 5" descr="Data - 1. Random samples, 2. Cross-sectional and panel, 3. FTF, phone and web surveys&#10;Innovation- 1. Question-wording, design and sampling, 2. Integration of administrative, social media data, 3. Cooperation with other national surveys&#10;Dissemination - 1. Undergraduate and graduate students, 2. Scholarly research, 3. Public use by journalists">
            <a:extLst>
              <a:ext uri="{FF2B5EF4-FFF2-40B4-BE49-F238E27FC236}">
                <a16:creationId xmlns:a16="http://schemas.microsoft.com/office/drawing/2014/main" id="{6824B8CD-5EB4-7140-927C-A6287B84A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11247"/>
              </p:ext>
            </p:extLst>
          </p:nvPr>
        </p:nvGraphicFramePr>
        <p:xfrm>
          <a:off x="1205948" y="1690688"/>
          <a:ext cx="9488556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DE3605-3A88-9241-B2C7-04E2E323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4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E79C-0AA4-144E-B45B-D2847475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seek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2285-9233-AF46-A406-38DFE211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interested in proposals that offer ways to rigorously evaluate and improve every aspect of the project, including, but not limited to: </a:t>
            </a:r>
          </a:p>
          <a:p>
            <a:r>
              <a:rPr lang="en-US" dirty="0"/>
              <a:t>questionnaire design, </a:t>
            </a:r>
          </a:p>
          <a:p>
            <a:r>
              <a:rPr lang="en-US" dirty="0"/>
              <a:t>question wording, </a:t>
            </a:r>
          </a:p>
          <a:p>
            <a:r>
              <a:rPr lang="en-US" dirty="0"/>
              <a:t>fidelity of response options,</a:t>
            </a:r>
          </a:p>
          <a:p>
            <a:r>
              <a:rPr lang="en-US" dirty="0"/>
              <a:t>sampling of historically-underrepresented groups,</a:t>
            </a:r>
          </a:p>
          <a:p>
            <a:r>
              <a:rPr lang="en-US" dirty="0"/>
              <a:t>sample weighting frameworks,</a:t>
            </a:r>
          </a:p>
          <a:p>
            <a:r>
              <a:rPr lang="en-US" dirty="0"/>
              <a:t>use and potential integration of multiple types of data,</a:t>
            </a:r>
          </a:p>
          <a:p>
            <a:r>
              <a:rPr lang="en-US" dirty="0"/>
              <a:t>cooperation/integration with other surveys such as the CSES and GSS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FEDA-B2F7-474F-A6AA-01B8AF51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6F2A-E5C6-CF4A-B6FE-15DEA4F8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ANES Proposals may address </a:t>
            </a:r>
            <a:r>
              <a:rPr lang="en-US" b="1" u="sng" dirty="0">
                <a:solidFill>
                  <a:srgbClr val="0F2351"/>
                </a:solidFill>
              </a:rPr>
              <a:t>any</a:t>
            </a:r>
            <a:r>
              <a:rPr lang="en-US" b="1" dirty="0">
                <a:solidFill>
                  <a:srgbClr val="0F2351"/>
                </a:solidFill>
              </a:rPr>
              <a:t> of the excellence areas supported by previous ANES awards: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7458-ACF7-3740-8936-EA3F206E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963"/>
            <a:ext cx="10515600" cy="40779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Continuity: Collection of individual-level data from weeks preceding and immediately following the 2024 presidential election</a:t>
            </a:r>
          </a:p>
          <a:p>
            <a:pPr>
              <a:spcAft>
                <a:spcPts val="1800"/>
              </a:spcAft>
            </a:pPr>
            <a:r>
              <a:rPr lang="en-US" dirty="0"/>
              <a:t>Quality: Innovations to improve data quality and the scientific or public value of the data</a:t>
            </a:r>
          </a:p>
          <a:p>
            <a:r>
              <a:rPr lang="en-US" dirty="0"/>
              <a:t>Access: Research </a:t>
            </a:r>
            <a:r>
              <a:rPr lang="en-US"/>
              <a:t>community engagement; </a:t>
            </a:r>
            <a:r>
              <a:rPr lang="en-US" dirty="0"/>
              <a:t>Using modules to expand capacity; Data dissemination and access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265E6-5431-6242-8300-92D1783C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>
                <a:solidFill>
                  <a:schemeClr val="tx1"/>
                </a:solidFill>
              </a:rPr>
              <a:t>6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452601-9A1E-45EA-82EB-162F26DC0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Eligibility: Who may submit a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863"/>
            <a:ext cx="11340229" cy="3805328"/>
          </a:xfrm>
        </p:spPr>
        <p:txBody>
          <a:bodyPr>
            <a:normAutofit/>
          </a:bodyPr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3600" b="0" i="0" u="none" strike="noStrike" dirty="0">
                <a:solidFill>
                  <a:srgbClr val="0F2351"/>
                </a:solidFill>
                <a:effectLst/>
              </a:rPr>
              <a:t>Proposals are invited from: </a:t>
            </a:r>
          </a:p>
          <a:p>
            <a:pPr lvl="1">
              <a:spcAft>
                <a:spcPts val="2200"/>
              </a:spcAft>
            </a:pPr>
            <a:r>
              <a:rPr lang="en-US" sz="2500" u="sng" dirty="0">
                <a:solidFill>
                  <a:srgbClr val="0F2351"/>
                </a:solidFill>
              </a:rPr>
              <a:t>Universities, colleges or non-profit organizations/research labs</a:t>
            </a:r>
            <a:r>
              <a:rPr lang="en-US" sz="2500" b="0" i="0" u="none" strike="noStrike" dirty="0">
                <a:solidFill>
                  <a:srgbClr val="0F2351"/>
                </a:solidFill>
                <a:effectLst/>
              </a:rPr>
              <a:t> </a:t>
            </a:r>
          </a:p>
          <a:p>
            <a:pPr lvl="1">
              <a:spcAft>
                <a:spcPts val="2200"/>
              </a:spcAft>
            </a:pPr>
            <a:r>
              <a:rPr lang="en-US" sz="2500" b="0" i="0" u="sng" strike="noStrike" dirty="0">
                <a:solidFill>
                  <a:srgbClr val="0F2351"/>
                </a:solidFill>
                <a:effectLst/>
              </a:rPr>
              <a:t>One proposal per </a:t>
            </a:r>
            <a:r>
              <a:rPr lang="en-US" sz="2500" u="sng" dirty="0">
                <a:solidFill>
                  <a:srgbClr val="0F2351"/>
                </a:solidFill>
              </a:rPr>
              <a:t>institution</a:t>
            </a:r>
            <a:endParaRPr lang="en-US" sz="2500" b="0" i="0" u="none" strike="noStrike" dirty="0">
              <a:solidFill>
                <a:srgbClr val="0F2351"/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2500" b="0" i="0" u="sng" strike="noStrike" dirty="0">
                <a:solidFill>
                  <a:srgbClr val="0F2351"/>
                </a:solidFill>
                <a:effectLst/>
              </a:rPr>
              <a:t>PIs limited to one proposal</a:t>
            </a:r>
            <a:endParaRPr lang="en-US" sz="2500" b="0" i="0" u="none" strike="noStrike" dirty="0">
              <a:solidFill>
                <a:srgbClr val="0F2351"/>
              </a:solidFill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AAD25-B501-1B4F-989E-A03FD5C2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77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862059-E18B-47BF-B0CA-D932889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18" y="-133075"/>
            <a:ext cx="1148883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Proposal Preparation Instructions</a:t>
            </a:r>
          </a:p>
        </p:txBody>
      </p:sp>
      <p:pic>
        <p:nvPicPr>
          <p:cNvPr id="5" name="Content Placeholder 4" descr="Screenshot of the Build and Broaden 2.0 solicitation">
            <a:extLst>
              <a:ext uri="{FF2B5EF4-FFF2-40B4-BE49-F238E27FC236}">
                <a16:creationId xmlns:a16="http://schemas.microsoft.com/office/drawing/2014/main" id="{837474EC-3DF8-42C6-98CA-812EA8D7C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09" y="1192489"/>
            <a:ext cx="4438696" cy="4810378"/>
          </a:xfrm>
          <a:ln>
            <a:solidFill>
              <a:schemeClr val="tx1"/>
            </a:solidFill>
          </a:ln>
        </p:spPr>
      </p:pic>
      <p:pic>
        <p:nvPicPr>
          <p:cNvPr id="7" name="Picture 6" descr="Cover of the NSF Proposal and Award Policies and Procedures Guide (PAPPG)">
            <a:extLst>
              <a:ext uri="{FF2B5EF4-FFF2-40B4-BE49-F238E27FC236}">
                <a16:creationId xmlns:a16="http://schemas.microsoft.com/office/drawing/2014/main" id="{59F589AC-6241-481D-9CD4-59994DDFA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77" y="1192488"/>
            <a:ext cx="4150571" cy="48103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3363B-AAC0-AF42-BB7C-FDC24392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36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76DB-5B72-6F48-9473-5866923F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Letter of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0D26-CF4D-2C47-9875-28D0315D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Due September 20, 2021</a:t>
            </a:r>
          </a:p>
          <a:p>
            <a:r>
              <a:rPr lang="en-US" sz="3600" dirty="0"/>
              <a:t>Including:</a:t>
            </a:r>
          </a:p>
          <a:p>
            <a:pPr lvl="1"/>
            <a:r>
              <a:rPr lang="en-US" dirty="0"/>
              <a:t>Title of project</a:t>
            </a:r>
          </a:p>
          <a:p>
            <a:pPr lvl="1"/>
            <a:r>
              <a:rPr lang="en-US" dirty="0"/>
              <a:t>Names and affiliations of PIs and other senior personnel (4 maximum)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Names of other participating institutions (2 maximum)</a:t>
            </a:r>
          </a:p>
          <a:p>
            <a:r>
              <a:rPr lang="en-US" sz="3600" dirty="0"/>
              <a:t>Failure to submit will disqualify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DBB4D-B7D7-6D46-AE44-409459FA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2400" smtClean="0"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34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estor xmlns="d0e7e10c-9d52-456d-83b7-a3ecaaa88cef">
      <UserInfo>
        <DisplayName/>
        <AccountId xsi:nil="true"/>
        <AccountType/>
      </UserInfo>
    </Requestor>
    <WebinarName xmlns="d0e7e10c-9d52-456d-83b7-a3ecaaa88c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87AD4AA8AC84AAFCC85C955A8FBC4" ma:contentTypeVersion="8" ma:contentTypeDescription="Create a new document." ma:contentTypeScope="" ma:versionID="87538044d037a71ec0f3e3ae179f3ef7">
  <xsd:schema xmlns:xsd="http://www.w3.org/2001/XMLSchema" xmlns:xs="http://www.w3.org/2001/XMLSchema" xmlns:p="http://schemas.microsoft.com/office/2006/metadata/properties" xmlns:ns2="d0e7e10c-9d52-456d-83b7-a3ecaaa88cef" targetNamespace="http://schemas.microsoft.com/office/2006/metadata/properties" ma:root="true" ma:fieldsID="fa98db81f39933538b38814e18e89e27" ns2:_="">
    <xsd:import namespace="d0e7e10c-9d52-456d-83b7-a3ecaaa88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WebinarName" minOccurs="0"/>
                <xsd:element ref="ns2:Reques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7e10c-9d52-456d-83b7-a3ecaaa88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WebinarName" ma:index="14" nillable="true" ma:displayName="Webinar Name" ma:format="Dropdown" ma:internalName="WebinarName">
      <xsd:simpleType>
        <xsd:restriction base="dms:Note">
          <xsd:maxLength value="255"/>
        </xsd:restriction>
      </xsd:simpleType>
    </xsd:element>
    <xsd:element name="Requestor" ma:index="15" nillable="true" ma:displayName="Requestor" ma:format="Dropdown" ma:list="UserInfo" ma:SharePointGroup="0" ma:internalName="Request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6905C0-BC4D-4E7A-BB25-F7BC4C0852A0}">
  <ds:schemaRefs>
    <ds:schemaRef ds:uri="d0e7e10c-9d52-456d-83b7-a3ecaaa88c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CB5AE2-F7C7-4A3F-B985-08CECF73D1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AA0145-9448-4C8E-A0BD-8D2EC49B9D4C}">
  <ds:schemaRefs>
    <ds:schemaRef ds:uri="d0e7e10c-9d52-456d-83b7-a3ecaaa88c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3980</TotalTime>
  <Words>741</Words>
  <Application>Microsoft Macintosh PowerPoint</Application>
  <PresentationFormat>Widescreen</PresentationFormat>
  <Paragraphs>149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Presentation Cover Slide </vt:lpstr>
      <vt:lpstr>SBE: NSF’s Social, Behavioral, and Economic Sciences Directorate  </vt:lpstr>
      <vt:lpstr>2024 ANES Solicitation</vt:lpstr>
      <vt:lpstr>American National Election Studies (ANES)</vt:lpstr>
      <vt:lpstr>We seek innovation</vt:lpstr>
      <vt:lpstr>ANES Proposals may address any of the excellence areas supported by previous ANES awards:</vt:lpstr>
      <vt:lpstr>Eligibility: Who may submit a proposal?</vt:lpstr>
      <vt:lpstr>Proposal Preparation Instructions</vt:lpstr>
      <vt:lpstr>Letter of Intent</vt:lpstr>
      <vt:lpstr>Full Proposal</vt:lpstr>
      <vt:lpstr>Proposal Preparation: Project Description Five Labeled Sections: - #1</vt:lpstr>
      <vt:lpstr>Proposal Preparation: Project Description Five Labeled Sections: - #2</vt:lpstr>
      <vt:lpstr>Proposal Preparation: Project Description Five Labeled Sections: - #3</vt:lpstr>
      <vt:lpstr>Proposal Preparation: Project Description Five Labeled Sections: - #4</vt:lpstr>
      <vt:lpstr>Proposal Preparation: Project Description Five Labeled Sections: - #5</vt:lpstr>
      <vt:lpstr>Questions about the 2024 ANES competition?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and Broaden 2.0</dc:title>
  <dc:creator>Boyle, Eve</dc:creator>
  <cp:lastModifiedBy>Leighley, Jan E.</cp:lastModifiedBy>
  <cp:revision>39</cp:revision>
  <dcterms:created xsi:type="dcterms:W3CDTF">2021-01-06T21:21:14Z</dcterms:created>
  <dcterms:modified xsi:type="dcterms:W3CDTF">2021-07-26T17:00:40Z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0x0101008A987AD4AA8AC84AAFCC85C955A8FBC4</vt:lpwstr>
  </property>
</Properties>
</file>