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6" r:id="rId5"/>
    <p:sldId id="319" r:id="rId6"/>
    <p:sldId id="294" r:id="rId7"/>
    <p:sldId id="296" r:id="rId8"/>
    <p:sldId id="317" r:id="rId9"/>
    <p:sldId id="318" r:id="rId10"/>
    <p:sldId id="292" r:id="rId11"/>
    <p:sldId id="288" r:id="rId12"/>
    <p:sldId id="290" r:id="rId13"/>
    <p:sldId id="289" r:id="rId14"/>
    <p:sldId id="291" r:id="rId15"/>
    <p:sldId id="293" r:id="rId16"/>
    <p:sldId id="320" r:id="rId17"/>
    <p:sldId id="298" r:id="rId18"/>
    <p:sldId id="299" r:id="rId19"/>
    <p:sldId id="301" r:id="rId20"/>
    <p:sldId id="303" r:id="rId21"/>
    <p:sldId id="302" r:id="rId22"/>
    <p:sldId id="305" r:id="rId23"/>
    <p:sldId id="321" r:id="rId24"/>
    <p:sldId id="322" r:id="rId25"/>
    <p:sldId id="307" r:id="rId26"/>
    <p:sldId id="308" r:id="rId27"/>
    <p:sldId id="309" r:id="rId28"/>
    <p:sldId id="310" r:id="rId29"/>
    <p:sldId id="313" r:id="rId30"/>
    <p:sldId id="314" r:id="rId31"/>
    <p:sldId id="315" r:id="rId32"/>
    <p:sldId id="316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DCAC5-0EFB-4164-B8E9-C6ECB58C8AD1}" v="196" dt="2021-10-06T20:09:13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7" d="100"/>
          <a:sy n="97" d="100"/>
        </p:scale>
        <p:origin x="82" y="600"/>
      </p:cViewPr>
      <p:guideLst>
        <p:guide orient="horz" pos="3576"/>
        <p:guide pos="7272"/>
        <p:guide orient="horz" pos="2260"/>
        <p:guide pos="576"/>
      </p:guideLst>
    </p:cSldViewPr>
  </p:slideViewPr>
  <p:outlineViewPr>
    <p:cViewPr>
      <p:scale>
        <a:sx n="33" d="100"/>
        <a:sy n="33" d="100"/>
      </p:scale>
      <p:origin x="0" y="-2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Philip" userId="645299d9-3cc4-4527-ad79-968dc9cdb601" providerId="ADAL" clId="{385DCAC5-0EFB-4164-B8E9-C6ECB58C8AD1}"/>
    <pc:docChg chg="undo redo custSel addSld delSld modSld">
      <pc:chgData name="Johnson, Philip" userId="645299d9-3cc4-4527-ad79-968dc9cdb601" providerId="ADAL" clId="{385DCAC5-0EFB-4164-B8E9-C6ECB58C8AD1}" dt="2021-10-06T20:12:46.206" v="1627" actId="962"/>
      <pc:docMkLst>
        <pc:docMk/>
      </pc:docMkLst>
      <pc:sldChg chg="modSp">
        <pc:chgData name="Johnson, Philip" userId="645299d9-3cc4-4527-ad79-968dc9cdb601" providerId="ADAL" clId="{385DCAC5-0EFB-4164-B8E9-C6ECB58C8AD1}" dt="2021-10-06T20:09:13.815" v="1565" actId="962"/>
        <pc:sldMkLst>
          <pc:docMk/>
          <pc:sldMk cId="1171690581" sldId="296"/>
        </pc:sldMkLst>
        <pc:graphicFrameChg chg="mod">
          <ac:chgData name="Johnson, Philip" userId="645299d9-3cc4-4527-ad79-968dc9cdb601" providerId="ADAL" clId="{385DCAC5-0EFB-4164-B8E9-C6ECB58C8AD1}" dt="2021-10-06T20:09:13.815" v="1565" actId="962"/>
          <ac:graphicFrameMkLst>
            <pc:docMk/>
            <pc:sldMk cId="1171690581" sldId="296"/>
            <ac:graphicFrameMk id="10" creationId="{AF2ED973-4EE1-4A75-BDF6-CE5CC96ADC64}"/>
          </ac:graphicFrameMkLst>
        </pc:graphicFrameChg>
      </pc:sldChg>
      <pc:sldChg chg="modSp del">
        <pc:chgData name="Johnson, Philip" userId="645299d9-3cc4-4527-ad79-968dc9cdb601" providerId="ADAL" clId="{385DCAC5-0EFB-4164-B8E9-C6ECB58C8AD1}" dt="2021-10-06T19:40:25.550" v="484" actId="47"/>
        <pc:sldMkLst>
          <pc:docMk/>
          <pc:sldMk cId="4106445689" sldId="300"/>
        </pc:sldMkLst>
        <pc:graphicFrameChg chg="mod">
          <ac:chgData name="Johnson, Philip" userId="645299d9-3cc4-4527-ad79-968dc9cdb601" providerId="ADAL" clId="{385DCAC5-0EFB-4164-B8E9-C6ECB58C8AD1}" dt="2021-10-06T19:26:46.008" v="201"/>
          <ac:graphicFrameMkLst>
            <pc:docMk/>
            <pc:sldMk cId="4106445689" sldId="300"/>
            <ac:graphicFrameMk id="5" creationId="{4E5A7D8F-3454-4318-9884-CD394B1B2463}"/>
          </ac:graphicFrameMkLst>
        </pc:graphicFrameChg>
      </pc:sldChg>
      <pc:sldChg chg="del">
        <pc:chgData name="Johnson, Philip" userId="645299d9-3cc4-4527-ad79-968dc9cdb601" providerId="ADAL" clId="{385DCAC5-0EFB-4164-B8E9-C6ECB58C8AD1}" dt="2021-10-06T20:06:47.103" v="1387" actId="2696"/>
        <pc:sldMkLst>
          <pc:docMk/>
          <pc:sldMk cId="2541107902" sldId="306"/>
        </pc:sldMkLst>
      </pc:sldChg>
      <pc:sldChg chg="del">
        <pc:chgData name="Johnson, Philip" userId="645299d9-3cc4-4527-ad79-968dc9cdb601" providerId="ADAL" clId="{385DCAC5-0EFB-4164-B8E9-C6ECB58C8AD1}" dt="2021-10-06T19:46:21.350" v="528" actId="47"/>
        <pc:sldMkLst>
          <pc:docMk/>
          <pc:sldMk cId="2773970753" sldId="311"/>
        </pc:sldMkLst>
      </pc:sldChg>
      <pc:sldChg chg="modSp mod">
        <pc:chgData name="Johnson, Philip" userId="645299d9-3cc4-4527-ad79-968dc9cdb601" providerId="ADAL" clId="{385DCAC5-0EFB-4164-B8E9-C6ECB58C8AD1}" dt="2021-10-06T17:55:16.885" v="0" actId="13244"/>
        <pc:sldMkLst>
          <pc:docMk/>
          <pc:sldMk cId="1119746773" sldId="317"/>
        </pc:sldMkLst>
        <pc:spChg chg="ord">
          <ac:chgData name="Johnson, Philip" userId="645299d9-3cc4-4527-ad79-968dc9cdb601" providerId="ADAL" clId="{385DCAC5-0EFB-4164-B8E9-C6ECB58C8AD1}" dt="2021-10-06T17:55:16.885" v="0" actId="13244"/>
          <ac:spMkLst>
            <pc:docMk/>
            <pc:sldMk cId="1119746773" sldId="317"/>
            <ac:spMk id="8" creationId="{5C9F3698-1499-42D2-8618-9F03E3A5FC95}"/>
          </ac:spMkLst>
        </pc:spChg>
      </pc:sldChg>
      <pc:sldChg chg="addSp delSp modSp mod">
        <pc:chgData name="Johnson, Philip" userId="645299d9-3cc4-4527-ad79-968dc9cdb601" providerId="ADAL" clId="{385DCAC5-0EFB-4164-B8E9-C6ECB58C8AD1}" dt="2021-10-06T20:12:46.206" v="1627" actId="962"/>
        <pc:sldMkLst>
          <pc:docMk/>
          <pc:sldMk cId="1523893827" sldId="318"/>
        </pc:sldMkLst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6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1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6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7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8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1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2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4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5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29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30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31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35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36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37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42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73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13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23" creationId="{00000000-0000-0000-0000-000000000000}"/>
          </ac:spMkLst>
        </pc:spChg>
        <pc:spChg chg="del">
          <ac:chgData name="Johnson, Philip" userId="645299d9-3cc4-4527-ad79-968dc9cdb601" providerId="ADAL" clId="{385DCAC5-0EFB-4164-B8E9-C6ECB58C8AD1}" dt="2021-10-06T19:18:24.297" v="2" actId="478"/>
          <ac:spMkLst>
            <pc:docMk/>
            <pc:sldMk cId="1523893827" sldId="318"/>
            <ac:spMk id="125" creationId="{00000000-0000-0000-0000-000000000000}"/>
          </ac:spMkLst>
        </pc:spChg>
        <pc:picChg chg="add mod">
          <ac:chgData name="Johnson, Philip" userId="645299d9-3cc4-4527-ad79-968dc9cdb601" providerId="ADAL" clId="{385DCAC5-0EFB-4164-B8E9-C6ECB58C8AD1}" dt="2021-10-06T20:12:46.206" v="1627" actId="962"/>
          <ac:picMkLst>
            <pc:docMk/>
            <pc:sldMk cId="1523893827" sldId="318"/>
            <ac:picMk id="5" creationId="{CE35ECB1-816D-40D3-B3FA-9E7FD3024002}"/>
          </ac:picMkLst>
        </pc:picChg>
        <pc:picChg chg="del">
          <ac:chgData name="Johnson, Philip" userId="645299d9-3cc4-4527-ad79-968dc9cdb601" providerId="ADAL" clId="{385DCAC5-0EFB-4164-B8E9-C6ECB58C8AD1}" dt="2021-10-06T19:18:24.297" v="2" actId="478"/>
          <ac:picMkLst>
            <pc:docMk/>
            <pc:sldMk cId="1523893827" sldId="318"/>
            <ac:picMk id="9" creationId="{F59D8770-A6F0-4CC6-B0C4-9461CD879D59}"/>
          </ac:picMkLst>
        </pc:picChg>
        <pc:picChg chg="del">
          <ac:chgData name="Johnson, Philip" userId="645299d9-3cc4-4527-ad79-968dc9cdb601" providerId="ADAL" clId="{385DCAC5-0EFB-4164-B8E9-C6ECB58C8AD1}" dt="2021-10-06T19:18:24.297" v="2" actId="478"/>
          <ac:picMkLst>
            <pc:docMk/>
            <pc:sldMk cId="1523893827" sldId="318"/>
            <ac:picMk id="10" creationId="{1A5011E5-63B8-4663-99C0-F656ACE46D5B}"/>
          </ac:picMkLst>
        </pc:picChg>
        <pc:picChg chg="del">
          <ac:chgData name="Johnson, Philip" userId="645299d9-3cc4-4527-ad79-968dc9cdb601" providerId="ADAL" clId="{385DCAC5-0EFB-4164-B8E9-C6ECB58C8AD1}" dt="2021-10-06T19:18:24.297" v="2" actId="478"/>
          <ac:picMkLst>
            <pc:docMk/>
            <pc:sldMk cId="1523893827" sldId="318"/>
            <ac:picMk id="13" creationId="{EBCCE969-D58A-4530-AB62-9683EB6430B0}"/>
          </ac:picMkLst>
        </pc:picChg>
        <pc:picChg chg="del">
          <ac:chgData name="Johnson, Philip" userId="645299d9-3cc4-4527-ad79-968dc9cdb601" providerId="ADAL" clId="{385DCAC5-0EFB-4164-B8E9-C6ECB58C8AD1}" dt="2021-10-06T19:18:24.297" v="2" actId="478"/>
          <ac:picMkLst>
            <pc:docMk/>
            <pc:sldMk cId="1523893827" sldId="318"/>
            <ac:picMk id="39" creationId="{1DD37A45-0A9C-42D6-9B2E-0D97DA209D57}"/>
          </ac:picMkLst>
        </pc:picChg>
        <pc:picChg chg="del">
          <ac:chgData name="Johnson, Philip" userId="645299d9-3cc4-4527-ad79-968dc9cdb601" providerId="ADAL" clId="{385DCAC5-0EFB-4164-B8E9-C6ECB58C8AD1}" dt="2021-10-06T19:18:24.297" v="2" actId="478"/>
          <ac:picMkLst>
            <pc:docMk/>
            <pc:sldMk cId="1523893827" sldId="318"/>
            <ac:picMk id="138" creationId="{00000000-0000-0000-0000-000000000000}"/>
          </ac:picMkLst>
        </pc:picChg>
        <pc:cxnChg chg="del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48" creationId="{00000000-0000-0000-0000-000000000000}"/>
          </ac:cxnSpMkLst>
        </pc:cxnChg>
        <pc:cxnChg chg="del mod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72" creationId="{00000000-0000-0000-0000-000000000000}"/>
          </ac:cxnSpMkLst>
        </pc:cxnChg>
        <pc:cxnChg chg="del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82" creationId="{00000000-0000-0000-0000-000000000000}"/>
          </ac:cxnSpMkLst>
        </pc:cxnChg>
        <pc:cxnChg chg="del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83" creationId="{00000000-0000-0000-0000-000000000000}"/>
          </ac:cxnSpMkLst>
        </pc:cxnChg>
        <pc:cxnChg chg="del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90" creationId="{00000000-0000-0000-0000-000000000000}"/>
          </ac:cxnSpMkLst>
        </pc:cxnChg>
        <pc:cxnChg chg="del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91" creationId="{00000000-0000-0000-0000-000000000000}"/>
          </ac:cxnSpMkLst>
        </pc:cxnChg>
        <pc:cxnChg chg="del mod">
          <ac:chgData name="Johnson, Philip" userId="645299d9-3cc4-4527-ad79-968dc9cdb601" providerId="ADAL" clId="{385DCAC5-0EFB-4164-B8E9-C6ECB58C8AD1}" dt="2021-10-06T19:18:24.297" v="2" actId="478"/>
          <ac:cxnSpMkLst>
            <pc:docMk/>
            <pc:sldMk cId="1523893827" sldId="318"/>
            <ac:cxnSpMk id="94" creationId="{00000000-0000-0000-0000-000000000000}"/>
          </ac:cxnSpMkLst>
        </pc:cxnChg>
      </pc:sldChg>
      <pc:sldChg chg="addSp delSp modSp add mod">
        <pc:chgData name="Johnson, Philip" userId="645299d9-3cc4-4527-ad79-968dc9cdb601" providerId="ADAL" clId="{385DCAC5-0EFB-4164-B8E9-C6ECB58C8AD1}" dt="2021-10-06T19:39:44.976" v="483" actId="408"/>
        <pc:sldMkLst>
          <pc:docMk/>
          <pc:sldMk cId="1297407795" sldId="320"/>
        </pc:sldMkLst>
        <pc:spChg chg="mod">
          <ac:chgData name="Johnson, Philip" userId="645299d9-3cc4-4527-ad79-968dc9cdb601" providerId="ADAL" clId="{385DCAC5-0EFB-4164-B8E9-C6ECB58C8AD1}" dt="2021-10-06T19:37:01.499" v="442" actId="962"/>
          <ac:spMkLst>
            <pc:docMk/>
            <pc:sldMk cId="1297407795" sldId="320"/>
            <ac:spMk id="6" creationId="{607D7377-BF5F-4DDE-845C-A5ACB8AA7CF9}"/>
          </ac:spMkLst>
        </pc:spChg>
        <pc:spChg chg="del mod">
          <ac:chgData name="Johnson, Philip" userId="645299d9-3cc4-4527-ad79-968dc9cdb601" providerId="ADAL" clId="{385DCAC5-0EFB-4164-B8E9-C6ECB58C8AD1}" dt="2021-10-06T19:29:02.965" v="215" actId="478"/>
          <ac:spMkLst>
            <pc:docMk/>
            <pc:sldMk cId="1297407795" sldId="320"/>
            <ac:spMk id="7" creationId="{6EE92759-5C47-4486-BC5C-1E3B2AC4C7C0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8" creationId="{BF9B1779-6CEE-401D-A9EE-705CA0B4D123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9" creationId="{2279738F-11D7-4A33-94FF-5705A3139423}"/>
          </ac:spMkLst>
        </pc:spChg>
        <pc:spChg chg="del mod">
          <ac:chgData name="Johnson, Philip" userId="645299d9-3cc4-4527-ad79-968dc9cdb601" providerId="ADAL" clId="{385DCAC5-0EFB-4164-B8E9-C6ECB58C8AD1}" dt="2021-10-06T19:29:55.216" v="223" actId="478"/>
          <ac:spMkLst>
            <pc:docMk/>
            <pc:sldMk cId="1297407795" sldId="320"/>
            <ac:spMk id="10" creationId="{AF0EBA5D-1083-4626-B201-395647D8E37C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11" creationId="{2A876741-FA9D-4673-9C80-A486AA8EC560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12" creationId="{90CE6E7B-5230-432D-BD1A-234E2DC35E7F}"/>
          </ac:spMkLst>
        </pc:spChg>
        <pc:spChg chg="del mod">
          <ac:chgData name="Johnson, Philip" userId="645299d9-3cc4-4527-ad79-968dc9cdb601" providerId="ADAL" clId="{385DCAC5-0EFB-4164-B8E9-C6ECB58C8AD1}" dt="2021-10-06T19:29:59.439" v="224" actId="478"/>
          <ac:spMkLst>
            <pc:docMk/>
            <pc:sldMk cId="1297407795" sldId="320"/>
            <ac:spMk id="13" creationId="{D868E88D-314D-4F00-AC53-9B06C5EB30AB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14" creationId="{7AC3061A-D5BC-408B-A07C-B0DDD2E3F823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15" creationId="{27535E5A-465E-40A4-B549-170F7951FB67}"/>
          </ac:spMkLst>
        </pc:spChg>
        <pc:spChg chg="del mod">
          <ac:chgData name="Johnson, Philip" userId="645299d9-3cc4-4527-ad79-968dc9cdb601" providerId="ADAL" clId="{385DCAC5-0EFB-4164-B8E9-C6ECB58C8AD1}" dt="2021-10-06T19:30:06.568" v="227" actId="478"/>
          <ac:spMkLst>
            <pc:docMk/>
            <pc:sldMk cId="1297407795" sldId="320"/>
            <ac:spMk id="16" creationId="{563741AA-B32C-4CA0-BC02-4391970E3A56}"/>
          </ac:spMkLst>
        </pc:spChg>
        <pc:spChg chg="mod">
          <ac:chgData name="Johnson, Philip" userId="645299d9-3cc4-4527-ad79-968dc9cdb601" providerId="ADAL" clId="{385DCAC5-0EFB-4164-B8E9-C6ECB58C8AD1}" dt="2021-10-06T19:39:44.976" v="483" actId="408"/>
          <ac:spMkLst>
            <pc:docMk/>
            <pc:sldMk cId="1297407795" sldId="320"/>
            <ac:spMk id="17" creationId="{C7E13671-BF5A-4A7E-A076-BF4377DB2375}"/>
          </ac:spMkLst>
        </pc:spChg>
        <pc:spChg chg="mod">
          <ac:chgData name="Johnson, Philip" userId="645299d9-3cc4-4527-ad79-968dc9cdb601" providerId="ADAL" clId="{385DCAC5-0EFB-4164-B8E9-C6ECB58C8AD1}" dt="2021-10-06T19:37:52.525" v="472" actId="962"/>
          <ac:spMkLst>
            <pc:docMk/>
            <pc:sldMk cId="1297407795" sldId="320"/>
            <ac:spMk id="18" creationId="{35417E22-1A7F-4E8C-A8E1-BC248ABBCD69}"/>
          </ac:spMkLst>
        </pc:spChg>
        <pc:spChg chg="del mod">
          <ac:chgData name="Johnson, Philip" userId="645299d9-3cc4-4527-ad79-968dc9cdb601" providerId="ADAL" clId="{385DCAC5-0EFB-4164-B8E9-C6ECB58C8AD1}" dt="2021-10-06T19:30:11.504" v="228" actId="478"/>
          <ac:spMkLst>
            <pc:docMk/>
            <pc:sldMk cId="1297407795" sldId="320"/>
            <ac:spMk id="19" creationId="{14D68F27-88C9-4643-8D4A-5EA5E3FB5E07}"/>
          </ac:spMkLst>
        </pc:spChg>
        <pc:grpChg chg="add del mod">
          <ac:chgData name="Johnson, Philip" userId="645299d9-3cc4-4527-ad79-968dc9cdb601" providerId="ADAL" clId="{385DCAC5-0EFB-4164-B8E9-C6ECB58C8AD1}" dt="2021-10-06T19:39:14.054" v="482" actId="1038"/>
          <ac:grpSpMkLst>
            <pc:docMk/>
            <pc:sldMk cId="1297407795" sldId="320"/>
            <ac:grpSpMk id="3" creationId="{73B36552-D0B5-4262-9B49-2E9EA928A5A4}"/>
          </ac:grpSpMkLst>
        </pc:grpChg>
        <pc:graphicFrameChg chg="del mod">
          <ac:chgData name="Johnson, Philip" userId="645299d9-3cc4-4527-ad79-968dc9cdb601" providerId="ADAL" clId="{385DCAC5-0EFB-4164-B8E9-C6ECB58C8AD1}" dt="2021-10-06T19:28:41.070" v="213" actId="18245"/>
          <ac:graphicFrameMkLst>
            <pc:docMk/>
            <pc:sldMk cId="1297407795" sldId="320"/>
            <ac:graphicFrameMk id="5" creationId="{4E5A7D8F-3454-4318-9884-CD394B1B2463}"/>
          </ac:graphicFrameMkLst>
        </pc:graphicFrameChg>
      </pc:sldChg>
      <pc:sldChg chg="modSp add del">
        <pc:chgData name="Johnson, Philip" userId="645299d9-3cc4-4527-ad79-968dc9cdb601" providerId="ADAL" clId="{385DCAC5-0EFB-4164-B8E9-C6ECB58C8AD1}" dt="2021-10-06T19:27:57.628" v="210"/>
        <pc:sldMkLst>
          <pc:docMk/>
          <pc:sldMk cId="2724054654" sldId="320"/>
        </pc:sldMkLst>
        <pc:graphicFrameChg chg="mod">
          <ac:chgData name="Johnson, Philip" userId="645299d9-3cc4-4527-ad79-968dc9cdb601" providerId="ADAL" clId="{385DCAC5-0EFB-4164-B8E9-C6ECB58C8AD1}" dt="2021-10-06T19:27:43.411" v="209"/>
          <ac:graphicFrameMkLst>
            <pc:docMk/>
            <pc:sldMk cId="2724054654" sldId="320"/>
            <ac:graphicFrameMk id="5" creationId="{4E5A7D8F-3454-4318-9884-CD394B1B2463}"/>
          </ac:graphicFrameMkLst>
        </pc:graphicFrameChg>
      </pc:sldChg>
      <pc:sldChg chg="modSp add del">
        <pc:chgData name="Johnson, Philip" userId="645299d9-3cc4-4527-ad79-968dc9cdb601" providerId="ADAL" clId="{385DCAC5-0EFB-4164-B8E9-C6ECB58C8AD1}" dt="2021-10-06T19:27:28.748" v="206" actId="2890"/>
        <pc:sldMkLst>
          <pc:docMk/>
          <pc:sldMk cId="3450885309" sldId="320"/>
        </pc:sldMkLst>
        <pc:graphicFrameChg chg="mod">
          <ac:chgData name="Johnson, Philip" userId="645299d9-3cc4-4527-ad79-968dc9cdb601" providerId="ADAL" clId="{385DCAC5-0EFB-4164-B8E9-C6ECB58C8AD1}" dt="2021-10-06T19:27:13.723" v="205" actId="478"/>
          <ac:graphicFrameMkLst>
            <pc:docMk/>
            <pc:sldMk cId="3450885309" sldId="320"/>
            <ac:graphicFrameMk id="5" creationId="{4E5A7D8F-3454-4318-9884-CD394B1B2463}"/>
          </ac:graphicFrameMkLst>
        </pc:graphicFrameChg>
      </pc:sldChg>
      <pc:sldChg chg="delSp modSp add mod">
        <pc:chgData name="Johnson, Philip" userId="645299d9-3cc4-4527-ad79-968dc9cdb601" providerId="ADAL" clId="{385DCAC5-0EFB-4164-B8E9-C6ECB58C8AD1}" dt="2021-10-06T19:45:43.537" v="527" actId="14100"/>
        <pc:sldMkLst>
          <pc:docMk/>
          <pc:sldMk cId="2504542342" sldId="321"/>
        </pc:sldMkLst>
        <pc:spChg chg="mod">
          <ac:chgData name="Johnson, Philip" userId="645299d9-3cc4-4527-ad79-968dc9cdb601" providerId="ADAL" clId="{385DCAC5-0EFB-4164-B8E9-C6ECB58C8AD1}" dt="2021-10-06T19:45:43.537" v="527" actId="14100"/>
          <ac:spMkLst>
            <pc:docMk/>
            <pc:sldMk cId="2504542342" sldId="321"/>
            <ac:spMk id="3" creationId="{BC71442B-4C84-4CC5-AA54-2E8B40BCCB92}"/>
          </ac:spMkLst>
        </pc:spChg>
        <pc:spChg chg="del">
          <ac:chgData name="Johnson, Philip" userId="645299d9-3cc4-4527-ad79-968dc9cdb601" providerId="ADAL" clId="{385DCAC5-0EFB-4164-B8E9-C6ECB58C8AD1}" dt="2021-10-06T19:41:57.193" v="486" actId="478"/>
          <ac:spMkLst>
            <pc:docMk/>
            <pc:sldMk cId="2504542342" sldId="321"/>
            <ac:spMk id="5" creationId="{9E0CB33C-903C-461E-8E4F-0DA05F9E2688}"/>
          </ac:spMkLst>
        </pc:spChg>
        <pc:spChg chg="del mod">
          <ac:chgData name="Johnson, Philip" userId="645299d9-3cc4-4527-ad79-968dc9cdb601" providerId="ADAL" clId="{385DCAC5-0EFB-4164-B8E9-C6ECB58C8AD1}" dt="2021-10-06T19:42:01.074" v="488" actId="478"/>
          <ac:spMkLst>
            <pc:docMk/>
            <pc:sldMk cId="2504542342" sldId="321"/>
            <ac:spMk id="6" creationId="{6B256804-4510-4F15-A43E-84D8F13FF2E9}"/>
          </ac:spMkLst>
        </pc:spChg>
        <pc:spChg chg="del">
          <ac:chgData name="Johnson, Philip" userId="645299d9-3cc4-4527-ad79-968dc9cdb601" providerId="ADAL" clId="{385DCAC5-0EFB-4164-B8E9-C6ECB58C8AD1}" dt="2021-10-06T19:42:03.913" v="489" actId="478"/>
          <ac:spMkLst>
            <pc:docMk/>
            <pc:sldMk cId="2504542342" sldId="321"/>
            <ac:spMk id="7" creationId="{26996F0F-C69A-4ABC-90BE-57507615C89E}"/>
          </ac:spMkLst>
        </pc:spChg>
        <pc:spChg chg="del">
          <ac:chgData name="Johnson, Philip" userId="645299d9-3cc4-4527-ad79-968dc9cdb601" providerId="ADAL" clId="{385DCAC5-0EFB-4164-B8E9-C6ECB58C8AD1}" dt="2021-10-06T19:42:07.304" v="490" actId="478"/>
          <ac:spMkLst>
            <pc:docMk/>
            <pc:sldMk cId="2504542342" sldId="321"/>
            <ac:spMk id="9" creationId="{2996DDC6-DA7A-435C-BA85-0B4ACD30BBE9}"/>
          </ac:spMkLst>
        </pc:spChg>
      </pc:sldChg>
      <pc:sldChg chg="delSp modSp add mod">
        <pc:chgData name="Johnson, Philip" userId="645299d9-3cc4-4527-ad79-968dc9cdb601" providerId="ADAL" clId="{385DCAC5-0EFB-4164-B8E9-C6ECB58C8AD1}" dt="2021-10-06T19:47:55.671" v="553" actId="14100"/>
        <pc:sldMkLst>
          <pc:docMk/>
          <pc:sldMk cId="2664068896" sldId="322"/>
        </pc:sldMkLst>
        <pc:spChg chg="mod">
          <ac:chgData name="Johnson, Philip" userId="645299d9-3cc4-4527-ad79-968dc9cdb601" providerId="ADAL" clId="{385DCAC5-0EFB-4164-B8E9-C6ECB58C8AD1}" dt="2021-10-06T19:47:55.671" v="553" actId="14100"/>
          <ac:spMkLst>
            <pc:docMk/>
            <pc:sldMk cId="2664068896" sldId="322"/>
            <ac:spMk id="3" creationId="{3961CD85-CCDF-48A4-95D6-CD1F60D5624E}"/>
          </ac:spMkLst>
        </pc:spChg>
        <pc:spChg chg="del">
          <ac:chgData name="Johnson, Philip" userId="645299d9-3cc4-4527-ad79-968dc9cdb601" providerId="ADAL" clId="{385DCAC5-0EFB-4164-B8E9-C6ECB58C8AD1}" dt="2021-10-06T19:47:39.721" v="550" actId="478"/>
          <ac:spMkLst>
            <pc:docMk/>
            <pc:sldMk cId="2664068896" sldId="322"/>
            <ac:spMk id="5" creationId="{F6E2BE07-105D-44FF-A49F-27F4D3416699}"/>
          </ac:spMkLst>
        </pc:spChg>
        <pc:spChg chg="del">
          <ac:chgData name="Johnson, Philip" userId="645299d9-3cc4-4527-ad79-968dc9cdb601" providerId="ADAL" clId="{385DCAC5-0EFB-4164-B8E9-C6ECB58C8AD1}" dt="2021-10-06T19:46:44.894" v="530" actId="478"/>
          <ac:spMkLst>
            <pc:docMk/>
            <pc:sldMk cId="2664068896" sldId="322"/>
            <ac:spMk id="6" creationId="{407CB706-4479-4B4D-91C8-CE1D4E5215F7}"/>
          </ac:spMkLst>
        </pc:spChg>
        <pc:spChg chg="del">
          <ac:chgData name="Johnson, Philip" userId="645299d9-3cc4-4527-ad79-968dc9cdb601" providerId="ADAL" clId="{385DCAC5-0EFB-4164-B8E9-C6ECB58C8AD1}" dt="2021-10-06T19:47:09.815" v="538" actId="478"/>
          <ac:spMkLst>
            <pc:docMk/>
            <pc:sldMk cId="2664068896" sldId="322"/>
            <ac:spMk id="7" creationId="{30ECBC88-2B94-4B37-9348-CD9B4CDC8260}"/>
          </ac:spMkLst>
        </pc:spChg>
      </pc:sldChg>
      <pc:sldChg chg="addSp delSp modSp new del mod">
        <pc:chgData name="Johnson, Philip" userId="645299d9-3cc4-4527-ad79-968dc9cdb601" providerId="ADAL" clId="{385DCAC5-0EFB-4164-B8E9-C6ECB58C8AD1}" dt="2021-10-06T20:02:21.416" v="1386" actId="2696"/>
        <pc:sldMkLst>
          <pc:docMk/>
          <pc:sldMk cId="2159681901" sldId="323"/>
        </pc:sldMkLst>
        <pc:spChg chg="del">
          <ac:chgData name="Johnson, Philip" userId="645299d9-3cc4-4527-ad79-968dc9cdb601" providerId="ADAL" clId="{385DCAC5-0EFB-4164-B8E9-C6ECB58C8AD1}" dt="2021-10-06T20:02:11.941" v="1385" actId="1032"/>
          <ac:spMkLst>
            <pc:docMk/>
            <pc:sldMk cId="2159681901" sldId="323"/>
            <ac:spMk id="3" creationId="{0A7E15D8-627A-4203-91D7-09D10C8F8F35}"/>
          </ac:spMkLst>
        </pc:spChg>
        <pc:graphicFrameChg chg="add modGraphic">
          <ac:chgData name="Johnson, Philip" userId="645299d9-3cc4-4527-ad79-968dc9cdb601" providerId="ADAL" clId="{385DCAC5-0EFB-4164-B8E9-C6ECB58C8AD1}" dt="2021-10-06T20:02:11.941" v="1385" actId="1032"/>
          <ac:graphicFrameMkLst>
            <pc:docMk/>
            <pc:sldMk cId="2159681901" sldId="323"/>
            <ac:graphicFrameMk id="5" creationId="{E8BA441A-E551-4749-BBF6-0D66C3480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1383087983568"/>
          <c:y val="3.2105067452815661E-2"/>
          <c:w val="0.76398645821446232"/>
          <c:h val="0.884110128884494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33-4848-B6BF-8ECFA3C40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Computer Science</c:v>
                </c:pt>
                <c:pt idx="1">
                  <c:v>Biology</c:v>
                </c:pt>
                <c:pt idx="2">
                  <c:v>Social &amp; Psychological Sciences</c:v>
                </c:pt>
                <c:pt idx="3">
                  <c:v>Mathematics</c:v>
                </c:pt>
                <c:pt idx="4">
                  <c:v>Environmental Science</c:v>
                </c:pt>
                <c:pt idx="5">
                  <c:v>Engineering</c:v>
                </c:pt>
                <c:pt idx="6">
                  <c:v>Physical Sciences</c:v>
                </c:pt>
                <c:pt idx="7">
                  <c:v>All Science &amp; Engineering Fields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0.82</c:v>
                </c:pt>
                <c:pt idx="1">
                  <c:v>0.68</c:v>
                </c:pt>
                <c:pt idx="2">
                  <c:v>0.67</c:v>
                </c:pt>
                <c:pt idx="3">
                  <c:v>0.61</c:v>
                </c:pt>
                <c:pt idx="4">
                  <c:v>0.59</c:v>
                </c:pt>
                <c:pt idx="5">
                  <c:v>0.41</c:v>
                </c:pt>
                <c:pt idx="6">
                  <c:v>0.4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3-4848-B6BF-8ECFA3C40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9306296"/>
        <c:axId val="989302032"/>
      </c:barChart>
      <c:catAx>
        <c:axId val="989306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302032"/>
        <c:crosses val="autoZero"/>
        <c:auto val="1"/>
        <c:lblAlgn val="ctr"/>
        <c:lblOffset val="100"/>
        <c:noMultiLvlLbl val="0"/>
      </c:catAx>
      <c:valAx>
        <c:axId val="98930203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30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07BF1-1275-4F02-AE5A-826C63FBF0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8BBC0-E06C-403D-8177-629C2E880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8/6/2018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D2EEB-DD57-4AE9-AEFD-FB538BC55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146BD-CB00-43C5-8959-4C318D7C42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95A8BC-59C8-45F9-8289-F5854771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66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8/6/2018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74349A-219E-45A4-A6E4-E9799664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28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Credit: NSF/Nicolle </a:t>
            </a:r>
            <a:r>
              <a:rPr lang="en-US" dirty="0" err="1"/>
              <a:t>Rager</a:t>
            </a:r>
            <a:r>
              <a:rPr lang="en-US" dirty="0"/>
              <a:t> Fuller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41A2-6A87-4BD2-9963-8243C3BD377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201837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5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35505-32B6-4EA7-BBA1-1185A548517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23806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816C-5D54-4913-A385-41D307E3893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48950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9918-7B36-4D02-A3E2-C467CC610A1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90924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14276-64F5-494C-8C32-8323561F5C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3970770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B947A-D09B-4A19-BC73-7100CC32678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06307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D67A0-6215-41EE-8096-0F65FD74669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323337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CA4A9-0790-45E4-BD11-3F3E0220434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7688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1E301-2755-42A7-902F-36163CB899F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389707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0EA6-6B54-42B8-A63F-D2C22E7099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201487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1239838"/>
            <a:ext cx="5954713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416A2-6E82-44BD-8851-52186F004FA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38815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6822-B045-445E-9C18-1FE14AB7755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2502302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C946F-8427-41B6-99B4-5B8DA3F6C05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285469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7E12-9B8F-4FA8-9C72-9D54BF00D30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45578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EBF9-5633-45A9-88E5-9F38FDE07AE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6133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816E1-7D1A-4668-B4F5-B746A8C9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4130C-95CE-4A6E-BD86-9510E851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8602E-4EA1-4653-BE2D-3B962244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EF0BB-CF22-43B5-ADB4-4B24AC1C7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EA649-8AF4-4F2F-9A21-0E5C491A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2662E2-DF3B-4976-B382-E855B344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17384-A5DB-45C3-8DF6-A047BD10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080F-1562-4A3B-A14A-1B556FAF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0B0DB3-9E04-4EC3-9B5D-2DCA8764B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C517D5-C28A-4B40-A8A3-5BE8348B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5871ED-BE21-4160-99D0-D7F9405B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6B8CB-54D0-417F-A936-24C84F1B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" descr="  ">
            <a:extLst>
              <a:ext uri="{FF2B5EF4-FFF2-40B4-BE49-F238E27FC236}">
                <a16:creationId xmlns:a16="http://schemas.microsoft.com/office/drawing/2014/main" id="{B10C2EB6-CE85-4853-B15A-A7B9AC032B1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fl" descr="  ">
            <a:extLst>
              <a:ext uri="{FF2B5EF4-FFF2-40B4-BE49-F238E27FC236}">
                <a16:creationId xmlns:a16="http://schemas.microsoft.com/office/drawing/2014/main" id="{CDACC372-C4E7-4418-9165-C12D86F3A4A8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52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.gov/funding/programs.jsp?org=S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9E94B-0035-43AB-983A-FEEEEEFF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09B7EA-9935-4A4C-BB57-7A9A22D9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37" y="808037"/>
            <a:ext cx="3101975" cy="1200329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25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Social, Behavioral &amp; Economic Sciences Postdoctoral Research Fellowship (SPRF) Program</a:t>
            </a:r>
            <a:endParaRPr lang="en-US" sz="25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3BF1A-2330-4931-93BE-EA3DBBD63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7" y="3429000"/>
            <a:ext cx="1052736" cy="105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626" y="5676900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Josie S. Welkom, Ph.D.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SPRF Program Director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National Science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09-30-2021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8655-A95A-4356-B75E-D0276EA6A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7B54D5-C6B8-44A0-8F5F-A6401B42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Program Tracks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96A367-314B-465A-8DAF-5FB34EE9C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Track 1: </a:t>
            </a:r>
          </a:p>
          <a:p>
            <a:pPr algn="ctr"/>
            <a:r>
              <a:rPr lang="en-US" sz="2800" dirty="0"/>
              <a:t>Fundamental Research (FR)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DC67F7-7983-4E14-B722-8BEB01B61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Aims to support research that builds fundamental knowledge of human behavior, interaction, social and economic systems, and organizations and institutions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2345E7-C047-4C75-BB7C-9FDC6F96A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Track 2: </a:t>
            </a:r>
          </a:p>
          <a:p>
            <a:pPr algn="ctr"/>
            <a:r>
              <a:rPr lang="en-US" sz="2800" dirty="0"/>
              <a:t>Broadening Participation (BP)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BA85C5-1B84-4729-8EC2-80A7097513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Aims to increase the diversity of researchers who participate in NSF programs and thereby, increase the participation of underrepresented SBE scientists in the United States</a:t>
            </a:r>
          </a:p>
          <a:p>
            <a:pPr marL="457200" lvl="1" indent="0">
              <a:buNone/>
            </a:pPr>
            <a:r>
              <a:rPr lang="en-US" sz="2000" dirty="0"/>
              <a:t>*</a:t>
            </a:r>
            <a:r>
              <a:rPr lang="en-US" sz="2000" i="1" dirty="0"/>
              <a:t>Applicants do </a:t>
            </a:r>
            <a:r>
              <a:rPr lang="en-US" sz="2000" b="1" i="1" u="sng" dirty="0"/>
              <a:t>not</a:t>
            </a:r>
            <a:r>
              <a:rPr lang="en-US" sz="2000" i="1" dirty="0"/>
              <a:t> have to be a member of an underrepresented group to apply to the BP-track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352EF-3146-4F95-97F9-2C5C4B2D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2CE3-7563-4553-BB0A-DE97D2CD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Award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82A1-34F7-4952-826E-72F6B466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$138,000 for 2-years</a:t>
            </a:r>
          </a:p>
          <a:p>
            <a:pPr lvl="1"/>
            <a:r>
              <a:rPr lang="en-US" sz="2800" dirty="0"/>
              <a:t>$54,000/ year Stipend</a:t>
            </a:r>
          </a:p>
          <a:p>
            <a:pPr lvl="1"/>
            <a:r>
              <a:rPr lang="en-US" sz="2800" dirty="0"/>
              <a:t>$15,000/ year Research and Training Allowance</a:t>
            </a:r>
          </a:p>
          <a:p>
            <a:pPr lvl="2"/>
            <a:r>
              <a:rPr lang="en-US" sz="2400" dirty="0"/>
              <a:t>Expenses directly related to the conduct of the proposed research and education activities</a:t>
            </a:r>
          </a:p>
          <a:p>
            <a:pPr lvl="2"/>
            <a:r>
              <a:rPr lang="en-US" sz="2400" dirty="0"/>
              <a:t>Expenses in support of the Fellow such as office space, general purpose supplies, etc. </a:t>
            </a:r>
          </a:p>
          <a:p>
            <a:pPr lvl="2"/>
            <a:r>
              <a:rPr lang="en-US" sz="2400" dirty="0"/>
              <a:t>Expenses in support of fringe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E22CA-6FF7-4B79-B628-BECB3F78A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6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9CC6-DCD1-4023-A46C-D2882B0A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3924-33D4-47F9-BD2B-715777FC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Applicants…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Must be a U.S. Citizen, national, or legally admitted permanent resident;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Doctoral degree in the SBE sciences;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Degree obtained either 36 months before or 10 months after application deadline;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Not in a tenure-track faculty 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1F5C-C642-4237-A9DC-8B7732459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838D-506B-4D7B-A916-E709B774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Timeline</a:t>
            </a:r>
          </a:p>
        </p:txBody>
      </p:sp>
      <p:grpSp>
        <p:nvGrpSpPr>
          <p:cNvPr id="3" name="Group 2" descr="Graphic depicted the SPRF timeline">
            <a:extLst>
              <a:ext uri="{FF2B5EF4-FFF2-40B4-BE49-F238E27FC236}">
                <a16:creationId xmlns:a16="http://schemas.microsoft.com/office/drawing/2014/main" id="{73B36552-D0B5-4262-9B49-2E9EA928A5A4}"/>
              </a:ext>
            </a:extLst>
          </p:cNvPr>
          <p:cNvGrpSpPr/>
          <p:nvPr/>
        </p:nvGrpSpPr>
        <p:grpSpPr>
          <a:xfrm>
            <a:off x="305948" y="2107681"/>
            <a:ext cx="11422688" cy="2078063"/>
            <a:chOff x="227118" y="2107681"/>
            <a:chExt cx="11422688" cy="2078063"/>
          </a:xfrm>
        </p:grpSpPr>
        <p:sp>
          <p:nvSpPr>
            <p:cNvPr id="6" name="Freeform: Shape 5" descr="October/ November - Applications Due&#10;">
              <a:extLst>
                <a:ext uri="{FF2B5EF4-FFF2-40B4-BE49-F238E27FC236}">
                  <a16:creationId xmlns:a16="http://schemas.microsoft.com/office/drawing/2014/main" id="{607D7377-BF5F-4DDE-845C-A5ACB8AA7CF9}"/>
                </a:ext>
              </a:extLst>
            </p:cNvPr>
            <p:cNvSpPr/>
            <p:nvPr/>
          </p:nvSpPr>
          <p:spPr>
            <a:xfrm>
              <a:off x="227118" y="2107681"/>
              <a:ext cx="1538296" cy="2078063"/>
            </a:xfrm>
            <a:custGeom>
              <a:avLst/>
              <a:gdLst>
                <a:gd name="connsiteX0" fmla="*/ 0 w 1538296"/>
                <a:gd name="connsiteY0" fmla="*/ 151200 h 1512000"/>
                <a:gd name="connsiteX1" fmla="*/ 151200 w 1538296"/>
                <a:gd name="connsiteY1" fmla="*/ 0 h 1512000"/>
                <a:gd name="connsiteX2" fmla="*/ 1387096 w 1538296"/>
                <a:gd name="connsiteY2" fmla="*/ 0 h 1512000"/>
                <a:gd name="connsiteX3" fmla="*/ 1538296 w 1538296"/>
                <a:gd name="connsiteY3" fmla="*/ 151200 h 1512000"/>
                <a:gd name="connsiteX4" fmla="*/ 1538296 w 1538296"/>
                <a:gd name="connsiteY4" fmla="*/ 1360800 h 1512000"/>
                <a:gd name="connsiteX5" fmla="*/ 1387096 w 1538296"/>
                <a:gd name="connsiteY5" fmla="*/ 1512000 h 1512000"/>
                <a:gd name="connsiteX6" fmla="*/ 151200 w 1538296"/>
                <a:gd name="connsiteY6" fmla="*/ 1512000 h 1512000"/>
                <a:gd name="connsiteX7" fmla="*/ 0 w 1538296"/>
                <a:gd name="connsiteY7" fmla="*/ 1360800 h 1512000"/>
                <a:gd name="connsiteX8" fmla="*/ 0 w 1538296"/>
                <a:gd name="connsiteY8" fmla="*/ 1512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296" h="1512000">
                  <a:moveTo>
                    <a:pt x="0" y="151200"/>
                  </a:moveTo>
                  <a:cubicBezTo>
                    <a:pt x="0" y="67695"/>
                    <a:pt x="67695" y="0"/>
                    <a:pt x="151200" y="0"/>
                  </a:cubicBezTo>
                  <a:lnTo>
                    <a:pt x="1387096" y="0"/>
                  </a:lnTo>
                  <a:cubicBezTo>
                    <a:pt x="1470601" y="0"/>
                    <a:pt x="1538296" y="67695"/>
                    <a:pt x="1538296" y="151200"/>
                  </a:cubicBezTo>
                  <a:lnTo>
                    <a:pt x="1538296" y="1360800"/>
                  </a:lnTo>
                  <a:cubicBezTo>
                    <a:pt x="1538296" y="1444305"/>
                    <a:pt x="1470601" y="1512000"/>
                    <a:pt x="1387096" y="1512000"/>
                  </a:cubicBezTo>
                  <a:lnTo>
                    <a:pt x="151200" y="1512000"/>
                  </a:lnTo>
                  <a:cubicBezTo>
                    <a:pt x="67695" y="1512000"/>
                    <a:pt x="0" y="1444305"/>
                    <a:pt x="0" y="1360800"/>
                  </a:cubicBezTo>
                  <a:lnTo>
                    <a:pt x="0" y="151200"/>
                  </a:lnTo>
                  <a:close/>
                </a:path>
              </a:pathLst>
            </a:custGeom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957642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October/ November</a:t>
              </a:r>
            </a:p>
            <a:p>
              <a:pPr marL="173038" indent="-173038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Applications Due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600" b="1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9B1779-6CEE-401D-A9EE-705CA0B4D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84623" y="2223846"/>
              <a:ext cx="494384" cy="382991"/>
            </a:xfrm>
            <a:custGeom>
              <a:avLst/>
              <a:gdLst>
                <a:gd name="connsiteX0" fmla="*/ 0 w 494384"/>
                <a:gd name="connsiteY0" fmla="*/ 76598 h 382991"/>
                <a:gd name="connsiteX1" fmla="*/ 302889 w 494384"/>
                <a:gd name="connsiteY1" fmla="*/ 76598 h 382991"/>
                <a:gd name="connsiteX2" fmla="*/ 302889 w 494384"/>
                <a:gd name="connsiteY2" fmla="*/ 0 h 382991"/>
                <a:gd name="connsiteX3" fmla="*/ 494384 w 494384"/>
                <a:gd name="connsiteY3" fmla="*/ 191496 h 382991"/>
                <a:gd name="connsiteX4" fmla="*/ 302889 w 494384"/>
                <a:gd name="connsiteY4" fmla="*/ 382991 h 382991"/>
                <a:gd name="connsiteX5" fmla="*/ 302889 w 494384"/>
                <a:gd name="connsiteY5" fmla="*/ 306393 h 382991"/>
                <a:gd name="connsiteX6" fmla="*/ 0 w 494384"/>
                <a:gd name="connsiteY6" fmla="*/ 306393 h 382991"/>
                <a:gd name="connsiteX7" fmla="*/ 0 w 494384"/>
                <a:gd name="connsiteY7" fmla="*/ 76598 h 3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84" h="382991">
                  <a:moveTo>
                    <a:pt x="0" y="76598"/>
                  </a:moveTo>
                  <a:lnTo>
                    <a:pt x="302889" y="76598"/>
                  </a:lnTo>
                  <a:lnTo>
                    <a:pt x="302889" y="0"/>
                  </a:lnTo>
                  <a:lnTo>
                    <a:pt x="494384" y="191496"/>
                  </a:lnTo>
                  <a:lnTo>
                    <a:pt x="302889" y="382991"/>
                  </a:lnTo>
                  <a:lnTo>
                    <a:pt x="302889" y="306393"/>
                  </a:lnTo>
                  <a:lnTo>
                    <a:pt x="0" y="306393"/>
                  </a:lnTo>
                  <a:lnTo>
                    <a:pt x="0" y="76598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598" rIns="114897" bIns="7659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9" name="Freeform: Shape 8" descr="December/ January - Panel Meeting&#10;">
              <a:extLst>
                <a:ext uri="{FF2B5EF4-FFF2-40B4-BE49-F238E27FC236}">
                  <a16:creationId xmlns:a16="http://schemas.microsoft.com/office/drawing/2014/main" id="{2279738F-11D7-4A33-94FF-5705A3139423}"/>
                </a:ext>
              </a:extLst>
            </p:cNvPr>
            <p:cNvSpPr/>
            <p:nvPr/>
          </p:nvSpPr>
          <p:spPr>
            <a:xfrm>
              <a:off x="2698216" y="2107681"/>
              <a:ext cx="1538296" cy="2078063"/>
            </a:xfrm>
            <a:custGeom>
              <a:avLst/>
              <a:gdLst>
                <a:gd name="connsiteX0" fmla="*/ 0 w 1538296"/>
                <a:gd name="connsiteY0" fmla="*/ 151200 h 1512000"/>
                <a:gd name="connsiteX1" fmla="*/ 151200 w 1538296"/>
                <a:gd name="connsiteY1" fmla="*/ 0 h 1512000"/>
                <a:gd name="connsiteX2" fmla="*/ 1387096 w 1538296"/>
                <a:gd name="connsiteY2" fmla="*/ 0 h 1512000"/>
                <a:gd name="connsiteX3" fmla="*/ 1538296 w 1538296"/>
                <a:gd name="connsiteY3" fmla="*/ 151200 h 1512000"/>
                <a:gd name="connsiteX4" fmla="*/ 1538296 w 1538296"/>
                <a:gd name="connsiteY4" fmla="*/ 1360800 h 1512000"/>
                <a:gd name="connsiteX5" fmla="*/ 1387096 w 1538296"/>
                <a:gd name="connsiteY5" fmla="*/ 1512000 h 1512000"/>
                <a:gd name="connsiteX6" fmla="*/ 151200 w 1538296"/>
                <a:gd name="connsiteY6" fmla="*/ 1512000 h 1512000"/>
                <a:gd name="connsiteX7" fmla="*/ 0 w 1538296"/>
                <a:gd name="connsiteY7" fmla="*/ 1360800 h 1512000"/>
                <a:gd name="connsiteX8" fmla="*/ 0 w 1538296"/>
                <a:gd name="connsiteY8" fmla="*/ 1512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296" h="1512000">
                  <a:moveTo>
                    <a:pt x="0" y="151200"/>
                  </a:moveTo>
                  <a:cubicBezTo>
                    <a:pt x="0" y="67695"/>
                    <a:pt x="67695" y="0"/>
                    <a:pt x="151200" y="0"/>
                  </a:cubicBezTo>
                  <a:lnTo>
                    <a:pt x="1387096" y="0"/>
                  </a:lnTo>
                  <a:cubicBezTo>
                    <a:pt x="1470601" y="0"/>
                    <a:pt x="1538296" y="67695"/>
                    <a:pt x="1538296" y="151200"/>
                  </a:cubicBezTo>
                  <a:lnTo>
                    <a:pt x="1538296" y="1360800"/>
                  </a:lnTo>
                  <a:cubicBezTo>
                    <a:pt x="1538296" y="1444305"/>
                    <a:pt x="1470601" y="1512000"/>
                    <a:pt x="1387096" y="1512000"/>
                  </a:cubicBezTo>
                  <a:lnTo>
                    <a:pt x="151200" y="1512000"/>
                  </a:lnTo>
                  <a:cubicBezTo>
                    <a:pt x="67695" y="1512000"/>
                    <a:pt x="0" y="1444305"/>
                    <a:pt x="0" y="1360800"/>
                  </a:cubicBezTo>
                  <a:lnTo>
                    <a:pt x="0" y="151200"/>
                  </a:lnTo>
                  <a:close/>
                </a:path>
              </a:pathLst>
            </a:custGeom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957642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December/ January</a:t>
              </a:r>
            </a:p>
            <a:p>
              <a:pPr marL="173038" indent="-173038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Panel Meeting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b="1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876741-FA9D-4673-9C80-A486AA8EC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55721" y="2223846"/>
              <a:ext cx="494384" cy="382991"/>
            </a:xfrm>
            <a:custGeom>
              <a:avLst/>
              <a:gdLst>
                <a:gd name="connsiteX0" fmla="*/ 0 w 494384"/>
                <a:gd name="connsiteY0" fmla="*/ 76598 h 382991"/>
                <a:gd name="connsiteX1" fmla="*/ 302889 w 494384"/>
                <a:gd name="connsiteY1" fmla="*/ 76598 h 382991"/>
                <a:gd name="connsiteX2" fmla="*/ 302889 w 494384"/>
                <a:gd name="connsiteY2" fmla="*/ 0 h 382991"/>
                <a:gd name="connsiteX3" fmla="*/ 494384 w 494384"/>
                <a:gd name="connsiteY3" fmla="*/ 191496 h 382991"/>
                <a:gd name="connsiteX4" fmla="*/ 302889 w 494384"/>
                <a:gd name="connsiteY4" fmla="*/ 382991 h 382991"/>
                <a:gd name="connsiteX5" fmla="*/ 302889 w 494384"/>
                <a:gd name="connsiteY5" fmla="*/ 306393 h 382991"/>
                <a:gd name="connsiteX6" fmla="*/ 0 w 494384"/>
                <a:gd name="connsiteY6" fmla="*/ 306393 h 382991"/>
                <a:gd name="connsiteX7" fmla="*/ 0 w 494384"/>
                <a:gd name="connsiteY7" fmla="*/ 76598 h 3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84" h="382991">
                  <a:moveTo>
                    <a:pt x="0" y="76598"/>
                  </a:moveTo>
                  <a:lnTo>
                    <a:pt x="302889" y="76598"/>
                  </a:lnTo>
                  <a:lnTo>
                    <a:pt x="302889" y="0"/>
                  </a:lnTo>
                  <a:lnTo>
                    <a:pt x="494384" y="191496"/>
                  </a:lnTo>
                  <a:lnTo>
                    <a:pt x="302889" y="382991"/>
                  </a:lnTo>
                  <a:lnTo>
                    <a:pt x="302889" y="306393"/>
                  </a:lnTo>
                  <a:lnTo>
                    <a:pt x="0" y="306393"/>
                  </a:lnTo>
                  <a:lnTo>
                    <a:pt x="0" y="76598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598" rIns="114897" bIns="7659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2" name="Freeform: Shape 11" descr="February – May - Proposal decisions sent to applicants">
              <a:extLst>
                <a:ext uri="{FF2B5EF4-FFF2-40B4-BE49-F238E27FC236}">
                  <a16:creationId xmlns:a16="http://schemas.microsoft.com/office/drawing/2014/main" id="{90CE6E7B-5230-432D-BD1A-234E2DC35E7F}"/>
                </a:ext>
              </a:extLst>
            </p:cNvPr>
            <p:cNvSpPr/>
            <p:nvPr/>
          </p:nvSpPr>
          <p:spPr>
            <a:xfrm>
              <a:off x="5169314" y="2107681"/>
              <a:ext cx="1538296" cy="2078063"/>
            </a:xfrm>
            <a:custGeom>
              <a:avLst/>
              <a:gdLst>
                <a:gd name="connsiteX0" fmla="*/ 0 w 1538296"/>
                <a:gd name="connsiteY0" fmla="*/ 151200 h 1512000"/>
                <a:gd name="connsiteX1" fmla="*/ 151200 w 1538296"/>
                <a:gd name="connsiteY1" fmla="*/ 0 h 1512000"/>
                <a:gd name="connsiteX2" fmla="*/ 1387096 w 1538296"/>
                <a:gd name="connsiteY2" fmla="*/ 0 h 1512000"/>
                <a:gd name="connsiteX3" fmla="*/ 1538296 w 1538296"/>
                <a:gd name="connsiteY3" fmla="*/ 151200 h 1512000"/>
                <a:gd name="connsiteX4" fmla="*/ 1538296 w 1538296"/>
                <a:gd name="connsiteY4" fmla="*/ 1360800 h 1512000"/>
                <a:gd name="connsiteX5" fmla="*/ 1387096 w 1538296"/>
                <a:gd name="connsiteY5" fmla="*/ 1512000 h 1512000"/>
                <a:gd name="connsiteX6" fmla="*/ 151200 w 1538296"/>
                <a:gd name="connsiteY6" fmla="*/ 1512000 h 1512000"/>
                <a:gd name="connsiteX7" fmla="*/ 0 w 1538296"/>
                <a:gd name="connsiteY7" fmla="*/ 1360800 h 1512000"/>
                <a:gd name="connsiteX8" fmla="*/ 0 w 1538296"/>
                <a:gd name="connsiteY8" fmla="*/ 1512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296" h="1512000">
                  <a:moveTo>
                    <a:pt x="0" y="151200"/>
                  </a:moveTo>
                  <a:cubicBezTo>
                    <a:pt x="0" y="67695"/>
                    <a:pt x="67695" y="0"/>
                    <a:pt x="151200" y="0"/>
                  </a:cubicBezTo>
                  <a:lnTo>
                    <a:pt x="1387096" y="0"/>
                  </a:lnTo>
                  <a:cubicBezTo>
                    <a:pt x="1470601" y="0"/>
                    <a:pt x="1538296" y="67695"/>
                    <a:pt x="1538296" y="151200"/>
                  </a:cubicBezTo>
                  <a:lnTo>
                    <a:pt x="1538296" y="1360800"/>
                  </a:lnTo>
                  <a:cubicBezTo>
                    <a:pt x="1538296" y="1444305"/>
                    <a:pt x="1470601" y="1512000"/>
                    <a:pt x="1387096" y="1512000"/>
                  </a:cubicBezTo>
                  <a:lnTo>
                    <a:pt x="151200" y="1512000"/>
                  </a:lnTo>
                  <a:cubicBezTo>
                    <a:pt x="67695" y="1512000"/>
                    <a:pt x="0" y="1444305"/>
                    <a:pt x="0" y="1360800"/>
                  </a:cubicBezTo>
                  <a:lnTo>
                    <a:pt x="0" y="151200"/>
                  </a:lnTo>
                  <a:close/>
                </a:path>
              </a:pathLst>
            </a:custGeom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95764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February – May</a:t>
              </a:r>
            </a:p>
            <a:p>
              <a:pPr marL="173038" lvl="0" indent="-173038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Proposal decisions sent to applicants	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C3061A-D5BC-408B-A07C-B0DDD2E3F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26819" y="2223846"/>
              <a:ext cx="494384" cy="382991"/>
            </a:xfrm>
            <a:custGeom>
              <a:avLst/>
              <a:gdLst>
                <a:gd name="connsiteX0" fmla="*/ 0 w 494384"/>
                <a:gd name="connsiteY0" fmla="*/ 76598 h 382991"/>
                <a:gd name="connsiteX1" fmla="*/ 302889 w 494384"/>
                <a:gd name="connsiteY1" fmla="*/ 76598 h 382991"/>
                <a:gd name="connsiteX2" fmla="*/ 302889 w 494384"/>
                <a:gd name="connsiteY2" fmla="*/ 0 h 382991"/>
                <a:gd name="connsiteX3" fmla="*/ 494384 w 494384"/>
                <a:gd name="connsiteY3" fmla="*/ 191496 h 382991"/>
                <a:gd name="connsiteX4" fmla="*/ 302889 w 494384"/>
                <a:gd name="connsiteY4" fmla="*/ 382991 h 382991"/>
                <a:gd name="connsiteX5" fmla="*/ 302889 w 494384"/>
                <a:gd name="connsiteY5" fmla="*/ 306393 h 382991"/>
                <a:gd name="connsiteX6" fmla="*/ 0 w 494384"/>
                <a:gd name="connsiteY6" fmla="*/ 306393 h 382991"/>
                <a:gd name="connsiteX7" fmla="*/ 0 w 494384"/>
                <a:gd name="connsiteY7" fmla="*/ 76598 h 3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84" h="382991">
                  <a:moveTo>
                    <a:pt x="0" y="76598"/>
                  </a:moveTo>
                  <a:lnTo>
                    <a:pt x="302889" y="76598"/>
                  </a:lnTo>
                  <a:lnTo>
                    <a:pt x="302889" y="0"/>
                  </a:lnTo>
                  <a:lnTo>
                    <a:pt x="494384" y="191496"/>
                  </a:lnTo>
                  <a:lnTo>
                    <a:pt x="302889" y="382991"/>
                  </a:lnTo>
                  <a:lnTo>
                    <a:pt x="302889" y="306393"/>
                  </a:lnTo>
                  <a:lnTo>
                    <a:pt x="0" y="306393"/>
                  </a:lnTo>
                  <a:lnTo>
                    <a:pt x="0" y="76598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598" rIns="114897" bIns="7659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5" name="Freeform: Shape 14" descr="April – May - PO requests required document-tation from awardees&#10;">
              <a:extLst>
                <a:ext uri="{FF2B5EF4-FFF2-40B4-BE49-F238E27FC236}">
                  <a16:creationId xmlns:a16="http://schemas.microsoft.com/office/drawing/2014/main" id="{27535E5A-465E-40A4-B549-170F7951FB67}"/>
                </a:ext>
              </a:extLst>
            </p:cNvPr>
            <p:cNvSpPr/>
            <p:nvPr/>
          </p:nvSpPr>
          <p:spPr>
            <a:xfrm>
              <a:off x="7640412" y="2107681"/>
              <a:ext cx="1538296" cy="2078063"/>
            </a:xfrm>
            <a:custGeom>
              <a:avLst/>
              <a:gdLst>
                <a:gd name="connsiteX0" fmla="*/ 0 w 1538296"/>
                <a:gd name="connsiteY0" fmla="*/ 151200 h 1512000"/>
                <a:gd name="connsiteX1" fmla="*/ 151200 w 1538296"/>
                <a:gd name="connsiteY1" fmla="*/ 0 h 1512000"/>
                <a:gd name="connsiteX2" fmla="*/ 1387096 w 1538296"/>
                <a:gd name="connsiteY2" fmla="*/ 0 h 1512000"/>
                <a:gd name="connsiteX3" fmla="*/ 1538296 w 1538296"/>
                <a:gd name="connsiteY3" fmla="*/ 151200 h 1512000"/>
                <a:gd name="connsiteX4" fmla="*/ 1538296 w 1538296"/>
                <a:gd name="connsiteY4" fmla="*/ 1360800 h 1512000"/>
                <a:gd name="connsiteX5" fmla="*/ 1387096 w 1538296"/>
                <a:gd name="connsiteY5" fmla="*/ 1512000 h 1512000"/>
                <a:gd name="connsiteX6" fmla="*/ 151200 w 1538296"/>
                <a:gd name="connsiteY6" fmla="*/ 1512000 h 1512000"/>
                <a:gd name="connsiteX7" fmla="*/ 0 w 1538296"/>
                <a:gd name="connsiteY7" fmla="*/ 1360800 h 1512000"/>
                <a:gd name="connsiteX8" fmla="*/ 0 w 1538296"/>
                <a:gd name="connsiteY8" fmla="*/ 1512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296" h="1512000">
                  <a:moveTo>
                    <a:pt x="0" y="151200"/>
                  </a:moveTo>
                  <a:cubicBezTo>
                    <a:pt x="0" y="67695"/>
                    <a:pt x="67695" y="0"/>
                    <a:pt x="151200" y="0"/>
                  </a:cubicBezTo>
                  <a:lnTo>
                    <a:pt x="1387096" y="0"/>
                  </a:lnTo>
                  <a:cubicBezTo>
                    <a:pt x="1470601" y="0"/>
                    <a:pt x="1538296" y="67695"/>
                    <a:pt x="1538296" y="151200"/>
                  </a:cubicBezTo>
                  <a:lnTo>
                    <a:pt x="1538296" y="1360800"/>
                  </a:lnTo>
                  <a:cubicBezTo>
                    <a:pt x="1538296" y="1444305"/>
                    <a:pt x="1470601" y="1512000"/>
                    <a:pt x="1387096" y="1512000"/>
                  </a:cubicBezTo>
                  <a:lnTo>
                    <a:pt x="151200" y="1512000"/>
                  </a:lnTo>
                  <a:cubicBezTo>
                    <a:pt x="67695" y="1512000"/>
                    <a:pt x="0" y="1444305"/>
                    <a:pt x="0" y="1360800"/>
                  </a:cubicBezTo>
                  <a:lnTo>
                    <a:pt x="0" y="151200"/>
                  </a:lnTo>
                  <a:close/>
                </a:path>
              </a:pathLst>
            </a:custGeom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957642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None/>
              </a:pPr>
              <a:r>
                <a:rPr lang="en-US" sz="1600" b="1" kern="1200" dirty="0"/>
                <a:t>April – May</a:t>
              </a:r>
            </a:p>
            <a:p>
              <a:pPr marL="173038" lvl="0" indent="-173038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PO requests required document-</a:t>
              </a:r>
              <a:r>
                <a:rPr lang="en-US" sz="1600" b="1" kern="1200" dirty="0" err="1"/>
                <a:t>tation</a:t>
              </a:r>
              <a:r>
                <a:rPr lang="en-US" sz="1600" b="1" kern="1200" dirty="0"/>
                <a:t> from awardees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E13671-BF5A-4A7E-A076-BF4377DB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97917" y="2223846"/>
              <a:ext cx="494384" cy="382991"/>
            </a:xfrm>
            <a:custGeom>
              <a:avLst/>
              <a:gdLst>
                <a:gd name="connsiteX0" fmla="*/ 0 w 494384"/>
                <a:gd name="connsiteY0" fmla="*/ 76598 h 382991"/>
                <a:gd name="connsiteX1" fmla="*/ 302889 w 494384"/>
                <a:gd name="connsiteY1" fmla="*/ 76598 h 382991"/>
                <a:gd name="connsiteX2" fmla="*/ 302889 w 494384"/>
                <a:gd name="connsiteY2" fmla="*/ 0 h 382991"/>
                <a:gd name="connsiteX3" fmla="*/ 494384 w 494384"/>
                <a:gd name="connsiteY3" fmla="*/ 191496 h 382991"/>
                <a:gd name="connsiteX4" fmla="*/ 302889 w 494384"/>
                <a:gd name="connsiteY4" fmla="*/ 382991 h 382991"/>
                <a:gd name="connsiteX5" fmla="*/ 302889 w 494384"/>
                <a:gd name="connsiteY5" fmla="*/ 306393 h 382991"/>
                <a:gd name="connsiteX6" fmla="*/ 0 w 494384"/>
                <a:gd name="connsiteY6" fmla="*/ 306393 h 382991"/>
                <a:gd name="connsiteX7" fmla="*/ 0 w 494384"/>
                <a:gd name="connsiteY7" fmla="*/ 76598 h 3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84" h="382991">
                  <a:moveTo>
                    <a:pt x="0" y="76598"/>
                  </a:moveTo>
                  <a:lnTo>
                    <a:pt x="302889" y="76598"/>
                  </a:lnTo>
                  <a:lnTo>
                    <a:pt x="302889" y="0"/>
                  </a:lnTo>
                  <a:lnTo>
                    <a:pt x="494384" y="191496"/>
                  </a:lnTo>
                  <a:lnTo>
                    <a:pt x="302889" y="382991"/>
                  </a:lnTo>
                  <a:lnTo>
                    <a:pt x="302889" y="306393"/>
                  </a:lnTo>
                  <a:lnTo>
                    <a:pt x="0" y="306393"/>
                  </a:lnTo>
                  <a:lnTo>
                    <a:pt x="0" y="76598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598" rIns="114897" bIns="7659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8" name="Freeform: Shape 17" descr="May  - August - NSF issues official award letter before fellowship start date&#10;">
              <a:extLst>
                <a:ext uri="{FF2B5EF4-FFF2-40B4-BE49-F238E27FC236}">
                  <a16:creationId xmlns:a16="http://schemas.microsoft.com/office/drawing/2014/main" id="{35417E22-1A7F-4E8C-A8E1-BC248ABBCD69}"/>
                </a:ext>
              </a:extLst>
            </p:cNvPr>
            <p:cNvSpPr/>
            <p:nvPr/>
          </p:nvSpPr>
          <p:spPr>
            <a:xfrm>
              <a:off x="10111510" y="2107681"/>
              <a:ext cx="1538296" cy="2078063"/>
            </a:xfrm>
            <a:custGeom>
              <a:avLst/>
              <a:gdLst>
                <a:gd name="connsiteX0" fmla="*/ 0 w 1538296"/>
                <a:gd name="connsiteY0" fmla="*/ 151200 h 1512000"/>
                <a:gd name="connsiteX1" fmla="*/ 151200 w 1538296"/>
                <a:gd name="connsiteY1" fmla="*/ 0 h 1512000"/>
                <a:gd name="connsiteX2" fmla="*/ 1387096 w 1538296"/>
                <a:gd name="connsiteY2" fmla="*/ 0 h 1512000"/>
                <a:gd name="connsiteX3" fmla="*/ 1538296 w 1538296"/>
                <a:gd name="connsiteY3" fmla="*/ 151200 h 1512000"/>
                <a:gd name="connsiteX4" fmla="*/ 1538296 w 1538296"/>
                <a:gd name="connsiteY4" fmla="*/ 1360800 h 1512000"/>
                <a:gd name="connsiteX5" fmla="*/ 1387096 w 1538296"/>
                <a:gd name="connsiteY5" fmla="*/ 1512000 h 1512000"/>
                <a:gd name="connsiteX6" fmla="*/ 151200 w 1538296"/>
                <a:gd name="connsiteY6" fmla="*/ 1512000 h 1512000"/>
                <a:gd name="connsiteX7" fmla="*/ 0 w 1538296"/>
                <a:gd name="connsiteY7" fmla="*/ 1360800 h 1512000"/>
                <a:gd name="connsiteX8" fmla="*/ 0 w 1538296"/>
                <a:gd name="connsiteY8" fmla="*/ 1512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296" h="1512000">
                  <a:moveTo>
                    <a:pt x="0" y="151200"/>
                  </a:moveTo>
                  <a:cubicBezTo>
                    <a:pt x="0" y="67695"/>
                    <a:pt x="67695" y="0"/>
                    <a:pt x="151200" y="0"/>
                  </a:cubicBezTo>
                  <a:lnTo>
                    <a:pt x="1387096" y="0"/>
                  </a:lnTo>
                  <a:cubicBezTo>
                    <a:pt x="1470601" y="0"/>
                    <a:pt x="1538296" y="67695"/>
                    <a:pt x="1538296" y="151200"/>
                  </a:cubicBezTo>
                  <a:lnTo>
                    <a:pt x="1538296" y="1360800"/>
                  </a:lnTo>
                  <a:cubicBezTo>
                    <a:pt x="1538296" y="1444305"/>
                    <a:pt x="1470601" y="1512000"/>
                    <a:pt x="1387096" y="1512000"/>
                  </a:cubicBezTo>
                  <a:lnTo>
                    <a:pt x="151200" y="1512000"/>
                  </a:lnTo>
                  <a:cubicBezTo>
                    <a:pt x="67695" y="1512000"/>
                    <a:pt x="0" y="1444305"/>
                    <a:pt x="0" y="1360800"/>
                  </a:cubicBezTo>
                  <a:lnTo>
                    <a:pt x="0" y="151200"/>
                  </a:lnTo>
                  <a:close/>
                </a:path>
              </a:pathLst>
            </a:custGeom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957642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None/>
              </a:pPr>
              <a:r>
                <a:rPr lang="en-US" sz="1600" b="1" kern="1200" dirty="0"/>
                <a:t>May  - August</a:t>
              </a:r>
            </a:p>
            <a:p>
              <a:pPr marL="173038" lvl="0" indent="-173038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NSF issues official award letter before fellowship start date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92E2-8C42-42DA-915C-8F2ADC18B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32494"/>
            <a:ext cx="2743200" cy="365125"/>
          </a:xfrm>
        </p:spPr>
        <p:txBody>
          <a:bodyPr/>
          <a:lstStyle/>
          <a:p>
            <a:fld id="{8F4BEAD3-91E3-4FFC-B7DC-935959D174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84755-2EF7-4ABD-BBFE-2B117C6A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Application Guidance &amp; Tips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284B8-5148-443E-9D3A-62BE919ED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5336-8BAE-45E7-8E74-893F4C51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 descr="Screenshot of the first page of the SPRF program solicitation">
            <a:extLst>
              <a:ext uri="{FF2B5EF4-FFF2-40B4-BE49-F238E27FC236}">
                <a16:creationId xmlns:a16="http://schemas.microsoft.com/office/drawing/2014/main" id="{B8228568-C9C3-4FA9-B1B6-8C3B959A4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768">
            <a:off x="3155000" y="1416467"/>
            <a:ext cx="3659130" cy="4973962"/>
          </a:xfrm>
          <a:prstGeom prst="rect">
            <a:avLst/>
          </a:prstGeom>
        </p:spPr>
      </p:pic>
      <p:pic>
        <p:nvPicPr>
          <p:cNvPr id="9" name="Picture 8" descr="Cover of the NSF Proposal &amp; Award Policies and Procedures Guide">
            <a:extLst>
              <a:ext uri="{FF2B5EF4-FFF2-40B4-BE49-F238E27FC236}">
                <a16:creationId xmlns:a16="http://schemas.microsoft.com/office/drawing/2014/main" id="{8D0A5FDA-93CE-4DE0-BD64-BFC746EB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184">
            <a:off x="6691279" y="1501563"/>
            <a:ext cx="3704218" cy="48416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5A7A-81E5-4C7E-AC3C-F41361E9A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</p:spPr>
        <p:txBody>
          <a:bodyPr/>
          <a:lstStyle/>
          <a:p>
            <a:fld id="{8F4BEAD3-91E3-4FFC-B7DC-935959D174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6C7F-4F4C-4C3F-AFDC-6F12BCF3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you’ve got a great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3995-2860-4852-BB79-4682263B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7603"/>
          </a:xfrm>
        </p:spPr>
        <p:txBody>
          <a:bodyPr>
            <a:normAutofit/>
          </a:bodyPr>
          <a:lstStyle/>
          <a:p>
            <a:r>
              <a:rPr lang="en-US" dirty="0"/>
              <a:t>Review the abstracts of the awards that have been made on the SPRF program page</a:t>
            </a:r>
          </a:p>
          <a:p>
            <a:r>
              <a:rPr lang="en-US" dirty="0"/>
              <a:t>Identify what is missing in the literature?</a:t>
            </a:r>
          </a:p>
          <a:p>
            <a:pPr lvl="1"/>
            <a:r>
              <a:rPr lang="en-US" dirty="0"/>
              <a:t>How could you contribute knowledge over the course of two-years?</a:t>
            </a:r>
          </a:p>
          <a:p>
            <a:r>
              <a:rPr lang="en-US" dirty="0"/>
              <a:t>Are you able to sell your research idea?</a:t>
            </a:r>
          </a:p>
          <a:p>
            <a:pPr lvl="1"/>
            <a:r>
              <a:rPr lang="en-US" dirty="0"/>
              <a:t>Do others in your field agree that this is an important avenue of research?</a:t>
            </a:r>
          </a:p>
          <a:p>
            <a:r>
              <a:rPr lang="en-US" dirty="0"/>
              <a:t>Are you well-prepared to conduct the research you are proposing?</a:t>
            </a:r>
          </a:p>
          <a:p>
            <a:pPr lvl="1"/>
            <a:r>
              <a:rPr lang="en-US" dirty="0"/>
              <a:t>If not, what training and mentorship would you need to be successful?</a:t>
            </a:r>
          </a:p>
          <a:p>
            <a:r>
              <a:rPr lang="en-US" dirty="0"/>
              <a:t>Not sure if your topic fits?</a:t>
            </a:r>
          </a:p>
          <a:p>
            <a:pPr lvl="1"/>
            <a:r>
              <a:rPr lang="en-US" dirty="0"/>
              <a:t>Email the SPRF PO a one-pager and request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2B1D-2A0C-4E36-B585-D72838B3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D956-D89D-4068-AB96-BD0B25A1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B8FD-F063-4957-B219-A46A65E2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topic within the purview of the SBE sciences is supported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SBE core programs: </a:t>
            </a:r>
            <a:r>
              <a:rPr lang="en-US" dirty="0">
                <a:hlinkClick r:id="rId2"/>
              </a:rPr>
              <a:t>https://www.nsf.gov/funding/programs.jsp?org=SBE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E1C8-206B-467C-8EEA-8DE325F22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4C0C-3919-4EEC-BEF4-4C0356D5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Sponsor &amp; Host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EDCD-D04F-46BC-B3E6-DB5B3447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what characteristics are most important to you in a mentorship relationship</a:t>
            </a:r>
          </a:p>
          <a:p>
            <a:r>
              <a:rPr lang="en-US" dirty="0"/>
              <a:t>Contact your potential mentor well-ahead of the application deadline and discuss your idea and their willingness to serve as your sponsoring scientist</a:t>
            </a:r>
          </a:p>
          <a:p>
            <a:pPr lvl="1"/>
            <a:r>
              <a:rPr lang="en-US" dirty="0"/>
              <a:t>Would your research proposal or training plan benefit from secondary mentors?</a:t>
            </a:r>
          </a:p>
          <a:p>
            <a:r>
              <a:rPr lang="en-US" dirty="0"/>
              <a:t>Consider whether the host institution location gives you appropriate access to the population of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1CAE-CB23-49BD-A4B8-3ADD25098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D677-8842-496D-B7AD-2B9010FE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Review Criteria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283E-5CEB-4684-BEF0-A8B4F34B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Intellectual Merit: </a:t>
            </a:r>
            <a:r>
              <a:rPr lang="en-US" dirty="0"/>
              <a:t>The Intellectual Merit criterion encompasses the potential to advance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Broader Impacts: </a:t>
            </a:r>
            <a:r>
              <a:rPr lang="en-US" dirty="0"/>
              <a:t>The Broader Impacts criterion encompasses the potential to benefit society and contribute to the achievement of specific, desired societal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33714-A5E1-4D58-B448-56D5C260F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9DC2-4B6D-4B64-B169-D6E018E2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8236"/>
            <a:ext cx="10515600" cy="1325563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1028" name="Picture 4" descr="Photo of Kellina Craig-Henderson ">
            <a:extLst>
              <a:ext uri="{FF2B5EF4-FFF2-40B4-BE49-F238E27FC236}">
                <a16:creationId xmlns:a16="http://schemas.microsoft.com/office/drawing/2014/main" id="{4385250B-C31F-4F99-8A0F-3EA498218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5553"/>
          <a:stretch/>
        </p:blipFill>
        <p:spPr bwMode="auto">
          <a:xfrm>
            <a:off x="713343" y="1618890"/>
            <a:ext cx="2199190" cy="30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Photo of Josie Welkom">
            <a:extLst>
              <a:ext uri="{FF2B5EF4-FFF2-40B4-BE49-F238E27FC236}">
                <a16:creationId xmlns:a16="http://schemas.microsoft.com/office/drawing/2014/main" id="{2B9FB8CA-A715-4DBD-8215-A0035357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7175" y="1632573"/>
            <a:ext cx="2199190" cy="3020992"/>
          </a:xfrm>
        </p:spPr>
      </p:pic>
      <p:pic>
        <p:nvPicPr>
          <p:cNvPr id="8" name="Picture 7" descr="Photo of Lisa Jackson">
            <a:extLst>
              <a:ext uri="{FF2B5EF4-FFF2-40B4-BE49-F238E27FC236}">
                <a16:creationId xmlns:a16="http://schemas.microsoft.com/office/drawing/2014/main" id="{3C9F7A35-697D-44CA-B029-3CD04578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8" t="3725" r="1608" b="29449"/>
          <a:stretch/>
        </p:blipFill>
        <p:spPr>
          <a:xfrm>
            <a:off x="6361007" y="1618890"/>
            <a:ext cx="2199190" cy="3020993"/>
          </a:xfrm>
          <a:prstGeom prst="rect">
            <a:avLst/>
          </a:prstGeom>
        </p:spPr>
      </p:pic>
      <p:pic>
        <p:nvPicPr>
          <p:cNvPr id="11" name="Picture 10" descr="Photo of Eve Boyle">
            <a:extLst>
              <a:ext uri="{FF2B5EF4-FFF2-40B4-BE49-F238E27FC236}">
                <a16:creationId xmlns:a16="http://schemas.microsoft.com/office/drawing/2014/main" id="{0A513B12-A493-49CA-9E26-36FA23276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5649"/>
          <a:stretch/>
        </p:blipFill>
        <p:spPr>
          <a:xfrm>
            <a:off x="9220206" y="1618890"/>
            <a:ext cx="2199190" cy="3020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814111-B135-47FB-9C81-EBD6C003E675}"/>
              </a:ext>
            </a:extLst>
          </p:cNvPr>
          <p:cNvSpPr txBox="1"/>
          <p:nvPr/>
        </p:nvSpPr>
        <p:spPr>
          <a:xfrm>
            <a:off x="-1235062" y="482190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Kellina Craig-Henderson, Ph.D.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Deputy Assistant Director,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Directorate for Social,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Behavioral and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Economic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A7E6B-7ED5-4121-9B76-DEE2E2F5E7C6}"/>
              </a:ext>
            </a:extLst>
          </p:cNvPr>
          <p:cNvSpPr txBox="1"/>
          <p:nvPr/>
        </p:nvSpPr>
        <p:spPr>
          <a:xfrm>
            <a:off x="1588770" y="48355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Josie S. Welkom, Ph.D.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SPRF Program 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8857D-EC88-44B5-A343-03CD6ED202A3}"/>
              </a:ext>
            </a:extLst>
          </p:cNvPr>
          <p:cNvSpPr txBox="1"/>
          <p:nvPr/>
        </p:nvSpPr>
        <p:spPr>
          <a:xfrm>
            <a:off x="6361007" y="4777445"/>
            <a:ext cx="2199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Lisa Jackson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SPRF Program Specialist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8BC1B5-3DF5-434F-8753-040ED00296BB}"/>
              </a:ext>
            </a:extLst>
          </p:cNvPr>
          <p:cNvSpPr txBox="1"/>
          <p:nvPr/>
        </p:nvSpPr>
        <p:spPr>
          <a:xfrm>
            <a:off x="7271801" y="477744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 Boyle, Ph.D.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Science &amp; Technology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Policy Fellow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FBD1-8957-4DCC-892B-0840F8CA49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03E5-FB3F-4F00-BF87-5C89EF9D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the SPRF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442B-4C84-4CC5-AA54-2E8B40BC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284890"/>
            <a:ext cx="11020753" cy="52831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Summary - Don’t forget to include the requested information in the Overview section</a:t>
            </a:r>
          </a:p>
          <a:p>
            <a:r>
              <a:rPr lang="en-US" dirty="0"/>
              <a:t>Project Description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Biographical Sketch - Fellow and Sponsoring Scientist(s)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Budget Justification</a:t>
            </a:r>
          </a:p>
          <a:p>
            <a:r>
              <a:rPr lang="en-US" dirty="0"/>
              <a:t>Current and Pending Support - The current SPRF proposal counts as “pending” support</a:t>
            </a:r>
          </a:p>
          <a:p>
            <a:r>
              <a:rPr lang="en-US" dirty="0"/>
              <a:t>Facilities, Equipment, and Other Resources</a:t>
            </a:r>
          </a:p>
          <a:p>
            <a:r>
              <a:rPr lang="en-US" dirty="0"/>
              <a:t>Collaborators and Other Affiliations Document</a:t>
            </a:r>
          </a:p>
          <a:p>
            <a:r>
              <a:rPr lang="en-US" dirty="0"/>
              <a:t>Supplementary Documentation</a:t>
            </a:r>
          </a:p>
          <a:p>
            <a:pPr lvl="1"/>
            <a:r>
              <a:rPr lang="en-US" dirty="0"/>
              <a:t>Data Management Plan - The DMP is required of all proposals regardless of plans to collect data</a:t>
            </a:r>
          </a:p>
          <a:p>
            <a:pPr lvl="1"/>
            <a:r>
              <a:rPr lang="en-US" dirty="0"/>
              <a:t>Dissertation Abstract</a:t>
            </a:r>
          </a:p>
          <a:p>
            <a:pPr lvl="1"/>
            <a:r>
              <a:rPr lang="en-US" dirty="0"/>
              <a:t>Postdoctoral Mentoring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AA9A6-70D7-4A56-BC71-BE343D2DA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687C-DE5C-466C-B3F9-E8D8913F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CD85-CCDF-48A4-95D6-CD1F60D5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86"/>
            <a:ext cx="10515600" cy="5218386"/>
          </a:xfrm>
        </p:spPr>
        <p:txBody>
          <a:bodyPr>
            <a:normAutofit/>
          </a:bodyPr>
          <a:lstStyle/>
          <a:p>
            <a:r>
              <a:rPr lang="en-US" dirty="0"/>
              <a:t>Not to exceed 13 pages</a:t>
            </a:r>
          </a:p>
          <a:p>
            <a:r>
              <a:rPr lang="en-US" dirty="0"/>
              <a:t>Part I:Research Plan (10 pages)</a:t>
            </a:r>
          </a:p>
          <a:p>
            <a:pPr lvl="1"/>
            <a:r>
              <a:rPr lang="en-US" dirty="0"/>
              <a:t>Intellectual Merit</a:t>
            </a:r>
          </a:p>
          <a:p>
            <a:pPr lvl="2"/>
            <a:r>
              <a:rPr lang="en-US" dirty="0"/>
              <a:t>FR- and BP-specific question</a:t>
            </a:r>
          </a:p>
          <a:p>
            <a:pPr lvl="1"/>
            <a:r>
              <a:rPr lang="en-US" dirty="0"/>
              <a:t>Broader Impacts</a:t>
            </a:r>
          </a:p>
          <a:p>
            <a:r>
              <a:rPr lang="en-US" dirty="0"/>
              <a:t>Part II: Training Plan</a:t>
            </a:r>
          </a:p>
          <a:p>
            <a:pPr lvl="1"/>
            <a:r>
              <a:rPr lang="en-US" dirty="0"/>
              <a:t>Describe plan for career development - Do you require additional training to be successful?</a:t>
            </a:r>
          </a:p>
          <a:p>
            <a:pPr lvl="1"/>
            <a:r>
              <a:rPr lang="en-US" dirty="0"/>
              <a:t>Provide justification of sponsoring scientist and host institution - Will your sponsor’s expertise complement your background and training?</a:t>
            </a:r>
          </a:p>
          <a:p>
            <a:pPr lvl="1"/>
            <a:r>
              <a:rPr lang="en-US" dirty="0"/>
              <a:t>Include a timetable with yearly goals - Is the project feasible within 2 years? Are you being overly ambitious?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72EDD-2E5F-4211-AF40-2ADEBB5E7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0529-6D76-4CA5-99F0-313ADB19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Budget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D6AC-22A8-4EF4-ADE4-E3E8D164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762"/>
            <a:ext cx="10515600" cy="4351338"/>
          </a:xfrm>
        </p:spPr>
        <p:txBody>
          <a:bodyPr/>
          <a:lstStyle/>
          <a:p>
            <a:r>
              <a:rPr lang="en-US" dirty="0"/>
              <a:t>Fixed award amount - $138k for two years</a:t>
            </a:r>
          </a:p>
          <a:p>
            <a:r>
              <a:rPr lang="en-US" dirty="0"/>
              <a:t>Budget justification</a:t>
            </a:r>
          </a:p>
          <a:p>
            <a:pPr lvl="1"/>
            <a:r>
              <a:rPr lang="en-US" dirty="0"/>
              <a:t>Must detail how you plan to spend the $30k Research and Training Allowance</a:t>
            </a:r>
          </a:p>
          <a:p>
            <a:pPr lvl="1"/>
            <a:r>
              <a:rPr lang="en-US" dirty="0"/>
              <a:t>Include international expenses (if any)</a:t>
            </a:r>
          </a:p>
          <a:p>
            <a:r>
              <a:rPr lang="en-US" dirty="0"/>
              <a:t>Complete the budget table </a:t>
            </a:r>
            <a:r>
              <a:rPr lang="en-US" b="1" u="sng" dirty="0"/>
              <a:t>EXACTLY</a:t>
            </a:r>
            <a:r>
              <a:rPr lang="en-US" dirty="0"/>
              <a:t> as instructed in the solicitation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ADA9F-C795-499C-8ACC-A816D5E52E90}"/>
              </a:ext>
            </a:extLst>
          </p:cNvPr>
          <p:cNvSpPr/>
          <p:nvPr/>
        </p:nvSpPr>
        <p:spPr>
          <a:xfrm>
            <a:off x="1908772" y="4490399"/>
            <a:ext cx="837445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The stipend and Fellowship allowance should be entered in Participant Support Costs (Section F on the </a:t>
            </a:r>
            <a:r>
              <a:rPr lang="en-US" b="1" dirty="0" err="1"/>
              <a:t>FastLane</a:t>
            </a:r>
            <a:r>
              <a:rPr lang="en-US" b="1" dirty="0"/>
              <a:t> budget and Field E on the Grants.gov budget). Enter the $54,000 stipend in F.1 (</a:t>
            </a:r>
            <a:r>
              <a:rPr lang="en-US" b="1" dirty="0" err="1"/>
              <a:t>FastLane</a:t>
            </a:r>
            <a:r>
              <a:rPr lang="en-US" b="1" dirty="0"/>
              <a:t>) or E.2 (Grants.gov) and the $15,000 Fellowship allowance in F.4 (</a:t>
            </a:r>
            <a:r>
              <a:rPr lang="en-US" b="1" dirty="0" err="1"/>
              <a:t>FastLane</a:t>
            </a:r>
            <a:r>
              <a:rPr lang="en-US" b="1" dirty="0"/>
              <a:t>) or E.5 (Grants.gov). Enter (1) as the Total Number of Participants. An annual budget must be submitted for each of up to two years of Fellowship support.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4A1B4-E085-47E0-B8BF-55684DAF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BA3A-CDE1-4B31-ACE8-3C70001A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Postdoctoral Mentoring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54CA-0F24-4F97-88D2-681D32A5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to exceed 3 pages</a:t>
            </a:r>
          </a:p>
          <a:p>
            <a:r>
              <a:rPr lang="en-US" dirty="0"/>
              <a:t>Written by or from the perspective of the sponsoring scientist</a:t>
            </a:r>
          </a:p>
          <a:p>
            <a:r>
              <a:rPr lang="en-US" dirty="0"/>
              <a:t>Must include the following:</a:t>
            </a:r>
          </a:p>
          <a:p>
            <a:pPr lvl="1"/>
            <a:r>
              <a:rPr lang="en-US" dirty="0"/>
              <a:t>A statement of commitment indicating that the Fellowship candidate's proposal has been read and approved by the sponsoring scientist</a:t>
            </a:r>
          </a:p>
          <a:p>
            <a:pPr lvl="1"/>
            <a:r>
              <a:rPr lang="en-US" dirty="0"/>
              <a:t>A brief description of the research projects in the host research group(s)</a:t>
            </a:r>
          </a:p>
          <a:p>
            <a:pPr lvl="1"/>
            <a:r>
              <a:rPr lang="en-US" dirty="0"/>
              <a:t>An explanation of how the sponsor(s) will determine what mentoring the Fellowship candidate needs…and how these would be translated into a specific plan…</a:t>
            </a:r>
          </a:p>
          <a:p>
            <a:pPr lvl="1"/>
            <a:r>
              <a:rPr lang="en-US" dirty="0"/>
              <a:t> A description of the role the sponsor(s) will play in the proposed research and training </a:t>
            </a:r>
          </a:p>
          <a:p>
            <a:pPr lvl="1"/>
            <a:r>
              <a:rPr lang="en-US" dirty="0"/>
              <a:t>A description of the limitations, if any, that will be placed on the Fellowship candidate regarding the research following the Fellowship.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A3F49-EC40-4200-8B4E-5DFB63D2D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4D4C-EA0D-4E84-A69F-1F728A41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your SPRF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FA7C-7F44-4EB9-9BCD-51B440CA3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</a:t>
            </a:r>
            <a:r>
              <a:rPr lang="en-US" b="1" dirty="0"/>
              <a:t>EARLY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Late submissions will not be accepted under any circumstance</a:t>
            </a:r>
          </a:p>
          <a:p>
            <a:r>
              <a:rPr lang="en-US" dirty="0"/>
              <a:t>Applicants must register in </a:t>
            </a:r>
            <a:r>
              <a:rPr lang="en-US" dirty="0" err="1"/>
              <a:t>FastLane</a:t>
            </a:r>
            <a:r>
              <a:rPr lang="en-US" dirty="0"/>
              <a:t> as an individual</a:t>
            </a:r>
          </a:p>
          <a:p>
            <a:pPr lvl="1"/>
            <a:r>
              <a:rPr lang="en-US" dirty="0"/>
              <a:t>Proposals submitted by institutions will be Returned without Review</a:t>
            </a:r>
          </a:p>
          <a:p>
            <a:pPr lvl="1"/>
            <a:r>
              <a:rPr lang="en-US" dirty="0"/>
              <a:t>Though you can submit through Grants.gov proposals that are not successfully transmitted to NSF by the due date will be Returned without Review</a:t>
            </a:r>
          </a:p>
          <a:p>
            <a:pPr lvl="1"/>
            <a:r>
              <a:rPr lang="en-US" dirty="0"/>
              <a:t>Incomplete applications or those that do not follow solicitation guidelines will be Returned without Review</a:t>
            </a:r>
          </a:p>
          <a:p>
            <a:r>
              <a:rPr lang="en-US" dirty="0"/>
              <a:t>Need help with your application…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Review the solicitation, PAPPG, and FAQs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Ask your mentor (sponsoring scientist)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Email the NSF program office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32BF-20FF-43C1-8F7B-12D73A33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A42D-412E-425E-BCC3-1CAA1A34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Proposal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7A59-FCE5-449C-81FF-C887243B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Proposals are evaluated on three dimensions: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degree to which results would enhance theories and/ or methodological approaches in the SBE sciences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strength of the proposed Fellow-Sponsoring Scientist team and host institution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promise of the proposed Fellow’s investigation of driving research questions and future career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D63C4-2E97-45F9-BEAB-006FD49B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1EE2-6890-4D2E-AD89-1C67D12B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Review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1B34-6266-4FE2-BB68-B6CBF559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All proposals are reviewed in a </a:t>
            </a:r>
            <a:r>
              <a:rPr lang="en-US" b="1" u="sng" dirty="0">
                <a:solidFill>
                  <a:prstClr val="white"/>
                </a:solidFill>
              </a:rPr>
              <a:t>multidisciplinary</a:t>
            </a:r>
            <a:r>
              <a:rPr lang="en-US" dirty="0">
                <a:solidFill>
                  <a:prstClr val="white"/>
                </a:solidFill>
              </a:rPr>
              <a:t> merit review panel (in-person and ad hoc reviews)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Your proposal should speak to a broad audience</a:t>
            </a:r>
          </a:p>
          <a:p>
            <a:r>
              <a:rPr lang="en-US" dirty="0">
                <a:solidFill>
                  <a:prstClr val="white"/>
                </a:solidFill>
              </a:rPr>
              <a:t>Each proposal receives three independent ratings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Excellent, Very Good, Good, Fair,  Poor</a:t>
            </a:r>
          </a:p>
          <a:p>
            <a:r>
              <a:rPr lang="en-US" dirty="0">
                <a:solidFill>
                  <a:prstClr val="white"/>
                </a:solidFill>
              </a:rPr>
              <a:t>Proposals are discussed and ranked in panel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Highly Competitive, Competitive, Not Competitive</a:t>
            </a:r>
          </a:p>
          <a:p>
            <a:pPr marL="457200" lvl="1" indent="0"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2F60-945C-4DBF-ADFF-1400FC603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86FB-62D4-450E-A09F-D5829B23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Weak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F8E4-5D3B-4F0D-9020-F4C63EBEA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 review is not comprehensive</a:t>
            </a:r>
          </a:p>
          <a:p>
            <a:pPr lvl="1"/>
            <a:r>
              <a:rPr lang="en-US" dirty="0"/>
              <a:t>Does not include relevant research  </a:t>
            </a:r>
          </a:p>
          <a:p>
            <a:pPr lvl="1"/>
            <a:r>
              <a:rPr lang="en-US" dirty="0"/>
              <a:t>Does not acknowledge research that does not support hypotheses</a:t>
            </a:r>
          </a:p>
          <a:p>
            <a:r>
              <a:rPr lang="en-US" dirty="0"/>
              <a:t>Missing the basics, too many assumptions</a:t>
            </a:r>
          </a:p>
          <a:p>
            <a:pPr lvl="1"/>
            <a:r>
              <a:rPr lang="en-US" dirty="0"/>
              <a:t>No power analysis</a:t>
            </a:r>
          </a:p>
          <a:p>
            <a:r>
              <a:rPr lang="en-US" dirty="0"/>
              <a:t>Subsequent aims are contingent upon the prior aims</a:t>
            </a:r>
          </a:p>
          <a:p>
            <a:pPr lvl="1"/>
            <a:r>
              <a:rPr lang="en-US" dirty="0"/>
              <a:t>What is the plan B?</a:t>
            </a:r>
          </a:p>
          <a:p>
            <a:r>
              <a:rPr lang="en-US" dirty="0"/>
              <a:t>Too narrow of a focus</a:t>
            </a:r>
          </a:p>
          <a:p>
            <a:pPr lvl="1"/>
            <a:r>
              <a:rPr lang="en-US" dirty="0"/>
              <a:t>Why is this important?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02173-C08F-4EC4-B0BC-5C3BBBD0E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D051-DFE1-4E10-9874-E97E55E4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Strong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4A3F-7827-4678-856C-32884BE5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strong intellectual merit</a:t>
            </a:r>
          </a:p>
          <a:p>
            <a:pPr lvl="1"/>
            <a:r>
              <a:rPr lang="en-US" dirty="0"/>
              <a:t>PI has made a clear case for the importance of this research</a:t>
            </a:r>
          </a:p>
          <a:p>
            <a:pPr lvl="1"/>
            <a:r>
              <a:rPr lang="en-US" dirty="0"/>
              <a:t>PI has the skills (or a plan to receive the training) to conduct the proposed research</a:t>
            </a:r>
          </a:p>
          <a:p>
            <a:pPr lvl="1"/>
            <a:r>
              <a:rPr lang="en-US" dirty="0"/>
              <a:t>The research aims logically build upon one another and are specific</a:t>
            </a:r>
          </a:p>
          <a:p>
            <a:r>
              <a:rPr lang="en-US" dirty="0"/>
              <a:t>Attentive to broader impacts</a:t>
            </a:r>
          </a:p>
          <a:p>
            <a:pPr lvl="1"/>
            <a:r>
              <a:rPr lang="en-US" dirty="0"/>
              <a:t>More than dissemination</a:t>
            </a:r>
          </a:p>
          <a:p>
            <a:pPr lvl="1"/>
            <a:r>
              <a:rPr lang="en-US" dirty="0"/>
              <a:t>Creative and supported through partnerships</a:t>
            </a:r>
          </a:p>
          <a:p>
            <a:r>
              <a:rPr lang="en-US" dirty="0"/>
              <a:t>No ambiguous plans – reviewers know clearly what the PI intends</a:t>
            </a:r>
          </a:p>
          <a:p>
            <a:r>
              <a:rPr lang="en-US" dirty="0"/>
              <a:t>Sponsor demonstrates investment in the PI’s career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1902-761E-40DF-BA95-14CC942AF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3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B434-212C-4A88-8947-FF636825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745F-8F98-45F8-84B5-497D7DE2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back on the horse and resubmit!</a:t>
            </a:r>
          </a:p>
          <a:p>
            <a:r>
              <a:rPr lang="en-US" dirty="0"/>
              <a:t>Must continue to meet eligibility criteria</a:t>
            </a:r>
          </a:p>
          <a:p>
            <a:r>
              <a:rPr lang="en-US" dirty="0"/>
              <a:t>Thoughtfully consider the reviews received</a:t>
            </a:r>
          </a:p>
          <a:p>
            <a:pPr lvl="1"/>
            <a:r>
              <a:rPr lang="en-US" dirty="0"/>
              <a:t>How are you going to address the weaknesses?</a:t>
            </a:r>
          </a:p>
          <a:p>
            <a:pPr lvl="1"/>
            <a:r>
              <a:rPr lang="en-US" dirty="0"/>
              <a:t>Do you need to re-vamp your proposal or make minor tweaks?</a:t>
            </a:r>
          </a:p>
          <a:p>
            <a:pPr lvl="1"/>
            <a:r>
              <a:rPr lang="en-US" dirty="0"/>
              <a:t>Meet with your sponsoring scientist to discuss the feedback</a:t>
            </a:r>
          </a:p>
          <a:p>
            <a:r>
              <a:rPr lang="en-US" dirty="0"/>
              <a:t>Discuss options for directly addressing reviews with the Program Officer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6CCA6-DED5-4C08-9B2E-BBE8C04F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8517-BC7C-436D-BD48-EB360C8F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National Science Foundation (NSF)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9DF-9C07-4BCC-BCCA-335DE96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12298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Independent federal agency created in 1950</a:t>
            </a:r>
          </a:p>
          <a:p>
            <a:r>
              <a:rPr lang="en-US" sz="3600" dirty="0"/>
              <a:t>Funds science and engineering research</a:t>
            </a:r>
          </a:p>
          <a:p>
            <a:r>
              <a:rPr lang="en-US" sz="3600" dirty="0"/>
              <a:t>NSF Mission</a:t>
            </a:r>
          </a:p>
          <a:p>
            <a:pPr lvl="1"/>
            <a:r>
              <a:rPr lang="en-US" sz="3600" dirty="0"/>
              <a:t>To promote the progress of science;</a:t>
            </a:r>
          </a:p>
          <a:p>
            <a:pPr lvl="1"/>
            <a:r>
              <a:rPr lang="en-US" sz="3600" dirty="0"/>
              <a:t>To advance the national health, prosperity, and welfare;</a:t>
            </a:r>
          </a:p>
          <a:p>
            <a:pPr lvl="1"/>
            <a:r>
              <a:rPr lang="en-US" sz="3600" dirty="0"/>
              <a:t>To secure the national defense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DD7F1-2122-445E-A78A-2FD40691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62B7-27D9-4C61-8CAA-A01E2C20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17" y="33045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NSF Support of Academic Basic Research in Selected Fields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 descr="Bar graph depicting the percentages of NSF support across several science &amp; engineering fields with highlight on Social &amp; Psychological Sciences at 67%">
            <a:extLst>
              <a:ext uri="{FF2B5EF4-FFF2-40B4-BE49-F238E27FC236}">
                <a16:creationId xmlns:a16="http://schemas.microsoft.com/office/drawing/2014/main" id="{AF2ED973-4EE1-4A75-BDF6-CE5CC96AD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5937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BD7A-68A3-4481-BE2D-D3A87193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95E68-AF3B-4A2D-890B-F117989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SBE 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9F3698-1499-42D2-8618-9F03E3A5FC95}"/>
              </a:ext>
            </a:extLst>
          </p:cNvPr>
          <p:cNvSpPr txBox="1">
            <a:spLocks/>
          </p:cNvSpPr>
          <p:nvPr/>
        </p:nvSpPr>
        <p:spPr>
          <a:xfrm>
            <a:off x="483416" y="330451"/>
            <a:ext cx="1102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Directorate for Social, Behavioral and Economic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342C-A5EF-4F48-9D1D-4E05523D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7" y="965199"/>
            <a:ext cx="11029800" cy="4020458"/>
          </a:xfrm>
        </p:spPr>
        <p:txBody>
          <a:bodyPr anchor="ctr">
            <a:normAutofit/>
          </a:bodyPr>
          <a:lstStyle/>
          <a:p>
            <a:r>
              <a:rPr lang="en-US" sz="2500" b="1" dirty="0"/>
              <a:t>SBE’s mission is to promote the understanding of people and their lives by supporting research that reveals basic facets of human behavior, social organizations, and institutions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SBE also aims to provide mission-critical statistical information about science and engineering (S&amp;E) in the U.S. and the world through the National Center for Science and Engineering Statistics (NCSES)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5ECAF-C2B6-45E0-AFA1-CE123B77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8279" y="6261090"/>
            <a:ext cx="1344477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z="11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4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41A8C-7E85-4A98-A534-B94451B8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8" y="-267738"/>
            <a:ext cx="11139398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3800" b="1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Directorate for Social, Behavioral and Economic Sciences</a:t>
            </a:r>
            <a:endParaRPr lang="en-US" sz="3800" dirty="0">
              <a:effectLst/>
            </a:endParaRPr>
          </a:p>
        </p:txBody>
      </p:sp>
      <p:pic>
        <p:nvPicPr>
          <p:cNvPr id="5" name="Picture 4" descr="SBE Organization Chart -Highlighted elements include: Arthur &quot;Skip&quot; Lupia, Assistant Director; Kellina Craig-Henderson, Deputy Assistant Director; Marc Sebrechts, Behavioral and Cognitive Sciences Division Director; Daniel Goroff, Social and Economic Sciences Division Director; Emilda Rivers, National Center for Science and Engineering Statistics">
            <a:extLst>
              <a:ext uri="{FF2B5EF4-FFF2-40B4-BE49-F238E27FC236}">
                <a16:creationId xmlns:a16="http://schemas.microsoft.com/office/drawing/2014/main" id="{CE35ECB1-816D-40D3-B3FA-9E7FD302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517" y="747031"/>
            <a:ext cx="8984759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9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84755-2EF7-4ABD-BBFE-2B117C6A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SPRF Program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284B8-5148-443E-9D3A-62BE919ED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9DE7-80C0-4D11-A80D-ED012535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79AA-9DE9-4ECD-993F-B11935C5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goals of the SBE Postdoctoral Research Fellowship (SPRF)are to:</a:t>
            </a:r>
          </a:p>
          <a:p>
            <a:pPr lvl="1"/>
            <a:r>
              <a:rPr lang="en-US" dirty="0"/>
              <a:t>Promote fundamental research in the SBE sciences</a:t>
            </a:r>
          </a:p>
          <a:p>
            <a:pPr lvl="1"/>
            <a:r>
              <a:rPr lang="en-US" dirty="0"/>
              <a:t>Enhance the participation of underrepresented groups </a:t>
            </a:r>
          </a:p>
          <a:p>
            <a:pPr lvl="1"/>
            <a:r>
              <a:rPr lang="en-US" dirty="0"/>
              <a:t>Provide an opportunity for independence and advanced training under the direction of a sponsoring scientist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SPRF program seeks to encourage independence </a:t>
            </a:r>
            <a:r>
              <a:rPr lang="en-US" b="1" u="sng" dirty="0"/>
              <a:t>early in the Fellow's career</a:t>
            </a:r>
            <a:r>
              <a:rPr lang="en-US" b="1" dirty="0"/>
              <a:t> </a:t>
            </a:r>
            <a:r>
              <a:rPr lang="en-US" dirty="0"/>
              <a:t>in support of his or her </a:t>
            </a:r>
            <a:r>
              <a:rPr lang="en-US" b="1" u="sng" dirty="0"/>
              <a:t>research</a:t>
            </a:r>
            <a:r>
              <a:rPr lang="en-US" dirty="0"/>
              <a:t> and </a:t>
            </a:r>
            <a:r>
              <a:rPr lang="en-US" b="1" u="sng" dirty="0"/>
              <a:t>training goals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4C04C-AD88-45E9-B01D-740D27204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97E9-FD8A-47F1-9622-B3852337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SPRF Program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C279-2A54-4DC5-BC3F-039ADB84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14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Individual Award </a:t>
            </a:r>
            <a:r>
              <a:rPr lang="en-US" dirty="0"/>
              <a:t>- Applications are submitted directly by and awards are made directly to the Fellowship candidate</a:t>
            </a:r>
          </a:p>
          <a:p>
            <a:pPr lvl="1"/>
            <a:r>
              <a:rPr lang="en-US" dirty="0"/>
              <a:t>The Fellowship candidate serves as his or her own Authorized Organizational Representative (AOR)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Host Institution </a:t>
            </a:r>
            <a:r>
              <a:rPr lang="en-US" dirty="0"/>
              <a:t>- Fellowship candidates identify a sponsoring scientist and a host institution</a:t>
            </a:r>
          </a:p>
          <a:p>
            <a:pPr lvl="1"/>
            <a:r>
              <a:rPr lang="en-US" dirty="0"/>
              <a:t>The Fellowship candidate </a:t>
            </a:r>
            <a:r>
              <a:rPr lang="en-US" u="sng" dirty="0"/>
              <a:t>does not </a:t>
            </a:r>
            <a:r>
              <a:rPr lang="en-US" dirty="0"/>
              <a:t>have to be affiliated with the host institution at the time of submission</a:t>
            </a:r>
          </a:p>
          <a:p>
            <a:pPr lvl="1"/>
            <a:r>
              <a:rPr lang="en-US" dirty="0"/>
              <a:t>Includes U.S. academic institutions (colleges and universities) and non-profit U.S. organizations (independent museums, observatories, research labs, professional societies)</a:t>
            </a:r>
          </a:p>
          <a:p>
            <a:pPr lvl="1"/>
            <a:r>
              <a:rPr lang="en-US" dirty="0"/>
              <a:t>Sponsoring Scientist </a:t>
            </a:r>
            <a:r>
              <a:rPr lang="en-US" u="sng" dirty="0"/>
              <a:t>must</a:t>
            </a:r>
            <a:r>
              <a:rPr lang="en-US" dirty="0"/>
              <a:t> be affiliated with the Host Institution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9FA1-B964-443A-8876-FC5B10CF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alpha val="40000"/>
            <a:hueOff val="0"/>
            <a:satOff val="0"/>
            <a:lumOff val="0"/>
            <a:alphaOff val="0"/>
          </a:schemeClr>
        </a:fillRef>
        <a:effectRef idx="0">
          <a:schemeClr val="lt1">
            <a:alpha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AB21F91937A4CA511AA968E3C7EE3" ma:contentTypeVersion="0" ma:contentTypeDescription="Create a new document." ma:contentTypeScope="" ma:versionID="0fd6099a21d5e75f97fb2bdac0ed5d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6DFE0-FFC8-443E-98AE-9B4B0E4E2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1D5B1D-8EDC-44A8-9054-157AB2542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CA3D1A-C01A-432F-857A-1C91E025095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1803</Words>
  <Application>Microsoft Office PowerPoint</Application>
  <PresentationFormat>Widescreen</PresentationFormat>
  <Paragraphs>257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Microsoft Sans Serif</vt:lpstr>
      <vt:lpstr>Office Theme</vt:lpstr>
      <vt:lpstr>Social, Behavioral &amp; Economic Sciences Postdoctoral Research Fellowship (SPRF) Program</vt:lpstr>
      <vt:lpstr>Welcome!</vt:lpstr>
      <vt:lpstr>National Science Foundation (NSF)</vt:lpstr>
      <vt:lpstr> NSF Support of Academic Basic Research in Selected Fields </vt:lpstr>
      <vt:lpstr>SBE Mission</vt:lpstr>
      <vt:lpstr>Directorate for Social, Behavioral and Economic Sciences</vt:lpstr>
      <vt:lpstr>SPRF Program Information</vt:lpstr>
      <vt:lpstr>SPRF Program Goals</vt:lpstr>
      <vt:lpstr>SPRF Program Logistics</vt:lpstr>
      <vt:lpstr>SPRF Program Tracks</vt:lpstr>
      <vt:lpstr>SPRF Award Budget</vt:lpstr>
      <vt:lpstr>SPRF Eligibility Criteria</vt:lpstr>
      <vt:lpstr>SPRF Timeline</vt:lpstr>
      <vt:lpstr>Application Guidance &amp; Tips</vt:lpstr>
      <vt:lpstr>Resources</vt:lpstr>
      <vt:lpstr>Think you’ve got a great idea?</vt:lpstr>
      <vt:lpstr>Areas of interest</vt:lpstr>
      <vt:lpstr>Selecting a Sponsor &amp; Host Institution</vt:lpstr>
      <vt:lpstr>NSF Review Criteria </vt:lpstr>
      <vt:lpstr>Sections of the SPRF Proposal</vt:lpstr>
      <vt:lpstr>Project Description section</vt:lpstr>
      <vt:lpstr>Budget and Budget Justification</vt:lpstr>
      <vt:lpstr>Postdoctoral Mentoring Plan</vt:lpstr>
      <vt:lpstr>Submitting your SPRF Application</vt:lpstr>
      <vt:lpstr>SPRF Proposal Evaluation</vt:lpstr>
      <vt:lpstr>Merit Review Panel</vt:lpstr>
      <vt:lpstr>Characteristics of a Weak Proposal</vt:lpstr>
      <vt:lpstr>Characteristics of a Strong Proposal</vt:lpstr>
      <vt:lpstr>Resubmissions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Johnson, Philip</cp:lastModifiedBy>
  <cp:revision>158</cp:revision>
  <cp:lastPrinted>2018-08-07T20:49:40Z</cp:lastPrinted>
  <dcterms:created xsi:type="dcterms:W3CDTF">2017-05-04T14:12:29Z</dcterms:created>
  <dcterms:modified xsi:type="dcterms:W3CDTF">2021-10-06T20:13:04Z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0x010100A19AB21F91937A4CA511AA968E3C7EE3</vt:lpwstr>
  </property>
  <property fmtid="{D5CDD505-2E9C-101B-9397-08002B2CF9AE}" pid="3" name="TitusGUID">
    <vt:lpwstr>6a8efa15-682e-4c91-938e-76e5428818bb</vt:lpwstr>
  </property>
  <property fmtid="{D5CDD505-2E9C-101B-9397-08002B2CF9AE}" pid="4" name="ContainsCUI">
    <vt:lpwstr>No</vt:lpwstr>
  </property>
</Properties>
</file>