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5"/>
  </p:notesMasterIdLst>
  <p:sldIdLst>
    <p:sldId id="319" r:id="rId6"/>
    <p:sldId id="343" r:id="rId7"/>
    <p:sldId id="333" r:id="rId8"/>
    <p:sldId id="334" r:id="rId9"/>
    <p:sldId id="335" r:id="rId10"/>
    <p:sldId id="326" r:id="rId11"/>
    <p:sldId id="320" r:id="rId12"/>
    <p:sldId id="336" r:id="rId13"/>
    <p:sldId id="338" r:id="rId14"/>
    <p:sldId id="321" r:id="rId15"/>
    <p:sldId id="340" r:id="rId16"/>
    <p:sldId id="342" r:id="rId17"/>
    <p:sldId id="339" r:id="rId18"/>
    <p:sldId id="341" r:id="rId19"/>
    <p:sldId id="256" r:id="rId20"/>
    <p:sldId id="257" r:id="rId21"/>
    <p:sldId id="262" r:id="rId22"/>
    <p:sldId id="263" r:id="rId23"/>
    <p:sldId id="3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FBF10-CD58-4D44-A2C3-505A0EC9B2DC}" v="3" dt="2021-11-29T20:02:48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5" autoAdjust="0"/>
    <p:restoredTop sz="86416" autoAdjust="0"/>
  </p:normalViewPr>
  <p:slideViewPr>
    <p:cSldViewPr snapToGrid="0">
      <p:cViewPr varScale="1">
        <p:scale>
          <a:sx n="132" d="100"/>
          <a:sy n="132" d="100"/>
        </p:scale>
        <p:origin x="91" y="595"/>
      </p:cViewPr>
      <p:guideLst/>
    </p:cSldViewPr>
  </p:slideViewPr>
  <p:outlineViewPr>
    <p:cViewPr>
      <p:scale>
        <a:sx n="33" d="100"/>
        <a:sy n="33" d="100"/>
      </p:scale>
      <p:origin x="0" y="-780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ACE1D-3FB6-BC46-8158-53861846C4F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7E419-9954-DF4B-9FDF-CEC8D7FF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6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78F8-F97B-49BC-BDD2-58D99374E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24640-6FDA-4DBE-B606-DA3A65FCA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5C043-E2A6-401D-AE5E-85E4D85E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529C-D4C5-465C-ADAC-67A1D8A62B1D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A8A46-22EB-424F-8CD0-64FF3F8D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Picture credits: Pete Linforth/Pixabay, Gerd Altmann/Pixabay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D1E81-149A-4D67-B1E8-D85210E2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3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1A8A-D676-475F-8C0E-3A54A9F7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BC724-BB96-4C29-860D-35D10B683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80279-F6E3-44E3-BC58-1025C6BF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B21B-2865-4CBB-93AA-7E429D9764F0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817E1-EFEB-435F-A3B0-F76CAC86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Picture credits: Pete Linforth/Pixabay, Gerd Altmann/Pixabay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81A7-4822-40EC-8D3A-621B2E62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9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31B656-BE69-47FF-B00A-66C38367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CE04A-2638-4151-9CDA-1B6D8BD9C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9097-9CFA-42B8-8E4B-DD4F4A0D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C9B2-6A88-4243-9A95-279CB7687B0C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CF108-3064-471F-B95D-6BCBF6D3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Picture credits: Pete Linforth/Pixabay, Gerd Altmann/Pixabay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AFF83-9258-4B09-B7AC-094A3737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9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A0684CC-1456-324B-906D-3F8BA1CB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032454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rgbClr val="00197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435592-AB79-174F-82F8-951400A59B4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1171197"/>
            <a:ext cx="5181600" cy="51478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6249"/>
            <a:ext cx="5181600" cy="432090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220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6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4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1F0CCA0-F70B-2C4F-87CA-C6473D25626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171194"/>
            <a:ext cx="5181599" cy="523028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695121"/>
            <a:ext cx="5181600" cy="4320903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22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600"/>
            </a:lvl2pPr>
            <a:lvl3pPr marL="1257300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400"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200"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1607C"/>
              </a:buClr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F7526F5-3D9F-0447-9EFA-B5C3B84B3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22973"/>
          <a:stretch/>
        </p:blipFill>
        <p:spPr>
          <a:xfrm>
            <a:off x="0" y="6153671"/>
            <a:ext cx="12192000" cy="704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998B79-7127-9B49-831C-86C7E31E5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34" t="25164" r="44737" b="59956"/>
          <a:stretch/>
        </p:blipFill>
        <p:spPr>
          <a:xfrm>
            <a:off x="11158838" y="6151876"/>
            <a:ext cx="860145" cy="69698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4D21D9-DA18-BC4B-A0DA-F544787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3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17467D"/>
                </a:solidFill>
              </a:defRPr>
            </a:lvl1pPr>
          </a:lstStyle>
          <a:p>
            <a:fld id="{37DFEC7B-BA41-AE4F-A7EE-87A56D6A0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6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AF1BF491-59CE-4383-879A-F8C0D2A6268E}"/>
              </a:ext>
            </a:extLst>
          </p:cNvPr>
          <p:cNvSpPr/>
          <p:nvPr userDrawn="1"/>
        </p:nvSpPr>
        <p:spPr>
          <a:xfrm rot="5400000">
            <a:off x="4412162" y="-874209"/>
            <a:ext cx="3332163" cy="12227511"/>
          </a:xfrm>
          <a:prstGeom prst="flowChartProcess">
            <a:avLst/>
          </a:prstGeom>
          <a:solidFill>
            <a:srgbClr val="092039"/>
          </a:solidFill>
          <a:ln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2A85A-7B4C-4066-A82E-A6C7795B1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374" y="665163"/>
            <a:ext cx="9029701" cy="2387600"/>
          </a:xfrm>
        </p:spPr>
        <p:txBody>
          <a:bodyPr anchor="b"/>
          <a:lstStyle>
            <a:lvl1pPr algn="l">
              <a:defRPr sz="6000">
                <a:solidFill>
                  <a:srgbClr val="0920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5C22B-8902-45C5-994B-9F6B8F5E7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3" y="4305299"/>
            <a:ext cx="9029701" cy="13430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510C1-74F3-4C0D-8C24-518B6734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B4443E-7C2A-4FB1-8E73-1AE8D789656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DE16E-AE98-4E39-8D36-AEB58013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D0E6D-7FDB-4621-82F1-F8177B2C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DE9C59-A739-4952-926A-6B2A33EA34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AB18F5CE-8587-41A7-83FC-23EF6A03D94E}"/>
              </a:ext>
            </a:extLst>
          </p:cNvPr>
          <p:cNvSpPr/>
          <p:nvPr userDrawn="1"/>
        </p:nvSpPr>
        <p:spPr>
          <a:xfrm>
            <a:off x="9528" y="3236911"/>
            <a:ext cx="5943597" cy="808042"/>
          </a:xfrm>
          <a:prstGeom prst="homePlat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National Science Foundation</a:t>
            </a:r>
          </a:p>
        </p:txBody>
      </p:sp>
      <p:pic>
        <p:nvPicPr>
          <p:cNvPr id="17" name="Picture 16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C7EAD52-D977-40D1-A3E5-50404FE564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925514"/>
            <a:ext cx="209408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2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92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AA35-0FD2-4242-B6ED-55B96239681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88375-355E-48D8-AA70-5C2A1B298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66F80-7394-47E8-B255-362F3F88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B4443E-7C2A-4FB1-8E73-1AE8D7896566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A1C6F-8774-4A57-BB35-180F5FDF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42DE2-0EBF-42FA-BDC4-AB038C35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609344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DE9C59-A739-4952-926A-6B2A33EA348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CD3799-C871-4D10-81D4-8C3A53ADBF72}"/>
              </a:ext>
            </a:extLst>
          </p:cNvPr>
          <p:cNvGrpSpPr/>
          <p:nvPr userDrawn="1"/>
        </p:nvGrpSpPr>
        <p:grpSpPr>
          <a:xfrm>
            <a:off x="47625" y="-9525"/>
            <a:ext cx="514350" cy="6867525"/>
            <a:chOff x="47625" y="-9525"/>
            <a:chExt cx="514350" cy="6867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4ABDCE-3070-4B09-BEEC-AF3F718E8313}"/>
                </a:ext>
              </a:extLst>
            </p:cNvPr>
            <p:cNvSpPr/>
            <p:nvPr userDrawn="1"/>
          </p:nvSpPr>
          <p:spPr>
            <a:xfrm>
              <a:off x="238125" y="0"/>
              <a:ext cx="123825" cy="6858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CD64C12-85FB-4B8A-9DD7-8C03E0A5DC23}"/>
                </a:ext>
              </a:extLst>
            </p:cNvPr>
            <p:cNvSpPr/>
            <p:nvPr userDrawn="1"/>
          </p:nvSpPr>
          <p:spPr>
            <a:xfrm>
              <a:off x="438150" y="0"/>
              <a:ext cx="123825" cy="6029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FEDC83C-8554-4D0E-A129-039DCF78BAB7}"/>
                </a:ext>
              </a:extLst>
            </p:cNvPr>
            <p:cNvSpPr/>
            <p:nvPr userDrawn="1"/>
          </p:nvSpPr>
          <p:spPr>
            <a:xfrm>
              <a:off x="47625" y="-9525"/>
              <a:ext cx="123825" cy="68580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09D7FD1B-B7C5-4B07-9D85-94043D0DA8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25" y="5839619"/>
            <a:ext cx="939650" cy="9445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605131-A444-4DBF-881E-04E08C61701E}"/>
              </a:ext>
            </a:extLst>
          </p:cNvPr>
          <p:cNvSpPr/>
          <p:nvPr userDrawn="1"/>
        </p:nvSpPr>
        <p:spPr>
          <a:xfrm>
            <a:off x="838200" y="5137"/>
            <a:ext cx="11353800" cy="230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Science Foundation | Social and Economic Sciences</a:t>
            </a:r>
          </a:p>
        </p:txBody>
      </p:sp>
    </p:spTree>
    <p:extLst>
      <p:ext uri="{BB962C8B-B14F-4D97-AF65-F5344CB8AC3E}">
        <p14:creationId xmlns:p14="http://schemas.microsoft.com/office/powerpoint/2010/main" val="2644659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92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39982-E164-4316-B089-7447E3FD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E855-54CD-4437-BA3F-CFE11B733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48C95-BA9E-494E-8022-271A6592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B4443E-7C2A-4FB1-8E73-1AE8D7896566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465D5-C267-4797-A4EA-BE736279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38E35-11A9-4DB9-B4C2-F44EF40F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E9C59-A739-4952-926A-6B2A33EA34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4CE581-8B4E-4324-973D-7FEF093E7A19}"/>
              </a:ext>
            </a:extLst>
          </p:cNvPr>
          <p:cNvGrpSpPr/>
          <p:nvPr userDrawn="1"/>
        </p:nvGrpSpPr>
        <p:grpSpPr>
          <a:xfrm>
            <a:off x="47625" y="-9525"/>
            <a:ext cx="514350" cy="6867525"/>
            <a:chOff x="47625" y="-9525"/>
            <a:chExt cx="514350" cy="686752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2990ACE-D056-40E2-9D34-F81E8EBC271B}"/>
                </a:ext>
              </a:extLst>
            </p:cNvPr>
            <p:cNvSpPr/>
            <p:nvPr userDrawn="1"/>
          </p:nvSpPr>
          <p:spPr>
            <a:xfrm>
              <a:off x="238125" y="0"/>
              <a:ext cx="123825" cy="6858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1351196-B417-4026-BD57-C9E06EBFAB36}"/>
                </a:ext>
              </a:extLst>
            </p:cNvPr>
            <p:cNvSpPr/>
            <p:nvPr userDrawn="1"/>
          </p:nvSpPr>
          <p:spPr>
            <a:xfrm>
              <a:off x="438150" y="0"/>
              <a:ext cx="123825" cy="6029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7241178-9073-4B37-B876-760C77FB509B}"/>
                </a:ext>
              </a:extLst>
            </p:cNvPr>
            <p:cNvSpPr/>
            <p:nvPr userDrawn="1"/>
          </p:nvSpPr>
          <p:spPr>
            <a:xfrm>
              <a:off x="47625" y="-9525"/>
              <a:ext cx="123825" cy="68580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BAF1784-E515-4BDC-9CFC-F9BE63FD7C93}"/>
              </a:ext>
            </a:extLst>
          </p:cNvPr>
          <p:cNvSpPr/>
          <p:nvPr userDrawn="1"/>
        </p:nvSpPr>
        <p:spPr>
          <a:xfrm>
            <a:off x="838200" y="5137"/>
            <a:ext cx="11353800" cy="230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Science Foundation | Social and Economic Sciences</a:t>
            </a:r>
          </a:p>
        </p:txBody>
      </p:sp>
      <p:pic>
        <p:nvPicPr>
          <p:cNvPr id="12" name="Picture 11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4C3AFF64-7CF0-48BA-98AE-AF01879D8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25" y="5839619"/>
            <a:ext cx="939650" cy="9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44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92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8C51-0B5D-4194-9D17-0D822F84E99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F3967-BFB0-4066-8A0E-E7669C113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ADC0F-F986-41FF-97FA-3A809AB91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AC217-15AB-4E09-A45E-324BAFA7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B4443E-7C2A-4FB1-8E73-1AE8D789656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D98C6-85AE-4FC4-AAF5-A07B01A6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370EC-4EFA-4C33-8014-5A815035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E9C59-A739-4952-926A-6B2A33EA34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201E53-812C-43AB-B9CA-F928E40B122C}"/>
              </a:ext>
            </a:extLst>
          </p:cNvPr>
          <p:cNvGrpSpPr/>
          <p:nvPr userDrawn="1"/>
        </p:nvGrpSpPr>
        <p:grpSpPr>
          <a:xfrm>
            <a:off x="47625" y="-9525"/>
            <a:ext cx="514350" cy="6867525"/>
            <a:chOff x="47625" y="-9525"/>
            <a:chExt cx="514350" cy="68675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0C3AFB0-9912-45AA-8FA2-577FC15B9A0B}"/>
                </a:ext>
              </a:extLst>
            </p:cNvPr>
            <p:cNvSpPr/>
            <p:nvPr userDrawn="1"/>
          </p:nvSpPr>
          <p:spPr>
            <a:xfrm>
              <a:off x="238125" y="0"/>
              <a:ext cx="123825" cy="6858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C776F4B-F00C-4C25-9A0B-94B7E988E0A3}"/>
                </a:ext>
              </a:extLst>
            </p:cNvPr>
            <p:cNvSpPr/>
            <p:nvPr userDrawn="1"/>
          </p:nvSpPr>
          <p:spPr>
            <a:xfrm>
              <a:off x="438150" y="0"/>
              <a:ext cx="123825" cy="6029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C97A67A-FAE8-4EA8-A9ED-38A13E0D00EC}"/>
                </a:ext>
              </a:extLst>
            </p:cNvPr>
            <p:cNvSpPr/>
            <p:nvPr userDrawn="1"/>
          </p:nvSpPr>
          <p:spPr>
            <a:xfrm>
              <a:off x="47625" y="-9525"/>
              <a:ext cx="123825" cy="68580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7733F91-721C-4E58-9E1C-9541A5D7E3D6}"/>
              </a:ext>
            </a:extLst>
          </p:cNvPr>
          <p:cNvSpPr/>
          <p:nvPr userDrawn="1"/>
        </p:nvSpPr>
        <p:spPr>
          <a:xfrm>
            <a:off x="838200" y="5137"/>
            <a:ext cx="11353800" cy="230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Science Foundation | Social and Economic Sciences</a:t>
            </a:r>
          </a:p>
        </p:txBody>
      </p:sp>
      <p:pic>
        <p:nvPicPr>
          <p:cNvPr id="13" name="Picture 12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30AA5189-9A8A-4D77-A14D-CA3550C0E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25" y="5839619"/>
            <a:ext cx="939650" cy="9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06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092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C64D-15D6-48DA-B648-C54A1DB1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49AA-4396-43EC-80B7-CE080514A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5F4E9-2CBA-468E-A412-92D1C84DA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E6C54-3479-4ADD-A6EF-8D7A31A27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1FA30-A063-4DB7-8B59-F36D7447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F04472-E29A-42F2-A039-87AF4C17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B4443E-7C2A-4FB1-8E73-1AE8D789656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A3FE4-67E0-4A87-81FB-B64915F2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F564F1-C0A5-42A8-8796-3F0D78B0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E9C59-A739-4952-926A-6B2A33EA34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FE694-4DB3-4F66-8486-65AE0C99FF02}"/>
              </a:ext>
            </a:extLst>
          </p:cNvPr>
          <p:cNvGrpSpPr/>
          <p:nvPr userDrawn="1"/>
        </p:nvGrpSpPr>
        <p:grpSpPr>
          <a:xfrm>
            <a:off x="47625" y="-9525"/>
            <a:ext cx="514350" cy="6867525"/>
            <a:chOff x="47625" y="-9525"/>
            <a:chExt cx="514350" cy="686752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CA1A09D-758C-4265-9E99-F95B8D74574C}"/>
                </a:ext>
              </a:extLst>
            </p:cNvPr>
            <p:cNvSpPr/>
            <p:nvPr userDrawn="1"/>
          </p:nvSpPr>
          <p:spPr>
            <a:xfrm>
              <a:off x="238125" y="0"/>
              <a:ext cx="123825" cy="6858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9F8003C-2AAE-4F6E-9902-410E60D2AC87}"/>
                </a:ext>
              </a:extLst>
            </p:cNvPr>
            <p:cNvSpPr/>
            <p:nvPr userDrawn="1"/>
          </p:nvSpPr>
          <p:spPr>
            <a:xfrm>
              <a:off x="438150" y="0"/>
              <a:ext cx="123825" cy="6029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00CCEEB-4AF1-483D-BB75-B9BA85A99798}"/>
                </a:ext>
              </a:extLst>
            </p:cNvPr>
            <p:cNvSpPr/>
            <p:nvPr userDrawn="1"/>
          </p:nvSpPr>
          <p:spPr>
            <a:xfrm>
              <a:off x="47625" y="-9525"/>
              <a:ext cx="123825" cy="68580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2324344-3280-4F3D-AE4D-285311CD4380}"/>
              </a:ext>
            </a:extLst>
          </p:cNvPr>
          <p:cNvSpPr/>
          <p:nvPr userDrawn="1"/>
        </p:nvSpPr>
        <p:spPr>
          <a:xfrm>
            <a:off x="838200" y="5137"/>
            <a:ext cx="11353800" cy="230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Science Foundation | Social and Economic Sciences</a:t>
            </a:r>
          </a:p>
        </p:txBody>
      </p:sp>
      <p:pic>
        <p:nvPicPr>
          <p:cNvPr id="15" name="Picture 1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C4D0F3D-D198-47F9-AB58-BF91E4DF3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25" y="5839619"/>
            <a:ext cx="939650" cy="9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10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92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D3D5-C974-4278-9B0B-8A4052A7029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9BEF4-A502-4592-A391-D49BDF80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B4443E-7C2A-4FB1-8E73-1AE8D789656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749FC-C1B4-4A1D-9D5D-7AB2681B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52D35-0C52-4AB7-A0EE-9647AA94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E9C59-A739-4952-926A-6B2A33EA34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D19162-DF22-4868-89AB-FD3C4430A80C}"/>
              </a:ext>
            </a:extLst>
          </p:cNvPr>
          <p:cNvGrpSpPr/>
          <p:nvPr userDrawn="1"/>
        </p:nvGrpSpPr>
        <p:grpSpPr>
          <a:xfrm>
            <a:off x="47625" y="-9525"/>
            <a:ext cx="514350" cy="6867525"/>
            <a:chOff x="47625" y="-9525"/>
            <a:chExt cx="514350" cy="6867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89C33B0-CC0A-426D-8E2D-F76ACDF92B64}"/>
                </a:ext>
              </a:extLst>
            </p:cNvPr>
            <p:cNvSpPr/>
            <p:nvPr userDrawn="1"/>
          </p:nvSpPr>
          <p:spPr>
            <a:xfrm>
              <a:off x="238125" y="0"/>
              <a:ext cx="123825" cy="6858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CFB652F-7C75-42C6-B27E-51D50E324123}"/>
                </a:ext>
              </a:extLst>
            </p:cNvPr>
            <p:cNvSpPr/>
            <p:nvPr userDrawn="1"/>
          </p:nvSpPr>
          <p:spPr>
            <a:xfrm>
              <a:off x="438150" y="0"/>
              <a:ext cx="123825" cy="6029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EDE2220-9DCB-41CD-A7A8-AAEA360F78F3}"/>
                </a:ext>
              </a:extLst>
            </p:cNvPr>
            <p:cNvSpPr/>
            <p:nvPr userDrawn="1"/>
          </p:nvSpPr>
          <p:spPr>
            <a:xfrm>
              <a:off x="47625" y="-9525"/>
              <a:ext cx="123825" cy="68580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BE3933F-8B7B-4B69-B025-737AD2A58CE2}"/>
              </a:ext>
            </a:extLst>
          </p:cNvPr>
          <p:cNvSpPr/>
          <p:nvPr userDrawn="1"/>
        </p:nvSpPr>
        <p:spPr>
          <a:xfrm>
            <a:off x="838200" y="5137"/>
            <a:ext cx="11353800" cy="230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Science Foundation | Social and Economic Sciences</a:t>
            </a:r>
          </a:p>
        </p:txBody>
      </p:sp>
      <p:pic>
        <p:nvPicPr>
          <p:cNvPr id="11" name="Picture 10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940E2470-1C17-4D6C-9D01-7C414486F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25" y="5839619"/>
            <a:ext cx="939650" cy="9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99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92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780A8-B6DE-4C6D-A6C0-C39EADB6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B4443E-7C2A-4FB1-8E73-1AE8D789656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FB29E-D4D9-44DC-8112-BC54ACA2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5286C-CC58-44CB-98FE-C839057F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E9C59-A739-4952-926A-6B2A33EA34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29D1E5-3398-4E54-80CA-BE4AA587469E}"/>
              </a:ext>
            </a:extLst>
          </p:cNvPr>
          <p:cNvGrpSpPr/>
          <p:nvPr userDrawn="1"/>
        </p:nvGrpSpPr>
        <p:grpSpPr>
          <a:xfrm>
            <a:off x="47625" y="-9525"/>
            <a:ext cx="514350" cy="6867525"/>
            <a:chOff x="47625" y="-9525"/>
            <a:chExt cx="514350" cy="68675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A5F374B-3538-42F1-8DA6-3B6B89E8C502}"/>
                </a:ext>
              </a:extLst>
            </p:cNvPr>
            <p:cNvSpPr/>
            <p:nvPr userDrawn="1"/>
          </p:nvSpPr>
          <p:spPr>
            <a:xfrm>
              <a:off x="238125" y="0"/>
              <a:ext cx="123825" cy="6858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6834ED6-BAB5-43FA-AA4C-896E3695B380}"/>
                </a:ext>
              </a:extLst>
            </p:cNvPr>
            <p:cNvSpPr/>
            <p:nvPr userDrawn="1"/>
          </p:nvSpPr>
          <p:spPr>
            <a:xfrm>
              <a:off x="438150" y="0"/>
              <a:ext cx="123825" cy="6029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CF74EAD-7B94-48A6-8563-4285F8AF63AF}"/>
                </a:ext>
              </a:extLst>
            </p:cNvPr>
            <p:cNvSpPr/>
            <p:nvPr userDrawn="1"/>
          </p:nvSpPr>
          <p:spPr>
            <a:xfrm>
              <a:off x="47625" y="-9525"/>
              <a:ext cx="123825" cy="68580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79D9FD2-23A6-4379-A539-EA0EC525ADCA}"/>
              </a:ext>
            </a:extLst>
          </p:cNvPr>
          <p:cNvSpPr/>
          <p:nvPr userDrawn="1"/>
        </p:nvSpPr>
        <p:spPr>
          <a:xfrm>
            <a:off x="838200" y="5137"/>
            <a:ext cx="11353800" cy="230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Science Foundation | Social and Economic Sciences</a:t>
            </a:r>
          </a:p>
        </p:txBody>
      </p:sp>
      <p:pic>
        <p:nvPicPr>
          <p:cNvPr id="10" name="Picture 9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D570646C-BBA9-45FD-BE9C-DD62EB688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25" y="5839619"/>
            <a:ext cx="939650" cy="9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4007-683E-4EC6-9BB2-E52D4158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6E26D-9835-4D93-BBE1-17EB4E7F0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FEB29-D9A9-4ECC-B216-2D33EDB1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EC41-915B-49F3-8B6D-2003102293DC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06020-6DDD-4076-8A24-80F9C750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Picture credits: Pete Linforth/Pixabay, Gerd Altmann/Pixabay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669BD-F651-41E6-BB67-44C386FE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ent (Right)">
    <p:bg>
      <p:bgPr>
        <a:solidFill>
          <a:srgbClr val="092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780A8-B6DE-4C6D-A6C0-C39EADB6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B4443E-7C2A-4FB1-8E73-1AE8D789656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FB29E-D4D9-44DC-8112-BC54ACA2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5286C-CC58-44CB-98FE-C839057F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E9C59-A739-4952-926A-6B2A33EA34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29D1E5-3398-4E54-80CA-BE4AA587469E}"/>
              </a:ext>
            </a:extLst>
          </p:cNvPr>
          <p:cNvGrpSpPr/>
          <p:nvPr userDrawn="1"/>
        </p:nvGrpSpPr>
        <p:grpSpPr>
          <a:xfrm>
            <a:off x="47625" y="-9525"/>
            <a:ext cx="514350" cy="6867525"/>
            <a:chOff x="47625" y="-9525"/>
            <a:chExt cx="514350" cy="68675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A5F374B-3538-42F1-8DA6-3B6B89E8C502}"/>
                </a:ext>
              </a:extLst>
            </p:cNvPr>
            <p:cNvSpPr/>
            <p:nvPr userDrawn="1"/>
          </p:nvSpPr>
          <p:spPr>
            <a:xfrm>
              <a:off x="238125" y="0"/>
              <a:ext cx="123825" cy="6858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6834ED6-BAB5-43FA-AA4C-896E3695B380}"/>
                </a:ext>
              </a:extLst>
            </p:cNvPr>
            <p:cNvSpPr/>
            <p:nvPr userDrawn="1"/>
          </p:nvSpPr>
          <p:spPr>
            <a:xfrm>
              <a:off x="438150" y="0"/>
              <a:ext cx="123825" cy="6029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CF74EAD-7B94-48A6-8563-4285F8AF63AF}"/>
                </a:ext>
              </a:extLst>
            </p:cNvPr>
            <p:cNvSpPr/>
            <p:nvPr userDrawn="1"/>
          </p:nvSpPr>
          <p:spPr>
            <a:xfrm>
              <a:off x="47625" y="-9525"/>
              <a:ext cx="123825" cy="68580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79D9FD2-23A6-4379-A539-EA0EC525ADCA}"/>
              </a:ext>
            </a:extLst>
          </p:cNvPr>
          <p:cNvSpPr/>
          <p:nvPr userDrawn="1"/>
        </p:nvSpPr>
        <p:spPr>
          <a:xfrm>
            <a:off x="838200" y="5137"/>
            <a:ext cx="11353800" cy="230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Science Foundation | Social and Economic Sciences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1D3745-2561-4387-B461-45D618A8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254" y="903137"/>
            <a:ext cx="8025137" cy="1325563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FECAB8-D2A1-4478-8DE6-D11F718D1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846" y="2592121"/>
            <a:ext cx="8054545" cy="3362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3671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92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9583-B66D-4DED-AA03-167A15CD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7541A-0461-4CA4-A287-0737582DB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8F75B-EE23-44FB-B09B-70C20E935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515F2-3C97-45D0-8A78-A80DC52D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B4443E-7C2A-4FB1-8E73-1AE8D789656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C270D-05C8-4042-B3C6-572ECC277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7E75A-39CA-4C42-BD99-95A602D0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E9C59-A739-4952-926A-6B2A33EA34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5D8930-8FC6-4ED8-976F-4B463C560872}"/>
              </a:ext>
            </a:extLst>
          </p:cNvPr>
          <p:cNvGrpSpPr/>
          <p:nvPr userDrawn="1"/>
        </p:nvGrpSpPr>
        <p:grpSpPr>
          <a:xfrm>
            <a:off x="47625" y="-9525"/>
            <a:ext cx="514350" cy="6867525"/>
            <a:chOff x="47625" y="-9525"/>
            <a:chExt cx="514350" cy="68675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2CFCAF1-D060-4741-A53A-E96DE8A85389}"/>
                </a:ext>
              </a:extLst>
            </p:cNvPr>
            <p:cNvSpPr/>
            <p:nvPr userDrawn="1"/>
          </p:nvSpPr>
          <p:spPr>
            <a:xfrm>
              <a:off x="238125" y="0"/>
              <a:ext cx="123825" cy="6858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771EFB-434F-4E89-B974-18F95DD6FDC9}"/>
                </a:ext>
              </a:extLst>
            </p:cNvPr>
            <p:cNvSpPr/>
            <p:nvPr userDrawn="1"/>
          </p:nvSpPr>
          <p:spPr>
            <a:xfrm>
              <a:off x="438150" y="0"/>
              <a:ext cx="123825" cy="6029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EFC13E2-D38C-47C1-90B8-4908100C3BB1}"/>
                </a:ext>
              </a:extLst>
            </p:cNvPr>
            <p:cNvSpPr/>
            <p:nvPr userDrawn="1"/>
          </p:nvSpPr>
          <p:spPr>
            <a:xfrm>
              <a:off x="47625" y="-9525"/>
              <a:ext cx="123825" cy="68580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EBCE0-DE00-4664-B010-706305BF028C}"/>
              </a:ext>
            </a:extLst>
          </p:cNvPr>
          <p:cNvSpPr/>
          <p:nvPr userDrawn="1"/>
        </p:nvSpPr>
        <p:spPr>
          <a:xfrm>
            <a:off x="838200" y="5137"/>
            <a:ext cx="11353800" cy="230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Science Foundation | Social and Economic Sciences</a:t>
            </a:r>
          </a:p>
        </p:txBody>
      </p:sp>
      <p:pic>
        <p:nvPicPr>
          <p:cNvPr id="13" name="Picture 12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FD174FC6-69FD-4501-B9BC-3BDDF70E3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25" y="5839619"/>
            <a:ext cx="939650" cy="9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82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92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62E90-8F53-4F60-8B01-01143CA5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F843F-6EB6-47DD-A4EF-EFC5A6998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E39B5-A27C-48EA-A050-2C80B1A19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02502-3A37-4E51-9EAE-7922AB10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B4443E-7C2A-4FB1-8E73-1AE8D789656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31234-D2FF-45A7-BFB8-F8A76ACA2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F8496-C971-481F-9680-520BE77F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E9C59-A739-4952-926A-6B2A33EA34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577F67-4348-4D78-BC0E-14A90244CD4F}"/>
              </a:ext>
            </a:extLst>
          </p:cNvPr>
          <p:cNvGrpSpPr/>
          <p:nvPr userDrawn="1"/>
        </p:nvGrpSpPr>
        <p:grpSpPr>
          <a:xfrm>
            <a:off x="47625" y="-9525"/>
            <a:ext cx="514350" cy="6867525"/>
            <a:chOff x="47625" y="-9525"/>
            <a:chExt cx="514350" cy="68675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806904A-59C7-4CC3-A834-099F2FF22C72}"/>
                </a:ext>
              </a:extLst>
            </p:cNvPr>
            <p:cNvSpPr/>
            <p:nvPr userDrawn="1"/>
          </p:nvSpPr>
          <p:spPr>
            <a:xfrm>
              <a:off x="238125" y="0"/>
              <a:ext cx="123825" cy="6858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1A1003A-3314-434D-9603-836DD1A8D28B}"/>
                </a:ext>
              </a:extLst>
            </p:cNvPr>
            <p:cNvSpPr/>
            <p:nvPr userDrawn="1"/>
          </p:nvSpPr>
          <p:spPr>
            <a:xfrm>
              <a:off x="438150" y="0"/>
              <a:ext cx="123825" cy="6029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5C10C8C-AA28-4743-AE6C-0FA1C51480C9}"/>
                </a:ext>
              </a:extLst>
            </p:cNvPr>
            <p:cNvSpPr/>
            <p:nvPr userDrawn="1"/>
          </p:nvSpPr>
          <p:spPr>
            <a:xfrm>
              <a:off x="47625" y="-9525"/>
              <a:ext cx="123825" cy="68580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304F7BB-AA1A-4DF9-83C5-565C33082390}"/>
              </a:ext>
            </a:extLst>
          </p:cNvPr>
          <p:cNvSpPr/>
          <p:nvPr userDrawn="1"/>
        </p:nvSpPr>
        <p:spPr>
          <a:xfrm>
            <a:off x="838200" y="5137"/>
            <a:ext cx="11353800" cy="230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Science Foundation | Social and Economic Sciences</a:t>
            </a:r>
          </a:p>
        </p:txBody>
      </p:sp>
      <p:pic>
        <p:nvPicPr>
          <p:cNvPr id="13" name="Picture 12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B3910D4-39B7-473D-AC67-E17F66D4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25" y="5839619"/>
            <a:ext cx="939650" cy="9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4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092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58AFE-A58C-4C81-BC8F-E78241619F5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B298A-92FA-40F5-8638-98C8E82F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63C21-50A9-4C41-892F-BBE783549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B4443E-7C2A-4FB1-8E73-1AE8D789656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5FA8F-8ACD-4905-85AF-4223B92A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1EAC3-23E2-4F79-8AB8-7E8F20FA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E9C59-A739-4952-926A-6B2A33EA34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7B9C12-6ACF-4A60-A173-E489937B8C5B}"/>
              </a:ext>
            </a:extLst>
          </p:cNvPr>
          <p:cNvGrpSpPr/>
          <p:nvPr userDrawn="1"/>
        </p:nvGrpSpPr>
        <p:grpSpPr>
          <a:xfrm>
            <a:off x="47625" y="-9525"/>
            <a:ext cx="514350" cy="6867525"/>
            <a:chOff x="47625" y="-9525"/>
            <a:chExt cx="514350" cy="686752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DC753E3-54BC-4F69-BC3F-C5A9F2D38D42}"/>
                </a:ext>
              </a:extLst>
            </p:cNvPr>
            <p:cNvSpPr/>
            <p:nvPr userDrawn="1"/>
          </p:nvSpPr>
          <p:spPr>
            <a:xfrm>
              <a:off x="238125" y="0"/>
              <a:ext cx="123825" cy="6858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A09BA0C-CB4C-4073-80C1-6A1811C6885B}"/>
                </a:ext>
              </a:extLst>
            </p:cNvPr>
            <p:cNvSpPr/>
            <p:nvPr userDrawn="1"/>
          </p:nvSpPr>
          <p:spPr>
            <a:xfrm>
              <a:off x="438150" y="0"/>
              <a:ext cx="123825" cy="6029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6AC016F-4F1A-4BF8-8FE3-927E798F366E}"/>
                </a:ext>
              </a:extLst>
            </p:cNvPr>
            <p:cNvSpPr/>
            <p:nvPr userDrawn="1"/>
          </p:nvSpPr>
          <p:spPr>
            <a:xfrm>
              <a:off x="47625" y="-9525"/>
              <a:ext cx="123825" cy="68580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B68E5-511C-49A0-80F3-291ACE86ACB8}"/>
              </a:ext>
            </a:extLst>
          </p:cNvPr>
          <p:cNvSpPr/>
          <p:nvPr userDrawn="1"/>
        </p:nvSpPr>
        <p:spPr>
          <a:xfrm>
            <a:off x="838200" y="5137"/>
            <a:ext cx="11353800" cy="230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Science Foundation | Social and Economic Sciences</a:t>
            </a:r>
          </a:p>
        </p:txBody>
      </p:sp>
      <p:pic>
        <p:nvPicPr>
          <p:cNvPr id="12" name="Picture 11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1A071FA7-A002-4FAF-B3FD-FDC5FB397F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25" y="5839619"/>
            <a:ext cx="939650" cy="9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93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092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B61EA-D412-457E-B610-467E02819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B12C1-24C5-423D-AAEA-7638B8548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032D2-01B4-441C-86BA-27EDD8EB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443E-7C2A-4FB1-8E73-1AE8D78965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2CB6E-605A-4649-9138-1AB2CC3F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ECE83-C1B1-40A8-B8A9-3AE9F3E6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9C59-A739-4952-926A-6B2A33EA348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FCF266-A38C-46D3-8F29-E6155C31447E}"/>
              </a:ext>
            </a:extLst>
          </p:cNvPr>
          <p:cNvGrpSpPr/>
          <p:nvPr userDrawn="1"/>
        </p:nvGrpSpPr>
        <p:grpSpPr>
          <a:xfrm>
            <a:off x="47625" y="-9525"/>
            <a:ext cx="514350" cy="6867525"/>
            <a:chOff x="47625" y="-9525"/>
            <a:chExt cx="514350" cy="686752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82662B4-3AF4-48BE-8AFB-5908AAA6EC2C}"/>
                </a:ext>
              </a:extLst>
            </p:cNvPr>
            <p:cNvSpPr/>
            <p:nvPr userDrawn="1"/>
          </p:nvSpPr>
          <p:spPr>
            <a:xfrm>
              <a:off x="238125" y="0"/>
              <a:ext cx="123825" cy="6858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1934AE6-7A2C-4194-B649-414588A261BA}"/>
                </a:ext>
              </a:extLst>
            </p:cNvPr>
            <p:cNvSpPr/>
            <p:nvPr userDrawn="1"/>
          </p:nvSpPr>
          <p:spPr>
            <a:xfrm>
              <a:off x="438150" y="0"/>
              <a:ext cx="123825" cy="602932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58E2E13-DABE-4588-A3CE-42A5F2702407}"/>
                </a:ext>
              </a:extLst>
            </p:cNvPr>
            <p:cNvSpPr/>
            <p:nvPr userDrawn="1"/>
          </p:nvSpPr>
          <p:spPr>
            <a:xfrm>
              <a:off x="47625" y="-9525"/>
              <a:ext cx="123825" cy="6858000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4579DFF-30F0-4B42-A934-2C849A9AF092}"/>
              </a:ext>
            </a:extLst>
          </p:cNvPr>
          <p:cNvSpPr/>
          <p:nvPr userDrawn="1"/>
        </p:nvSpPr>
        <p:spPr>
          <a:xfrm>
            <a:off x="838200" y="5137"/>
            <a:ext cx="11353800" cy="230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Science Foundation | Social and Economic Sciences</a:t>
            </a:r>
          </a:p>
        </p:txBody>
      </p:sp>
      <p:pic>
        <p:nvPicPr>
          <p:cNvPr id="12" name="Picture 11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924EC102-2EBA-4000-93A3-EBCC988CE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25" y="5839619"/>
            <a:ext cx="939650" cy="9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9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A89B-6E21-41D0-AE6B-4B4C1EBB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1280E-1A48-4CF4-8E1D-3DF6F517C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F5CED-DF1B-40FB-8D13-640226D3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CCB-B6FA-4A99-A381-C9D6D1A691A5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6C455-F7F4-4537-92C7-59E74AE5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Picture credits: Pete Linforth/Pixabay, Gerd Altmann/Pixabay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6E6F8-6FF7-4E90-9915-9920C04D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7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4189-8457-4278-8CB3-037C9CD2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A3291-6866-4E25-9FC9-AC35360B8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2117E-A52D-4D5C-85A5-F82554B9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FE1EB-D658-456F-A42B-F8384509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8F2D-8D98-4E26-878B-240E071E850B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4E762-5D29-4BB3-9D34-B6A863CE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Picture credits: Pete Linforth/Pixabay, Gerd Altmann/Pixabay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00A2B-DC9E-4CD4-B0CF-2E2181DB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8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7DAC-6909-4690-B79D-9826EA6D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4B5CB-45DD-4709-A969-594148CF6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A9AC4-FAB2-45FC-BD46-0DBC246AC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3385A-35B7-4F30-9C4D-FA9CDE027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6B847-7CB8-4C68-83A2-E0EE2A3BB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05650-6E4D-4DA8-96A3-1DC223DF8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603D-40D2-46A7-9005-A2727BDE2A98}" type="datetime1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92E128-3437-4C02-AD53-44D81944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Picture credits: Pete Linforth/Pixabay, Gerd Altmann/Pixabay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7969E-72DC-484D-916C-6676B4E4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4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77065-EF72-47BF-AA06-F88C5E9E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8C9E4-BF44-4731-BF79-D84E19EC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76E7-1D3B-41D1-9E8C-C3F2F3EADD96}" type="datetime1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443CD-001D-44B4-BBAD-4F4AD3D1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Picture credits: Pete Linforth/Pixabay, Gerd Altmann/Pixabay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15518-8291-4C91-8E6B-E65C68C8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1F669-9195-44A1-A537-3B74AFFD0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B87C-DF6F-48C0-8533-2450A9153341}" type="datetime1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4AD87-D74F-4E5F-AE68-5080B561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Picture credits: Pete Linforth/Pixabay, Gerd Altmann/Pixabay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FEF03-BE29-415B-8669-3CB05241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4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8F57-769B-43CF-8DF5-74DC9200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9005-5FDB-4E00-BA16-CEF079C6C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1859A-98F8-46CE-867D-C7BD99540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FF797-8B6E-441D-9DBE-1E8D874D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162A-AAF4-4E2A-A199-5E5B4893C0A8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6320E-E7D0-466F-8D75-7A998AA9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Picture credits: Pete Linforth/Pixabay, Gerd Altmann/Pixabay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1364B-E315-43FD-AE73-2B0A2C0F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1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E85D-B6D2-479C-98E5-CCBFCC0C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963D5B-00A7-4514-930C-720D76074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D6088-782B-45C5-9CD8-49A97AE9D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57FC1-8C8F-4B05-A50B-57205713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485E-4F9F-46BC-A380-E0B23CEB0E6D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2471A-E253-43A8-86EB-43B91FB4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Picture credits: Pete Linforth/Pixabay, Gerd Altmann/Pixabay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52A35-B21D-4999-986B-5D00DC63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9E082-EEDF-41C3-B065-2B3D1D35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C2C18-6F35-48F6-9977-9BD177DB2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E1F90-5C08-460E-8A89-A3BDD5593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F1517-4C7F-44E7-9195-21A8A4062AC7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5C68C-33E9-464E-B20E-063FA17AC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Picture credits: Pete Linforth/Pixabay, Gerd Altmann/Pixabay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D60D4-19AE-4A01-B511-F1AC685C2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2A2B-511E-4E01-8B37-3462168546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" descr="  ">
            <a:extLst>
              <a:ext uri="{FF2B5EF4-FFF2-40B4-BE49-F238E27FC236}">
                <a16:creationId xmlns:a16="http://schemas.microsoft.com/office/drawing/2014/main" id="{B284CCDB-E8EB-437F-9471-69B80EA318C3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8" name="fl" descr="  ">
            <a:extLst>
              <a:ext uri="{FF2B5EF4-FFF2-40B4-BE49-F238E27FC236}">
                <a16:creationId xmlns:a16="http://schemas.microsoft.com/office/drawing/2014/main" id="{37CE319E-F2AF-40DC-A3D9-5B7AEBA27795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1657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4D3171-CA9F-461B-B639-9E968785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6FF58-0F2E-47FB-9542-BC7CFA39C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73D44-E10E-4125-BC36-8AE178D7B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B4443E-7C2A-4FB1-8E73-1AE8D7896566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57C7-CB24-4434-8870-E6433CB8F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E77F1-97E2-4A0D-B953-1BF2DFF0B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607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DE9C59-A739-4952-926A-6B2A33EA34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c" descr="  ">
            <a:extLst>
              <a:ext uri="{FF2B5EF4-FFF2-40B4-BE49-F238E27FC236}">
                <a16:creationId xmlns:a16="http://schemas.microsoft.com/office/drawing/2014/main" id="{54CFD26F-F7C2-4DB0-877C-17A29AF9D439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8" name="fl" descr="  ">
            <a:extLst>
              <a:ext uri="{FF2B5EF4-FFF2-40B4-BE49-F238E27FC236}">
                <a16:creationId xmlns:a16="http://schemas.microsoft.com/office/drawing/2014/main" id="{D4268C5E-7855-4CD9-81D7-8C34A2E59A73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179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67-020-1029-z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67-020-1029-z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eta.nsf.gov/funding/opportunities/methodology-measurement-and-statistics-mms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2022/nsf22505/nsf22505.ht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sf.gov/pubs/policydocs/pappg22_1/nsf22_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3B6F86-BD60-4784-8ED1-56ECF1D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Human Networks and Data Science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FFBAE2-3E2E-4A38-BFAB-5DEC20F622CB}"/>
              </a:ext>
            </a:extLst>
          </p:cNvPr>
          <p:cNvSpPr txBox="1"/>
          <p:nvPr/>
        </p:nvSpPr>
        <p:spPr>
          <a:xfrm>
            <a:off x="487915" y="2718661"/>
            <a:ext cx="4832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NSF 22-505</a:t>
            </a:r>
          </a:p>
          <a:p>
            <a:endParaRPr lang="en-US" sz="2400" dirty="0"/>
          </a:p>
          <a:p>
            <a:r>
              <a:rPr lang="en-US" sz="2400" dirty="0"/>
              <a:t>Informational Webinar</a:t>
            </a:r>
          </a:p>
          <a:p>
            <a:r>
              <a:rPr lang="en-US" sz="2400" dirty="0"/>
              <a:t>November 30, 2021</a:t>
            </a:r>
          </a:p>
        </p:txBody>
      </p:sp>
      <p:pic>
        <p:nvPicPr>
          <p:cNvPr id="7" name="HeadImage" descr="A drawing of a human brain superimposed on a woman's head, surrounded by electronic circuit diagrams and binary data.  The background is a city skyline and expressway at night. Picture credit: Pete Linforth/Pixabay">
            <a:extLst>
              <a:ext uri="{FF2B5EF4-FFF2-40B4-BE49-F238E27FC236}">
                <a16:creationId xmlns:a16="http://schemas.microsoft.com/office/drawing/2014/main" id="{1FD99A6F-013D-40F5-99C9-1D0D746BA9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 r="-2" b="1086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NetworkImage" descr="A world map showing connections between regions, roughly corresponding to internet activity and/or light intensity as seen from orbit.  Picture credit: Gerd Altmann/Pixabay">
            <a:extLst>
              <a:ext uri="{FF2B5EF4-FFF2-40B4-BE49-F238E27FC236}">
                <a16:creationId xmlns:a16="http://schemas.microsoft.com/office/drawing/2014/main" id="{D4DFF053-BB0D-4A22-B5E5-0880D6256B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83024" y="3364992"/>
            <a:ext cx="7308975" cy="349299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7A51BA-8E89-400B-8E1C-4686CDDA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560" y="6430811"/>
            <a:ext cx="4404604" cy="290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credits: Pete 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Linforth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Pixabay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Gerd Altmann/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Pixabay</a:t>
            </a: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23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9083-9D74-CE4C-82C1-35BC0D16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23" y="641850"/>
            <a:ext cx="4040203" cy="1535865"/>
          </a:xfrm>
        </p:spPr>
        <p:txBody>
          <a:bodyPr>
            <a:normAutofit/>
          </a:bodyPr>
          <a:lstStyle/>
          <a:p>
            <a:r>
              <a:rPr lang="en-US" sz="3200" b="1" dirty="0"/>
              <a:t>HNDS-R: Core Research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 descr="Three panels showing a network of nodes arranged in a cube.  Network temperature increases across the three panels, as shown by increasing number and length of tangles of edges connecting the nodes.Figure 3 from Liu, Dehmamy, &amp; Barabási .  Nat. Phys. (2020), https://doi.org/10.1038/s41567-020-1029-z, used with permission">
            <a:extLst>
              <a:ext uri="{FF2B5EF4-FFF2-40B4-BE49-F238E27FC236}">
                <a16:creationId xmlns:a16="http://schemas.microsoft.com/office/drawing/2014/main" id="{8891583B-E40B-BD4A-ACBF-8BB6CCF9C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3" r="1" b="21924"/>
          <a:stretch/>
        </p:blipFill>
        <p:spPr>
          <a:xfrm>
            <a:off x="5213042" y="498197"/>
            <a:ext cx="6424542" cy="18125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9FF1E-2338-634B-AF97-B0EB7EC09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23" y="2731167"/>
            <a:ext cx="10855822" cy="331204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Advance theory in a core SBE discipline by the application of data and network science methods, particularly by using big data, developing complex, hierarchical, nonstationary, and/or dynamic networks, and/or mixed methods. </a:t>
            </a:r>
          </a:p>
          <a:p>
            <a:r>
              <a:rPr lang="en-US" sz="2000" dirty="0"/>
              <a:t>100% co-reviewed with other programs.</a:t>
            </a:r>
            <a:r>
              <a:rPr lang="en-US" sz="2000" b="1" dirty="0"/>
              <a:t>  Discuss which is most appropriate with the HNDS program director. </a:t>
            </a:r>
          </a:p>
          <a:p>
            <a:pPr lvl="1"/>
            <a:r>
              <a:rPr lang="en-US" sz="1600" dirty="0"/>
              <a:t>Submit to the program that best represents the core discipline (e.g., Sociology) and choose HNDS-R as a secondary unit of consideration (UOC) </a:t>
            </a:r>
          </a:p>
          <a:p>
            <a:pPr lvl="1"/>
            <a:r>
              <a:rPr lang="en-US" sz="1600" dirty="0"/>
              <a:t>Submit directly to HNDS-R and choose the representative program (e.g., Perception, Action &amp; Cognition) as a secondary UOC.  </a:t>
            </a:r>
            <a:endParaRPr lang="en-US" sz="1600" b="1" dirty="0"/>
          </a:p>
          <a:p>
            <a:r>
              <a:rPr lang="en-US" sz="2000" dirty="0"/>
              <a:t>Typical awards around $400K.  Larger awards up to $1.2M for convergent research teams (including SBE science, computer science, statistics, applied math, etc.)</a:t>
            </a:r>
            <a:endParaRPr lang="en-US" sz="1100" dirty="0"/>
          </a:p>
          <a:p>
            <a:endParaRPr lang="en-US" sz="2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1E4EA-3699-0541-A2B0-840CC93C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083" y="6356350"/>
            <a:ext cx="6112969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tx1"/>
                </a:solidFill>
              </a:rPr>
              <a:t>Figure 3 from Liu, </a:t>
            </a:r>
            <a:r>
              <a:rPr lang="en-US" sz="900" dirty="0" err="1">
                <a:solidFill>
                  <a:schemeClr val="tx1"/>
                </a:solidFill>
              </a:rPr>
              <a:t>Dehmamy</a:t>
            </a:r>
            <a:r>
              <a:rPr lang="en-US" sz="900" dirty="0">
                <a:solidFill>
                  <a:schemeClr val="tx1"/>
                </a:solidFill>
              </a:rPr>
              <a:t>, &amp; </a:t>
            </a:r>
            <a:r>
              <a:rPr lang="en-US" sz="900" dirty="0" err="1">
                <a:solidFill>
                  <a:schemeClr val="tx1"/>
                </a:solidFill>
              </a:rPr>
              <a:t>Barabási</a:t>
            </a:r>
            <a:r>
              <a:rPr lang="en-US" sz="900" dirty="0">
                <a:solidFill>
                  <a:schemeClr val="tx1"/>
                </a:solidFill>
              </a:rPr>
              <a:t> .  Nat. Phys. (2020), </a:t>
            </a:r>
            <a:r>
              <a:rPr lang="en-US" sz="900" dirty="0">
                <a:solidFill>
                  <a:schemeClr val="tx1"/>
                </a:solidFill>
                <a:hlinkClick r:id="rId3"/>
              </a:rPr>
              <a:t>https://doi.org/10.1038/s41567-020-1029-z</a:t>
            </a:r>
            <a:r>
              <a:rPr lang="en-US" sz="900" dirty="0">
                <a:solidFill>
                  <a:schemeClr val="tx1"/>
                </a:solidFill>
              </a:rPr>
              <a:t>, used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345882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9083-9D74-CE4C-82C1-35BC0D16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16" y="641850"/>
            <a:ext cx="4104210" cy="1535865"/>
          </a:xfrm>
        </p:spPr>
        <p:txBody>
          <a:bodyPr>
            <a:normAutofit/>
          </a:bodyPr>
          <a:lstStyle/>
          <a:p>
            <a:r>
              <a:rPr lang="en-US" sz="3200" b="1" dirty="0"/>
              <a:t>HNDS-R: Core Research (continued)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 descr="Three panels showing a network of nodes arranged in a cube.  Network temperature increases across the three panels, as shown by increasing number and length of tangles of edges connecting the nodes.Figure 3 from Liu, Dehmamy, &amp; Barabási .  Nat. Phys. (2020), https://doi.org/10.1038/s41567-020-1029-z, used with permission">
            <a:extLst>
              <a:ext uri="{FF2B5EF4-FFF2-40B4-BE49-F238E27FC236}">
                <a16:creationId xmlns:a16="http://schemas.microsoft.com/office/drawing/2014/main" id="{8891583B-E40B-BD4A-ACBF-8BB6CCF9C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3" r="1" b="21924"/>
          <a:stretch/>
        </p:blipFill>
        <p:spPr>
          <a:xfrm>
            <a:off x="5213042" y="498197"/>
            <a:ext cx="6424542" cy="18125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9FF1E-2338-634B-AF97-B0EB7EC09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23" y="2731167"/>
            <a:ext cx="10855822" cy="331204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January 13, 2022 deadline for direct submissions to HNDS-R</a:t>
            </a:r>
          </a:p>
          <a:p>
            <a:r>
              <a:rPr lang="en-US" sz="2000" dirty="0"/>
              <a:t>Submissions to the program that best represents the project discipline: </a:t>
            </a:r>
          </a:p>
          <a:p>
            <a:pPr lvl="1"/>
            <a:r>
              <a:rPr lang="en-US" sz="1600" dirty="0"/>
              <a:t>Use that program’s deadline.  </a:t>
            </a:r>
          </a:p>
          <a:p>
            <a:pPr lvl="1"/>
            <a:r>
              <a:rPr lang="en-US" sz="1600" dirty="0"/>
              <a:t>Make sure you follow the guidance in that program’s solicitation!</a:t>
            </a:r>
          </a:p>
          <a:p>
            <a:r>
              <a:rPr lang="en-US" sz="2000" b="1" dirty="0"/>
              <a:t>Discuss your proposal with the director of the program that best represents the project discipline.  </a:t>
            </a:r>
          </a:p>
          <a:p>
            <a:r>
              <a:rPr lang="en-US" sz="2000" dirty="0"/>
              <a:t>Explicitly identify the program that best represents the project discipline in the Project Summary, put “HNDS-R:” in the proposal title, and select the secondary UOC in </a:t>
            </a:r>
            <a:r>
              <a:rPr lang="en-US" sz="2000" dirty="0" err="1"/>
              <a:t>FastLane</a:t>
            </a:r>
            <a:r>
              <a:rPr lang="en-US" sz="2000" dirty="0"/>
              <a:t> or Research.gov.</a:t>
            </a:r>
          </a:p>
          <a:p>
            <a:r>
              <a:rPr lang="en-US" sz="2000" dirty="0"/>
              <a:t>Your SRO can help you with the selection of the secondary UOC.</a:t>
            </a:r>
          </a:p>
          <a:p>
            <a:endParaRPr lang="en-US" sz="2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1E4EA-3699-0541-A2B0-840CC93C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083" y="6356350"/>
            <a:ext cx="6112969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tx1"/>
                </a:solidFill>
              </a:rPr>
              <a:t>Figure 3 from Liu, </a:t>
            </a:r>
            <a:r>
              <a:rPr lang="en-US" sz="900" dirty="0" err="1">
                <a:solidFill>
                  <a:schemeClr val="tx1"/>
                </a:solidFill>
              </a:rPr>
              <a:t>Dehmamy</a:t>
            </a:r>
            <a:r>
              <a:rPr lang="en-US" sz="900" dirty="0">
                <a:solidFill>
                  <a:schemeClr val="tx1"/>
                </a:solidFill>
              </a:rPr>
              <a:t>, &amp; </a:t>
            </a:r>
            <a:r>
              <a:rPr lang="en-US" sz="900" dirty="0" err="1">
                <a:solidFill>
                  <a:schemeClr val="tx1"/>
                </a:solidFill>
              </a:rPr>
              <a:t>Barabási</a:t>
            </a:r>
            <a:r>
              <a:rPr lang="en-US" sz="900" dirty="0">
                <a:solidFill>
                  <a:schemeClr val="tx1"/>
                </a:solidFill>
              </a:rPr>
              <a:t> .  Nat. Phys. (2020), </a:t>
            </a:r>
            <a:r>
              <a:rPr lang="en-US" sz="900" dirty="0">
                <a:solidFill>
                  <a:schemeClr val="tx1"/>
                </a:solidFill>
                <a:hlinkClick r:id="rId3"/>
              </a:rPr>
              <a:t>https://doi.org/10.1038/s41567-020-1029-z</a:t>
            </a:r>
            <a:r>
              <a:rPr lang="en-US" sz="900" dirty="0">
                <a:solidFill>
                  <a:schemeClr val="tx1"/>
                </a:solidFill>
              </a:rPr>
              <a:t>, used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286075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65649-D0BC-4F62-83F4-372D1B48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2767106"/>
            <a:ext cx="3419242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should the representative  program be?</a:t>
            </a:r>
          </a:p>
        </p:txBody>
      </p:sp>
      <p:pic>
        <p:nvPicPr>
          <p:cNvPr id="7" name="Picture 6" descr="A screenshot of the SBE Programs web page including the list of SBE Programs.">
            <a:extLst>
              <a:ext uri="{FF2B5EF4-FFF2-40B4-BE49-F238E27FC236}">
                <a16:creationId xmlns:a16="http://schemas.microsoft.com/office/drawing/2014/main" id="{4184831F-31AA-4DBB-BFE1-181788EC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23" y="467208"/>
            <a:ext cx="5879157" cy="59235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9B77E-A516-4381-9FC8-49F6C871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A02A2B-511E-4E01-8B37-346216854639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39083-9D74-CE4C-82C1-35BC0D16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81" y="586855"/>
            <a:ext cx="3262507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my project a good fit for HNDS-R?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1B8E4-00F2-4C66-B715-76979946B05E}"/>
              </a:ext>
            </a:extLst>
          </p:cNvPr>
          <p:cNvSpPr txBox="1"/>
          <p:nvPr/>
        </p:nvSpPr>
        <p:spPr>
          <a:xfrm>
            <a:off x="4581727" y="649480"/>
            <a:ext cx="3572441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clearly-defined theoretical problem to be understood by way of causal mechanisms </a:t>
            </a:r>
            <a:r>
              <a:rPr lang="en-US" sz="2000" b="1" dirty="0"/>
              <a:t>AND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Make novel use of data analytics and leverage “big” data sets </a:t>
            </a:r>
            <a:r>
              <a:rPr lang="en-US" sz="2000" b="1" dirty="0"/>
              <a:t>AND/OR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Model human behavior using network analysis to improve understanding of how behavior and complex psycho-social systems change </a:t>
            </a:r>
            <a:r>
              <a:rPr lang="en-US" sz="2000"/>
              <a:t>over time and </a:t>
            </a:r>
            <a:r>
              <a:rPr lang="en-US" sz="2000" dirty="0"/>
              <a:t>in response to shocks/perturbations.</a:t>
            </a:r>
          </a:p>
        </p:txBody>
      </p:sp>
      <p:pic>
        <p:nvPicPr>
          <p:cNvPr id="9" name="Picture 8" descr="Venn diagram showing that the intersection between &quot;really cool data&quot; and &quot;really cool model&quot; is the &quot;sweet spot&quot; for HNDS-R projects.&#10;">
            <a:extLst>
              <a:ext uri="{FF2B5EF4-FFF2-40B4-BE49-F238E27FC236}">
                <a16:creationId xmlns:a16="http://schemas.microsoft.com/office/drawing/2014/main" id="{79C48749-64EE-49BD-84D5-0A3266932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881" y="2083221"/>
            <a:ext cx="4095119" cy="30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6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phere composed of individual photographs of people superimposed on a circuit board diagram depicting social media. Picture credits: Pixabay">
            <a:extLst>
              <a:ext uri="{FF2B5EF4-FFF2-40B4-BE49-F238E27FC236}">
                <a16:creationId xmlns:a16="http://schemas.microsoft.com/office/drawing/2014/main" id="{C2FD5B13-D63A-452A-81C5-1E9AB8846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2" r="21106" b="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41508-05C3-4193-9E29-B81C431A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HNDS-R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E6452-E17D-47C2-A454-3278155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4534244" cy="4154361"/>
          </a:xfrm>
        </p:spPr>
        <p:txBody>
          <a:bodyPr>
            <a:normAutofit/>
          </a:bodyPr>
          <a:lstStyle/>
          <a:p>
            <a:r>
              <a:rPr lang="en-US" sz="1600" dirty="0"/>
              <a:t>Measuring belief distortions to improve predictive outcomes (2153152, with Economics)</a:t>
            </a:r>
          </a:p>
          <a:p>
            <a:r>
              <a:rPr lang="en-US" sz="1600" dirty="0"/>
              <a:t>Group processes underlying deviance in online public spaces (2048670, with Sociology)</a:t>
            </a:r>
          </a:p>
          <a:p>
            <a:r>
              <a:rPr lang="en-US" sz="1600" dirty="0"/>
              <a:t>Testing quantitative predictions of sentence processing theories with a large-scale eye-tracking database (2020914, with PAC)</a:t>
            </a:r>
          </a:p>
          <a:p>
            <a:r>
              <a:rPr lang="en-US" sz="1600" dirty="0"/>
              <a:t>Dynamics of police networks (2046078, with L&amp;S)</a:t>
            </a:r>
          </a:p>
          <a:p>
            <a:r>
              <a:rPr lang="en-US" sz="1600" dirty="0"/>
              <a:t>Elucidating the role of brain hubs in task control (2048066, with Cog Neuro)</a:t>
            </a:r>
          </a:p>
          <a:p>
            <a:r>
              <a:rPr lang="en-US" sz="1600" dirty="0"/>
              <a:t>Others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EAF70-3D9D-4015-917A-6AFF36EA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248" y="6356350"/>
            <a:ext cx="3276273" cy="365125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tx1">
                    <a:alpha val="80000"/>
                  </a:schemeClr>
                </a:solidFill>
              </a:rPr>
              <a:t>Picture credits: </a:t>
            </a:r>
            <a:r>
              <a:rPr lang="en-US" sz="900" dirty="0" err="1">
                <a:solidFill>
                  <a:schemeClr val="tx1">
                    <a:alpha val="80000"/>
                  </a:schemeClr>
                </a:solidFill>
              </a:rPr>
              <a:t>Pixabay</a:t>
            </a:r>
            <a:endParaRPr lang="en-US" sz="9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561B4-AFE1-4D28-8782-1EF7365A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2140" y="6356350"/>
            <a:ext cx="7589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CA02A2B-511E-4E01-8B37-346216854639}" type="slidenum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07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E826D-D6F6-42DA-A2FF-ED4050D791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Methodology, Measurement, and Statistics Program (MMS)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D11B4-7539-4434-8D42-9232ECB19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4" y="4839965"/>
            <a:ext cx="9029701" cy="1343025"/>
          </a:xfrm>
        </p:spPr>
        <p:txBody>
          <a:bodyPr/>
          <a:lstStyle/>
          <a:p>
            <a:pPr algn="l"/>
            <a:r>
              <a:rPr lang="en-US" dirty="0"/>
              <a:t>Cheryl L. Eavey</a:t>
            </a:r>
          </a:p>
          <a:p>
            <a:pPr algn="l"/>
            <a:r>
              <a:rPr lang="en-US" dirty="0"/>
              <a:t>MMS Program Director</a:t>
            </a:r>
          </a:p>
          <a:p>
            <a:pPr algn="l"/>
            <a:r>
              <a:rPr lang="en-US" dirty="0"/>
              <a:t>November 30,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1221F9-D7B2-4725-8B08-418DC32F0D1C}"/>
              </a:ext>
            </a:extLst>
          </p:cNvPr>
          <p:cNvSpPr/>
          <p:nvPr/>
        </p:nvSpPr>
        <p:spPr>
          <a:xfrm>
            <a:off x="-17754" y="4032606"/>
            <a:ext cx="5576074" cy="328773"/>
          </a:xfrm>
          <a:prstGeom prst="rect">
            <a:avLst/>
          </a:prstGeom>
          <a:solidFill>
            <a:srgbClr val="05448A"/>
          </a:solidFill>
          <a:ln w="19050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and Economic Sciences (SES)</a:t>
            </a:r>
          </a:p>
        </p:txBody>
      </p:sp>
    </p:spTree>
    <p:extLst>
      <p:ext uri="{BB962C8B-B14F-4D97-AF65-F5344CB8AC3E}">
        <p14:creationId xmlns:p14="http://schemas.microsoft.com/office/powerpoint/2010/main" val="682957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3872-8FC1-4B2E-B32A-279B5344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C41F-2857-4F57-8B95-B4F93967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806"/>
            <a:ext cx="10515600" cy="492304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Methodology, Measurement, and Statistics (MMS) Program is an interdisciplinary program in the Directorate for Social, Behavioral, and Economic Sciences</a:t>
            </a:r>
          </a:p>
          <a:p>
            <a:r>
              <a:rPr lang="en-US" dirty="0"/>
              <a:t>MMS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supports the development of innovative analytical and statistical methods and models for those sciences</a:t>
            </a:r>
          </a:p>
          <a:p>
            <a:r>
              <a:rPr lang="en-US" dirty="0"/>
              <a:t>Specifically,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MMS seeks proposals that are methodologically innovative, grounded in theory, and have potential utility for multiple fields within the social and behavioral sciences</a:t>
            </a:r>
          </a:p>
          <a:p>
            <a:r>
              <a:rPr lang="en-US" dirty="0"/>
              <a:t>More information is available on the MMS home page at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Methodology, Measurement, and Statistics (MMS) | Beta site for NSF - National Science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0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F164-7289-499E-9D64-0DCCF593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Methods for Complex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156CE-9946-41C1-B740-A6B68C771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MMS supports the development of methods for complex data</a:t>
            </a:r>
          </a:p>
          <a:p>
            <a:pPr lvl="1"/>
            <a:r>
              <a:rPr lang="en-US" b="1" i="0" dirty="0">
                <a:effectLst/>
              </a:rPr>
              <a:t>Ra</a:t>
            </a:r>
            <a:r>
              <a:rPr lang="en-US" sz="2600" b="1" i="0" dirty="0">
                <a:effectLst/>
              </a:rPr>
              <a:t>nk-based Inference for Complex and Noisy High-dimensional Data, SES-2019363</a:t>
            </a:r>
          </a:p>
          <a:p>
            <a:pPr lvl="1"/>
            <a:r>
              <a:rPr lang="en-US" sz="2600" b="1" i="0" dirty="0">
                <a:effectLst/>
              </a:rPr>
              <a:t>Factor Based Imputation of Missing Data, SES-2018369</a:t>
            </a:r>
          </a:p>
          <a:p>
            <a:pPr lvl="1"/>
            <a:r>
              <a:rPr lang="en-US" sz="2600" dirty="0"/>
              <a:t>Formal Privacy for Complex Data Objects, SES-</a:t>
            </a:r>
            <a:r>
              <a:rPr lang="en-US" sz="2600" b="1" i="0" dirty="0">
                <a:effectLst/>
              </a:rPr>
              <a:t>1853209</a:t>
            </a:r>
            <a:endParaRPr lang="en-US" sz="2600" dirty="0"/>
          </a:p>
          <a:p>
            <a:pPr lvl="1"/>
            <a:r>
              <a:rPr lang="en-US" sz="2600" b="1" i="0" dirty="0">
                <a:effectLst/>
              </a:rPr>
              <a:t>CAREER: Advancing Latent Variable Statistical Modeling for the Analysis of Big and Complex Longitudinal Data to Promote Personalized Learning, SES-1848451</a:t>
            </a:r>
          </a:p>
          <a:p>
            <a:pPr marL="0" indent="0" algn="l">
              <a:buNone/>
            </a:pPr>
            <a:endParaRPr lang="en-US" b="0" i="0" dirty="0"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endParaRPr lang="en-US" b="0" i="0" dirty="0">
              <a:effectLst/>
              <a:latin typeface="Verdana" panose="020B0604030504040204" pitchFamily="34" charset="0"/>
            </a:endParaRPr>
          </a:p>
          <a:p>
            <a:pPr algn="l"/>
            <a:endParaRPr lang="en-US" b="0" i="0" dirty="0">
              <a:effectLst/>
              <a:latin typeface="Verdana" panose="020B0604030504040204" pitchFamily="34" charset="0"/>
            </a:endParaRPr>
          </a:p>
          <a:p>
            <a:pPr lvl="1"/>
            <a:endParaRPr lang="en-US" b="0" i="0" dirty="0">
              <a:effectLst/>
              <a:latin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68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F164-7289-499E-9D64-0DCCF593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Infrastructure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156CE-9946-41C1-B740-A6B68C771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477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MMS supports some infrastructure activities for the MMS community</a:t>
            </a:r>
            <a:endParaRPr lang="en-US" sz="1600" b="0" i="0" dirty="0">
              <a:effectLst/>
              <a:latin typeface="Verdana" panose="020B0604030504040204" pitchFamily="34" charset="0"/>
            </a:endParaRPr>
          </a:p>
          <a:p>
            <a:pPr lvl="1"/>
            <a:r>
              <a:rPr lang="en-US" sz="2600" b="1" i="0" dirty="0">
                <a:effectLst/>
              </a:rPr>
              <a:t>Developing a Vision for a 21st Century National Data Infrastructure for Federal Statistics and Social and Economic Research, SES-2114583</a:t>
            </a:r>
            <a:endParaRPr lang="en-US" sz="2600" b="0" i="0" dirty="0">
              <a:effectLst/>
            </a:endParaRPr>
          </a:p>
          <a:p>
            <a:pPr lvl="1"/>
            <a:r>
              <a:rPr lang="en-US" sz="2600" b="1" i="0" dirty="0">
                <a:effectLst/>
              </a:rPr>
              <a:t>A Robust and Reliable Resource for Accessing, Sharing, and Analyzing Confidential Geospatial Research Data, SES-2025783</a:t>
            </a:r>
            <a:endParaRPr lang="en-US" sz="2600" b="0" i="0" dirty="0">
              <a:effectLst/>
            </a:endParaRPr>
          </a:p>
          <a:p>
            <a:pPr lvl="1"/>
            <a:r>
              <a:rPr lang="en-US" sz="2600" b="1" i="0" dirty="0">
                <a:effectLst/>
              </a:rPr>
              <a:t>Research Data Centers: Florida Research Data Center, SES-1955355</a:t>
            </a:r>
            <a:endParaRPr lang="en-US" sz="2600" b="0" i="0" dirty="0">
              <a:effectLst/>
            </a:endParaRPr>
          </a:p>
          <a:p>
            <a:pPr lvl="1"/>
            <a:r>
              <a:rPr lang="en-US" sz="2600" b="1" i="0" dirty="0">
                <a:effectLst/>
              </a:rPr>
              <a:t>Partial Support for the Core Activities of the Committee on National Statistics, SES-1560294</a:t>
            </a:r>
            <a:endParaRPr lang="en-US" sz="2600" b="0" i="0" dirty="0">
              <a:effectLst/>
            </a:endParaRPr>
          </a:p>
          <a:p>
            <a:pPr lvl="1"/>
            <a:endParaRPr lang="en-US" b="0" i="0" dirty="0">
              <a:effectLst/>
              <a:latin typeface="Verdana" panose="020B0604030504040204" pitchFamily="34" charset="0"/>
            </a:endParaRPr>
          </a:p>
          <a:p>
            <a:pPr lvl="1"/>
            <a:endParaRPr lang="en-US" b="0" i="0" dirty="0">
              <a:effectLst/>
              <a:latin typeface="Verdana" panose="020B0604030504040204" pitchFamily="34" charset="0"/>
            </a:endParaRPr>
          </a:p>
          <a:p>
            <a:pPr lvl="1"/>
            <a:endParaRPr lang="en-US" b="0" i="0" dirty="0"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endParaRPr lang="en-US" b="0" i="0" dirty="0">
              <a:effectLst/>
              <a:latin typeface="Verdana" panose="020B0604030504040204" pitchFamily="34" charset="0"/>
            </a:endParaRPr>
          </a:p>
          <a:p>
            <a:pPr algn="l"/>
            <a:endParaRPr lang="en-US" b="0" i="0" dirty="0">
              <a:effectLst/>
              <a:latin typeface="Verdana" panose="020B0604030504040204" pitchFamily="34" charset="0"/>
            </a:endParaRPr>
          </a:p>
          <a:p>
            <a:pPr lvl="1"/>
            <a:endParaRPr lang="en-US" b="0" i="0" dirty="0">
              <a:effectLst/>
              <a:latin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35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191A30-FB62-4A28-B6DB-3DCE6FB440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1964" y="2921168"/>
            <a:ext cx="3808071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2AB85C-3A17-4344-BB6F-259BB9B7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9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AACD-88FD-43D7-98CE-6C7A4181C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HNDS Program Staff</a:t>
            </a:r>
          </a:p>
        </p:txBody>
      </p:sp>
      <p:pic>
        <p:nvPicPr>
          <p:cNvPr id="9" name="Picture 8" descr="A photograph of Trisha Van Zandt">
            <a:extLst>
              <a:ext uri="{FF2B5EF4-FFF2-40B4-BE49-F238E27FC236}">
                <a16:creationId xmlns:a16="http://schemas.microsoft.com/office/drawing/2014/main" id="{94FE168C-9BF7-4EEF-962E-E658CEFF6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5" y="1922584"/>
            <a:ext cx="2447925" cy="30128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D9F8D8-B8DF-424E-A1F3-A00BFC1528D1}"/>
              </a:ext>
            </a:extLst>
          </p:cNvPr>
          <p:cNvSpPr txBox="1"/>
          <p:nvPr/>
        </p:nvSpPr>
        <p:spPr>
          <a:xfrm>
            <a:off x="924905" y="5100641"/>
            <a:ext cx="2391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Trisha Van Zandt</a:t>
            </a:r>
          </a:p>
          <a:p>
            <a:pPr algn="ctr"/>
            <a:r>
              <a:rPr lang="en-US" dirty="0"/>
              <a:t>HNDS Program Director</a:t>
            </a:r>
          </a:p>
        </p:txBody>
      </p:sp>
      <p:pic>
        <p:nvPicPr>
          <p:cNvPr id="12" name="Picture 11" descr="A photo of Tyler Kendall">
            <a:extLst>
              <a:ext uri="{FF2B5EF4-FFF2-40B4-BE49-F238E27FC236}">
                <a16:creationId xmlns:a16="http://schemas.microsoft.com/office/drawing/2014/main" id="{8E2E57CA-75C5-4307-9EDE-09099D487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22" y="2370205"/>
            <a:ext cx="3331874" cy="2221249"/>
          </a:xfrm>
          <a:prstGeom prst="rect">
            <a:avLst/>
          </a:prstGeom>
        </p:spPr>
      </p:pic>
      <p:sp>
        <p:nvSpPr>
          <p:cNvPr id="13" name="TextBox 12" descr="A photograph of Tyler Kendall">
            <a:extLst>
              <a:ext uri="{FF2B5EF4-FFF2-40B4-BE49-F238E27FC236}">
                <a16:creationId xmlns:a16="http://schemas.microsoft.com/office/drawing/2014/main" id="{30C6861B-2559-4DE4-951B-09EF38B51B1D}"/>
              </a:ext>
            </a:extLst>
          </p:cNvPr>
          <p:cNvSpPr txBox="1"/>
          <p:nvPr/>
        </p:nvSpPr>
        <p:spPr>
          <a:xfrm>
            <a:off x="4320288" y="4777475"/>
            <a:ext cx="2391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Tyler Kendall</a:t>
            </a:r>
          </a:p>
          <a:p>
            <a:pPr algn="ctr"/>
            <a:r>
              <a:rPr lang="en-US" dirty="0"/>
              <a:t>HNDS Program Director</a:t>
            </a:r>
          </a:p>
        </p:txBody>
      </p:sp>
      <p:pic>
        <p:nvPicPr>
          <p:cNvPr id="6" name="Picture 5" descr="A photo of Don Rimon, program analyst">
            <a:extLst>
              <a:ext uri="{FF2B5EF4-FFF2-40B4-BE49-F238E27FC236}">
                <a16:creationId xmlns:a16="http://schemas.microsoft.com/office/drawing/2014/main" id="{B645CE8F-61D0-4B71-81D4-90EB959DC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583" y="1843774"/>
            <a:ext cx="2447925" cy="2457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99F943-B98F-4A90-BF97-8CD95B1526F1}"/>
              </a:ext>
            </a:extLst>
          </p:cNvPr>
          <p:cNvSpPr txBox="1"/>
          <p:nvPr/>
        </p:nvSpPr>
        <p:spPr>
          <a:xfrm>
            <a:off x="8086335" y="4454310"/>
            <a:ext cx="1718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Don Rimon </a:t>
            </a:r>
          </a:p>
          <a:p>
            <a:pPr algn="ctr"/>
            <a:r>
              <a:rPr lang="en-US" sz="1800" dirty="0"/>
              <a:t>Program Analyst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4503C-7A43-4BBA-9681-46658604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05DF3-58B5-4A20-AD44-9F07B450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C8612-C66E-4C07-99C1-CB704B11D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1:00 Introductory Remarks and Introductions</a:t>
            </a:r>
          </a:p>
          <a:p>
            <a:r>
              <a:rPr lang="en-US" dirty="0"/>
              <a:t>1:10-1:20 Opening remarks (Marc Sebrechts)</a:t>
            </a:r>
          </a:p>
          <a:p>
            <a:r>
              <a:rPr lang="en-US" dirty="0"/>
              <a:t>1:20-1:40 Description of HNDS program (Trisha Van Zandt)</a:t>
            </a:r>
          </a:p>
          <a:p>
            <a:r>
              <a:rPr lang="en-US" dirty="0"/>
              <a:t>1:40-1:45 MMS program (Cheryl Eavey)</a:t>
            </a:r>
          </a:p>
          <a:p>
            <a:r>
              <a:rPr lang="en-US" dirty="0"/>
              <a:t>1:45-1:50 HEGS program (Jeremy Koster)</a:t>
            </a:r>
          </a:p>
          <a:p>
            <a:r>
              <a:rPr lang="en-US" dirty="0"/>
              <a:t>1:50-1:55 SAP program (Paul Huth)</a:t>
            </a:r>
          </a:p>
          <a:p>
            <a:r>
              <a:rPr lang="en-US" dirty="0"/>
              <a:t>1:55-2:30 Questions and answers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2C925-A0D4-42E1-8D7F-2AB5499E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1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9610-A8CE-4A12-AFD9-C6AC7B30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C3D1-DBD9-4A00-81FA-6A3B30A80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Program Directors</a:t>
            </a:r>
          </a:p>
          <a:p>
            <a:r>
              <a:rPr lang="en-US" dirty="0"/>
              <a:t>Trisha Van Zandt (Human Networks and Data Science)</a:t>
            </a:r>
          </a:p>
          <a:p>
            <a:r>
              <a:rPr lang="en-US" dirty="0"/>
              <a:t>Cheryl Eavey (Methodology, Measurement and Statistics)</a:t>
            </a:r>
          </a:p>
          <a:p>
            <a:r>
              <a:rPr lang="en-US" dirty="0"/>
              <a:t>Jeremy Koster (Human-Environment and Geographical Sciences)</a:t>
            </a:r>
          </a:p>
          <a:p>
            <a:pPr>
              <a:spcAft>
                <a:spcPts val="2400"/>
              </a:spcAft>
            </a:pPr>
            <a:r>
              <a:rPr lang="en-US" dirty="0"/>
              <a:t>Paul Huth (Security and Preparedness)</a:t>
            </a:r>
          </a:p>
          <a:p>
            <a:pPr marL="0" indent="0">
              <a:buNone/>
            </a:pPr>
            <a:r>
              <a:rPr lang="en-US" b="1" dirty="0"/>
              <a:t>Division Director</a:t>
            </a:r>
          </a:p>
          <a:p>
            <a:r>
              <a:rPr lang="en-US" dirty="0"/>
              <a:t>Marc Sebrechts (Behavioral and Cognitive Sciences)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EA0F2-C1EA-440E-86B1-4EA0CF2E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2A2B-511E-4E01-8B37-3462168546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5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21F0-4BB9-4568-B717-73C2F286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195754"/>
            <a:ext cx="6586491" cy="719674"/>
          </a:xfrm>
        </p:spPr>
        <p:txBody>
          <a:bodyPr anchor="b">
            <a:normAutofit/>
          </a:bodyPr>
          <a:lstStyle/>
          <a:p>
            <a:r>
              <a:rPr lang="en-US" dirty="0"/>
              <a:t>Grantsmanship 101</a:t>
            </a:r>
          </a:p>
        </p:txBody>
      </p:sp>
      <p:pic>
        <p:nvPicPr>
          <p:cNvPr id="7" name="Picture 6" descr="A group of people sitting at a table writing on paper. Picture credit: Pixabay">
            <a:extLst>
              <a:ext uri="{FF2B5EF4-FFF2-40B4-BE49-F238E27FC236}">
                <a16:creationId xmlns:a16="http://schemas.microsoft.com/office/drawing/2014/main" id="{6EF6012E-1F7D-40BE-A7DD-27697EF59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7" r="2473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AC191-3AA5-4BD6-A773-CB86CF1A4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62446" cy="37854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/>
              <a:t>Read the solicitation (22-505):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hlinkClick r:id="rId3" tooltip="Link to solicitation (22-505)"/>
              </a:rPr>
              <a:t>https://www.nsf.gov/pubs/2022/nsf22505/nsf22505.htm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b="1" dirty="0"/>
              <a:t>Read the Proposal &amp; Award Policies &amp; Procedures Guide (PAPPG; 22-1):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 </a:t>
            </a:r>
            <a:r>
              <a:rPr lang="en-US" sz="1600" dirty="0">
                <a:hlinkClick r:id="rId4" tooltip="Link to PAPPG 22-1"/>
              </a:rPr>
              <a:t>https://www.nsf.gov/pubs/policydocs/pappg22_1/nsf22_1.pdf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b="1" dirty="0"/>
              <a:t>Look at the projects the program has funded </a:t>
            </a:r>
            <a:r>
              <a:rPr lang="en-US" sz="1600" dirty="0"/>
              <a:t>(“Browse projects…” button)</a:t>
            </a:r>
          </a:p>
          <a:p>
            <a:pPr>
              <a:lnSpc>
                <a:spcPct val="100000"/>
              </a:lnSpc>
            </a:pPr>
            <a:r>
              <a:rPr lang="en-US" sz="1600" b="1" dirty="0"/>
              <a:t>Talk to the program officer before you start writing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Prepare a 1-2 page summary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Email the summary and request an appointment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“Is this project appropriate for the program?”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Office hours</a:t>
            </a:r>
          </a:p>
          <a:p>
            <a:pPr>
              <a:lnSpc>
                <a:spcPct val="100000"/>
              </a:lnSpc>
            </a:pPr>
            <a:r>
              <a:rPr lang="en-US" sz="1600" b="1" dirty="0"/>
              <a:t>If the solicitation is different from the PAPPG, follow the solicitation</a:t>
            </a:r>
            <a:r>
              <a:rPr lang="en-US" sz="1600" dirty="0"/>
              <a:t>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2FC44-4C35-4A15-BC0D-46A702AE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Picture credit: </a:t>
            </a:r>
            <a:r>
              <a:rPr lang="en-US" dirty="0" err="1"/>
              <a:t>Pixabay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EBF81-AA07-4779-B6BC-71B731D7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CA02A2B-511E-4E01-8B37-34621685463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3B6F86-BD60-4784-8ED1-56ECF1D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37" y="881658"/>
            <a:ext cx="5547163" cy="1315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Human Networks and Data Science Program Description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50EF8-6F38-4F9B-B51D-68B12D57859E}"/>
              </a:ext>
            </a:extLst>
          </p:cNvPr>
          <p:cNvSpPr txBox="1"/>
          <p:nvPr/>
        </p:nvSpPr>
        <p:spPr>
          <a:xfrm>
            <a:off x="448056" y="2558534"/>
            <a:ext cx="494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Supports novel approaches to advancing theory in the SBE sciences: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AC133-A196-4EA8-9F4A-A6AE22602F00}"/>
              </a:ext>
            </a:extLst>
          </p:cNvPr>
          <p:cNvSpPr txBox="1"/>
          <p:nvPr/>
        </p:nvSpPr>
        <p:spPr>
          <a:xfrm>
            <a:off x="448056" y="3493008"/>
            <a:ext cx="4832803" cy="268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HNDS-I: Infrastructure</a:t>
            </a:r>
            <a:r>
              <a:rPr lang="en-US" sz="2000" dirty="0"/>
              <a:t>.  Large-scale next-generation data resources that enable new kinds of data-intensive research.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HNDS-R: Core Research</a:t>
            </a:r>
            <a:r>
              <a:rPr lang="en-US" sz="2000" dirty="0"/>
              <a:t>. Research across the SBE disciplines within contexts defined by human networks and large-scale data.</a:t>
            </a:r>
          </a:p>
        </p:txBody>
      </p:sp>
      <p:pic>
        <p:nvPicPr>
          <p:cNvPr id="7" name="Picture 6" descr="A drawing of a human brain superimposed on a woman's head, surrounded by electronic circuit diagrams and binary data.  The background is a city skyline and expressway at night.">
            <a:extLst>
              <a:ext uri="{FF2B5EF4-FFF2-40B4-BE49-F238E27FC236}">
                <a16:creationId xmlns:a16="http://schemas.microsoft.com/office/drawing/2014/main" id="{1FD99A6F-013D-40F5-99C9-1D0D746BA9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 r="-2" b="1086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Content Placeholder 3" descr="A world map showing connections between regions, roughly corresponding to internet activity and/or light intensity as seen from orbit.  Picture credit: Gerd Altmann/Pixabay">
            <a:extLst>
              <a:ext uri="{FF2B5EF4-FFF2-40B4-BE49-F238E27FC236}">
                <a16:creationId xmlns:a16="http://schemas.microsoft.com/office/drawing/2014/main" id="{D4DFF053-BB0D-4A22-B5E5-0880D6256B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83025" y="3364992"/>
            <a:ext cx="7300382" cy="349300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7A51BA-8E89-400B-8E1C-4686CDDA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17431" y="6356350"/>
            <a:ext cx="30512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credits: Pete 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Linforth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Pixabay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Gerd Altmann/</a:t>
            </a:r>
            <a:r>
              <a:rPr lang="en-US" sz="9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Pixabay</a:t>
            </a: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6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61251-A76B-4916-B79E-66BCE7EF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r="2013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13317C-91CE-E648-8B20-67A7951B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3" y="1327212"/>
            <a:ext cx="3438144" cy="663828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HNDS-Infrastructure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EE563-C92C-E044-8B83-9A4D7F97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3" y="2571873"/>
            <a:ext cx="3711702" cy="4176021"/>
          </a:xfrm>
        </p:spPr>
        <p:txBody>
          <a:bodyPr anchor="t">
            <a:normAutofit/>
          </a:bodyPr>
          <a:lstStyle/>
          <a:p>
            <a:r>
              <a:rPr lang="en-US" sz="1800" dirty="0"/>
              <a:t>Funds development of data resources and relevant tools or analytic techniques that support fundamental SBE research.</a:t>
            </a:r>
          </a:p>
          <a:p>
            <a:r>
              <a:rPr lang="en-US" sz="1800" dirty="0"/>
              <a:t>Formerly RIDIR</a:t>
            </a:r>
          </a:p>
          <a:p>
            <a:r>
              <a:rPr lang="en-US" sz="1800" dirty="0"/>
              <a:t>Larger Awards, up to $1.2M</a:t>
            </a:r>
          </a:p>
          <a:p>
            <a:r>
              <a:rPr lang="en-US" sz="1800" dirty="0"/>
              <a:t>Produce a user-friendly, large-scale data resource with broad impacts across multiple disciplines or within broad disciplinary areas.</a:t>
            </a:r>
          </a:p>
          <a:p>
            <a:r>
              <a:rPr lang="en-US" sz="1800" dirty="0"/>
              <a:t>A HNDS-I proposal has special requirements.</a:t>
            </a:r>
            <a:endParaRPr lang="en-US" sz="17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F29A3A-3518-4C56-89EE-5CE306B6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" y="6287390"/>
            <a:ext cx="2838183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Picture credits: Pete </a:t>
            </a:r>
            <a:r>
              <a:rPr lang="en-US" dirty="0" err="1">
                <a:solidFill>
                  <a:schemeClr val="tx1"/>
                </a:solidFill>
              </a:rPr>
              <a:t>Linforth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Pixabay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8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61251-A76B-4916-B79E-66BCE7EF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r="2013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13317C-91CE-E648-8B20-67A7951B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663828"/>
          </a:xfrm>
        </p:spPr>
        <p:txBody>
          <a:bodyPr anchor="b">
            <a:normAutofit fontScale="90000"/>
          </a:bodyPr>
          <a:lstStyle/>
          <a:p>
            <a:r>
              <a:rPr lang="en-US" sz="2800" b="1" dirty="0"/>
              <a:t>HNDS-Infrastructure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EE563-C92C-E044-8B83-9A4D7F97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98" y="2452624"/>
            <a:ext cx="3711702" cy="3207258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800" dirty="0"/>
              <a:t>February 3, 2022 deadline</a:t>
            </a:r>
          </a:p>
          <a:p>
            <a:r>
              <a:rPr lang="en-US" sz="1800" dirty="0"/>
              <a:t>Data management plan, Post-doc mentoring plan</a:t>
            </a:r>
          </a:p>
          <a:p>
            <a:r>
              <a:rPr lang="en-US" sz="1800" dirty="0"/>
              <a:t>Technical plan (2 pages)</a:t>
            </a:r>
          </a:p>
          <a:p>
            <a:r>
              <a:rPr lang="en-US" sz="1800" dirty="0"/>
              <a:t>Sustainability plan (1 page)</a:t>
            </a:r>
          </a:p>
          <a:p>
            <a:r>
              <a:rPr lang="en-US" sz="1800" dirty="0"/>
              <a:t>How will the project enable new research not otherwise possible?</a:t>
            </a:r>
          </a:p>
          <a:p>
            <a:r>
              <a:rPr lang="en-US" sz="1800" dirty="0"/>
              <a:t>Does the research team have appropriate expertise?</a:t>
            </a:r>
          </a:p>
          <a:p>
            <a:r>
              <a:rPr lang="en-US" sz="1800" dirty="0"/>
              <a:t>Consider data ethics: IRB approval, differential privacy, etc.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F29A3A-3518-4C56-89EE-5CE306B6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" y="6287390"/>
            <a:ext cx="2838183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Picture credits: Pete </a:t>
            </a:r>
            <a:r>
              <a:rPr lang="en-US" dirty="0" err="1">
                <a:solidFill>
                  <a:schemeClr val="tx1"/>
                </a:solidFill>
              </a:rPr>
              <a:t>Linforth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Pixabay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3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 of a skyscraper, looking up.">
            <a:extLst>
              <a:ext uri="{FF2B5EF4-FFF2-40B4-BE49-F238E27FC236}">
                <a16:creationId xmlns:a16="http://schemas.microsoft.com/office/drawing/2014/main" id="{0DFD3C08-9D1C-48BE-B896-3618AB18A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28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CD0DD-2399-4DA0-BBF1-9D28AAA9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/>
              <a:t>HNDS-Infrastructure Awards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B248B-BBF7-478C-B49A-287A4279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000" dirty="0" err="1"/>
              <a:t>dataARC</a:t>
            </a:r>
            <a:r>
              <a:rPr lang="en-US" sz="2000" dirty="0"/>
              <a:t> (1637076)</a:t>
            </a:r>
          </a:p>
          <a:p>
            <a:r>
              <a:rPr lang="en-US" sz="2000" dirty="0"/>
              <a:t>SKOPE (1637189)</a:t>
            </a:r>
          </a:p>
          <a:p>
            <a:r>
              <a:rPr lang="en-US" sz="2000" dirty="0" err="1"/>
              <a:t>cyberSW</a:t>
            </a:r>
            <a:r>
              <a:rPr lang="en-US" sz="2000" dirty="0"/>
              <a:t> (2121925)</a:t>
            </a:r>
          </a:p>
          <a:p>
            <a:r>
              <a:rPr lang="en-US" sz="2000" dirty="0"/>
              <a:t>NORPP (2024310)</a:t>
            </a:r>
          </a:p>
          <a:p>
            <a:r>
              <a:rPr lang="en-US" sz="2000" dirty="0" err="1"/>
              <a:t>IDEANet</a:t>
            </a:r>
            <a:r>
              <a:rPr lang="en-US" sz="2000" dirty="0"/>
              <a:t> (2024271)</a:t>
            </a:r>
          </a:p>
          <a:p>
            <a:r>
              <a:rPr lang="en-US" sz="2000" dirty="0" err="1"/>
              <a:t>TalkBank</a:t>
            </a:r>
            <a:r>
              <a:rPr lang="en-US" sz="2000" dirty="0"/>
              <a:t> (2117578)</a:t>
            </a:r>
          </a:p>
          <a:p>
            <a:r>
              <a:rPr lang="en-US" sz="2000" dirty="0"/>
              <a:t>Others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6B872-4524-4E2C-A36C-25A3A884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248" y="6356350"/>
            <a:ext cx="3276273" cy="365125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dirty="0">
                <a:solidFill>
                  <a:schemeClr val="tx1">
                    <a:alpha val="80000"/>
                  </a:schemeClr>
                </a:solidFill>
              </a:rPr>
              <a:t>Picture credits: </a:t>
            </a:r>
            <a:r>
              <a:rPr lang="en-US" sz="900" dirty="0" err="1">
                <a:solidFill>
                  <a:schemeClr val="tx1">
                    <a:alpha val="80000"/>
                  </a:schemeClr>
                </a:solidFill>
              </a:rPr>
              <a:t>Pixabay</a:t>
            </a:r>
            <a:endParaRPr lang="en-US" sz="9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F8067-71E8-454E-B132-6E7220A3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2140" y="6356350"/>
            <a:ext cx="7589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CA02A2B-511E-4E01-8B37-346216854639}" type="slidenum">
              <a:rPr lang="en-US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27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questor xmlns="d0e7e10c-9d52-456d-83b7-a3ecaaa88cef">
      <UserInfo>
        <DisplayName/>
        <AccountId xsi:nil="true"/>
        <AccountType/>
      </UserInfo>
    </Requestor>
    <WebinarName xmlns="d0e7e10c-9d52-456d-83b7-a3ecaaa88ce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987AD4AA8AC84AAFCC85C955A8FBC4" ma:contentTypeVersion="12" ma:contentTypeDescription="Create a new document." ma:contentTypeScope="" ma:versionID="ac9adbfafd52045891c93f77ea23f6f7">
  <xsd:schema xmlns:xsd="http://www.w3.org/2001/XMLSchema" xmlns:xs="http://www.w3.org/2001/XMLSchema" xmlns:p="http://schemas.microsoft.com/office/2006/metadata/properties" xmlns:ns2="d0e7e10c-9d52-456d-83b7-a3ecaaa88cef" xmlns:ns3="ca18d76f-5d7e-454d-8179-7c52177adb53" targetNamespace="http://schemas.microsoft.com/office/2006/metadata/properties" ma:root="true" ma:fieldsID="d3f83fd068fb4424d949794f769216d2" ns2:_="" ns3:_="">
    <xsd:import namespace="d0e7e10c-9d52-456d-83b7-a3ecaaa88cef"/>
    <xsd:import namespace="ca18d76f-5d7e-454d-8179-7c52177adb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WebinarName" minOccurs="0"/>
                <xsd:element ref="ns2:Requesto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7e10c-9d52-456d-83b7-a3ecaaa88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WebinarName" ma:index="14" nillable="true" ma:displayName="Webinar Name" ma:format="Dropdown" ma:internalName="WebinarName">
      <xsd:simpleType>
        <xsd:restriction base="dms:Note">
          <xsd:maxLength value="255"/>
        </xsd:restriction>
      </xsd:simpleType>
    </xsd:element>
    <xsd:element name="Requestor" ma:index="15" nillable="true" ma:displayName="Requestor" ma:format="Dropdown" ma:list="UserInfo" ma:SharePointGroup="0" ma:internalName="Request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8d76f-5d7e-454d-8179-7c52177adb5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C0E28D-C95B-4032-BAF8-37D884E777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CADC0B-838C-4013-9E02-922004D99D8C}">
  <ds:schemaRefs>
    <ds:schemaRef ds:uri="http://purl.org/dc/terms/"/>
    <ds:schemaRef ds:uri="d0e7e10c-9d52-456d-83b7-a3ecaaa88cef"/>
    <ds:schemaRef ds:uri="http://schemas.microsoft.com/office/2006/documentManagement/types"/>
    <ds:schemaRef ds:uri="http://schemas.openxmlformats.org/package/2006/metadata/core-properties"/>
    <ds:schemaRef ds:uri="ca18d76f-5d7e-454d-8179-7c52177adb5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356ACF-EE61-4020-AAA4-1B3614F7B4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e7e10c-9d52-456d-83b7-a3ecaaa88cef"/>
    <ds:schemaRef ds:uri="ca18d76f-5d7e-454d-8179-7c52177adb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1224</Words>
  <Application>Microsoft Office PowerPoint</Application>
  <PresentationFormat>Widescreen</PresentationFormat>
  <Paragraphs>142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Microsoft Sans Serif</vt:lpstr>
      <vt:lpstr>Verdana</vt:lpstr>
      <vt:lpstr>Wingdings</vt:lpstr>
      <vt:lpstr>1_Office Theme</vt:lpstr>
      <vt:lpstr>Office Theme</vt:lpstr>
      <vt:lpstr>Human Networks and Data Science Program</vt:lpstr>
      <vt:lpstr>HNDS Program Staff</vt:lpstr>
      <vt:lpstr>Agenda</vt:lpstr>
      <vt:lpstr>Participants</vt:lpstr>
      <vt:lpstr>Grantsmanship 101</vt:lpstr>
      <vt:lpstr>Human Networks and Data Science Program Description</vt:lpstr>
      <vt:lpstr>HNDS-Infrastructure</vt:lpstr>
      <vt:lpstr>HNDS-Infrastructure (continued)</vt:lpstr>
      <vt:lpstr>HNDS-Infrastructure Awards</vt:lpstr>
      <vt:lpstr>HNDS-R: Core Research </vt:lpstr>
      <vt:lpstr>HNDS-R: Core Research (continued) </vt:lpstr>
      <vt:lpstr>What should the representative  program be?</vt:lpstr>
      <vt:lpstr>Is my project a good fit for HNDS-R?</vt:lpstr>
      <vt:lpstr>HNDS-R Projects</vt:lpstr>
      <vt:lpstr>Methodology, Measurement, and Statistics Program (MMS)</vt:lpstr>
      <vt:lpstr>General Information</vt:lpstr>
      <vt:lpstr>Methods for Complex Data</vt:lpstr>
      <vt:lpstr>Infrastructure Activities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Networks and Data Science Program</dc:title>
  <dc:creator>Van Zandt, Trisha</dc:creator>
  <cp:lastModifiedBy>Johnson, Philip</cp:lastModifiedBy>
  <cp:revision>9</cp:revision>
  <dcterms:created xsi:type="dcterms:W3CDTF">2020-11-24T17:47:26Z</dcterms:created>
  <dcterms:modified xsi:type="dcterms:W3CDTF">2021-12-06T13:38:31Z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0x0101008A987AD4AA8AC84AAFCC85C955A8FBC4</vt:lpwstr>
  </property>
  <property fmtid="{D5CDD505-2E9C-101B-9397-08002B2CF9AE}" pid="3" name="TitusGUID">
    <vt:lpwstr>9649f305-aa1e-46ba-bf74-aa733a9c4421</vt:lpwstr>
  </property>
  <property fmtid="{D5CDD505-2E9C-101B-9397-08002B2CF9AE}" pid="4" name="ContainsCUI">
    <vt:lpwstr>No</vt:lpwstr>
  </property>
</Properties>
</file>