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86" r:id="rId5"/>
    <p:sldId id="712" r:id="rId6"/>
    <p:sldId id="713" r:id="rId7"/>
    <p:sldId id="708" r:id="rId8"/>
    <p:sldId id="288" r:id="rId9"/>
    <p:sldId id="259" r:id="rId10"/>
    <p:sldId id="703" r:id="rId11"/>
    <p:sldId id="709" r:id="rId12"/>
    <p:sldId id="711" r:id="rId13"/>
    <p:sldId id="710" r:id="rId14"/>
    <p:sldId id="690" r:id="rId15"/>
    <p:sldId id="704" r:id="rId16"/>
    <p:sldId id="701" r:id="rId17"/>
    <p:sldId id="705" r:id="rId18"/>
    <p:sldId id="70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thical and Responsible Research" id="{55C74C4B-6E9D-418C-9C84-67E8480D1B47}">
          <p14:sldIdLst>
            <p14:sldId id="286"/>
            <p14:sldId id="712"/>
            <p14:sldId id="713"/>
            <p14:sldId id="708"/>
            <p14:sldId id="288"/>
            <p14:sldId id="259"/>
            <p14:sldId id="703"/>
            <p14:sldId id="709"/>
            <p14:sldId id="711"/>
            <p14:sldId id="710"/>
            <p14:sldId id="690"/>
            <p14:sldId id="704"/>
            <p14:sldId id="701"/>
            <p14:sldId id="705"/>
            <p14:sldId id="706"/>
          </p14:sldIdLst>
        </p14:section>
      </p14:sectionLst>
    </p:ext>
    <p:ext uri="{EFAFB233-063F-42B5-8137-9DF3F51BA10A}">
      <p15:sldGuideLst xmlns:p15="http://schemas.microsoft.com/office/powerpoint/2012/main">
        <p15:guide id="1" orient="horz" pos="3576" userDrawn="1">
          <p15:clr>
            <a:srgbClr val="A4A3A4"/>
          </p15:clr>
        </p15:guide>
        <p15:guide id="2" pos="7272" userDrawn="1">
          <p15:clr>
            <a:srgbClr val="A4A3A4"/>
          </p15:clr>
        </p15:guide>
        <p15:guide id="3" orient="horz" pos="2260" userDrawn="1">
          <p15:clr>
            <a:srgbClr val="A4A3A4"/>
          </p15:clr>
        </p15:guide>
        <p15:guide id="4" pos="5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366D"/>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4B418B-1B4B-48F7-A5EA-8594D8772160}" v="386" dt="2021-12-01T17:08:20.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150" d="100"/>
          <a:sy n="150" d="100"/>
        </p:scale>
        <p:origin x="120" y="197"/>
      </p:cViewPr>
      <p:guideLst>
        <p:guide orient="horz" pos="3576"/>
        <p:guide pos="7272"/>
        <p:guide orient="horz" pos="2260"/>
        <p:guide pos="57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BB6BF-C33F-4392-BC3D-2E27EB2B758D}" type="datetimeFigureOut">
              <a:rPr lang="en-US" smtClean="0"/>
              <a:t>12/17/2021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4349A-219E-45A4-A6E4-E9799664F31B}" type="slidenum">
              <a:rPr lang="en-US" smtClean="0"/>
              <a:t>‹#›</a:t>
            </a:fld>
            <a:endParaRPr lang="en-US"/>
          </a:p>
        </p:txBody>
      </p:sp>
    </p:spTree>
    <p:extLst>
      <p:ext uri="{BB962C8B-B14F-4D97-AF65-F5344CB8AC3E}">
        <p14:creationId xmlns:p14="http://schemas.microsoft.com/office/powerpoint/2010/main" val="147630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4349A-219E-45A4-A6E4-E9799664F31B}" type="slidenum">
              <a:rPr lang="en-US" smtClean="0"/>
              <a:t>1</a:t>
            </a:fld>
            <a:endParaRPr lang="en-US" dirty="0"/>
          </a:p>
        </p:txBody>
      </p:sp>
    </p:spTree>
    <p:extLst>
      <p:ext uri="{BB962C8B-B14F-4D97-AF65-F5344CB8AC3E}">
        <p14:creationId xmlns:p14="http://schemas.microsoft.com/office/powerpoint/2010/main" val="201837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4349A-219E-45A4-A6E4-E9799664F31B}" type="slidenum">
              <a:rPr lang="en-US" smtClean="0"/>
              <a:t>14</a:t>
            </a:fld>
            <a:endParaRPr lang="en-US"/>
          </a:p>
        </p:txBody>
      </p:sp>
    </p:spTree>
    <p:extLst>
      <p:ext uri="{BB962C8B-B14F-4D97-AF65-F5344CB8AC3E}">
        <p14:creationId xmlns:p14="http://schemas.microsoft.com/office/powerpoint/2010/main" val="3997776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4349A-219E-45A4-A6E4-E9799664F31B}" type="slidenum">
              <a:rPr lang="en-US" smtClean="0"/>
              <a:t>15</a:t>
            </a:fld>
            <a:endParaRPr lang="en-US"/>
          </a:p>
        </p:txBody>
      </p:sp>
    </p:spTree>
    <p:extLst>
      <p:ext uri="{BB962C8B-B14F-4D97-AF65-F5344CB8AC3E}">
        <p14:creationId xmlns:p14="http://schemas.microsoft.com/office/powerpoint/2010/main" val="272920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4349A-219E-45A4-A6E4-E9799664F31B}" type="slidenum">
              <a:rPr lang="en-US" smtClean="0"/>
              <a:t>2</a:t>
            </a:fld>
            <a:endParaRPr lang="en-US" dirty="0"/>
          </a:p>
        </p:txBody>
      </p:sp>
    </p:spTree>
    <p:extLst>
      <p:ext uri="{BB962C8B-B14F-4D97-AF65-F5344CB8AC3E}">
        <p14:creationId xmlns:p14="http://schemas.microsoft.com/office/powerpoint/2010/main" val="1312502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4349A-219E-45A4-A6E4-E9799664F31B}" type="slidenum">
              <a:rPr lang="en-US" smtClean="0"/>
              <a:t>4</a:t>
            </a:fld>
            <a:endParaRPr lang="en-US"/>
          </a:p>
        </p:txBody>
      </p:sp>
    </p:spTree>
    <p:extLst>
      <p:ext uri="{BB962C8B-B14F-4D97-AF65-F5344CB8AC3E}">
        <p14:creationId xmlns:p14="http://schemas.microsoft.com/office/powerpoint/2010/main" val="1366404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4349A-219E-45A4-A6E4-E9799664F31B}" type="slidenum">
              <a:rPr lang="en-US" smtClean="0"/>
              <a:t>5</a:t>
            </a:fld>
            <a:endParaRPr lang="en-US"/>
          </a:p>
        </p:txBody>
      </p:sp>
    </p:spTree>
    <p:extLst>
      <p:ext uri="{BB962C8B-B14F-4D97-AF65-F5344CB8AC3E}">
        <p14:creationId xmlns:p14="http://schemas.microsoft.com/office/powerpoint/2010/main" val="2273977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4349A-219E-45A4-A6E4-E9799664F31B}" type="slidenum">
              <a:rPr lang="en-US" smtClean="0"/>
              <a:t>6</a:t>
            </a:fld>
            <a:endParaRPr lang="en-US"/>
          </a:p>
        </p:txBody>
      </p:sp>
    </p:spTree>
    <p:extLst>
      <p:ext uri="{BB962C8B-B14F-4D97-AF65-F5344CB8AC3E}">
        <p14:creationId xmlns:p14="http://schemas.microsoft.com/office/powerpoint/2010/main" val="248850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4349A-219E-45A4-A6E4-E9799664F31B}" type="slidenum">
              <a:rPr lang="en-US" smtClean="0"/>
              <a:t>7</a:t>
            </a:fld>
            <a:endParaRPr lang="en-US"/>
          </a:p>
        </p:txBody>
      </p:sp>
    </p:spTree>
    <p:extLst>
      <p:ext uri="{BB962C8B-B14F-4D97-AF65-F5344CB8AC3E}">
        <p14:creationId xmlns:p14="http://schemas.microsoft.com/office/powerpoint/2010/main" val="3592627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4349A-219E-45A4-A6E4-E9799664F31B}" type="slidenum">
              <a:rPr lang="en-US" smtClean="0"/>
              <a:t>8</a:t>
            </a:fld>
            <a:endParaRPr lang="en-US"/>
          </a:p>
        </p:txBody>
      </p:sp>
    </p:spTree>
    <p:extLst>
      <p:ext uri="{BB962C8B-B14F-4D97-AF65-F5344CB8AC3E}">
        <p14:creationId xmlns:p14="http://schemas.microsoft.com/office/powerpoint/2010/main" val="4185794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4349A-219E-45A4-A6E4-E9799664F31B}" type="slidenum">
              <a:rPr lang="en-US" smtClean="0"/>
              <a:t>11</a:t>
            </a:fld>
            <a:endParaRPr lang="en-US"/>
          </a:p>
        </p:txBody>
      </p:sp>
    </p:spTree>
    <p:extLst>
      <p:ext uri="{BB962C8B-B14F-4D97-AF65-F5344CB8AC3E}">
        <p14:creationId xmlns:p14="http://schemas.microsoft.com/office/powerpoint/2010/main" val="1603892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B74349A-219E-45A4-A6E4-E9799664F31B}" type="slidenum">
              <a:rPr lang="en-US" smtClean="0"/>
              <a:t>13</a:t>
            </a:fld>
            <a:endParaRPr lang="en-US"/>
          </a:p>
        </p:txBody>
      </p:sp>
    </p:spTree>
    <p:extLst>
      <p:ext uri="{BB962C8B-B14F-4D97-AF65-F5344CB8AC3E}">
        <p14:creationId xmlns:p14="http://schemas.microsoft.com/office/powerpoint/2010/main" val="236760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951816E1-7D1A-4668-B4F5-B746A8C9E1E0}"/>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166541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E224130C-95CE-4A6E-BD86-9510E85194FF}"/>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3225474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DDE8602E-4EA1-4653-BE2D-3B962244AC7F}"/>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84649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5FDEF0BB-CF22-43B5-ADB4-4B24AC1C7D10}"/>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168507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B00EA649-8AF4-4F2F-9A21-0E5C491AA1D7}"/>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396654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AB2662E2-DF3B-4976-B382-E855B3443EA6}"/>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340970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12/17/2021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09E17384-A5DB-45C3-8DF6-A047BD1088CB}"/>
              </a:ext>
            </a:extLst>
          </p:cNvPr>
          <p:cNvSpPr>
            <a:spLocks noGrp="1"/>
          </p:cNvSpPr>
          <p:nvPr>
            <p:ph type="sldNum" sz="quarter" idx="12"/>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48955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12/17/2021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3FB080F-1562-4A3B-A14A-1B556FAF8395}"/>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392061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12/17/2021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5">
            <a:extLst>
              <a:ext uri="{FF2B5EF4-FFF2-40B4-BE49-F238E27FC236}">
                <a16:creationId xmlns:a16="http://schemas.microsoft.com/office/drawing/2014/main" id="{A50B0DB3-9E04-4EC3-9B5D-2DCA8764B2F9}"/>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276680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79C517D5-C28A-4B40-A8A3-5BE8348B1372}"/>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29597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12/17/2021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705871ED-BE21-4160-99D0-D7F9405B725F}"/>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388715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38150" y="12498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24EE496-80F9-4FF5-A92B-3EA3F4C869A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3660" y="6021658"/>
            <a:ext cx="743256" cy="747141"/>
          </a:xfrm>
          <a:prstGeom prst="rect">
            <a:avLst/>
          </a:prstGeom>
        </p:spPr>
      </p:pic>
      <p:sp>
        <p:nvSpPr>
          <p:cNvPr id="9" name="Slide Number Placeholder 5">
            <a:extLst>
              <a:ext uri="{FF2B5EF4-FFF2-40B4-BE49-F238E27FC236}">
                <a16:creationId xmlns:a16="http://schemas.microsoft.com/office/drawing/2014/main" id="{7456B8CB-54D0-417F-A936-24C84F1B6802}"/>
              </a:ext>
            </a:extLst>
          </p:cNvPr>
          <p:cNvSpPr>
            <a:spLocks noGrp="1"/>
          </p:cNvSpPr>
          <p:nvPr>
            <p:ph type="sldNum" sz="quarter" idx="4"/>
          </p:nvPr>
        </p:nvSpPr>
        <p:spPr>
          <a:xfrm>
            <a:off x="9220206"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
        <p:nvSpPr>
          <p:cNvPr id="4" name="hc" descr="  ">
            <a:extLst>
              <a:ext uri="{FF2B5EF4-FFF2-40B4-BE49-F238E27FC236}">
                <a16:creationId xmlns:a16="http://schemas.microsoft.com/office/drawing/2014/main" id="{9319CE89-D611-4868-8B71-2CA70EDBD124}"/>
              </a:ext>
            </a:extLst>
          </p:cNvPr>
          <p:cNvSpPr txBox="1"/>
          <p:nvPr userDrawn="1"/>
        </p:nvSpPr>
        <p:spPr>
          <a:xfrm>
            <a:off x="0" y="0"/>
            <a:ext cx="12192000" cy="223138"/>
          </a:xfrm>
          <a:prstGeom prst="rect">
            <a:avLst/>
          </a:prstGeom>
          <a:noFill/>
        </p:spPr>
        <p:txBody>
          <a:bodyPr vert="horz" rtlCol="0">
            <a:spAutoFit/>
          </a:bodyPr>
          <a:lstStyle/>
          <a:p>
            <a:pPr algn="ctr"/>
            <a:r>
              <a:rPr lang="en-US" sz="850" b="0" i="0" u="none" baseline="0">
                <a:solidFill>
                  <a:srgbClr val="000000"/>
                </a:solidFill>
                <a:latin typeface="Microsoft Sans Serif" panose="020B0604020202020204" pitchFamily="34" charset="0"/>
              </a:rPr>
              <a:t>  </a:t>
            </a:r>
          </a:p>
        </p:txBody>
      </p:sp>
      <p:sp>
        <p:nvSpPr>
          <p:cNvPr id="5" name="fl" descr="  ">
            <a:extLst>
              <a:ext uri="{FF2B5EF4-FFF2-40B4-BE49-F238E27FC236}">
                <a16:creationId xmlns:a16="http://schemas.microsoft.com/office/drawing/2014/main" id="{59034192-8BC0-4AD0-85AC-9CAA497F815E}"/>
              </a:ext>
            </a:extLst>
          </p:cNvPr>
          <p:cNvSpPr txBox="1"/>
          <p:nvPr userDrawn="1"/>
        </p:nvSpPr>
        <p:spPr>
          <a:xfrm>
            <a:off x="0" y="6537960"/>
            <a:ext cx="12192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552705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Wbauchsp@nsf.gov"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7226/2189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thics.iit.edu/eelibrar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onlineethics.org/" TargetMode="External"/><Relationship Id="rId5" Type="http://schemas.openxmlformats.org/officeDocument/2006/relationships/hyperlink" Target="https://ethicscenter.csl.illinois.edu/" TargetMode="External"/><Relationship Id="rId4" Type="http://schemas.openxmlformats.org/officeDocument/2006/relationships/hyperlink" Target="http://www.umass.edu/sts/ethic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nsf.gov/funding/pgm_list.jsp?org=SB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nsf.gov/funding/pgm_summ.jsp?pims_id=532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09E94B-0035-43AB-983A-FEEEEEFF0C1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377"/>
            <a:ext cx="12192000" cy="6858000"/>
          </a:xfrm>
          <a:prstGeom prst="rect">
            <a:avLst/>
          </a:prstGeom>
        </p:spPr>
      </p:pic>
      <p:sp>
        <p:nvSpPr>
          <p:cNvPr id="8" name="Title 7">
            <a:extLst>
              <a:ext uri="{FF2B5EF4-FFF2-40B4-BE49-F238E27FC236}">
                <a16:creationId xmlns:a16="http://schemas.microsoft.com/office/drawing/2014/main" id="{D16DCC95-DEE7-4B10-8A6A-BF1D5F94D541}"/>
              </a:ext>
            </a:extLst>
          </p:cNvPr>
          <p:cNvSpPr txBox="1">
            <a:spLocks noGrp="1"/>
          </p:cNvSpPr>
          <p:nvPr>
            <p:ph type="title" idx="4294967295"/>
          </p:nvPr>
        </p:nvSpPr>
        <p:spPr>
          <a:xfrm>
            <a:off x="784565" y="382012"/>
            <a:ext cx="3428998" cy="3046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Ethical and Responsible Research </a:t>
            </a:r>
            <a:br>
              <a:rPr kumimoji="0" lang="en-US" sz="3200" b="0" i="0" u="none" strike="noStrike" kern="1200" cap="none" spc="0" normalizeH="0" baseline="0" noProof="0" dirty="0">
                <a:ln>
                  <a:noFill/>
                </a:ln>
                <a:solidFill>
                  <a:schemeClr val="bg1"/>
                </a:solidFill>
                <a:effectLst/>
                <a:uLnTx/>
                <a:uFillTx/>
                <a:latin typeface="+mn-lt"/>
                <a:ea typeface="+mn-ea"/>
                <a:cs typeface="+mn-cs"/>
              </a:rPr>
            </a:br>
            <a:br>
              <a:rPr kumimoji="0" lang="en-US" sz="3200" b="0" i="0" u="none" strike="noStrike" kern="1200" cap="none" spc="0" normalizeH="0" baseline="0" noProof="0" dirty="0">
                <a:ln>
                  <a:noFill/>
                </a:ln>
                <a:solidFill>
                  <a:schemeClr val="bg1"/>
                </a:solidFill>
                <a:effectLst/>
                <a:uLnTx/>
                <a:uFillTx/>
                <a:latin typeface="+mn-lt"/>
                <a:ea typeface="+mn-ea"/>
                <a:cs typeface="+mn-cs"/>
              </a:rPr>
            </a:br>
            <a:r>
              <a:rPr kumimoji="0" lang="en-US" sz="3200" b="0" i="0" u="none" strike="noStrike" kern="1200" cap="none" spc="0" normalizeH="0" baseline="0" noProof="0" dirty="0">
                <a:ln>
                  <a:noFill/>
                </a:ln>
                <a:solidFill>
                  <a:schemeClr val="bg1"/>
                </a:solidFill>
                <a:effectLst/>
                <a:uLnTx/>
                <a:uFillTx/>
                <a:latin typeface="+mn-lt"/>
                <a:ea typeface="+mn-ea"/>
                <a:cs typeface="+mn-cs"/>
              </a:rPr>
              <a:t>Solicitation</a:t>
            </a:r>
            <a:br>
              <a:rPr kumimoji="0" lang="en-US" sz="3200" b="0" i="0" u="none" strike="noStrike" kern="1200" cap="none" spc="0" normalizeH="0" baseline="0" noProof="0" dirty="0">
                <a:ln>
                  <a:noFill/>
                </a:ln>
                <a:solidFill>
                  <a:schemeClr val="bg1"/>
                </a:solidFill>
                <a:effectLst/>
                <a:uLnTx/>
                <a:uFillTx/>
                <a:latin typeface="+mn-lt"/>
                <a:ea typeface="+mn-ea"/>
                <a:cs typeface="+mn-cs"/>
              </a:rPr>
            </a:br>
            <a:r>
              <a:rPr kumimoji="0" lang="en-US" sz="3200" b="0" i="0" u="none" strike="noStrike" kern="1200" cap="none" spc="0" normalizeH="0" baseline="0" noProof="0" dirty="0">
                <a:ln>
                  <a:noFill/>
                </a:ln>
                <a:solidFill>
                  <a:schemeClr val="bg1"/>
                </a:solidFill>
                <a:effectLst/>
                <a:uLnTx/>
                <a:uFillTx/>
                <a:latin typeface="+mn-lt"/>
                <a:ea typeface="+mn-ea"/>
                <a:cs typeface="+mn-cs"/>
              </a:rPr>
              <a:t>22-536 </a:t>
            </a:r>
          </a:p>
        </p:txBody>
      </p:sp>
      <p:sp>
        <p:nvSpPr>
          <p:cNvPr id="3" name="TextBox 2"/>
          <p:cNvSpPr txBox="1"/>
          <p:nvPr/>
        </p:nvSpPr>
        <p:spPr>
          <a:xfrm>
            <a:off x="784565" y="3945954"/>
            <a:ext cx="3428999" cy="1200329"/>
          </a:xfrm>
          <a:prstGeom prst="rect">
            <a:avLst/>
          </a:prstGeom>
          <a:noFill/>
        </p:spPr>
        <p:txBody>
          <a:bodyPr wrap="square" rtlCol="0">
            <a:spAutoFit/>
          </a:bodyPr>
          <a:lstStyle/>
          <a:p>
            <a:pPr algn="ctr"/>
            <a:r>
              <a:rPr lang="en-US" dirty="0">
                <a:solidFill>
                  <a:schemeClr val="bg1"/>
                </a:solidFill>
              </a:rPr>
              <a:t>Wenda Bauchspies, PhD</a:t>
            </a:r>
          </a:p>
          <a:p>
            <a:pPr algn="ctr"/>
            <a:r>
              <a:rPr lang="en-US" dirty="0">
                <a:solidFill>
                  <a:schemeClr val="bg1"/>
                </a:solidFill>
              </a:rPr>
              <a:t>Fred Kronz, PhD</a:t>
            </a:r>
          </a:p>
          <a:p>
            <a:pPr algn="ctr"/>
            <a:r>
              <a:rPr lang="en-US" dirty="0">
                <a:solidFill>
                  <a:schemeClr val="bg1"/>
                </a:solidFill>
              </a:rPr>
              <a:t>Program Director</a:t>
            </a:r>
          </a:p>
          <a:p>
            <a:pPr algn="ctr"/>
            <a:r>
              <a:rPr lang="en-US" dirty="0">
                <a:solidFill>
                  <a:schemeClr val="bg1"/>
                </a:solidFill>
              </a:rPr>
              <a:t>National Science Foundation</a:t>
            </a:r>
          </a:p>
        </p:txBody>
      </p:sp>
      <p:pic>
        <p:nvPicPr>
          <p:cNvPr id="5" name="Picture 4" descr="NSF logo">
            <a:extLst>
              <a:ext uri="{FF2B5EF4-FFF2-40B4-BE49-F238E27FC236}">
                <a16:creationId xmlns:a16="http://schemas.microsoft.com/office/drawing/2014/main" id="{9683BF1A-2330-4931-93BE-EA3DBBD63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2696" y="5663237"/>
            <a:ext cx="1052736" cy="1058238"/>
          </a:xfrm>
          <a:prstGeom prst="rect">
            <a:avLst/>
          </a:prstGeom>
        </p:spPr>
      </p:pic>
      <p:sp>
        <p:nvSpPr>
          <p:cNvPr id="2" name="Slide Number Placeholder 1">
            <a:extLst>
              <a:ext uri="{FF2B5EF4-FFF2-40B4-BE49-F238E27FC236}">
                <a16:creationId xmlns:a16="http://schemas.microsoft.com/office/drawing/2014/main" id="{B3F08655-A95A-4356-B75E-D0276EA6A9A6}"/>
              </a:ext>
              <a:ext uri="{C183D7F6-B498-43B3-948B-1728B52AA6E4}">
                <adec:decorative xmlns:adec="http://schemas.microsoft.com/office/drawing/2017/decorative" val="1"/>
              </a:ext>
            </a:extLst>
          </p:cNvPr>
          <p:cNvSpPr>
            <a:spLocks noGrp="1"/>
          </p:cNvSpPr>
          <p:nvPr>
            <p:ph type="sldNum" sz="quarter" idx="4"/>
          </p:nvPr>
        </p:nvSpPr>
        <p:spPr>
          <a:xfrm>
            <a:off x="8610600" y="6356350"/>
            <a:ext cx="2743200" cy="365125"/>
          </a:xfrm>
          <a:prstGeom prst="rect">
            <a:avLst/>
          </a:prstGeom>
        </p:spPr>
        <p:txBody>
          <a:bodyPr/>
          <a:lstStyle/>
          <a:p>
            <a:fld id="{8F4BEAD3-91E3-4FFC-B7DC-935959D17485}" type="slidenum">
              <a:rPr lang="en-US" smtClean="0"/>
              <a:t>1</a:t>
            </a:fld>
            <a:endParaRPr lang="en-US" dirty="0"/>
          </a:p>
        </p:txBody>
      </p:sp>
    </p:spTree>
    <p:extLst>
      <p:ext uri="{BB962C8B-B14F-4D97-AF65-F5344CB8AC3E}">
        <p14:creationId xmlns:p14="http://schemas.microsoft.com/office/powerpoint/2010/main" val="23916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50F09-8B64-4FC2-8102-183A040478A5}"/>
              </a:ext>
            </a:extLst>
          </p:cNvPr>
          <p:cNvSpPr>
            <a:spLocks noGrp="1"/>
          </p:cNvSpPr>
          <p:nvPr>
            <p:ph type="title"/>
          </p:nvPr>
        </p:nvSpPr>
        <p:spPr/>
        <p:txBody>
          <a:bodyPr/>
          <a:lstStyle/>
          <a:p>
            <a:r>
              <a:rPr lang="en-US" dirty="0"/>
              <a:t>Solicitation will consider proposals for four types of projects</a:t>
            </a:r>
          </a:p>
        </p:txBody>
      </p:sp>
      <p:sp>
        <p:nvSpPr>
          <p:cNvPr id="3" name="Content Placeholder 2">
            <a:extLst>
              <a:ext uri="{FF2B5EF4-FFF2-40B4-BE49-F238E27FC236}">
                <a16:creationId xmlns:a16="http://schemas.microsoft.com/office/drawing/2014/main" id="{2710CB10-34F4-4933-A5C7-0B7325EA6FC9}"/>
              </a:ext>
            </a:extLst>
          </p:cNvPr>
          <p:cNvSpPr>
            <a:spLocks noGrp="1"/>
          </p:cNvSpPr>
          <p:nvPr>
            <p:ph idx="1"/>
          </p:nvPr>
        </p:nvSpPr>
        <p:spPr/>
        <p:txBody>
          <a:bodyPr>
            <a:normAutofit/>
          </a:bodyPr>
          <a:lstStyle/>
          <a:p>
            <a:pPr lvl="1">
              <a:buFont typeface="Arial" panose="020B0604020202020204" pitchFamily="34" charset="0"/>
              <a:buChar char="•"/>
            </a:pPr>
            <a:r>
              <a:rPr lang="en-US" sz="2800" b="1" u="sng" dirty="0">
                <a:solidFill>
                  <a:schemeClr val="bg1"/>
                </a:solidFill>
                <a:latin typeface="Arial" panose="020B0604020202020204" pitchFamily="34" charset="0"/>
                <a:cs typeface="Arial" panose="020B0604020202020204" pitchFamily="34" charset="0"/>
              </a:rPr>
              <a:t>Conference Projects</a:t>
            </a:r>
            <a:r>
              <a:rPr lang="en-US" sz="2800" b="1" dirty="0">
                <a:solidFill>
                  <a:schemeClr val="bg1"/>
                </a:solidFill>
                <a:latin typeface="Arial" panose="020B0604020202020204" pitchFamily="34" charset="0"/>
                <a:cs typeface="Arial" panose="020B0604020202020204" pitchFamily="34" charset="0"/>
              </a:rPr>
              <a:t> with</a:t>
            </a:r>
            <a:r>
              <a:rPr lang="en-US" sz="2800" dirty="0">
                <a:solidFill>
                  <a:schemeClr val="bg1"/>
                </a:solidFill>
                <a:latin typeface="Arial" panose="020B0604020202020204" pitchFamily="34" charset="0"/>
                <a:cs typeface="Arial" panose="020B0604020202020204" pitchFamily="34" charset="0"/>
              </a:rPr>
              <a:t> a total budget of </a:t>
            </a:r>
            <a:r>
              <a:rPr lang="en-US" sz="2800" b="1" dirty="0">
                <a:solidFill>
                  <a:schemeClr val="bg1"/>
                </a:solidFill>
                <a:latin typeface="Arial" panose="020B0604020202020204" pitchFamily="34" charset="0"/>
                <a:cs typeface="Arial" panose="020B0604020202020204" pitchFamily="34" charset="0"/>
              </a:rPr>
              <a:t>$50,000 </a:t>
            </a:r>
            <a:r>
              <a:rPr lang="en-US" sz="2800" dirty="0">
                <a:solidFill>
                  <a:schemeClr val="bg1"/>
                </a:solidFill>
                <a:latin typeface="Arial" panose="020B0604020202020204" pitchFamily="34" charset="0"/>
                <a:cs typeface="Arial" panose="020B0604020202020204" pitchFamily="34" charset="0"/>
              </a:rPr>
              <a:t>and a maximum duration of </a:t>
            </a:r>
            <a:r>
              <a:rPr lang="en-US" sz="2800" b="1" dirty="0">
                <a:solidFill>
                  <a:schemeClr val="bg1"/>
                </a:solidFill>
                <a:latin typeface="Arial" panose="020B0604020202020204" pitchFamily="34" charset="0"/>
                <a:cs typeface="Arial" panose="020B0604020202020204" pitchFamily="34" charset="0"/>
              </a:rPr>
              <a:t>12 months</a:t>
            </a:r>
            <a:r>
              <a:rPr lang="en-US" sz="2800" dirty="0">
                <a:solidFill>
                  <a:schemeClr val="bg1"/>
                </a:solidFill>
                <a:latin typeface="Arial" panose="020B0604020202020204" pitchFamily="34" charset="0"/>
                <a:cs typeface="Arial" panose="020B0604020202020204" pitchFamily="34" charset="0"/>
              </a:rPr>
              <a:t>.</a:t>
            </a:r>
          </a:p>
          <a:p>
            <a:pPr lvl="1">
              <a:buFont typeface="Arial" panose="020B0604020202020204" pitchFamily="34" charset="0"/>
              <a:buChar char="•"/>
            </a:pPr>
            <a:r>
              <a:rPr lang="en-US" sz="2800" b="1" u="sng" dirty="0">
                <a:solidFill>
                  <a:schemeClr val="bg1"/>
                </a:solidFill>
                <a:latin typeface="Arial" panose="020B0604020202020204" pitchFamily="34" charset="0"/>
                <a:cs typeface="Arial" panose="020B0604020202020204" pitchFamily="34" charset="0"/>
              </a:rPr>
              <a:t>Incubation Projects</a:t>
            </a:r>
            <a:r>
              <a:rPr lang="en-US" sz="2800" dirty="0">
                <a:solidFill>
                  <a:schemeClr val="bg1"/>
                </a:solidFill>
                <a:latin typeface="Arial" panose="020B0604020202020204" pitchFamily="34" charset="0"/>
                <a:cs typeface="Arial" panose="020B0604020202020204" pitchFamily="34" charset="0"/>
              </a:rPr>
              <a:t> with a total budget of up to </a:t>
            </a:r>
            <a:r>
              <a:rPr lang="en-US" sz="2800" b="1" dirty="0">
                <a:solidFill>
                  <a:schemeClr val="bg1"/>
                </a:solidFill>
                <a:latin typeface="Arial" panose="020B0604020202020204" pitchFamily="34" charset="0"/>
                <a:cs typeface="Arial" panose="020B0604020202020204" pitchFamily="34" charset="0"/>
              </a:rPr>
              <a:t>$90,000 </a:t>
            </a:r>
            <a:r>
              <a:rPr lang="en-US" sz="2800" dirty="0">
                <a:solidFill>
                  <a:schemeClr val="bg1"/>
                </a:solidFill>
                <a:latin typeface="Arial" panose="020B0604020202020204" pitchFamily="34" charset="0"/>
                <a:cs typeface="Arial" panose="020B0604020202020204" pitchFamily="34" charset="0"/>
              </a:rPr>
              <a:t>and a maximum duration of </a:t>
            </a:r>
            <a:r>
              <a:rPr lang="en-US" sz="2800" b="1" dirty="0">
                <a:solidFill>
                  <a:schemeClr val="bg1"/>
                </a:solidFill>
                <a:latin typeface="Arial" panose="020B0604020202020204" pitchFamily="34" charset="0"/>
                <a:cs typeface="Arial" panose="020B0604020202020204" pitchFamily="34" charset="0"/>
              </a:rPr>
              <a:t>12 months</a:t>
            </a:r>
            <a:r>
              <a:rPr lang="en-US" sz="2800" dirty="0">
                <a:solidFill>
                  <a:schemeClr val="bg1"/>
                </a:solidFill>
                <a:latin typeface="Arial" panose="020B0604020202020204" pitchFamily="34" charset="0"/>
                <a:cs typeface="Arial" panose="020B0604020202020204" pitchFamily="34" charset="0"/>
              </a:rPr>
              <a:t>.</a:t>
            </a:r>
          </a:p>
          <a:p>
            <a:pPr lvl="1">
              <a:buFont typeface="Arial" panose="020B0604020202020204" pitchFamily="34" charset="0"/>
              <a:buChar char="•"/>
            </a:pPr>
            <a:r>
              <a:rPr lang="en-US" sz="2800" b="1" u="sng" dirty="0">
                <a:solidFill>
                  <a:schemeClr val="bg1"/>
                </a:solidFill>
                <a:latin typeface="Arial" panose="020B0604020202020204" pitchFamily="34" charset="0"/>
                <a:cs typeface="Arial" panose="020B0604020202020204" pitchFamily="34" charset="0"/>
              </a:rPr>
              <a:t>Research Grants</a:t>
            </a:r>
            <a:r>
              <a:rPr lang="en-US" sz="2800" dirty="0">
                <a:solidFill>
                  <a:schemeClr val="bg1"/>
                </a:solidFill>
                <a:latin typeface="Arial" panose="020B0604020202020204" pitchFamily="34" charset="0"/>
                <a:cs typeface="Arial" panose="020B0604020202020204" pitchFamily="34" charset="0"/>
              </a:rPr>
              <a:t> with a total budget of up to </a:t>
            </a:r>
            <a:r>
              <a:rPr lang="en-US" sz="2800" b="1" dirty="0">
                <a:solidFill>
                  <a:schemeClr val="bg1"/>
                </a:solidFill>
                <a:latin typeface="Arial" panose="020B0604020202020204" pitchFamily="34" charset="0"/>
                <a:cs typeface="Arial" panose="020B0604020202020204" pitchFamily="34" charset="0"/>
              </a:rPr>
              <a:t>$400,000</a:t>
            </a:r>
            <a:r>
              <a:rPr lang="en-US" sz="2800" dirty="0">
                <a:solidFill>
                  <a:schemeClr val="bg1"/>
                </a:solidFill>
                <a:latin typeface="Arial" panose="020B0604020202020204" pitchFamily="34" charset="0"/>
                <a:cs typeface="Arial" panose="020B0604020202020204" pitchFamily="34" charset="0"/>
              </a:rPr>
              <a:t> and a maximum duration of </a:t>
            </a:r>
            <a:r>
              <a:rPr lang="en-US" sz="2800" b="1" dirty="0">
                <a:solidFill>
                  <a:schemeClr val="bg1"/>
                </a:solidFill>
                <a:latin typeface="Arial" panose="020B0604020202020204" pitchFamily="34" charset="0"/>
                <a:cs typeface="Arial" panose="020B0604020202020204" pitchFamily="34" charset="0"/>
              </a:rPr>
              <a:t>3 years</a:t>
            </a:r>
            <a:r>
              <a:rPr lang="en-US" sz="2800" dirty="0">
                <a:solidFill>
                  <a:schemeClr val="bg1"/>
                </a:solidFill>
                <a:latin typeface="Arial" panose="020B0604020202020204" pitchFamily="34" charset="0"/>
                <a:cs typeface="Arial" panose="020B0604020202020204" pitchFamily="34" charset="0"/>
              </a:rPr>
              <a:t>.</a:t>
            </a:r>
          </a:p>
          <a:p>
            <a:pPr lvl="1">
              <a:buFont typeface="Arial" panose="020B0604020202020204" pitchFamily="34" charset="0"/>
              <a:buChar char="•"/>
            </a:pPr>
            <a:r>
              <a:rPr lang="en-US" sz="2800" b="1" u="sng" dirty="0">
                <a:solidFill>
                  <a:schemeClr val="bg1"/>
                </a:solidFill>
                <a:latin typeface="Arial" panose="020B0604020202020204" pitchFamily="34" charset="0"/>
                <a:cs typeface="Arial" panose="020B0604020202020204" pitchFamily="34" charset="0"/>
              </a:rPr>
              <a:t>Institutional Transformation Research Grants</a:t>
            </a:r>
            <a:r>
              <a:rPr lang="en-US" sz="2800" dirty="0">
                <a:solidFill>
                  <a:schemeClr val="bg1"/>
                </a:solidFill>
                <a:latin typeface="Arial" panose="020B0604020202020204" pitchFamily="34" charset="0"/>
                <a:cs typeface="Arial" panose="020B0604020202020204" pitchFamily="34" charset="0"/>
              </a:rPr>
              <a:t> with a total budget of up to </a:t>
            </a:r>
            <a:r>
              <a:rPr lang="en-US" sz="2800" b="1" dirty="0">
                <a:solidFill>
                  <a:schemeClr val="bg1"/>
                </a:solidFill>
                <a:latin typeface="Arial" panose="020B0604020202020204" pitchFamily="34" charset="0"/>
                <a:cs typeface="Arial" panose="020B0604020202020204" pitchFamily="34" charset="0"/>
              </a:rPr>
              <a:t>$700,000 </a:t>
            </a:r>
            <a:r>
              <a:rPr lang="en-US" sz="2800" dirty="0">
                <a:solidFill>
                  <a:schemeClr val="bg1"/>
                </a:solidFill>
                <a:latin typeface="Arial" panose="020B0604020202020204" pitchFamily="34" charset="0"/>
                <a:cs typeface="Arial" panose="020B0604020202020204" pitchFamily="34" charset="0"/>
              </a:rPr>
              <a:t>and a maximum duration of </a:t>
            </a:r>
            <a:r>
              <a:rPr lang="en-US" sz="2800" b="1" dirty="0">
                <a:solidFill>
                  <a:schemeClr val="bg1"/>
                </a:solidFill>
                <a:latin typeface="Arial" panose="020B0604020202020204" pitchFamily="34" charset="0"/>
                <a:cs typeface="Arial" panose="020B0604020202020204" pitchFamily="34" charset="0"/>
              </a:rPr>
              <a:t>5 years</a:t>
            </a:r>
            <a:r>
              <a:rPr lang="en-US" sz="2800" dirty="0">
                <a:solidFill>
                  <a:schemeClr val="bg1"/>
                </a:solidFill>
                <a:latin typeface="Arial" panose="020B0604020202020204" pitchFamily="34" charset="0"/>
                <a:cs typeface="Arial" panose="020B0604020202020204" pitchFamily="34" charset="0"/>
              </a:rPr>
              <a:t>.</a:t>
            </a:r>
          </a:p>
          <a:p>
            <a:endParaRPr lang="en-US" dirty="0"/>
          </a:p>
        </p:txBody>
      </p:sp>
      <p:sp>
        <p:nvSpPr>
          <p:cNvPr id="4" name="Slide Number Placeholder 3">
            <a:extLst>
              <a:ext uri="{FF2B5EF4-FFF2-40B4-BE49-F238E27FC236}">
                <a16:creationId xmlns:a16="http://schemas.microsoft.com/office/drawing/2014/main" id="{E36093A1-F195-447D-80EC-1A7F61EE9977}"/>
              </a:ext>
            </a:extLst>
          </p:cNvPr>
          <p:cNvSpPr>
            <a:spLocks noGrp="1"/>
          </p:cNvSpPr>
          <p:nvPr>
            <p:ph type="sldNum" sz="quarter" idx="4"/>
          </p:nvPr>
        </p:nvSpPr>
        <p:spPr/>
        <p:txBody>
          <a:bodyPr/>
          <a:lstStyle/>
          <a:p>
            <a:fld id="{8F4BEAD3-91E3-4FFC-B7DC-935959D17485}" type="slidenum">
              <a:rPr lang="en-US" smtClean="0"/>
              <a:pPr/>
              <a:t>10</a:t>
            </a:fld>
            <a:endParaRPr lang="en-US"/>
          </a:p>
        </p:txBody>
      </p:sp>
    </p:spTree>
    <p:extLst>
      <p:ext uri="{BB962C8B-B14F-4D97-AF65-F5344CB8AC3E}">
        <p14:creationId xmlns:p14="http://schemas.microsoft.com/office/powerpoint/2010/main" val="2922371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6AA6-1A53-4FAB-82D8-33F84894F9BA}"/>
              </a:ext>
            </a:extLst>
          </p:cNvPr>
          <p:cNvSpPr>
            <a:spLocks noGrp="1"/>
          </p:cNvSpPr>
          <p:nvPr>
            <p:ph type="title"/>
          </p:nvPr>
        </p:nvSpPr>
        <p:spPr>
          <a:xfrm>
            <a:off x="839788" y="457200"/>
            <a:ext cx="3015520" cy="1475281"/>
          </a:xfrm>
        </p:spPr>
        <p:txBody>
          <a:bodyPr/>
          <a:lstStyle/>
          <a:p>
            <a:r>
              <a:rPr lang="en-US" dirty="0"/>
              <a:t>Questions? </a:t>
            </a:r>
            <a:br>
              <a:rPr lang="en-US" dirty="0"/>
            </a:br>
            <a:r>
              <a:rPr lang="en-US" dirty="0"/>
              <a:t>Thoughts?</a:t>
            </a:r>
            <a:br>
              <a:rPr lang="en-US" dirty="0"/>
            </a:br>
            <a:r>
              <a:rPr lang="en-US" dirty="0"/>
              <a:t>Comments?</a:t>
            </a:r>
          </a:p>
        </p:txBody>
      </p:sp>
      <p:sp>
        <p:nvSpPr>
          <p:cNvPr id="4" name="Text Placeholder 3">
            <a:extLst>
              <a:ext uri="{FF2B5EF4-FFF2-40B4-BE49-F238E27FC236}">
                <a16:creationId xmlns:a16="http://schemas.microsoft.com/office/drawing/2014/main" id="{60844C86-0457-4B99-8498-47FFCAAC3E3A}"/>
              </a:ext>
            </a:extLst>
          </p:cNvPr>
          <p:cNvSpPr>
            <a:spLocks noGrp="1"/>
          </p:cNvSpPr>
          <p:nvPr>
            <p:ph type="body" sz="half" idx="2"/>
          </p:nvPr>
        </p:nvSpPr>
        <p:spPr>
          <a:xfrm>
            <a:off x="228814" y="1985962"/>
            <a:ext cx="3932237" cy="3811588"/>
          </a:xfrm>
        </p:spPr>
        <p:txBody>
          <a:bodyPr/>
          <a:lstStyle/>
          <a:p>
            <a:endParaRPr lang="en-US" dirty="0"/>
          </a:p>
          <a:p>
            <a:endParaRPr lang="en-US" dirty="0"/>
          </a:p>
          <a:p>
            <a:pPr algn="ctr"/>
            <a:r>
              <a:rPr lang="en-US" sz="2000" dirty="0"/>
              <a:t>Wenda K. Bauchspies</a:t>
            </a:r>
          </a:p>
          <a:p>
            <a:pPr algn="ctr"/>
            <a:r>
              <a:rPr lang="en-US" sz="2000" dirty="0">
                <a:hlinkClick r:id="rId3" tooltip="Link to email address for Wenda Bauchspies"/>
              </a:rPr>
              <a:t>Wbauchsp@nsf.gov</a:t>
            </a:r>
            <a:endParaRPr lang="en-US" sz="2000" dirty="0"/>
          </a:p>
          <a:p>
            <a:pPr algn="ctr"/>
            <a:endParaRPr lang="en-US" sz="2000" dirty="0"/>
          </a:p>
          <a:p>
            <a:pPr algn="ctr"/>
            <a:endParaRPr lang="en-US" sz="2000" dirty="0"/>
          </a:p>
          <a:p>
            <a:pPr algn="ctr"/>
            <a:r>
              <a:rPr lang="en-US" sz="2000" dirty="0"/>
              <a:t>Thank you.</a:t>
            </a:r>
          </a:p>
        </p:txBody>
      </p:sp>
      <p:pic>
        <p:nvPicPr>
          <p:cNvPr id="7" name="Picture Placeholder 6" descr="Photograph of a  nudibranch, commonly known as a sea slug, travels under the North T-Pier in Morro Bay, California. Photo credit: Ken Bondy&#10;">
            <a:extLst>
              <a:ext uri="{FF2B5EF4-FFF2-40B4-BE49-F238E27FC236}">
                <a16:creationId xmlns:a16="http://schemas.microsoft.com/office/drawing/2014/main" id="{444F2729-4FE8-4CD4-BCF8-02D6A458E42F}"/>
              </a:ext>
              <a:ext uri="{C183D7F6-B498-43B3-948B-1728B52AA6E4}">
                <adec:decorative xmlns:adec="http://schemas.microsoft.com/office/drawing/2017/decorative" val="0"/>
              </a:ext>
            </a:extLst>
          </p:cNvPr>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t="1587" b="1587"/>
          <a:stretch>
            <a:fillRect/>
          </a:stretch>
        </p:blipFill>
        <p:spPr>
          <a:xfrm>
            <a:off x="4161051" y="457200"/>
            <a:ext cx="7191161" cy="5678206"/>
          </a:xfrm>
        </p:spPr>
      </p:pic>
      <p:sp>
        <p:nvSpPr>
          <p:cNvPr id="8" name="TextBox 7">
            <a:extLst>
              <a:ext uri="{FF2B5EF4-FFF2-40B4-BE49-F238E27FC236}">
                <a16:creationId xmlns:a16="http://schemas.microsoft.com/office/drawing/2014/main" id="{6001F013-2C5A-4028-89E0-78934A21DD08}"/>
              </a:ext>
            </a:extLst>
          </p:cNvPr>
          <p:cNvSpPr txBox="1"/>
          <p:nvPr/>
        </p:nvSpPr>
        <p:spPr>
          <a:xfrm>
            <a:off x="4161051" y="6135406"/>
            <a:ext cx="7802355" cy="646331"/>
          </a:xfrm>
          <a:prstGeom prst="rect">
            <a:avLst/>
          </a:prstGeom>
          <a:noFill/>
        </p:spPr>
        <p:txBody>
          <a:bodyPr wrap="square" rtlCol="0">
            <a:spAutoFit/>
          </a:bodyPr>
          <a:lstStyle/>
          <a:p>
            <a:r>
              <a:rPr lang="en-US" dirty="0">
                <a:solidFill>
                  <a:schemeClr val="tx2">
                    <a:lumMod val="20000"/>
                    <a:lumOff val="80000"/>
                  </a:schemeClr>
                </a:solidFill>
              </a:rPr>
              <a:t>A nudibranch, commonly known as a sea slug, travels under the North T-Pier in Morro Bay, California. Photo credit: Ken </a:t>
            </a:r>
            <a:r>
              <a:rPr lang="en-US" dirty="0" err="1">
                <a:solidFill>
                  <a:schemeClr val="tx2">
                    <a:lumMod val="20000"/>
                    <a:lumOff val="80000"/>
                  </a:schemeClr>
                </a:solidFill>
              </a:rPr>
              <a:t>Bondy</a:t>
            </a:r>
            <a:endParaRPr lang="en-US" dirty="0">
              <a:solidFill>
                <a:schemeClr val="tx2">
                  <a:lumMod val="20000"/>
                  <a:lumOff val="80000"/>
                </a:schemeClr>
              </a:solidFill>
            </a:endParaRPr>
          </a:p>
        </p:txBody>
      </p:sp>
      <p:sp>
        <p:nvSpPr>
          <p:cNvPr id="5" name="Slide Number Placeholder 4">
            <a:extLst>
              <a:ext uri="{FF2B5EF4-FFF2-40B4-BE49-F238E27FC236}">
                <a16:creationId xmlns:a16="http://schemas.microsoft.com/office/drawing/2014/main" id="{CD3A48E5-5802-4C11-A701-4ABD71ADF81A}"/>
              </a:ext>
              <a:ext uri="{C183D7F6-B498-43B3-948B-1728B52AA6E4}">
                <adec:decorative xmlns:adec="http://schemas.microsoft.com/office/drawing/2017/decorative" val="1"/>
              </a:ext>
            </a:extLst>
          </p:cNvPr>
          <p:cNvSpPr>
            <a:spLocks noGrp="1"/>
          </p:cNvSpPr>
          <p:nvPr>
            <p:ph type="sldNum" sz="quarter" idx="4"/>
          </p:nvPr>
        </p:nvSpPr>
        <p:spPr/>
        <p:txBody>
          <a:bodyPr/>
          <a:lstStyle/>
          <a:p>
            <a:fld id="{8F4BEAD3-91E3-4FFC-B7DC-935959D17485}" type="slidenum">
              <a:rPr lang="en-US" smtClean="0"/>
              <a:pPr/>
              <a:t>11</a:t>
            </a:fld>
            <a:endParaRPr lang="en-US"/>
          </a:p>
        </p:txBody>
      </p:sp>
    </p:spTree>
    <p:extLst>
      <p:ext uri="{BB962C8B-B14F-4D97-AF65-F5344CB8AC3E}">
        <p14:creationId xmlns:p14="http://schemas.microsoft.com/office/powerpoint/2010/main" val="34596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1DEA-B542-4AFB-9A1E-9B30CDF6CC8F}"/>
              </a:ext>
            </a:extLst>
          </p:cNvPr>
          <p:cNvSpPr>
            <a:spLocks noGrp="1"/>
          </p:cNvSpPr>
          <p:nvPr>
            <p:ph type="title"/>
          </p:nvPr>
        </p:nvSpPr>
        <p:spPr/>
        <p:txBody>
          <a:bodyPr/>
          <a:lstStyle/>
          <a:p>
            <a:r>
              <a:rPr lang="en-US" sz="4400" dirty="0">
                <a:latin typeface="Arial" panose="020B0604020202020204" pitchFamily="34" charset="0"/>
                <a:cs typeface="Arial" panose="020B0604020202020204" pitchFamily="34" charset="0"/>
              </a:rPr>
              <a:t>Cognizant Program Officer(s)</a:t>
            </a:r>
            <a:endParaRPr lang="en-US" dirty="0"/>
          </a:p>
        </p:txBody>
      </p:sp>
      <p:sp>
        <p:nvSpPr>
          <p:cNvPr id="3" name="Content Placeholder 2">
            <a:extLst>
              <a:ext uri="{FF2B5EF4-FFF2-40B4-BE49-F238E27FC236}">
                <a16:creationId xmlns:a16="http://schemas.microsoft.com/office/drawing/2014/main" id="{DA191AAB-DD62-41F6-8D6F-5522C371E346}"/>
              </a:ext>
            </a:extLst>
          </p:cNvPr>
          <p:cNvSpPr>
            <a:spLocks noGrp="1"/>
          </p:cNvSpPr>
          <p:nvPr>
            <p:ph idx="1"/>
          </p:nvPr>
        </p:nvSpPr>
        <p:spPr>
          <a:xfrm>
            <a:off x="650241" y="1266613"/>
            <a:ext cx="10710333" cy="5025496"/>
          </a:xfrm>
        </p:spPr>
        <p:txBody>
          <a:bodyPr>
            <a:normAutofit fontScale="92500" lnSpcReduction="20000"/>
          </a:bodyPr>
          <a:lstStyle/>
          <a:p>
            <a:pPr>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Wenda Bauchspies (</a:t>
            </a:r>
            <a:r>
              <a:rPr lang="en-US" sz="2000" b="1" dirty="0">
                <a:solidFill>
                  <a:schemeClr val="bg1"/>
                </a:solidFill>
                <a:latin typeface="Arial" panose="020B0604020202020204" pitchFamily="34" charset="0"/>
                <a:cs typeface="Arial" panose="020B0604020202020204" pitchFamily="34" charset="0"/>
              </a:rPr>
              <a:t>SBE</a:t>
            </a:r>
            <a:r>
              <a:rPr lang="en-US" sz="2000" dirty="0">
                <a:solidFill>
                  <a:schemeClr val="bg1"/>
                </a:solidFill>
                <a:latin typeface="Arial" panose="020B0604020202020204" pitchFamily="34" charset="0"/>
                <a:cs typeface="Arial" panose="020B0604020202020204" pitchFamily="34" charset="0"/>
              </a:rPr>
              <a:t>),  telephone: 703-292-5034,  email: wbauchsp@nsf.gov </a:t>
            </a:r>
          </a:p>
          <a:p>
            <a:endParaRPr lang="en-US" sz="2000" dirty="0">
              <a:solidFill>
                <a:schemeClr val="bg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Cassandra M Dudka (</a:t>
            </a:r>
            <a:r>
              <a:rPr lang="en-US" sz="2000" b="1" dirty="0">
                <a:solidFill>
                  <a:schemeClr val="bg1"/>
                </a:solidFill>
                <a:latin typeface="Arial" panose="020B0604020202020204" pitchFamily="34" charset="0"/>
                <a:cs typeface="Arial" panose="020B0604020202020204" pitchFamily="34" charset="0"/>
              </a:rPr>
              <a:t>OISE</a:t>
            </a:r>
            <a:r>
              <a:rPr lang="en-US" sz="2000" dirty="0">
                <a:solidFill>
                  <a:schemeClr val="bg1"/>
                </a:solidFill>
                <a:latin typeface="Arial" panose="020B0604020202020204" pitchFamily="34" charset="0"/>
                <a:cs typeface="Arial" panose="020B0604020202020204" pitchFamily="34" charset="0"/>
              </a:rPr>
              <a:t>),  telephone: (703) 292-7250,  email: cdudka@nsf.gov </a:t>
            </a:r>
          </a:p>
          <a:p>
            <a:endParaRPr lang="en-US" sz="2000" dirty="0">
              <a:solidFill>
                <a:schemeClr val="bg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Andrew (Andruid) Kerne (</a:t>
            </a:r>
            <a:r>
              <a:rPr lang="en-US" sz="2000" b="1" dirty="0">
                <a:solidFill>
                  <a:schemeClr val="bg1"/>
                </a:solidFill>
                <a:latin typeface="Arial" panose="020B0604020202020204" pitchFamily="34" charset="0"/>
                <a:cs typeface="Arial" panose="020B0604020202020204" pitchFamily="34" charset="0"/>
              </a:rPr>
              <a:t>CISE/IIS</a:t>
            </a:r>
            <a:r>
              <a:rPr lang="en-US" sz="2000" dirty="0">
                <a:solidFill>
                  <a:schemeClr val="bg1"/>
                </a:solidFill>
                <a:latin typeface="Arial" panose="020B0604020202020204" pitchFamily="34" charset="0"/>
                <a:cs typeface="Arial" panose="020B0604020202020204" pitchFamily="34" charset="0"/>
              </a:rPr>
              <a:t>),  telephone: (703) 292-8574,  email: akerne@nsf.gov</a:t>
            </a:r>
          </a:p>
          <a:p>
            <a:pPr marL="0" indent="0">
              <a:buNone/>
            </a:pPr>
            <a:endParaRPr lang="en-US" sz="2000" dirty="0">
              <a:solidFill>
                <a:schemeClr val="bg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Frederick M. Kronz (</a:t>
            </a:r>
            <a:r>
              <a:rPr lang="en-US" sz="2000" b="1" dirty="0">
                <a:solidFill>
                  <a:schemeClr val="bg1"/>
                </a:solidFill>
                <a:latin typeface="Arial" panose="020B0604020202020204" pitchFamily="34" charset="0"/>
                <a:cs typeface="Arial" panose="020B0604020202020204" pitchFamily="34" charset="0"/>
              </a:rPr>
              <a:t>SBE</a:t>
            </a:r>
            <a:r>
              <a:rPr lang="en-US" sz="2000" dirty="0">
                <a:solidFill>
                  <a:schemeClr val="bg1"/>
                </a:solidFill>
                <a:latin typeface="Arial" panose="020B0604020202020204" pitchFamily="34" charset="0"/>
                <a:cs typeface="Arial" panose="020B0604020202020204" pitchFamily="34" charset="0"/>
              </a:rPr>
              <a:t>),  telephone: 703-292-7283,  email: fkronz@nsf.gov </a:t>
            </a:r>
          </a:p>
          <a:p>
            <a:endParaRPr lang="en-US" sz="2000" dirty="0">
              <a:solidFill>
                <a:schemeClr val="bg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Jumoke Ladeji-Osias (</a:t>
            </a:r>
            <a:r>
              <a:rPr lang="en-US" sz="2000" b="1" dirty="0">
                <a:solidFill>
                  <a:schemeClr val="bg1"/>
                </a:solidFill>
                <a:latin typeface="Arial" panose="020B0604020202020204" pitchFamily="34" charset="0"/>
                <a:cs typeface="Arial" panose="020B0604020202020204" pitchFamily="34" charset="0"/>
              </a:rPr>
              <a:t>ENG/EEC</a:t>
            </a:r>
            <a:r>
              <a:rPr lang="en-US" sz="2000" dirty="0">
                <a:solidFill>
                  <a:schemeClr val="bg1"/>
                </a:solidFill>
                <a:latin typeface="Arial" panose="020B0604020202020204" pitchFamily="34" charset="0"/>
                <a:cs typeface="Arial" panose="020B0604020202020204" pitchFamily="34" charset="0"/>
              </a:rPr>
              <a:t>),  telephone: (703) 292-7708,  email: jladejio@nsf.gov </a:t>
            </a:r>
          </a:p>
          <a:p>
            <a:endParaRPr lang="en-US" sz="2000" dirty="0">
              <a:solidFill>
                <a:schemeClr val="bg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Elizabeth L Rom (</a:t>
            </a:r>
            <a:r>
              <a:rPr lang="en-US" sz="2000" b="1" dirty="0">
                <a:solidFill>
                  <a:schemeClr val="bg1"/>
                </a:solidFill>
                <a:latin typeface="Arial" panose="020B0604020202020204" pitchFamily="34" charset="0"/>
                <a:cs typeface="Arial" panose="020B0604020202020204" pitchFamily="34" charset="0"/>
              </a:rPr>
              <a:t>GEO</a:t>
            </a:r>
            <a:r>
              <a:rPr lang="en-US" sz="2000" dirty="0">
                <a:solidFill>
                  <a:schemeClr val="bg1"/>
                </a:solidFill>
                <a:latin typeface="Arial" panose="020B0604020202020204" pitchFamily="34" charset="0"/>
                <a:cs typeface="Arial" panose="020B0604020202020204" pitchFamily="34" charset="0"/>
              </a:rPr>
              <a:t>),  telephone: (703) 292-7709,  email: elrom@nsf.gov </a:t>
            </a:r>
          </a:p>
          <a:p>
            <a:endParaRPr lang="en-US" sz="2000" dirty="0">
              <a:solidFill>
                <a:schemeClr val="bg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George Richter-Addo (</a:t>
            </a:r>
            <a:r>
              <a:rPr lang="en-US" sz="2000" b="1" dirty="0">
                <a:solidFill>
                  <a:schemeClr val="bg1"/>
                </a:solidFill>
                <a:latin typeface="Arial" panose="020B0604020202020204" pitchFamily="34" charset="0"/>
                <a:cs typeface="Arial" panose="020B0604020202020204" pitchFamily="34" charset="0"/>
              </a:rPr>
              <a:t>MPS</a:t>
            </a:r>
            <a:r>
              <a:rPr lang="en-US" sz="2000" dirty="0">
                <a:solidFill>
                  <a:schemeClr val="bg1"/>
                </a:solidFill>
                <a:latin typeface="Arial" panose="020B0604020202020204" pitchFamily="34" charset="0"/>
                <a:cs typeface="Arial" panose="020B0604020202020204" pitchFamily="34" charset="0"/>
              </a:rPr>
              <a:t>),  telephone: (703) 292-7528,  email: grichter@nsf.gov </a:t>
            </a:r>
          </a:p>
          <a:p>
            <a:endParaRPr lang="en-US" sz="2000" dirty="0">
              <a:solidFill>
                <a:schemeClr val="bg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Michael D Steele (</a:t>
            </a:r>
            <a:r>
              <a:rPr lang="en-US" sz="2000" b="1" dirty="0">
                <a:solidFill>
                  <a:schemeClr val="bg1"/>
                </a:solidFill>
                <a:latin typeface="Arial" panose="020B0604020202020204" pitchFamily="34" charset="0"/>
                <a:cs typeface="Arial" panose="020B0604020202020204" pitchFamily="34" charset="0"/>
              </a:rPr>
              <a:t>EHR</a:t>
            </a:r>
            <a:r>
              <a:rPr lang="en-US" sz="2000" dirty="0">
                <a:solidFill>
                  <a:schemeClr val="bg1"/>
                </a:solidFill>
                <a:latin typeface="Arial" panose="020B0604020202020204" pitchFamily="34" charset="0"/>
                <a:cs typeface="Arial" panose="020B0604020202020204" pitchFamily="34" charset="0"/>
              </a:rPr>
              <a:t>),  telephone: (703) 292-4313,  email: msteele@nsf.gov</a:t>
            </a:r>
          </a:p>
          <a:p>
            <a:endParaRPr lang="en-US" dirty="0"/>
          </a:p>
        </p:txBody>
      </p:sp>
      <p:sp>
        <p:nvSpPr>
          <p:cNvPr id="4" name="Slide Number Placeholder 3">
            <a:extLst>
              <a:ext uri="{FF2B5EF4-FFF2-40B4-BE49-F238E27FC236}">
                <a16:creationId xmlns:a16="http://schemas.microsoft.com/office/drawing/2014/main" id="{8557D7D0-63A4-4283-9D38-83830C63A1F3}"/>
              </a:ext>
            </a:extLst>
          </p:cNvPr>
          <p:cNvSpPr>
            <a:spLocks noGrp="1"/>
          </p:cNvSpPr>
          <p:nvPr>
            <p:ph type="sldNum" sz="quarter" idx="4"/>
          </p:nvPr>
        </p:nvSpPr>
        <p:spPr/>
        <p:txBody>
          <a:bodyPr/>
          <a:lstStyle/>
          <a:p>
            <a:fld id="{8F4BEAD3-91E3-4FFC-B7DC-935959D17485}" type="slidenum">
              <a:rPr lang="en-US" smtClean="0"/>
              <a:pPr/>
              <a:t>12</a:t>
            </a:fld>
            <a:endParaRPr lang="en-US"/>
          </a:p>
        </p:txBody>
      </p:sp>
    </p:spTree>
    <p:extLst>
      <p:ext uri="{BB962C8B-B14F-4D97-AF65-F5344CB8AC3E}">
        <p14:creationId xmlns:p14="http://schemas.microsoft.com/office/powerpoint/2010/main" val="261544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5D02-C8C0-4E8B-9458-21B6B471343A}"/>
              </a:ext>
            </a:extLst>
          </p:cNvPr>
          <p:cNvSpPr>
            <a:spLocks noGrp="1"/>
          </p:cNvSpPr>
          <p:nvPr>
            <p:ph type="title"/>
          </p:nvPr>
        </p:nvSpPr>
        <p:spPr/>
        <p:txBody>
          <a:bodyPr/>
          <a:lstStyle/>
          <a:p>
            <a:r>
              <a:rPr lang="en-US" dirty="0"/>
              <a:t>Responsible Conduct of Research at NSF</a:t>
            </a:r>
          </a:p>
        </p:txBody>
      </p:sp>
      <p:sp>
        <p:nvSpPr>
          <p:cNvPr id="3" name="Content Placeholder 2">
            <a:extLst>
              <a:ext uri="{FF2B5EF4-FFF2-40B4-BE49-F238E27FC236}">
                <a16:creationId xmlns:a16="http://schemas.microsoft.com/office/drawing/2014/main" id="{A21075E1-733F-40F1-96E0-6F7A00011740}"/>
              </a:ext>
            </a:extLst>
          </p:cNvPr>
          <p:cNvSpPr>
            <a:spLocks noGrp="1"/>
          </p:cNvSpPr>
          <p:nvPr>
            <p:ph idx="1"/>
          </p:nvPr>
        </p:nvSpPr>
        <p:spPr/>
        <p:txBody>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America COMPETES Act of 2007 :</a:t>
            </a:r>
          </a:p>
          <a:p>
            <a:r>
              <a:rPr lang="en-US" sz="1800" dirty="0">
                <a:effectLst/>
                <a:latin typeface="Arial" panose="020B0604020202020204" pitchFamily="34" charset="0"/>
                <a:ea typeface="Calibri" panose="020F0502020204030204" pitchFamily="34" charset="0"/>
                <a:cs typeface="Arial" panose="020B0604020202020204" pitchFamily="34" charset="0"/>
              </a:rPr>
              <a:t>"...each institution that applies for financial assistance from the Foundation for science and engineering research or education describe in its grant proposal a plan to provide appropriate training and oversight in the responsible and ethical conduct of research to undergraduate students, graduate students, and postdoctoral researchers participating in the proposed research project." (H.R. 2722, Section 7009)</a:t>
            </a:r>
          </a:p>
          <a:p>
            <a:r>
              <a:rPr lang="en-US" sz="1800" dirty="0">
                <a:effectLst/>
                <a:latin typeface="Arial" panose="020B0604020202020204" pitchFamily="34" charset="0"/>
                <a:ea typeface="Times New Roman" panose="02020603050405020304" pitchFamily="18" charset="0"/>
                <a:cs typeface="Arial" panose="020B0604020202020204" pitchFamily="34" charset="0"/>
              </a:rPr>
              <a:t>National Academies of Sciences, Engineering, and Medicine, 2017 report </a:t>
            </a:r>
            <a:r>
              <a:rPr lang="en-US" sz="1800" i="1" u="sng" dirty="0">
                <a:solidFill>
                  <a:srgbClr val="FFFF00"/>
                </a:solidFill>
                <a:effectLst/>
                <a:latin typeface="Arial" panose="020B0604020202020204" pitchFamily="34" charset="0"/>
                <a:ea typeface="Times New Roman" panose="02020603050405020304" pitchFamily="18" charset="0"/>
                <a:cs typeface="Arial" panose="020B0604020202020204" pitchFamily="34" charset="0"/>
                <a:hlinkClick r:id="rId3" tooltip="Link to Fostering Integrity in Research on DOI webpage">
                  <a:extLst>
                    <a:ext uri="{A12FA001-AC4F-418D-AE19-62706E023703}">
                      <ahyp:hlinkClr xmlns:ahyp="http://schemas.microsoft.com/office/drawing/2018/hyperlinkcolor" val="tx"/>
                    </a:ext>
                  </a:extLst>
                </a:hlinkClick>
              </a:rPr>
              <a:t>Fostering Integrity in Research</a:t>
            </a:r>
            <a:r>
              <a:rPr lang="en-US" sz="1800" dirty="0">
                <a:effectLst/>
                <a:latin typeface="Arial" panose="020B0604020202020204" pitchFamily="34" charset="0"/>
                <a:ea typeface="Times New Roman" panose="02020603050405020304" pitchFamily="18" charset="0"/>
                <a:cs typeface="Arial" panose="020B0604020202020204" pitchFamily="34" charset="0"/>
              </a:rPr>
              <a:t>, notes that the core values and guiding norms underpinning research integrity are crucial to assure that new generations of researchers meet the challenges of a dynamic research environment</a:t>
            </a:r>
          </a:p>
          <a:p>
            <a:r>
              <a:rPr lang="en-US" sz="1800" dirty="0">
                <a:latin typeface="Arial" panose="020B0604020202020204" pitchFamily="34" charset="0"/>
                <a:ea typeface="Calibri" panose="020F0502020204030204" pitchFamily="34" charset="0"/>
                <a:cs typeface="Arial" panose="020B0604020202020204" pitchFamily="34" charset="0"/>
              </a:rPr>
              <a:t>France Cordova’s </a:t>
            </a:r>
            <a:r>
              <a:rPr lang="en-US" sz="1800" dirty="0">
                <a:effectLst/>
                <a:latin typeface="Arial" panose="020B0604020202020204" pitchFamily="34" charset="0"/>
                <a:ea typeface="Times New Roman" panose="02020603050405020304" pitchFamily="18" charset="0"/>
                <a:cs typeface="Arial" panose="020B0604020202020204" pitchFamily="34" charset="0"/>
              </a:rPr>
              <a:t>Important Notice to Presidents of Universities and Colleges and Heads of Other National Science Foundation Grantee Organizations August 17, 2017</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041E6471-CBD0-4A59-B1DC-03D9F56B3EFC}"/>
              </a:ext>
            </a:extLst>
          </p:cNvPr>
          <p:cNvSpPr>
            <a:spLocks noGrp="1"/>
          </p:cNvSpPr>
          <p:nvPr>
            <p:ph type="sldNum" sz="quarter" idx="4"/>
          </p:nvPr>
        </p:nvSpPr>
        <p:spPr/>
        <p:txBody>
          <a:bodyPr/>
          <a:lstStyle/>
          <a:p>
            <a:fld id="{8F4BEAD3-91E3-4FFC-B7DC-935959D17485}" type="slidenum">
              <a:rPr lang="en-US" smtClean="0"/>
              <a:pPr/>
              <a:t>13</a:t>
            </a:fld>
            <a:endParaRPr lang="en-US"/>
          </a:p>
        </p:txBody>
      </p:sp>
    </p:spTree>
    <p:extLst>
      <p:ext uri="{BB962C8B-B14F-4D97-AF65-F5344CB8AC3E}">
        <p14:creationId xmlns:p14="http://schemas.microsoft.com/office/powerpoint/2010/main" val="353102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FE4DC-3496-4B2F-B39F-0319535B3124}"/>
              </a:ext>
            </a:extLst>
          </p:cNvPr>
          <p:cNvSpPr>
            <a:spLocks noGrp="1"/>
          </p:cNvSpPr>
          <p:nvPr>
            <p:ph type="title"/>
          </p:nvPr>
        </p:nvSpPr>
        <p:spPr/>
        <p:txBody>
          <a:bodyPr/>
          <a:lstStyle/>
          <a:p>
            <a:r>
              <a:rPr lang="en-US" dirty="0"/>
              <a:t>Online ethics resource centers funded by NSF</a:t>
            </a:r>
          </a:p>
        </p:txBody>
      </p:sp>
      <p:sp>
        <p:nvSpPr>
          <p:cNvPr id="3" name="Content Placeholder 2">
            <a:extLst>
              <a:ext uri="{FF2B5EF4-FFF2-40B4-BE49-F238E27FC236}">
                <a16:creationId xmlns:a16="http://schemas.microsoft.com/office/drawing/2014/main" id="{8B995822-7E43-4066-BD97-645304E06B4D}"/>
              </a:ext>
            </a:extLst>
          </p:cNvPr>
          <p:cNvSpPr>
            <a:spLocks noGrp="1"/>
          </p:cNvSpPr>
          <p:nvPr>
            <p:ph idx="1"/>
          </p:nvPr>
        </p:nvSpPr>
        <p:spPr/>
        <p:txBody>
          <a:bodyPr/>
          <a:lstStyle/>
          <a:p>
            <a:r>
              <a:rPr lang="en-US" dirty="0"/>
              <a:t>Ethics Education Library. Illinois Institute of Technology </a:t>
            </a:r>
            <a:r>
              <a:rPr lang="en-US" dirty="0">
                <a:solidFill>
                  <a:srgbClr val="FFFF00"/>
                </a:solidFill>
              </a:rPr>
              <a:t>(</a:t>
            </a:r>
            <a:r>
              <a:rPr lang="en-US" dirty="0">
                <a:solidFill>
                  <a:srgbClr val="FFFF00"/>
                </a:solidFill>
                <a:hlinkClick r:id="rId3" tooltip="Link to Ethics Education Library">
                  <a:extLst>
                    <a:ext uri="{A12FA001-AC4F-418D-AE19-62706E023703}">
                      <ahyp:hlinkClr xmlns:ahyp="http://schemas.microsoft.com/office/drawing/2018/hyperlinkcolor" val="tx"/>
                    </a:ext>
                  </a:extLst>
                </a:hlinkClick>
              </a:rPr>
              <a:t>http://ethics.iit.edu/eelibrary/</a:t>
            </a:r>
            <a:r>
              <a:rPr lang="en-US" dirty="0"/>
              <a:t>).</a:t>
            </a:r>
          </a:p>
          <a:p>
            <a:r>
              <a:rPr lang="en-US" dirty="0"/>
              <a:t>IDEESE: International Dimensions of Ethics Education in Science &amp; Engineering. University of Massachusetts Amherst (</a:t>
            </a:r>
            <a:r>
              <a:rPr lang="en-US" dirty="0">
                <a:solidFill>
                  <a:srgbClr val="FFFF00"/>
                </a:solidFill>
                <a:hlinkClick r:id="rId4" tooltip="Link to IDEESE: International Dimensions of Ethics Education in Science &amp; Engineering. University of Massachusetts Amherst ">
                  <a:extLst>
                    <a:ext uri="{A12FA001-AC4F-418D-AE19-62706E023703}">
                      <ahyp:hlinkClr xmlns:ahyp="http://schemas.microsoft.com/office/drawing/2018/hyperlinkcolor" val="tx"/>
                    </a:ext>
                  </a:extLst>
                </a:hlinkClick>
              </a:rPr>
              <a:t>http://www.umass.edu/sts/ethics</a:t>
            </a:r>
            <a:r>
              <a:rPr lang="en-US" dirty="0">
                <a:solidFill>
                  <a:srgbClr val="0563C1"/>
                </a:solidFill>
                <a:hlinkClick r:id="rId4" tooltip="Link to IDEESE: International Dimensions of Ethics Education in Science &amp; Engineering. University of Massachusetts Amherst ">
                  <a:extLst>
                    <a:ext uri="{A12FA001-AC4F-418D-AE19-62706E023703}">
                      <ahyp:hlinkClr xmlns:ahyp="http://schemas.microsoft.com/office/drawing/2018/hyperlinkcolor" val="tx"/>
                    </a:ext>
                  </a:extLst>
                </a:hlinkClick>
              </a:rPr>
              <a:t>/</a:t>
            </a:r>
            <a:r>
              <a:rPr lang="en-US" dirty="0"/>
              <a:t>);</a:t>
            </a:r>
          </a:p>
          <a:p>
            <a:r>
              <a:rPr lang="en-US" dirty="0"/>
              <a:t>National Center for Professional &amp; Research Ethics. University of Illinois (</a:t>
            </a:r>
            <a:r>
              <a:rPr lang="en-US" dirty="0">
                <a:solidFill>
                  <a:srgbClr val="FFFF00"/>
                </a:solidFill>
                <a:hlinkClick r:id="rId5" tooltip="Link to National Center for Professional &amp; Research Ethics. University of Illinois">
                  <a:extLst>
                    <a:ext uri="{A12FA001-AC4F-418D-AE19-62706E023703}">
                      <ahyp:hlinkClr xmlns:ahyp="http://schemas.microsoft.com/office/drawing/2018/hyperlinkcolor" val="tx"/>
                    </a:ext>
                  </a:extLst>
                </a:hlinkClick>
              </a:rPr>
              <a:t>https://ethicscenter.csl.illinois.edu</a:t>
            </a:r>
            <a:r>
              <a:rPr lang="en-US" dirty="0">
                <a:solidFill>
                  <a:srgbClr val="0563C1"/>
                </a:solidFill>
                <a:hlinkClick r:id="rId5" tooltip="Link to National Center for Professional &amp; Research Ethics. University of Illinois">
                  <a:extLst>
                    <a:ext uri="{A12FA001-AC4F-418D-AE19-62706E023703}">
                      <ahyp:hlinkClr xmlns:ahyp="http://schemas.microsoft.com/office/drawing/2018/hyperlinkcolor" val="tx"/>
                    </a:ext>
                  </a:extLst>
                </a:hlinkClick>
              </a:rPr>
              <a:t>/</a:t>
            </a:r>
            <a:r>
              <a:rPr lang="en-US" dirty="0"/>
              <a:t>).</a:t>
            </a:r>
          </a:p>
          <a:p>
            <a:r>
              <a:rPr lang="en-US" dirty="0"/>
              <a:t>Online Ethics Center. Formerly at National Academy of Engineering and now at University of Virginia (</a:t>
            </a:r>
            <a:r>
              <a:rPr lang="en-US" dirty="0">
                <a:solidFill>
                  <a:srgbClr val="FFFF00"/>
                </a:solidFill>
                <a:hlinkClick r:id="rId6" tooltip="Link to Online Ethics Center">
                  <a:extLst>
                    <a:ext uri="{A12FA001-AC4F-418D-AE19-62706E023703}">
                      <ahyp:hlinkClr xmlns:ahyp="http://schemas.microsoft.com/office/drawing/2018/hyperlinkcolor" val="tx"/>
                    </a:ext>
                  </a:extLst>
                </a:hlinkClick>
              </a:rPr>
              <a:t>http://www.onlineethics.org</a:t>
            </a:r>
            <a:r>
              <a:rPr lang="en-US" dirty="0">
                <a:solidFill>
                  <a:srgbClr val="0563C1"/>
                </a:solidFill>
                <a:hlinkClick r:id="rId6" tooltip="Link to Online Ethics Center">
                  <a:extLst>
                    <a:ext uri="{A12FA001-AC4F-418D-AE19-62706E023703}">
                      <ahyp:hlinkClr xmlns:ahyp="http://schemas.microsoft.com/office/drawing/2018/hyperlinkcolor" val="tx"/>
                    </a:ext>
                  </a:extLst>
                </a:hlinkClick>
              </a:rPr>
              <a:t>/</a:t>
            </a:r>
            <a:r>
              <a:rPr lang="en-US" dirty="0"/>
              <a:t>).</a:t>
            </a:r>
          </a:p>
          <a:p>
            <a:endParaRPr lang="en-US" dirty="0"/>
          </a:p>
        </p:txBody>
      </p:sp>
      <p:sp>
        <p:nvSpPr>
          <p:cNvPr id="4" name="Slide Number Placeholder 3">
            <a:extLst>
              <a:ext uri="{FF2B5EF4-FFF2-40B4-BE49-F238E27FC236}">
                <a16:creationId xmlns:a16="http://schemas.microsoft.com/office/drawing/2014/main" id="{426092ED-D1C8-44A1-A568-E173ACB42698}"/>
              </a:ext>
            </a:extLst>
          </p:cNvPr>
          <p:cNvSpPr>
            <a:spLocks noGrp="1"/>
          </p:cNvSpPr>
          <p:nvPr>
            <p:ph type="sldNum" sz="quarter" idx="4"/>
          </p:nvPr>
        </p:nvSpPr>
        <p:spPr/>
        <p:txBody>
          <a:bodyPr/>
          <a:lstStyle/>
          <a:p>
            <a:fld id="{8F4BEAD3-91E3-4FFC-B7DC-935959D17485}" type="slidenum">
              <a:rPr lang="en-US" smtClean="0"/>
              <a:pPr/>
              <a:t>14</a:t>
            </a:fld>
            <a:endParaRPr lang="en-US"/>
          </a:p>
        </p:txBody>
      </p:sp>
    </p:spTree>
    <p:extLst>
      <p:ext uri="{BB962C8B-B14F-4D97-AF65-F5344CB8AC3E}">
        <p14:creationId xmlns:p14="http://schemas.microsoft.com/office/powerpoint/2010/main" val="3283826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4209-A2F3-4A9F-80AA-F3D78E0FBC3D}"/>
              </a:ext>
            </a:extLst>
          </p:cNvPr>
          <p:cNvSpPr>
            <a:spLocks noGrp="1"/>
          </p:cNvSpPr>
          <p:nvPr>
            <p:ph type="title"/>
          </p:nvPr>
        </p:nvSpPr>
        <p:spPr/>
        <p:txBody>
          <a:bodyPr>
            <a:normAutofit/>
          </a:bodyPr>
          <a:lstStyle/>
          <a:p>
            <a:r>
              <a:rPr lang="en-US" dirty="0"/>
              <a:t>share their findings with others via the Online Ethics Center for Engineering and Science</a:t>
            </a:r>
          </a:p>
        </p:txBody>
      </p:sp>
      <p:sp>
        <p:nvSpPr>
          <p:cNvPr id="3" name="Content Placeholder 2">
            <a:extLst>
              <a:ext uri="{FF2B5EF4-FFF2-40B4-BE49-F238E27FC236}">
                <a16:creationId xmlns:a16="http://schemas.microsoft.com/office/drawing/2014/main" id="{54D532A7-4D23-48B3-A6F8-23D51346487E}"/>
              </a:ext>
            </a:extLst>
          </p:cNvPr>
          <p:cNvSpPr>
            <a:spLocks noGrp="1"/>
          </p:cNvSpPr>
          <p:nvPr>
            <p:ph idx="1"/>
          </p:nvPr>
        </p:nvSpPr>
        <p:spPr/>
        <p:txBody>
          <a:bodyPr>
            <a:normAutofit lnSpcReduction="10000"/>
          </a:bodyPr>
          <a:lstStyle/>
          <a:p>
            <a:r>
              <a:rPr lang="en-US" dirty="0">
                <a:solidFill>
                  <a:srgbClr val="FFFF00"/>
                </a:solidFill>
              </a:rPr>
              <a:t>Award Abstract # 1355547  </a:t>
            </a:r>
            <a:r>
              <a:rPr lang="en-US" dirty="0"/>
              <a:t>Becoming the Online Resource Center for Ethics Education in Engineering and Science NATIONAL ACADEMY OF SCIENCES</a:t>
            </a:r>
          </a:p>
          <a:p>
            <a:r>
              <a:rPr lang="en-US" dirty="0">
                <a:solidFill>
                  <a:srgbClr val="FFFF00"/>
                </a:solidFill>
              </a:rPr>
              <a:t>Award Abstract # 1835232 </a:t>
            </a:r>
            <a:r>
              <a:rPr lang="en-US" dirty="0"/>
              <a:t>Transforming Ethics Education: Connecting STEM Faculty, Research Administrators, and Ethics Education Resources through the Online Ethics Center  NATIONAL ACADEMY OF SCIENCES</a:t>
            </a:r>
          </a:p>
          <a:p>
            <a:r>
              <a:rPr lang="en-US" dirty="0">
                <a:solidFill>
                  <a:srgbClr val="FFFF00"/>
                </a:solidFill>
              </a:rPr>
              <a:t>Award Abstract # 2055332 </a:t>
            </a:r>
            <a:r>
              <a:rPr lang="en-US" dirty="0"/>
              <a:t>Transforming Ethics Education: Connecting STEM Faculty, Research Administrators, and Ethics Education Resources through the Online Ethics Center THE UNIVERSITY OF VIRGINIA</a:t>
            </a:r>
          </a:p>
          <a:p>
            <a:endParaRPr lang="en-US" dirty="0"/>
          </a:p>
        </p:txBody>
      </p:sp>
      <p:sp>
        <p:nvSpPr>
          <p:cNvPr id="4" name="Slide Number Placeholder 3">
            <a:extLst>
              <a:ext uri="{FF2B5EF4-FFF2-40B4-BE49-F238E27FC236}">
                <a16:creationId xmlns:a16="http://schemas.microsoft.com/office/drawing/2014/main" id="{C7AEC983-D4EC-4A0D-89C8-F1055A2E8E4D}"/>
              </a:ext>
            </a:extLst>
          </p:cNvPr>
          <p:cNvSpPr>
            <a:spLocks noGrp="1"/>
          </p:cNvSpPr>
          <p:nvPr>
            <p:ph type="sldNum" sz="quarter" idx="4"/>
          </p:nvPr>
        </p:nvSpPr>
        <p:spPr/>
        <p:txBody>
          <a:bodyPr/>
          <a:lstStyle/>
          <a:p>
            <a:fld id="{8F4BEAD3-91E3-4FFC-B7DC-935959D17485}" type="slidenum">
              <a:rPr lang="en-US" smtClean="0"/>
              <a:pPr/>
              <a:t>15</a:t>
            </a:fld>
            <a:endParaRPr lang="en-US"/>
          </a:p>
        </p:txBody>
      </p:sp>
    </p:spTree>
    <p:extLst>
      <p:ext uri="{BB962C8B-B14F-4D97-AF65-F5344CB8AC3E}">
        <p14:creationId xmlns:p14="http://schemas.microsoft.com/office/powerpoint/2010/main" val="393728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BF54-901E-48A4-852D-3BF029AC2A49}"/>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3700" kern="1200" dirty="0">
                <a:latin typeface="+mj-lt"/>
                <a:ea typeface="+mj-ea"/>
                <a:cs typeface="+mj-cs"/>
              </a:rPr>
              <a:t>National Science Foundation</a:t>
            </a:r>
          </a:p>
        </p:txBody>
      </p:sp>
      <p:sp>
        <p:nvSpPr>
          <p:cNvPr id="4" name="Text Placeholder 3">
            <a:extLst>
              <a:ext uri="{FF2B5EF4-FFF2-40B4-BE49-F238E27FC236}">
                <a16:creationId xmlns:a16="http://schemas.microsoft.com/office/drawing/2014/main" id="{5F11BA59-7AA3-4125-B63A-9C12E39A5D66}"/>
              </a:ext>
            </a:extLst>
          </p:cNvPr>
          <p:cNvSpPr>
            <a:spLocks noGrp="1"/>
          </p:cNvSpPr>
          <p:nvPr>
            <p:ph type="body" sz="half" idx="2"/>
          </p:nvPr>
        </p:nvSpPr>
        <p:spPr>
          <a:xfrm>
            <a:off x="648931" y="2438400"/>
            <a:ext cx="3505494" cy="3785419"/>
          </a:xfrm>
        </p:spPr>
        <p:txBody>
          <a:bodyPr vert="horz" lIns="91440" tIns="45720" rIns="91440" bIns="45720" rtlCol="0">
            <a:normAutofit/>
          </a:bodyPr>
          <a:lstStyle/>
          <a:p>
            <a:pPr indent="-228600">
              <a:buFont typeface="Arial" panose="020B0604020202020204" pitchFamily="34" charset="0"/>
              <a:buChar char="•"/>
            </a:pPr>
            <a:r>
              <a:rPr lang="en-US" sz="2000" i="1" dirty="0"/>
              <a:t>Mission: </a:t>
            </a:r>
            <a:r>
              <a:rPr lang="en-US" sz="2000" b="1" i="1" dirty="0"/>
              <a:t>To promote the progress of science; to advance the national health, prosperity, and welfare; to secure the national defense…</a:t>
            </a:r>
          </a:p>
          <a:p>
            <a:pPr indent="-228600">
              <a:buFont typeface="Arial" panose="020B0604020202020204" pitchFamily="34" charset="0"/>
              <a:buChar char="•"/>
            </a:pPr>
            <a:r>
              <a:rPr lang="en-US" sz="2000" i="1" dirty="0"/>
              <a:t>Vision: </a:t>
            </a:r>
            <a:r>
              <a:rPr lang="en-US" sz="2000" b="1" i="1" dirty="0"/>
              <a:t>A Nation that is the global leader in research and innovation </a:t>
            </a:r>
          </a:p>
          <a:p>
            <a:pPr indent="-228600">
              <a:buFont typeface="Arial" panose="020B0604020202020204" pitchFamily="34" charset="0"/>
              <a:buChar char="•"/>
            </a:pPr>
            <a:endParaRPr lang="en-US" sz="2000" b="1" i="1" dirty="0">
              <a:solidFill>
                <a:schemeClr val="tx1"/>
              </a:solidFill>
            </a:endParaRPr>
          </a:p>
        </p:txBody>
      </p:sp>
      <p:sp>
        <p:nvSpPr>
          <p:cNvPr id="19"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B550EC0F-6E20-4946-941B-33160A6969DD}"/>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5862" y="959451"/>
            <a:ext cx="6019331" cy="4935851"/>
          </a:xfrm>
          <a:prstGeom prst="rect">
            <a:avLst/>
          </a:prstGeom>
          <a:effectLst/>
        </p:spPr>
      </p:pic>
      <p:sp>
        <p:nvSpPr>
          <p:cNvPr id="5" name="Slide Number Placeholder 4">
            <a:extLst>
              <a:ext uri="{FF2B5EF4-FFF2-40B4-BE49-F238E27FC236}">
                <a16:creationId xmlns:a16="http://schemas.microsoft.com/office/drawing/2014/main" id="{4BD7ADF8-6F9E-48DA-B1CE-87811BF4A3E8}"/>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8F4BEAD3-91E3-4FFC-B7DC-935959D17485}" type="slidenum">
              <a:rPr lang="en-US" sz="1200">
                <a:solidFill>
                  <a:srgbClr val="303030"/>
                </a:solidFill>
              </a:rPr>
              <a:pPr>
                <a:spcAft>
                  <a:spcPts val="600"/>
                </a:spcAft>
              </a:pPr>
              <a:t>2</a:t>
            </a:fld>
            <a:endParaRPr lang="en-US" sz="1200" dirty="0">
              <a:solidFill>
                <a:srgbClr val="303030"/>
              </a:solidFill>
            </a:endParaRPr>
          </a:p>
        </p:txBody>
      </p:sp>
    </p:spTree>
    <p:extLst>
      <p:ext uri="{BB962C8B-B14F-4D97-AF65-F5344CB8AC3E}">
        <p14:creationId xmlns:p14="http://schemas.microsoft.com/office/powerpoint/2010/main" val="241885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181941-E036-4454-89DA-4197E64C472A}"/>
              </a:ext>
              <a:ext uri="{C183D7F6-B498-43B3-948B-1728B52AA6E4}">
                <adec:decorative xmlns:adec="http://schemas.microsoft.com/office/drawing/2017/decorative" val="0"/>
              </a:ext>
            </a:extLst>
          </p:cNvPr>
          <p:cNvSpPr>
            <a:spLocks noGrp="1"/>
          </p:cNvSpPr>
          <p:nvPr>
            <p:ph type="title" idx="4294967295"/>
          </p:nvPr>
        </p:nvSpPr>
        <p:spPr>
          <a:xfrm>
            <a:off x="438150" y="-1325563"/>
            <a:ext cx="10515600" cy="1325563"/>
          </a:xfrm>
        </p:spPr>
        <p:txBody>
          <a:bodyPr vert="horz" lIns="91440" tIns="45720" rIns="91440" bIns="45720" rtlCol="0" anchor="b">
            <a:normAutofit/>
          </a:bodyPr>
          <a:lstStyle/>
          <a:p>
            <a:r>
              <a:rPr lang="en-US" dirty="0"/>
              <a:t>Responsible and Ethical Conduct of Research</a:t>
            </a:r>
          </a:p>
        </p:txBody>
      </p:sp>
      <p:pic>
        <p:nvPicPr>
          <p:cNvPr id="3" name="Picture 2" descr="Screenshot of the Responsible and Ethical Conduct of Research webpage. https://nsf.gov/od/recr.jsp">
            <a:extLst>
              <a:ext uri="{FF2B5EF4-FFF2-40B4-BE49-F238E27FC236}">
                <a16:creationId xmlns:a16="http://schemas.microsoft.com/office/drawing/2014/main" id="{3A14A80E-ADA0-4C75-BCCA-64530C7E3EF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0"/>
            <a:ext cx="12192000" cy="6857999"/>
          </a:xfrm>
          <a:prstGeom prst="rect">
            <a:avLst/>
          </a:prstGeom>
        </p:spPr>
      </p:pic>
      <p:sp>
        <p:nvSpPr>
          <p:cNvPr id="2" name="Slide Number Placeholder 1">
            <a:extLst>
              <a:ext uri="{FF2B5EF4-FFF2-40B4-BE49-F238E27FC236}">
                <a16:creationId xmlns:a16="http://schemas.microsoft.com/office/drawing/2014/main" id="{C0D8C764-D94F-4FEF-8C1A-E341A3334A56}"/>
              </a:ext>
            </a:extLst>
          </p:cNvPr>
          <p:cNvSpPr>
            <a:spLocks noGrp="1"/>
          </p:cNvSpPr>
          <p:nvPr>
            <p:ph type="sldNum" sz="quarter" idx="4"/>
          </p:nvPr>
        </p:nvSpPr>
        <p:spPr/>
        <p:txBody>
          <a:bodyPr/>
          <a:lstStyle/>
          <a:p>
            <a:fld id="{8F4BEAD3-91E3-4FFC-B7DC-935959D17485}" type="slidenum">
              <a:rPr lang="en-US" smtClean="0"/>
              <a:pPr/>
              <a:t>3</a:t>
            </a:fld>
            <a:endParaRPr lang="en-US"/>
          </a:p>
        </p:txBody>
      </p:sp>
    </p:spTree>
    <p:extLst>
      <p:ext uri="{BB962C8B-B14F-4D97-AF65-F5344CB8AC3E}">
        <p14:creationId xmlns:p14="http://schemas.microsoft.com/office/powerpoint/2010/main" val="222392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895B0-B473-492E-AD1B-C078DB8E0586}"/>
              </a:ext>
            </a:extLst>
          </p:cNvPr>
          <p:cNvSpPr>
            <a:spLocks noGrp="1"/>
          </p:cNvSpPr>
          <p:nvPr>
            <p:ph type="title"/>
          </p:nvPr>
        </p:nvSpPr>
        <p:spPr/>
        <p:txBody>
          <a:bodyPr/>
          <a:lstStyle/>
          <a:p>
            <a:r>
              <a:rPr lang="en-US" dirty="0"/>
              <a:t>Early work in Ethics at NSF</a:t>
            </a:r>
          </a:p>
        </p:txBody>
      </p:sp>
      <p:sp>
        <p:nvSpPr>
          <p:cNvPr id="3" name="Content Placeholder 2">
            <a:extLst>
              <a:ext uri="{FF2B5EF4-FFF2-40B4-BE49-F238E27FC236}">
                <a16:creationId xmlns:a16="http://schemas.microsoft.com/office/drawing/2014/main" id="{6ECF00A6-5196-48D3-9EE0-16C38A9F14F3}"/>
              </a:ext>
            </a:extLst>
          </p:cNvPr>
          <p:cNvSpPr>
            <a:spLocks noGrp="1"/>
          </p:cNvSpPr>
          <p:nvPr>
            <p:ph idx="1"/>
          </p:nvPr>
        </p:nvSpPr>
        <p:spPr/>
        <p:txBody>
          <a:bodyPr/>
          <a:lstStyle/>
          <a:p>
            <a:r>
              <a:rPr lang="en-US" b="1" dirty="0">
                <a:solidFill>
                  <a:srgbClr val="FFFF00"/>
                </a:solidFill>
              </a:rPr>
              <a:t>Ethics and Values Studies</a:t>
            </a:r>
            <a:r>
              <a:rPr lang="en-US" dirty="0"/>
              <a:t>, and </a:t>
            </a:r>
            <a:r>
              <a:rPr lang="en-US" b="1" dirty="0">
                <a:solidFill>
                  <a:srgbClr val="FFFF00"/>
                </a:solidFill>
              </a:rPr>
              <a:t>Research on Science and Technology</a:t>
            </a:r>
            <a:r>
              <a:rPr lang="en-US" dirty="0"/>
              <a:t>, in the </a:t>
            </a:r>
            <a:r>
              <a:rPr lang="en-US" dirty="0">
                <a:hlinkClick r:id="rId3" tooltip="Link to Division of Social, Behavioral and Economic Research webpage">
                  <a:extLst>
                    <a:ext uri="{A12FA001-AC4F-418D-AE19-62706E023703}">
                      <ahyp:hlinkClr xmlns:ahyp="http://schemas.microsoft.com/office/drawing/2018/hyperlinkcolor" val="tx"/>
                    </a:ext>
                  </a:extLst>
                </a:hlinkClick>
              </a:rPr>
              <a:t>Division of Social, Behavioral and Economic Research</a:t>
            </a:r>
            <a:r>
              <a:rPr lang="en-US" dirty="0"/>
              <a:t>. EVS was originally called </a:t>
            </a:r>
            <a:r>
              <a:rPr lang="en-US" b="1" dirty="0">
                <a:solidFill>
                  <a:srgbClr val="FFFF00"/>
                </a:solidFill>
              </a:rPr>
              <a:t>Ethics and Values in Science and Technology</a:t>
            </a:r>
            <a:r>
              <a:rPr lang="en-US" dirty="0">
                <a:solidFill>
                  <a:srgbClr val="FFFF00"/>
                </a:solidFill>
              </a:rPr>
              <a:t> (EVIST).</a:t>
            </a:r>
          </a:p>
          <a:p>
            <a:r>
              <a:rPr lang="en-US" dirty="0"/>
              <a:t>NSF 01152  The </a:t>
            </a:r>
            <a:r>
              <a:rPr lang="en-US" dirty="0">
                <a:solidFill>
                  <a:srgbClr val="FFFF00"/>
                </a:solidFill>
                <a:hlinkClick r:id="rId4" tooltip="Link to Societal Dimensions of Engineering, Science, and Technology webpage">
                  <a:extLst>
                    <a:ext uri="{A12FA001-AC4F-418D-AE19-62706E023703}">
                      <ahyp:hlinkClr xmlns:ahyp="http://schemas.microsoft.com/office/drawing/2018/hyperlinkcolor" val="tx"/>
                    </a:ext>
                  </a:extLst>
                </a:hlinkClick>
              </a:rPr>
              <a:t>Societal Dimensions of Engineering, Science, and Technology</a:t>
            </a:r>
            <a:r>
              <a:rPr lang="en-US" dirty="0">
                <a:solidFill>
                  <a:srgbClr val="FFFF00"/>
                </a:solidFill>
              </a:rPr>
              <a:t> </a:t>
            </a:r>
            <a:r>
              <a:rPr lang="en-US" dirty="0"/>
              <a:t>(SDEST) </a:t>
            </a:r>
          </a:p>
          <a:p>
            <a:pPr lvl="1"/>
            <a:r>
              <a:rPr lang="en-US" dirty="0">
                <a:effectLst/>
                <a:latin typeface="Times New Roman" panose="02020603050405020304" pitchFamily="18" charset="0"/>
              </a:rPr>
              <a:t>The Ethics and Values Studies (EVS) component supported examinations of the ethical and value dimensions in those interactions. </a:t>
            </a:r>
          </a:p>
          <a:p>
            <a:pPr lvl="1"/>
            <a:r>
              <a:rPr lang="en-US" dirty="0">
                <a:effectLst/>
                <a:latin typeface="Times New Roman" panose="02020603050405020304" pitchFamily="18" charset="0"/>
              </a:rPr>
              <a:t>The Research on Knowledge, Science and Technology (RST) component supported research on social and strategic choices that influence knowledge production and innovation and their effects.</a:t>
            </a:r>
            <a:endParaRPr lang="en-US" dirty="0"/>
          </a:p>
          <a:p>
            <a:endParaRPr lang="en-US" dirty="0"/>
          </a:p>
        </p:txBody>
      </p:sp>
      <p:sp>
        <p:nvSpPr>
          <p:cNvPr id="4" name="Slide Number Placeholder 3">
            <a:extLst>
              <a:ext uri="{FF2B5EF4-FFF2-40B4-BE49-F238E27FC236}">
                <a16:creationId xmlns:a16="http://schemas.microsoft.com/office/drawing/2014/main" id="{23AC7A2E-498F-4808-BCEC-31209E72B737}"/>
              </a:ext>
            </a:extLst>
          </p:cNvPr>
          <p:cNvSpPr>
            <a:spLocks noGrp="1"/>
          </p:cNvSpPr>
          <p:nvPr>
            <p:ph type="sldNum" sz="quarter" idx="4"/>
          </p:nvPr>
        </p:nvSpPr>
        <p:spPr/>
        <p:txBody>
          <a:bodyPr/>
          <a:lstStyle/>
          <a:p>
            <a:fld id="{8F4BEAD3-91E3-4FFC-B7DC-935959D17485}" type="slidenum">
              <a:rPr lang="en-US" smtClean="0"/>
              <a:pPr/>
              <a:t>4</a:t>
            </a:fld>
            <a:endParaRPr lang="en-US" dirty="0"/>
          </a:p>
        </p:txBody>
      </p:sp>
    </p:spTree>
    <p:extLst>
      <p:ext uri="{BB962C8B-B14F-4D97-AF65-F5344CB8AC3E}">
        <p14:creationId xmlns:p14="http://schemas.microsoft.com/office/powerpoint/2010/main" val="376960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9DE7-80C0-4D11-A80D-ED01253519B9}"/>
              </a:ext>
            </a:extLst>
          </p:cNvPr>
          <p:cNvSpPr>
            <a:spLocks noGrp="1"/>
          </p:cNvSpPr>
          <p:nvPr>
            <p:ph type="title"/>
          </p:nvPr>
        </p:nvSpPr>
        <p:spPr/>
        <p:txBody>
          <a:bodyPr/>
          <a:lstStyle/>
          <a:p>
            <a:pPr algn="ctr"/>
            <a:r>
              <a:rPr lang="en-US" dirty="0"/>
              <a:t>EESE to CCE STEM to ER2 </a:t>
            </a:r>
          </a:p>
        </p:txBody>
      </p:sp>
      <p:sp>
        <p:nvSpPr>
          <p:cNvPr id="5" name="Content Placeholder 2">
            <a:extLst>
              <a:ext uri="{FF2B5EF4-FFF2-40B4-BE49-F238E27FC236}">
                <a16:creationId xmlns:a16="http://schemas.microsoft.com/office/drawing/2014/main" id="{9B6FEE74-4321-4F79-A85D-30C2C1E64AC6}"/>
              </a:ext>
            </a:extLst>
          </p:cNvPr>
          <p:cNvSpPr txBox="1">
            <a:spLocks/>
          </p:cNvSpPr>
          <p:nvPr/>
        </p:nvSpPr>
        <p:spPr>
          <a:xfrm>
            <a:off x="838200" y="1825624"/>
            <a:ext cx="5076825" cy="43846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chemeClr val="bg1"/>
                </a:solidFill>
                <a:effectLst/>
                <a:uLnTx/>
                <a:uFillTx/>
                <a:latin typeface="Calibri" panose="020F0502020204030204"/>
                <a:ea typeface="+mn-ea"/>
                <a:cs typeface="+mn-cs"/>
              </a:rPr>
              <a:t>2005 -- Ethics Education in Science and Engineering (EESE)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solidFill>
                <a:effectLst/>
                <a:uLnTx/>
                <a:uFillTx/>
                <a:latin typeface="Calibri" panose="020F0502020204030204"/>
                <a:ea typeface="+mn-ea"/>
                <a:cs typeface="+mn-cs"/>
              </a:rPr>
              <a:t>5 Directorates, Funding $1,550,000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chemeClr val="bg1"/>
                </a:solidFill>
                <a:effectLst/>
                <a:uLnTx/>
                <a:uFillTx/>
                <a:latin typeface="Calibri" panose="020F0502020204030204"/>
                <a:ea typeface="+mn-ea"/>
                <a:cs typeface="+mn-cs"/>
              </a:rPr>
              <a:t>2006 EESE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solidFill>
                <a:effectLst/>
                <a:uLnTx/>
                <a:uFillTx/>
                <a:latin typeface="Calibri" panose="020F0502020204030204"/>
                <a:ea typeface="+mn-ea"/>
                <a:cs typeface="+mn-cs"/>
              </a:rPr>
              <a:t>6 Directorates, Funding $1,550,000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chemeClr val="bg1"/>
                </a:solidFill>
                <a:effectLst/>
                <a:uLnTx/>
                <a:uFillTx/>
                <a:latin typeface="Calibri" panose="020F0502020204030204"/>
                <a:ea typeface="+mn-ea"/>
                <a:cs typeface="+mn-cs"/>
              </a:rPr>
              <a:t>2007 EESE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solidFill>
                <a:effectLst/>
                <a:uLnTx/>
                <a:uFillTx/>
                <a:latin typeface="Calibri" panose="020F0502020204030204"/>
                <a:ea typeface="+mn-ea"/>
                <a:cs typeface="+mn-cs"/>
              </a:rPr>
              <a:t>7 Directorates, Funding $1,850,000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chemeClr val="bg1"/>
                </a:solidFill>
                <a:effectLst/>
                <a:uLnTx/>
                <a:uFillTx/>
                <a:latin typeface="Calibri" panose="020F0502020204030204"/>
                <a:ea typeface="+mn-ea"/>
                <a:cs typeface="+mn-cs"/>
              </a:rPr>
              <a:t>2008 EESE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solidFill>
                <a:effectLst/>
                <a:uLnTx/>
                <a:uFillTx/>
                <a:latin typeface="Calibri" panose="020F0502020204030204"/>
                <a:ea typeface="+mn-ea"/>
                <a:cs typeface="+mn-cs"/>
              </a:rPr>
              <a:t>7 Directorates, Funding $2,400,000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chemeClr val="bg1"/>
                </a:solidFill>
                <a:effectLst/>
                <a:uLnTx/>
                <a:uFillTx/>
                <a:latin typeface="Calibri" panose="020F0502020204030204"/>
                <a:ea typeface="+mn-ea"/>
                <a:cs typeface="+mn-cs"/>
              </a:rPr>
              <a:t>2011 EESE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1"/>
                </a:solidFill>
                <a:effectLst/>
                <a:uLnTx/>
                <a:uFillTx/>
                <a:latin typeface="Calibri" panose="020F0502020204030204"/>
                <a:ea typeface="+mn-ea"/>
                <a:cs typeface="+mn-cs"/>
              </a:rPr>
              <a:t>8 Directorates, Funding $3,000,000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804B2255-6A49-4F46-AD36-438A3659EF2D}"/>
              </a:ext>
            </a:extLst>
          </p:cNvPr>
          <p:cNvSpPr txBox="1">
            <a:spLocks/>
          </p:cNvSpPr>
          <p:nvPr/>
        </p:nvSpPr>
        <p:spPr>
          <a:xfrm>
            <a:off x="6181725" y="1825624"/>
            <a:ext cx="5076825" cy="416181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2014 Cultivating Cultures for Ethical STEM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8 Directorates, Funding $3,050,000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2015 Cultivating Cultures for Ethical STEM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8 Directorates, Funding $3,150,000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Institutional Transformation Grants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2019 Ethical and Responsible Research (ER2)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8 Directorates, Funding $3,550,000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Conference Proposals &amp; Project Incubation Proposals</a:t>
            </a:r>
          </a:p>
          <a:p>
            <a:pPr>
              <a:spcBef>
                <a:spcPts val="500"/>
              </a:spcBef>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2020 Ethical and Responsible Research (ER2)</a:t>
            </a:r>
          </a:p>
          <a:p>
            <a:pPr lvl="1">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8 Directorates, Funding $5,200,000</a:t>
            </a:r>
          </a:p>
          <a:p>
            <a:pPr lvl="1">
              <a:defRPr/>
            </a:pPr>
            <a:endParaRPr kumimoji="0" lang="en-US" b="0" i="0" u="none" strike="noStrike" kern="1200" cap="none" spc="0" normalizeH="0" baseline="0" noProof="0" dirty="0">
              <a:ln>
                <a:noFill/>
              </a:ln>
              <a:solidFill>
                <a:schemeClr val="bg1"/>
              </a:solidFill>
              <a:effectLst/>
              <a:uLnTx/>
              <a:uFillTx/>
              <a:latin typeface="Calibri" panose="020F0502020204030204"/>
              <a:ea typeface="+mn-ea"/>
              <a:cs typeface="+mn-cs"/>
            </a:endParaRPr>
          </a:p>
          <a:p>
            <a:pPr>
              <a:spcBef>
                <a:spcPts val="500"/>
              </a:spcBef>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444C04C-AD88-45E9-B01D-740D2720411A}"/>
              </a:ext>
              <a:ext uri="{C183D7F6-B498-43B3-948B-1728B52AA6E4}">
                <adec:decorative xmlns:adec="http://schemas.microsoft.com/office/drawing/2017/decorative" val="1"/>
              </a:ext>
            </a:extLst>
          </p:cNvPr>
          <p:cNvSpPr>
            <a:spLocks noGrp="1"/>
          </p:cNvSpPr>
          <p:nvPr>
            <p:ph type="sldNum" sz="quarter" idx="4"/>
          </p:nvPr>
        </p:nvSpPr>
        <p:spPr/>
        <p:txBody>
          <a:bodyPr/>
          <a:lstStyle/>
          <a:p>
            <a:fld id="{8F4BEAD3-91E3-4FFC-B7DC-935959D17485}" type="slidenum">
              <a:rPr lang="en-US" smtClean="0"/>
              <a:pPr/>
              <a:t>5</a:t>
            </a:fld>
            <a:endParaRPr lang="en-US"/>
          </a:p>
        </p:txBody>
      </p:sp>
    </p:spTree>
    <p:extLst>
      <p:ext uri="{BB962C8B-B14F-4D97-AF65-F5344CB8AC3E}">
        <p14:creationId xmlns:p14="http://schemas.microsoft.com/office/powerpoint/2010/main" val="10054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575F0A30-26FF-41EF-89FC-A4468A83BA9F}"/>
              </a:ext>
            </a:extLst>
          </p:cNvPr>
          <p:cNvSpPr txBox="1">
            <a:spLocks noGrp="1"/>
          </p:cNvSpPr>
          <p:nvPr>
            <p:ph type="title" idx="4294967295"/>
          </p:nvPr>
        </p:nvSpPr>
        <p:spPr>
          <a:xfrm>
            <a:off x="1001495" y="149290"/>
            <a:ext cx="10189011" cy="9083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ER2 &amp; CCE STEM: Funding Snapshot (FYs 2015 – 2021)</a:t>
            </a:r>
          </a:p>
        </p:txBody>
      </p:sp>
      <p:pic>
        <p:nvPicPr>
          <p:cNvPr id="6" name="Content Placeholder 5" descr="Bar Chart graphing the total funding and number of awards per fiscal year. Fiscal year is on the horizontal axis, funding in millions on the vertical axis. Number of awards are displayed as a trend line.">
            <a:extLst>
              <a:ext uri="{FF2B5EF4-FFF2-40B4-BE49-F238E27FC236}">
                <a16:creationId xmlns:a16="http://schemas.microsoft.com/office/drawing/2014/main" id="{2B9A378E-E512-4545-A53D-52E97FEBC462}"/>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p:blipFill>
        <p:spPr>
          <a:xfrm>
            <a:off x="1608082" y="1086534"/>
            <a:ext cx="9301353" cy="4630414"/>
          </a:xfrm>
        </p:spPr>
      </p:pic>
      <p:sp>
        <p:nvSpPr>
          <p:cNvPr id="4" name="Content Placeholder 3">
            <a:extLst>
              <a:ext uri="{FF2B5EF4-FFF2-40B4-BE49-F238E27FC236}">
                <a16:creationId xmlns:a16="http://schemas.microsoft.com/office/drawing/2014/main" id="{56EA764B-3970-4EE1-AAC2-35FF369F3D23}"/>
              </a:ext>
            </a:extLst>
          </p:cNvPr>
          <p:cNvSpPr>
            <a:spLocks noGrp="1"/>
          </p:cNvSpPr>
          <p:nvPr>
            <p:ph sz="half" idx="2"/>
          </p:nvPr>
        </p:nvSpPr>
        <p:spPr>
          <a:xfrm>
            <a:off x="1697049" y="5779902"/>
            <a:ext cx="8797903" cy="908360"/>
          </a:xfrm>
        </p:spPr>
        <p:txBody>
          <a:bodyPr numCol="3">
            <a:normAutofit fontScale="85000" lnSpcReduction="20000"/>
          </a:bodyPr>
          <a:lstStyle/>
          <a:p>
            <a:r>
              <a:rPr lang="en-US" sz="2000"/>
              <a:t>FY 2015: 14 awards, $3.4M</a:t>
            </a:r>
          </a:p>
          <a:p>
            <a:r>
              <a:rPr lang="en-US" sz="2000"/>
              <a:t>FY 2016: 9 awards, $2.6M</a:t>
            </a:r>
          </a:p>
          <a:p>
            <a:r>
              <a:rPr lang="en-US" sz="2000"/>
              <a:t>FY 2017: 7 awards, $2.8M</a:t>
            </a:r>
          </a:p>
          <a:p>
            <a:r>
              <a:rPr lang="en-US" sz="2000"/>
              <a:t>FY 2018: 12 awards, $4.6M</a:t>
            </a:r>
          </a:p>
          <a:p>
            <a:r>
              <a:rPr lang="en-US" sz="2000"/>
              <a:t>FY 2019: 12 awards, $3.1M</a:t>
            </a:r>
          </a:p>
          <a:p>
            <a:r>
              <a:rPr lang="en-US" sz="2000"/>
              <a:t>FY 2020: 17 awards, $5.3M</a:t>
            </a:r>
          </a:p>
          <a:p>
            <a:r>
              <a:rPr lang="en-US" sz="2000"/>
              <a:t>FY 2021: 18 awards. $4.7M</a:t>
            </a:r>
          </a:p>
        </p:txBody>
      </p:sp>
    </p:spTree>
    <p:extLst>
      <p:ext uri="{BB962C8B-B14F-4D97-AF65-F5344CB8AC3E}">
        <p14:creationId xmlns:p14="http://schemas.microsoft.com/office/powerpoint/2010/main" val="289530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E4D1BD2-FAFE-45E8-A27F-77E6B315EE60}"/>
              </a:ext>
            </a:extLst>
          </p:cNvPr>
          <p:cNvSpPr>
            <a:spLocks noGrp="1"/>
          </p:cNvSpPr>
          <p:nvPr>
            <p:ph type="title"/>
          </p:nvPr>
        </p:nvSpPr>
        <p:spPr>
          <a:xfrm>
            <a:off x="464331" y="149290"/>
            <a:ext cx="11068306" cy="908360"/>
          </a:xfrm>
        </p:spPr>
        <p:txBody>
          <a:bodyPr>
            <a:normAutofit fontScale="90000"/>
          </a:bodyPr>
          <a:lstStyle/>
          <a:p>
            <a:r>
              <a:rPr lang="en-US" dirty="0"/>
              <a:t>Map of ER2 &amp; CCE STEM Awards (FYs 2015 – 2021)</a:t>
            </a:r>
          </a:p>
        </p:txBody>
      </p:sp>
      <p:pic>
        <p:nvPicPr>
          <p:cNvPr id="4" name="Content Placeholder 3" descr="Heatmap of U.S. states that that received ER2/CCE STEM awards. The color-coding of states is based on institution classification (HBCU, MSI/HSI, Tribal College, R1, and Other). States are HBCU: Louisiana&#10;MSI/HSI: California, Arizona, Texas, and Florida&#10;Other: Washington, Colorado, Iowa, Illinois, Indiana, New York, New Jersey, Virginia, North Carolina, and Georgia&#10;R1s: Kansas, Missouri, Michigan, Ohio, Massachusetts, Pennsylvania, Maryland, District of Columbia, West Virginia and&#10;Tribal College: Washington">
            <a:extLst>
              <a:ext uri="{FF2B5EF4-FFF2-40B4-BE49-F238E27FC236}">
                <a16:creationId xmlns:a16="http://schemas.microsoft.com/office/drawing/2014/main" id="{59ED5925-6279-47F9-8EE3-335E3A84458F}"/>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8" t="-632" r="8" b="-3725"/>
          <a:stretch/>
        </p:blipFill>
        <p:spPr>
          <a:xfrm>
            <a:off x="459727" y="793371"/>
            <a:ext cx="8260067" cy="5449775"/>
          </a:xfrm>
          <a:prstGeom prst="rect">
            <a:avLst/>
          </a:prstGeom>
          <a:ln>
            <a:noFill/>
          </a:ln>
          <a:effectLst/>
        </p:spPr>
      </p:pic>
      <p:sp>
        <p:nvSpPr>
          <p:cNvPr id="11" name="Content Placeholder 10">
            <a:extLst>
              <a:ext uri="{FF2B5EF4-FFF2-40B4-BE49-F238E27FC236}">
                <a16:creationId xmlns:a16="http://schemas.microsoft.com/office/drawing/2014/main" id="{89A23C0F-BC8C-4290-BD03-45ACFCB6F1F5}"/>
              </a:ext>
            </a:extLst>
          </p:cNvPr>
          <p:cNvSpPr>
            <a:spLocks noGrp="1"/>
          </p:cNvSpPr>
          <p:nvPr>
            <p:ph sz="half" idx="2"/>
          </p:nvPr>
        </p:nvSpPr>
        <p:spPr>
          <a:xfrm>
            <a:off x="8719794" y="1818290"/>
            <a:ext cx="3354970" cy="2304674"/>
          </a:xfrm>
        </p:spPr>
        <p:txBody>
          <a:bodyPr>
            <a:normAutofit/>
          </a:bodyPr>
          <a:lstStyle/>
          <a:p>
            <a:r>
              <a:rPr lang="en-US"/>
              <a:t>Number of Awards:</a:t>
            </a:r>
          </a:p>
          <a:p>
            <a:pPr lvl="1"/>
            <a:r>
              <a:rPr lang="en-US" sz="2200"/>
              <a:t>1 - HBCUs</a:t>
            </a:r>
          </a:p>
          <a:p>
            <a:pPr lvl="1"/>
            <a:r>
              <a:rPr lang="en-US" sz="2200"/>
              <a:t>11 – MSIs/HSIs</a:t>
            </a:r>
          </a:p>
          <a:p>
            <a:pPr lvl="1"/>
            <a:r>
              <a:rPr lang="en-US" sz="2200"/>
              <a:t>1 - Tribal College</a:t>
            </a:r>
          </a:p>
          <a:p>
            <a:pPr lvl="1"/>
            <a:r>
              <a:rPr lang="en-US" sz="2200"/>
              <a:t>54 – R1s</a:t>
            </a:r>
          </a:p>
          <a:p>
            <a:pPr lvl="1"/>
            <a:r>
              <a:rPr lang="en-US" sz="2200"/>
              <a:t>22 – Other</a:t>
            </a:r>
            <a:endParaRPr lang="en-US"/>
          </a:p>
        </p:txBody>
      </p:sp>
      <p:sp>
        <p:nvSpPr>
          <p:cNvPr id="18" name="Content Placeholder 10">
            <a:extLst>
              <a:ext uri="{FF2B5EF4-FFF2-40B4-BE49-F238E27FC236}">
                <a16:creationId xmlns:a16="http://schemas.microsoft.com/office/drawing/2014/main" id="{E2E90326-D4F0-4445-8402-330871D7454C}"/>
              </a:ext>
            </a:extLst>
          </p:cNvPr>
          <p:cNvSpPr txBox="1">
            <a:spLocks/>
          </p:cNvSpPr>
          <p:nvPr/>
        </p:nvSpPr>
        <p:spPr>
          <a:xfrm>
            <a:off x="4088524" y="4561490"/>
            <a:ext cx="4631270" cy="153481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a:latin typeface="Arial" panose="020B0604020202020204" pitchFamily="34" charset="0"/>
                <a:cs typeface="Arial" panose="020B0604020202020204" pitchFamily="34" charset="0"/>
              </a:rPr>
              <a:t>States</a:t>
            </a:r>
          </a:p>
          <a:p>
            <a:pPr lvl="1"/>
            <a:r>
              <a:rPr lang="en-US" sz="1200">
                <a:latin typeface="Arial" panose="020B0604020202020204" pitchFamily="34" charset="0"/>
                <a:cs typeface="Arial" panose="020B0604020202020204" pitchFamily="34" charset="0"/>
              </a:rPr>
              <a:t>HBCU: Louisiana</a:t>
            </a:r>
          </a:p>
          <a:p>
            <a:pPr lvl="1"/>
            <a:r>
              <a:rPr lang="en-US" sz="1200">
                <a:latin typeface="Arial" panose="020B0604020202020204" pitchFamily="34" charset="0"/>
                <a:cs typeface="Arial" panose="020B0604020202020204" pitchFamily="34" charset="0"/>
              </a:rPr>
              <a:t>MSI/HSI: California, Arizona, Texas, and Florida</a:t>
            </a:r>
          </a:p>
          <a:p>
            <a:pPr lvl="1"/>
            <a:r>
              <a:rPr lang="en-US" sz="1200">
                <a:latin typeface="Arial" panose="020B0604020202020204" pitchFamily="34" charset="0"/>
                <a:cs typeface="Arial" panose="020B0604020202020204" pitchFamily="34" charset="0"/>
              </a:rPr>
              <a:t>Other: Washington, Colorado, Iowa, Illinois, Indiana, New York, New Jersey, Virginia, North Carolina, and Georgia</a:t>
            </a:r>
          </a:p>
          <a:p>
            <a:pPr lvl="1"/>
            <a:r>
              <a:rPr lang="en-US" sz="1200">
                <a:latin typeface="Arial" panose="020B0604020202020204" pitchFamily="34" charset="0"/>
                <a:cs typeface="Arial" panose="020B0604020202020204" pitchFamily="34" charset="0"/>
              </a:rPr>
              <a:t>R1s: Kansas, Missouri, Michigan, Ohio, Massachusetts, Pennsylvania, Maryland, District of Columbia, and West Virginia</a:t>
            </a:r>
          </a:p>
          <a:p>
            <a:pPr lvl="1"/>
            <a:r>
              <a:rPr lang="en-US" sz="1200">
                <a:latin typeface="Arial" panose="020B0604020202020204" pitchFamily="34" charset="0"/>
                <a:cs typeface="Arial" panose="020B0604020202020204" pitchFamily="34" charset="0"/>
              </a:rPr>
              <a:t>Tribal College: Washington</a:t>
            </a:r>
          </a:p>
        </p:txBody>
      </p:sp>
    </p:spTree>
    <p:extLst>
      <p:ext uri="{BB962C8B-B14F-4D97-AF65-F5344CB8AC3E}">
        <p14:creationId xmlns:p14="http://schemas.microsoft.com/office/powerpoint/2010/main" val="37769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F1F6-E340-44D0-85B5-9E93D4AD0D71}"/>
              </a:ext>
            </a:extLst>
          </p:cNvPr>
          <p:cNvSpPr>
            <a:spLocks noGrp="1"/>
          </p:cNvSpPr>
          <p:nvPr>
            <p:ph type="title"/>
          </p:nvPr>
        </p:nvSpPr>
        <p:spPr/>
        <p:txBody>
          <a:bodyPr/>
          <a:lstStyle/>
          <a:p>
            <a:r>
              <a:rPr lang="en-US" dirty="0"/>
              <a:t>ER2 New Solicitation</a:t>
            </a:r>
          </a:p>
        </p:txBody>
      </p:sp>
      <p:sp>
        <p:nvSpPr>
          <p:cNvPr id="3" name="Content Placeholder 2">
            <a:extLst>
              <a:ext uri="{FF2B5EF4-FFF2-40B4-BE49-F238E27FC236}">
                <a16:creationId xmlns:a16="http://schemas.microsoft.com/office/drawing/2014/main" id="{DB1BCC1C-EA68-44A9-9F9F-642C22870954}"/>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The limitation of one proposal per institution has been replaced with a limitation of the two proposals per Principal Investigator (PI) or Co-PI.</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synopsis, introduction and program description have been updated to reflect NSF priority areas as well as to clarify what types of research questions are of interest to the program.</a:t>
            </a:r>
          </a:p>
          <a:p>
            <a:endParaRPr lang="en-US" dirty="0"/>
          </a:p>
        </p:txBody>
      </p:sp>
      <p:sp>
        <p:nvSpPr>
          <p:cNvPr id="4" name="Slide Number Placeholder 3">
            <a:extLst>
              <a:ext uri="{FF2B5EF4-FFF2-40B4-BE49-F238E27FC236}">
                <a16:creationId xmlns:a16="http://schemas.microsoft.com/office/drawing/2014/main" id="{228FB1C9-AB06-4DC6-85CF-DB608CC7C3FF}"/>
              </a:ext>
            </a:extLst>
          </p:cNvPr>
          <p:cNvSpPr>
            <a:spLocks noGrp="1"/>
          </p:cNvSpPr>
          <p:nvPr>
            <p:ph type="sldNum" sz="quarter" idx="4"/>
          </p:nvPr>
        </p:nvSpPr>
        <p:spPr/>
        <p:txBody>
          <a:bodyPr/>
          <a:lstStyle/>
          <a:p>
            <a:fld id="{8F4BEAD3-91E3-4FFC-B7DC-935959D17485}" type="slidenum">
              <a:rPr lang="en-US" smtClean="0"/>
              <a:pPr/>
              <a:t>8</a:t>
            </a:fld>
            <a:endParaRPr lang="en-US"/>
          </a:p>
        </p:txBody>
      </p:sp>
    </p:spTree>
    <p:extLst>
      <p:ext uri="{BB962C8B-B14F-4D97-AF65-F5344CB8AC3E}">
        <p14:creationId xmlns:p14="http://schemas.microsoft.com/office/powerpoint/2010/main" val="2875417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B84E6-F5C3-4509-A930-3FB55E37372F}"/>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D3C3CA4B-DA04-4A0E-8328-AE993EC97493}"/>
              </a:ext>
            </a:extLst>
          </p:cNvPr>
          <p:cNvSpPr>
            <a:spLocks noGrp="1"/>
          </p:cNvSpPr>
          <p:nvPr>
            <p:ph idx="1"/>
          </p:nvPr>
        </p:nvSpPr>
        <p:spPr/>
        <p:txBody>
          <a:bodyPr/>
          <a:lstStyle/>
          <a:p>
            <a:pPr marL="571500" indent="-5715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Proposal Deadline:</a:t>
            </a:r>
          </a:p>
          <a:p>
            <a:pPr marL="1101852" lvl="1" indent="-5715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January 21, 2022</a:t>
            </a:r>
          </a:p>
          <a:p>
            <a:pPr marL="1101852" lvl="1" indent="-5715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January 21, Annually Thereafter</a:t>
            </a:r>
          </a:p>
          <a:p>
            <a:pPr marL="571500" indent="-5715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Estimated Number of Awards: 10 to 15</a:t>
            </a:r>
          </a:p>
          <a:p>
            <a:pPr marL="571500" indent="-5715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Anticipated Funding Amount: $5,200,000</a:t>
            </a:r>
          </a:p>
          <a:p>
            <a:pPr marL="0" indent="0">
              <a:buNone/>
            </a:pPr>
            <a:endParaRPr lang="en-US" dirty="0"/>
          </a:p>
        </p:txBody>
      </p:sp>
      <p:sp>
        <p:nvSpPr>
          <p:cNvPr id="4" name="Slide Number Placeholder 3">
            <a:extLst>
              <a:ext uri="{FF2B5EF4-FFF2-40B4-BE49-F238E27FC236}">
                <a16:creationId xmlns:a16="http://schemas.microsoft.com/office/drawing/2014/main" id="{7877A782-89AF-460E-B284-FDA2EE808825}"/>
              </a:ext>
            </a:extLst>
          </p:cNvPr>
          <p:cNvSpPr>
            <a:spLocks noGrp="1"/>
          </p:cNvSpPr>
          <p:nvPr>
            <p:ph type="sldNum" sz="quarter" idx="4"/>
          </p:nvPr>
        </p:nvSpPr>
        <p:spPr/>
        <p:txBody>
          <a:bodyPr/>
          <a:lstStyle/>
          <a:p>
            <a:fld id="{8F4BEAD3-91E3-4FFC-B7DC-935959D17485}" type="slidenum">
              <a:rPr lang="en-US" smtClean="0"/>
              <a:pPr/>
              <a:t>9</a:t>
            </a:fld>
            <a:endParaRPr lang="en-US"/>
          </a:p>
        </p:txBody>
      </p:sp>
    </p:spTree>
    <p:extLst>
      <p:ext uri="{BB962C8B-B14F-4D97-AF65-F5344CB8AC3E}">
        <p14:creationId xmlns:p14="http://schemas.microsoft.com/office/powerpoint/2010/main" val="163983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9AB21F91937A4CA511AA968E3C7EE3" ma:contentTypeVersion="1" ma:contentTypeDescription="Create a new document." ma:contentTypeScope="" ma:versionID="2873416e1abe168f16869cba5c2dfc03">
  <xsd:schema xmlns:xsd="http://www.w3.org/2001/XMLSchema" xmlns:xs="http://www.w3.org/2001/XMLSchema" xmlns:p="http://schemas.microsoft.com/office/2006/metadata/properties" xmlns:ns2="e77df2dc-1bb8-42a7-bebd-d4908e2d581a" targetNamespace="http://schemas.microsoft.com/office/2006/metadata/properties" ma:root="true" ma:fieldsID="c9656104b79fcfadfd99af355d7cbec5" ns2:_="">
    <xsd:import namespace="e77df2dc-1bb8-42a7-bebd-d4908e2d581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df2dc-1bb8-42a7-bebd-d4908e2d581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409DA9-CFAF-4363-8BF2-36A58AB3299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77df2dc-1bb8-42a7-bebd-d4908e2d581a"/>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7B000F2-9A84-4D34-8A74-B9E9A6A06255}">
  <ds:schemaRefs>
    <ds:schemaRef ds:uri="http://schemas.microsoft.com/sharepoint/v3/contenttype/forms"/>
  </ds:schemaRefs>
</ds:datastoreItem>
</file>

<file path=customXml/itemProps3.xml><?xml version="1.0" encoding="utf-8"?>
<ds:datastoreItem xmlns:ds="http://schemas.openxmlformats.org/officeDocument/2006/customXml" ds:itemID="{837C1D0F-73E5-48B9-946F-90A556B75010}">
  <ds:schemaRefs>
    <ds:schemaRef ds:uri="e77df2dc-1bb8-42a7-bebd-d4908e2d58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511</TotalTime>
  <Words>1211</Words>
  <Application>Microsoft Office PowerPoint</Application>
  <PresentationFormat>Widescreen</PresentationFormat>
  <Paragraphs>137</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Microsoft Sans Serif</vt:lpstr>
      <vt:lpstr>Times New Roman</vt:lpstr>
      <vt:lpstr>Office Theme</vt:lpstr>
      <vt:lpstr>Ethical and Responsible Research   Solicitation 22-536 </vt:lpstr>
      <vt:lpstr>National Science Foundation</vt:lpstr>
      <vt:lpstr>Responsible and Ethical Conduct of Research</vt:lpstr>
      <vt:lpstr>Early work in Ethics at NSF</vt:lpstr>
      <vt:lpstr>EESE to CCE STEM to ER2 </vt:lpstr>
      <vt:lpstr>ER2 &amp; CCE STEM: Funding Snapshot (FYs 2015 – 2021)</vt:lpstr>
      <vt:lpstr>Map of ER2 &amp; CCE STEM Awards (FYs 2015 – 2021)</vt:lpstr>
      <vt:lpstr>ER2 New Solicitation</vt:lpstr>
      <vt:lpstr>Continued</vt:lpstr>
      <vt:lpstr>Solicitation will consider proposals for four types of projects</vt:lpstr>
      <vt:lpstr>Questions?  Thoughts? Comments?</vt:lpstr>
      <vt:lpstr>Cognizant Program Officer(s)</vt:lpstr>
      <vt:lpstr>Responsible Conduct of Research at NSF</vt:lpstr>
      <vt:lpstr>Online ethics resource centers funded by NSF</vt:lpstr>
      <vt:lpstr>share their findings with others via the Online Ethics Center for Engineering and Science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Kensill, Trinka (Contractor)</dc:creator>
  <cp:lastModifiedBy>Johnson, Philip</cp:lastModifiedBy>
  <cp:revision>73</cp:revision>
  <dcterms:created xsi:type="dcterms:W3CDTF">2017-05-04T14:12:29Z</dcterms:created>
  <dcterms:modified xsi:type="dcterms:W3CDTF">2021-12-17T15:30:16Z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0x010100A19AB21F91937A4CA511AA968E3C7EE3</vt:lpwstr>
  </property>
  <property fmtid="{D5CDD505-2E9C-101B-9397-08002B2CF9AE}" pid="3" name="TitusGUID">
    <vt:lpwstr>5e6597b7-950b-4d35-b89a-142987689a98</vt:lpwstr>
  </property>
  <property fmtid="{D5CDD505-2E9C-101B-9397-08002B2CF9AE}" pid="4" name="ContainsCUI">
    <vt:lpwstr>No</vt:lpwstr>
  </property>
</Properties>
</file>