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62" r:id="rId5"/>
    <p:sldId id="748" r:id="rId6"/>
    <p:sldId id="1393" r:id="rId7"/>
    <p:sldId id="1414" r:id="rId8"/>
    <p:sldId id="1418" r:id="rId9"/>
    <p:sldId id="1419" r:id="rId10"/>
    <p:sldId id="1392" r:id="rId11"/>
    <p:sldId id="1420" r:id="rId12"/>
    <p:sldId id="2223" r:id="rId13"/>
    <p:sldId id="2224" r:id="rId14"/>
    <p:sldId id="1421" r:id="rId15"/>
    <p:sldId id="1422" r:id="rId16"/>
    <p:sldId id="1415" r:id="rId17"/>
    <p:sldId id="1423" r:id="rId18"/>
    <p:sldId id="1424" r:id="rId19"/>
    <p:sldId id="1425"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ne, Karen C" initials="CKC" lastIdx="4" clrIdx="0">
    <p:extLst>
      <p:ext uri="{19B8F6BF-5375-455C-9EA6-DF929625EA0E}">
        <p15:presenceInfo xmlns:p15="http://schemas.microsoft.com/office/powerpoint/2012/main" userId="S-1-5-21-2121103884-806620016-247139262-53489" providerId="AD"/>
      </p:ext>
    </p:extLst>
  </p:cmAuthor>
  <p:cmAuthor id="2" name="Hingorani, Manju M" initials="HMM" lastIdx="1" clrIdx="1">
    <p:extLst>
      <p:ext uri="{19B8F6BF-5375-455C-9EA6-DF929625EA0E}">
        <p15:presenceInfo xmlns:p15="http://schemas.microsoft.com/office/powerpoint/2012/main" userId="S::7987909589@nsf.gov::9fe92fad-0061-4c94-a33d-b14b4d48712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9E1E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63338" autoAdjust="0"/>
  </p:normalViewPr>
  <p:slideViewPr>
    <p:cSldViewPr snapToGrid="0">
      <p:cViewPr varScale="1">
        <p:scale>
          <a:sx n="77" d="100"/>
          <a:sy n="77" d="100"/>
        </p:scale>
        <p:origin x="2184" y="184"/>
      </p:cViewPr>
      <p:guideLst/>
    </p:cSldViewPr>
  </p:slideViewPr>
  <p:notesTextViewPr>
    <p:cViewPr>
      <p:scale>
        <a:sx n="120" d="100"/>
        <a:sy n="12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ngorani, Manju M" userId="9fe92fad-0061-4c94-a33d-b14b4d48712c" providerId="ADAL" clId="{8BED7E65-90F8-3348-9C6D-8C5EDF590D2E}"/>
    <pc:docChg chg="undo redo custSel addSld delSld modSld sldOrd">
      <pc:chgData name="Hingorani, Manju M" userId="9fe92fad-0061-4c94-a33d-b14b4d48712c" providerId="ADAL" clId="{8BED7E65-90F8-3348-9C6D-8C5EDF590D2E}" dt="2021-12-08T15:42:01.578" v="4115" actId="20577"/>
      <pc:docMkLst>
        <pc:docMk/>
      </pc:docMkLst>
      <pc:sldChg chg="add del">
        <pc:chgData name="Hingorani, Manju M" userId="9fe92fad-0061-4c94-a33d-b14b4d48712c" providerId="ADAL" clId="{8BED7E65-90F8-3348-9C6D-8C5EDF590D2E}" dt="2021-12-08T15:18:28.457" v="3922" actId="2696"/>
        <pc:sldMkLst>
          <pc:docMk/>
          <pc:sldMk cId="3933116527" sldId="749"/>
        </pc:sldMkLst>
      </pc:sldChg>
      <pc:sldChg chg="modNotesTx">
        <pc:chgData name="Hingorani, Manju M" userId="9fe92fad-0061-4c94-a33d-b14b4d48712c" providerId="ADAL" clId="{8BED7E65-90F8-3348-9C6D-8C5EDF590D2E}" dt="2021-12-08T15:42:01.578" v="4115" actId="20577"/>
        <pc:sldMkLst>
          <pc:docMk/>
          <pc:sldMk cId="205927988" sldId="1392"/>
        </pc:sldMkLst>
      </pc:sldChg>
      <pc:sldChg chg="modNotesTx">
        <pc:chgData name="Hingorani, Manju M" userId="9fe92fad-0061-4c94-a33d-b14b4d48712c" providerId="ADAL" clId="{8BED7E65-90F8-3348-9C6D-8C5EDF590D2E}" dt="2021-12-08T04:14:23.352" v="2449" actId="20577"/>
        <pc:sldMkLst>
          <pc:docMk/>
          <pc:sldMk cId="403070117" sldId="1418"/>
        </pc:sldMkLst>
      </pc:sldChg>
      <pc:sldChg chg="modSp mod">
        <pc:chgData name="Hingorani, Manju M" userId="9fe92fad-0061-4c94-a33d-b14b4d48712c" providerId="ADAL" clId="{8BED7E65-90F8-3348-9C6D-8C5EDF590D2E}" dt="2021-12-08T15:21:36.566" v="3923" actId="20577"/>
        <pc:sldMkLst>
          <pc:docMk/>
          <pc:sldMk cId="148553484" sldId="1420"/>
        </pc:sldMkLst>
        <pc:spChg chg="mod">
          <ac:chgData name="Hingorani, Manju M" userId="9fe92fad-0061-4c94-a33d-b14b4d48712c" providerId="ADAL" clId="{8BED7E65-90F8-3348-9C6D-8C5EDF590D2E}" dt="2021-12-08T15:21:36.566" v="3923" actId="20577"/>
          <ac:spMkLst>
            <pc:docMk/>
            <pc:sldMk cId="148553484" sldId="1420"/>
            <ac:spMk id="5" creationId="{409B720C-C959-6C4A-98D2-B97365DA3CC9}"/>
          </ac:spMkLst>
        </pc:spChg>
      </pc:sldChg>
      <pc:sldChg chg="addSp modSp mod ord modNotesTx">
        <pc:chgData name="Hingorani, Manju M" userId="9fe92fad-0061-4c94-a33d-b14b4d48712c" providerId="ADAL" clId="{8BED7E65-90F8-3348-9C6D-8C5EDF590D2E}" dt="2021-12-08T04:19:23.208" v="2699" actId="5793"/>
        <pc:sldMkLst>
          <pc:docMk/>
          <pc:sldMk cId="1626490393" sldId="1421"/>
        </pc:sldMkLst>
        <pc:spChg chg="mod">
          <ac:chgData name="Hingorani, Manju M" userId="9fe92fad-0061-4c94-a33d-b14b4d48712c" providerId="ADAL" clId="{8BED7E65-90F8-3348-9C6D-8C5EDF590D2E}" dt="2021-12-08T04:11:39.736" v="2424" actId="20577"/>
          <ac:spMkLst>
            <pc:docMk/>
            <pc:sldMk cId="1626490393" sldId="1421"/>
            <ac:spMk id="7" creationId="{E2AF1C62-33D5-5844-8C38-3215ECFAAEE4}"/>
          </ac:spMkLst>
        </pc:spChg>
        <pc:picChg chg="add mod">
          <ac:chgData name="Hingorani, Manju M" userId="9fe92fad-0061-4c94-a33d-b14b4d48712c" providerId="ADAL" clId="{8BED7E65-90F8-3348-9C6D-8C5EDF590D2E}" dt="2021-12-08T04:10:46.090" v="2416" actId="1038"/>
          <ac:picMkLst>
            <pc:docMk/>
            <pc:sldMk cId="1626490393" sldId="1421"/>
            <ac:picMk id="4" creationId="{CA2190D4-C6CD-8D48-B764-840A9604DB54}"/>
          </ac:picMkLst>
        </pc:picChg>
      </pc:sldChg>
      <pc:sldChg chg="add del ord">
        <pc:chgData name="Hingorani, Manju M" userId="9fe92fad-0061-4c94-a33d-b14b4d48712c" providerId="ADAL" clId="{8BED7E65-90F8-3348-9C6D-8C5EDF590D2E}" dt="2021-12-08T03:55:41.524" v="1808" actId="2696"/>
        <pc:sldMkLst>
          <pc:docMk/>
          <pc:sldMk cId="4047158161" sldId="2220"/>
        </pc:sldMkLst>
      </pc:sldChg>
      <pc:sldChg chg="add del ord">
        <pc:chgData name="Hingorani, Manju M" userId="9fe92fad-0061-4c94-a33d-b14b4d48712c" providerId="ADAL" clId="{8BED7E65-90F8-3348-9C6D-8C5EDF590D2E}" dt="2021-12-08T15:18:22.392" v="3921" actId="2696"/>
        <pc:sldMkLst>
          <pc:docMk/>
          <pc:sldMk cId="4056689729" sldId="2221"/>
        </pc:sldMkLst>
      </pc:sldChg>
      <pc:sldChg chg="add del ord">
        <pc:chgData name="Hingorani, Manju M" userId="9fe92fad-0061-4c94-a33d-b14b4d48712c" providerId="ADAL" clId="{8BED7E65-90F8-3348-9C6D-8C5EDF590D2E}" dt="2021-12-08T15:18:21.366" v="3920" actId="2696"/>
        <pc:sldMkLst>
          <pc:docMk/>
          <pc:sldMk cId="363610462" sldId="2222"/>
        </pc:sldMkLst>
      </pc:sldChg>
      <pc:sldChg chg="addSp delSp modSp add mod modNotesTx">
        <pc:chgData name="Hingorani, Manju M" userId="9fe92fad-0061-4c94-a33d-b14b4d48712c" providerId="ADAL" clId="{8BED7E65-90F8-3348-9C6D-8C5EDF590D2E}" dt="2021-12-08T15:17:47.403" v="3919" actId="20577"/>
        <pc:sldMkLst>
          <pc:docMk/>
          <pc:sldMk cId="3712201848" sldId="2223"/>
        </pc:sldMkLst>
        <pc:spChg chg="mod">
          <ac:chgData name="Hingorani, Manju M" userId="9fe92fad-0061-4c94-a33d-b14b4d48712c" providerId="ADAL" clId="{8BED7E65-90F8-3348-9C6D-8C5EDF590D2E}" dt="2021-12-08T15:11:55.348" v="3466" actId="13926"/>
          <ac:spMkLst>
            <pc:docMk/>
            <pc:sldMk cId="3712201848" sldId="2223"/>
            <ac:spMk id="5" creationId="{409B720C-C959-6C4A-98D2-B97365DA3CC9}"/>
          </ac:spMkLst>
        </pc:spChg>
        <pc:spChg chg="add del mod">
          <ac:chgData name="Hingorani, Manju M" userId="9fe92fad-0061-4c94-a33d-b14b4d48712c" providerId="ADAL" clId="{8BED7E65-90F8-3348-9C6D-8C5EDF590D2E}" dt="2021-12-08T04:20:23.018" v="2704"/>
          <ac:spMkLst>
            <pc:docMk/>
            <pc:sldMk cId="3712201848" sldId="2223"/>
            <ac:spMk id="6" creationId="{02AB97BF-956D-964C-A9B7-E0AE92C5A5F2}"/>
          </ac:spMkLst>
        </pc:spChg>
        <pc:spChg chg="add del mod">
          <ac:chgData name="Hingorani, Manju M" userId="9fe92fad-0061-4c94-a33d-b14b4d48712c" providerId="ADAL" clId="{8BED7E65-90F8-3348-9C6D-8C5EDF590D2E}" dt="2021-12-08T04:20:23.018" v="2704"/>
          <ac:spMkLst>
            <pc:docMk/>
            <pc:sldMk cId="3712201848" sldId="2223"/>
            <ac:spMk id="7" creationId="{C7BC8783-D0D6-CF4A-9083-CAB91BE00DF9}"/>
          </ac:spMkLst>
        </pc:spChg>
        <pc:spChg chg="add del mod">
          <ac:chgData name="Hingorani, Manju M" userId="9fe92fad-0061-4c94-a33d-b14b4d48712c" providerId="ADAL" clId="{8BED7E65-90F8-3348-9C6D-8C5EDF590D2E}" dt="2021-12-08T14:17:33.248" v="2759" actId="478"/>
          <ac:spMkLst>
            <pc:docMk/>
            <pc:sldMk cId="3712201848" sldId="2223"/>
            <ac:spMk id="8" creationId="{AA285C29-17DB-DE44-B852-A3363DD21919}"/>
          </ac:spMkLst>
        </pc:spChg>
        <pc:spChg chg="add del mod">
          <ac:chgData name="Hingorani, Manju M" userId="9fe92fad-0061-4c94-a33d-b14b4d48712c" providerId="ADAL" clId="{8BED7E65-90F8-3348-9C6D-8C5EDF590D2E}" dt="2021-12-08T14:17:35.025" v="2760" actId="478"/>
          <ac:spMkLst>
            <pc:docMk/>
            <pc:sldMk cId="3712201848" sldId="2223"/>
            <ac:spMk id="9" creationId="{AC71F1FD-A4A7-6E4C-81CB-6C129F8B2205}"/>
          </ac:spMkLst>
        </pc:spChg>
        <pc:spChg chg="add mod">
          <ac:chgData name="Hingorani, Manju M" userId="9fe92fad-0061-4c94-a33d-b14b4d48712c" providerId="ADAL" clId="{8BED7E65-90F8-3348-9C6D-8C5EDF590D2E}" dt="2021-12-08T15:11:35.595" v="3465" actId="207"/>
          <ac:spMkLst>
            <pc:docMk/>
            <pc:sldMk cId="3712201848" sldId="2223"/>
            <ac:spMk id="10" creationId="{DE708A19-24EA-E841-9C67-84BC5404547B}"/>
          </ac:spMkLst>
        </pc:spChg>
        <pc:spChg chg="mod">
          <ac:chgData name="Hingorani, Manju M" userId="9fe92fad-0061-4c94-a33d-b14b4d48712c" providerId="ADAL" clId="{8BED7E65-90F8-3348-9C6D-8C5EDF590D2E}" dt="2021-12-08T14:30:20.870" v="3346" actId="1035"/>
          <ac:spMkLst>
            <pc:docMk/>
            <pc:sldMk cId="3712201848" sldId="2223"/>
            <ac:spMk id="32" creationId="{A33B49C1-52E3-8042-A33C-118FD4DDA6B2}"/>
          </ac:spMkLst>
        </pc:spChg>
        <pc:picChg chg="add del mod">
          <ac:chgData name="Hingorani, Manju M" userId="9fe92fad-0061-4c94-a33d-b14b4d48712c" providerId="ADAL" clId="{8BED7E65-90F8-3348-9C6D-8C5EDF590D2E}" dt="2021-12-08T04:10:36.535" v="2410" actId="21"/>
          <ac:picMkLst>
            <pc:docMk/>
            <pc:sldMk cId="3712201848" sldId="2223"/>
            <ac:picMk id="2" creationId="{47539862-6AB2-614A-AD3D-3F37438159DA}"/>
          </ac:picMkLst>
        </pc:picChg>
        <pc:picChg chg="add mod">
          <ac:chgData name="Hingorani, Manju M" userId="9fe92fad-0061-4c94-a33d-b14b4d48712c" providerId="ADAL" clId="{8BED7E65-90F8-3348-9C6D-8C5EDF590D2E}" dt="2021-12-08T15:08:08.663" v="3393" actId="1076"/>
          <ac:picMkLst>
            <pc:docMk/>
            <pc:sldMk cId="3712201848" sldId="2223"/>
            <ac:picMk id="2" creationId="{53A92270-7331-744F-B5E0-6793CBAC845B}"/>
          </ac:picMkLst>
        </pc:picChg>
        <pc:picChg chg="add del mod">
          <ac:chgData name="Hingorani, Manju M" userId="9fe92fad-0061-4c94-a33d-b14b4d48712c" providerId="ADAL" clId="{8BED7E65-90F8-3348-9C6D-8C5EDF590D2E}" dt="2021-12-08T14:17:25.931" v="2747" actId="478"/>
          <ac:picMkLst>
            <pc:docMk/>
            <pc:sldMk cId="3712201848" sldId="2223"/>
            <ac:picMk id="4" creationId="{F5709482-2C40-3740-B874-432D2C4EDA80}"/>
          </ac:picMkLst>
        </pc:picChg>
      </pc:sldChg>
      <pc:sldChg chg="addSp modSp add mod modNotesTx">
        <pc:chgData name="Hingorani, Manju M" userId="9fe92fad-0061-4c94-a33d-b14b4d48712c" providerId="ADAL" clId="{8BED7E65-90F8-3348-9C6D-8C5EDF590D2E}" dt="2021-12-08T15:24:49.397" v="4029" actId="20577"/>
        <pc:sldMkLst>
          <pc:docMk/>
          <pc:sldMk cId="3157167014" sldId="2224"/>
        </pc:sldMkLst>
        <pc:spChg chg="mod">
          <ac:chgData name="Hingorani, Manju M" userId="9fe92fad-0061-4c94-a33d-b14b4d48712c" providerId="ADAL" clId="{8BED7E65-90F8-3348-9C6D-8C5EDF590D2E}" dt="2021-12-08T15:24:49.397" v="4029" actId="20577"/>
          <ac:spMkLst>
            <pc:docMk/>
            <pc:sldMk cId="3157167014" sldId="2224"/>
            <ac:spMk id="5" creationId="{409B720C-C959-6C4A-98D2-B97365DA3CC9}"/>
          </ac:spMkLst>
        </pc:spChg>
        <pc:picChg chg="add mod">
          <ac:chgData name="Hingorani, Manju M" userId="9fe92fad-0061-4c94-a33d-b14b4d48712c" providerId="ADAL" clId="{8BED7E65-90F8-3348-9C6D-8C5EDF590D2E}" dt="2021-12-08T03:55:43.032" v="1810" actId="1035"/>
          <ac:picMkLst>
            <pc:docMk/>
            <pc:sldMk cId="3157167014" sldId="2224"/>
            <ac:picMk id="4" creationId="{2E50DD5D-ACA0-3B4A-BCFF-9D5F5BB9E6A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E3A16D5-8E4D-474A-8DBE-30EEEA920250}" type="datetimeFigureOut">
              <a:rPr lang="en-US" smtClean="0"/>
              <a:t>12/8/21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E1C432EF-C3E7-054C-A230-841F8F6334C5}" type="slidenum">
              <a:rPr lang="en-US" smtClean="0"/>
              <a:t>‹#›</a:t>
            </a:fld>
            <a:endParaRPr lang="en-US"/>
          </a:p>
        </p:txBody>
      </p:sp>
    </p:spTree>
    <p:extLst>
      <p:ext uri="{BB962C8B-B14F-4D97-AF65-F5344CB8AC3E}">
        <p14:creationId xmlns:p14="http://schemas.microsoft.com/office/powerpoint/2010/main" val="3465321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Brief welcome. Round of introductions to PDs in zoom.</a:t>
            </a:r>
          </a:p>
        </p:txBody>
      </p:sp>
      <p:sp>
        <p:nvSpPr>
          <p:cNvPr id="4" name="Slide Number Placeholder 3"/>
          <p:cNvSpPr>
            <a:spLocks noGrp="1"/>
          </p:cNvSpPr>
          <p:nvPr>
            <p:ph type="sldNum" sz="quarter" idx="5"/>
          </p:nvPr>
        </p:nvSpPr>
        <p:spPr/>
        <p:txBody>
          <a:bodyPr/>
          <a:lstStyle/>
          <a:p>
            <a:fld id="{E1C432EF-C3E7-054C-A230-841F8F6334C5}" type="slidenum">
              <a:rPr lang="en-US" smtClean="0"/>
              <a:t>1</a:t>
            </a:fld>
            <a:endParaRPr lang="en-US"/>
          </a:p>
        </p:txBody>
      </p:sp>
    </p:spTree>
    <p:extLst>
      <p:ext uri="{BB962C8B-B14F-4D97-AF65-F5344CB8AC3E}">
        <p14:creationId xmlns:p14="http://schemas.microsoft.com/office/powerpoint/2010/main" val="115170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0475" y="866775"/>
            <a:ext cx="4159250" cy="2339975"/>
          </a:xfrm>
        </p:spPr>
      </p:sp>
      <p:sp>
        <p:nvSpPr>
          <p:cNvPr id="3" name="Notes Placeholder 2"/>
          <p:cNvSpPr>
            <a:spLocks noGrp="1"/>
          </p:cNvSpPr>
          <p:nvPr>
            <p:ph type="body" idx="1"/>
          </p:nvPr>
        </p:nvSpPr>
        <p:spPr/>
        <p:txBody>
          <a:bodyPr>
            <a:normAutofit/>
          </a:bodyPr>
          <a:lstStyle/>
          <a:p>
            <a:r>
              <a:rPr lang="en-US" b="1" i="0" dirty="0"/>
              <a:t>Read Q</a:t>
            </a:r>
          </a:p>
          <a:p>
            <a:r>
              <a:rPr lang="en-US" i="1" dirty="0"/>
              <a:t>MCB partners with research funding agencies in Germany, Israel, France and the UK to fund collaborative projects between PIs in the US and in these countries.</a:t>
            </a:r>
          </a:p>
          <a:p>
            <a:r>
              <a:rPr lang="en-US" i="1" dirty="0"/>
              <a:t>You submit one proposal – either to NSF or the other agency, it goes through one review and if an award is made, NSF funds the US PI and the partner agency funds the PI in their country.</a:t>
            </a:r>
          </a:p>
          <a:p>
            <a:r>
              <a:rPr lang="en-US" i="1" dirty="0"/>
              <a:t>Note: the calls with Germany and Israel have no submission deadlines, and are open to a broad range of topics, the calls with France and UK focus on certain topics and have no deadlines.</a:t>
            </a:r>
          </a:p>
          <a:p>
            <a:endParaRPr lang="en-US" i="1" dirty="0"/>
          </a:p>
          <a:p>
            <a:r>
              <a:rPr lang="en-US" i="1" dirty="0"/>
              <a:t>More details can be found at each program call linked here.</a:t>
            </a:r>
          </a:p>
          <a:p>
            <a:endParaRPr lang="en-US" i="1" dirty="0"/>
          </a:p>
          <a:p>
            <a:r>
              <a:rPr lang="en-US" i="1" dirty="0"/>
              <a:t>Also note that proposals submitted to core MCB clusters can also have international components, e.g., PI/student travel to an international PI’s laboratory. Direct NSF funding for the international partner is exceedingly rare (in this case, contact the relevant core program PD before submitting your proposal).</a:t>
            </a:r>
            <a:endParaRPr lang="en-US" b="1" i="1" dirty="0"/>
          </a:p>
          <a:p>
            <a:endParaRPr lang="en-US" dirty="0"/>
          </a:p>
        </p:txBody>
      </p:sp>
      <p:sp>
        <p:nvSpPr>
          <p:cNvPr id="6" name="Header Placeholder 5"/>
          <p:cNvSpPr>
            <a:spLocks noGrp="1"/>
          </p:cNvSpPr>
          <p:nvPr>
            <p:ph type="hdr" sz="quarter" idx="12"/>
          </p:nvPr>
        </p:nvSpPr>
        <p:spPr/>
        <p:txBody>
          <a:bodyPr/>
          <a:lstStyle/>
          <a:p>
            <a:r>
              <a:rPr lang="en-US"/>
              <a:t>Molecular and Cellular Biosciences Overview</a:t>
            </a:r>
          </a:p>
        </p:txBody>
      </p:sp>
    </p:spTree>
    <p:extLst>
      <p:ext uri="{BB962C8B-B14F-4D97-AF65-F5344CB8AC3E}">
        <p14:creationId xmlns:p14="http://schemas.microsoft.com/office/powerpoint/2010/main" val="2431388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0475" y="866775"/>
            <a:ext cx="4159250" cy="2339975"/>
          </a:xfrm>
        </p:spPr>
      </p:sp>
      <p:sp>
        <p:nvSpPr>
          <p:cNvPr id="3" name="Notes Placeholder 2"/>
          <p:cNvSpPr>
            <a:spLocks noGrp="1"/>
          </p:cNvSpPr>
          <p:nvPr>
            <p:ph type="body" idx="1"/>
          </p:nvPr>
        </p:nvSpPr>
        <p:spPr/>
        <p:txBody>
          <a:bodyPr>
            <a:normAutofit/>
          </a:bodyPr>
          <a:lstStyle/>
          <a:p>
            <a:r>
              <a:rPr lang="en-US" sz="1200" b="0" i="1" u="none" strike="noStrike" kern="1200" dirty="0">
                <a:solidFill>
                  <a:schemeClr val="tx1"/>
                </a:solidFill>
                <a:effectLst/>
                <a:latin typeface="+mn-lt"/>
                <a:ea typeface="+mn-ea"/>
                <a:cs typeface="+mn-cs"/>
              </a:rPr>
              <a:t>Here’s another important question – about MCB’s view on projects that have health or medical relevance. The BIO Directorate and MCB’s position is…</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…Read slide content</a:t>
            </a:r>
          </a:p>
        </p:txBody>
      </p:sp>
      <p:sp>
        <p:nvSpPr>
          <p:cNvPr id="6" name="Header Placeholder 5"/>
          <p:cNvSpPr>
            <a:spLocks noGrp="1"/>
          </p:cNvSpPr>
          <p:nvPr>
            <p:ph type="hdr" sz="quarter" idx="12"/>
          </p:nvPr>
        </p:nvSpPr>
        <p:spPr/>
        <p:txBody>
          <a:bodyPr/>
          <a:lstStyle/>
          <a:p>
            <a:r>
              <a:rPr lang="en-US"/>
              <a:t>Molecular and Cellular Biosciences Overview</a:t>
            </a:r>
          </a:p>
        </p:txBody>
      </p:sp>
    </p:spTree>
    <p:extLst>
      <p:ext uri="{BB962C8B-B14F-4D97-AF65-F5344CB8AC3E}">
        <p14:creationId xmlns:p14="http://schemas.microsoft.com/office/powerpoint/2010/main" val="3866200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0475" y="866775"/>
            <a:ext cx="4159250" cy="2339975"/>
          </a:xfrm>
        </p:spPr>
      </p:sp>
      <p:sp>
        <p:nvSpPr>
          <p:cNvPr id="3" name="Notes Placeholder 2"/>
          <p:cNvSpPr>
            <a:spLocks noGrp="1"/>
          </p:cNvSpPr>
          <p:nvPr>
            <p:ph type="body" idx="1"/>
          </p:nvPr>
        </p:nvSpPr>
        <p:spPr/>
        <p:txBody>
          <a:bodyPr>
            <a:normAutofit/>
          </a:bodyPr>
          <a:lstStyle/>
          <a:p>
            <a:r>
              <a:rPr lang="en-US" sz="1200" b="0" i="1" u="none" strike="noStrike" kern="1200" dirty="0">
                <a:solidFill>
                  <a:schemeClr val="tx1"/>
                </a:solidFill>
                <a:effectLst/>
                <a:latin typeface="+mn-lt"/>
                <a:ea typeface="+mn-ea"/>
                <a:cs typeface="+mn-cs"/>
              </a:rPr>
              <a:t>Here are some more questions about proposal content and review that we receive often…</a:t>
            </a:r>
          </a:p>
          <a:p>
            <a:r>
              <a:rPr lang="en-US" sz="1200" b="1" i="0" u="none" strike="noStrike" kern="1200" dirty="0">
                <a:solidFill>
                  <a:schemeClr val="tx1"/>
                </a:solidFill>
                <a:effectLst/>
                <a:latin typeface="+mn-lt"/>
                <a:ea typeface="+mn-ea"/>
                <a:cs typeface="+mn-cs"/>
              </a:rPr>
              <a:t>…Read through questions, don’t answer</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1" u="none" strike="noStrike" kern="1200" dirty="0">
                <a:solidFill>
                  <a:schemeClr val="tx1"/>
                </a:solidFill>
                <a:effectLst/>
                <a:latin typeface="+mn-lt"/>
                <a:ea typeface="+mn-ea"/>
                <a:cs typeface="+mn-cs"/>
              </a:rPr>
              <a:t>We’ll pause here and let you decide which of these or any other questions you’d like us to address. Please use the zoom </a:t>
            </a:r>
            <a:r>
              <a:rPr lang="en-US" sz="1200" b="0" i="1" u="none" strike="noStrike" kern="1200" dirty="0" err="1">
                <a:solidFill>
                  <a:schemeClr val="tx1"/>
                </a:solidFill>
                <a:effectLst/>
                <a:latin typeface="+mn-lt"/>
                <a:ea typeface="+mn-ea"/>
                <a:cs typeface="+mn-cs"/>
              </a:rPr>
              <a:t>QnA</a:t>
            </a:r>
            <a:r>
              <a:rPr lang="en-US" sz="1200" b="0" i="1" u="none" strike="noStrike" kern="1200" dirty="0">
                <a:solidFill>
                  <a:schemeClr val="tx1"/>
                </a:solidFill>
                <a:effectLst/>
                <a:latin typeface="+mn-lt"/>
                <a:ea typeface="+mn-ea"/>
                <a:cs typeface="+mn-cs"/>
              </a:rPr>
              <a:t> function to post your question.</a:t>
            </a:r>
          </a:p>
          <a:p>
            <a:endParaRPr lang="en-US" sz="1200" b="0" i="1"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…Field questions as they’re posted. If dead air develops, address one of the questions on this slide or here are some others we can lob at them:</a:t>
            </a:r>
          </a:p>
          <a:p>
            <a:pPr marL="171450" indent="-171450">
              <a:buFontTx/>
              <a:buChar char="-"/>
            </a:pPr>
            <a:r>
              <a:rPr lang="en-US" sz="1200" b="0" i="0" u="none" strike="noStrike" kern="1200" dirty="0">
                <a:solidFill>
                  <a:schemeClr val="tx1"/>
                </a:solidFill>
                <a:effectLst/>
                <a:latin typeface="+mn-lt"/>
                <a:ea typeface="+mn-ea"/>
                <a:cs typeface="+mn-cs"/>
              </a:rPr>
              <a:t>What is the appropriate budget size for an MCB proposal?</a:t>
            </a:r>
          </a:p>
          <a:p>
            <a:pPr marL="171450" indent="-171450">
              <a:buFontTx/>
              <a:buChar char="-"/>
            </a:pPr>
            <a:r>
              <a:rPr lang="en-US" sz="1200" b="0" i="0" u="none" strike="noStrike" kern="1200" dirty="0">
                <a:solidFill>
                  <a:schemeClr val="tx1"/>
                </a:solidFill>
                <a:effectLst/>
                <a:latin typeface="+mn-lt"/>
                <a:ea typeface="+mn-ea"/>
                <a:cs typeface="+mn-cs"/>
              </a:rPr>
              <a:t>What kinds of supplement requests are possible/appropriate?</a:t>
            </a:r>
          </a:p>
          <a:p>
            <a:pPr marL="171450" indent="-171450">
              <a:buFontTx/>
              <a:buChar char="-"/>
            </a:pPr>
            <a:r>
              <a:rPr lang="en-US" sz="1200" b="0" i="0" u="none" strike="noStrike" kern="1200" dirty="0">
                <a:solidFill>
                  <a:schemeClr val="tx1"/>
                </a:solidFill>
                <a:effectLst/>
                <a:latin typeface="+mn-lt"/>
                <a:ea typeface="+mn-ea"/>
                <a:cs typeface="+mn-cs"/>
              </a:rPr>
              <a:t>Can you describe the NSF review process?</a:t>
            </a:r>
          </a:p>
          <a:p>
            <a:pPr marL="171450" indent="-171450">
              <a:buFontTx/>
              <a:buChar char="-"/>
            </a:pPr>
            <a:r>
              <a:rPr lang="en-US" sz="1200" b="0" i="0" u="none" strike="noStrike" kern="1200" dirty="0">
                <a:solidFill>
                  <a:schemeClr val="tx1"/>
                </a:solidFill>
                <a:effectLst/>
                <a:latin typeface="+mn-lt"/>
                <a:ea typeface="+mn-ea"/>
                <a:cs typeface="+mn-cs"/>
              </a:rPr>
              <a:t>How long does it take to complete review of a proposal?</a:t>
            </a:r>
          </a:p>
          <a:p>
            <a:pPr marL="171450" indent="-171450">
              <a:buFontTx/>
              <a:buChar char="-"/>
            </a:pPr>
            <a:r>
              <a:rPr lang="en-US" sz="1200" b="0" i="0" u="none" strike="noStrike" kern="1200" dirty="0">
                <a:solidFill>
                  <a:schemeClr val="tx1"/>
                </a:solidFill>
                <a:effectLst/>
                <a:latin typeface="+mn-lt"/>
                <a:ea typeface="+mn-ea"/>
                <a:cs typeface="+mn-cs"/>
              </a:rPr>
              <a:t>How can I volunteer to review for MCB?</a:t>
            </a:r>
          </a:p>
          <a:p>
            <a:pPr marL="171450" indent="-171450">
              <a:buFontTx/>
              <a:buChar char="-"/>
            </a:pPr>
            <a:endParaRPr lang="en-US" sz="1200" b="0" i="0" u="none" strike="noStrike" kern="1200" dirty="0">
              <a:solidFill>
                <a:schemeClr val="tx1"/>
              </a:solidFill>
              <a:effectLst/>
              <a:latin typeface="+mn-lt"/>
              <a:ea typeface="+mn-ea"/>
              <a:cs typeface="+mn-cs"/>
            </a:endParaRPr>
          </a:p>
          <a:p>
            <a:pPr marL="0" indent="0">
              <a:buFontTx/>
              <a:buNone/>
            </a:pPr>
            <a:r>
              <a:rPr lang="en-US" sz="1200" b="1" i="0" u="none" strike="noStrike" kern="1200" dirty="0">
                <a:solidFill>
                  <a:schemeClr val="tx1"/>
                </a:solidFill>
                <a:effectLst/>
                <a:latin typeface="+mn-lt"/>
                <a:ea typeface="+mn-ea"/>
                <a:cs typeface="+mn-cs"/>
              </a:rPr>
              <a:t>Advertise the next VOH</a:t>
            </a:r>
          </a:p>
          <a:p>
            <a:pPr marL="0" indent="0">
              <a:buFontTx/>
              <a:buNone/>
            </a:pPr>
            <a:r>
              <a:rPr lang="en-US" sz="1200" b="1" i="0" u="none" strike="noStrike" kern="1200" dirty="0">
                <a:solidFill>
                  <a:schemeClr val="tx1"/>
                </a:solidFill>
                <a:effectLst/>
                <a:latin typeface="+mn-lt"/>
                <a:ea typeface="+mn-ea"/>
                <a:cs typeface="+mn-cs"/>
              </a:rPr>
              <a:t>Note last few slides after the “next VOH” one are extra - Show in case someone asks questions about the review criteria or about the review process.</a:t>
            </a:r>
          </a:p>
          <a:p>
            <a:endParaRPr lang="en-US" sz="1200" b="0" i="0" u="none" strike="noStrike" kern="1200" dirty="0">
              <a:solidFill>
                <a:schemeClr val="tx1"/>
              </a:solidFill>
              <a:effectLst/>
              <a:latin typeface="+mn-lt"/>
              <a:ea typeface="+mn-ea"/>
              <a:cs typeface="+mn-cs"/>
            </a:endParaRPr>
          </a:p>
        </p:txBody>
      </p:sp>
      <p:sp>
        <p:nvSpPr>
          <p:cNvPr id="6" name="Header Placeholder 5"/>
          <p:cNvSpPr>
            <a:spLocks noGrp="1"/>
          </p:cNvSpPr>
          <p:nvPr>
            <p:ph type="hdr" sz="quarter" idx="12"/>
          </p:nvPr>
        </p:nvSpPr>
        <p:spPr/>
        <p:txBody>
          <a:bodyPr/>
          <a:lstStyle/>
          <a:p>
            <a:r>
              <a:rPr lang="en-US"/>
              <a:t>Molecular and Cellular Biosciences Overview</a:t>
            </a:r>
          </a:p>
        </p:txBody>
      </p:sp>
    </p:spTree>
    <p:extLst>
      <p:ext uri="{BB962C8B-B14F-4D97-AF65-F5344CB8AC3E}">
        <p14:creationId xmlns:p14="http://schemas.microsoft.com/office/powerpoint/2010/main" val="1419654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C432EF-C3E7-054C-A230-841F8F6334C5}" type="slidenum">
              <a:rPr lang="en-US" smtClean="0"/>
              <a:t>13</a:t>
            </a:fld>
            <a:endParaRPr lang="en-US"/>
          </a:p>
        </p:txBody>
      </p:sp>
    </p:spTree>
    <p:extLst>
      <p:ext uri="{BB962C8B-B14F-4D97-AF65-F5344CB8AC3E}">
        <p14:creationId xmlns:p14="http://schemas.microsoft.com/office/powerpoint/2010/main" val="230007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0475" y="866775"/>
            <a:ext cx="4159250" cy="2339975"/>
          </a:xfrm>
        </p:spPr>
      </p:sp>
      <p:sp>
        <p:nvSpPr>
          <p:cNvPr id="3" name="Notes Placeholder 2"/>
          <p:cNvSpPr>
            <a:spLocks noGrp="1"/>
          </p:cNvSpPr>
          <p:nvPr>
            <p:ph type="body" idx="1"/>
          </p:nvPr>
        </p:nvSpPr>
        <p:spPr/>
        <p:txBody>
          <a:bodyPr>
            <a:normAutofit/>
          </a:bodyPr>
          <a:lstStyle/>
          <a:p>
            <a:endParaRPr lang="en-US" sz="1200" b="0" i="0" u="none" strike="noStrike" kern="1200" dirty="0">
              <a:solidFill>
                <a:schemeClr val="tx1"/>
              </a:solidFill>
              <a:effectLst/>
              <a:latin typeface="+mn-lt"/>
              <a:ea typeface="+mn-ea"/>
              <a:cs typeface="+mn-cs"/>
            </a:endParaRPr>
          </a:p>
        </p:txBody>
      </p:sp>
      <p:sp>
        <p:nvSpPr>
          <p:cNvPr id="6" name="Header Placeholder 5"/>
          <p:cNvSpPr>
            <a:spLocks noGrp="1"/>
          </p:cNvSpPr>
          <p:nvPr>
            <p:ph type="hdr" sz="quarter" idx="12"/>
          </p:nvPr>
        </p:nvSpPr>
        <p:spPr/>
        <p:txBody>
          <a:bodyPr/>
          <a:lstStyle/>
          <a:p>
            <a:r>
              <a:rPr lang="en-US"/>
              <a:t>Molecular and Cellular Biosciences Overview</a:t>
            </a:r>
          </a:p>
        </p:txBody>
      </p:sp>
    </p:spTree>
    <p:extLst>
      <p:ext uri="{BB962C8B-B14F-4D97-AF65-F5344CB8AC3E}">
        <p14:creationId xmlns:p14="http://schemas.microsoft.com/office/powerpoint/2010/main" val="958329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0475" y="866775"/>
            <a:ext cx="4159250" cy="2339975"/>
          </a:xfrm>
        </p:spPr>
      </p:sp>
      <p:sp>
        <p:nvSpPr>
          <p:cNvPr id="3" name="Notes Placeholder 2"/>
          <p:cNvSpPr>
            <a:spLocks noGrp="1"/>
          </p:cNvSpPr>
          <p:nvPr>
            <p:ph type="body" idx="1"/>
          </p:nvPr>
        </p:nvSpPr>
        <p:spPr/>
        <p:txBody>
          <a:bodyPr>
            <a:normAutofit/>
          </a:bodyPr>
          <a:lstStyle/>
          <a:p>
            <a:endParaRPr lang="en-US" sz="1200" b="0" i="0" u="none" strike="noStrike" kern="1200" dirty="0">
              <a:solidFill>
                <a:schemeClr val="tx1"/>
              </a:solidFill>
              <a:effectLst/>
              <a:latin typeface="+mn-lt"/>
              <a:ea typeface="+mn-ea"/>
              <a:cs typeface="+mn-cs"/>
            </a:endParaRPr>
          </a:p>
        </p:txBody>
      </p:sp>
      <p:sp>
        <p:nvSpPr>
          <p:cNvPr id="6" name="Header Placeholder 5"/>
          <p:cNvSpPr>
            <a:spLocks noGrp="1"/>
          </p:cNvSpPr>
          <p:nvPr>
            <p:ph type="hdr" sz="quarter" idx="12"/>
          </p:nvPr>
        </p:nvSpPr>
        <p:spPr/>
        <p:txBody>
          <a:bodyPr/>
          <a:lstStyle/>
          <a:p>
            <a:r>
              <a:rPr lang="en-US"/>
              <a:t>Molecular and Cellular Biosciences Overview</a:t>
            </a:r>
          </a:p>
        </p:txBody>
      </p:sp>
    </p:spTree>
    <p:extLst>
      <p:ext uri="{BB962C8B-B14F-4D97-AF65-F5344CB8AC3E}">
        <p14:creationId xmlns:p14="http://schemas.microsoft.com/office/powerpoint/2010/main" val="1099565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0475" y="866775"/>
            <a:ext cx="4159250" cy="2339975"/>
          </a:xfrm>
        </p:spPr>
      </p:sp>
      <p:sp>
        <p:nvSpPr>
          <p:cNvPr id="3" name="Notes Placeholder 2"/>
          <p:cNvSpPr>
            <a:spLocks noGrp="1"/>
          </p:cNvSpPr>
          <p:nvPr>
            <p:ph type="body" idx="1"/>
          </p:nvPr>
        </p:nvSpPr>
        <p:spPr/>
        <p:txBody>
          <a:bodyPr>
            <a:normAutofit/>
          </a:bodyPr>
          <a:lstStyle/>
          <a:p>
            <a:endParaRPr lang="en-US" sz="1200" b="0" i="0" u="none" strike="noStrike" kern="1200" dirty="0">
              <a:solidFill>
                <a:schemeClr val="tx1"/>
              </a:solidFill>
              <a:effectLst/>
              <a:latin typeface="+mn-lt"/>
              <a:ea typeface="+mn-ea"/>
              <a:cs typeface="+mn-cs"/>
            </a:endParaRPr>
          </a:p>
        </p:txBody>
      </p:sp>
      <p:sp>
        <p:nvSpPr>
          <p:cNvPr id="6" name="Header Placeholder 5"/>
          <p:cNvSpPr>
            <a:spLocks noGrp="1"/>
          </p:cNvSpPr>
          <p:nvPr>
            <p:ph type="hdr" sz="quarter" idx="12"/>
          </p:nvPr>
        </p:nvSpPr>
        <p:spPr/>
        <p:txBody>
          <a:bodyPr/>
          <a:lstStyle/>
          <a:p>
            <a:r>
              <a:rPr lang="en-US"/>
              <a:t>Molecular and Cellular Biosciences Overview</a:t>
            </a:r>
          </a:p>
        </p:txBody>
      </p:sp>
    </p:spTree>
    <p:extLst>
      <p:ext uri="{BB962C8B-B14F-4D97-AF65-F5344CB8AC3E}">
        <p14:creationId xmlns:p14="http://schemas.microsoft.com/office/powerpoint/2010/main" val="4166669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Relay instructions to submit Qs.</a:t>
            </a:r>
          </a:p>
        </p:txBody>
      </p:sp>
      <p:sp>
        <p:nvSpPr>
          <p:cNvPr id="4" name="Slide Number Placeholder 3"/>
          <p:cNvSpPr>
            <a:spLocks noGrp="1"/>
          </p:cNvSpPr>
          <p:nvPr>
            <p:ph type="sldNum" sz="quarter" idx="5"/>
          </p:nvPr>
        </p:nvSpPr>
        <p:spPr/>
        <p:txBody>
          <a:bodyPr/>
          <a:lstStyle/>
          <a:p>
            <a:fld id="{E1C432EF-C3E7-054C-A230-841F8F6334C5}" type="slidenum">
              <a:rPr lang="en-US" smtClean="0"/>
              <a:t>2</a:t>
            </a:fld>
            <a:endParaRPr lang="en-US"/>
          </a:p>
        </p:txBody>
      </p:sp>
    </p:spTree>
    <p:extLst>
      <p:ext uri="{BB962C8B-B14F-4D97-AF65-F5344CB8AC3E}">
        <p14:creationId xmlns:p14="http://schemas.microsoft.com/office/powerpoint/2010/main" val="879422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Today we’re going to have an open Q-n-A session, where you are welcome to ask us any questions about the Molecular and Cellular Biosciences Division, our priorities and procedures in support of NSF’s mission to advance science and benefit society. </a:t>
            </a:r>
          </a:p>
          <a:p>
            <a:endParaRPr lang="en-US" i="1" dirty="0"/>
          </a:p>
          <a:p>
            <a:r>
              <a:rPr lang="en-US" i="1" dirty="0"/>
              <a:t>Slides from this presentation will be posted. You can find a link at the office hours registration site.</a:t>
            </a:r>
          </a:p>
        </p:txBody>
      </p:sp>
      <p:sp>
        <p:nvSpPr>
          <p:cNvPr id="4" name="Slide Number Placeholder 3"/>
          <p:cNvSpPr>
            <a:spLocks noGrp="1"/>
          </p:cNvSpPr>
          <p:nvPr>
            <p:ph type="sldNum" sz="quarter" idx="5"/>
          </p:nvPr>
        </p:nvSpPr>
        <p:spPr/>
        <p:txBody>
          <a:bodyPr/>
          <a:lstStyle/>
          <a:p>
            <a:fld id="{E1C432EF-C3E7-054C-A230-841F8F6334C5}" type="slidenum">
              <a:rPr lang="en-US" smtClean="0"/>
              <a:t>3</a:t>
            </a:fld>
            <a:endParaRPr lang="en-US"/>
          </a:p>
        </p:txBody>
      </p:sp>
    </p:spTree>
    <p:extLst>
      <p:ext uri="{BB962C8B-B14F-4D97-AF65-F5344CB8AC3E}">
        <p14:creationId xmlns:p14="http://schemas.microsoft.com/office/powerpoint/2010/main" val="372842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0475" y="866775"/>
            <a:ext cx="4159250" cy="2339975"/>
          </a:xfrm>
        </p:spPr>
      </p:sp>
      <p:sp>
        <p:nvSpPr>
          <p:cNvPr id="3" name="Notes Placeholder 2"/>
          <p:cNvSpPr>
            <a:spLocks noGrp="1"/>
          </p:cNvSpPr>
          <p:nvPr>
            <p:ph type="body" idx="1"/>
          </p:nvPr>
        </p:nvSpPr>
        <p:spPr/>
        <p:txBody>
          <a:bodyPr>
            <a:normAutofit/>
          </a:bodyPr>
          <a:lstStyle/>
          <a:p>
            <a:r>
              <a:rPr lang="en-US" sz="1200" b="0" i="1" u="none" strike="noStrike" kern="1200" dirty="0">
                <a:solidFill>
                  <a:schemeClr val="tx1"/>
                </a:solidFill>
                <a:effectLst/>
                <a:latin typeface="+mn-lt"/>
                <a:ea typeface="+mn-ea"/>
                <a:cs typeface="+mn-cs"/>
              </a:rPr>
              <a:t>First, let me present a quick snapshot of the MCB Division for those who are new here.</a:t>
            </a:r>
          </a:p>
          <a:p>
            <a:r>
              <a:rPr lang="en-US" sz="1200" b="0" i="1" u="none" strike="noStrike" kern="1200" dirty="0">
                <a:solidFill>
                  <a:schemeClr val="tx1"/>
                </a:solidFill>
                <a:effectLst/>
                <a:latin typeface="+mn-lt"/>
                <a:ea typeface="+mn-ea"/>
                <a:cs typeface="+mn-cs"/>
              </a:rPr>
              <a:t>MCB’s mission is to support quantitative, predictive, theory-driven research to understand complex living systems….</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…walk through rest of content on slide…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r>
              <a:rPr lang="en-US" sz="1200" b="0" i="1" u="none" strike="noStrike" kern="1200" dirty="0">
                <a:solidFill>
                  <a:schemeClr val="tx1"/>
                </a:solidFill>
                <a:effectLst/>
                <a:latin typeface="+mn-lt"/>
                <a:ea typeface="+mn-ea"/>
                <a:cs typeface="+mn-cs"/>
              </a:rPr>
              <a:t>robust support for novel and compelling research ideas in these areas, so this is a great time to submit proposals to MCB.</a:t>
            </a:r>
          </a:p>
        </p:txBody>
      </p:sp>
      <p:sp>
        <p:nvSpPr>
          <p:cNvPr id="6" name="Header Placeholder 5"/>
          <p:cNvSpPr>
            <a:spLocks noGrp="1"/>
          </p:cNvSpPr>
          <p:nvPr>
            <p:ph type="hdr" sz="quarter" idx="12"/>
          </p:nvPr>
        </p:nvSpPr>
        <p:spPr/>
        <p:txBody>
          <a:bodyPr/>
          <a:lstStyle/>
          <a:p>
            <a:r>
              <a:rPr lang="en-US"/>
              <a:t>Molecular and Cellular Biosciences Overview</a:t>
            </a:r>
          </a:p>
        </p:txBody>
      </p:sp>
    </p:spTree>
    <p:extLst>
      <p:ext uri="{BB962C8B-B14F-4D97-AF65-F5344CB8AC3E}">
        <p14:creationId xmlns:p14="http://schemas.microsoft.com/office/powerpoint/2010/main" val="1934607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0475" y="866775"/>
            <a:ext cx="4159250" cy="2339975"/>
          </a:xfrm>
        </p:spPr>
      </p:sp>
      <p:sp>
        <p:nvSpPr>
          <p:cNvPr id="3" name="Notes Placeholder 2"/>
          <p:cNvSpPr>
            <a:spLocks noGrp="1"/>
          </p:cNvSpPr>
          <p:nvPr>
            <p:ph type="body" idx="1"/>
          </p:nvPr>
        </p:nvSpPr>
        <p:spPr/>
        <p:txBody>
          <a:bodyPr>
            <a:normAutofit/>
          </a:bodyPr>
          <a:lstStyle/>
          <a:p>
            <a:r>
              <a:rPr lang="en-US" i="1" dirty="0"/>
              <a:t>We’ll start off with some questions that come up often in our interactions with PIs.</a:t>
            </a:r>
          </a:p>
          <a:p>
            <a:r>
              <a:rPr lang="en-US" i="1" dirty="0"/>
              <a:t>Here are a few on research and funding priorities</a:t>
            </a:r>
            <a:r>
              <a:rPr lang="en-US" dirty="0"/>
              <a:t>…</a:t>
            </a:r>
          </a:p>
          <a:p>
            <a:endParaRPr lang="en-US" dirty="0"/>
          </a:p>
          <a:p>
            <a:r>
              <a:rPr lang="en-US" b="1" dirty="0"/>
              <a:t>…read questions</a:t>
            </a:r>
          </a:p>
          <a:p>
            <a:r>
              <a:rPr lang="en-US" i="1" dirty="0"/>
              <a:t>Let’s address each of these questions briefly.</a:t>
            </a:r>
            <a:endParaRPr lang="en-US" sz="1200" b="0" i="0" u="none" strike="noStrike" kern="1200" dirty="0">
              <a:solidFill>
                <a:schemeClr val="tx1"/>
              </a:solidFill>
              <a:effectLst/>
              <a:latin typeface="+mn-lt"/>
              <a:ea typeface="+mn-ea"/>
              <a:cs typeface="+mn-cs"/>
            </a:endParaRPr>
          </a:p>
        </p:txBody>
      </p:sp>
      <p:sp>
        <p:nvSpPr>
          <p:cNvPr id="6" name="Header Placeholder 5"/>
          <p:cNvSpPr>
            <a:spLocks noGrp="1"/>
          </p:cNvSpPr>
          <p:nvPr>
            <p:ph type="hdr" sz="quarter" idx="12"/>
          </p:nvPr>
        </p:nvSpPr>
        <p:spPr/>
        <p:txBody>
          <a:bodyPr/>
          <a:lstStyle/>
          <a:p>
            <a:r>
              <a:rPr lang="en-US"/>
              <a:t>Molecular and Cellular Biosciences Overview</a:t>
            </a:r>
          </a:p>
        </p:txBody>
      </p:sp>
    </p:spTree>
    <p:extLst>
      <p:ext uri="{BB962C8B-B14F-4D97-AF65-F5344CB8AC3E}">
        <p14:creationId xmlns:p14="http://schemas.microsoft.com/office/powerpoint/2010/main" val="136116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0475" y="866775"/>
            <a:ext cx="4159250" cy="2339975"/>
          </a:xfrm>
        </p:spPr>
      </p:sp>
      <p:sp>
        <p:nvSpPr>
          <p:cNvPr id="3" name="Notes Placeholder 2"/>
          <p:cNvSpPr>
            <a:spLocks noGrp="1"/>
          </p:cNvSpPr>
          <p:nvPr>
            <p:ph type="body" idx="1"/>
          </p:nvPr>
        </p:nvSpPr>
        <p:spPr/>
        <p:txBody>
          <a:bodyPr>
            <a:normAutofit/>
          </a:bodyPr>
          <a:lstStyle/>
          <a:p>
            <a:r>
              <a:rPr lang="en-US" i="1" dirty="0"/>
              <a:t>First…</a:t>
            </a:r>
          </a:p>
          <a:p>
            <a:endParaRPr lang="en-US" dirty="0"/>
          </a:p>
          <a:p>
            <a:r>
              <a:rPr lang="en-US" b="1" dirty="0"/>
              <a:t>…Read Q</a:t>
            </a:r>
          </a:p>
          <a:p>
            <a:r>
              <a:rPr lang="en-US" b="1" dirty="0"/>
              <a:t>Read brief cluster descriptions, point out there is more detail on websites (cluster titles on the slide link to websites)</a:t>
            </a:r>
          </a:p>
          <a:p>
            <a:r>
              <a:rPr lang="en-US" b="1" dirty="0"/>
              <a:t> Invite VOH audience to submit questions if anyone wants to discuss cluster priorities in more detail. </a:t>
            </a:r>
          </a:p>
          <a:p>
            <a:r>
              <a:rPr lang="en-US" b="1" dirty="0"/>
              <a:t>Move on to next Q</a:t>
            </a:r>
          </a:p>
          <a:p>
            <a:r>
              <a:rPr lang="en-US" b="1" dirty="0"/>
              <a:t>(individual cluster reps can address any questions after the short presentation is done)</a:t>
            </a:r>
          </a:p>
        </p:txBody>
      </p:sp>
      <p:sp>
        <p:nvSpPr>
          <p:cNvPr id="6" name="Header Placeholder 5"/>
          <p:cNvSpPr>
            <a:spLocks noGrp="1"/>
          </p:cNvSpPr>
          <p:nvPr>
            <p:ph type="hdr" sz="quarter" idx="12"/>
          </p:nvPr>
        </p:nvSpPr>
        <p:spPr/>
        <p:txBody>
          <a:bodyPr/>
          <a:lstStyle/>
          <a:p>
            <a:r>
              <a:rPr lang="en-US"/>
              <a:t>Molecular and Cellular Biosciences Overview</a:t>
            </a:r>
          </a:p>
        </p:txBody>
      </p:sp>
    </p:spTree>
    <p:extLst>
      <p:ext uri="{BB962C8B-B14F-4D97-AF65-F5344CB8AC3E}">
        <p14:creationId xmlns:p14="http://schemas.microsoft.com/office/powerpoint/2010/main" val="3063575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Read Q</a:t>
            </a:r>
          </a:p>
          <a:p>
            <a:r>
              <a:rPr lang="en-US" i="1" dirty="0"/>
              <a:t>We keep the MCB blog funding opportunities page updated with MCB-sponsored funding opportunities as well as cross-BIO and cross-NSF funding opportunities in which MCB participates and are of interest to the community.</a:t>
            </a:r>
          </a:p>
          <a:p>
            <a:r>
              <a:rPr lang="en-US" b="1" i="0" dirty="0"/>
              <a:t>Mention:</a:t>
            </a:r>
          </a:p>
          <a:p>
            <a:r>
              <a:rPr lang="en-US" i="1" dirty="0"/>
              <a:t>Core solicitation</a:t>
            </a:r>
          </a:p>
          <a:p>
            <a:r>
              <a:rPr lang="en-US" i="1" dirty="0"/>
              <a:t>Special opportunities – e.g., Designer Cells</a:t>
            </a:r>
          </a:p>
          <a:p>
            <a:r>
              <a:rPr lang="en-US" i="1" dirty="0"/>
              <a:t>Mid-career opportunities – Transitions and MCA</a:t>
            </a:r>
          </a:p>
          <a:p>
            <a:r>
              <a:rPr lang="en-US" i="1" dirty="0"/>
              <a:t>Cross-disciplinary opportunities – </a:t>
            </a:r>
            <a:r>
              <a:rPr lang="en-US" i="1" dirty="0" err="1"/>
              <a:t>IntBIO</a:t>
            </a:r>
            <a:endParaRPr lang="en-US" i="1" dirty="0"/>
          </a:p>
          <a:p>
            <a:r>
              <a:rPr lang="en-US" i="1" dirty="0"/>
              <a:t>Opportunities for </a:t>
            </a:r>
            <a:r>
              <a:rPr lang="en-US" i="1"/>
              <a:t>international collaboration</a:t>
            </a:r>
            <a:endParaRPr lang="en-US" i="1" dirty="0"/>
          </a:p>
          <a:p>
            <a:r>
              <a:rPr lang="en-US" i="1" dirty="0"/>
              <a:t>Education and research training opportunities – BIORETS, </a:t>
            </a:r>
            <a:r>
              <a:rPr lang="en-US" i="1" dirty="0" err="1"/>
              <a:t>RaMP</a:t>
            </a:r>
            <a:endParaRPr lang="en-US" i="1" dirty="0"/>
          </a:p>
        </p:txBody>
      </p:sp>
      <p:sp>
        <p:nvSpPr>
          <p:cNvPr id="4" name="Slide Number Placeholder 3"/>
          <p:cNvSpPr>
            <a:spLocks noGrp="1"/>
          </p:cNvSpPr>
          <p:nvPr>
            <p:ph type="sldNum" sz="quarter" idx="10"/>
          </p:nvPr>
        </p:nvSpPr>
        <p:spPr/>
        <p:txBody>
          <a:bodyPr/>
          <a:lstStyle/>
          <a:p>
            <a:fld id="{16C13905-7B39-4C4A-A3E8-F90EDFF4B25D}" type="slidenum">
              <a:rPr lang="en-US" smtClean="0"/>
              <a:t>7</a:t>
            </a:fld>
            <a:endParaRPr lang="en-US"/>
          </a:p>
        </p:txBody>
      </p:sp>
    </p:spTree>
    <p:extLst>
      <p:ext uri="{BB962C8B-B14F-4D97-AF65-F5344CB8AC3E}">
        <p14:creationId xmlns:p14="http://schemas.microsoft.com/office/powerpoint/2010/main" val="1862624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0475" y="866775"/>
            <a:ext cx="4159250" cy="2339975"/>
          </a:xfrm>
        </p:spPr>
      </p:sp>
      <p:sp>
        <p:nvSpPr>
          <p:cNvPr id="3" name="Notes Placeholder 2"/>
          <p:cNvSpPr>
            <a:spLocks noGrp="1"/>
          </p:cNvSpPr>
          <p:nvPr>
            <p:ph type="body" idx="1"/>
          </p:nvPr>
        </p:nvSpPr>
        <p:spPr/>
        <p:txBody>
          <a:bodyPr>
            <a:normAutofit/>
          </a:bodyPr>
          <a:lstStyle/>
          <a:p>
            <a:r>
              <a:rPr lang="en-US" i="1" dirty="0"/>
              <a:t>Another common question is which NSF program is the most appropriate fit for a PI’s project.</a:t>
            </a:r>
          </a:p>
          <a:p>
            <a:r>
              <a:rPr lang="en-US" i="1" dirty="0"/>
              <a:t>You are welcome to contact an NSF PD to find out…</a:t>
            </a:r>
          </a:p>
          <a:p>
            <a:endParaRPr lang="en-US" dirty="0"/>
          </a:p>
          <a:p>
            <a:r>
              <a:rPr lang="en-US" b="1" dirty="0"/>
              <a:t>…Read slide content</a:t>
            </a:r>
          </a:p>
        </p:txBody>
      </p:sp>
      <p:sp>
        <p:nvSpPr>
          <p:cNvPr id="6" name="Header Placeholder 5"/>
          <p:cNvSpPr>
            <a:spLocks noGrp="1"/>
          </p:cNvSpPr>
          <p:nvPr>
            <p:ph type="hdr" sz="quarter" idx="12"/>
          </p:nvPr>
        </p:nvSpPr>
        <p:spPr/>
        <p:txBody>
          <a:bodyPr/>
          <a:lstStyle/>
          <a:p>
            <a:r>
              <a:rPr lang="en-US"/>
              <a:t>Molecular and Cellular Biosciences Overview</a:t>
            </a:r>
          </a:p>
        </p:txBody>
      </p:sp>
    </p:spTree>
    <p:extLst>
      <p:ext uri="{BB962C8B-B14F-4D97-AF65-F5344CB8AC3E}">
        <p14:creationId xmlns:p14="http://schemas.microsoft.com/office/powerpoint/2010/main" val="890123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0475" y="866775"/>
            <a:ext cx="4159250" cy="2339975"/>
          </a:xfrm>
        </p:spPr>
      </p:sp>
      <p:sp>
        <p:nvSpPr>
          <p:cNvPr id="3" name="Notes Placeholder 2"/>
          <p:cNvSpPr>
            <a:spLocks noGrp="1"/>
          </p:cNvSpPr>
          <p:nvPr>
            <p:ph type="body" idx="1"/>
          </p:nvPr>
        </p:nvSpPr>
        <p:spPr/>
        <p:txBody>
          <a:bodyPr>
            <a:normAutofit/>
          </a:bodyPr>
          <a:lstStyle/>
          <a:p>
            <a:r>
              <a:rPr lang="en-US" i="1" dirty="0"/>
              <a:t>A related question is what are the opportunities for cross-disciplinary research?</a:t>
            </a:r>
          </a:p>
          <a:p>
            <a:endParaRPr lang="en-US" dirty="0"/>
          </a:p>
          <a:p>
            <a:r>
              <a:rPr lang="en-US" b="1" dirty="0"/>
              <a:t>…Read slide content</a:t>
            </a:r>
          </a:p>
          <a:p>
            <a:endParaRPr lang="en-US" i="1" dirty="0"/>
          </a:p>
          <a:p>
            <a:r>
              <a:rPr lang="en-US" i="1" dirty="0" err="1"/>
              <a:t>IntBIO</a:t>
            </a:r>
            <a:r>
              <a:rPr lang="en-US" i="1" dirty="0"/>
              <a:t> is for larger scale collaborative projects than typically funded by Core programs. They must cross biological subdisciplines to address big, bold questions that require integrative approaches.</a:t>
            </a:r>
          </a:p>
          <a:p>
            <a:endParaRPr lang="en-US" i="1" dirty="0"/>
          </a:p>
          <a:p>
            <a:r>
              <a:rPr lang="en-US" i="1" dirty="0"/>
              <a:t>BII has similar intent – integrative research that crosses biological subdisciplines to answer compelling biological questions. It is on a larger scale than </a:t>
            </a:r>
            <a:r>
              <a:rPr lang="en-US" i="1" dirty="0" err="1"/>
              <a:t>IntBIO</a:t>
            </a:r>
            <a:r>
              <a:rPr lang="en-US" i="1" dirty="0"/>
              <a:t>.</a:t>
            </a:r>
          </a:p>
          <a:p>
            <a:r>
              <a:rPr lang="en-US" i="1" dirty="0"/>
              <a:t>Both require significant education and outreach components.</a:t>
            </a:r>
          </a:p>
          <a:p>
            <a:r>
              <a:rPr lang="en-US" i="1" dirty="0"/>
              <a:t>Both deadlines are coming up in January.</a:t>
            </a:r>
          </a:p>
          <a:p>
            <a:endParaRPr lang="en-US" dirty="0"/>
          </a:p>
        </p:txBody>
      </p:sp>
      <p:sp>
        <p:nvSpPr>
          <p:cNvPr id="6" name="Header Placeholder 5"/>
          <p:cNvSpPr>
            <a:spLocks noGrp="1"/>
          </p:cNvSpPr>
          <p:nvPr>
            <p:ph type="hdr" sz="quarter" idx="12"/>
          </p:nvPr>
        </p:nvSpPr>
        <p:spPr/>
        <p:txBody>
          <a:bodyPr/>
          <a:lstStyle/>
          <a:p>
            <a:r>
              <a:rPr lang="en-US"/>
              <a:t>Molecular and Cellular Biosciences Overview</a:t>
            </a:r>
          </a:p>
        </p:txBody>
      </p:sp>
    </p:spTree>
    <p:extLst>
      <p:ext uri="{BB962C8B-B14F-4D97-AF65-F5344CB8AC3E}">
        <p14:creationId xmlns:p14="http://schemas.microsoft.com/office/powerpoint/2010/main" val="1496120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9FFC-CB55-4F0E-BD0B-B8425C3CDE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2B097F-5037-410B-9F86-FB61426DB5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D79C28-F442-4574-A0B0-A9B0446BF0E9}"/>
              </a:ext>
            </a:extLst>
          </p:cNvPr>
          <p:cNvSpPr>
            <a:spLocks noGrp="1"/>
          </p:cNvSpPr>
          <p:nvPr>
            <p:ph type="dt" sz="half" idx="10"/>
          </p:nvPr>
        </p:nvSpPr>
        <p:spPr/>
        <p:txBody>
          <a:bodyPr/>
          <a:lstStyle/>
          <a:p>
            <a:fld id="{01EFE756-FC45-461B-8BB1-A74A29085C03}" type="datetimeFigureOut">
              <a:rPr lang="en-US" smtClean="0"/>
              <a:t>12/8/21</a:t>
            </a:fld>
            <a:endParaRPr lang="en-US"/>
          </a:p>
        </p:txBody>
      </p:sp>
      <p:sp>
        <p:nvSpPr>
          <p:cNvPr id="5" name="Footer Placeholder 4">
            <a:extLst>
              <a:ext uri="{FF2B5EF4-FFF2-40B4-BE49-F238E27FC236}">
                <a16:creationId xmlns:a16="http://schemas.microsoft.com/office/drawing/2014/main" id="{BEA00034-A066-4CD1-A1C4-C1EAD9BCE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465187-B6EF-42A2-865C-97B1CECD88E8}"/>
              </a:ext>
            </a:extLst>
          </p:cNvPr>
          <p:cNvSpPr>
            <a:spLocks noGrp="1"/>
          </p:cNvSpPr>
          <p:nvPr>
            <p:ph type="sldNum" sz="quarter" idx="12"/>
          </p:nvPr>
        </p:nvSpPr>
        <p:spPr/>
        <p:txBody>
          <a:bodyPr/>
          <a:lstStyle/>
          <a:p>
            <a:fld id="{720860BF-5F0C-4AE6-B2E6-BDEE272C7AD4}" type="slidenum">
              <a:rPr lang="en-US" smtClean="0"/>
              <a:t>‹#›</a:t>
            </a:fld>
            <a:endParaRPr lang="en-US"/>
          </a:p>
        </p:txBody>
      </p:sp>
    </p:spTree>
    <p:extLst>
      <p:ext uri="{BB962C8B-B14F-4D97-AF65-F5344CB8AC3E}">
        <p14:creationId xmlns:p14="http://schemas.microsoft.com/office/powerpoint/2010/main" val="777712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2FDD3-146C-454F-AAC1-888EB5CA15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D3796E-C185-449B-A634-248D88713D0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9BD33-28D1-407A-9AD6-E37D9F25FD2B}"/>
              </a:ext>
            </a:extLst>
          </p:cNvPr>
          <p:cNvSpPr>
            <a:spLocks noGrp="1"/>
          </p:cNvSpPr>
          <p:nvPr>
            <p:ph type="dt" sz="half" idx="10"/>
          </p:nvPr>
        </p:nvSpPr>
        <p:spPr/>
        <p:txBody>
          <a:bodyPr/>
          <a:lstStyle/>
          <a:p>
            <a:fld id="{01EFE756-FC45-461B-8BB1-A74A29085C03}" type="datetimeFigureOut">
              <a:rPr lang="en-US" smtClean="0"/>
              <a:t>12/8/21</a:t>
            </a:fld>
            <a:endParaRPr lang="en-US"/>
          </a:p>
        </p:txBody>
      </p:sp>
      <p:sp>
        <p:nvSpPr>
          <p:cNvPr id="5" name="Footer Placeholder 4">
            <a:extLst>
              <a:ext uri="{FF2B5EF4-FFF2-40B4-BE49-F238E27FC236}">
                <a16:creationId xmlns:a16="http://schemas.microsoft.com/office/drawing/2014/main" id="{D77FAA04-E4AA-4E27-B566-B484641ED2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1FB8A-2C06-4977-BCC0-E889F4D10806}"/>
              </a:ext>
            </a:extLst>
          </p:cNvPr>
          <p:cNvSpPr>
            <a:spLocks noGrp="1"/>
          </p:cNvSpPr>
          <p:nvPr>
            <p:ph type="sldNum" sz="quarter" idx="12"/>
          </p:nvPr>
        </p:nvSpPr>
        <p:spPr/>
        <p:txBody>
          <a:bodyPr/>
          <a:lstStyle/>
          <a:p>
            <a:fld id="{720860BF-5F0C-4AE6-B2E6-BDEE272C7AD4}" type="slidenum">
              <a:rPr lang="en-US" smtClean="0"/>
              <a:t>‹#›</a:t>
            </a:fld>
            <a:endParaRPr lang="en-US"/>
          </a:p>
        </p:txBody>
      </p:sp>
    </p:spTree>
    <p:extLst>
      <p:ext uri="{BB962C8B-B14F-4D97-AF65-F5344CB8AC3E}">
        <p14:creationId xmlns:p14="http://schemas.microsoft.com/office/powerpoint/2010/main" val="4047494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85C31D-D56A-48A6-8352-3B9FEE5620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B0BBC1-7463-41C1-93B2-06350E0A366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5538A-6AAA-4A8C-966A-9CFA1EA348BB}"/>
              </a:ext>
            </a:extLst>
          </p:cNvPr>
          <p:cNvSpPr>
            <a:spLocks noGrp="1"/>
          </p:cNvSpPr>
          <p:nvPr>
            <p:ph type="dt" sz="half" idx="10"/>
          </p:nvPr>
        </p:nvSpPr>
        <p:spPr/>
        <p:txBody>
          <a:bodyPr/>
          <a:lstStyle/>
          <a:p>
            <a:fld id="{01EFE756-FC45-461B-8BB1-A74A29085C03}" type="datetimeFigureOut">
              <a:rPr lang="en-US" smtClean="0"/>
              <a:t>12/8/21</a:t>
            </a:fld>
            <a:endParaRPr lang="en-US"/>
          </a:p>
        </p:txBody>
      </p:sp>
      <p:sp>
        <p:nvSpPr>
          <p:cNvPr id="5" name="Footer Placeholder 4">
            <a:extLst>
              <a:ext uri="{FF2B5EF4-FFF2-40B4-BE49-F238E27FC236}">
                <a16:creationId xmlns:a16="http://schemas.microsoft.com/office/drawing/2014/main" id="{D50B68FA-D109-486F-BE90-0552C3817D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DAA4BD-917F-4EF0-87D4-52742DD221FE}"/>
              </a:ext>
            </a:extLst>
          </p:cNvPr>
          <p:cNvSpPr>
            <a:spLocks noGrp="1"/>
          </p:cNvSpPr>
          <p:nvPr>
            <p:ph type="sldNum" sz="quarter" idx="12"/>
          </p:nvPr>
        </p:nvSpPr>
        <p:spPr/>
        <p:txBody>
          <a:bodyPr/>
          <a:lstStyle/>
          <a:p>
            <a:fld id="{720860BF-5F0C-4AE6-B2E6-BDEE272C7AD4}" type="slidenum">
              <a:rPr lang="en-US" smtClean="0"/>
              <a:t>‹#›</a:t>
            </a:fld>
            <a:endParaRPr lang="en-US"/>
          </a:p>
        </p:txBody>
      </p:sp>
    </p:spTree>
    <p:extLst>
      <p:ext uri="{BB962C8B-B14F-4D97-AF65-F5344CB8AC3E}">
        <p14:creationId xmlns:p14="http://schemas.microsoft.com/office/powerpoint/2010/main" val="1949047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78E68-DAE6-40C9-95D2-FA1E706D5DD3}"/>
              </a:ext>
            </a:extLst>
          </p:cNvPr>
          <p:cNvSpPr>
            <a:spLocks noGrp="1"/>
          </p:cNvSpPr>
          <p:nvPr>
            <p:ph type="title"/>
          </p:nvPr>
        </p:nvSpPr>
        <p:spPr/>
        <p:txBody>
          <a:bodyPr/>
          <a:lstStyle>
            <a:lvl1pPr>
              <a:defRPr baseline="0">
                <a:latin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5583828-FB0C-4088-B588-85ADD8A5FA30}"/>
              </a:ext>
            </a:extLst>
          </p:cNvPr>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56594E1-DE3B-4572-AE6F-DAC21B0C1F48}"/>
              </a:ext>
            </a:extLst>
          </p:cNvPr>
          <p:cNvSpPr>
            <a:spLocks noGrp="1"/>
          </p:cNvSpPr>
          <p:nvPr>
            <p:ph type="dt" sz="half" idx="10"/>
          </p:nvPr>
        </p:nvSpPr>
        <p:spPr/>
        <p:txBody>
          <a:bodyPr/>
          <a:lstStyle/>
          <a:p>
            <a:fld id="{01EFE756-FC45-461B-8BB1-A74A29085C03}" type="datetimeFigureOut">
              <a:rPr lang="en-US" smtClean="0"/>
              <a:t>12/8/21</a:t>
            </a:fld>
            <a:endParaRPr lang="en-US"/>
          </a:p>
        </p:txBody>
      </p:sp>
      <p:sp>
        <p:nvSpPr>
          <p:cNvPr id="5" name="Footer Placeholder 4">
            <a:extLst>
              <a:ext uri="{FF2B5EF4-FFF2-40B4-BE49-F238E27FC236}">
                <a16:creationId xmlns:a16="http://schemas.microsoft.com/office/drawing/2014/main" id="{CB49EAFE-51C5-49DC-9121-564E958E6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AB2851-DA50-495B-9AA5-AE6CA949CD79}"/>
              </a:ext>
            </a:extLst>
          </p:cNvPr>
          <p:cNvSpPr>
            <a:spLocks noGrp="1"/>
          </p:cNvSpPr>
          <p:nvPr>
            <p:ph type="sldNum" sz="quarter" idx="12"/>
          </p:nvPr>
        </p:nvSpPr>
        <p:spPr/>
        <p:txBody>
          <a:bodyPr/>
          <a:lstStyle/>
          <a:p>
            <a:fld id="{720860BF-5F0C-4AE6-B2E6-BDEE272C7AD4}" type="slidenum">
              <a:rPr lang="en-US" smtClean="0"/>
              <a:t>‹#›</a:t>
            </a:fld>
            <a:endParaRPr lang="en-US"/>
          </a:p>
        </p:txBody>
      </p:sp>
      <p:pic>
        <p:nvPicPr>
          <p:cNvPr id="7" name="Picture 2" descr="https://www.nsf.gov/images/logos/NSF_4-Color_bitmap_Logo.png">
            <a:extLst>
              <a:ext uri="{FF2B5EF4-FFF2-40B4-BE49-F238E27FC236}">
                <a16:creationId xmlns:a16="http://schemas.microsoft.com/office/drawing/2014/main" id="{9B66CDC0-B963-469F-B614-EB42B15783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32580" y="5900057"/>
            <a:ext cx="872853" cy="8775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421766-1F16-48F3-8877-E8637A790E4A}"/>
              </a:ext>
            </a:extLst>
          </p:cNvPr>
          <p:cNvSpPr txBox="1"/>
          <p:nvPr userDrawn="1"/>
        </p:nvSpPr>
        <p:spPr>
          <a:xfrm>
            <a:off x="8130122" y="6401846"/>
            <a:ext cx="3196167" cy="400110"/>
          </a:xfrm>
          <a:prstGeom prst="rect">
            <a:avLst/>
          </a:prstGeom>
          <a:noFill/>
        </p:spPr>
        <p:txBody>
          <a:bodyPr wrap="square" rtlCol="0">
            <a:spAutoFit/>
          </a:bodyPr>
          <a:lstStyle/>
          <a:p>
            <a:pPr algn="ctr"/>
            <a:r>
              <a:rPr lang="en-US" sz="2000" baseline="0" dirty="0">
                <a:solidFill>
                  <a:schemeClr val="accent1">
                    <a:lumMod val="75000"/>
                  </a:schemeClr>
                </a:solidFill>
                <a:latin typeface="Calibri" panose="020F0502020204030204" pitchFamily="34" charset="0"/>
                <a:cs typeface="Calibri" panose="020F0502020204030204" pitchFamily="34" charset="0"/>
              </a:rPr>
              <a:t>National Science Foundation</a:t>
            </a:r>
          </a:p>
        </p:txBody>
      </p:sp>
    </p:spTree>
    <p:extLst>
      <p:ext uri="{BB962C8B-B14F-4D97-AF65-F5344CB8AC3E}">
        <p14:creationId xmlns:p14="http://schemas.microsoft.com/office/powerpoint/2010/main" val="1508336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B4E-85CC-4176-90F5-7D3D609514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5BE7-DDF3-488F-9202-A40E1D73A6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D2F1198-9506-46E9-B7DC-850951FA7495}"/>
              </a:ext>
            </a:extLst>
          </p:cNvPr>
          <p:cNvSpPr>
            <a:spLocks noGrp="1"/>
          </p:cNvSpPr>
          <p:nvPr>
            <p:ph type="dt" sz="half" idx="10"/>
          </p:nvPr>
        </p:nvSpPr>
        <p:spPr/>
        <p:txBody>
          <a:bodyPr/>
          <a:lstStyle/>
          <a:p>
            <a:fld id="{01EFE756-FC45-461B-8BB1-A74A29085C03}" type="datetimeFigureOut">
              <a:rPr lang="en-US" smtClean="0"/>
              <a:t>12/8/21</a:t>
            </a:fld>
            <a:endParaRPr lang="en-US"/>
          </a:p>
        </p:txBody>
      </p:sp>
      <p:sp>
        <p:nvSpPr>
          <p:cNvPr id="5" name="Footer Placeholder 4">
            <a:extLst>
              <a:ext uri="{FF2B5EF4-FFF2-40B4-BE49-F238E27FC236}">
                <a16:creationId xmlns:a16="http://schemas.microsoft.com/office/drawing/2014/main" id="{5DE5F655-78DD-457D-8BDC-D9CCD83CFB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274DC-1201-4D50-9A00-AC19F3829F67}"/>
              </a:ext>
            </a:extLst>
          </p:cNvPr>
          <p:cNvSpPr>
            <a:spLocks noGrp="1"/>
          </p:cNvSpPr>
          <p:nvPr>
            <p:ph type="sldNum" sz="quarter" idx="12"/>
          </p:nvPr>
        </p:nvSpPr>
        <p:spPr/>
        <p:txBody>
          <a:bodyPr/>
          <a:lstStyle/>
          <a:p>
            <a:fld id="{720860BF-5F0C-4AE6-B2E6-BDEE272C7AD4}" type="slidenum">
              <a:rPr lang="en-US" smtClean="0"/>
              <a:t>‹#›</a:t>
            </a:fld>
            <a:endParaRPr lang="en-US"/>
          </a:p>
        </p:txBody>
      </p:sp>
    </p:spTree>
    <p:extLst>
      <p:ext uri="{BB962C8B-B14F-4D97-AF65-F5344CB8AC3E}">
        <p14:creationId xmlns:p14="http://schemas.microsoft.com/office/powerpoint/2010/main" val="137939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93D64-EF2F-40C9-B4C3-55BA9C105D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6D0429-F87E-485A-A1D8-56C83394ED8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15EC25-75CF-41DF-B1D0-BB165BE01B8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63AC62-9E37-4319-8B4F-22C73A5EAAC5}"/>
              </a:ext>
            </a:extLst>
          </p:cNvPr>
          <p:cNvSpPr>
            <a:spLocks noGrp="1"/>
          </p:cNvSpPr>
          <p:nvPr>
            <p:ph type="dt" sz="half" idx="10"/>
          </p:nvPr>
        </p:nvSpPr>
        <p:spPr/>
        <p:txBody>
          <a:bodyPr/>
          <a:lstStyle/>
          <a:p>
            <a:fld id="{01EFE756-FC45-461B-8BB1-A74A29085C03}" type="datetimeFigureOut">
              <a:rPr lang="en-US" smtClean="0"/>
              <a:t>12/8/21</a:t>
            </a:fld>
            <a:endParaRPr lang="en-US"/>
          </a:p>
        </p:txBody>
      </p:sp>
      <p:sp>
        <p:nvSpPr>
          <p:cNvPr id="6" name="Footer Placeholder 5">
            <a:extLst>
              <a:ext uri="{FF2B5EF4-FFF2-40B4-BE49-F238E27FC236}">
                <a16:creationId xmlns:a16="http://schemas.microsoft.com/office/drawing/2014/main" id="{089A90BE-1066-4D09-9300-6C76B72694C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CD00C5B-B14A-4C39-B56C-25F3AEF78C70}"/>
              </a:ext>
            </a:extLst>
          </p:cNvPr>
          <p:cNvSpPr>
            <a:spLocks noGrp="1"/>
          </p:cNvSpPr>
          <p:nvPr>
            <p:ph type="sldNum" sz="quarter" idx="12"/>
          </p:nvPr>
        </p:nvSpPr>
        <p:spPr/>
        <p:txBody>
          <a:bodyPr/>
          <a:lstStyle/>
          <a:p>
            <a:fld id="{720860BF-5F0C-4AE6-B2E6-BDEE272C7AD4}" type="slidenum">
              <a:rPr lang="en-US" smtClean="0"/>
              <a:t>‹#›</a:t>
            </a:fld>
            <a:endParaRPr lang="en-US"/>
          </a:p>
        </p:txBody>
      </p:sp>
      <p:pic>
        <p:nvPicPr>
          <p:cNvPr id="8" name="Picture 2" descr="https://www.nsf.gov/images/logos/NSF_4-Color_bitmap_Logo.png">
            <a:extLst>
              <a:ext uri="{FF2B5EF4-FFF2-40B4-BE49-F238E27FC236}">
                <a16:creationId xmlns:a16="http://schemas.microsoft.com/office/drawing/2014/main" id="{65C5A6D2-22D4-4D3C-AFB7-2FCE93D0733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28519" y="6417234"/>
            <a:ext cx="336761" cy="3385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3E4E4E8-8646-456C-9555-E758AE3121D4}"/>
              </a:ext>
            </a:extLst>
          </p:cNvPr>
          <p:cNvSpPr txBox="1"/>
          <p:nvPr userDrawn="1"/>
        </p:nvSpPr>
        <p:spPr>
          <a:xfrm>
            <a:off x="8277605" y="6401846"/>
            <a:ext cx="3196167" cy="369332"/>
          </a:xfrm>
          <a:prstGeom prst="rect">
            <a:avLst/>
          </a:prstGeom>
          <a:noFill/>
        </p:spPr>
        <p:txBody>
          <a:bodyPr wrap="square" rtlCol="0">
            <a:spAutoFit/>
          </a:bodyPr>
          <a:lstStyle/>
          <a:p>
            <a:pPr algn="ctr"/>
            <a:r>
              <a:rPr lang="en-US" sz="1600" dirty="0">
                <a:solidFill>
                  <a:schemeClr val="accent1">
                    <a:lumMod val="75000"/>
                  </a:schemeClr>
                </a:solidFill>
                <a:latin typeface="Calibri" panose="020F0502020204030204" pitchFamily="34" charset="0"/>
                <a:cs typeface="Calibri" panose="020F0502020204030204" pitchFamily="34" charset="0"/>
              </a:rPr>
              <a:t>National </a:t>
            </a:r>
            <a:r>
              <a:rPr lang="en-US" dirty="0">
                <a:solidFill>
                  <a:schemeClr val="accent1">
                    <a:lumMod val="75000"/>
                  </a:schemeClr>
                </a:solidFill>
                <a:latin typeface="Calibri" panose="020F0502020204030204" pitchFamily="34" charset="0"/>
                <a:cs typeface="Calibri" panose="020F0502020204030204" pitchFamily="34" charset="0"/>
              </a:rPr>
              <a:t>Science</a:t>
            </a:r>
            <a:r>
              <a:rPr lang="en-US" sz="1600" dirty="0">
                <a:solidFill>
                  <a:schemeClr val="accent1">
                    <a:lumMod val="75000"/>
                  </a:schemeClr>
                </a:solidFill>
                <a:latin typeface="Calibri" panose="020F0502020204030204" pitchFamily="34" charset="0"/>
                <a:cs typeface="Calibri" panose="020F0502020204030204" pitchFamily="34" charset="0"/>
              </a:rPr>
              <a:t> Foundation</a:t>
            </a:r>
          </a:p>
        </p:txBody>
      </p:sp>
    </p:spTree>
    <p:extLst>
      <p:ext uri="{BB962C8B-B14F-4D97-AF65-F5344CB8AC3E}">
        <p14:creationId xmlns:p14="http://schemas.microsoft.com/office/powerpoint/2010/main" val="733950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BFE28-3515-4326-B0A1-DFA78160E7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5B99DE-2F52-438C-B4B9-7478E7BA27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9D25384-A5AE-43D2-8195-50555B36BB4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39B7F-C4F9-488D-AC6F-4F77A7BCEE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31B3DA8-E1E2-4CE5-95BE-CD09DD4EBFB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6B17BE-AD1A-4215-9F65-64A6C290C7CD}"/>
              </a:ext>
            </a:extLst>
          </p:cNvPr>
          <p:cNvSpPr>
            <a:spLocks noGrp="1"/>
          </p:cNvSpPr>
          <p:nvPr>
            <p:ph type="dt" sz="half" idx="10"/>
          </p:nvPr>
        </p:nvSpPr>
        <p:spPr/>
        <p:txBody>
          <a:bodyPr/>
          <a:lstStyle/>
          <a:p>
            <a:fld id="{01EFE756-FC45-461B-8BB1-A74A29085C03}" type="datetimeFigureOut">
              <a:rPr lang="en-US" smtClean="0"/>
              <a:t>12/8/21</a:t>
            </a:fld>
            <a:endParaRPr lang="en-US"/>
          </a:p>
        </p:txBody>
      </p:sp>
      <p:sp>
        <p:nvSpPr>
          <p:cNvPr id="8" name="Footer Placeholder 7">
            <a:extLst>
              <a:ext uri="{FF2B5EF4-FFF2-40B4-BE49-F238E27FC236}">
                <a16:creationId xmlns:a16="http://schemas.microsoft.com/office/drawing/2014/main" id="{37AF5554-BB3A-4715-8747-B7645006A5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D9E967-75A8-41B0-91BC-872B08F80796}"/>
              </a:ext>
            </a:extLst>
          </p:cNvPr>
          <p:cNvSpPr>
            <a:spLocks noGrp="1"/>
          </p:cNvSpPr>
          <p:nvPr>
            <p:ph type="sldNum" sz="quarter" idx="12"/>
          </p:nvPr>
        </p:nvSpPr>
        <p:spPr/>
        <p:txBody>
          <a:bodyPr/>
          <a:lstStyle/>
          <a:p>
            <a:fld id="{720860BF-5F0C-4AE6-B2E6-BDEE272C7AD4}" type="slidenum">
              <a:rPr lang="en-US" smtClean="0"/>
              <a:t>‹#›</a:t>
            </a:fld>
            <a:endParaRPr lang="en-US"/>
          </a:p>
        </p:txBody>
      </p:sp>
    </p:spTree>
    <p:extLst>
      <p:ext uri="{BB962C8B-B14F-4D97-AF65-F5344CB8AC3E}">
        <p14:creationId xmlns:p14="http://schemas.microsoft.com/office/powerpoint/2010/main" val="1977188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EBA1C-DF94-44FB-9DAE-9FC1CCFCA8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652CC5-2759-4982-9E26-EDF5D3971D37}"/>
              </a:ext>
            </a:extLst>
          </p:cNvPr>
          <p:cNvSpPr>
            <a:spLocks noGrp="1"/>
          </p:cNvSpPr>
          <p:nvPr>
            <p:ph type="dt" sz="half" idx="10"/>
          </p:nvPr>
        </p:nvSpPr>
        <p:spPr/>
        <p:txBody>
          <a:bodyPr/>
          <a:lstStyle/>
          <a:p>
            <a:fld id="{01EFE756-FC45-461B-8BB1-A74A29085C03}" type="datetimeFigureOut">
              <a:rPr lang="en-US" smtClean="0"/>
              <a:t>12/8/21</a:t>
            </a:fld>
            <a:endParaRPr lang="en-US"/>
          </a:p>
        </p:txBody>
      </p:sp>
      <p:sp>
        <p:nvSpPr>
          <p:cNvPr id="4" name="Footer Placeholder 3">
            <a:extLst>
              <a:ext uri="{FF2B5EF4-FFF2-40B4-BE49-F238E27FC236}">
                <a16:creationId xmlns:a16="http://schemas.microsoft.com/office/drawing/2014/main" id="{D91E7746-7558-48A9-8374-DE08CD2758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1C8F9C-1774-4EDF-9ECD-33EF07FE0E0B}"/>
              </a:ext>
            </a:extLst>
          </p:cNvPr>
          <p:cNvSpPr>
            <a:spLocks noGrp="1"/>
          </p:cNvSpPr>
          <p:nvPr>
            <p:ph type="sldNum" sz="quarter" idx="12"/>
          </p:nvPr>
        </p:nvSpPr>
        <p:spPr/>
        <p:txBody>
          <a:bodyPr/>
          <a:lstStyle/>
          <a:p>
            <a:fld id="{720860BF-5F0C-4AE6-B2E6-BDEE272C7AD4}" type="slidenum">
              <a:rPr lang="en-US" smtClean="0"/>
              <a:t>‹#›</a:t>
            </a:fld>
            <a:endParaRPr lang="en-US"/>
          </a:p>
        </p:txBody>
      </p:sp>
    </p:spTree>
    <p:extLst>
      <p:ext uri="{BB962C8B-B14F-4D97-AF65-F5344CB8AC3E}">
        <p14:creationId xmlns:p14="http://schemas.microsoft.com/office/powerpoint/2010/main" val="2157684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17C917-5C97-475E-9675-80BEFF8BEF1E}"/>
              </a:ext>
            </a:extLst>
          </p:cNvPr>
          <p:cNvSpPr>
            <a:spLocks noGrp="1"/>
          </p:cNvSpPr>
          <p:nvPr>
            <p:ph type="dt" sz="half" idx="10"/>
          </p:nvPr>
        </p:nvSpPr>
        <p:spPr/>
        <p:txBody>
          <a:bodyPr/>
          <a:lstStyle/>
          <a:p>
            <a:fld id="{01EFE756-FC45-461B-8BB1-A74A29085C03}" type="datetimeFigureOut">
              <a:rPr lang="en-US" smtClean="0"/>
              <a:t>12/8/21</a:t>
            </a:fld>
            <a:endParaRPr lang="en-US"/>
          </a:p>
        </p:txBody>
      </p:sp>
      <p:sp>
        <p:nvSpPr>
          <p:cNvPr id="3" name="Footer Placeholder 2">
            <a:extLst>
              <a:ext uri="{FF2B5EF4-FFF2-40B4-BE49-F238E27FC236}">
                <a16:creationId xmlns:a16="http://schemas.microsoft.com/office/drawing/2014/main" id="{021A38E1-CE93-4B3B-8540-9DA78E18D2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8BFFC6-3880-4E4A-8E72-FFB8ED800E99}"/>
              </a:ext>
            </a:extLst>
          </p:cNvPr>
          <p:cNvSpPr>
            <a:spLocks noGrp="1"/>
          </p:cNvSpPr>
          <p:nvPr>
            <p:ph type="sldNum" sz="quarter" idx="12"/>
          </p:nvPr>
        </p:nvSpPr>
        <p:spPr/>
        <p:txBody>
          <a:bodyPr/>
          <a:lstStyle/>
          <a:p>
            <a:fld id="{720860BF-5F0C-4AE6-B2E6-BDEE272C7AD4}" type="slidenum">
              <a:rPr lang="en-US" smtClean="0"/>
              <a:t>‹#›</a:t>
            </a:fld>
            <a:endParaRPr lang="en-US"/>
          </a:p>
        </p:txBody>
      </p:sp>
      <p:pic>
        <p:nvPicPr>
          <p:cNvPr id="5" name="Picture 2" descr="https://www.nsf.gov/images/logos/NSF_4-Color_bitmap_Logo.png">
            <a:extLst>
              <a:ext uri="{FF2B5EF4-FFF2-40B4-BE49-F238E27FC236}">
                <a16:creationId xmlns:a16="http://schemas.microsoft.com/office/drawing/2014/main" id="{2C50F552-33EB-2C48-9319-115B22F62B7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32580" y="5900057"/>
            <a:ext cx="872853" cy="8775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28D8DA5-2452-D045-9E1C-B5D7D36F429B}"/>
              </a:ext>
            </a:extLst>
          </p:cNvPr>
          <p:cNvSpPr txBox="1"/>
          <p:nvPr userDrawn="1"/>
        </p:nvSpPr>
        <p:spPr>
          <a:xfrm>
            <a:off x="8130122" y="6401846"/>
            <a:ext cx="3196167" cy="400110"/>
          </a:xfrm>
          <a:prstGeom prst="rect">
            <a:avLst/>
          </a:prstGeom>
          <a:noFill/>
        </p:spPr>
        <p:txBody>
          <a:bodyPr wrap="square" rtlCol="0">
            <a:spAutoFit/>
          </a:bodyPr>
          <a:lstStyle/>
          <a:p>
            <a:pPr algn="ctr"/>
            <a:r>
              <a:rPr lang="en-US" sz="2000" baseline="0" dirty="0">
                <a:solidFill>
                  <a:schemeClr val="accent1">
                    <a:lumMod val="75000"/>
                  </a:schemeClr>
                </a:solidFill>
                <a:latin typeface="Calibri" panose="020F0502020204030204" pitchFamily="34" charset="0"/>
                <a:cs typeface="Calibri" panose="020F0502020204030204" pitchFamily="34" charset="0"/>
              </a:rPr>
              <a:t>National Science Foundation</a:t>
            </a:r>
          </a:p>
        </p:txBody>
      </p:sp>
    </p:spTree>
    <p:extLst>
      <p:ext uri="{BB962C8B-B14F-4D97-AF65-F5344CB8AC3E}">
        <p14:creationId xmlns:p14="http://schemas.microsoft.com/office/powerpoint/2010/main" val="4076189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CFD58-B9A6-449E-964F-EE8F5B820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C5B215-4EF1-4546-B790-901C64CF65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6D5D70-A021-4338-94F1-CC6F7A5616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C135F6-15CD-4CBB-8208-BE5E7F7BCB5E}"/>
              </a:ext>
            </a:extLst>
          </p:cNvPr>
          <p:cNvSpPr>
            <a:spLocks noGrp="1"/>
          </p:cNvSpPr>
          <p:nvPr>
            <p:ph type="dt" sz="half" idx="10"/>
          </p:nvPr>
        </p:nvSpPr>
        <p:spPr/>
        <p:txBody>
          <a:bodyPr/>
          <a:lstStyle/>
          <a:p>
            <a:fld id="{01EFE756-FC45-461B-8BB1-A74A29085C03}" type="datetimeFigureOut">
              <a:rPr lang="en-US" smtClean="0"/>
              <a:t>12/8/21</a:t>
            </a:fld>
            <a:endParaRPr lang="en-US"/>
          </a:p>
        </p:txBody>
      </p:sp>
      <p:sp>
        <p:nvSpPr>
          <p:cNvPr id="6" name="Footer Placeholder 5">
            <a:extLst>
              <a:ext uri="{FF2B5EF4-FFF2-40B4-BE49-F238E27FC236}">
                <a16:creationId xmlns:a16="http://schemas.microsoft.com/office/drawing/2014/main" id="{E22BA745-B9F1-46C1-A625-C7A018AA8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6212EE-B143-444C-A758-848610D0BE79}"/>
              </a:ext>
            </a:extLst>
          </p:cNvPr>
          <p:cNvSpPr>
            <a:spLocks noGrp="1"/>
          </p:cNvSpPr>
          <p:nvPr>
            <p:ph type="sldNum" sz="quarter" idx="12"/>
          </p:nvPr>
        </p:nvSpPr>
        <p:spPr/>
        <p:txBody>
          <a:bodyPr/>
          <a:lstStyle/>
          <a:p>
            <a:fld id="{720860BF-5F0C-4AE6-B2E6-BDEE272C7AD4}" type="slidenum">
              <a:rPr lang="en-US" smtClean="0"/>
              <a:t>‹#›</a:t>
            </a:fld>
            <a:endParaRPr lang="en-US"/>
          </a:p>
        </p:txBody>
      </p:sp>
    </p:spTree>
    <p:extLst>
      <p:ext uri="{BB962C8B-B14F-4D97-AF65-F5344CB8AC3E}">
        <p14:creationId xmlns:p14="http://schemas.microsoft.com/office/powerpoint/2010/main" val="3983516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AC540-1019-4EF2-83E2-5E0A1288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812175-ECE5-40AB-8915-39A3E599ED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07A398-B760-4CF3-8036-8A18D71E8F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81ED01-BD65-4684-92F5-F15C5219FCBB}"/>
              </a:ext>
            </a:extLst>
          </p:cNvPr>
          <p:cNvSpPr>
            <a:spLocks noGrp="1"/>
          </p:cNvSpPr>
          <p:nvPr>
            <p:ph type="dt" sz="half" idx="10"/>
          </p:nvPr>
        </p:nvSpPr>
        <p:spPr/>
        <p:txBody>
          <a:bodyPr/>
          <a:lstStyle/>
          <a:p>
            <a:fld id="{01EFE756-FC45-461B-8BB1-A74A29085C03}" type="datetimeFigureOut">
              <a:rPr lang="en-US" smtClean="0"/>
              <a:t>12/8/21</a:t>
            </a:fld>
            <a:endParaRPr lang="en-US"/>
          </a:p>
        </p:txBody>
      </p:sp>
      <p:sp>
        <p:nvSpPr>
          <p:cNvPr id="6" name="Footer Placeholder 5">
            <a:extLst>
              <a:ext uri="{FF2B5EF4-FFF2-40B4-BE49-F238E27FC236}">
                <a16:creationId xmlns:a16="http://schemas.microsoft.com/office/drawing/2014/main" id="{B0C683C8-2336-409A-9B41-5DDC310AD5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7E2847-9CF1-49BE-A9F6-4A61E36A3E2D}"/>
              </a:ext>
            </a:extLst>
          </p:cNvPr>
          <p:cNvSpPr>
            <a:spLocks noGrp="1"/>
          </p:cNvSpPr>
          <p:nvPr>
            <p:ph type="sldNum" sz="quarter" idx="12"/>
          </p:nvPr>
        </p:nvSpPr>
        <p:spPr/>
        <p:txBody>
          <a:bodyPr/>
          <a:lstStyle/>
          <a:p>
            <a:fld id="{720860BF-5F0C-4AE6-B2E6-BDEE272C7AD4}" type="slidenum">
              <a:rPr lang="en-US" smtClean="0"/>
              <a:t>‹#›</a:t>
            </a:fld>
            <a:endParaRPr lang="en-US"/>
          </a:p>
        </p:txBody>
      </p:sp>
    </p:spTree>
    <p:extLst>
      <p:ext uri="{BB962C8B-B14F-4D97-AF65-F5344CB8AC3E}">
        <p14:creationId xmlns:p14="http://schemas.microsoft.com/office/powerpoint/2010/main" val="2235093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CA2CA3-0CE7-4DAC-957C-3F677D3386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F3B6B2-7B48-4B31-B114-FCF212D6F8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40BE2-3827-462C-BB09-D55497F339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EFE756-FC45-461B-8BB1-A74A29085C03}" type="datetimeFigureOut">
              <a:rPr lang="en-US" smtClean="0"/>
              <a:t>12/8/21</a:t>
            </a:fld>
            <a:endParaRPr lang="en-US"/>
          </a:p>
        </p:txBody>
      </p:sp>
      <p:sp>
        <p:nvSpPr>
          <p:cNvPr id="5" name="Footer Placeholder 4">
            <a:extLst>
              <a:ext uri="{FF2B5EF4-FFF2-40B4-BE49-F238E27FC236}">
                <a16:creationId xmlns:a16="http://schemas.microsoft.com/office/drawing/2014/main" id="{4BB32638-AECC-4CA6-88C3-CD9EC075EC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F4BF46-55E8-4317-9305-12A5AB8005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860BF-5F0C-4AE6-B2E6-BDEE272C7AD4}" type="slidenum">
              <a:rPr lang="en-US" smtClean="0"/>
              <a:t>‹#›</a:t>
            </a:fld>
            <a:endParaRPr lang="en-US"/>
          </a:p>
        </p:txBody>
      </p:sp>
    </p:spTree>
    <p:extLst>
      <p:ext uri="{BB962C8B-B14F-4D97-AF65-F5344CB8AC3E}">
        <p14:creationId xmlns:p14="http://schemas.microsoft.com/office/powerpoint/2010/main" val="3274160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nsf.gov/pubs/2022/nsf22015/nsf22015.jsp" TargetMode="External"/><Relationship Id="rId7"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nsf.gov/pubs/2021/nsf21120/nsf21120.jsp" TargetMode="External"/><Relationship Id="rId5" Type="http://schemas.openxmlformats.org/officeDocument/2006/relationships/hyperlink" Target="https://www.nsf.gov/pubs/2021/nsf21100/nsf21100.jsp?WT.mc_id=USNSF_25&amp;WT.mc_ev=click" TargetMode="External"/><Relationship Id="rId4" Type="http://schemas.openxmlformats.org/officeDocument/2006/relationships/hyperlink" Target="https://www.nsf.gov/pubs/2020/nsf20094/nsf20094.jsp"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lhollowa@nsf.gov"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mailto:sahluwal@nsf.gov"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nsf.gov/bfa/dias/policy/merit_review/merit_animation.jsp"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mcbblog.nsfbio.com/office-hours/2/"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nsf.gov/funding/programs.jsp?org=MCB" TargetMode="External"/><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beta.nsf.gov/funding/opportunities/molecular-biophysic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beta.nsf.gov/funding/opportunities/systems-and-synthetic-biology" TargetMode="External"/><Relationship Id="rId5" Type="http://schemas.openxmlformats.org/officeDocument/2006/relationships/hyperlink" Target="https://beta.nsf.gov/funding/opportunities/cellular-dynamics-and-function" TargetMode="External"/><Relationship Id="rId4" Type="http://schemas.openxmlformats.org/officeDocument/2006/relationships/hyperlink" Target="https://beta.nsf.gov/funding/opportunities/genetic-mechanisms-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hyperlink" Target="https://nsfmcb.files.wordpress.com/2020/02/mcb-virtual-office-hour-slides_2-12-20.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beta.nsf.gov/funding/opportunities/biology-integration-institutes-bii" TargetMode="External"/><Relationship Id="rId4" Type="http://schemas.openxmlformats.org/officeDocument/2006/relationships/hyperlink" Target="https://beta.nsf.gov/funding/opportunities/integrative-research-biology-intbi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47D7B1-72B3-4931-950E-723920A6C27B}"/>
              </a:ext>
            </a:extLst>
          </p:cNvPr>
          <p:cNvSpPr>
            <a:spLocks noGrp="1"/>
          </p:cNvSpPr>
          <p:nvPr>
            <p:ph idx="1"/>
          </p:nvPr>
        </p:nvSpPr>
        <p:spPr>
          <a:xfrm>
            <a:off x="447261" y="2009470"/>
            <a:ext cx="11300791" cy="4351338"/>
          </a:xfrm>
        </p:spPr>
        <p:txBody>
          <a:bodyPr/>
          <a:lstStyle/>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pPr marL="0" indent="0" algn="ctr">
              <a:buNone/>
            </a:pPr>
            <a:r>
              <a:rPr lang="en-US" dirty="0">
                <a:latin typeface="Calibri" panose="020F0502020204030204" pitchFamily="34" charset="0"/>
                <a:cs typeface="Calibri" panose="020F0502020204030204" pitchFamily="34" charset="0"/>
              </a:rPr>
              <a:t>Welcome to the MCB Virtual Office Hours, </a:t>
            </a:r>
            <a:r>
              <a:rPr lang="en-US" dirty="0">
                <a:solidFill>
                  <a:srgbClr val="FF0000"/>
                </a:solidFill>
                <a:latin typeface="Calibri" panose="020F0502020204030204" pitchFamily="34" charset="0"/>
                <a:cs typeface="Calibri" panose="020F0502020204030204" pitchFamily="34" charset="0"/>
              </a:rPr>
              <a:t>we will begin at 2pm EST!</a:t>
            </a:r>
          </a:p>
          <a:p>
            <a:pPr marL="0" indent="0" algn="ctr">
              <a:buNone/>
            </a:pPr>
            <a:endParaRPr lang="en-US" dirty="0">
              <a:latin typeface="Calibri" panose="020F0502020204030204" pitchFamily="34" charset="0"/>
              <a:cs typeface="Calibri" panose="020F0502020204030204" pitchFamily="34" charset="0"/>
            </a:endParaRPr>
          </a:p>
          <a:p>
            <a:pPr marL="0" indent="0" algn="ctr">
              <a:buNone/>
            </a:pPr>
            <a:r>
              <a:rPr lang="en-US" dirty="0">
                <a:latin typeface="Calibri" panose="020F0502020204030204" pitchFamily="34" charset="0"/>
                <a:cs typeface="Calibri" panose="020F0502020204030204" pitchFamily="34" charset="0"/>
              </a:rPr>
              <a:t>Please submit questions by selecting the </a:t>
            </a:r>
            <a:r>
              <a:rPr lang="en-US" u="sng" dirty="0">
                <a:latin typeface="Calibri" panose="020F0502020204030204" pitchFamily="34" charset="0"/>
                <a:cs typeface="Calibri" panose="020F0502020204030204" pitchFamily="34" charset="0"/>
              </a:rPr>
              <a:t>Q&amp;A</a:t>
            </a:r>
            <a:r>
              <a:rPr lang="en-US" dirty="0">
                <a:latin typeface="Calibri" panose="020F0502020204030204" pitchFamily="34" charset="0"/>
                <a:cs typeface="Calibri" panose="020F0502020204030204" pitchFamily="34" charset="0"/>
              </a:rPr>
              <a:t> function </a:t>
            </a:r>
          </a:p>
          <a:p>
            <a:pPr marL="0" indent="0" algn="ctr">
              <a:buNone/>
            </a:pPr>
            <a:r>
              <a:rPr lang="en-US" dirty="0">
                <a:latin typeface="Calibri" panose="020F0502020204030204" pitchFamily="34" charset="0"/>
                <a:cs typeface="Calibri" panose="020F0502020204030204" pitchFamily="34" charset="0"/>
              </a:rPr>
              <a:t>available to you on Zoom.</a:t>
            </a:r>
            <a:endParaRPr lang="en-US" dirty="0">
              <a:solidFill>
                <a:srgbClr val="FF0000"/>
              </a:solidFill>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9D4BD97-2220-49D6-B9D3-27090B38D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2585" y="5040473"/>
            <a:ext cx="1586829" cy="1586829"/>
          </a:xfrm>
          <a:prstGeom prst="rect">
            <a:avLst/>
          </a:prstGeom>
        </p:spPr>
      </p:pic>
      <p:sp>
        <p:nvSpPr>
          <p:cNvPr id="10" name="Title 1">
            <a:extLst>
              <a:ext uri="{FF2B5EF4-FFF2-40B4-BE49-F238E27FC236}">
                <a16:creationId xmlns:a16="http://schemas.microsoft.com/office/drawing/2014/main" id="{ED6FA8F7-D86F-4558-BE84-5CCB7A23E57F}"/>
              </a:ext>
            </a:extLst>
          </p:cNvPr>
          <p:cNvSpPr txBox="1">
            <a:spLocks/>
          </p:cNvSpPr>
          <p:nvPr/>
        </p:nvSpPr>
        <p:spPr>
          <a:xfrm>
            <a:off x="219919" y="265043"/>
            <a:ext cx="11632557" cy="20275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alibri" panose="020F0502020204030204" pitchFamily="34" charset="0"/>
                <a:cs typeface="Calibri" panose="020F0502020204030204" pitchFamily="34" charset="0"/>
              </a:rPr>
              <a:t>Division of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Molecular and Cellular Biosciences (MCB)</a:t>
            </a:r>
            <a:br>
              <a:rPr lang="en-US" b="1" dirty="0">
                <a:latin typeface="Calibri" panose="020F0502020204030204" pitchFamily="34" charset="0"/>
                <a:cs typeface="Calibri" panose="020F0502020204030204" pitchFamily="34" charset="0"/>
              </a:rPr>
            </a:br>
            <a:r>
              <a:rPr lang="en-US" b="1" dirty="0">
                <a:solidFill>
                  <a:srgbClr val="0070C0"/>
                </a:solidFill>
                <a:latin typeface="Calibri" panose="020F0502020204030204" pitchFamily="34" charset="0"/>
                <a:cs typeface="Calibri" panose="020F0502020204030204" pitchFamily="34" charset="0"/>
              </a:rPr>
              <a:t>Virtual Office Hours</a:t>
            </a:r>
            <a:endParaRPr lang="en-US"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2984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1">
            <a:extLst>
              <a:ext uri="{FF2B5EF4-FFF2-40B4-BE49-F238E27FC236}">
                <a16:creationId xmlns:a16="http://schemas.microsoft.com/office/drawing/2014/main" id="{A33B49C1-52E3-8042-A33C-118FD4DDA6B2}"/>
              </a:ext>
            </a:extLst>
          </p:cNvPr>
          <p:cNvSpPr>
            <a:spLocks noGrp="1"/>
          </p:cNvSpPr>
          <p:nvPr>
            <p:ph idx="1"/>
          </p:nvPr>
        </p:nvSpPr>
        <p:spPr>
          <a:xfrm>
            <a:off x="1926055" y="365797"/>
            <a:ext cx="8339890" cy="644857"/>
          </a:xfrm>
        </p:spPr>
        <p:txBody>
          <a:bodyPr>
            <a:normAutofit/>
          </a:bodyPr>
          <a:lstStyle/>
          <a:p>
            <a:pPr marL="914400" indent="-914400">
              <a:buFont typeface="Calibri" panose="020F0502020204030204" pitchFamily="34" charset="0"/>
              <a:buChar char="Q"/>
            </a:pPr>
            <a:r>
              <a:rPr lang="en-US" sz="3600" dirty="0">
                <a:latin typeface="Calibri" panose="020F0502020204030204" pitchFamily="34" charset="0"/>
                <a:cs typeface="Calibri" panose="020F0502020204030204" pitchFamily="34" charset="0"/>
              </a:rPr>
              <a:t>Does my research fit at NSF/BIO/MCB?</a:t>
            </a:r>
          </a:p>
        </p:txBody>
      </p:sp>
      <p:sp>
        <p:nvSpPr>
          <p:cNvPr id="5" name="Rectangle 4">
            <a:extLst>
              <a:ext uri="{FF2B5EF4-FFF2-40B4-BE49-F238E27FC236}">
                <a16:creationId xmlns:a16="http://schemas.microsoft.com/office/drawing/2014/main" id="{409B720C-C959-6C4A-98D2-B97365DA3CC9}"/>
              </a:ext>
            </a:extLst>
          </p:cNvPr>
          <p:cNvSpPr/>
          <p:nvPr/>
        </p:nvSpPr>
        <p:spPr>
          <a:xfrm>
            <a:off x="542231" y="1394962"/>
            <a:ext cx="11107537" cy="4878259"/>
          </a:xfrm>
          <a:prstGeom prst="rect">
            <a:avLst/>
          </a:prstGeom>
        </p:spPr>
        <p:txBody>
          <a:bodyPr wrap="square">
            <a:spAutoFit/>
          </a:bodyPr>
          <a:lstStyle/>
          <a:p>
            <a:pPr marL="457200" indent="-457200">
              <a:spcAft>
                <a:spcPts val="1200"/>
              </a:spcAft>
              <a:buFont typeface="Arial" panose="020B0604020202020204" pitchFamily="34" charset="0"/>
              <a:buChar char="•"/>
            </a:pPr>
            <a:r>
              <a:rPr lang="en-US" sz="2800" dirty="0">
                <a:solidFill>
                  <a:srgbClr val="0070C0"/>
                </a:solidFill>
                <a:latin typeface="Calibri" panose="020F0502020204030204" pitchFamily="34" charset="0"/>
                <a:cs typeface="Calibri" panose="020F0502020204030204" pitchFamily="34" charset="0"/>
              </a:rPr>
              <a:t>Does MCB support international collaborations?</a:t>
            </a:r>
          </a:p>
          <a:p>
            <a:pPr marL="565150" indent="-342900" fontAlgn="base">
              <a:spcAft>
                <a:spcPts val="1200"/>
              </a:spcAft>
              <a:buFontTx/>
              <a:buChar char="-"/>
            </a:pPr>
            <a:r>
              <a:rPr lang="en-US" sz="2400" dirty="0">
                <a:latin typeface="Calibri" panose="020F0502020204030204" pitchFamily="34" charset="0"/>
                <a:cs typeface="Calibri" panose="020F0502020204030204" pitchFamily="34" charset="0"/>
              </a:rPr>
              <a:t>Yes. Primarily through Lead Agency funding opportunities:</a:t>
            </a:r>
          </a:p>
          <a:p>
            <a:pPr marL="2232025" lvl="1" indent="-1552575" fontAlgn="base">
              <a:spcAft>
                <a:spcPts val="600"/>
              </a:spcAft>
            </a:pPr>
            <a:r>
              <a:rPr lang="en-US" sz="2200" dirty="0">
                <a:solidFill>
                  <a:srgbClr val="00206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NSF 22-015</a:t>
            </a:r>
            <a:r>
              <a:rPr lang="en-US" sz="2200" dirty="0">
                <a:solidFill>
                  <a:srgbClr val="002060"/>
                </a:solidFill>
                <a:latin typeface="Calibri" panose="020F0502020204030204" pitchFamily="34" charset="0"/>
                <a:cs typeface="Calibri" panose="020F0502020204030204" pitchFamily="34" charset="0"/>
              </a:rPr>
              <a:t>*	NSF-DFG Lead Agency Opportunity in Molecular and Cellular Biology</a:t>
            </a:r>
          </a:p>
          <a:p>
            <a:pPr marL="2232025" lvl="1" indent="-1552575" fontAlgn="base">
              <a:spcAft>
                <a:spcPts val="600"/>
              </a:spcAft>
            </a:pPr>
            <a:r>
              <a:rPr lang="en-US" sz="2200" spc="35" dirty="0">
                <a:solidFill>
                  <a:srgbClr val="00206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NSF 20-094</a:t>
            </a:r>
            <a:r>
              <a:rPr lang="en-US" sz="2200" spc="35" dirty="0">
                <a:solidFill>
                  <a:srgbClr val="002060"/>
                </a:solidFill>
                <a:latin typeface="Calibri" panose="020F0502020204030204" pitchFamily="34" charset="0"/>
                <a:cs typeface="Calibri" panose="020F0502020204030204" pitchFamily="34" charset="0"/>
              </a:rPr>
              <a:t>*	NSF-BSF: NSF and US-Israel Binational Science Foundation</a:t>
            </a:r>
          </a:p>
          <a:p>
            <a:pPr marL="2232025" lvl="1" indent="-1552575" fontAlgn="base">
              <a:spcAft>
                <a:spcPts val="600"/>
              </a:spcAft>
            </a:pPr>
            <a:r>
              <a:rPr lang="en-US" sz="2200" dirty="0">
                <a:solidFill>
                  <a:srgbClr val="00206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NSF 21-100</a:t>
            </a:r>
            <a:r>
              <a:rPr lang="en-US" sz="2200" dirty="0">
                <a:solidFill>
                  <a:srgbClr val="002060"/>
                </a:solidFill>
                <a:latin typeface="Calibri" panose="020F0502020204030204" pitchFamily="34" charset="0"/>
                <a:cs typeface="Calibri" panose="020F0502020204030204" pitchFamily="34" charset="0"/>
              </a:rPr>
              <a:t>	NSF/BBSRC Lead Agency Opportunity</a:t>
            </a:r>
          </a:p>
          <a:p>
            <a:pPr marL="2232025" lvl="1" indent="-1552575" fontAlgn="base">
              <a:spcAft>
                <a:spcPts val="1200"/>
              </a:spcAft>
            </a:pPr>
            <a:r>
              <a:rPr lang="en-US" sz="2200" spc="35" dirty="0">
                <a:solidFill>
                  <a:srgbClr val="002060"/>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NSF 21-120</a:t>
            </a:r>
            <a:r>
              <a:rPr lang="en-US" sz="2200" spc="35" dirty="0">
                <a:solidFill>
                  <a:srgbClr val="002060"/>
                </a:solidFill>
                <a:latin typeface="Calibri" panose="020F0502020204030204" pitchFamily="34" charset="0"/>
                <a:cs typeface="Calibri" panose="020F0502020204030204" pitchFamily="34" charset="0"/>
              </a:rPr>
              <a:t>	</a:t>
            </a:r>
            <a:r>
              <a:rPr lang="en-US" sz="2200" dirty="0">
                <a:solidFill>
                  <a:srgbClr val="002060"/>
                </a:solidFill>
                <a:latin typeface="Calibri" panose="020F0502020204030204" pitchFamily="34" charset="0"/>
                <a:cs typeface="Calibri" panose="020F0502020204030204" pitchFamily="34" charset="0"/>
              </a:rPr>
              <a:t>ANR-NSF/Physics/MCB: Physics - Molecular and Cellular Biosciences Interface</a:t>
            </a:r>
            <a:endParaRPr lang="en-US" sz="2400" dirty="0">
              <a:latin typeface="Calibri" panose="020F0502020204030204" pitchFamily="34" charset="0"/>
              <a:cs typeface="Calibri" panose="020F0502020204030204" pitchFamily="34" charset="0"/>
            </a:endParaRPr>
          </a:p>
          <a:p>
            <a:pPr marL="565150" indent="-342900" fontAlgn="base">
              <a:spcAft>
                <a:spcPts val="600"/>
              </a:spcAft>
              <a:buFontTx/>
              <a:buChar char="-"/>
            </a:pPr>
            <a:r>
              <a:rPr lang="en-US" sz="2400" dirty="0">
                <a:latin typeface="Calibri" panose="020F0502020204030204" pitchFamily="34" charset="0"/>
                <a:cs typeface="Calibri" panose="020F0502020204030204" pitchFamily="34" charset="0"/>
              </a:rPr>
              <a:t>Regular MCB proposals may contain an international component  		           – but note that funding for international partners is very rare.</a:t>
            </a:r>
          </a:p>
          <a:p>
            <a:pPr marL="565150" indent="-342900" fontAlgn="base">
              <a:spcAft>
                <a:spcPts val="600"/>
              </a:spcAft>
              <a:buFontTx/>
              <a:buChar char="-"/>
            </a:pPr>
            <a:endParaRPr lang="en-US" sz="2400" dirty="0">
              <a:latin typeface="Calibri" panose="020F0502020204030204" pitchFamily="34" charset="0"/>
              <a:cs typeface="Calibri" panose="020F0502020204030204" pitchFamily="34" charset="0"/>
            </a:endParaRPr>
          </a:p>
          <a:p>
            <a:pPr marL="222250" fontAlgn="base">
              <a:spcAft>
                <a:spcPts val="600"/>
              </a:spcAft>
            </a:pPr>
            <a:r>
              <a:rPr lang="en-US" sz="2200" dirty="0">
                <a:latin typeface="Calibri" panose="020F0502020204030204" pitchFamily="34" charset="0"/>
                <a:cs typeface="Calibri" panose="020F0502020204030204" pitchFamily="34" charset="0"/>
              </a:rPr>
              <a:t>* No deadlines for proposal submission.</a:t>
            </a:r>
          </a:p>
        </p:txBody>
      </p:sp>
      <p:pic>
        <p:nvPicPr>
          <p:cNvPr id="4" name="Picture 3">
            <a:extLst>
              <a:ext uri="{FF2B5EF4-FFF2-40B4-BE49-F238E27FC236}">
                <a16:creationId xmlns:a16="http://schemas.microsoft.com/office/drawing/2014/main" id="{2E50DD5D-ACA0-3B4A-BCFF-9D5F5BB9E6AB}"/>
              </a:ext>
            </a:extLst>
          </p:cNvPr>
          <p:cNvPicPr>
            <a:picLocks noChangeAspect="1"/>
          </p:cNvPicPr>
          <p:nvPr/>
        </p:nvPicPr>
        <p:blipFill>
          <a:blip r:embed="rId7"/>
          <a:stretch>
            <a:fillRect/>
          </a:stretch>
        </p:blipFill>
        <p:spPr>
          <a:xfrm>
            <a:off x="1" y="-10448"/>
            <a:ext cx="1800978" cy="644857"/>
          </a:xfrm>
          <a:prstGeom prst="rect">
            <a:avLst/>
          </a:prstGeom>
        </p:spPr>
      </p:pic>
    </p:spTree>
    <p:extLst>
      <p:ext uri="{BB962C8B-B14F-4D97-AF65-F5344CB8AC3E}">
        <p14:creationId xmlns:p14="http://schemas.microsoft.com/office/powerpoint/2010/main" val="3157167014"/>
      </p:ext>
    </p:extLst>
  </p:cSld>
  <p:clrMapOvr>
    <a:masterClrMapping/>
  </p:clrMapOvr>
  <p:transition spd="slow" advClick="0" advTm="4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1">
            <a:extLst>
              <a:ext uri="{FF2B5EF4-FFF2-40B4-BE49-F238E27FC236}">
                <a16:creationId xmlns:a16="http://schemas.microsoft.com/office/drawing/2014/main" id="{A33B49C1-52E3-8042-A33C-118FD4DDA6B2}"/>
              </a:ext>
            </a:extLst>
          </p:cNvPr>
          <p:cNvSpPr>
            <a:spLocks noGrp="1"/>
          </p:cNvSpPr>
          <p:nvPr>
            <p:ph idx="1"/>
          </p:nvPr>
        </p:nvSpPr>
        <p:spPr>
          <a:xfrm>
            <a:off x="1926055" y="221419"/>
            <a:ext cx="8339890" cy="644857"/>
          </a:xfrm>
        </p:spPr>
        <p:txBody>
          <a:bodyPr>
            <a:normAutofit/>
          </a:bodyPr>
          <a:lstStyle/>
          <a:p>
            <a:pPr marL="914400" indent="-914400">
              <a:buFont typeface="Calibri" panose="020F0502020204030204" pitchFamily="34" charset="0"/>
              <a:buChar char="Q"/>
            </a:pPr>
            <a:r>
              <a:rPr lang="en-US" sz="3600" dirty="0">
                <a:latin typeface="Calibri" panose="020F0502020204030204" pitchFamily="34" charset="0"/>
                <a:cs typeface="Calibri" panose="020F0502020204030204" pitchFamily="34" charset="0"/>
              </a:rPr>
              <a:t>Does my research fit at NSF/BIO/MCB?</a:t>
            </a:r>
          </a:p>
        </p:txBody>
      </p:sp>
      <p:pic>
        <p:nvPicPr>
          <p:cNvPr id="4" name="Picture 3">
            <a:extLst>
              <a:ext uri="{FF2B5EF4-FFF2-40B4-BE49-F238E27FC236}">
                <a16:creationId xmlns:a16="http://schemas.microsoft.com/office/drawing/2014/main" id="{CA2190D4-C6CD-8D48-B764-840A9604DB54}"/>
              </a:ext>
            </a:extLst>
          </p:cNvPr>
          <p:cNvPicPr>
            <a:picLocks noChangeAspect="1"/>
          </p:cNvPicPr>
          <p:nvPr/>
        </p:nvPicPr>
        <p:blipFill>
          <a:blip r:embed="rId3"/>
          <a:stretch>
            <a:fillRect/>
          </a:stretch>
        </p:blipFill>
        <p:spPr>
          <a:xfrm>
            <a:off x="22438" y="0"/>
            <a:ext cx="1308100" cy="1549400"/>
          </a:xfrm>
          <a:prstGeom prst="rect">
            <a:avLst/>
          </a:prstGeom>
        </p:spPr>
      </p:pic>
      <p:sp>
        <p:nvSpPr>
          <p:cNvPr id="7" name="Rectangle 6">
            <a:extLst>
              <a:ext uri="{FF2B5EF4-FFF2-40B4-BE49-F238E27FC236}">
                <a16:creationId xmlns:a16="http://schemas.microsoft.com/office/drawing/2014/main" id="{E2AF1C62-33D5-5844-8C38-3215ECFAAEE4}"/>
              </a:ext>
            </a:extLst>
          </p:cNvPr>
          <p:cNvSpPr/>
          <p:nvPr/>
        </p:nvSpPr>
        <p:spPr>
          <a:xfrm>
            <a:off x="513348" y="870798"/>
            <a:ext cx="11165304" cy="5878532"/>
          </a:xfrm>
          <a:prstGeom prst="rect">
            <a:avLst/>
          </a:prstGeom>
        </p:spPr>
        <p:txBody>
          <a:bodyPr wrap="square">
            <a:spAutoFit/>
          </a:bodyPr>
          <a:lstStyle/>
          <a:p>
            <a:pPr marL="457200" indent="-457200">
              <a:spcAft>
                <a:spcPts val="1200"/>
              </a:spcAft>
              <a:buFont typeface="Arial" panose="020B0604020202020204" pitchFamily="34" charset="0"/>
              <a:buChar char="•"/>
            </a:pPr>
            <a:r>
              <a:rPr lang="en-US" sz="2600" dirty="0">
                <a:solidFill>
                  <a:srgbClr val="0070C0"/>
                </a:solidFill>
                <a:latin typeface="Calibri" panose="020F0502020204030204" pitchFamily="34" charset="0"/>
                <a:cs typeface="Calibri" panose="020F0502020204030204" pitchFamily="34" charset="0"/>
              </a:rPr>
              <a:t>What is NSF/BIO/MCB’s view on projects with health or medical relevance?</a:t>
            </a:r>
          </a:p>
          <a:p>
            <a:pPr marL="523875" indent="-333375" fontAlgn="base">
              <a:spcAft>
                <a:spcPts val="600"/>
              </a:spcAft>
              <a:buFontTx/>
              <a:buChar char="-"/>
            </a:pPr>
            <a:r>
              <a:rPr lang="en-US" sz="2400" dirty="0">
                <a:latin typeface="Calibri" panose="020F0502020204030204" pitchFamily="34" charset="0"/>
                <a:cs typeface="Calibri" panose="020F0502020204030204" pitchFamily="34" charset="0"/>
              </a:rPr>
              <a:t>Research with disease-related goals – etiology, diagnosis or treatment of physical or mental disease, abnormality, or malfunction in human beings or animals – is normally not supported.</a:t>
            </a:r>
          </a:p>
          <a:p>
            <a:pPr marL="523875" fontAlgn="base">
              <a:spcAft>
                <a:spcPts val="600"/>
              </a:spcAft>
            </a:pPr>
            <a:r>
              <a:rPr lang="en-US" sz="2400" dirty="0">
                <a:latin typeface="Calibri" panose="020F0502020204030204" pitchFamily="34" charset="0"/>
                <a:cs typeface="Calibri" panose="020F0502020204030204" pitchFamily="34" charset="0"/>
              </a:rPr>
              <a:t>Animal models of such conditions or the development or testing of drugs or other procedures for their treatment also are  not eligible for support.</a:t>
            </a:r>
          </a:p>
          <a:p>
            <a:pPr marL="523875" fontAlgn="base">
              <a:spcAft>
                <a:spcPts val="600"/>
              </a:spcAft>
            </a:pPr>
            <a:endParaRPr lang="en-US" sz="1200" dirty="0">
              <a:latin typeface="Calibri" panose="020F0502020204030204" pitchFamily="34" charset="0"/>
              <a:cs typeface="Calibri" panose="020F0502020204030204" pitchFamily="34" charset="0"/>
            </a:endParaRPr>
          </a:p>
          <a:p>
            <a:pPr marL="523875" indent="-333375" fontAlgn="base">
              <a:spcAft>
                <a:spcPts val="600"/>
              </a:spcAft>
              <a:buFontTx/>
              <a:buChar char="-"/>
            </a:pPr>
            <a:r>
              <a:rPr lang="en-US" sz="2400" b="1" dirty="0">
                <a:latin typeface="Calibri" panose="020F0502020204030204" pitchFamily="34" charset="0"/>
                <a:cs typeface="Calibri" panose="020F0502020204030204" pitchFamily="34" charset="0"/>
              </a:rPr>
              <a:t>However</a:t>
            </a:r>
            <a:r>
              <a:rPr lang="en-US" sz="2400" dirty="0">
                <a:latin typeface="Calibri" panose="020F0502020204030204" pitchFamily="34" charset="0"/>
                <a:cs typeface="Calibri" panose="020F0502020204030204" pitchFamily="34" charset="0"/>
              </a:rPr>
              <a:t>, basic research that has future implications for human health is a societal benefit, which is supported.​ In MCB, for example, research on:</a:t>
            </a:r>
          </a:p>
          <a:p>
            <a:pPr marL="866775" indent="-342900" fontAlgn="base">
              <a:buFont typeface="Arial" panose="020B0604020202020204" pitchFamily="34" charset="0"/>
              <a:buChar char="•"/>
            </a:pPr>
            <a:r>
              <a:rPr lang="en-US" sz="2000" dirty="0">
                <a:latin typeface="Calibri" panose="020F0502020204030204" pitchFamily="34" charset="0"/>
                <a:cs typeface="Calibri" panose="020F0502020204030204" pitchFamily="34" charset="0"/>
              </a:rPr>
              <a:t>DNA damage/repair mechanisms – </a:t>
            </a:r>
            <a:r>
              <a:rPr lang="en-US" sz="2000" b="1" dirty="0">
                <a:solidFill>
                  <a:srgbClr val="00B050"/>
                </a:solidFill>
                <a:latin typeface="Calibri" panose="020F0502020204030204" pitchFamily="34" charset="0"/>
                <a:cs typeface="Calibri" panose="020F0502020204030204" pitchFamily="34" charset="0"/>
              </a:rPr>
              <a:t>Yes</a:t>
            </a:r>
            <a:r>
              <a:rPr lang="en-US" sz="2000" dirty="0">
                <a:solidFill>
                  <a:srgbClr val="00B050"/>
                </a:solidFill>
                <a:latin typeface="Calibri" panose="020F0502020204030204" pitchFamily="34" charset="0"/>
                <a:cs typeface="Calibri" panose="020F0502020204030204" pitchFamily="34" charset="0"/>
              </a:rPr>
              <a:t>​</a:t>
            </a:r>
          </a:p>
          <a:p>
            <a:pPr marL="866775" indent="-342900" fontAlgn="base">
              <a:buFont typeface="Arial" panose="020B0604020202020204" pitchFamily="34" charset="0"/>
              <a:buChar char="•"/>
            </a:pPr>
            <a:r>
              <a:rPr lang="en-US" sz="2000" dirty="0">
                <a:latin typeface="Calibri" panose="020F0502020204030204" pitchFamily="34" charset="0"/>
                <a:cs typeface="Calibri" panose="020F0502020204030204" pitchFamily="34" charset="0"/>
              </a:rPr>
              <a:t>DNA repair pathway/enzyme as drug target – </a:t>
            </a:r>
            <a:r>
              <a:rPr lang="en-US" sz="2000" b="1" dirty="0">
                <a:solidFill>
                  <a:srgbClr val="FF0000"/>
                </a:solidFill>
                <a:latin typeface="Calibri" panose="020F0502020204030204" pitchFamily="34" charset="0"/>
                <a:cs typeface="Calibri" panose="020F0502020204030204" pitchFamily="34" charset="0"/>
              </a:rPr>
              <a:t>No</a:t>
            </a:r>
            <a:r>
              <a:rPr lang="en-US" sz="2000" dirty="0">
                <a:solidFill>
                  <a:srgbClr val="FF0000"/>
                </a:solidFill>
                <a:latin typeface="Calibri" panose="020F0502020204030204" pitchFamily="34" charset="0"/>
                <a:cs typeface="Calibri" panose="020F0502020204030204" pitchFamily="34" charset="0"/>
              </a:rPr>
              <a:t>​</a:t>
            </a:r>
          </a:p>
          <a:p>
            <a:pPr marL="523875" fontAlgn="base"/>
            <a:endParaRPr lang="en-US" sz="1000" dirty="0">
              <a:latin typeface="Calibri" panose="020F0502020204030204" pitchFamily="34" charset="0"/>
              <a:cs typeface="Calibri" panose="020F0502020204030204" pitchFamily="34" charset="0"/>
            </a:endParaRPr>
          </a:p>
          <a:p>
            <a:pPr marL="866775" indent="-342900" fontAlgn="base">
              <a:buFont typeface="Arial" panose="020B0604020202020204" pitchFamily="34" charset="0"/>
              <a:buChar char="•"/>
            </a:pPr>
            <a:r>
              <a:rPr lang="en-US" sz="2000" dirty="0">
                <a:latin typeface="Calibri" panose="020F0502020204030204" pitchFamily="34" charset="0"/>
                <a:cs typeface="Calibri" panose="020F0502020204030204" pitchFamily="34" charset="0"/>
              </a:rPr>
              <a:t>Fundamental questions about viral structure, replication, evolution, etc. – </a:t>
            </a:r>
            <a:r>
              <a:rPr lang="en-US" sz="2000" b="1" dirty="0">
                <a:solidFill>
                  <a:srgbClr val="00B050"/>
                </a:solidFill>
                <a:latin typeface="Calibri" panose="020F0502020204030204" pitchFamily="34" charset="0"/>
                <a:cs typeface="Calibri" panose="020F0502020204030204" pitchFamily="34" charset="0"/>
              </a:rPr>
              <a:t>Yes</a:t>
            </a:r>
            <a:r>
              <a:rPr lang="en-US" sz="2000" dirty="0">
                <a:solidFill>
                  <a:srgbClr val="00B050"/>
                </a:solidFill>
                <a:latin typeface="Calibri" panose="020F0502020204030204" pitchFamily="34" charset="0"/>
                <a:cs typeface="Calibri" panose="020F0502020204030204" pitchFamily="34" charset="0"/>
              </a:rPr>
              <a:t>​</a:t>
            </a:r>
          </a:p>
          <a:p>
            <a:pPr marL="866775" indent="-342900" fontAlgn="base">
              <a:buFont typeface="Arial" panose="020B0604020202020204" pitchFamily="34" charset="0"/>
              <a:buChar char="•"/>
            </a:pPr>
            <a:r>
              <a:rPr lang="en-US" sz="2000" dirty="0">
                <a:latin typeface="Calibri" panose="020F0502020204030204" pitchFamily="34" charset="0"/>
                <a:cs typeface="Calibri" panose="020F0502020204030204" pitchFamily="34" charset="0"/>
              </a:rPr>
              <a:t>Therapeutic interventions against infection –</a:t>
            </a:r>
            <a:r>
              <a:rPr lang="en-US" sz="2000" dirty="0">
                <a:solidFill>
                  <a:srgbClr val="FF0000"/>
                </a:solidFill>
                <a:latin typeface="Calibri" panose="020F0502020204030204" pitchFamily="34" charset="0"/>
                <a:cs typeface="Calibri" panose="020F0502020204030204" pitchFamily="34" charset="0"/>
              </a:rPr>
              <a:t> </a:t>
            </a:r>
            <a:r>
              <a:rPr lang="en-US" sz="2000" b="1" dirty="0">
                <a:solidFill>
                  <a:srgbClr val="FF0000"/>
                </a:solidFill>
                <a:latin typeface="Calibri" panose="020F0502020204030204" pitchFamily="34" charset="0"/>
                <a:cs typeface="Calibri" panose="020F0502020204030204" pitchFamily="34" charset="0"/>
              </a:rPr>
              <a:t>No</a:t>
            </a:r>
            <a:r>
              <a:rPr lang="en-US" sz="2000" dirty="0">
                <a:latin typeface="Calibri" panose="020F0502020204030204" pitchFamily="34" charset="0"/>
                <a:cs typeface="Calibri" panose="020F0502020204030204" pitchFamily="34" charset="0"/>
              </a:rPr>
              <a:t>​</a:t>
            </a:r>
          </a:p>
          <a:p>
            <a:pPr marL="523875" fontAlgn="base"/>
            <a:endParaRPr lang="en-US" sz="1000" dirty="0">
              <a:latin typeface="Calibri" panose="020F0502020204030204" pitchFamily="34" charset="0"/>
              <a:cs typeface="Calibri" panose="020F0502020204030204" pitchFamily="34" charset="0"/>
            </a:endParaRPr>
          </a:p>
          <a:p>
            <a:pPr marL="866775" indent="-342900" fontAlgn="base">
              <a:buFont typeface="Arial" panose="020B0604020202020204" pitchFamily="34" charset="0"/>
              <a:buChar char="•"/>
            </a:pPr>
            <a:r>
              <a:rPr lang="en-US" sz="2000" dirty="0">
                <a:latin typeface="Calibri" panose="020F0502020204030204" pitchFamily="34" charset="0"/>
                <a:cs typeface="Calibri" panose="020F0502020204030204" pitchFamily="34" charset="0"/>
              </a:rPr>
              <a:t>Mechanisms underlying cell motility – </a:t>
            </a:r>
            <a:r>
              <a:rPr lang="en-US" sz="2000" b="1" dirty="0">
                <a:solidFill>
                  <a:srgbClr val="00B050"/>
                </a:solidFill>
                <a:latin typeface="Calibri" panose="020F0502020204030204" pitchFamily="34" charset="0"/>
                <a:cs typeface="Calibri" panose="020F0502020204030204" pitchFamily="34" charset="0"/>
              </a:rPr>
              <a:t>Yes</a:t>
            </a:r>
            <a:endParaRPr lang="en-US" sz="2000" dirty="0">
              <a:solidFill>
                <a:srgbClr val="00B050"/>
              </a:solidFill>
              <a:latin typeface="Calibri" panose="020F0502020204030204" pitchFamily="34" charset="0"/>
              <a:cs typeface="Calibri" panose="020F0502020204030204" pitchFamily="34" charset="0"/>
            </a:endParaRPr>
          </a:p>
          <a:p>
            <a:pPr marL="866775" indent="-342900" fontAlgn="base">
              <a:buFont typeface="Arial" panose="020B0604020202020204" pitchFamily="34" charset="0"/>
              <a:buChar char="•"/>
            </a:pPr>
            <a:r>
              <a:rPr lang="en-US" sz="2000" dirty="0">
                <a:latin typeface="Calibri" panose="020F0502020204030204" pitchFamily="34" charset="0"/>
                <a:cs typeface="Calibri" panose="020F0502020204030204" pitchFamily="34" charset="0"/>
              </a:rPr>
              <a:t>Metastasis of tumor cells – </a:t>
            </a:r>
            <a:r>
              <a:rPr lang="en-US" sz="2000" b="1" dirty="0">
                <a:solidFill>
                  <a:srgbClr val="FF0000"/>
                </a:solidFill>
                <a:latin typeface="Calibri" panose="020F0502020204030204" pitchFamily="34" charset="0"/>
                <a:cs typeface="Calibri" panose="020F0502020204030204" pitchFamily="34" charset="0"/>
              </a:rPr>
              <a:t>No</a:t>
            </a:r>
            <a:endParaRPr lang="en-US" sz="20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6490393"/>
      </p:ext>
    </p:extLst>
  </p:cSld>
  <p:clrMapOvr>
    <a:masterClrMapping/>
  </p:clrMapOvr>
  <p:transition spd="slow" advClick="0" advTm="4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2">
            <a:extLst>
              <a:ext uri="{FF2B5EF4-FFF2-40B4-BE49-F238E27FC236}">
                <a16:creationId xmlns:a16="http://schemas.microsoft.com/office/drawing/2014/main" id="{E442E59C-4CD7-5243-A95B-69A6C1F6934F}"/>
              </a:ext>
            </a:extLst>
          </p:cNvPr>
          <p:cNvSpPr txBox="1">
            <a:spLocks/>
          </p:cNvSpPr>
          <p:nvPr/>
        </p:nvSpPr>
        <p:spPr>
          <a:xfrm>
            <a:off x="838200" y="204705"/>
            <a:ext cx="10515600" cy="8861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Calibri" panose="020F0502020204030204" pitchFamily="34" charset="0"/>
                <a:ea typeface="+mj-ea"/>
                <a:cs typeface="+mj-cs"/>
              </a:defRPr>
            </a:lvl1pPr>
          </a:lstStyle>
          <a:p>
            <a:pPr marL="862013" indent="-862013" algn="ctr"/>
            <a:r>
              <a:rPr lang="en-US" sz="4000" b="1" dirty="0">
                <a:cs typeface="Aharoni" panose="02010803020104030203" pitchFamily="2" charset="-79"/>
              </a:rPr>
              <a:t>Proposal Content and Review</a:t>
            </a:r>
            <a:endParaRPr lang="en-US" sz="4000" b="1" dirty="0">
              <a:cs typeface="Calibri" panose="020F0502020204030204" pitchFamily="34" charset="0"/>
            </a:endParaRPr>
          </a:p>
        </p:txBody>
      </p:sp>
      <p:sp>
        <p:nvSpPr>
          <p:cNvPr id="32" name="Content Placeholder 1">
            <a:extLst>
              <a:ext uri="{FF2B5EF4-FFF2-40B4-BE49-F238E27FC236}">
                <a16:creationId xmlns:a16="http://schemas.microsoft.com/office/drawing/2014/main" id="{A33B49C1-52E3-8042-A33C-118FD4DDA6B2}"/>
              </a:ext>
            </a:extLst>
          </p:cNvPr>
          <p:cNvSpPr>
            <a:spLocks noGrp="1"/>
          </p:cNvSpPr>
          <p:nvPr>
            <p:ph idx="1"/>
          </p:nvPr>
        </p:nvSpPr>
        <p:spPr>
          <a:xfrm>
            <a:off x="377492" y="1058778"/>
            <a:ext cx="11437017" cy="5293895"/>
          </a:xfrm>
        </p:spPr>
        <p:txBody>
          <a:bodyPr>
            <a:noAutofit/>
          </a:bodyPr>
          <a:lstStyle/>
          <a:p>
            <a:pPr marL="914400" indent="-914400">
              <a:lnSpc>
                <a:spcPct val="100000"/>
              </a:lnSpc>
              <a:spcBef>
                <a:spcPts val="0"/>
              </a:spcBef>
              <a:buFont typeface="Calibri" panose="020F0502020204030204" pitchFamily="34" charset="0"/>
              <a:buChar char="Q"/>
            </a:pPr>
            <a:r>
              <a:rPr lang="en-US" sz="3200" dirty="0">
                <a:solidFill>
                  <a:srgbClr val="0070C0"/>
                </a:solidFill>
                <a:cs typeface="Calibri" panose="020F0502020204030204" pitchFamily="34" charset="0"/>
              </a:rPr>
              <a:t>How is risk weighed during review of intellectual merit?</a:t>
            </a:r>
          </a:p>
          <a:p>
            <a:pPr marL="0" indent="0">
              <a:lnSpc>
                <a:spcPct val="100000"/>
              </a:lnSpc>
              <a:spcBef>
                <a:spcPts val="0"/>
              </a:spcBef>
              <a:buNone/>
            </a:pPr>
            <a:r>
              <a:rPr lang="en-US" sz="3600" dirty="0">
                <a:solidFill>
                  <a:srgbClr val="0070C0"/>
                </a:solidFill>
                <a:cs typeface="Calibri" panose="020F0502020204030204" pitchFamily="34" charset="0"/>
              </a:rPr>
              <a:t>	</a:t>
            </a:r>
            <a:r>
              <a:rPr lang="en-US" sz="2600" dirty="0">
                <a:solidFill>
                  <a:srgbClr val="0070C0"/>
                </a:solidFill>
                <a:cs typeface="Calibri" panose="020F0502020204030204" pitchFamily="34" charset="0"/>
              </a:rPr>
              <a:t>- how much risk is too much?</a:t>
            </a:r>
          </a:p>
          <a:p>
            <a:pPr marL="0" indent="0">
              <a:lnSpc>
                <a:spcPct val="110000"/>
              </a:lnSpc>
              <a:spcBef>
                <a:spcPts val="0"/>
              </a:spcBef>
              <a:buNone/>
            </a:pPr>
            <a:r>
              <a:rPr lang="en-US" sz="2600" dirty="0">
                <a:solidFill>
                  <a:srgbClr val="0070C0"/>
                </a:solidFill>
                <a:cs typeface="Calibri" panose="020F0502020204030204" pitchFamily="34" charset="0"/>
              </a:rPr>
              <a:t>	- how can I get support for exceptionally high risk, exploratory research?</a:t>
            </a:r>
          </a:p>
          <a:p>
            <a:pPr marL="0" indent="0">
              <a:lnSpc>
                <a:spcPct val="110000"/>
              </a:lnSpc>
              <a:spcBef>
                <a:spcPts val="0"/>
              </a:spcBef>
              <a:buNone/>
            </a:pPr>
            <a:endParaRPr lang="en-US" sz="1200" dirty="0">
              <a:solidFill>
                <a:srgbClr val="0070C0"/>
              </a:solidFill>
              <a:latin typeface="Calibri" panose="020F0502020204030204" pitchFamily="34" charset="0"/>
              <a:cs typeface="Calibri" panose="020F0502020204030204" pitchFamily="34" charset="0"/>
            </a:endParaRPr>
          </a:p>
          <a:p>
            <a:pPr marL="914400" indent="-914400">
              <a:lnSpc>
                <a:spcPct val="110000"/>
              </a:lnSpc>
              <a:spcBef>
                <a:spcPts val="0"/>
              </a:spcBef>
              <a:buFont typeface="Calibri" panose="020F0502020204030204" pitchFamily="34" charset="0"/>
              <a:buChar char="Q"/>
            </a:pPr>
            <a:r>
              <a:rPr lang="en-US" sz="3200" dirty="0">
                <a:solidFill>
                  <a:srgbClr val="0070C0"/>
                </a:solidFill>
                <a:latin typeface="Calibri" panose="020F0502020204030204" pitchFamily="34" charset="0"/>
                <a:cs typeface="Calibri" panose="020F0502020204030204" pitchFamily="34" charset="0"/>
              </a:rPr>
              <a:t>What constitutes “incremental” research that is considered low priority by MCB?</a:t>
            </a:r>
          </a:p>
          <a:p>
            <a:pPr marL="914400" indent="-914400">
              <a:lnSpc>
                <a:spcPct val="110000"/>
              </a:lnSpc>
              <a:spcBef>
                <a:spcPts val="0"/>
              </a:spcBef>
              <a:buFont typeface="Calibri" panose="020F0502020204030204" pitchFamily="34" charset="0"/>
              <a:buChar char="Q"/>
            </a:pPr>
            <a:endParaRPr lang="en-US" sz="1200" dirty="0">
              <a:solidFill>
                <a:srgbClr val="0070C0"/>
              </a:solidFill>
              <a:latin typeface="Calibri" panose="020F0502020204030204" pitchFamily="34" charset="0"/>
              <a:cs typeface="Calibri" panose="020F0502020204030204" pitchFamily="34" charset="0"/>
            </a:endParaRPr>
          </a:p>
          <a:p>
            <a:pPr marL="914400" indent="-914400">
              <a:lnSpc>
                <a:spcPct val="110000"/>
              </a:lnSpc>
              <a:spcBef>
                <a:spcPts val="0"/>
              </a:spcBef>
              <a:buFont typeface="Calibri" panose="020F0502020204030204" pitchFamily="34" charset="0"/>
              <a:buChar char="Q"/>
            </a:pPr>
            <a:r>
              <a:rPr lang="en-US" sz="3200" dirty="0">
                <a:solidFill>
                  <a:srgbClr val="0070C0"/>
                </a:solidFill>
                <a:latin typeface="Calibri" panose="020F0502020204030204" pitchFamily="34" charset="0"/>
                <a:cs typeface="Calibri" panose="020F0502020204030204" pitchFamily="34" charset="0"/>
              </a:rPr>
              <a:t>Does NSF/MCB prioritize particular types or scope of broader impacts?</a:t>
            </a:r>
          </a:p>
          <a:p>
            <a:pPr marL="914400" indent="-914400">
              <a:lnSpc>
                <a:spcPct val="110000"/>
              </a:lnSpc>
              <a:spcBef>
                <a:spcPts val="0"/>
              </a:spcBef>
              <a:buFont typeface="Calibri" panose="020F0502020204030204" pitchFamily="34" charset="0"/>
              <a:buChar char="Q"/>
            </a:pPr>
            <a:endParaRPr lang="en-US" sz="1200" dirty="0">
              <a:solidFill>
                <a:srgbClr val="0070C0"/>
              </a:solidFill>
              <a:latin typeface="Calibri" panose="020F0502020204030204" pitchFamily="34" charset="0"/>
              <a:cs typeface="Calibri" panose="020F0502020204030204" pitchFamily="34" charset="0"/>
            </a:endParaRPr>
          </a:p>
          <a:p>
            <a:pPr marL="914400" indent="-914400">
              <a:lnSpc>
                <a:spcPct val="110000"/>
              </a:lnSpc>
              <a:spcBef>
                <a:spcPts val="0"/>
              </a:spcBef>
              <a:buFont typeface="Calibri" panose="020F0502020204030204" pitchFamily="34" charset="0"/>
              <a:buChar char="Q"/>
            </a:pPr>
            <a:r>
              <a:rPr lang="en-US" sz="3200" dirty="0">
                <a:solidFill>
                  <a:srgbClr val="0070C0"/>
                </a:solidFill>
                <a:latin typeface="Calibri" panose="020F0502020204030204" pitchFamily="34" charset="0"/>
                <a:cs typeface="Calibri" panose="020F0502020204030204" pitchFamily="34" charset="0"/>
              </a:rPr>
              <a:t>Is it ok to participate in existing broader impacts programs at my institution or must I creat</a:t>
            </a:r>
            <a:r>
              <a:rPr lang="en-US" sz="3200" dirty="0">
                <a:solidFill>
                  <a:srgbClr val="0070C0"/>
                </a:solidFill>
                <a:cs typeface="Calibri" panose="020F0502020204030204" pitchFamily="34" charset="0"/>
              </a:rPr>
              <a:t>e new programs?</a:t>
            </a:r>
          </a:p>
        </p:txBody>
      </p:sp>
    </p:spTree>
    <p:extLst>
      <p:ext uri="{BB962C8B-B14F-4D97-AF65-F5344CB8AC3E}">
        <p14:creationId xmlns:p14="http://schemas.microsoft.com/office/powerpoint/2010/main" val="4097899256"/>
      </p:ext>
    </p:extLst>
  </p:cSld>
  <p:clrMapOvr>
    <a:masterClrMapping/>
  </p:clrMapOvr>
  <p:transition spd="slow" advClick="0" advTm="4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CF54194-A1C3-4331-9387-BF68D14C895D}"/>
              </a:ext>
            </a:extLst>
          </p:cNvPr>
          <p:cNvSpPr txBox="1">
            <a:spLocks/>
          </p:cNvSpPr>
          <p:nvPr/>
        </p:nvSpPr>
        <p:spPr>
          <a:xfrm>
            <a:off x="1828800" y="2022627"/>
            <a:ext cx="8534400" cy="295042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None/>
            </a:pPr>
            <a:r>
              <a:rPr lang="en-US" sz="3200" b="1" dirty="0">
                <a:solidFill>
                  <a:srgbClr val="0070C0"/>
                </a:solidFill>
                <a:latin typeface="Arial" panose="020B0604020202020204" pitchFamily="34" charset="0"/>
                <a:cs typeface="Arial" panose="020B0604020202020204" pitchFamily="34" charset="0"/>
              </a:rPr>
              <a:t>Next:  </a:t>
            </a:r>
          </a:p>
          <a:p>
            <a:pPr marL="1146175" indent="-1146175">
              <a:spcBef>
                <a:spcPts val="1200"/>
              </a:spcBef>
              <a:spcAft>
                <a:spcPts val="1200"/>
              </a:spcAft>
              <a:buNone/>
            </a:pPr>
            <a:r>
              <a:rPr lang="en-US" sz="3200" b="1" dirty="0">
                <a:solidFill>
                  <a:srgbClr val="0070C0"/>
                </a:solidFill>
                <a:latin typeface="Arial" panose="020B0604020202020204" pitchFamily="34" charset="0"/>
                <a:cs typeface="Arial" panose="020B0604020202020204" pitchFamily="34" charset="0"/>
              </a:rPr>
              <a:t>January 5</a:t>
            </a:r>
            <a:r>
              <a:rPr lang="en-US" sz="3200" b="1" baseline="30000" dirty="0">
                <a:solidFill>
                  <a:srgbClr val="0070C0"/>
                </a:solidFill>
                <a:latin typeface="Arial" panose="020B0604020202020204" pitchFamily="34" charset="0"/>
                <a:cs typeface="Arial" panose="020B0604020202020204" pitchFamily="34" charset="0"/>
              </a:rPr>
              <a:t>th</a:t>
            </a:r>
            <a:r>
              <a:rPr lang="en-US" sz="3200" b="1" dirty="0">
                <a:solidFill>
                  <a:srgbClr val="0070C0"/>
                </a:solidFill>
                <a:latin typeface="Arial" panose="020B0604020202020204" pitchFamily="34" charset="0"/>
                <a:cs typeface="Arial" panose="020B0604020202020204" pitchFamily="34" charset="0"/>
              </a:rPr>
              <a:t>, 2022 at 2-3 pm EST  </a:t>
            </a:r>
          </a:p>
          <a:p>
            <a:pPr marL="1316038" indent="-1316038">
              <a:spcBef>
                <a:spcPts val="1200"/>
              </a:spcBef>
              <a:spcAft>
                <a:spcPts val="1200"/>
              </a:spcAft>
              <a:buNone/>
            </a:pPr>
            <a:r>
              <a:rPr lang="en-US" sz="3200" b="1" dirty="0">
                <a:latin typeface="Arial" panose="020B0604020202020204" pitchFamily="34" charset="0"/>
                <a:cs typeface="Arial" panose="020B0604020202020204" pitchFamily="34" charset="0"/>
              </a:rPr>
              <a:t>Topic: </a:t>
            </a:r>
            <a:r>
              <a:rPr lang="en-US" b="1" dirty="0">
                <a:latin typeface="Arial" panose="020B0604020202020204" pitchFamily="34" charset="0"/>
                <a:cs typeface="Arial" panose="020B0604020202020204" pitchFamily="34" charset="0"/>
              </a:rPr>
              <a:t>Building STEM Research Capacity: New Opportunities for Students and Faculty (</a:t>
            </a:r>
            <a:r>
              <a:rPr lang="en-US" b="1" dirty="0" err="1">
                <a:latin typeface="Arial" panose="020B0604020202020204" pitchFamily="34" charset="0"/>
                <a:cs typeface="Arial" panose="020B0604020202020204" pitchFamily="34" charset="0"/>
              </a:rPr>
              <a:t>RaMP</a:t>
            </a:r>
            <a:r>
              <a:rPr lang="en-US" b="1" dirty="0">
                <a:latin typeface="Arial" panose="020B0604020202020204" pitchFamily="34" charset="0"/>
                <a:cs typeface="Arial" panose="020B0604020202020204" pitchFamily="34" charset="0"/>
              </a:rPr>
              <a:t>, BRC-BIO, Transitions/MCA)</a:t>
            </a:r>
            <a:endParaRPr lang="en-US" sz="3200" b="1"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053EF8C-23B7-4479-A8C0-5F1C71B7BD10}"/>
              </a:ext>
            </a:extLst>
          </p:cNvPr>
          <p:cNvSpPr txBox="1">
            <a:spLocks/>
          </p:cNvSpPr>
          <p:nvPr/>
        </p:nvSpPr>
        <p:spPr>
          <a:xfrm>
            <a:off x="0" y="426809"/>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rial" panose="020B0604020202020204" pitchFamily="34" charset="0"/>
                <a:cs typeface="Arial" panose="020B0604020202020204" pitchFamily="34" charset="0"/>
              </a:rPr>
              <a:t>MCB Virtual Office Hour</a:t>
            </a:r>
            <a:br>
              <a:rPr lang="en-US" b="1" dirty="0">
                <a:latin typeface="Arial" panose="020B0604020202020204" pitchFamily="34" charset="0"/>
                <a:cs typeface="Arial" panose="020B0604020202020204" pitchFamily="34" charset="0"/>
              </a:rPr>
            </a:br>
            <a:endParaRPr lang="en-US" b="1" dirty="0">
              <a:solidFill>
                <a:srgbClr val="0070C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8E188AA-359E-8D4D-AD4F-C8E6ABDD8EE2}"/>
              </a:ext>
            </a:extLst>
          </p:cNvPr>
          <p:cNvSpPr/>
          <p:nvPr/>
        </p:nvSpPr>
        <p:spPr>
          <a:xfrm>
            <a:off x="142498" y="5762503"/>
            <a:ext cx="4750344" cy="1015663"/>
          </a:xfrm>
          <a:prstGeom prst="rect">
            <a:avLst/>
          </a:prstGeom>
        </p:spPr>
        <p:txBody>
          <a:bodyPr wrap="square">
            <a:spAutoFit/>
          </a:bodyPr>
          <a:lstStyle/>
          <a:p>
            <a:pPr marL="1316038" indent="-1316038">
              <a:lnSpc>
                <a:spcPct val="100000"/>
              </a:lnSpc>
              <a:spcBef>
                <a:spcPts val="0"/>
              </a:spcBef>
              <a:buNone/>
            </a:pPr>
            <a:r>
              <a:rPr lang="en-US" sz="2000" dirty="0">
                <a:latin typeface="Arial" panose="020B0604020202020204" pitchFamily="34" charset="0"/>
                <a:cs typeface="Arial" panose="020B0604020202020204" pitchFamily="34" charset="0"/>
              </a:rPr>
              <a:t>Feel free to email topic suggestions to: </a:t>
            </a:r>
          </a:p>
          <a:p>
            <a:pPr marL="1316038" indent="-1316038">
              <a:lnSpc>
                <a:spcPct val="100000"/>
              </a:lnSpc>
              <a:spcBef>
                <a:spcPts val="0"/>
              </a:spcBef>
              <a:buNone/>
            </a:pPr>
            <a:r>
              <a:rPr lang="en-US" sz="2000" dirty="0">
                <a:latin typeface="Arial" panose="020B0604020202020204" pitchFamily="34" charset="0"/>
                <a:cs typeface="Arial" panose="020B0604020202020204" pitchFamily="34" charset="0"/>
              </a:rPr>
              <a:t>Lourdes Holloway: </a:t>
            </a:r>
            <a:r>
              <a:rPr lang="en-US" sz="20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lhollowa@nsf.gov</a:t>
            </a:r>
            <a:r>
              <a:rPr lang="en-US" sz="2000" dirty="0">
                <a:latin typeface="Arial" panose="020B0604020202020204" pitchFamily="34" charset="0"/>
                <a:cs typeface="Arial" panose="020B0604020202020204" pitchFamily="34" charset="0"/>
              </a:rPr>
              <a:t> or</a:t>
            </a:r>
          </a:p>
          <a:p>
            <a:pPr marL="1316038" indent="-1316038">
              <a:lnSpc>
                <a:spcPct val="100000"/>
              </a:lnSpc>
              <a:spcBef>
                <a:spcPts val="0"/>
              </a:spcBef>
              <a:buNone/>
            </a:pPr>
            <a:r>
              <a:rPr lang="en-US" sz="2000" dirty="0">
                <a:latin typeface="Arial" panose="020B0604020202020204" pitchFamily="34" charset="0"/>
                <a:cs typeface="Arial" panose="020B0604020202020204" pitchFamily="34" charset="0"/>
              </a:rPr>
              <a:t>Sonam Ahluwalia: </a:t>
            </a:r>
            <a:r>
              <a:rPr lang="en-US"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sahluwal@nsf.gov</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5633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2">
            <a:extLst>
              <a:ext uri="{FF2B5EF4-FFF2-40B4-BE49-F238E27FC236}">
                <a16:creationId xmlns:a16="http://schemas.microsoft.com/office/drawing/2014/main" id="{E442E59C-4CD7-5243-A95B-69A6C1F6934F}"/>
              </a:ext>
            </a:extLst>
          </p:cNvPr>
          <p:cNvSpPr txBox="1">
            <a:spLocks/>
          </p:cNvSpPr>
          <p:nvPr/>
        </p:nvSpPr>
        <p:spPr>
          <a:xfrm>
            <a:off x="838200" y="204705"/>
            <a:ext cx="10515600" cy="8861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Calibri" panose="020F0502020204030204" pitchFamily="34" charset="0"/>
                <a:ea typeface="+mj-ea"/>
                <a:cs typeface="+mj-cs"/>
              </a:defRPr>
            </a:lvl1pPr>
          </a:lstStyle>
          <a:p>
            <a:pPr marL="862013" indent="-862013" algn="ctr"/>
            <a:r>
              <a:rPr lang="en-US" sz="4000" b="1" dirty="0">
                <a:cs typeface="Aharoni" panose="02010803020104030203" pitchFamily="2" charset="-79"/>
              </a:rPr>
              <a:t>NSF Merit Review Criteria</a:t>
            </a:r>
            <a:endParaRPr lang="en-US" sz="4000" b="1" dirty="0">
              <a:cs typeface="Calibri" panose="020F0502020204030204" pitchFamily="34" charset="0"/>
            </a:endParaRPr>
          </a:p>
        </p:txBody>
      </p:sp>
      <p:sp>
        <p:nvSpPr>
          <p:cNvPr id="6" name="Content Placeholder 3">
            <a:extLst>
              <a:ext uri="{FF2B5EF4-FFF2-40B4-BE49-F238E27FC236}">
                <a16:creationId xmlns:a16="http://schemas.microsoft.com/office/drawing/2014/main" id="{CA2BC3E1-A6B2-744A-8B7E-7946C10D2342}"/>
              </a:ext>
            </a:extLst>
          </p:cNvPr>
          <p:cNvSpPr>
            <a:spLocks noGrp="1"/>
          </p:cNvSpPr>
          <p:nvPr>
            <p:ph sz="half" idx="1"/>
          </p:nvPr>
        </p:nvSpPr>
        <p:spPr>
          <a:xfrm>
            <a:off x="366785" y="1548892"/>
            <a:ext cx="5509637" cy="4351338"/>
          </a:xfrm>
        </p:spPr>
        <p:txBody>
          <a:bodyPr>
            <a:normAutofit/>
          </a:bodyPr>
          <a:lstStyle/>
          <a:p>
            <a:pPr marL="0" indent="0">
              <a:buNone/>
            </a:pPr>
            <a:r>
              <a:rPr lang="en-US" sz="3000" dirty="0">
                <a:solidFill>
                  <a:srgbClr val="0070C0"/>
                </a:solidFill>
                <a:latin typeface="Calibri" panose="020F0502020204030204" pitchFamily="34" charset="0"/>
                <a:cs typeface="Calibri" panose="020F0502020204030204" pitchFamily="34" charset="0"/>
              </a:rPr>
              <a:t>Intellectual Merit:</a:t>
            </a:r>
          </a:p>
          <a:p>
            <a:pPr marL="460375" lvl="1" indent="-238125"/>
            <a:r>
              <a:rPr lang="en-US" sz="2600" dirty="0">
                <a:latin typeface="Calibri" panose="020F0502020204030204" pitchFamily="34" charset="0"/>
                <a:cs typeface="Calibri" panose="020F0502020204030204" pitchFamily="34" charset="0"/>
              </a:rPr>
              <a:t>Potential for advancing knowledge in/across fields</a:t>
            </a:r>
          </a:p>
          <a:p>
            <a:pPr marL="460375" lvl="1" indent="-238125"/>
            <a:r>
              <a:rPr lang="en-US" sz="2600" dirty="0">
                <a:latin typeface="Calibri" panose="020F0502020204030204" pitchFamily="34" charset="0"/>
                <a:cs typeface="Calibri" panose="020F0502020204030204" pitchFamily="34" charset="0"/>
              </a:rPr>
              <a:t>Qualifications of the investigators</a:t>
            </a:r>
          </a:p>
          <a:p>
            <a:pPr marL="460375" lvl="1" indent="-238125"/>
            <a:r>
              <a:rPr lang="en-US" sz="2600" dirty="0">
                <a:latin typeface="Calibri" panose="020F0502020204030204" pitchFamily="34" charset="0"/>
                <a:cs typeface="Calibri" panose="020F0502020204030204" pitchFamily="34" charset="0"/>
              </a:rPr>
              <a:t>Creativity and originality</a:t>
            </a:r>
          </a:p>
          <a:p>
            <a:pPr marL="460375" lvl="1" indent="-238125"/>
            <a:r>
              <a:rPr lang="en-US" sz="2600" dirty="0">
                <a:latin typeface="Calibri" panose="020F0502020204030204" pitchFamily="34" charset="0"/>
                <a:cs typeface="Calibri" panose="020F0502020204030204" pitchFamily="34" charset="0"/>
              </a:rPr>
              <a:t>Organization of the ideas/experiments</a:t>
            </a:r>
          </a:p>
          <a:p>
            <a:pPr marL="460375" lvl="1" indent="-238125"/>
            <a:r>
              <a:rPr lang="en-US" sz="2600" dirty="0">
                <a:latin typeface="Calibri" panose="020F0502020204030204" pitchFamily="34" charset="0"/>
                <a:cs typeface="Calibri" panose="020F0502020204030204" pitchFamily="34" charset="0"/>
              </a:rPr>
              <a:t>Access to resources</a:t>
            </a:r>
          </a:p>
          <a:p>
            <a:pPr marL="460375" lvl="1" indent="-238125"/>
            <a:r>
              <a:rPr lang="en-US" sz="2600" dirty="0">
                <a:latin typeface="Calibri" panose="020F0502020204030204" pitchFamily="34" charset="0"/>
                <a:cs typeface="Calibri" panose="020F0502020204030204" pitchFamily="34" charset="0"/>
              </a:rPr>
              <a:t>Potentially transformative research?</a:t>
            </a:r>
          </a:p>
        </p:txBody>
      </p:sp>
      <p:sp>
        <p:nvSpPr>
          <p:cNvPr id="7" name="Content Placeholder 4">
            <a:extLst>
              <a:ext uri="{FF2B5EF4-FFF2-40B4-BE49-F238E27FC236}">
                <a16:creationId xmlns:a16="http://schemas.microsoft.com/office/drawing/2014/main" id="{F83A14B7-4643-EE41-B27C-D09B97D3D579}"/>
              </a:ext>
            </a:extLst>
          </p:cNvPr>
          <p:cNvSpPr txBox="1">
            <a:spLocks/>
          </p:cNvSpPr>
          <p:nvPr/>
        </p:nvSpPr>
        <p:spPr>
          <a:xfrm>
            <a:off x="6259248" y="1548892"/>
            <a:ext cx="5509636"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solidFill>
                  <a:srgbClr val="0070C0"/>
                </a:solidFill>
                <a:latin typeface="Calibri" panose="020F0502020204030204" pitchFamily="34" charset="0"/>
                <a:cs typeface="Calibri" panose="020F0502020204030204" pitchFamily="34" charset="0"/>
              </a:rPr>
              <a:t>Broader Impact:</a:t>
            </a:r>
          </a:p>
          <a:p>
            <a:pPr marL="460375" lvl="1" indent="-238125"/>
            <a:r>
              <a:rPr lang="en-US" sz="2600" dirty="0">
                <a:latin typeface="Calibri" panose="020F0502020204030204" pitchFamily="34" charset="0"/>
                <a:cs typeface="Calibri" panose="020F0502020204030204" pitchFamily="34" charset="0"/>
              </a:rPr>
              <a:t>Promoting teaching, training, and education</a:t>
            </a:r>
          </a:p>
          <a:p>
            <a:pPr marL="460375" lvl="1" indent="-238125"/>
            <a:r>
              <a:rPr lang="en-US" sz="2600" dirty="0">
                <a:latin typeface="Calibri" panose="020F0502020204030204" pitchFamily="34" charset="0"/>
                <a:cs typeface="Calibri" panose="020F0502020204030204" pitchFamily="34" charset="0"/>
              </a:rPr>
              <a:t>Enhancement of infrastructure for research and education</a:t>
            </a:r>
          </a:p>
          <a:p>
            <a:pPr marL="460375" lvl="1" indent="-238125"/>
            <a:r>
              <a:rPr lang="en-US" sz="2600" dirty="0">
                <a:latin typeface="Calibri" panose="020F0502020204030204" pitchFamily="34" charset="0"/>
                <a:cs typeface="Calibri" panose="020F0502020204030204" pitchFamily="34" charset="0"/>
              </a:rPr>
              <a:t>Community resources and outreach</a:t>
            </a:r>
          </a:p>
          <a:p>
            <a:pPr marL="460375" lvl="1" indent="-238125"/>
            <a:r>
              <a:rPr lang="en-US" sz="2600" dirty="0">
                <a:latin typeface="Calibri" panose="020F0502020204030204" pitchFamily="34" charset="0"/>
                <a:cs typeface="Calibri" panose="020F0502020204030204" pitchFamily="34" charset="0"/>
              </a:rPr>
              <a:t>Participation of underrepresented groups</a:t>
            </a:r>
          </a:p>
          <a:p>
            <a:pPr marL="460375" lvl="1" indent="-238125"/>
            <a:r>
              <a:rPr lang="en-US" sz="2600" dirty="0">
                <a:latin typeface="Calibri" panose="020F0502020204030204" pitchFamily="34" charset="0"/>
                <a:cs typeface="Calibri" panose="020F0502020204030204" pitchFamily="34" charset="0"/>
              </a:rPr>
              <a:t>Benefits to society</a:t>
            </a:r>
          </a:p>
        </p:txBody>
      </p:sp>
    </p:spTree>
    <p:extLst>
      <p:ext uri="{BB962C8B-B14F-4D97-AF65-F5344CB8AC3E}">
        <p14:creationId xmlns:p14="http://schemas.microsoft.com/office/powerpoint/2010/main" val="987152825"/>
      </p:ext>
    </p:extLst>
  </p:cSld>
  <p:clrMapOvr>
    <a:masterClrMapping/>
  </p:clrMapOvr>
  <p:transition spd="slow" advClick="0" advTm="4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2">
            <a:extLst>
              <a:ext uri="{FF2B5EF4-FFF2-40B4-BE49-F238E27FC236}">
                <a16:creationId xmlns:a16="http://schemas.microsoft.com/office/drawing/2014/main" id="{E442E59C-4CD7-5243-A95B-69A6C1F6934F}"/>
              </a:ext>
            </a:extLst>
          </p:cNvPr>
          <p:cNvSpPr txBox="1">
            <a:spLocks/>
          </p:cNvSpPr>
          <p:nvPr/>
        </p:nvSpPr>
        <p:spPr>
          <a:xfrm>
            <a:off x="838200" y="204705"/>
            <a:ext cx="10515600" cy="8861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Calibri" panose="020F0502020204030204" pitchFamily="34" charset="0"/>
                <a:ea typeface="+mj-ea"/>
                <a:cs typeface="+mj-cs"/>
              </a:defRPr>
            </a:lvl1pPr>
          </a:lstStyle>
          <a:p>
            <a:pPr marL="862013" indent="-862013" algn="ctr"/>
            <a:r>
              <a:rPr lang="en-US" sz="4000" b="1" dirty="0">
                <a:cs typeface="Aharoni" panose="02010803020104030203" pitchFamily="2" charset="-79"/>
              </a:rPr>
              <a:t>Strategies for both IM and BI</a:t>
            </a:r>
            <a:endParaRPr lang="en-US" sz="4000" b="1" dirty="0">
              <a:cs typeface="Calibri" panose="020F0502020204030204" pitchFamily="34" charset="0"/>
            </a:endParaRPr>
          </a:p>
        </p:txBody>
      </p:sp>
      <p:sp>
        <p:nvSpPr>
          <p:cNvPr id="8" name="Content Placeholder 5">
            <a:extLst>
              <a:ext uri="{FF2B5EF4-FFF2-40B4-BE49-F238E27FC236}">
                <a16:creationId xmlns:a16="http://schemas.microsoft.com/office/drawing/2014/main" id="{2EE84B7D-227B-6846-9194-124E0E2F9620}"/>
              </a:ext>
            </a:extLst>
          </p:cNvPr>
          <p:cNvSpPr txBox="1">
            <a:spLocks/>
          </p:cNvSpPr>
          <p:nvPr/>
        </p:nvSpPr>
        <p:spPr>
          <a:xfrm>
            <a:off x="838200" y="1673875"/>
            <a:ext cx="4879519" cy="42700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Identify your audience</a:t>
            </a:r>
          </a:p>
          <a:p>
            <a:r>
              <a:rPr lang="en-US" sz="3200" dirty="0">
                <a:latin typeface="Calibri" panose="020F0502020204030204" pitchFamily="34" charset="0"/>
                <a:cs typeface="Calibri" panose="020F0502020204030204" pitchFamily="34" charset="0"/>
              </a:rPr>
              <a:t>Frame a big picture</a:t>
            </a:r>
          </a:p>
          <a:p>
            <a:r>
              <a:rPr lang="en-US" sz="3200" dirty="0">
                <a:latin typeface="Calibri" panose="020F0502020204030204" pitchFamily="34" charset="0"/>
                <a:cs typeface="Calibri" panose="020F0502020204030204" pitchFamily="34" charset="0"/>
              </a:rPr>
              <a:t>Identify significant needs, gaps, and hypotheses</a:t>
            </a:r>
          </a:p>
          <a:p>
            <a:r>
              <a:rPr lang="en-US" sz="3200" dirty="0">
                <a:latin typeface="Calibri" panose="020F0502020204030204" pitchFamily="34" charset="0"/>
                <a:cs typeface="Calibri" panose="020F0502020204030204" pitchFamily="34" charset="0"/>
              </a:rPr>
              <a:t>Describe the plan to address the needs, gaps, and hypotheses</a:t>
            </a:r>
          </a:p>
        </p:txBody>
      </p:sp>
      <p:sp>
        <p:nvSpPr>
          <p:cNvPr id="9" name="Content Placeholder 5">
            <a:extLst>
              <a:ext uri="{FF2B5EF4-FFF2-40B4-BE49-F238E27FC236}">
                <a16:creationId xmlns:a16="http://schemas.microsoft.com/office/drawing/2014/main" id="{9D2C10B8-630D-BB49-85DC-3B4D273F9AA3}"/>
              </a:ext>
            </a:extLst>
          </p:cNvPr>
          <p:cNvSpPr txBox="1">
            <a:spLocks/>
          </p:cNvSpPr>
          <p:nvPr/>
        </p:nvSpPr>
        <p:spPr>
          <a:xfrm>
            <a:off x="6026529" y="1673874"/>
            <a:ext cx="5093369" cy="42700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Emphasize creative or innovative aspects</a:t>
            </a:r>
          </a:p>
          <a:p>
            <a:r>
              <a:rPr lang="en-US" sz="3200" dirty="0">
                <a:latin typeface="Calibri" panose="020F0502020204030204" pitchFamily="34" charset="0"/>
                <a:cs typeface="Calibri" panose="020F0502020204030204" pitchFamily="34" charset="0"/>
              </a:rPr>
              <a:t>Provide proof-of-concept</a:t>
            </a:r>
          </a:p>
          <a:p>
            <a:r>
              <a:rPr lang="en-US" sz="3200" dirty="0">
                <a:latin typeface="Calibri" panose="020F0502020204030204" pitchFamily="34" charset="0"/>
                <a:cs typeface="Calibri" panose="020F0502020204030204" pitchFamily="34" charset="0"/>
              </a:rPr>
              <a:t>Describe the expected outcomes, and how you assess success</a:t>
            </a:r>
          </a:p>
          <a:p>
            <a:r>
              <a:rPr lang="en-US" sz="3200" dirty="0">
                <a:latin typeface="Calibri" panose="020F0502020204030204" pitchFamily="34" charset="0"/>
                <a:cs typeface="Calibri" panose="020F0502020204030204" pitchFamily="34" charset="0"/>
              </a:rPr>
              <a:t>Relate the outcomes to what you set out to do</a:t>
            </a:r>
          </a:p>
          <a:p>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2455693"/>
      </p:ext>
    </p:extLst>
  </p:cSld>
  <p:clrMapOvr>
    <a:masterClrMapping/>
  </p:clrMapOvr>
  <p:transition spd="slow" advClick="0" advTm="4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2">
            <a:extLst>
              <a:ext uri="{FF2B5EF4-FFF2-40B4-BE49-F238E27FC236}">
                <a16:creationId xmlns:a16="http://schemas.microsoft.com/office/drawing/2014/main" id="{E442E59C-4CD7-5243-A95B-69A6C1F6934F}"/>
              </a:ext>
            </a:extLst>
          </p:cNvPr>
          <p:cNvSpPr txBox="1">
            <a:spLocks/>
          </p:cNvSpPr>
          <p:nvPr/>
        </p:nvSpPr>
        <p:spPr>
          <a:xfrm>
            <a:off x="838200" y="204705"/>
            <a:ext cx="10515600" cy="8861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Calibri" panose="020F0502020204030204" pitchFamily="34" charset="0"/>
                <a:ea typeface="+mj-ea"/>
                <a:cs typeface="+mj-cs"/>
              </a:defRPr>
            </a:lvl1pPr>
          </a:lstStyle>
          <a:p>
            <a:pPr marL="862013" indent="-862013" algn="ctr"/>
            <a:r>
              <a:rPr lang="en-US" sz="4000" b="1" dirty="0">
                <a:cs typeface="Aharoni" panose="02010803020104030203" pitchFamily="2" charset="-79"/>
              </a:rPr>
              <a:t>NSF Merit Review Process</a:t>
            </a:r>
            <a:endParaRPr lang="en-US" sz="4000" b="1" dirty="0">
              <a:cs typeface="Calibri" panose="020F0502020204030204" pitchFamily="34" charset="0"/>
            </a:endParaRPr>
          </a:p>
        </p:txBody>
      </p:sp>
      <p:sp>
        <p:nvSpPr>
          <p:cNvPr id="8" name="Content Placeholder 5">
            <a:extLst>
              <a:ext uri="{FF2B5EF4-FFF2-40B4-BE49-F238E27FC236}">
                <a16:creationId xmlns:a16="http://schemas.microsoft.com/office/drawing/2014/main" id="{2EE84B7D-227B-6846-9194-124E0E2F9620}"/>
              </a:ext>
            </a:extLst>
          </p:cNvPr>
          <p:cNvSpPr txBox="1">
            <a:spLocks/>
          </p:cNvSpPr>
          <p:nvPr/>
        </p:nvSpPr>
        <p:spPr>
          <a:xfrm>
            <a:off x="1538654" y="5740407"/>
            <a:ext cx="9114692" cy="5135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Calibri" panose="020F0502020204030204" pitchFamily="34" charset="0"/>
                <a:cs typeface="Calibri" panose="020F0502020204030204" pitchFamily="34" charset="0"/>
                <a:hlinkClick r:id="rId3"/>
              </a:rPr>
              <a:t>https://www.nsf.gov/bfa/dias/policy/merit_review/merit_animation.jsp</a:t>
            </a:r>
            <a:endParaRPr lang="en-US" sz="2400" dirty="0">
              <a:latin typeface="Calibri" panose="020F0502020204030204" pitchFamily="34" charset="0"/>
              <a:cs typeface="Calibri" panose="020F0502020204030204" pitchFamily="34" charset="0"/>
            </a:endParaRPr>
          </a:p>
          <a:p>
            <a:pPr marL="0" indent="0">
              <a:buNone/>
            </a:pPr>
            <a:endParaRPr lang="en-US" sz="24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8056EBD-AE48-0B46-BEFA-CF936037A20C}"/>
              </a:ext>
            </a:extLst>
          </p:cNvPr>
          <p:cNvPicPr>
            <a:picLocks noChangeAspect="1"/>
          </p:cNvPicPr>
          <p:nvPr/>
        </p:nvPicPr>
        <p:blipFill>
          <a:blip r:embed="rId4"/>
          <a:stretch>
            <a:fillRect/>
          </a:stretch>
        </p:blipFill>
        <p:spPr>
          <a:xfrm>
            <a:off x="2921000" y="1460500"/>
            <a:ext cx="6350000" cy="3937000"/>
          </a:xfrm>
          <a:prstGeom prst="rect">
            <a:avLst/>
          </a:prstGeom>
        </p:spPr>
      </p:pic>
      <p:sp>
        <p:nvSpPr>
          <p:cNvPr id="3" name="Rectangle 2">
            <a:extLst>
              <a:ext uri="{FF2B5EF4-FFF2-40B4-BE49-F238E27FC236}">
                <a16:creationId xmlns:a16="http://schemas.microsoft.com/office/drawing/2014/main" id="{79386E99-ADA7-3947-9580-515769CB66B2}"/>
              </a:ext>
            </a:extLst>
          </p:cNvPr>
          <p:cNvSpPr/>
          <p:nvPr/>
        </p:nvSpPr>
        <p:spPr>
          <a:xfrm>
            <a:off x="3657600" y="2422757"/>
            <a:ext cx="457200" cy="150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4C08FC3-6C63-B941-BDE2-8043E66C04BC}"/>
              </a:ext>
            </a:extLst>
          </p:cNvPr>
          <p:cNvSpPr/>
          <p:nvPr/>
        </p:nvSpPr>
        <p:spPr>
          <a:xfrm>
            <a:off x="3429000" y="3700692"/>
            <a:ext cx="685800" cy="167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64AA596-8D57-8544-9460-8B86C320A14B}"/>
              </a:ext>
            </a:extLst>
          </p:cNvPr>
          <p:cNvSpPr/>
          <p:nvPr/>
        </p:nvSpPr>
        <p:spPr>
          <a:xfrm>
            <a:off x="3657600" y="4813272"/>
            <a:ext cx="457200" cy="150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5972947"/>
      </p:ext>
    </p:extLst>
  </p:cSld>
  <p:clrMapOvr>
    <a:masterClrMapping/>
  </p:clrMapOvr>
  <p:transition spd="slow" advClick="0" advTm="4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CF54194-A1C3-4331-9387-BF68D14C895D}"/>
              </a:ext>
            </a:extLst>
          </p:cNvPr>
          <p:cNvSpPr txBox="1">
            <a:spLocks/>
          </p:cNvSpPr>
          <p:nvPr/>
        </p:nvSpPr>
        <p:spPr>
          <a:xfrm>
            <a:off x="712624" y="2701636"/>
            <a:ext cx="3358449" cy="16417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200"/>
              </a:spcBef>
              <a:spcAft>
                <a:spcPts val="1200"/>
              </a:spcAft>
              <a:buNone/>
            </a:pPr>
            <a:r>
              <a:rPr lang="en-US" sz="3300" dirty="0">
                <a:solidFill>
                  <a:srgbClr val="0070C0"/>
                </a:solidFill>
                <a:latin typeface="Calibri" panose="020F0502020204030204" pitchFamily="34" charset="0"/>
                <a:cs typeface="Calibri" panose="020F0502020204030204" pitchFamily="34" charset="0"/>
              </a:rPr>
              <a:t>Submit your questions via the </a:t>
            </a:r>
            <a:r>
              <a:rPr lang="en-US" sz="3300" u="sng" dirty="0">
                <a:solidFill>
                  <a:srgbClr val="0070C0"/>
                </a:solidFill>
                <a:latin typeface="Calibri" panose="020F0502020204030204" pitchFamily="34" charset="0"/>
                <a:cs typeface="Calibri" panose="020F0502020204030204" pitchFamily="34" charset="0"/>
              </a:rPr>
              <a:t>Q&amp;A</a:t>
            </a:r>
            <a:r>
              <a:rPr lang="en-US" sz="3300" dirty="0">
                <a:solidFill>
                  <a:srgbClr val="0070C0"/>
                </a:solidFill>
                <a:latin typeface="Calibri" panose="020F0502020204030204" pitchFamily="34" charset="0"/>
                <a:cs typeface="Calibri" panose="020F0502020204030204" pitchFamily="34" charset="0"/>
              </a:rPr>
              <a:t> function. </a:t>
            </a:r>
            <a:endParaRPr lang="en-US" sz="1600" dirty="0">
              <a:solidFill>
                <a:srgbClr val="0070C0"/>
              </a:solidFill>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6053EF8C-23B7-4479-A8C0-5F1C71B7BD10}"/>
              </a:ext>
            </a:extLst>
          </p:cNvPr>
          <p:cNvSpPr txBox="1">
            <a:spLocks/>
          </p:cNvSpPr>
          <p:nvPr/>
        </p:nvSpPr>
        <p:spPr>
          <a:xfrm>
            <a:off x="-64586" y="178756"/>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alibri" panose="020F0502020204030204" pitchFamily="34" charset="0"/>
                <a:cs typeface="Calibri" panose="020F0502020204030204" pitchFamily="34" charset="0"/>
              </a:rPr>
              <a:t>MCB Virtual Office Hour</a:t>
            </a:r>
            <a:br>
              <a:rPr lang="en-US" b="1" dirty="0">
                <a:latin typeface="Calibri" panose="020F0502020204030204" pitchFamily="34" charset="0"/>
                <a:cs typeface="Calibri" panose="020F0502020204030204" pitchFamily="34" charset="0"/>
              </a:rPr>
            </a:br>
            <a:r>
              <a:rPr lang="en-US" b="1" dirty="0">
                <a:solidFill>
                  <a:srgbClr val="0070C0"/>
                </a:solidFill>
                <a:latin typeface="Calibri" panose="020F0502020204030204" pitchFamily="34" charset="0"/>
                <a:cs typeface="Calibri" panose="020F0502020204030204" pitchFamily="34" charset="0"/>
              </a:rPr>
              <a:t>Question and Answers Session:</a:t>
            </a:r>
          </a:p>
        </p:txBody>
      </p:sp>
      <p:sp>
        <p:nvSpPr>
          <p:cNvPr id="3" name="Rectangle 2">
            <a:extLst>
              <a:ext uri="{FF2B5EF4-FFF2-40B4-BE49-F238E27FC236}">
                <a16:creationId xmlns:a16="http://schemas.microsoft.com/office/drawing/2014/main" id="{C68CE593-3FE8-466A-A0EE-CC6441CEEEAA}"/>
              </a:ext>
            </a:extLst>
          </p:cNvPr>
          <p:cNvSpPr>
            <a:spLocks noChangeArrowheads="1"/>
          </p:cNvSpPr>
          <p:nvPr/>
        </p:nvSpPr>
        <p:spPr bwMode="auto">
          <a:xfrm>
            <a:off x="609600" y="363025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Calibri" panose="020F0502020204030204" pitchFamily="34" charset="0"/>
              <a:cs typeface="Calibri" panose="020F0502020204030204" pitchFamily="34" charset="0"/>
            </a:endParaRPr>
          </a:p>
        </p:txBody>
      </p:sp>
      <p:sp>
        <p:nvSpPr>
          <p:cNvPr id="6" name="Rectangle 4">
            <a:extLst>
              <a:ext uri="{FF2B5EF4-FFF2-40B4-BE49-F238E27FC236}">
                <a16:creationId xmlns:a16="http://schemas.microsoft.com/office/drawing/2014/main" id="{185239F5-79B4-4E7C-A88A-067623E171B3}"/>
              </a:ext>
            </a:extLst>
          </p:cNvPr>
          <p:cNvSpPr>
            <a:spLocks noChangeArrowheads="1"/>
          </p:cNvSpPr>
          <p:nvPr/>
        </p:nvSpPr>
        <p:spPr bwMode="auto">
          <a:xfrm>
            <a:off x="5771535" y="284527"/>
            <a:ext cx="91930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3456D244-E0DF-4F4F-A165-0ED54C68FCAD}"/>
              </a:ext>
            </a:extLst>
          </p:cNvPr>
          <p:cNvSpPr/>
          <p:nvPr/>
        </p:nvSpPr>
        <p:spPr>
          <a:xfrm>
            <a:off x="609600" y="5527435"/>
            <a:ext cx="7974497" cy="1077218"/>
          </a:xfrm>
          <a:prstGeom prst="rect">
            <a:avLst/>
          </a:prstGeom>
        </p:spPr>
        <p:txBody>
          <a:bodyPr wrap="square">
            <a:spAutoFit/>
          </a:bodyPr>
          <a:lstStyle/>
          <a:p>
            <a:pPr>
              <a:spcBef>
                <a:spcPts val="1200"/>
              </a:spcBef>
              <a:spcAft>
                <a:spcPts val="1200"/>
              </a:spcAft>
            </a:pPr>
            <a:r>
              <a:rPr lang="en-US" sz="3200" dirty="0">
                <a:solidFill>
                  <a:srgbClr val="0070C0"/>
                </a:solidFill>
                <a:latin typeface="Calibri" panose="020F0502020204030204" pitchFamily="34" charset="0"/>
                <a:cs typeface="Calibri" panose="020F0502020204030204" pitchFamily="34" charset="0"/>
              </a:rPr>
              <a:t>*For specific questions about your project,</a:t>
            </a:r>
            <a:br>
              <a:rPr lang="en-US" sz="3200" dirty="0">
                <a:solidFill>
                  <a:srgbClr val="0070C0"/>
                </a:solidFill>
                <a:latin typeface="Calibri" panose="020F0502020204030204" pitchFamily="34" charset="0"/>
                <a:cs typeface="Calibri" panose="020F0502020204030204" pitchFamily="34" charset="0"/>
              </a:rPr>
            </a:br>
            <a:r>
              <a:rPr lang="en-US" sz="3200" dirty="0">
                <a:solidFill>
                  <a:srgbClr val="0070C0"/>
                </a:solidFill>
                <a:latin typeface="Calibri" panose="020F0502020204030204" pitchFamily="34" charset="0"/>
                <a:cs typeface="Calibri" panose="020F0502020204030204" pitchFamily="34" charset="0"/>
              </a:rPr>
              <a:t>  please contact a Program Director.</a:t>
            </a:r>
          </a:p>
        </p:txBody>
      </p:sp>
      <p:sp>
        <p:nvSpPr>
          <p:cNvPr id="12" name="Content Placeholder 2">
            <a:extLst>
              <a:ext uri="{FF2B5EF4-FFF2-40B4-BE49-F238E27FC236}">
                <a16:creationId xmlns:a16="http://schemas.microsoft.com/office/drawing/2014/main" id="{23690602-B8C1-4645-997D-24B407CFE796}"/>
              </a:ext>
            </a:extLst>
          </p:cNvPr>
          <p:cNvSpPr txBox="1">
            <a:spLocks/>
          </p:cNvSpPr>
          <p:nvPr/>
        </p:nvSpPr>
        <p:spPr>
          <a:xfrm>
            <a:off x="4293719" y="1884052"/>
            <a:ext cx="3358449" cy="12480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200"/>
              </a:spcBef>
              <a:spcAft>
                <a:spcPts val="1200"/>
              </a:spcAft>
              <a:buNone/>
            </a:pPr>
            <a:r>
              <a:rPr lang="en-US" sz="2000" dirty="0">
                <a:solidFill>
                  <a:srgbClr val="0070C0"/>
                </a:solidFill>
                <a:latin typeface="Calibri" panose="020F0502020204030204" pitchFamily="34" charset="0"/>
                <a:cs typeface="Calibri" panose="020F0502020204030204" pitchFamily="34" charset="0"/>
              </a:rPr>
              <a:t>Click on the Q&amp;A icon on the bottom of your Zoom screen, shown here:</a:t>
            </a:r>
          </a:p>
          <a:p>
            <a:pPr marL="0" indent="0">
              <a:spcBef>
                <a:spcPts val="1200"/>
              </a:spcBef>
              <a:spcAft>
                <a:spcPts val="1200"/>
              </a:spcAft>
              <a:buNone/>
            </a:pPr>
            <a:endParaRPr lang="en-US" sz="1400" dirty="0">
              <a:solidFill>
                <a:srgbClr val="0070C0"/>
              </a:solidFill>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sz="1400" dirty="0">
              <a:solidFill>
                <a:srgbClr val="0070C0"/>
              </a:solidFill>
              <a:latin typeface="Calibri" panose="020F0502020204030204" pitchFamily="34" charset="0"/>
              <a:cs typeface="Calibri" panose="020F0502020204030204" pitchFamily="34" charset="0"/>
            </a:endParaRPr>
          </a:p>
        </p:txBody>
      </p:sp>
      <p:sp>
        <p:nvSpPr>
          <p:cNvPr id="13" name="Content Placeholder 2">
            <a:extLst>
              <a:ext uri="{FF2B5EF4-FFF2-40B4-BE49-F238E27FC236}">
                <a16:creationId xmlns:a16="http://schemas.microsoft.com/office/drawing/2014/main" id="{C053C5FA-608B-4353-86AD-EA183A989C49}"/>
              </a:ext>
            </a:extLst>
          </p:cNvPr>
          <p:cNvSpPr txBox="1">
            <a:spLocks/>
          </p:cNvSpPr>
          <p:nvPr/>
        </p:nvSpPr>
        <p:spPr>
          <a:xfrm>
            <a:off x="7874814" y="2781480"/>
            <a:ext cx="3358449" cy="18954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200"/>
              </a:spcBef>
              <a:spcAft>
                <a:spcPts val="1200"/>
              </a:spcAft>
              <a:buNone/>
            </a:pPr>
            <a:r>
              <a:rPr lang="en-US" sz="2000" dirty="0">
                <a:solidFill>
                  <a:srgbClr val="0070C0"/>
                </a:solidFill>
                <a:latin typeface="Calibri" panose="020F0502020204030204" pitchFamily="34" charset="0"/>
                <a:cs typeface="Calibri" panose="020F0502020204030204" pitchFamily="34" charset="0"/>
              </a:rPr>
              <a:t>A Q&amp;A box should appear on your screen. Please enter your question or comment in the box. You may select to submit your question anonymously.</a:t>
            </a:r>
          </a:p>
          <a:p>
            <a:pPr marL="0" indent="0">
              <a:spcBef>
                <a:spcPts val="1200"/>
              </a:spcBef>
              <a:spcAft>
                <a:spcPts val="1200"/>
              </a:spcAft>
              <a:buNone/>
            </a:pPr>
            <a:endParaRPr lang="en-US" sz="1400" dirty="0">
              <a:solidFill>
                <a:srgbClr val="0070C0"/>
              </a:solidFill>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sz="1400" dirty="0">
              <a:solidFill>
                <a:srgbClr val="0070C0"/>
              </a:solidFill>
              <a:latin typeface="Calibri" panose="020F0502020204030204" pitchFamily="34" charset="0"/>
              <a:cs typeface="Calibri" panose="020F0502020204030204" pitchFamily="34" charset="0"/>
            </a:endParaRPr>
          </a:p>
        </p:txBody>
      </p:sp>
      <p:sp>
        <p:nvSpPr>
          <p:cNvPr id="7" name="Arrow: Down 6">
            <a:extLst>
              <a:ext uri="{FF2B5EF4-FFF2-40B4-BE49-F238E27FC236}">
                <a16:creationId xmlns:a16="http://schemas.microsoft.com/office/drawing/2014/main" id="{A2D18AA7-FA4C-4870-8A70-B5CAF220C89F}"/>
              </a:ext>
            </a:extLst>
          </p:cNvPr>
          <p:cNvSpPr/>
          <p:nvPr/>
        </p:nvSpPr>
        <p:spPr>
          <a:xfrm>
            <a:off x="5732287" y="2883640"/>
            <a:ext cx="369651" cy="7003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FEAA06E-74D7-41FA-A11F-CEB41D72DFAE}"/>
              </a:ext>
            </a:extLst>
          </p:cNvPr>
          <p:cNvPicPr>
            <a:picLocks noChangeAspect="1"/>
          </p:cNvPicPr>
          <p:nvPr/>
        </p:nvPicPr>
        <p:blipFill>
          <a:blip r:embed="rId3"/>
          <a:stretch>
            <a:fillRect/>
          </a:stretch>
        </p:blipFill>
        <p:spPr>
          <a:xfrm>
            <a:off x="5486924" y="3785422"/>
            <a:ext cx="901411" cy="874503"/>
          </a:xfrm>
          <a:prstGeom prst="rect">
            <a:avLst/>
          </a:prstGeom>
        </p:spPr>
      </p:pic>
    </p:spTree>
    <p:extLst>
      <p:ext uri="{BB962C8B-B14F-4D97-AF65-F5344CB8AC3E}">
        <p14:creationId xmlns:p14="http://schemas.microsoft.com/office/powerpoint/2010/main" val="4228754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0830CFB-7D3F-4482-885C-FA2E2682A07D}"/>
              </a:ext>
            </a:extLst>
          </p:cNvPr>
          <p:cNvSpPr txBox="1">
            <a:spLocks/>
          </p:cNvSpPr>
          <p:nvPr/>
        </p:nvSpPr>
        <p:spPr>
          <a:xfrm>
            <a:off x="0" y="208152"/>
            <a:ext cx="12192000" cy="15885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alibri" panose="020F0502020204030204" pitchFamily="34" charset="0"/>
                <a:cs typeface="Calibri" panose="020F0502020204030204" pitchFamily="34" charset="0"/>
              </a:rPr>
              <a:t>MCB Virtual Office Hour</a:t>
            </a:r>
          </a:p>
          <a:p>
            <a:pPr algn="ctr"/>
            <a:endParaRPr lang="en-US" sz="1000" b="1" dirty="0">
              <a:latin typeface="Calibri" panose="020F0502020204030204" pitchFamily="34" charset="0"/>
              <a:cs typeface="Calibri" panose="020F0502020204030204" pitchFamily="34" charset="0"/>
            </a:endParaRPr>
          </a:p>
          <a:p>
            <a:pPr algn="ctr"/>
            <a:endParaRPr lang="en-US" b="1" dirty="0">
              <a:solidFill>
                <a:srgbClr val="0070C0"/>
              </a:solidFill>
              <a:latin typeface="Calibri" panose="020F0502020204030204" pitchFamily="34" charset="0"/>
              <a:cs typeface="Calibri" panose="020F0502020204030204" pitchFamily="34" charset="0"/>
            </a:endParaRPr>
          </a:p>
          <a:p>
            <a:pPr algn="ctr"/>
            <a:r>
              <a:rPr lang="en-US" b="1" dirty="0">
                <a:solidFill>
                  <a:srgbClr val="0070C0"/>
                </a:solidFill>
                <a:latin typeface="Calibri" panose="020F0502020204030204" pitchFamily="34" charset="0"/>
                <a:cs typeface="Calibri" panose="020F0502020204030204" pitchFamily="34" charset="0"/>
              </a:rPr>
              <a:t>Today’s Topic</a:t>
            </a:r>
          </a:p>
        </p:txBody>
      </p:sp>
      <p:sp>
        <p:nvSpPr>
          <p:cNvPr id="4" name="Content Placeholder 2">
            <a:extLst>
              <a:ext uri="{FF2B5EF4-FFF2-40B4-BE49-F238E27FC236}">
                <a16:creationId xmlns:a16="http://schemas.microsoft.com/office/drawing/2014/main" id="{A30EE31E-E893-47EA-902C-2BD8FED1007E}"/>
              </a:ext>
            </a:extLst>
          </p:cNvPr>
          <p:cNvSpPr txBox="1">
            <a:spLocks/>
          </p:cNvSpPr>
          <p:nvPr/>
        </p:nvSpPr>
        <p:spPr>
          <a:xfrm>
            <a:off x="1092000" y="2567158"/>
            <a:ext cx="10008000" cy="31438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Open Q-n-A with MCB</a:t>
            </a:r>
          </a:p>
          <a:p>
            <a:pPr marL="7938" indent="0" algn="ctr">
              <a:spcBef>
                <a:spcPts val="1800"/>
              </a:spcBef>
              <a:buSzPct val="150000"/>
              <a:buNone/>
            </a:pPr>
            <a:endParaRPr lang="en-US" sz="1000" dirty="0">
              <a:solidFill>
                <a:srgbClr val="C00000"/>
              </a:solidFill>
              <a:latin typeface="Calibri" panose="020F0502020204030204" pitchFamily="34" charset="0"/>
              <a:cs typeface="Calibri" panose="020F0502020204030204" pitchFamily="34" charset="0"/>
            </a:endParaRPr>
          </a:p>
          <a:p>
            <a:pPr marL="7938" indent="0" algn="ctr">
              <a:spcBef>
                <a:spcPts val="1800"/>
              </a:spcBef>
              <a:buSzPct val="150000"/>
              <a:buNone/>
            </a:pPr>
            <a:endParaRPr lang="en-US" sz="1000" dirty="0">
              <a:solidFill>
                <a:srgbClr val="C00000"/>
              </a:solidFill>
              <a:latin typeface="Calibri" panose="020F0502020204030204" pitchFamily="34" charset="0"/>
              <a:cs typeface="Calibri" panose="020F0502020204030204" pitchFamily="34" charset="0"/>
            </a:endParaRPr>
          </a:p>
          <a:p>
            <a:pPr marL="7938" indent="0" algn="ctr">
              <a:spcBef>
                <a:spcPts val="1800"/>
              </a:spcBef>
              <a:buSzPct val="150000"/>
              <a:buNone/>
            </a:pPr>
            <a:endParaRPr lang="en-US" sz="1000" dirty="0">
              <a:solidFill>
                <a:srgbClr val="C00000"/>
              </a:solidFill>
              <a:latin typeface="Calibri" panose="020F0502020204030204" pitchFamily="34" charset="0"/>
              <a:cs typeface="Calibri" panose="020F0502020204030204" pitchFamily="34" charset="0"/>
            </a:endParaRPr>
          </a:p>
          <a:p>
            <a:pPr marL="7938" indent="0" algn="ctr">
              <a:spcBef>
                <a:spcPts val="1800"/>
              </a:spcBef>
              <a:buSzPct val="150000"/>
              <a:buNone/>
            </a:pPr>
            <a:r>
              <a:rPr lang="en-US" dirty="0">
                <a:solidFill>
                  <a:srgbClr val="C00000"/>
                </a:solidFill>
                <a:latin typeface="Calibri" panose="020F0502020204030204" pitchFamily="34" charset="0"/>
                <a:cs typeface="Calibri" panose="020F0502020204030204" pitchFamily="34" charset="0"/>
              </a:rPr>
              <a:t>Copy of this and Past Presentations at </a:t>
            </a:r>
            <a:r>
              <a:rPr lang="en-US" dirty="0">
                <a:solidFill>
                  <a:srgbClr val="0070C0"/>
                </a:solidFill>
                <a:latin typeface="Calibri" panose="020F0502020204030204" pitchFamily="34" charset="0"/>
                <a:cs typeface="Calibri" panose="020F0502020204030204" pitchFamily="34" charset="0"/>
                <a:hlinkClick r:id="rId3"/>
              </a:rPr>
              <a:t>https://mcbblog.nsfbio.com/office-hours/2/</a:t>
            </a:r>
            <a:endParaRPr lang="en-US" dirty="0">
              <a:solidFill>
                <a:srgbClr val="0070C0"/>
              </a:solidFill>
              <a:latin typeface="Calibri" panose="020F0502020204030204" pitchFamily="34" charset="0"/>
              <a:cs typeface="Calibri" panose="020F0502020204030204" pitchFamily="34" charset="0"/>
            </a:endParaRPr>
          </a:p>
          <a:p>
            <a:pPr marL="7938" indent="0" algn="ctr">
              <a:spcBef>
                <a:spcPts val="1800"/>
              </a:spcBef>
              <a:buSzPct val="150000"/>
              <a:buNone/>
            </a:pPr>
            <a:endParaRPr lang="en-US" sz="4400" b="1" dirty="0">
              <a:solidFill>
                <a:srgbClr val="0070C0"/>
              </a:solidFill>
              <a:latin typeface="Calibri" panose="020F0502020204030204" pitchFamily="34" charset="0"/>
              <a:cs typeface="Calibri" panose="020F0502020204030204" pitchFamily="34" charset="0"/>
            </a:endParaRPr>
          </a:p>
        </p:txBody>
      </p:sp>
      <p:pic>
        <p:nvPicPr>
          <p:cNvPr id="6" name="Picture 5" descr="Text&#10;&#10;Description automatically generated with medium confidence">
            <a:hlinkClick r:id="rId3"/>
            <a:extLst>
              <a:ext uri="{FF2B5EF4-FFF2-40B4-BE49-F238E27FC236}">
                <a16:creationId xmlns:a16="http://schemas.microsoft.com/office/drawing/2014/main" id="{9699696C-8FC3-4CB5-B7FC-86662A305796}"/>
              </a:ext>
            </a:extLst>
          </p:cNvPr>
          <p:cNvPicPr>
            <a:picLocks noChangeAspect="1"/>
          </p:cNvPicPr>
          <p:nvPr/>
        </p:nvPicPr>
        <p:blipFill>
          <a:blip r:embed="rId4"/>
          <a:stretch>
            <a:fillRect/>
          </a:stretch>
        </p:blipFill>
        <p:spPr>
          <a:xfrm>
            <a:off x="3417303" y="5527205"/>
            <a:ext cx="4817068" cy="952372"/>
          </a:xfrm>
          <a:prstGeom prst="rect">
            <a:avLst/>
          </a:prstGeom>
        </p:spPr>
      </p:pic>
    </p:spTree>
    <p:extLst>
      <p:ext uri="{BB962C8B-B14F-4D97-AF65-F5344CB8AC3E}">
        <p14:creationId xmlns:p14="http://schemas.microsoft.com/office/powerpoint/2010/main" val="761232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514" y="139684"/>
            <a:ext cx="10992972" cy="599704"/>
          </a:xfrm>
        </p:spPr>
        <p:txBody>
          <a:bodyPr>
            <a:noAutofit/>
          </a:bodyPr>
          <a:lstStyle/>
          <a:p>
            <a:pPr algn="ctr"/>
            <a:r>
              <a:rPr lang="en-US" sz="4000" b="1" dirty="0">
                <a:latin typeface="Calibri" panose="020F0502020204030204" pitchFamily="34" charset="0"/>
                <a:cs typeface="Calibri" panose="020F0502020204030204" pitchFamily="34" charset="0"/>
              </a:rPr>
              <a:t>Molecular and Cellular Biosciences (MCB)</a:t>
            </a:r>
          </a:p>
        </p:txBody>
      </p:sp>
      <p:sp>
        <p:nvSpPr>
          <p:cNvPr id="3" name="Rectangle 2"/>
          <p:cNvSpPr/>
          <p:nvPr/>
        </p:nvSpPr>
        <p:spPr>
          <a:xfrm>
            <a:off x="551699" y="794341"/>
            <a:ext cx="11088603" cy="2031325"/>
          </a:xfrm>
          <a:prstGeom prst="rect">
            <a:avLst/>
          </a:prstGeom>
          <a:solidFill>
            <a:schemeClr val="accent5">
              <a:lumMod val="75000"/>
            </a:schemeClr>
          </a:solidFill>
          <a:ln>
            <a:noFill/>
          </a:ln>
        </p:spPr>
        <p:txBody>
          <a:bodyPr wrap="square">
            <a:spAutoFit/>
          </a:bodyPr>
          <a:lstStyle/>
          <a:p>
            <a:pPr marL="342900" indent="-342900">
              <a:buFont typeface="Arial" panose="020B0604020202020204" pitchFamily="34" charset="0"/>
              <a:buChar char="•"/>
              <a:defRPr/>
            </a:pPr>
            <a:r>
              <a:rPr lang="en-US" sz="2200" b="1" dirty="0">
                <a:solidFill>
                  <a:schemeClr val="bg1"/>
                </a:solidFill>
                <a:latin typeface="Calibri" panose="020F0502020204030204" pitchFamily="34" charset="0"/>
                <a:cs typeface="Calibri" panose="020F0502020204030204" pitchFamily="34" charset="0"/>
              </a:rPr>
              <a:t>Supports quantitative, predictive and theory-driven research to understand complex living systems at the molecular, subcellular, and cellular levels</a:t>
            </a:r>
          </a:p>
          <a:p>
            <a:pPr>
              <a:defRPr/>
            </a:pPr>
            <a:endParaRPr lang="en-US" sz="800" b="1"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defRPr/>
            </a:pPr>
            <a:r>
              <a:rPr lang="en-US" sz="2200" b="1" dirty="0">
                <a:solidFill>
                  <a:schemeClr val="bg1"/>
                </a:solidFill>
                <a:latin typeface="Calibri" panose="020F0502020204030204" pitchFamily="34" charset="0"/>
                <a:cs typeface="Calibri" panose="020F0502020204030204" pitchFamily="34" charset="0"/>
              </a:rPr>
              <a:t>Encourages use of approaches at intersections of biology and other disciplines</a:t>
            </a:r>
          </a:p>
          <a:p>
            <a:pPr>
              <a:defRPr/>
            </a:pPr>
            <a:endParaRPr lang="en-US" sz="800" b="1"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defRPr/>
            </a:pPr>
            <a:r>
              <a:rPr lang="en-US" sz="2200" b="1" dirty="0">
                <a:solidFill>
                  <a:schemeClr val="bg1"/>
                </a:solidFill>
                <a:latin typeface="Calibri" panose="020F0502020204030204" pitchFamily="34" charset="0"/>
                <a:cs typeface="Calibri" panose="020F0502020204030204" pitchFamily="34" charset="0"/>
              </a:rPr>
              <a:t>Promotes activities that build capacity and ensure diversity, equity and inclusion in the scientific enterprise.</a:t>
            </a:r>
          </a:p>
        </p:txBody>
      </p:sp>
      <p:grpSp>
        <p:nvGrpSpPr>
          <p:cNvPr id="48" name="Group 47">
            <a:extLst>
              <a:ext uri="{FF2B5EF4-FFF2-40B4-BE49-F238E27FC236}">
                <a16:creationId xmlns:a16="http://schemas.microsoft.com/office/drawing/2014/main" id="{4F596F64-2757-9844-8167-419046AE2378}"/>
              </a:ext>
            </a:extLst>
          </p:cNvPr>
          <p:cNvGrpSpPr/>
          <p:nvPr/>
        </p:nvGrpSpPr>
        <p:grpSpPr>
          <a:xfrm>
            <a:off x="5650332" y="3178806"/>
            <a:ext cx="2269158" cy="2533731"/>
            <a:chOff x="1697896" y="3172396"/>
            <a:chExt cx="2269158" cy="2533731"/>
          </a:xfrm>
        </p:grpSpPr>
        <p:sp>
          <p:nvSpPr>
            <p:cNvPr id="39" name="Rounded Rectangle 8">
              <a:extLst>
                <a:ext uri="{FF2B5EF4-FFF2-40B4-BE49-F238E27FC236}">
                  <a16:creationId xmlns:a16="http://schemas.microsoft.com/office/drawing/2014/main" id="{9B43EFDC-C5DF-4084-BBB0-FCB55A6973A0}"/>
                </a:ext>
              </a:extLst>
            </p:cNvPr>
            <p:cNvSpPr/>
            <p:nvPr/>
          </p:nvSpPr>
          <p:spPr>
            <a:xfrm>
              <a:off x="1697896" y="3209722"/>
              <a:ext cx="2159414" cy="730642"/>
            </a:xfrm>
            <a:prstGeom prst="roundRect">
              <a:avLst/>
            </a:prstGeom>
            <a:solidFill>
              <a:schemeClr val="accent4">
                <a:lumMod val="75000"/>
              </a:schemeClr>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761332"/>
              <a:endParaRPr lang="en-US" sz="1667" dirty="0">
                <a:solidFill>
                  <a:srgbClr val="FFFFFF"/>
                </a:solidFill>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4D317E30-0B32-40BE-8D33-90D140531A32}"/>
                </a:ext>
              </a:extLst>
            </p:cNvPr>
            <p:cNvSpPr txBox="1"/>
            <p:nvPr/>
          </p:nvSpPr>
          <p:spPr>
            <a:xfrm>
              <a:off x="1714822" y="3374791"/>
              <a:ext cx="1138453" cy="461665"/>
            </a:xfrm>
            <a:prstGeom prst="rect">
              <a:avLst/>
            </a:prstGeom>
            <a:noFill/>
          </p:spPr>
          <p:txBody>
            <a:bodyPr wrap="none" rtlCol="0">
              <a:spAutoFit/>
            </a:bodyPr>
            <a:lstStyle/>
            <a:p>
              <a:pPr defTabSz="761332"/>
              <a:r>
                <a:rPr lang="en-US" sz="2400" dirty="0">
                  <a:solidFill>
                    <a:srgbClr val="FFFFFF"/>
                  </a:solidFill>
                  <a:latin typeface="Calibri" panose="020F0502020204030204" pitchFamily="34" charset="0"/>
                  <a:cs typeface="Calibri" panose="020F0502020204030204" pitchFamily="34" charset="0"/>
                </a:rPr>
                <a:t>$152 M</a:t>
              </a:r>
            </a:p>
          </p:txBody>
        </p:sp>
        <p:sp>
          <p:nvSpPr>
            <p:cNvPr id="41" name="TextBox 40">
              <a:extLst>
                <a:ext uri="{FF2B5EF4-FFF2-40B4-BE49-F238E27FC236}">
                  <a16:creationId xmlns:a16="http://schemas.microsoft.com/office/drawing/2014/main" id="{6D083C59-38AD-43FB-9D44-666D02874F7C}"/>
                </a:ext>
              </a:extLst>
            </p:cNvPr>
            <p:cNvSpPr txBox="1"/>
            <p:nvPr/>
          </p:nvSpPr>
          <p:spPr>
            <a:xfrm>
              <a:off x="2755139" y="3172396"/>
              <a:ext cx="1211915" cy="830997"/>
            </a:xfrm>
            <a:prstGeom prst="rect">
              <a:avLst/>
            </a:prstGeom>
            <a:noFill/>
          </p:spPr>
          <p:txBody>
            <a:bodyPr wrap="square" rtlCol="0" anchor="ctr" anchorCtr="0">
              <a:spAutoFit/>
            </a:bodyPr>
            <a:lstStyle/>
            <a:p>
              <a:pPr algn="ctr" defTabSz="761332"/>
              <a:r>
                <a:rPr lang="en-US" sz="1600" b="1" dirty="0">
                  <a:solidFill>
                    <a:srgbClr val="FFFFFF"/>
                  </a:solidFill>
                  <a:latin typeface="Calibri" panose="020F0502020204030204" pitchFamily="34" charset="0"/>
                  <a:cs typeface="Calibri" panose="020F0502020204030204" pitchFamily="34" charset="0"/>
                </a:rPr>
                <a:t>FY 2020 Research</a:t>
              </a:r>
            </a:p>
            <a:p>
              <a:pPr algn="ctr" defTabSz="761332"/>
              <a:r>
                <a:rPr lang="en-US" sz="1600" b="1" dirty="0">
                  <a:solidFill>
                    <a:srgbClr val="FFFFFF"/>
                  </a:solidFill>
                  <a:latin typeface="Calibri" panose="020F0502020204030204" pitchFamily="34" charset="0"/>
                  <a:cs typeface="Calibri" panose="020F0502020204030204" pitchFamily="34" charset="0"/>
                </a:rPr>
                <a:t>Budget</a:t>
              </a:r>
            </a:p>
          </p:txBody>
        </p:sp>
        <p:sp>
          <p:nvSpPr>
            <p:cNvPr id="36" name="Rounded Rectangle 12">
              <a:extLst>
                <a:ext uri="{FF2B5EF4-FFF2-40B4-BE49-F238E27FC236}">
                  <a16:creationId xmlns:a16="http://schemas.microsoft.com/office/drawing/2014/main" id="{3B731367-000F-4BCF-9624-0370F62C9153}"/>
                </a:ext>
              </a:extLst>
            </p:cNvPr>
            <p:cNvSpPr/>
            <p:nvPr/>
          </p:nvSpPr>
          <p:spPr>
            <a:xfrm>
              <a:off x="1810190" y="4157989"/>
              <a:ext cx="1913221" cy="730642"/>
            </a:xfrm>
            <a:prstGeom prst="roundRect">
              <a:avLst/>
            </a:prstGeom>
            <a:solidFill>
              <a:schemeClr val="accent2">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761332"/>
              <a:endParaRPr lang="en-US" sz="1667" dirty="0">
                <a:solidFill>
                  <a:srgbClr val="FFFFFF"/>
                </a:solidFill>
                <a:latin typeface="Calibri" panose="020F0502020204030204" pitchFamily="34" charset="0"/>
                <a:cs typeface="Calibri" panose="020F0502020204030204" pitchFamily="34" charset="0"/>
              </a:endParaRPr>
            </a:p>
          </p:txBody>
        </p:sp>
        <p:pic>
          <p:nvPicPr>
            <p:cNvPr id="37" name="Picture 36">
              <a:extLst>
                <a:ext uri="{FF2B5EF4-FFF2-40B4-BE49-F238E27FC236}">
                  <a16:creationId xmlns:a16="http://schemas.microsoft.com/office/drawing/2014/main" id="{C8BE0B56-AF8C-4B44-B8F4-07328EAD1E8E}"/>
                </a:ext>
              </a:extLst>
            </p:cNvPr>
            <p:cNvPicPr>
              <a:picLocks noChangeAspect="1"/>
            </p:cNvPicPr>
            <p:nvPr/>
          </p:nvPicPr>
          <p:blipFill>
            <a:blip r:embed="rId3" cstate="print"/>
            <a:stretch>
              <a:fillRect/>
            </a:stretch>
          </p:blipFill>
          <p:spPr>
            <a:xfrm>
              <a:off x="1859200" y="4313997"/>
              <a:ext cx="630604" cy="435195"/>
            </a:xfrm>
            <a:prstGeom prst="rect">
              <a:avLst/>
            </a:prstGeom>
            <a:solidFill>
              <a:schemeClr val="accent2">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pic>
        <p:sp>
          <p:nvSpPr>
            <p:cNvPr id="38" name="TextBox 37">
              <a:extLst>
                <a:ext uri="{FF2B5EF4-FFF2-40B4-BE49-F238E27FC236}">
                  <a16:creationId xmlns:a16="http://schemas.microsoft.com/office/drawing/2014/main" id="{97127C23-46B4-40BC-BC63-26295446D238}"/>
                </a:ext>
              </a:extLst>
            </p:cNvPr>
            <p:cNvSpPr txBox="1"/>
            <p:nvPr/>
          </p:nvSpPr>
          <p:spPr>
            <a:xfrm>
              <a:off x="2626679" y="4184355"/>
              <a:ext cx="1141678" cy="707886"/>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nchor="ctr" anchorCtr="0">
              <a:spAutoFit/>
            </a:bodyPr>
            <a:lstStyle/>
            <a:p>
              <a:pPr algn="ctr" defTabSz="761332"/>
              <a:r>
                <a:rPr lang="en-US" sz="2400" dirty="0">
                  <a:solidFill>
                    <a:srgbClr val="FFFFFF"/>
                  </a:solidFill>
                  <a:latin typeface="Calibri" panose="020F0502020204030204" pitchFamily="34" charset="0"/>
                  <a:cs typeface="Calibri" panose="020F0502020204030204" pitchFamily="34" charset="0"/>
                </a:rPr>
                <a:t>613</a:t>
              </a:r>
            </a:p>
            <a:p>
              <a:pPr algn="ctr" defTabSz="761332"/>
              <a:r>
                <a:rPr lang="en-US" sz="1600" b="1" dirty="0">
                  <a:solidFill>
                    <a:srgbClr val="FFFFFF"/>
                  </a:solidFill>
                  <a:latin typeface="Calibri" panose="020F0502020204030204" pitchFamily="34" charset="0"/>
                  <a:cs typeface="Calibri" panose="020F0502020204030204" pitchFamily="34" charset="0"/>
                </a:rPr>
                <a:t>Proposals</a:t>
              </a:r>
            </a:p>
          </p:txBody>
        </p:sp>
        <p:sp>
          <p:nvSpPr>
            <p:cNvPr id="27" name="TextBox 26">
              <a:extLst>
                <a:ext uri="{FF2B5EF4-FFF2-40B4-BE49-F238E27FC236}">
                  <a16:creationId xmlns:a16="http://schemas.microsoft.com/office/drawing/2014/main" id="{802CFF1D-DF5D-4C4F-8654-06266F529395}"/>
                </a:ext>
              </a:extLst>
            </p:cNvPr>
            <p:cNvSpPr txBox="1"/>
            <p:nvPr/>
          </p:nvSpPr>
          <p:spPr>
            <a:xfrm>
              <a:off x="2635449" y="5029019"/>
              <a:ext cx="1021077" cy="677108"/>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chorCtr="0">
              <a:spAutoFit/>
            </a:bodyPr>
            <a:lstStyle/>
            <a:p>
              <a:pPr algn="ctr" defTabSz="761332"/>
              <a:r>
                <a:rPr lang="en-US" sz="2400" dirty="0">
                  <a:solidFill>
                    <a:srgbClr val="FFFFFF"/>
                  </a:solidFill>
                  <a:latin typeface="Calibri" panose="020F0502020204030204" pitchFamily="34" charset="0"/>
                  <a:cs typeface="Calibri" panose="020F0502020204030204" pitchFamily="34" charset="0"/>
                </a:rPr>
                <a:t>17</a:t>
              </a:r>
            </a:p>
            <a:p>
              <a:pPr algn="ctr" defTabSz="761332"/>
              <a:r>
                <a:rPr lang="en-US" sz="1400" b="1" dirty="0">
                  <a:solidFill>
                    <a:srgbClr val="FFFFFF"/>
                  </a:solidFill>
                  <a:latin typeface="Calibri" panose="020F0502020204030204" pitchFamily="34" charset="0"/>
                  <a:cs typeface="Calibri" panose="020F0502020204030204" pitchFamily="34" charset="0"/>
                </a:rPr>
                <a:t>Panels</a:t>
              </a:r>
            </a:p>
          </p:txBody>
        </p:sp>
      </p:grpSp>
      <p:sp>
        <p:nvSpPr>
          <p:cNvPr id="18" name="Right Brace 17">
            <a:extLst>
              <a:ext uri="{FF2B5EF4-FFF2-40B4-BE49-F238E27FC236}">
                <a16:creationId xmlns:a16="http://schemas.microsoft.com/office/drawing/2014/main" id="{13D80A2C-C669-4B15-BB45-0D337FBD90CF}"/>
              </a:ext>
            </a:extLst>
          </p:cNvPr>
          <p:cNvSpPr/>
          <p:nvPr/>
        </p:nvSpPr>
        <p:spPr>
          <a:xfrm>
            <a:off x="7828311" y="3153603"/>
            <a:ext cx="336416" cy="2672084"/>
          </a:xfrm>
          <a:prstGeom prst="rightBrace">
            <a:avLst/>
          </a:prstGeom>
          <a:ln w="38100"/>
        </p:spPr>
        <p:style>
          <a:lnRef idx="1">
            <a:schemeClr val="accent3"/>
          </a:lnRef>
          <a:fillRef idx="0">
            <a:schemeClr val="accent3"/>
          </a:fillRef>
          <a:effectRef idx="0">
            <a:schemeClr val="accent3"/>
          </a:effectRef>
          <a:fontRef idx="minor">
            <a:schemeClr val="tx1"/>
          </a:fontRef>
        </p:style>
        <p:txBody>
          <a:bodyPr lIns="53310" tIns="26653" rIns="53310" bIns="26653" anchor="ctr"/>
          <a:lstStyle/>
          <a:p>
            <a:pPr algn="ctr" defTabSz="761446">
              <a:defRPr/>
            </a:pPr>
            <a:endParaRPr lang="en-US" sz="1667" dirty="0">
              <a:solidFill>
                <a:srgbClr val="FFFFFF"/>
              </a:solidFill>
              <a:latin typeface="Calibri" panose="020F0502020204030204" pitchFamily="34" charset="0"/>
              <a:cs typeface="Calibri" panose="020F0502020204030204" pitchFamily="34" charset="0"/>
            </a:endParaRPr>
          </a:p>
        </p:txBody>
      </p:sp>
      <p:sp>
        <p:nvSpPr>
          <p:cNvPr id="33" name="Rounded Rectangle 16">
            <a:extLst>
              <a:ext uri="{FF2B5EF4-FFF2-40B4-BE49-F238E27FC236}">
                <a16:creationId xmlns:a16="http://schemas.microsoft.com/office/drawing/2014/main" id="{1270CD18-D62D-4434-8005-D5D10D413F18}"/>
              </a:ext>
            </a:extLst>
          </p:cNvPr>
          <p:cNvSpPr/>
          <p:nvPr/>
        </p:nvSpPr>
        <p:spPr>
          <a:xfrm>
            <a:off x="5754108" y="5119692"/>
            <a:ext cx="1913220" cy="734996"/>
          </a:xfrm>
          <a:prstGeom prst="roundRect">
            <a:avLst/>
          </a:prstGeom>
          <a:solidFill>
            <a:srgbClr val="166B83"/>
          </a:solidFill>
          <a:ln w="254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761332"/>
            <a:endParaRPr lang="en-US" sz="1667" dirty="0">
              <a:solidFill>
                <a:srgbClr val="FFFFFF"/>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99355A76-8622-4891-8237-A8C2314067C5}"/>
              </a:ext>
            </a:extLst>
          </p:cNvPr>
          <p:cNvSpPr txBox="1"/>
          <p:nvPr/>
        </p:nvSpPr>
        <p:spPr>
          <a:xfrm>
            <a:off x="6684638" y="5138829"/>
            <a:ext cx="824393" cy="707886"/>
          </a:xfrm>
          <a:prstGeom prst="rect">
            <a:avLst/>
          </a:prstGeom>
          <a:noFill/>
        </p:spPr>
        <p:txBody>
          <a:bodyPr wrap="none" rtlCol="0" anchor="ctr" anchorCtr="0">
            <a:spAutoFit/>
          </a:bodyPr>
          <a:lstStyle/>
          <a:p>
            <a:pPr algn="ctr" defTabSz="761332"/>
            <a:r>
              <a:rPr lang="en-US" sz="2400" dirty="0">
                <a:solidFill>
                  <a:srgbClr val="FFFFFF"/>
                </a:solidFill>
                <a:latin typeface="Calibri" panose="020F0502020204030204" pitchFamily="34" charset="0"/>
                <a:cs typeface="Calibri" panose="020F0502020204030204" pitchFamily="34" charset="0"/>
              </a:rPr>
              <a:t>250</a:t>
            </a:r>
          </a:p>
          <a:p>
            <a:pPr algn="ctr" defTabSz="761332"/>
            <a:r>
              <a:rPr lang="en-US" sz="1600" b="1" dirty="0">
                <a:solidFill>
                  <a:srgbClr val="FFFFFF"/>
                </a:solidFill>
                <a:latin typeface="Calibri" panose="020F0502020204030204" pitchFamily="34" charset="0"/>
                <a:cs typeface="Calibri" panose="020F0502020204030204" pitchFamily="34" charset="0"/>
              </a:rPr>
              <a:t>Awards</a:t>
            </a:r>
          </a:p>
        </p:txBody>
      </p:sp>
      <p:sp>
        <p:nvSpPr>
          <p:cNvPr id="28" name="Oval 27">
            <a:extLst>
              <a:ext uri="{FF2B5EF4-FFF2-40B4-BE49-F238E27FC236}">
                <a16:creationId xmlns:a16="http://schemas.microsoft.com/office/drawing/2014/main" id="{A80C4A6C-FBE8-479C-BDDE-8A9C20DF416B}"/>
              </a:ext>
            </a:extLst>
          </p:cNvPr>
          <p:cNvSpPr/>
          <p:nvPr/>
        </p:nvSpPr>
        <p:spPr>
          <a:xfrm>
            <a:off x="8985293" y="3219829"/>
            <a:ext cx="1631440" cy="882838"/>
          </a:xfrm>
          <a:prstGeom prst="ellipse">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defTabSz="761332"/>
            <a:endParaRPr lang="en-US" sz="1500" dirty="0">
              <a:solidFill>
                <a:srgbClr val="FFFFFF"/>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1ACE1D2D-591A-4C96-AA23-4EC75879FD39}"/>
              </a:ext>
            </a:extLst>
          </p:cNvPr>
          <p:cNvSpPr txBox="1"/>
          <p:nvPr/>
        </p:nvSpPr>
        <p:spPr>
          <a:xfrm>
            <a:off x="9019147" y="3458965"/>
            <a:ext cx="1021078" cy="461665"/>
          </a:xfrm>
          <a:prstGeom prst="rect">
            <a:avLst/>
          </a:prstGeom>
          <a:noFill/>
        </p:spPr>
        <p:txBody>
          <a:bodyPr wrap="square" rtlCol="0">
            <a:spAutoFit/>
          </a:bodyPr>
          <a:lstStyle/>
          <a:p>
            <a:pPr defTabSz="761332"/>
            <a:r>
              <a:rPr lang="en-US" sz="2400" dirty="0">
                <a:solidFill>
                  <a:srgbClr val="FFFFFF"/>
                </a:solidFill>
                <a:latin typeface="Calibri" panose="020F0502020204030204" pitchFamily="34" charset="0"/>
                <a:cs typeface="Calibri" panose="020F0502020204030204" pitchFamily="34" charset="0"/>
              </a:rPr>
              <a:t>~35%</a:t>
            </a:r>
          </a:p>
        </p:txBody>
      </p:sp>
      <p:sp>
        <p:nvSpPr>
          <p:cNvPr id="30" name="TextBox 29">
            <a:extLst>
              <a:ext uri="{FF2B5EF4-FFF2-40B4-BE49-F238E27FC236}">
                <a16:creationId xmlns:a16="http://schemas.microsoft.com/office/drawing/2014/main" id="{0B08BFDE-779A-4669-9AFE-33FD12AE6818}"/>
              </a:ext>
            </a:extLst>
          </p:cNvPr>
          <p:cNvSpPr txBox="1"/>
          <p:nvPr/>
        </p:nvSpPr>
        <p:spPr>
          <a:xfrm>
            <a:off x="9651868" y="3390695"/>
            <a:ext cx="1035595" cy="584775"/>
          </a:xfrm>
          <a:prstGeom prst="rect">
            <a:avLst/>
          </a:prstGeom>
          <a:noFill/>
        </p:spPr>
        <p:txBody>
          <a:bodyPr wrap="square" rtlCol="0">
            <a:spAutoFit/>
          </a:bodyPr>
          <a:lstStyle/>
          <a:p>
            <a:pPr algn="ctr" defTabSz="761332"/>
            <a:r>
              <a:rPr lang="en-US" sz="1600" b="1" dirty="0">
                <a:solidFill>
                  <a:srgbClr val="FFFFFF"/>
                </a:solidFill>
                <a:latin typeface="Calibri" panose="020F0502020204030204" pitchFamily="34" charset="0"/>
                <a:cs typeface="Calibri" panose="020F0502020204030204" pitchFamily="34" charset="0"/>
              </a:rPr>
              <a:t>Success rate</a:t>
            </a:r>
          </a:p>
        </p:txBody>
      </p:sp>
      <p:pic>
        <p:nvPicPr>
          <p:cNvPr id="16" name="Graphic 15" descr="Shooting star outline">
            <a:extLst>
              <a:ext uri="{FF2B5EF4-FFF2-40B4-BE49-F238E27FC236}">
                <a16:creationId xmlns:a16="http://schemas.microsoft.com/office/drawing/2014/main" id="{8C758E89-825D-5F4F-8138-D543DC2B89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9351" y="5138527"/>
            <a:ext cx="734996" cy="734996"/>
          </a:xfrm>
          <a:prstGeom prst="rect">
            <a:avLst/>
          </a:prstGeom>
        </p:spPr>
      </p:pic>
      <p:grpSp>
        <p:nvGrpSpPr>
          <p:cNvPr id="56" name="Group 55">
            <a:extLst>
              <a:ext uri="{FF2B5EF4-FFF2-40B4-BE49-F238E27FC236}">
                <a16:creationId xmlns:a16="http://schemas.microsoft.com/office/drawing/2014/main" id="{3BD16320-250D-2241-A4AD-018BA74E0A41}"/>
              </a:ext>
            </a:extLst>
          </p:cNvPr>
          <p:cNvGrpSpPr/>
          <p:nvPr/>
        </p:nvGrpSpPr>
        <p:grpSpPr>
          <a:xfrm>
            <a:off x="8539229" y="4268940"/>
            <a:ext cx="2519266" cy="1676932"/>
            <a:chOff x="8470819" y="3567461"/>
            <a:chExt cx="2519266" cy="1676932"/>
          </a:xfrm>
        </p:grpSpPr>
        <p:sp>
          <p:nvSpPr>
            <p:cNvPr id="49" name="Rounded Rectangle 16">
              <a:extLst>
                <a:ext uri="{FF2B5EF4-FFF2-40B4-BE49-F238E27FC236}">
                  <a16:creationId xmlns:a16="http://schemas.microsoft.com/office/drawing/2014/main" id="{CEAC7A6A-F6CC-EE4B-BD12-67A6E19E4D10}"/>
                </a:ext>
              </a:extLst>
            </p:cNvPr>
            <p:cNvSpPr/>
            <p:nvPr/>
          </p:nvSpPr>
          <p:spPr>
            <a:xfrm>
              <a:off x="8470819" y="3567461"/>
              <a:ext cx="2519265" cy="734996"/>
            </a:xfrm>
            <a:prstGeom prst="roundRect">
              <a:avLst/>
            </a:prstGeom>
            <a:solidFill>
              <a:schemeClr val="accent4"/>
            </a:solid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761332"/>
              <a:endParaRPr lang="en-US" sz="1667" dirty="0">
                <a:solidFill>
                  <a:srgbClr val="FFFFFF"/>
                </a:solidFill>
                <a:highlight>
                  <a:srgbClr val="565EF8"/>
                </a:highlight>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9E2DCAF7-9E6E-5E4B-A795-AB9EBC5D351C}"/>
                </a:ext>
              </a:extLst>
            </p:cNvPr>
            <p:cNvSpPr txBox="1"/>
            <p:nvPr/>
          </p:nvSpPr>
          <p:spPr>
            <a:xfrm>
              <a:off x="8470820" y="3620972"/>
              <a:ext cx="2519265" cy="646331"/>
            </a:xfrm>
            <a:prstGeom prst="rect">
              <a:avLst/>
            </a:prstGeom>
            <a:noFill/>
          </p:spPr>
          <p:txBody>
            <a:bodyPr wrap="square" rtlCol="0" anchor="ctr" anchorCtr="0">
              <a:spAutoFit/>
            </a:bodyPr>
            <a:lstStyle/>
            <a:p>
              <a:pPr algn="ctr" defTabSz="761332"/>
              <a:r>
                <a:rPr lang="en-US" b="1" dirty="0">
                  <a:solidFill>
                    <a:srgbClr val="FFFFFF"/>
                  </a:solidFill>
                  <a:latin typeface="Calibri" panose="020F0502020204030204" pitchFamily="34" charset="0"/>
                  <a:cs typeface="Calibri" panose="020F0502020204030204" pitchFamily="34" charset="0"/>
                </a:rPr>
                <a:t>Average award size: &gt;$200 K/year</a:t>
              </a:r>
            </a:p>
          </p:txBody>
        </p:sp>
        <p:sp>
          <p:nvSpPr>
            <p:cNvPr id="51" name="Rounded Rectangle 16">
              <a:extLst>
                <a:ext uri="{FF2B5EF4-FFF2-40B4-BE49-F238E27FC236}">
                  <a16:creationId xmlns:a16="http://schemas.microsoft.com/office/drawing/2014/main" id="{5BAB9C6A-E601-624C-8AAA-164D4B7E6A79}"/>
                </a:ext>
              </a:extLst>
            </p:cNvPr>
            <p:cNvSpPr/>
            <p:nvPr/>
          </p:nvSpPr>
          <p:spPr>
            <a:xfrm>
              <a:off x="8715782" y="4509397"/>
              <a:ext cx="1994585" cy="734996"/>
            </a:xfrm>
            <a:prstGeom prst="roundRect">
              <a:avLst/>
            </a:prstGeom>
            <a:solidFill>
              <a:srgbClr val="565EF8"/>
            </a:solid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761332"/>
              <a:endParaRPr lang="en-US" sz="1667" dirty="0">
                <a:solidFill>
                  <a:srgbClr val="FFFFFF"/>
                </a:solidFill>
                <a:highlight>
                  <a:srgbClr val="565EF8"/>
                </a:highlight>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CEA6D77F-8646-C049-B870-C1CC82DF9A63}"/>
                </a:ext>
              </a:extLst>
            </p:cNvPr>
            <p:cNvSpPr txBox="1"/>
            <p:nvPr/>
          </p:nvSpPr>
          <p:spPr>
            <a:xfrm>
              <a:off x="8776376" y="4553729"/>
              <a:ext cx="1873396" cy="646331"/>
            </a:xfrm>
            <a:prstGeom prst="rect">
              <a:avLst/>
            </a:prstGeom>
            <a:noFill/>
          </p:spPr>
          <p:txBody>
            <a:bodyPr wrap="square" rtlCol="0" anchor="ctr" anchorCtr="0">
              <a:spAutoFit/>
            </a:bodyPr>
            <a:lstStyle/>
            <a:p>
              <a:pPr algn="ctr" defTabSz="761332"/>
              <a:r>
                <a:rPr lang="en-US" b="1" dirty="0">
                  <a:solidFill>
                    <a:srgbClr val="FFFFFF"/>
                  </a:solidFill>
                  <a:latin typeface="Calibri" panose="020F0502020204030204" pitchFamily="34" charset="0"/>
                  <a:cs typeface="Calibri" panose="020F0502020204030204" pitchFamily="34" charset="0"/>
                </a:rPr>
                <a:t>Award duration:       </a:t>
              </a:r>
            </a:p>
            <a:p>
              <a:pPr algn="ctr" defTabSz="761332"/>
              <a:r>
                <a:rPr lang="en-US" b="1" dirty="0">
                  <a:solidFill>
                    <a:srgbClr val="FFFFFF"/>
                  </a:solidFill>
                  <a:latin typeface="Calibri" panose="020F0502020204030204" pitchFamily="34" charset="0"/>
                  <a:cs typeface="Calibri" panose="020F0502020204030204" pitchFamily="34" charset="0"/>
                </a:rPr>
                <a:t>2-5 years</a:t>
              </a:r>
            </a:p>
          </p:txBody>
        </p:sp>
      </p:grpSp>
      <p:sp>
        <p:nvSpPr>
          <p:cNvPr id="42" name="Rectangle 2">
            <a:extLst>
              <a:ext uri="{FF2B5EF4-FFF2-40B4-BE49-F238E27FC236}">
                <a16:creationId xmlns:a16="http://schemas.microsoft.com/office/drawing/2014/main" id="{729D3A20-90F0-48DB-942B-F58D9C141F35}"/>
              </a:ext>
            </a:extLst>
          </p:cNvPr>
          <p:cNvSpPr txBox="1">
            <a:spLocks noChangeArrowheads="1"/>
          </p:cNvSpPr>
          <p:nvPr/>
        </p:nvSpPr>
        <p:spPr>
          <a:xfrm>
            <a:off x="704787" y="3557137"/>
            <a:ext cx="4502766" cy="2252504"/>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defRPr/>
            </a:pPr>
            <a:r>
              <a:rPr lang="en-US" sz="2400" b="1" dirty="0">
                <a:latin typeface="Calibri" panose="020F0502020204030204" pitchFamily="34" charset="0"/>
                <a:cs typeface="Calibri" panose="020F0502020204030204" pitchFamily="34" charset="0"/>
              </a:rPr>
              <a:t>Molecular Biophysics</a:t>
            </a:r>
          </a:p>
          <a:p>
            <a:pPr>
              <a:spcBef>
                <a:spcPts val="600"/>
              </a:spcBef>
              <a:spcAft>
                <a:spcPts val="600"/>
              </a:spcAft>
              <a:defRPr/>
            </a:pPr>
            <a:r>
              <a:rPr lang="en-US" sz="2400" b="1" dirty="0">
                <a:latin typeface="Calibri" panose="020F0502020204030204" pitchFamily="34" charset="0"/>
                <a:cs typeface="Calibri" panose="020F0502020204030204" pitchFamily="34" charset="0"/>
              </a:rPr>
              <a:t>Genetic Mechanisms</a:t>
            </a:r>
          </a:p>
          <a:p>
            <a:pPr>
              <a:spcBef>
                <a:spcPts val="600"/>
              </a:spcBef>
              <a:spcAft>
                <a:spcPts val="600"/>
              </a:spcAft>
              <a:defRPr/>
            </a:pPr>
            <a:r>
              <a:rPr lang="en-US" sz="2400" b="1" dirty="0">
                <a:latin typeface="Calibri" panose="020F0502020204030204" pitchFamily="34" charset="0"/>
                <a:cs typeface="Calibri" panose="020F0502020204030204" pitchFamily="34" charset="0"/>
              </a:rPr>
              <a:t>Cellular Dynamics and Function</a:t>
            </a:r>
          </a:p>
          <a:p>
            <a:pPr>
              <a:spcBef>
                <a:spcPts val="600"/>
              </a:spcBef>
              <a:spcAft>
                <a:spcPts val="600"/>
              </a:spcAft>
              <a:defRPr/>
            </a:pPr>
            <a:r>
              <a:rPr lang="en-US" sz="2400" b="1" dirty="0">
                <a:latin typeface="Calibri" panose="020F0502020204030204" pitchFamily="34" charset="0"/>
                <a:cs typeface="Calibri" panose="020F0502020204030204" pitchFamily="34" charset="0"/>
              </a:rPr>
              <a:t>Systems and Synthetic Biology</a:t>
            </a:r>
          </a:p>
        </p:txBody>
      </p:sp>
      <p:sp>
        <p:nvSpPr>
          <p:cNvPr id="43" name="Rectangle 42">
            <a:hlinkClick r:id="rId6"/>
            <a:extLst>
              <a:ext uri="{FF2B5EF4-FFF2-40B4-BE49-F238E27FC236}">
                <a16:creationId xmlns:a16="http://schemas.microsoft.com/office/drawing/2014/main" id="{0CD7ECC1-FA6D-4441-8C57-BA7831E0739A}"/>
              </a:ext>
            </a:extLst>
          </p:cNvPr>
          <p:cNvSpPr/>
          <p:nvPr/>
        </p:nvSpPr>
        <p:spPr>
          <a:xfrm>
            <a:off x="683352" y="5982206"/>
            <a:ext cx="6780179" cy="369332"/>
          </a:xfrm>
          <a:prstGeom prst="rect">
            <a:avLst/>
          </a:prstGeom>
        </p:spPr>
        <p:txBody>
          <a:bodyPr wrap="square">
            <a:spAutoFit/>
          </a:bodyPr>
          <a:lstStyle/>
          <a:p>
            <a:r>
              <a:rPr lang="en-US" dirty="0">
                <a:latin typeface="Calibri" panose="020F0502020204030204" pitchFamily="34" charset="0"/>
                <a:cs typeface="Calibri" panose="020F0502020204030204" pitchFamily="34" charset="0"/>
                <a:hlinkClick r:id="rId6"/>
              </a:rPr>
              <a:t>https://www.nsf.gov/funding/programs.jsp?org=MCB</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5367373"/>
      </p:ext>
    </p:extLst>
  </p:cSld>
  <p:clrMapOvr>
    <a:masterClrMapping/>
  </p:clrMapOvr>
  <p:transition spd="slow" advClick="0" advTm="4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2">
            <a:extLst>
              <a:ext uri="{FF2B5EF4-FFF2-40B4-BE49-F238E27FC236}">
                <a16:creationId xmlns:a16="http://schemas.microsoft.com/office/drawing/2014/main" id="{E442E59C-4CD7-5243-A95B-69A6C1F6934F}"/>
              </a:ext>
            </a:extLst>
          </p:cNvPr>
          <p:cNvSpPr txBox="1">
            <a:spLocks/>
          </p:cNvSpPr>
          <p:nvPr/>
        </p:nvSpPr>
        <p:spPr>
          <a:xfrm>
            <a:off x="838200" y="316999"/>
            <a:ext cx="10515600" cy="8861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Calibri" panose="020F0502020204030204" pitchFamily="34" charset="0"/>
                <a:ea typeface="+mj-ea"/>
                <a:cs typeface="+mj-cs"/>
              </a:defRPr>
            </a:lvl1pPr>
          </a:lstStyle>
          <a:p>
            <a:pPr marL="862013" indent="-862013" algn="ctr"/>
            <a:r>
              <a:rPr lang="en-US" sz="4000" b="1" dirty="0">
                <a:cs typeface="Aharoni" panose="02010803020104030203" pitchFamily="2" charset="-79"/>
              </a:rPr>
              <a:t>Research and Funding Priorities</a:t>
            </a:r>
            <a:endParaRPr lang="en-US" sz="4000" b="1" dirty="0">
              <a:cs typeface="Calibri" panose="020F0502020204030204" pitchFamily="34" charset="0"/>
            </a:endParaRPr>
          </a:p>
        </p:txBody>
      </p:sp>
      <p:sp>
        <p:nvSpPr>
          <p:cNvPr id="32" name="Content Placeholder 1">
            <a:extLst>
              <a:ext uri="{FF2B5EF4-FFF2-40B4-BE49-F238E27FC236}">
                <a16:creationId xmlns:a16="http://schemas.microsoft.com/office/drawing/2014/main" id="{A33B49C1-52E3-8042-A33C-118FD4DDA6B2}"/>
              </a:ext>
            </a:extLst>
          </p:cNvPr>
          <p:cNvSpPr>
            <a:spLocks noGrp="1"/>
          </p:cNvSpPr>
          <p:nvPr>
            <p:ph idx="1"/>
          </p:nvPr>
        </p:nvSpPr>
        <p:spPr>
          <a:xfrm>
            <a:off x="579521" y="1665206"/>
            <a:ext cx="11032958" cy="3821194"/>
          </a:xfrm>
        </p:spPr>
        <p:txBody>
          <a:bodyPr>
            <a:normAutofit lnSpcReduction="10000"/>
          </a:bodyPr>
          <a:lstStyle/>
          <a:p>
            <a:pPr marL="914400" indent="-914400">
              <a:lnSpc>
                <a:spcPct val="100000"/>
              </a:lnSpc>
              <a:buFont typeface="Calibri" panose="020F0502020204030204" pitchFamily="34" charset="0"/>
              <a:buChar char="Q"/>
            </a:pPr>
            <a:r>
              <a:rPr lang="en-US" sz="3600" dirty="0">
                <a:solidFill>
                  <a:srgbClr val="0070C0"/>
                </a:solidFill>
                <a:latin typeface="Calibri" panose="020F0502020204030204" pitchFamily="34" charset="0"/>
                <a:cs typeface="Calibri" panose="020F0502020204030204" pitchFamily="34" charset="0"/>
              </a:rPr>
              <a:t>What are the funding priorities for the Core Programs (Clusters) in MCB?</a:t>
            </a:r>
          </a:p>
          <a:p>
            <a:pPr marL="914400" indent="-914400">
              <a:lnSpc>
                <a:spcPct val="100000"/>
              </a:lnSpc>
              <a:buFont typeface="Calibri" panose="020F0502020204030204" pitchFamily="34" charset="0"/>
              <a:buChar char="Q"/>
            </a:pPr>
            <a:endParaRPr lang="en-US" sz="3600" dirty="0">
              <a:solidFill>
                <a:srgbClr val="0070C0"/>
              </a:solidFill>
              <a:latin typeface="Calibri" panose="020F0502020204030204" pitchFamily="34" charset="0"/>
              <a:cs typeface="Calibri" panose="020F0502020204030204" pitchFamily="34" charset="0"/>
            </a:endParaRPr>
          </a:p>
          <a:p>
            <a:pPr marL="914400" indent="-914400">
              <a:lnSpc>
                <a:spcPct val="100000"/>
              </a:lnSpc>
              <a:buFont typeface="Calibri" panose="020F0502020204030204" pitchFamily="34" charset="0"/>
              <a:buChar char="Q"/>
            </a:pPr>
            <a:r>
              <a:rPr lang="en-US" sz="3600" dirty="0">
                <a:solidFill>
                  <a:srgbClr val="0070C0"/>
                </a:solidFill>
                <a:latin typeface="Calibri" panose="020F0502020204030204" pitchFamily="34" charset="0"/>
                <a:cs typeface="Calibri" panose="020F0502020204030204" pitchFamily="34" charset="0"/>
              </a:rPr>
              <a:t>How do I find MCB-relevant funding opportunities?</a:t>
            </a:r>
          </a:p>
          <a:p>
            <a:pPr marL="914400" indent="-914400">
              <a:lnSpc>
                <a:spcPct val="100000"/>
              </a:lnSpc>
              <a:buFont typeface="Calibri" panose="020F0502020204030204" pitchFamily="34" charset="0"/>
              <a:buChar char="Q"/>
            </a:pPr>
            <a:endParaRPr lang="en-US" sz="3600" dirty="0">
              <a:solidFill>
                <a:srgbClr val="0070C0"/>
              </a:solidFill>
              <a:latin typeface="Calibri" panose="020F0502020204030204" pitchFamily="34" charset="0"/>
              <a:cs typeface="Calibri" panose="020F0502020204030204" pitchFamily="34" charset="0"/>
            </a:endParaRPr>
          </a:p>
          <a:p>
            <a:pPr marL="914400" indent="-914400">
              <a:lnSpc>
                <a:spcPct val="100000"/>
              </a:lnSpc>
              <a:buFont typeface="Calibri" panose="020F0502020204030204" pitchFamily="34" charset="0"/>
              <a:buChar char="Q"/>
            </a:pPr>
            <a:r>
              <a:rPr lang="en-US" sz="3600" dirty="0">
                <a:solidFill>
                  <a:srgbClr val="0070C0"/>
                </a:solidFill>
                <a:latin typeface="Calibri" panose="020F0502020204030204" pitchFamily="34" charset="0"/>
                <a:cs typeface="Calibri" panose="020F0502020204030204" pitchFamily="34" charset="0"/>
              </a:rPr>
              <a:t>Does my research fit at NSF/BIO/MCB?</a:t>
            </a:r>
          </a:p>
        </p:txBody>
      </p:sp>
    </p:spTree>
    <p:extLst>
      <p:ext uri="{BB962C8B-B14F-4D97-AF65-F5344CB8AC3E}">
        <p14:creationId xmlns:p14="http://schemas.microsoft.com/office/powerpoint/2010/main" val="403070117"/>
      </p:ext>
    </p:extLst>
  </p:cSld>
  <p:clrMapOvr>
    <a:masterClrMapping/>
  </p:clrMapOvr>
  <p:transition spd="slow" advClick="0" advTm="4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3039EB9E-E1BA-654B-8EF5-C698159AC0F6}"/>
              </a:ext>
            </a:extLst>
          </p:cNvPr>
          <p:cNvSpPr>
            <a:spLocks noGrp="1"/>
          </p:cNvSpPr>
          <p:nvPr>
            <p:ph idx="1"/>
          </p:nvPr>
        </p:nvSpPr>
        <p:spPr>
          <a:xfrm>
            <a:off x="579521" y="221421"/>
            <a:ext cx="11032958" cy="917570"/>
          </a:xfrm>
        </p:spPr>
        <p:txBody>
          <a:bodyPr>
            <a:noAutofit/>
          </a:bodyPr>
          <a:lstStyle/>
          <a:p>
            <a:pPr marL="914400" indent="-914400">
              <a:buFont typeface="Calibri" panose="020F0502020204030204" pitchFamily="34" charset="0"/>
              <a:buChar char="Q"/>
            </a:pPr>
            <a:r>
              <a:rPr lang="en-US" sz="3600" dirty="0">
                <a:latin typeface="Calibri" panose="020F0502020204030204" pitchFamily="34" charset="0"/>
                <a:cs typeface="Calibri" panose="020F0502020204030204" pitchFamily="34" charset="0"/>
              </a:rPr>
              <a:t>What are the funding priorities </a:t>
            </a:r>
            <a:r>
              <a:rPr lang="en-US" sz="3600" dirty="0">
                <a:cs typeface="Calibri" panose="020F0502020204030204" pitchFamily="34" charset="0"/>
              </a:rPr>
              <a:t>of</a:t>
            </a:r>
            <a:r>
              <a:rPr lang="en-US" sz="3600" dirty="0">
                <a:latin typeface="Calibri" panose="020F0502020204030204" pitchFamily="34" charset="0"/>
                <a:cs typeface="Calibri" panose="020F0502020204030204" pitchFamily="34" charset="0"/>
              </a:rPr>
              <a:t> the Core Programs (Clusters) in MCB?</a:t>
            </a:r>
          </a:p>
        </p:txBody>
      </p:sp>
      <p:sp>
        <p:nvSpPr>
          <p:cNvPr id="7" name="TextBox 6">
            <a:extLst>
              <a:ext uri="{FF2B5EF4-FFF2-40B4-BE49-F238E27FC236}">
                <a16:creationId xmlns:a16="http://schemas.microsoft.com/office/drawing/2014/main" id="{B2CBA160-E8E6-C548-A537-65876C3E3F19}"/>
              </a:ext>
            </a:extLst>
          </p:cNvPr>
          <p:cNvSpPr txBox="1"/>
          <p:nvPr/>
        </p:nvSpPr>
        <p:spPr>
          <a:xfrm>
            <a:off x="180474" y="1610817"/>
            <a:ext cx="5690937" cy="1877437"/>
          </a:xfrm>
          <a:prstGeom prst="rect">
            <a:avLst/>
          </a:prstGeom>
          <a:noFill/>
        </p:spPr>
        <p:txBody>
          <a:bodyPr wrap="square" lIns="0" tIns="0" rIns="0" bIns="0" rtlCol="0">
            <a:spAutoFit/>
          </a:bodyPr>
          <a:lstStyle/>
          <a:p>
            <a:pPr algn="ctr" fontAlgn="base"/>
            <a:r>
              <a:rPr lang="en-US" sz="2600" b="1" dirty="0">
                <a:latin typeface="Calibri" panose="020F0502020204030204" pitchFamily="34" charset="0"/>
                <a:cs typeface="Calibri" panose="020F0502020204030204" pitchFamily="34" charset="0"/>
                <a:hlinkClick r:id="rId3"/>
              </a:rPr>
              <a:t>Molecular Biophysics</a:t>
            </a:r>
            <a:endParaRPr lang="en-US" sz="2600" b="1" dirty="0">
              <a:latin typeface="Calibri" panose="020F0502020204030204" pitchFamily="34" charset="0"/>
              <a:cs typeface="Calibri" panose="020F0502020204030204" pitchFamily="34" charset="0"/>
            </a:endParaRPr>
          </a:p>
          <a:p>
            <a:pPr fontAlgn="base"/>
            <a:r>
              <a:rPr lang="en-US" sz="2400" dirty="0">
                <a:latin typeface="Calibri" panose="020F0502020204030204" pitchFamily="34" charset="0"/>
                <a:cs typeface="Calibri" panose="020F0502020204030204" pitchFamily="34" charset="0"/>
              </a:rPr>
              <a:t>Elucidating fundamental principles that underlie biomolecular interactions, regulation of biological function from the atomic to molecular levels, and biological organization.</a:t>
            </a:r>
          </a:p>
        </p:txBody>
      </p:sp>
      <p:sp>
        <p:nvSpPr>
          <p:cNvPr id="8" name="TextBox 7">
            <a:extLst>
              <a:ext uri="{FF2B5EF4-FFF2-40B4-BE49-F238E27FC236}">
                <a16:creationId xmlns:a16="http://schemas.microsoft.com/office/drawing/2014/main" id="{11FD5DDE-15B0-0949-930F-E76225429A05}"/>
              </a:ext>
            </a:extLst>
          </p:cNvPr>
          <p:cNvSpPr txBox="1"/>
          <p:nvPr/>
        </p:nvSpPr>
        <p:spPr>
          <a:xfrm>
            <a:off x="6108031" y="1610817"/>
            <a:ext cx="5868911" cy="1877437"/>
          </a:xfrm>
          <a:prstGeom prst="rect">
            <a:avLst/>
          </a:prstGeom>
          <a:noFill/>
        </p:spPr>
        <p:txBody>
          <a:bodyPr wrap="square" lIns="0" tIns="0" rIns="0" bIns="0" rtlCol="0">
            <a:spAutoFit/>
          </a:bodyPr>
          <a:lstStyle/>
          <a:p>
            <a:pPr algn="ctr" fontAlgn="base"/>
            <a:r>
              <a:rPr lang="en-US" sz="2600" b="1" dirty="0">
                <a:latin typeface="Calibri" panose="020F0502020204030204" pitchFamily="34" charset="0"/>
                <a:cs typeface="Calibri" panose="020F0502020204030204" pitchFamily="34" charset="0"/>
                <a:hlinkClick r:id="rId4"/>
              </a:rPr>
              <a:t>Genetic Mechanisms</a:t>
            </a:r>
            <a:endParaRPr lang="en-US" sz="2600" b="1" dirty="0">
              <a:latin typeface="Calibri" panose="020F0502020204030204" pitchFamily="34" charset="0"/>
              <a:cs typeface="Calibri" panose="020F0502020204030204" pitchFamily="34" charset="0"/>
            </a:endParaRPr>
          </a:p>
          <a:p>
            <a:pPr fontAlgn="base"/>
            <a:r>
              <a:rPr lang="en-US" sz="2400" dirty="0">
                <a:latin typeface="Calibri" panose="020F0502020204030204" pitchFamily="34" charset="0"/>
                <a:cs typeface="Calibri" panose="020F0502020204030204" pitchFamily="34" charset="0"/>
              </a:rPr>
              <a:t>Investigating mechanisms involved in the organization, dynamics, processing, expression, regulation, and evolution of genetic and epigenetic information.</a:t>
            </a:r>
          </a:p>
        </p:txBody>
      </p:sp>
      <p:sp>
        <p:nvSpPr>
          <p:cNvPr id="9" name="TextBox 8">
            <a:extLst>
              <a:ext uri="{FF2B5EF4-FFF2-40B4-BE49-F238E27FC236}">
                <a16:creationId xmlns:a16="http://schemas.microsoft.com/office/drawing/2014/main" id="{91DF5C3E-7EFC-384D-AEE5-97D09C5DA1BC}"/>
              </a:ext>
            </a:extLst>
          </p:cNvPr>
          <p:cNvSpPr txBox="1"/>
          <p:nvPr/>
        </p:nvSpPr>
        <p:spPr>
          <a:xfrm>
            <a:off x="180475" y="3982657"/>
            <a:ext cx="5690937" cy="2246769"/>
          </a:xfrm>
          <a:prstGeom prst="rect">
            <a:avLst/>
          </a:prstGeom>
          <a:noFill/>
        </p:spPr>
        <p:txBody>
          <a:bodyPr wrap="square" lIns="0" tIns="0" rIns="0" bIns="0" rtlCol="0">
            <a:spAutoFit/>
          </a:bodyPr>
          <a:lstStyle/>
          <a:p>
            <a:pPr algn="ctr" fontAlgn="base"/>
            <a:r>
              <a:rPr lang="en-US" sz="2600" b="1" dirty="0">
                <a:latin typeface="Calibri" panose="020F0502020204030204" pitchFamily="34" charset="0"/>
                <a:cs typeface="Calibri" panose="020F0502020204030204" pitchFamily="34" charset="0"/>
                <a:hlinkClick r:id="rId5"/>
              </a:rPr>
              <a:t>Cellular Dynamics and Function</a:t>
            </a:r>
            <a:endParaRPr lang="en-US" sz="2600" b="1" dirty="0">
              <a:latin typeface="Calibri" panose="020F0502020204030204" pitchFamily="34" charset="0"/>
              <a:cs typeface="Calibri" panose="020F0502020204030204" pitchFamily="34" charset="0"/>
            </a:endParaRPr>
          </a:p>
          <a:p>
            <a:pPr fontAlgn="base"/>
            <a:r>
              <a:rPr lang="en-US" sz="2400" dirty="0">
                <a:latin typeface="Calibri" panose="020F0502020204030204" pitchFamily="34" charset="0"/>
                <a:cs typeface="Calibri" panose="020F0502020204030204" pitchFamily="34" charset="0"/>
              </a:rPr>
              <a:t>Establishing mechanisms that govern cellular organization, organellar formation and function, cellular homeostasis, signaling, motility and the cytoskeleton, membrane dynamics and </a:t>
            </a:r>
            <a:r>
              <a:rPr lang="en-US" sz="2400" dirty="0" err="1">
                <a:latin typeface="Calibri" panose="020F0502020204030204" pitchFamily="34" charset="0"/>
                <a:cs typeface="Calibri" panose="020F0502020204030204" pitchFamily="34" charset="0"/>
              </a:rPr>
              <a:t>membraneless</a:t>
            </a:r>
            <a:r>
              <a:rPr lang="en-US" sz="2400" dirty="0">
                <a:latin typeface="Calibri" panose="020F0502020204030204" pitchFamily="34" charset="0"/>
                <a:cs typeface="Calibri" panose="020F0502020204030204" pitchFamily="34" charset="0"/>
              </a:rPr>
              <a:t> organelles.​</a:t>
            </a:r>
          </a:p>
        </p:txBody>
      </p:sp>
      <p:sp>
        <p:nvSpPr>
          <p:cNvPr id="10" name="TextBox 9">
            <a:extLst>
              <a:ext uri="{FF2B5EF4-FFF2-40B4-BE49-F238E27FC236}">
                <a16:creationId xmlns:a16="http://schemas.microsoft.com/office/drawing/2014/main" id="{C88FE842-F487-7346-81CC-95D7A834B4BD}"/>
              </a:ext>
            </a:extLst>
          </p:cNvPr>
          <p:cNvSpPr txBox="1"/>
          <p:nvPr/>
        </p:nvSpPr>
        <p:spPr>
          <a:xfrm>
            <a:off x="6108032" y="3982657"/>
            <a:ext cx="5868911" cy="2246769"/>
          </a:xfrm>
          <a:prstGeom prst="rect">
            <a:avLst/>
          </a:prstGeom>
          <a:noFill/>
        </p:spPr>
        <p:txBody>
          <a:bodyPr wrap="square" lIns="0" tIns="0" rIns="0" bIns="0" rtlCol="0">
            <a:spAutoFit/>
          </a:bodyPr>
          <a:lstStyle/>
          <a:p>
            <a:pPr algn="ctr" fontAlgn="base"/>
            <a:r>
              <a:rPr lang="en-US" sz="2600" b="1" dirty="0">
                <a:latin typeface="Calibri" panose="020F0502020204030204" pitchFamily="34" charset="0"/>
                <a:cs typeface="Calibri" panose="020F0502020204030204" pitchFamily="34" charset="0"/>
                <a:hlinkClick r:id="rId6"/>
              </a:rPr>
              <a:t>Systems and Synthetic Biology</a:t>
            </a:r>
            <a:endParaRPr lang="en-US" sz="2600" b="1" dirty="0">
              <a:latin typeface="Calibri" panose="020F0502020204030204" pitchFamily="34" charset="0"/>
              <a:cs typeface="Calibri" panose="020F0502020204030204" pitchFamily="34" charset="0"/>
            </a:endParaRPr>
          </a:p>
          <a:p>
            <a:pPr fontAlgn="base"/>
            <a:r>
              <a:rPr lang="en-US" sz="2400" dirty="0">
                <a:latin typeface="Calibri" panose="020F0502020204030204" pitchFamily="34" charset="0"/>
                <a:cs typeface="Calibri" panose="020F0502020204030204" pitchFamily="34" charset="0"/>
              </a:rPr>
              <a:t>Research that advances and makes use of systems and synthetic biology to generate a comprehensive understanding of complex interactions within biological systems across different scales.</a:t>
            </a:r>
          </a:p>
        </p:txBody>
      </p:sp>
    </p:spTree>
    <p:extLst>
      <p:ext uri="{BB962C8B-B14F-4D97-AF65-F5344CB8AC3E}">
        <p14:creationId xmlns:p14="http://schemas.microsoft.com/office/powerpoint/2010/main" val="1930008897"/>
      </p:ext>
    </p:extLst>
  </p:cSld>
  <p:clrMapOvr>
    <a:masterClrMapping/>
  </p:clrMapOvr>
  <p:transition spd="slow" advClick="0" advTm="4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A630CC-8594-7A42-9F53-A67ECFCDBA06}"/>
              </a:ext>
            </a:extLst>
          </p:cNvPr>
          <p:cNvSpPr txBox="1"/>
          <p:nvPr/>
        </p:nvSpPr>
        <p:spPr>
          <a:xfrm>
            <a:off x="9963151" y="-838200"/>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03A0BCD8-D021-8B4E-8530-B390FB3FEA0E}"/>
              </a:ext>
            </a:extLst>
          </p:cNvPr>
          <p:cNvSpPr txBox="1"/>
          <p:nvPr/>
        </p:nvSpPr>
        <p:spPr>
          <a:xfrm>
            <a:off x="7524751" y="3905250"/>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54BB4053-49DE-234E-82E2-E227E3F9CF88}"/>
              </a:ext>
            </a:extLst>
          </p:cNvPr>
          <p:cNvPicPr>
            <a:picLocks noChangeAspect="1"/>
          </p:cNvPicPr>
          <p:nvPr/>
        </p:nvPicPr>
        <p:blipFill rotWithShape="1">
          <a:blip r:embed="rId3"/>
          <a:srcRect b="74388"/>
          <a:stretch/>
        </p:blipFill>
        <p:spPr>
          <a:xfrm>
            <a:off x="5048250" y="0"/>
            <a:ext cx="7143750" cy="1756466"/>
          </a:xfrm>
          <a:prstGeom prst="rect">
            <a:avLst/>
          </a:prstGeom>
        </p:spPr>
      </p:pic>
      <p:sp>
        <p:nvSpPr>
          <p:cNvPr id="8" name="CustomShape 3">
            <a:extLst>
              <a:ext uri="{FF2B5EF4-FFF2-40B4-BE49-F238E27FC236}">
                <a16:creationId xmlns:a16="http://schemas.microsoft.com/office/drawing/2014/main" id="{5BAF1B13-6361-0542-92C9-D3D5D01D1E28}"/>
              </a:ext>
            </a:extLst>
          </p:cNvPr>
          <p:cNvSpPr/>
          <p:nvPr/>
        </p:nvSpPr>
        <p:spPr>
          <a:xfrm>
            <a:off x="5069515" y="1501843"/>
            <a:ext cx="1826382" cy="254623"/>
          </a:xfrm>
          <a:prstGeom prst="ellipse">
            <a:avLst/>
          </a:prstGeom>
          <a:noFill/>
          <a:ln w="38160">
            <a:solidFill>
              <a:srgbClr val="C00000"/>
            </a:solidFill>
          </a:ln>
        </p:spPr>
        <p:style>
          <a:lnRef idx="2">
            <a:schemeClr val="accent1">
              <a:shade val="50000"/>
            </a:schemeClr>
          </a:lnRef>
          <a:fillRef idx="1">
            <a:schemeClr val="accent1"/>
          </a:fillRef>
          <a:effectRef idx="0">
            <a:schemeClr val="accent1"/>
          </a:effectRef>
          <a:fontRef idx="minor"/>
        </p:style>
      </p:sp>
      <p:sp>
        <p:nvSpPr>
          <p:cNvPr id="9" name="Content Placeholder 1">
            <a:extLst>
              <a:ext uri="{FF2B5EF4-FFF2-40B4-BE49-F238E27FC236}">
                <a16:creationId xmlns:a16="http://schemas.microsoft.com/office/drawing/2014/main" id="{A7EA2D34-613D-F04B-A474-6829433B0A1E}"/>
              </a:ext>
            </a:extLst>
          </p:cNvPr>
          <p:cNvSpPr txBox="1">
            <a:spLocks/>
          </p:cNvSpPr>
          <p:nvPr/>
        </p:nvSpPr>
        <p:spPr>
          <a:xfrm>
            <a:off x="194510" y="317669"/>
            <a:ext cx="4650206" cy="14387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indent="-914400">
              <a:buFont typeface="Calibri" panose="020F0502020204030204" pitchFamily="34" charset="0"/>
              <a:buChar char="Q"/>
            </a:pPr>
            <a:r>
              <a:rPr lang="en-US" sz="3200" dirty="0">
                <a:latin typeface="Calibri" panose="020F0502020204030204" pitchFamily="34" charset="0"/>
                <a:cs typeface="Calibri" panose="020F0502020204030204" pitchFamily="34" charset="0"/>
              </a:rPr>
              <a:t>How do I find MCB-relevant funding opportunities?</a:t>
            </a:r>
          </a:p>
        </p:txBody>
      </p:sp>
      <p:pic>
        <p:nvPicPr>
          <p:cNvPr id="3" name="Picture 2">
            <a:extLst>
              <a:ext uri="{FF2B5EF4-FFF2-40B4-BE49-F238E27FC236}">
                <a16:creationId xmlns:a16="http://schemas.microsoft.com/office/drawing/2014/main" id="{77C74E99-E264-AD45-B21B-6CD750A58179}"/>
              </a:ext>
            </a:extLst>
          </p:cNvPr>
          <p:cNvPicPr>
            <a:picLocks noChangeAspect="1"/>
          </p:cNvPicPr>
          <p:nvPr/>
        </p:nvPicPr>
        <p:blipFill>
          <a:blip r:embed="rId4"/>
          <a:stretch>
            <a:fillRect/>
          </a:stretch>
        </p:blipFill>
        <p:spPr>
          <a:xfrm>
            <a:off x="5048250" y="1925053"/>
            <a:ext cx="7114658" cy="4681904"/>
          </a:xfrm>
          <a:prstGeom prst="rect">
            <a:avLst/>
          </a:prstGeom>
        </p:spPr>
      </p:pic>
    </p:spTree>
    <p:extLst>
      <p:ext uri="{BB962C8B-B14F-4D97-AF65-F5344CB8AC3E}">
        <p14:creationId xmlns:p14="http://schemas.microsoft.com/office/powerpoint/2010/main" val="205927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1">
            <a:extLst>
              <a:ext uri="{FF2B5EF4-FFF2-40B4-BE49-F238E27FC236}">
                <a16:creationId xmlns:a16="http://schemas.microsoft.com/office/drawing/2014/main" id="{A33B49C1-52E3-8042-A33C-118FD4DDA6B2}"/>
              </a:ext>
            </a:extLst>
          </p:cNvPr>
          <p:cNvSpPr>
            <a:spLocks noGrp="1"/>
          </p:cNvSpPr>
          <p:nvPr>
            <p:ph idx="1"/>
          </p:nvPr>
        </p:nvSpPr>
        <p:spPr>
          <a:xfrm>
            <a:off x="1926055" y="365797"/>
            <a:ext cx="8339890" cy="644857"/>
          </a:xfrm>
        </p:spPr>
        <p:txBody>
          <a:bodyPr>
            <a:normAutofit/>
          </a:bodyPr>
          <a:lstStyle/>
          <a:p>
            <a:pPr marL="914400" indent="-914400">
              <a:buFont typeface="Calibri" panose="020F0502020204030204" pitchFamily="34" charset="0"/>
              <a:buChar char="Q"/>
            </a:pPr>
            <a:r>
              <a:rPr lang="en-US" sz="3600" dirty="0">
                <a:latin typeface="Calibri" panose="020F0502020204030204" pitchFamily="34" charset="0"/>
                <a:cs typeface="Calibri" panose="020F0502020204030204" pitchFamily="34" charset="0"/>
              </a:rPr>
              <a:t>Does my research fit at NSF/BIO/MCB?</a:t>
            </a:r>
          </a:p>
        </p:txBody>
      </p:sp>
      <p:sp>
        <p:nvSpPr>
          <p:cNvPr id="5" name="Rectangle 4">
            <a:extLst>
              <a:ext uri="{FF2B5EF4-FFF2-40B4-BE49-F238E27FC236}">
                <a16:creationId xmlns:a16="http://schemas.microsoft.com/office/drawing/2014/main" id="{409B720C-C959-6C4A-98D2-B97365DA3CC9}"/>
              </a:ext>
            </a:extLst>
          </p:cNvPr>
          <p:cNvSpPr/>
          <p:nvPr/>
        </p:nvSpPr>
        <p:spPr>
          <a:xfrm>
            <a:off x="701842" y="1416775"/>
            <a:ext cx="10788317" cy="4385816"/>
          </a:xfrm>
          <a:prstGeom prst="rect">
            <a:avLst/>
          </a:prstGeom>
        </p:spPr>
        <p:txBody>
          <a:bodyPr wrap="square">
            <a:spAutoFit/>
          </a:bodyPr>
          <a:lstStyle/>
          <a:p>
            <a:pPr marL="457200" indent="-457200">
              <a:spcAft>
                <a:spcPts val="1200"/>
              </a:spcAft>
              <a:buFont typeface="Arial" panose="020B0604020202020204" pitchFamily="34" charset="0"/>
              <a:buChar char="•"/>
            </a:pPr>
            <a:r>
              <a:rPr lang="en-US" sz="2800" dirty="0">
                <a:solidFill>
                  <a:srgbClr val="0070C0"/>
                </a:solidFill>
                <a:latin typeface="Calibri" panose="020F0502020204030204" pitchFamily="34" charset="0"/>
                <a:cs typeface="Calibri" panose="020F0502020204030204" pitchFamily="34" charset="0"/>
              </a:rPr>
              <a:t>Can PDs help me identify the most appropriate programs?</a:t>
            </a:r>
          </a:p>
          <a:p>
            <a:pPr marL="565150" indent="-342900" fontAlgn="base">
              <a:spcAft>
                <a:spcPts val="600"/>
              </a:spcAft>
              <a:buFontTx/>
              <a:buChar char="-"/>
            </a:pPr>
            <a:r>
              <a:rPr lang="en-US" sz="2400" dirty="0">
                <a:latin typeface="Calibri" panose="020F0502020204030204" pitchFamily="34" charset="0"/>
                <a:cs typeface="Calibri" panose="020F0502020204030204" pitchFamily="34" charset="0"/>
              </a:rPr>
              <a:t>Yes.</a:t>
            </a:r>
          </a:p>
          <a:p>
            <a:pPr marL="565150" indent="-342900" fontAlgn="base">
              <a:spcAft>
                <a:spcPts val="600"/>
              </a:spcAft>
              <a:buFontTx/>
              <a:buChar char="-"/>
            </a:pPr>
            <a:r>
              <a:rPr lang="en-US" sz="2400" dirty="0">
                <a:latin typeface="Calibri" panose="020F0502020204030204" pitchFamily="34" charset="0"/>
                <a:cs typeface="Calibri" panose="020F0502020204030204" pitchFamily="34" charset="0"/>
              </a:rPr>
              <a:t>First find one or more programs on NSF websites that may match your research.</a:t>
            </a:r>
          </a:p>
          <a:p>
            <a:pPr marL="565150" indent="-342900" fontAlgn="base">
              <a:spcAft>
                <a:spcPts val="600"/>
              </a:spcAft>
              <a:buFontTx/>
              <a:buChar char="-"/>
            </a:pPr>
            <a:r>
              <a:rPr lang="en-US" sz="2400" dirty="0">
                <a:latin typeface="Calibri" panose="020F0502020204030204" pitchFamily="34" charset="0"/>
                <a:cs typeface="Calibri" panose="020F0502020204030204" pitchFamily="34" charset="0"/>
              </a:rPr>
              <a:t>Email the PD(s) a ~1-page summary of your proposed project, including an overview of the topic and challenge, rationale, approaches, expected outcomes and impact.</a:t>
            </a:r>
          </a:p>
          <a:p>
            <a:pPr marL="565150" indent="-342900" fontAlgn="base">
              <a:spcAft>
                <a:spcPts val="600"/>
              </a:spcAft>
              <a:buFontTx/>
              <a:buChar char="-"/>
            </a:pPr>
            <a:r>
              <a:rPr lang="en-US" sz="2400" dirty="0">
                <a:latin typeface="Calibri" panose="020F0502020204030204" pitchFamily="34" charset="0"/>
                <a:cs typeface="Calibri" panose="020F0502020204030204" pitchFamily="34" charset="0"/>
              </a:rPr>
              <a:t>Address both NSF merit review criteria – </a:t>
            </a:r>
            <a:r>
              <a:rPr lang="en-US" sz="2400" b="1" dirty="0">
                <a:latin typeface="Calibri" panose="020F0502020204030204" pitchFamily="34" charset="0"/>
                <a:cs typeface="Calibri" panose="020F0502020204030204" pitchFamily="34" charset="0"/>
              </a:rPr>
              <a:t>Intellectual Merit </a:t>
            </a:r>
            <a:r>
              <a:rPr lang="en-US" sz="2400" dirty="0">
                <a:latin typeface="Calibri" panose="020F0502020204030204" pitchFamily="34" charset="0"/>
                <a:cs typeface="Calibri" panose="020F0502020204030204" pitchFamily="34" charset="0"/>
              </a:rPr>
              <a:t>and </a:t>
            </a:r>
            <a:r>
              <a:rPr lang="en-US" sz="2400" b="1" dirty="0">
                <a:latin typeface="Calibri" panose="020F0502020204030204" pitchFamily="34" charset="0"/>
                <a:cs typeface="Calibri" panose="020F0502020204030204" pitchFamily="34" charset="0"/>
              </a:rPr>
              <a:t>Broader Impacts</a:t>
            </a:r>
            <a:r>
              <a:rPr lang="en-US" sz="2400" dirty="0">
                <a:latin typeface="Calibri" panose="020F0502020204030204" pitchFamily="34" charset="0"/>
                <a:cs typeface="Calibri" panose="020F0502020204030204" pitchFamily="34" charset="0"/>
              </a:rPr>
              <a:t>.</a:t>
            </a:r>
          </a:p>
          <a:p>
            <a:pPr marL="222250" fontAlgn="base">
              <a:spcAft>
                <a:spcPts val="600"/>
              </a:spcAft>
            </a:pPr>
            <a:r>
              <a:rPr lang="en-US"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hlinkClick r:id="rId3"/>
              </a:rPr>
              <a:t>Guide to 1-page summary</a:t>
            </a:r>
            <a:endParaRPr lang="en-US" sz="2400" dirty="0">
              <a:latin typeface="Calibri" panose="020F0502020204030204" pitchFamily="34" charset="0"/>
              <a:cs typeface="Calibri" panose="020F0502020204030204" pitchFamily="34" charset="0"/>
            </a:endParaRPr>
          </a:p>
          <a:p>
            <a:pPr marL="565150" indent="-342900" fontAlgn="base">
              <a:spcAft>
                <a:spcPts val="600"/>
              </a:spcAft>
              <a:buFontTx/>
              <a:buChar char="-"/>
            </a:pPr>
            <a:r>
              <a:rPr lang="en-US" sz="2400" dirty="0">
                <a:latin typeface="Calibri" panose="020F0502020204030204" pitchFamily="34" charset="0"/>
                <a:cs typeface="Calibri" panose="020F0502020204030204" pitchFamily="34" charset="0"/>
              </a:rPr>
              <a:t>If you plan to contact multiple PDs in a program, please include them in one email (to minimize duplication of effort).</a:t>
            </a:r>
          </a:p>
        </p:txBody>
      </p:sp>
    </p:spTree>
    <p:extLst>
      <p:ext uri="{BB962C8B-B14F-4D97-AF65-F5344CB8AC3E}">
        <p14:creationId xmlns:p14="http://schemas.microsoft.com/office/powerpoint/2010/main" val="148553484"/>
      </p:ext>
    </p:extLst>
  </p:cSld>
  <p:clrMapOvr>
    <a:masterClrMapping/>
  </p:clrMapOvr>
  <p:transition spd="slow" advClick="0" advTm="4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1">
            <a:extLst>
              <a:ext uri="{FF2B5EF4-FFF2-40B4-BE49-F238E27FC236}">
                <a16:creationId xmlns:a16="http://schemas.microsoft.com/office/drawing/2014/main" id="{A33B49C1-52E3-8042-A33C-118FD4DDA6B2}"/>
              </a:ext>
            </a:extLst>
          </p:cNvPr>
          <p:cNvSpPr>
            <a:spLocks noGrp="1"/>
          </p:cNvSpPr>
          <p:nvPr>
            <p:ph idx="1"/>
          </p:nvPr>
        </p:nvSpPr>
        <p:spPr>
          <a:xfrm>
            <a:off x="1926055" y="340397"/>
            <a:ext cx="8339890" cy="644857"/>
          </a:xfrm>
        </p:spPr>
        <p:txBody>
          <a:bodyPr>
            <a:normAutofit/>
          </a:bodyPr>
          <a:lstStyle/>
          <a:p>
            <a:pPr marL="914400" indent="-914400">
              <a:buFont typeface="Calibri" panose="020F0502020204030204" pitchFamily="34" charset="0"/>
              <a:buChar char="Q"/>
            </a:pPr>
            <a:r>
              <a:rPr lang="en-US" sz="3600" dirty="0">
                <a:latin typeface="Calibri" panose="020F0502020204030204" pitchFamily="34" charset="0"/>
                <a:cs typeface="Calibri" panose="020F0502020204030204" pitchFamily="34" charset="0"/>
              </a:rPr>
              <a:t>Does my research fit at NSF/BIO/MCB?</a:t>
            </a:r>
          </a:p>
        </p:txBody>
      </p:sp>
      <p:sp>
        <p:nvSpPr>
          <p:cNvPr id="5" name="Rectangle 4">
            <a:extLst>
              <a:ext uri="{FF2B5EF4-FFF2-40B4-BE49-F238E27FC236}">
                <a16:creationId xmlns:a16="http://schemas.microsoft.com/office/drawing/2014/main" id="{409B720C-C959-6C4A-98D2-B97365DA3CC9}"/>
              </a:ext>
            </a:extLst>
          </p:cNvPr>
          <p:cNvSpPr/>
          <p:nvPr/>
        </p:nvSpPr>
        <p:spPr>
          <a:xfrm>
            <a:off x="701842" y="1149282"/>
            <a:ext cx="10788317" cy="523220"/>
          </a:xfrm>
          <a:prstGeom prst="rect">
            <a:avLst/>
          </a:prstGeom>
        </p:spPr>
        <p:txBody>
          <a:bodyPr wrap="square">
            <a:spAutoFit/>
          </a:bodyPr>
          <a:lstStyle/>
          <a:p>
            <a:pPr marL="457200" indent="-457200">
              <a:spcAft>
                <a:spcPts val="1200"/>
              </a:spcAft>
              <a:buFont typeface="Arial" panose="020B0604020202020204" pitchFamily="34" charset="0"/>
              <a:buChar char="•"/>
            </a:pPr>
            <a:r>
              <a:rPr lang="en-US" sz="2800" dirty="0">
                <a:solidFill>
                  <a:srgbClr val="0070C0"/>
                </a:solidFill>
                <a:latin typeface="Calibri" panose="020F0502020204030204" pitchFamily="34" charset="0"/>
                <a:cs typeface="Calibri" panose="020F0502020204030204" pitchFamily="34" charset="0"/>
              </a:rPr>
              <a:t>What are the opportunities for cross-disciplinary research?</a:t>
            </a:r>
            <a:endParaRPr lang="en-US" sz="24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3A92270-7331-744F-B5E0-6793CBAC845B}"/>
              </a:ext>
            </a:extLst>
          </p:cNvPr>
          <p:cNvPicPr>
            <a:picLocks noChangeAspect="1"/>
          </p:cNvPicPr>
          <p:nvPr/>
        </p:nvPicPr>
        <p:blipFill>
          <a:blip r:embed="rId3"/>
          <a:stretch>
            <a:fillRect/>
          </a:stretch>
        </p:blipFill>
        <p:spPr>
          <a:xfrm>
            <a:off x="123076" y="2106721"/>
            <a:ext cx="6818711" cy="3162300"/>
          </a:xfrm>
          <a:prstGeom prst="rect">
            <a:avLst/>
          </a:prstGeom>
        </p:spPr>
      </p:pic>
      <p:sp>
        <p:nvSpPr>
          <p:cNvPr id="10" name="Rectangle 9">
            <a:extLst>
              <a:ext uri="{FF2B5EF4-FFF2-40B4-BE49-F238E27FC236}">
                <a16:creationId xmlns:a16="http://schemas.microsoft.com/office/drawing/2014/main" id="{DE708A19-24EA-E841-9C67-84BC5404547B}"/>
              </a:ext>
            </a:extLst>
          </p:cNvPr>
          <p:cNvSpPr/>
          <p:nvPr/>
        </p:nvSpPr>
        <p:spPr>
          <a:xfrm>
            <a:off x="7014745" y="2106721"/>
            <a:ext cx="5156200" cy="3508653"/>
          </a:xfrm>
          <a:prstGeom prst="rect">
            <a:avLst/>
          </a:prstGeom>
        </p:spPr>
        <p:txBody>
          <a:bodyPr wrap="square" lIns="0">
            <a:spAutoFit/>
          </a:bodyPr>
          <a:lstStyle/>
          <a:p>
            <a:pPr marL="457200" indent="-234950" fontAlgn="base">
              <a:spcAft>
                <a:spcPts val="600"/>
              </a:spcAft>
              <a:buFontTx/>
              <a:buChar char="-"/>
            </a:pPr>
            <a:r>
              <a:rPr lang="en-US" sz="2200" dirty="0">
                <a:latin typeface="Calibri" panose="020F0502020204030204" pitchFamily="34" charset="0"/>
                <a:cs typeface="Calibri" panose="020F0502020204030204" pitchFamily="34" charset="0"/>
              </a:rPr>
              <a:t>Research that crosses biological scales and disciplinary boundaries is welcome in core programs across BIO and NSF.</a:t>
            </a:r>
          </a:p>
          <a:p>
            <a:pPr marL="457200" fontAlgn="base">
              <a:spcAft>
                <a:spcPts val="1200"/>
              </a:spcAft>
            </a:pPr>
            <a:r>
              <a:rPr lang="en-US" sz="2000" dirty="0">
                <a:solidFill>
                  <a:srgbClr val="0070C0"/>
                </a:solidFill>
                <a:latin typeface="Calibri" panose="020F0502020204030204" pitchFamily="34" charset="0"/>
                <a:cs typeface="Calibri" panose="020F0502020204030204" pitchFamily="34" charset="0"/>
              </a:rPr>
              <a:t>(send a PD your 1-page summary)</a:t>
            </a:r>
            <a:endParaRPr lang="en-US" sz="2200" dirty="0">
              <a:latin typeface="Calibri" panose="020F0502020204030204" pitchFamily="34" charset="0"/>
              <a:cs typeface="Calibri" panose="020F0502020204030204" pitchFamily="34" charset="0"/>
            </a:endParaRPr>
          </a:p>
          <a:p>
            <a:pPr marL="457200" indent="-234950" fontAlgn="base">
              <a:spcAft>
                <a:spcPts val="600"/>
              </a:spcAft>
              <a:buFontTx/>
              <a:buChar char="-"/>
            </a:pPr>
            <a:r>
              <a:rPr lang="en-US" sz="2200" dirty="0">
                <a:latin typeface="Calibri" panose="020F0502020204030204" pitchFamily="34" charset="0"/>
                <a:cs typeface="Calibri" panose="020F0502020204030204" pitchFamily="34" charset="0"/>
              </a:rPr>
              <a:t>There are also special cross-disciplinary initiatives, e.g.,</a:t>
            </a:r>
            <a:endParaRPr lang="en-US" sz="2200" dirty="0">
              <a:solidFill>
                <a:srgbClr val="002060"/>
              </a:solidFill>
              <a:latin typeface="Calibri" panose="020F0502020204030204" pitchFamily="34" charset="0"/>
              <a:cs typeface="Calibri" panose="020F0502020204030204" pitchFamily="34" charset="0"/>
            </a:endParaRPr>
          </a:p>
          <a:p>
            <a:pPr marL="571500" fontAlgn="base">
              <a:spcAft>
                <a:spcPts val="600"/>
              </a:spcAft>
            </a:pPr>
            <a:r>
              <a:rPr lang="en-US" sz="2000" dirty="0">
                <a:solidFill>
                  <a:srgbClr val="00206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NSF 21-622</a:t>
            </a:r>
            <a:r>
              <a:rPr lang="en-US" sz="2000" dirty="0">
                <a:solidFill>
                  <a:srgbClr val="002060"/>
                </a:solidFill>
                <a:latin typeface="Calibri" panose="020F0502020204030204" pitchFamily="34" charset="0"/>
                <a:cs typeface="Calibri" panose="020F0502020204030204" pitchFamily="34" charset="0"/>
              </a:rPr>
              <a:t>  Integrative Research in Biology</a:t>
            </a:r>
          </a:p>
          <a:p>
            <a:pPr marL="571500" fontAlgn="base">
              <a:spcAft>
                <a:spcPts val="600"/>
              </a:spcAft>
            </a:pPr>
            <a:r>
              <a:rPr lang="en-US" sz="2000" dirty="0">
                <a:solidFill>
                  <a:srgbClr val="00206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NSF 21-619</a:t>
            </a:r>
            <a:r>
              <a:rPr lang="en-US" sz="2000" dirty="0">
                <a:solidFill>
                  <a:srgbClr val="002060"/>
                </a:solidFill>
                <a:latin typeface="Calibri" panose="020F0502020204030204" pitchFamily="34" charset="0"/>
                <a:cs typeface="Calibri" panose="020F0502020204030204" pitchFamily="34" charset="0"/>
              </a:rPr>
              <a:t>  Biology Integration Institutes</a:t>
            </a:r>
          </a:p>
          <a:p>
            <a:pPr marL="571500" fontAlgn="base">
              <a:spcAft>
                <a:spcPts val="600"/>
              </a:spcAft>
            </a:pPr>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2201848"/>
      </p:ext>
    </p:extLst>
  </p:cSld>
  <p:clrMapOvr>
    <a:masterClrMapping/>
  </p:clrMapOvr>
  <p:transition spd="slow" advClick="0" advTm="400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9EF38736EAD041AC1EE59095CBA976" ma:contentTypeVersion="1" ma:contentTypeDescription="Create a new document." ma:contentTypeScope="" ma:versionID="fc7e455082e470d3bdf0147cd1983409">
  <xsd:schema xmlns:xsd="http://www.w3.org/2001/XMLSchema" xmlns:xs="http://www.w3.org/2001/XMLSchema" xmlns:p="http://schemas.microsoft.com/office/2006/metadata/properties" xmlns:ns2="1ef340f5-3ea6-457b-927a-f00cb065690c" targetNamespace="http://schemas.microsoft.com/office/2006/metadata/properties" ma:root="true" ma:fieldsID="13247ebc1925a39dc967de7e6ec96bb9" ns2:_="">
    <xsd:import namespace="1ef340f5-3ea6-457b-927a-f00cb065690c"/>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f340f5-3ea6-457b-927a-f00cb065690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8056AE9-C299-44BB-B29C-69256CA487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f340f5-3ea6-457b-927a-f00cb06569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A8DE85B-DBB0-49EC-85E6-403EC425D80D}">
  <ds:schemaRefs>
    <ds:schemaRef ds:uri="http://schemas.microsoft.com/sharepoint/v3/contenttype/forms"/>
  </ds:schemaRefs>
</ds:datastoreItem>
</file>

<file path=customXml/itemProps3.xml><?xml version="1.0" encoding="utf-8"?>
<ds:datastoreItem xmlns:ds="http://schemas.openxmlformats.org/officeDocument/2006/customXml" ds:itemID="{F7323799-1005-4639-A27F-268441F30A19}">
  <ds:schemaRefs>
    <ds:schemaRef ds:uri="http://schemas.microsoft.com/office/2006/documentManagement/types"/>
    <ds:schemaRef ds:uri="1ef340f5-3ea6-457b-927a-f00cb065690c"/>
    <ds:schemaRef ds:uri="http://purl.org/dc/dcmitype/"/>
    <ds:schemaRef ds:uri="http://www.w3.org/XML/1998/namespace"/>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4787</TotalTime>
  <Words>2071</Words>
  <Application>Microsoft Macintosh PowerPoint</Application>
  <PresentationFormat>Widescreen</PresentationFormat>
  <Paragraphs>229</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Century Gothic</vt:lpstr>
      <vt:lpstr>Office Theme</vt:lpstr>
      <vt:lpstr>PowerPoint Presentation</vt:lpstr>
      <vt:lpstr>PowerPoint Presentation</vt:lpstr>
      <vt:lpstr>PowerPoint Presentation</vt:lpstr>
      <vt:lpstr>Molecular and Cellular Biosciences (MCB)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IOS Virtual Office Hours</dc:title>
  <dc:creator>Jawor, Jodie M.</dc:creator>
  <cp:lastModifiedBy>Hingorani, Manju M</cp:lastModifiedBy>
  <cp:revision>345</cp:revision>
  <cp:lastPrinted>2019-08-15T12:48:33Z</cp:lastPrinted>
  <dcterms:created xsi:type="dcterms:W3CDTF">2019-04-15T16:50:17Z</dcterms:created>
  <dcterms:modified xsi:type="dcterms:W3CDTF">2021-12-08T15:42:05Z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0x010100699EF38736EAD041AC1EE59095CBA976</vt:lpwstr>
  </property>
</Properties>
</file>