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79" r:id="rId5"/>
    <p:sldId id="257" r:id="rId6"/>
    <p:sldId id="262" r:id="rId7"/>
    <p:sldId id="264" r:id="rId8"/>
    <p:sldId id="266" r:id="rId9"/>
    <p:sldId id="366" r:id="rId10"/>
    <p:sldId id="267" r:id="rId11"/>
    <p:sldId id="360" r:id="rId12"/>
    <p:sldId id="361" r:id="rId13"/>
    <p:sldId id="363" r:id="rId14"/>
    <p:sldId id="367" r:id="rId15"/>
    <p:sldId id="278" r:id="rId16"/>
    <p:sldId id="289" r:id="rId17"/>
    <p:sldId id="291" r:id="rId18"/>
    <p:sldId id="283" r:id="rId19"/>
    <p:sldId id="284" r:id="rId20"/>
    <p:sldId id="285" r:id="rId21"/>
    <p:sldId id="293" r:id="rId22"/>
    <p:sldId id="294" r:id="rId23"/>
    <p:sldId id="282" r:id="rId24"/>
    <p:sldId id="286" r:id="rId25"/>
    <p:sldId id="365" r:id="rId26"/>
    <p:sldId id="287" r:id="rId27"/>
    <p:sldId id="270" r:id="rId28"/>
    <p:sldId id="271" r:id="rId29"/>
    <p:sldId id="272" r:id="rId30"/>
    <p:sldId id="273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BFC11B-9CAB-2E3F-CF02-EA263EB7CA86}" name="Mattison, Siobhan M" initials="MSM" userId="S::7496653317@nsf.gov::5cb3df6b-2431-4d31-b306-e2be513cc2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351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566" autoAdjust="0"/>
  </p:normalViewPr>
  <p:slideViewPr>
    <p:cSldViewPr snapToGrid="0">
      <p:cViewPr varScale="1">
        <p:scale>
          <a:sx n="60" d="100"/>
          <a:sy n="60" d="100"/>
        </p:scale>
        <p:origin x="948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yle, Eve" userId="a5de76ce-d399-498b-83ec-e58bd1b9f197" providerId="ADAL" clId="{A92AAB1C-01E0-4E9D-98C8-18BB24D11C87}"/>
    <pc:docChg chg="modSld">
      <pc:chgData name="Boyle, Eve" userId="a5de76ce-d399-498b-83ec-e58bd1b9f197" providerId="ADAL" clId="{A92AAB1C-01E0-4E9D-98C8-18BB24D11C87}" dt="2021-12-16T15:29:15.547" v="5" actId="20577"/>
      <pc:docMkLst>
        <pc:docMk/>
      </pc:docMkLst>
      <pc:sldChg chg="modSp mod">
        <pc:chgData name="Boyle, Eve" userId="a5de76ce-d399-498b-83ec-e58bd1b9f197" providerId="ADAL" clId="{A92AAB1C-01E0-4E9D-98C8-18BB24D11C87}" dt="2021-12-16T15:29:15.547" v="5" actId="20577"/>
        <pc:sldMkLst>
          <pc:docMk/>
          <pc:sldMk cId="2678897758" sldId="264"/>
        </pc:sldMkLst>
        <pc:spChg chg="mod">
          <ac:chgData name="Boyle, Eve" userId="a5de76ce-d399-498b-83ec-e58bd1b9f197" providerId="ADAL" clId="{A92AAB1C-01E0-4E9D-98C8-18BB24D11C87}" dt="2021-12-16T15:29:15.547" v="5" actId="20577"/>
          <ac:spMkLst>
            <pc:docMk/>
            <pc:sldMk cId="2678897758" sldId="264"/>
            <ac:spMk id="9" creationId="{D5E79D22-DC4F-4575-B71A-09EF91F8FD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8A576-9F26-446B-8007-8F9A5025A88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2DEF-FD31-47EE-A2EC-78B200922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I'd mention that prior awards give a good sense of what the program funds but there are other areas that could also fit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4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43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6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38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77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5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132D69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01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6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84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2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79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82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88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45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9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2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33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09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1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2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2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7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7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4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C8D0-4730-430A-8CA2-DAE5E9AB62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1DCC-62AB-44B5-B0F5-136DFDB9D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31DC3-E76E-469A-8C6A-0BC2613B6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F881-310F-4157-8A01-65958772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897AD-C5D8-4507-9860-D2A4E58B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BE46E-7B3B-403B-B1D8-ED9B8264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4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978F-9884-4AA6-8E8F-CFB69168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69293-9268-4FE7-8745-7594EB19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D5109-9820-40CF-8687-5F7722A4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1CC3-D5F8-4960-A165-E2874241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3C6C-B8A4-4C6F-8840-022A5D95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BFEFC-6792-4B97-84C9-9A28CB7C7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B27DB-88DC-4B26-9313-235E753E5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AFBE-A0B6-4F09-A267-E72DB0CE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D0B43-DC69-4AD9-8F5F-3C76B59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3BBC3-FE50-4580-A55A-45E971F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7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DF7B-1132-4457-A03C-42C16782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8DFA-6639-4A79-826F-0D3E109F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C8D6C-F3B7-40A8-AB0C-329E6C2C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89A3-F006-4430-8BB9-729C4D74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3A665-E32E-455E-9043-5FA6614D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B0FE-0A0A-4A84-980D-9F421FB9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45DFA-EFC7-461C-9961-F5519B353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F60C-431F-45EA-8C0B-26B46BB9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D67AE-4CF9-4B22-8247-62CFF25E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24F82-1257-4213-B879-492372C5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2FC4-C3E8-4C6A-88C1-032B3CD4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8D80-561B-41A3-9A0C-08E817568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6926F-E1F3-418B-86B8-4D3A25199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18A1C-ABFA-4ACA-8934-6EC99443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EED99-EDB0-4211-B5C5-E31D7FD4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7E674-9BC0-4498-A1D9-5AAC5580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4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1565-6A6C-41BF-BADA-48D9C84F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878EE-636E-44EB-902F-A3E8DB4F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9A266-2512-43FF-B83F-991AD4E8D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3A32C-F4F2-440B-B0CF-1FEA7B5F8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49E32-7998-49EF-9242-C80E8E1A1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ABFE8-4EAB-4E3A-B232-E13964AB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241F7-C310-495E-B431-6A2546FC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6C9E81-1EC3-454A-9D04-B3D2547A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7537-16B6-4D69-AF13-AA17E37A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E2046-A12A-4738-9F28-58DEC193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82861-C44E-4670-944B-1478CB02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8BDC5-61A7-4251-B4CC-63926843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CBB05-ABF0-4369-97BB-8A6EF06E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E9469-C337-4AB4-B189-AFE033F9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B60EC-B278-434F-A1BE-B057EBA1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F93C-2696-40C7-AFF8-089144FE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2EFA-79D2-4F80-ADE7-C4CC4793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50946-1D25-46A5-B1C4-197CD7D1E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28FA8-CE60-4B00-903A-AE8B10FE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2A1EE-DADE-4BB4-8044-3B6F5495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6656D-5937-4835-8DE1-650AD0D3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F5A3-9F6F-4E2B-BCA8-282A34FC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970CB-721D-4CD1-A2DC-3D66956E7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AA8CE-C2F7-483A-BA3C-849F6289C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F5F1C-7CE2-485A-A20D-63F8DD28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974A4-7AE8-44B5-A889-DA4A0B79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F217C-3336-4535-A80E-3F6CBB93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C301-881B-460F-9430-2086D6D6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8024F-7931-4400-BB33-AF43B6458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C230-6A66-4164-B3B5-A2EB28BEC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65BD-9239-40CA-9E61-93A5645423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6DA34-D638-4DAC-A033-50BBBF05A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3E5B9-B7BA-44B0-B67F-C6EE73A46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5033-EEAC-478D-AF92-F746EF0FE6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" descr="  ">
            <a:extLst>
              <a:ext uri="{FF2B5EF4-FFF2-40B4-BE49-F238E27FC236}">
                <a16:creationId xmlns:a16="http://schemas.microsoft.com/office/drawing/2014/main" id="{0B2538A5-2E8E-407C-98B8-62974E87BCB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fl" descr="  ">
            <a:extLst>
              <a:ext uri="{FF2B5EF4-FFF2-40B4-BE49-F238E27FC236}">
                <a16:creationId xmlns:a16="http://schemas.microsoft.com/office/drawing/2014/main" id="{5F9A1145-79B4-451E-B033-732234177300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1276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usa.gov/xew62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astlane@nsf.gov" TargetMode="External"/><Relationship Id="rId7" Type="http://schemas.openxmlformats.org/officeDocument/2006/relationships/hyperlink" Target="https://go.usa.gov/xew6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support@grants.gov" TargetMode="External"/><Relationship Id="rId4" Type="http://schemas.openxmlformats.org/officeDocument/2006/relationships/hyperlink" Target="mailto:rgov@nsf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sbe-buildandbroaden@nsf.gov" TargetMode="External"/><Relationship Id="rId7" Type="http://schemas.openxmlformats.org/officeDocument/2006/relationships/hyperlink" Target="mailto:kmeyer@nsf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mattiso@nsf.gov" TargetMode="External"/><Relationship Id="rId5" Type="http://schemas.openxmlformats.org/officeDocument/2006/relationships/hyperlink" Target="mailto:jwmirand@nsf.gov" TargetMode="External"/><Relationship Id="rId4" Type="http://schemas.openxmlformats.org/officeDocument/2006/relationships/hyperlink" Target="mailto:lwalker@nsf.gov" TargetMode="External"/><Relationship Id="rId9" Type="http://schemas.openxmlformats.org/officeDocument/2006/relationships/hyperlink" Target="https://go.usa.gov/xew6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usa.gov/xew62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sa.gov/xew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hyperlink" Target="https://go.usa.gov/xew62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usa.gov/xew6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advancedSearch.j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.usa.gov/xew62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pe/idues/eligibilit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.usa.gov/xew62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.usa.gov/xew62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.usa.gov/xew62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FFBD9-CC79-4AD6-A5F4-C6F7A82D3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r>
              <a:rPr lang="en-US" baseline="0" dirty="0"/>
              <a:t> </a:t>
            </a:r>
            <a:r>
              <a:rPr lang="en-US" dirty="0"/>
              <a:t>Cover Slide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9C2E-3544-453E-9DDA-33397AFB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A3B8B-6938-46F2-B2C6-5EA77A0E65C6}"/>
              </a:ext>
            </a:extLst>
          </p:cNvPr>
          <p:cNvSpPr txBox="1"/>
          <p:nvPr/>
        </p:nvSpPr>
        <p:spPr>
          <a:xfrm>
            <a:off x="952500" y="0"/>
            <a:ext cx="3249386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Build and Broaden 3.0 (B2 3.0): </a:t>
            </a:r>
            <a:r>
              <a:rPr lang="en-US" sz="27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Enhancing Social, Behavioral and Economic Science Research and Capacity at Minority-Serving Institutions</a:t>
            </a:r>
          </a:p>
        </p:txBody>
      </p:sp>
      <p:pic>
        <p:nvPicPr>
          <p:cNvPr id="7" name="Picture 6" descr="NSF Logo">
            <a:extLst>
              <a:ext uri="{FF2B5EF4-FFF2-40B4-BE49-F238E27FC236}">
                <a16:creationId xmlns:a16="http://schemas.microsoft.com/office/drawing/2014/main" id="{28D3A5B5-1FD5-4790-92EC-B4A328418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45" y="4391225"/>
            <a:ext cx="1052736" cy="1058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2EFC8-F429-409C-9DBC-538C4124A394}"/>
              </a:ext>
            </a:extLst>
          </p:cNvPr>
          <p:cNvSpPr txBox="1"/>
          <p:nvPr/>
        </p:nvSpPr>
        <p:spPr>
          <a:xfrm>
            <a:off x="1347652" y="5590254"/>
            <a:ext cx="2459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Directorate for Social, Behavioral and Economic Sciences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374217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36CE-9983-4B95-95B4-EE5EC6A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44" y="28856"/>
            <a:ext cx="11120277" cy="769510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F2351"/>
                </a:solidFill>
              </a:rPr>
              <a:t>Discover funded projects and read abstracts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EB8D4-F4E6-4B32-913E-8F56130E291E}"/>
              </a:ext>
            </a:extLst>
          </p:cNvPr>
          <p:cNvSpPr txBox="1"/>
          <p:nvPr/>
        </p:nvSpPr>
        <p:spPr>
          <a:xfrm>
            <a:off x="608073" y="1451440"/>
            <a:ext cx="3238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351"/>
                </a:solidFill>
              </a:rPr>
              <a:t>What has been funded through the Build and Broaden program?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76197B-BD6B-4D2B-8392-80BDE5F65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61841" y="2015234"/>
            <a:ext cx="831429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521F4F-9E56-4BAA-AD63-B65EFDFDC224}"/>
              </a:ext>
            </a:extLst>
          </p:cNvPr>
          <p:cNvSpPr txBox="1"/>
          <p:nvPr/>
        </p:nvSpPr>
        <p:spPr>
          <a:xfrm>
            <a:off x="512380" y="3591639"/>
            <a:ext cx="323801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0F2351"/>
                </a:solidFill>
              </a:rPr>
              <a:t>You can also review the abstracts of awards. </a:t>
            </a:r>
          </a:p>
          <a:p>
            <a:r>
              <a:rPr lang="en-US" dirty="0">
                <a:solidFill>
                  <a:srgbClr val="0F2351"/>
                </a:solidFill>
              </a:rPr>
              <a:t>These resources may help you get a better understanding of how your proposal fits in among the research supported by SBE.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FBD868-EA1F-4FA0-AE62-3632BA30F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61841" y="4007451"/>
            <a:ext cx="831429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shot of the list of Build and Broaden awards ">
            <a:extLst>
              <a:ext uri="{FF2B5EF4-FFF2-40B4-BE49-F238E27FC236}">
                <a16:creationId xmlns:a16="http://schemas.microsoft.com/office/drawing/2014/main" id="{572CB63B-78C1-4CC7-B9A4-C3FBA06AE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148"/>
          <a:stretch/>
        </p:blipFill>
        <p:spPr>
          <a:xfrm>
            <a:off x="4232947" y="875187"/>
            <a:ext cx="7153904" cy="2449287"/>
          </a:xfrm>
          <a:prstGeom prst="rect">
            <a:avLst/>
          </a:prstGeom>
        </p:spPr>
      </p:pic>
      <p:pic>
        <p:nvPicPr>
          <p:cNvPr id="19" name="Picture 18" descr="Screenshot of an abstract of a Build and Broaden award ">
            <a:extLst>
              <a:ext uri="{FF2B5EF4-FFF2-40B4-BE49-F238E27FC236}">
                <a16:creationId xmlns:a16="http://schemas.microsoft.com/office/drawing/2014/main" id="{A0CCEF64-8A2F-480C-9505-B866F198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47" y="3253262"/>
            <a:ext cx="7398130" cy="28639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546567-C1C3-4497-97F8-799EA8D35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9" name="Picture 8" descr="NSF Logo">
            <a:extLst>
              <a:ext uri="{FF2B5EF4-FFF2-40B4-BE49-F238E27FC236}">
                <a16:creationId xmlns:a16="http://schemas.microsoft.com/office/drawing/2014/main" id="{9875CBB6-6646-442E-9988-32DEC72D61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2DA4A6-E4FC-47B0-AC83-87F87E1E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8EC476-5D81-457A-944B-F1DF8EBB8BEE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6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6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02DE-5354-4577-9807-43054C0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7682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How to submit B2 3.0 Proposals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8B81-CA71-4F77-9AB6-8D10AAA3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1402384"/>
            <a:ext cx="11153554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700" dirty="0">
                <a:solidFill>
                  <a:srgbClr val="0F2351"/>
                </a:solidFill>
              </a:rPr>
              <a:t>For questions related to the use of FastLane or Research.gov, contact: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FastLane and Research.gov Help Desk: 1-800-673-6188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FastLane Help Desk e-mail: </a:t>
            </a:r>
            <a:r>
              <a:rPr lang="en-US" dirty="0">
                <a:solidFill>
                  <a:srgbClr val="0F2351"/>
                </a:solidFill>
                <a:hlinkClick r:id="rId3" tooltip="Link to email address for NSF Fastla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fastlane@nsf.gov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solidFill>
                  <a:srgbClr val="0F2351"/>
                </a:solidFill>
              </a:rPr>
              <a:t>Research.gov Help Desk e-mail: </a:t>
            </a:r>
            <a:r>
              <a:rPr lang="en-US" dirty="0">
                <a:solidFill>
                  <a:srgbClr val="0F2351"/>
                </a:solidFill>
                <a:hlinkClick r:id="rId4" tooltip="Link to email address for NSF Research.gov Helpde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rgov@nsf.gov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*Note: Fastlane.gov will be retired in December 2022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700" dirty="0">
                <a:solidFill>
                  <a:srgbClr val="0F2351"/>
                </a:solidFill>
              </a:rPr>
              <a:t>For questions relating to Grants.gov contact: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Grants.gov Contact Center: 1-800-518-4726; e-mail: </a:t>
            </a:r>
            <a:r>
              <a:rPr lang="en-US" dirty="0">
                <a:solidFill>
                  <a:srgbClr val="0F2351"/>
                </a:solidFill>
                <a:hlinkClick r:id="rId5" tooltip="Link to email address for Grants.gov Contact Cen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support@grants.gov</a:t>
            </a: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F837E-B46C-4F05-9640-91106B892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46924CEB-9982-4346-8494-1033F6938E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E59E24-9E77-4B57-BFB6-77EAF496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5F803-D403-49D7-9B97-B12350CB8565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7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33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02DE-5354-4577-9807-43054C0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1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Before you submit, be sure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8B81-CA71-4F77-9AB6-8D10AAA3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25" y="1711189"/>
            <a:ext cx="10515600" cy="286081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0F2351"/>
                </a:solidFill>
              </a:rPr>
              <a:t>Get support from your institution &amp; sponsored research office </a:t>
            </a:r>
            <a:r>
              <a:rPr lang="en-US" sz="3000" b="1" dirty="0">
                <a:solidFill>
                  <a:srgbClr val="0F2351"/>
                </a:solidFill>
              </a:rPr>
              <a:t>early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0F2351"/>
                </a:solidFill>
              </a:rPr>
              <a:t>Make sure to pay attention </a:t>
            </a:r>
            <a:r>
              <a:rPr lang="en-US" sz="3000" b="1" dirty="0">
                <a:solidFill>
                  <a:srgbClr val="0F2351"/>
                </a:solidFill>
              </a:rPr>
              <a:t>to internal deadlines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0F2351"/>
                </a:solidFill>
              </a:rPr>
              <a:t>Communicate with </a:t>
            </a:r>
            <a:r>
              <a:rPr lang="en-US" sz="3000" b="1" dirty="0">
                <a:solidFill>
                  <a:srgbClr val="0F2351"/>
                </a:solidFill>
              </a:rPr>
              <a:t>Build and Broaden POs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F837E-B46C-4F05-9640-91106B892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46924CEB-9982-4346-8494-1033F6938E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E59E24-9E77-4B57-BFB6-77EAF496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9F203-0C81-438D-8B46-CD2D861D77EC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06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CB9A-AC31-4B12-ADB7-BD75ED86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18" y="26126"/>
            <a:ext cx="1110736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How to contact B2 3.0 program 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2324-AA27-4EAA-845C-A304398D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35" y="1343818"/>
            <a:ext cx="11107366" cy="417036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Build and Broaden contact information: 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  <a:hlinkClick r:id="rId3" tooltip="Link to email address for SBE Build and Broaden Program Staf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sbe-buildandbroaden@nsf.gov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Lee D. Walker, telephone: (703) 292-7174, email: </a:t>
            </a:r>
            <a:r>
              <a:rPr lang="en-US" dirty="0">
                <a:solidFill>
                  <a:srgbClr val="0F2351"/>
                </a:solidFill>
                <a:hlinkClick r:id="rId4" tooltip="Link to email address for Lee Walk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lwalker@nsf.gov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Josie Welkom Miranda, telephone: (703) 292-7376, email: </a:t>
            </a:r>
            <a:r>
              <a:rPr lang="en-US" dirty="0">
                <a:solidFill>
                  <a:srgbClr val="0F2351"/>
                </a:solidFill>
                <a:hlinkClick r:id="rId5" tooltip="Link to email address for Josie Welkom Miran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jwmirand@nsf.gov</a:t>
            </a:r>
            <a:endParaRPr lang="en-US" dirty="0">
              <a:solidFill>
                <a:srgbClr val="0F2351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dirty="0" err="1">
                <a:solidFill>
                  <a:srgbClr val="0F2351"/>
                </a:solidFill>
              </a:rPr>
              <a:t>Siobhán</a:t>
            </a:r>
            <a:r>
              <a:rPr lang="en-US" dirty="0">
                <a:solidFill>
                  <a:srgbClr val="0F2351"/>
                </a:solidFill>
              </a:rPr>
              <a:t> M. Mattison, telephone: (703) 292-2967, email: </a:t>
            </a:r>
            <a:r>
              <a:rPr lang="en-US" dirty="0">
                <a:solidFill>
                  <a:srgbClr val="0F2351"/>
                </a:solidFill>
                <a:hlinkClick r:id="rId6" tooltip="Link to email address for Siobhan Mattis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smattiso@nsf.gov</a:t>
            </a:r>
            <a:endParaRPr lang="en-US" dirty="0">
              <a:solidFill>
                <a:srgbClr val="0F2351"/>
              </a:solidFill>
            </a:endParaRPr>
          </a:p>
          <a:p>
            <a:pPr lvl="1">
              <a:spcAft>
                <a:spcPts val="3000"/>
              </a:spcAft>
            </a:pPr>
            <a:r>
              <a:rPr lang="en-US" dirty="0">
                <a:solidFill>
                  <a:srgbClr val="0F2351"/>
                </a:solidFill>
              </a:rPr>
              <a:t>Katherine Meyer, telephone: (703) 292-7099, email: </a:t>
            </a:r>
            <a:r>
              <a:rPr lang="en-US" dirty="0">
                <a:solidFill>
                  <a:srgbClr val="0F2351"/>
                </a:solidFill>
                <a:hlinkClick r:id="rId7" tooltip="Link to email address for Katherine Mey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kmeyer@nsf.gov</a:t>
            </a: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spcAft>
                <a:spcPts val="1500"/>
              </a:spcAft>
              <a:buNone/>
            </a:pPr>
            <a:r>
              <a:rPr lang="en-US" sz="2400" dirty="0">
                <a:solidFill>
                  <a:srgbClr val="0F2351"/>
                </a:solidFill>
              </a:rPr>
              <a:t>For specific questions about B2 3.0, </a:t>
            </a:r>
            <a:r>
              <a:rPr lang="en-US" sz="2400" b="1" dirty="0">
                <a:solidFill>
                  <a:srgbClr val="0F2351"/>
                </a:solidFill>
              </a:rPr>
              <a:t>you may include a “one-pager” </a:t>
            </a:r>
            <a:r>
              <a:rPr lang="en-US" sz="2400" dirty="0">
                <a:solidFill>
                  <a:srgbClr val="0F2351"/>
                </a:solidFill>
              </a:rPr>
              <a:t>with your inquiries to the cognizant program officers </a:t>
            </a: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0CA85-675D-465B-A4A2-7B50EABF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6" name="Picture 5" descr="NSF Logo">
            <a:extLst>
              <a:ext uri="{FF2B5EF4-FFF2-40B4-BE49-F238E27FC236}">
                <a16:creationId xmlns:a16="http://schemas.microsoft.com/office/drawing/2014/main" id="{86DC7E4D-E597-4575-9585-15F3D8BA42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FB833-B451-4850-9964-4FF2EE7E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28548-6848-43F6-AA8B-1996DF0D226F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9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72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986F-C69F-41A8-BBE2-B9DF9894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-72136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Example One-Pager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777516-99A9-4449-A350-BF6112AE8064}"/>
              </a:ext>
            </a:extLst>
          </p:cNvPr>
          <p:cNvSpPr txBox="1">
            <a:spLocks/>
          </p:cNvSpPr>
          <p:nvPr/>
        </p:nvSpPr>
        <p:spPr>
          <a:xfrm>
            <a:off x="838199" y="1493758"/>
            <a:ext cx="4453647" cy="4456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8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1. Overview</a:t>
            </a:r>
            <a:endParaRPr lang="en-US" sz="4500" dirty="0">
              <a:solidFill>
                <a:srgbClr val="0F2351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7800"/>
              </a:spcAft>
              <a:buNone/>
            </a:pPr>
            <a:r>
              <a:rPr lang="en-US" dirty="0">
                <a:solidFill>
                  <a:srgbClr val="0F2351"/>
                </a:solidFill>
              </a:rPr>
              <a:t>2. Intellectual Merit</a:t>
            </a:r>
            <a:endParaRPr lang="en-US" dirty="0">
              <a:solidFill>
                <a:srgbClr val="0F2351"/>
              </a:solidFill>
              <a:cs typeface="Calibri" panose="020F0502020204030204"/>
            </a:endParaRPr>
          </a:p>
          <a:p>
            <a:pPr marL="0" indent="0">
              <a:spcBef>
                <a:spcPts val="1800"/>
              </a:spcBef>
              <a:spcAft>
                <a:spcPts val="6000"/>
              </a:spcAft>
              <a:buNone/>
            </a:pPr>
            <a:r>
              <a:rPr lang="en-US" dirty="0">
                <a:solidFill>
                  <a:srgbClr val="0F2351"/>
                </a:solidFill>
                <a:cs typeface="Calibri" panose="020F0502020204030204"/>
              </a:rPr>
              <a:t>3. Broader Impacts</a:t>
            </a:r>
          </a:p>
          <a:p>
            <a:pPr marL="514350" indent="-514350">
              <a:spcAft>
                <a:spcPts val="6000"/>
              </a:spcAft>
              <a:buAutoNum type="arabicPeriod"/>
            </a:pPr>
            <a:endParaRPr lang="en-US" dirty="0">
              <a:solidFill>
                <a:srgbClr val="0F2351"/>
              </a:solidFill>
              <a:cs typeface="Calibri" panose="020F0502020204030204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17B5431-8B92-4BB1-8B6B-1BEF2988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8137" y="1457940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4D55123-CE2A-4825-ADFE-09FB49E36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8137" y="3065963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800275-BEAA-4FCE-A943-9E51CE3B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8137" y="4677463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F2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524D17-C070-4146-8207-B1F4BF80A3E3}"/>
              </a:ext>
            </a:extLst>
          </p:cNvPr>
          <p:cNvSpPr txBox="1">
            <a:spLocks/>
          </p:cNvSpPr>
          <p:nvPr/>
        </p:nvSpPr>
        <p:spPr>
          <a:xfrm>
            <a:off x="6109709" y="1034011"/>
            <a:ext cx="5857004" cy="124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F2351"/>
                </a:solidFill>
                <a:cs typeface="Calibri"/>
              </a:rPr>
              <a:t>Background</a:t>
            </a:r>
          </a:p>
          <a:p>
            <a:r>
              <a:rPr lang="en-US" sz="2600" dirty="0">
                <a:solidFill>
                  <a:srgbClr val="0F2351"/>
                </a:solidFill>
                <a:cs typeface="Calibri"/>
              </a:rPr>
              <a:t>Fit with B2 3.0 program</a:t>
            </a:r>
          </a:p>
          <a:p>
            <a:r>
              <a:rPr lang="en-US" sz="2600" dirty="0">
                <a:solidFill>
                  <a:srgbClr val="0F2351"/>
                </a:solidFill>
              </a:rPr>
              <a:t>Research questions &amp; hypotheses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D3C359-3F47-4E22-BF45-245E3ACEC0A6}"/>
              </a:ext>
            </a:extLst>
          </p:cNvPr>
          <p:cNvSpPr txBox="1">
            <a:spLocks/>
          </p:cNvSpPr>
          <p:nvPr/>
        </p:nvSpPr>
        <p:spPr>
          <a:xfrm>
            <a:off x="6096000" y="3088518"/>
            <a:ext cx="5461260" cy="997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F2351"/>
                </a:solidFill>
              </a:rPr>
              <a:t>Potential to advance knowledge in fundamental SBE science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01DF381-FEB1-4354-921E-68AB21372710}"/>
              </a:ext>
            </a:extLst>
          </p:cNvPr>
          <p:cNvSpPr txBox="1">
            <a:spLocks/>
          </p:cNvSpPr>
          <p:nvPr/>
        </p:nvSpPr>
        <p:spPr>
          <a:xfrm>
            <a:off x="6109709" y="4459381"/>
            <a:ext cx="5985244" cy="1308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F2351"/>
                </a:solidFill>
              </a:rPr>
              <a:t>Potential to benefit society</a:t>
            </a:r>
            <a:endParaRPr lang="en-US" sz="2600" dirty="0">
              <a:solidFill>
                <a:srgbClr val="0F2351"/>
              </a:solidFill>
              <a:cs typeface="Calibri"/>
            </a:endParaRPr>
          </a:p>
          <a:p>
            <a:r>
              <a:rPr lang="en-US" sz="2600" dirty="0">
                <a:solidFill>
                  <a:srgbClr val="0F2351"/>
                </a:solidFill>
              </a:rPr>
              <a:t>Contribution to achievement of specific societal outcomes</a:t>
            </a:r>
            <a:endParaRPr lang="en-US" sz="2600" dirty="0">
              <a:solidFill>
                <a:srgbClr val="0F2351"/>
              </a:solidFill>
              <a:cs typeface="Calibri"/>
            </a:endParaRPr>
          </a:p>
          <a:p>
            <a:endParaRPr lang="en-US" sz="2600" dirty="0">
              <a:solidFill>
                <a:srgbClr val="0F235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871164-04DD-4A49-B683-26AC0F92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FEE7894-1A29-4D38-9FED-DD92BD040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521CA9-31C4-4B77-8691-C879602F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3AF7C-EB64-4013-A8C8-8E2041487B3A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24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81" y="-77443"/>
            <a:ext cx="1148883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Proposal Preparation Instructions</a:t>
            </a:r>
          </a:p>
        </p:txBody>
      </p:sp>
      <p:pic>
        <p:nvPicPr>
          <p:cNvPr id="17" name="Picture 16" descr="Screenshot of Build and Broaden 3.0 solicitation">
            <a:extLst>
              <a:ext uri="{FF2B5EF4-FFF2-40B4-BE49-F238E27FC236}">
                <a16:creationId xmlns:a16="http://schemas.microsoft.com/office/drawing/2014/main" id="{5792ABF0-4351-46E0-8D02-1FF3CEBAC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020" y="1164602"/>
            <a:ext cx="4329481" cy="4847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Screenshot of NSF Proposal and Award Policies and Procedures Guide (PAPPG) ">
            <a:extLst>
              <a:ext uri="{FF2B5EF4-FFF2-40B4-BE49-F238E27FC236}">
                <a16:creationId xmlns:a16="http://schemas.microsoft.com/office/drawing/2014/main" id="{38DA000D-CB57-4A61-8001-A73822D7A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501" y="1164602"/>
            <a:ext cx="3876287" cy="4847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862059-E18B-47BF-B0CA-D932889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44723-FD51-45D6-A6E1-0D795BC282BE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6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36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07784"/>
            <a:ext cx="12064409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F2351"/>
                </a:solidFill>
              </a:rPr>
              <a:t>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30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M</a:t>
            </a:r>
            <a:r>
              <a:rPr lang="en-US" sz="3200" b="0" i="0" u="none" strike="noStrike" dirty="0">
                <a:solidFill>
                  <a:srgbClr val="0F2351"/>
                </a:solidFill>
                <a:effectLst/>
              </a:rPr>
              <a:t>ust include three </a:t>
            </a:r>
            <a:r>
              <a:rPr lang="en-US" sz="3200" b="1" i="0" u="none" strike="noStrike" dirty="0">
                <a:solidFill>
                  <a:srgbClr val="0F2351"/>
                </a:solidFill>
                <a:effectLst/>
              </a:rPr>
              <a:t>labeled </a:t>
            </a:r>
            <a:r>
              <a:rPr lang="en-US" sz="3200" b="0" i="0" u="none" strike="noStrike" dirty="0">
                <a:solidFill>
                  <a:srgbClr val="0F2351"/>
                </a:solidFill>
                <a:effectLst/>
              </a:rPr>
              <a:t>sections: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>
                <a:solidFill>
                  <a:srgbClr val="0F2351"/>
                </a:solidFill>
              </a:rPr>
              <a:t>O</a:t>
            </a:r>
            <a:r>
              <a:rPr lang="en-US" i="0" u="sng" strike="noStrike" dirty="0">
                <a:solidFill>
                  <a:srgbClr val="0F2351"/>
                </a:solidFill>
                <a:effectLst/>
              </a:rPr>
              <a:t>verview</a:t>
            </a:r>
            <a:r>
              <a:rPr lang="en-US" dirty="0">
                <a:solidFill>
                  <a:srgbClr val="0F2351"/>
                </a:solidFill>
              </a:rPr>
              <a:t> of the project,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</a:t>
            </a:r>
            <a:r>
              <a:rPr lang="en-US" dirty="0">
                <a:solidFill>
                  <a:srgbClr val="0F2351"/>
                </a:solidFill>
              </a:rPr>
              <a:t>beginning with the following: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List of Participating MSI(s) </a:t>
            </a:r>
            <a:endParaRPr lang="en-US" sz="2200" b="1" dirty="0">
              <a:solidFill>
                <a:srgbClr val="0F235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Description of the MSI(s) </a:t>
            </a:r>
            <a:r>
              <a:rPr lang="en-US" sz="2200" i="0" u="none" strike="noStrike" dirty="0">
                <a:solidFill>
                  <a:srgbClr val="0F2351"/>
                </a:solidFill>
                <a:effectLst/>
              </a:rPr>
              <a:t>and MSI proportion of requested support 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200" b="1" i="0" u="none" strike="noStrike" dirty="0">
                <a:solidFill>
                  <a:srgbClr val="0F2351"/>
                </a:solidFill>
                <a:effectLst/>
              </a:rPr>
              <a:t>Research discipline(s) </a:t>
            </a:r>
            <a:r>
              <a:rPr lang="en-US" sz="2200" i="0" u="none" strike="noStrike" dirty="0">
                <a:solidFill>
                  <a:srgbClr val="0F2351"/>
                </a:solidFill>
                <a:effectLst/>
              </a:rPr>
              <a:t>advanced by the project</a:t>
            </a:r>
            <a:endParaRPr lang="en-US" sz="2200" dirty="0">
              <a:solidFill>
                <a:srgbClr val="0F2351"/>
              </a:solidFill>
            </a:endParaRPr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en-US" dirty="0">
                <a:solidFill>
                  <a:srgbClr val="0F2351"/>
                </a:solidFill>
              </a:rPr>
              <a:t>A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statement on the </a:t>
            </a:r>
            <a:r>
              <a:rPr lang="en-US" u="sng" dirty="0">
                <a:solidFill>
                  <a:srgbClr val="0F2351"/>
                </a:solidFill>
              </a:rPr>
              <a:t>I</a:t>
            </a:r>
            <a:r>
              <a:rPr lang="en-US" i="0" u="sng" strike="noStrike" dirty="0">
                <a:solidFill>
                  <a:srgbClr val="0F2351"/>
                </a:solidFill>
                <a:effectLst/>
              </a:rPr>
              <a:t>ntellectual Merit</a:t>
            </a:r>
            <a:r>
              <a:rPr lang="en-US" i="0" strike="noStrike" dirty="0">
                <a:solidFill>
                  <a:srgbClr val="0F2351"/>
                </a:solidFill>
                <a:effectLst/>
              </a:rPr>
              <a:t>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of the project</a:t>
            </a:r>
            <a:endParaRPr lang="en-US" dirty="0">
              <a:solidFill>
                <a:srgbClr val="0F235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rgbClr val="0F2351"/>
                </a:solidFill>
              </a:rPr>
              <a:t>A statement on the </a:t>
            </a:r>
            <a:r>
              <a:rPr lang="en-US" u="sng" dirty="0">
                <a:solidFill>
                  <a:srgbClr val="0F2351"/>
                </a:solidFill>
              </a:rPr>
              <a:t>Broader Impacts</a:t>
            </a:r>
            <a:r>
              <a:rPr lang="en-US" dirty="0">
                <a:solidFill>
                  <a:srgbClr val="0F2351"/>
                </a:solidFill>
              </a:rPr>
              <a:t> of the project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1F111-B7BD-4609-B888-9B79331ED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EEA61-E3E0-4F91-B55D-8D60139240D9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33" y="26558"/>
            <a:ext cx="11811001" cy="132556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F2351"/>
                </a:solidFill>
              </a:rPr>
              <a:t>Project Description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33" y="1240870"/>
            <a:ext cx="11455752" cy="4880853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Must also include three </a:t>
            </a:r>
            <a:r>
              <a:rPr lang="en-US" sz="3000" b="1" dirty="0">
                <a:solidFill>
                  <a:srgbClr val="0F2351"/>
                </a:solidFill>
              </a:rPr>
              <a:t>labeled</a:t>
            </a:r>
            <a:r>
              <a:rPr lang="en-US" sz="3000" dirty="0">
                <a:solidFill>
                  <a:srgbClr val="0F2351"/>
                </a:solidFill>
              </a:rPr>
              <a:t> sections: </a:t>
            </a:r>
          </a:p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</a:t>
            </a:r>
          </a:p>
          <a:p>
            <a:pPr lvl="1">
              <a:spcAft>
                <a:spcPts val="15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If proposal is submitted by a single PI, </a:t>
            </a:r>
            <a:r>
              <a:rPr lang="en-US" dirty="0">
                <a:solidFill>
                  <a:srgbClr val="0F2351"/>
                </a:solidFill>
              </a:rPr>
              <a:t>write 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“does not apply” in this section 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If the proposal includes a partnership: 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Detail the </a:t>
            </a:r>
            <a:r>
              <a:rPr lang="en-US" b="1" dirty="0">
                <a:solidFill>
                  <a:srgbClr val="0F2351"/>
                </a:solidFill>
              </a:rPr>
              <a:t>nature of the research partnership </a:t>
            </a:r>
            <a:r>
              <a:rPr lang="en-US" dirty="0">
                <a:solidFill>
                  <a:srgbClr val="0F2351"/>
                </a:solidFill>
              </a:rPr>
              <a:t>between all participating institutions </a:t>
            </a:r>
          </a:p>
          <a:p>
            <a:pPr lvl="2">
              <a:spcAft>
                <a:spcPts val="1500"/>
              </a:spcAft>
            </a:pPr>
            <a:r>
              <a:rPr lang="en-US" dirty="0">
                <a:solidFill>
                  <a:srgbClr val="0F2351"/>
                </a:solidFill>
              </a:rPr>
              <a:t>Describe </a:t>
            </a:r>
            <a:r>
              <a:rPr lang="en-US" b="1" dirty="0">
                <a:solidFill>
                  <a:srgbClr val="0F2351"/>
                </a:solidFill>
              </a:rPr>
              <a:t>the roles </a:t>
            </a:r>
            <a:r>
              <a:rPr lang="en-US" dirty="0">
                <a:solidFill>
                  <a:srgbClr val="0F2351"/>
                </a:solidFill>
              </a:rPr>
              <a:t>of each PI, co-PI, Senior Personnel, and collaborators</a:t>
            </a:r>
          </a:p>
          <a:p>
            <a:pPr lvl="1"/>
            <a:r>
              <a:rPr lang="en-US" dirty="0">
                <a:solidFill>
                  <a:srgbClr val="0F2351"/>
                </a:solidFill>
              </a:rPr>
              <a:t>Proposals submitted by </a:t>
            </a:r>
            <a:r>
              <a:rPr lang="en-US" u="sng" dirty="0">
                <a:solidFill>
                  <a:srgbClr val="0F2351"/>
                </a:solidFill>
              </a:rPr>
              <a:t>PIs not based at an MSI </a:t>
            </a:r>
            <a:r>
              <a:rPr lang="en-US" dirty="0">
                <a:solidFill>
                  <a:srgbClr val="0F2351"/>
                </a:solidFill>
              </a:rPr>
              <a:t>must also: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Describe clearly </a:t>
            </a:r>
            <a:r>
              <a:rPr lang="en-US" b="1" dirty="0">
                <a:solidFill>
                  <a:srgbClr val="0F2351"/>
                </a:solidFill>
              </a:rPr>
              <a:t>the nature of the partnership</a:t>
            </a:r>
            <a:r>
              <a:rPr lang="en-US" dirty="0">
                <a:solidFill>
                  <a:srgbClr val="0F2351"/>
                </a:solidFill>
              </a:rPr>
              <a:t> with the participating MSI(s), </a:t>
            </a:r>
          </a:p>
          <a:p>
            <a:pPr lvl="2"/>
            <a:r>
              <a:rPr lang="en-US" dirty="0">
                <a:solidFill>
                  <a:srgbClr val="0F2351"/>
                </a:solidFill>
              </a:rPr>
              <a:t>Include efforts to </a:t>
            </a:r>
            <a:r>
              <a:rPr lang="en-US" b="1" dirty="0">
                <a:solidFill>
                  <a:srgbClr val="0F2351"/>
                </a:solidFill>
              </a:rPr>
              <a:t>ensure true collaborations </a:t>
            </a:r>
            <a:r>
              <a:rPr lang="en-US" dirty="0">
                <a:solidFill>
                  <a:srgbClr val="0F2351"/>
                </a:solidFill>
              </a:rPr>
              <a:t>among MSI and non-MSI participants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1511A-8A2B-41B6-B4AA-C8ACE5D21BD9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37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35" y="136525"/>
            <a:ext cx="1178288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F2351"/>
                </a:solidFill>
              </a:rPr>
              <a:t>Project Description Part 2 </a:t>
            </a:r>
            <a:br>
              <a:rPr lang="en-US" sz="3600" b="1" dirty="0">
                <a:solidFill>
                  <a:srgbClr val="0F2351"/>
                </a:solidFill>
              </a:rPr>
            </a:br>
            <a:endParaRPr lang="en-US" sz="3600" b="1" dirty="0">
              <a:solidFill>
                <a:srgbClr val="0F23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03850"/>
            <a:ext cx="11455752" cy="4880853"/>
          </a:xfrm>
        </p:spPr>
        <p:txBody>
          <a:bodyPr>
            <a:normAutofit/>
          </a:bodyPr>
          <a:lstStyle/>
          <a:p>
            <a:pPr marL="514350" indent="-514350" algn="l">
              <a:spcAft>
                <a:spcPts val="2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spcBef>
                <a:spcPts val="2500"/>
              </a:spcBef>
              <a:spcAft>
                <a:spcPts val="2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Intellectual Merit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 Explain how the proposed work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advances theory/basic science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in one or more core SBE science areas</a:t>
            </a: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40541-A051-44A4-90D9-00BEA2F45612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83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11811001" cy="129887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F2351"/>
                </a:solidFill>
              </a:rPr>
              <a:t>Project Description Part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28" y="1347393"/>
            <a:ext cx="11430002" cy="4880853"/>
          </a:xfrm>
        </p:spPr>
        <p:txBody>
          <a:bodyPr>
            <a:normAutofit/>
          </a:bodyPr>
          <a:lstStyle/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Partnership and Investigator Roles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 marL="514350" indent="-514350" algn="l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Intellectual Merit</a:t>
            </a:r>
          </a:p>
          <a:p>
            <a:pPr marL="514350" indent="-514350" algn="l">
              <a:spcBef>
                <a:spcPts val="2000"/>
              </a:spcBef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Broader Impacts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: </a:t>
            </a:r>
            <a:r>
              <a:rPr lang="en-US" dirty="0">
                <a:solidFill>
                  <a:srgbClr val="0F2351"/>
                </a:solidFill>
              </a:rPr>
              <a:t>E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xplain how the project will enhance career development, research productivity and trajectories, collaborative research networks, or professional training for faculty and students at the participating MSI(s)</a:t>
            </a:r>
          </a:p>
          <a:p>
            <a:pPr marL="0" indent="0">
              <a:buNone/>
            </a:pPr>
            <a:endParaRPr lang="en-US" dirty="0">
              <a:solidFill>
                <a:srgbClr val="0F235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E2A2E-2B4A-48AB-880E-03E9A62AF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2F7B76DD-56CC-4E09-81CD-E7FB5B716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B851A-4670-4E4F-B1CE-EDD457ED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19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AE310-55BA-4541-969A-162E1C5F98B9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49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SBE: NSF’s </a:t>
            </a:r>
            <a:r>
              <a:rPr lang="en-US" b="1" u="sng" dirty="0">
                <a:solidFill>
                  <a:srgbClr val="0F2351"/>
                </a:solidFill>
              </a:rPr>
              <a:t>S</a:t>
            </a:r>
            <a:r>
              <a:rPr lang="en-US" b="1" dirty="0">
                <a:solidFill>
                  <a:srgbClr val="0F2351"/>
                </a:solidFill>
              </a:rPr>
              <a:t>ocial, </a:t>
            </a:r>
            <a:r>
              <a:rPr lang="en-US" b="1" u="sng" dirty="0">
                <a:solidFill>
                  <a:srgbClr val="0F2351"/>
                </a:solidFill>
              </a:rPr>
              <a:t>B</a:t>
            </a:r>
            <a:r>
              <a:rPr lang="en-US" b="1" dirty="0">
                <a:solidFill>
                  <a:srgbClr val="0F2351"/>
                </a:solidFill>
              </a:rPr>
              <a:t>ehavioral, and </a:t>
            </a:r>
            <a:r>
              <a:rPr lang="en-US" b="1" u="sng" dirty="0">
                <a:solidFill>
                  <a:srgbClr val="0F2351"/>
                </a:solidFill>
              </a:rPr>
              <a:t>E</a:t>
            </a:r>
            <a:r>
              <a:rPr lang="en-US" b="1" dirty="0">
                <a:solidFill>
                  <a:srgbClr val="0F2351"/>
                </a:solidFill>
              </a:rPr>
              <a:t>conomic Sciences Directorate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02743-A3EB-4E27-98F8-F9852F4BF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1314"/>
            <a:ext cx="10737715" cy="3069772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conduct</a:t>
            </a:r>
            <a:r>
              <a:rPr lang="en-US" dirty="0">
                <a:solidFill>
                  <a:srgbClr val="BF9000"/>
                </a:solidFill>
              </a:rPr>
              <a:t> </a:t>
            </a:r>
            <a:r>
              <a:rPr lang="en-US" dirty="0">
                <a:solidFill>
                  <a:srgbClr val="0F2351"/>
                </a:solidFill>
              </a:rPr>
              <a:t>groundbreaking research</a:t>
            </a:r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create</a:t>
            </a:r>
            <a:r>
              <a:rPr lang="en-US" dirty="0">
                <a:solidFill>
                  <a:srgbClr val="0F2351"/>
                </a:solidFill>
              </a:rPr>
              <a:t> fundamental data and analytic infrastructure</a:t>
            </a:r>
          </a:p>
          <a:p>
            <a:pPr>
              <a:spcAft>
                <a:spcPts val="2000"/>
              </a:spcAft>
            </a:pPr>
            <a:r>
              <a:rPr lang="en-US" dirty="0">
                <a:solidFill>
                  <a:srgbClr val="0F2351"/>
                </a:solidFill>
              </a:rPr>
              <a:t>SBE researchers </a:t>
            </a:r>
            <a:r>
              <a:rPr lang="en-US" b="1" dirty="0">
                <a:solidFill>
                  <a:srgbClr val="A28525"/>
                </a:solidFill>
              </a:rPr>
              <a:t>provide</a:t>
            </a:r>
            <a:r>
              <a:rPr lang="en-US" dirty="0"/>
              <a:t> </a:t>
            </a:r>
            <a:r>
              <a:rPr lang="en-US" dirty="0">
                <a:solidFill>
                  <a:srgbClr val="0F2351"/>
                </a:solidFill>
              </a:rPr>
              <a:t>essential training that empowers people and improves quality of life</a:t>
            </a:r>
          </a:p>
        </p:txBody>
      </p:sp>
      <p:pic>
        <p:nvPicPr>
          <p:cNvPr id="4" name="Picture 3" descr="NSF Logo">
            <a:extLst>
              <a:ext uri="{FF2B5EF4-FFF2-40B4-BE49-F238E27FC236}">
                <a16:creationId xmlns:a16="http://schemas.microsoft.com/office/drawing/2014/main" id="{CEAA5B91-B93C-4804-9ACB-37CC18797B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7B604-D9BD-4C92-A1FE-2ADF3FB32DEB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0B663-BA85-4289-ABA3-9A2DBBF9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3856" y="6356350"/>
            <a:ext cx="1719943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9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134606"/>
            <a:ext cx="1312164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F2351"/>
                </a:solidFill>
              </a:rPr>
              <a:t>Other Required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90"/>
            <a:ext cx="10515600" cy="4036556"/>
          </a:xfrm>
        </p:spPr>
        <p:txBody>
          <a:bodyPr>
            <a:normAutofit/>
          </a:bodyPr>
          <a:lstStyle/>
          <a:p>
            <a:pPr marL="0" indent="0" algn="l">
              <a:spcAft>
                <a:spcPts val="3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1. References Cited </a:t>
            </a:r>
          </a:p>
          <a:p>
            <a:pPr marL="0" indent="0" algn="l">
              <a:spcAft>
                <a:spcPts val="3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2. Biographical Sketch – required to use NSF format</a:t>
            </a:r>
          </a:p>
          <a:p>
            <a:pPr marL="0" indent="0" algn="l">
              <a:spcAft>
                <a:spcPts val="3000"/>
              </a:spcAft>
              <a:buNone/>
            </a:pPr>
            <a:r>
              <a:rPr lang="en-US" sz="3200" dirty="0">
                <a:solidFill>
                  <a:srgbClr val="0F2351"/>
                </a:solidFill>
              </a:rPr>
              <a:t>3. Current &amp; Pending Support – required to use NSF format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0F2351"/>
                </a:solidFill>
              </a:rPr>
              <a:t>4. Facilities Equipment and Other Resources</a:t>
            </a: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862059-E18B-47BF-B0CA-D93288929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8D29CC49-707C-4019-8292-F5862B8E98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989180-F2C0-4B21-8D74-2A2F0A22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0DCB3-DA51-44BA-8751-D823FFBAD302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3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1" y="-44185"/>
            <a:ext cx="12100142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F2351"/>
                </a:solidFill>
              </a:rPr>
              <a:t>Budget &amp;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36" y="1203386"/>
            <a:ext cx="11464327" cy="48344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400" b="0" i="0" u="none" strike="noStrike" dirty="0">
                <a:solidFill>
                  <a:srgbClr val="0F2351"/>
                </a:solidFill>
                <a:effectLst/>
              </a:rPr>
              <a:t>Ask for what you </a:t>
            </a:r>
            <a:r>
              <a:rPr lang="en-US" sz="2400" b="1" i="0" u="none" strike="noStrike" dirty="0">
                <a:solidFill>
                  <a:srgbClr val="0F2351"/>
                </a:solidFill>
                <a:effectLst/>
              </a:rPr>
              <a:t>need</a:t>
            </a:r>
            <a:r>
              <a:rPr lang="en-US" sz="2400" b="0" i="0" u="none" strike="noStrike" dirty="0">
                <a:solidFill>
                  <a:srgbClr val="0F2351"/>
                </a:solidFill>
                <a:effectLst/>
              </a:rPr>
              <a:t> to execute the project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F2351"/>
                </a:solidFill>
              </a:rPr>
              <a:t>Justify </a:t>
            </a:r>
            <a:r>
              <a:rPr lang="en-US" sz="2400" b="1" dirty="0">
                <a:solidFill>
                  <a:srgbClr val="0F2351"/>
                </a:solidFill>
              </a:rPr>
              <a:t>all costs </a:t>
            </a:r>
            <a:r>
              <a:rPr lang="en-US" sz="2400" dirty="0">
                <a:solidFill>
                  <a:srgbClr val="0F2351"/>
                </a:solidFill>
              </a:rPr>
              <a:t>and provide enough detail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F2351"/>
                </a:solidFill>
              </a:rPr>
              <a:t>For collaborations, </a:t>
            </a:r>
            <a:r>
              <a:rPr lang="en-US" sz="2400" b="1" dirty="0">
                <a:solidFill>
                  <a:srgbClr val="0F2351"/>
                </a:solidFill>
              </a:rPr>
              <a:t>at least 50% </a:t>
            </a:r>
            <a:r>
              <a:rPr lang="en-US" sz="2400" dirty="0">
                <a:solidFill>
                  <a:srgbClr val="0F2351"/>
                </a:solidFill>
              </a:rPr>
              <a:t>of the project’s direct costs must go to the participating MSI(s)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F2351"/>
                </a:solidFill>
              </a:rPr>
              <a:t>Talk over the proposed budget with </a:t>
            </a:r>
            <a:r>
              <a:rPr lang="en-US" sz="2400" b="1" dirty="0">
                <a:solidFill>
                  <a:srgbClr val="0F2351"/>
                </a:solidFill>
              </a:rPr>
              <a:t>the university/college officials </a:t>
            </a:r>
            <a:r>
              <a:rPr lang="en-US" sz="2400" dirty="0">
                <a:solidFill>
                  <a:srgbClr val="0F2351"/>
                </a:solidFill>
              </a:rPr>
              <a:t>who ultimately submit the proposal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F2351"/>
                </a:solidFill>
              </a:rPr>
              <a:t>If the proposal is selected for funding, </a:t>
            </a:r>
            <a:r>
              <a:rPr lang="en-US" sz="2400" b="1" dirty="0">
                <a:solidFill>
                  <a:srgbClr val="0F2351"/>
                </a:solidFill>
              </a:rPr>
              <a:t>program officers do work with applicants</a:t>
            </a:r>
            <a:r>
              <a:rPr lang="en-US" sz="2400" dirty="0">
                <a:solidFill>
                  <a:srgbClr val="0F2351"/>
                </a:solidFill>
              </a:rPr>
              <a:t> on adjusting the proposed budget as needed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0F40FE-6BF3-4A02-A06A-99D6C7BE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1CB1B5CC-012E-409D-9093-F5E08D732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3BD2C-5239-42B2-ADA2-C43F89A7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4A16E-FEE8-4974-8062-9DAE886EE73E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424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7" y="-23772"/>
            <a:ext cx="12100142" cy="10039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F2351"/>
                </a:solidFill>
              </a:rPr>
              <a:t>Budget &amp; Salary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19" y="1159585"/>
            <a:ext cx="11423594" cy="475366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2400"/>
              </a:spcAft>
            </a:pPr>
            <a:r>
              <a:rPr lang="en-US" sz="2700" b="0" i="0" u="none" strike="noStrike" dirty="0">
                <a:solidFill>
                  <a:srgbClr val="0F2351"/>
                </a:solidFill>
                <a:effectLst/>
              </a:rPr>
              <a:t>Program officers are attentive to </a:t>
            </a:r>
            <a:r>
              <a:rPr lang="en-US" sz="2700" b="1" i="0" u="none" strike="noStrike" dirty="0">
                <a:solidFill>
                  <a:srgbClr val="0F2351"/>
                </a:solidFill>
                <a:effectLst/>
              </a:rPr>
              <a:t>how much of the requested budget </a:t>
            </a:r>
            <a:r>
              <a:rPr lang="en-US" sz="2700" b="0" i="0" u="none" strike="noStrike" dirty="0">
                <a:solidFill>
                  <a:srgbClr val="0F2351"/>
                </a:solidFill>
                <a:effectLst/>
              </a:rPr>
              <a:t>goes to salary, research costs, and costs to support broader impacts </a:t>
            </a:r>
          </a:p>
          <a:p>
            <a:pPr>
              <a:spcAft>
                <a:spcPts val="2400"/>
              </a:spcAft>
            </a:pPr>
            <a:r>
              <a:rPr lang="en-US" sz="2700" b="0" i="0" u="none" strike="noStrike" dirty="0">
                <a:solidFill>
                  <a:srgbClr val="0F2351"/>
                </a:solidFill>
                <a:effectLst/>
              </a:rPr>
              <a:t>Proposals may include limited requests for resources to enable researchers at MSIs to be </a:t>
            </a:r>
            <a:r>
              <a:rPr lang="en-US" sz="2700" b="1" i="0" u="none" strike="noStrike" dirty="0">
                <a:solidFill>
                  <a:srgbClr val="0F2351"/>
                </a:solidFill>
                <a:effectLst/>
              </a:rPr>
              <a:t>full and equal partners </a:t>
            </a:r>
          </a:p>
          <a:p>
            <a:pPr algn="l"/>
            <a:r>
              <a:rPr lang="en-US" sz="2700" b="0" i="0" u="none" strike="noStrike" dirty="0">
                <a:solidFill>
                  <a:srgbClr val="0F2351"/>
                </a:solidFill>
                <a:effectLst/>
              </a:rPr>
              <a:t>Salary compensation could enable a </a:t>
            </a:r>
            <a:r>
              <a:rPr lang="en-US" sz="2700" b="1" i="0" u="none" strike="noStrike" dirty="0">
                <a:solidFill>
                  <a:srgbClr val="0F2351"/>
                </a:solidFill>
                <a:effectLst/>
              </a:rPr>
              <a:t>reduction in teaching </a:t>
            </a:r>
            <a:r>
              <a:rPr lang="en-US" sz="2700" i="0" u="none" strike="noStrike" dirty="0">
                <a:solidFill>
                  <a:srgbClr val="0F2351"/>
                </a:solidFill>
                <a:effectLst/>
              </a:rPr>
              <a:t>responsibilities (aka “teaching buyouts”) 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solidFill>
                  <a:srgbClr val="0F2351"/>
                </a:solidFill>
              </a:rPr>
              <a:t>You can request buyout if it is required to successfully pursue the proposed research </a:t>
            </a:r>
            <a:endParaRPr lang="en-US" b="0" i="0" u="none" strike="noStrike" dirty="0">
              <a:solidFill>
                <a:srgbClr val="0F2351"/>
              </a:solidFill>
              <a:effectLst/>
            </a:endParaRPr>
          </a:p>
          <a:p>
            <a:pPr>
              <a:spcAft>
                <a:spcPts val="2400"/>
              </a:spcAft>
            </a:pPr>
            <a:r>
              <a:rPr lang="en-US" sz="2700" dirty="0">
                <a:solidFill>
                  <a:srgbClr val="0F2351"/>
                </a:solidFill>
              </a:rPr>
              <a:t>NSF does not typically pay for more than 2 months of salary, but </a:t>
            </a:r>
            <a:r>
              <a:rPr lang="en-US" sz="2700" b="1" dirty="0">
                <a:solidFill>
                  <a:srgbClr val="0F2351"/>
                </a:solidFill>
              </a:rPr>
              <a:t>exceptions are possible</a:t>
            </a:r>
            <a:endParaRPr lang="en-US" sz="2700" b="0" i="0" u="none" strike="noStrike" dirty="0">
              <a:solidFill>
                <a:srgbClr val="0F2351"/>
              </a:solidFill>
              <a:effectLst/>
            </a:endParaRPr>
          </a:p>
          <a:p>
            <a:pPr algn="l"/>
            <a:r>
              <a:rPr lang="en-US" sz="2700" b="0" i="0" u="none" strike="noStrike" dirty="0">
                <a:solidFill>
                  <a:srgbClr val="0F2351"/>
                </a:solidFill>
                <a:effectLst/>
              </a:rPr>
              <a:t>Please refer to the </a:t>
            </a:r>
            <a:r>
              <a:rPr lang="en-US" sz="2700" b="1" i="0" u="none" strike="noStrike" dirty="0">
                <a:solidFill>
                  <a:srgbClr val="0F2351"/>
                </a:solidFill>
                <a:effectLst/>
              </a:rPr>
              <a:t>PAPPG</a:t>
            </a:r>
            <a:r>
              <a:rPr lang="en-US" sz="2700" b="0" i="0" u="none" strike="noStrike" dirty="0">
                <a:solidFill>
                  <a:srgbClr val="0F2351"/>
                </a:solidFill>
                <a:effectLst/>
              </a:rPr>
              <a:t> for full guidelines on salaries and wages</a:t>
            </a:r>
            <a:r>
              <a:rPr lang="en-US" sz="2700" dirty="0">
                <a:solidFill>
                  <a:srgbClr val="0F2351"/>
                </a:solidFill>
              </a:rPr>
              <a:t>, and contact program officers and university officials for further guidance </a:t>
            </a:r>
            <a:endParaRPr lang="en-US" dirty="0">
              <a:solidFill>
                <a:srgbClr val="0F2351"/>
              </a:solidFill>
            </a:endParaRPr>
          </a:p>
          <a:p>
            <a:pPr marL="0" indent="0" algn="l">
              <a:buNone/>
            </a:pPr>
            <a:endParaRPr lang="en-US" sz="2200" b="0" i="0" u="none" strike="noStrike" dirty="0">
              <a:solidFill>
                <a:srgbClr val="0F2351"/>
              </a:solidFill>
              <a:effectLst/>
            </a:endParaRPr>
          </a:p>
          <a:p>
            <a:pPr marL="457200" lvl="1" indent="0">
              <a:buNone/>
            </a:pPr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0F40FE-6BF3-4A02-A06A-99D6C7BE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1CB1B5CC-012E-409D-9093-F5E08D732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3BD2C-5239-42B2-ADA2-C43F89A7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9A683-3EA4-4826-83FE-F9F8612CA7E7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304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85" y="26126"/>
            <a:ext cx="1196921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F2351"/>
                </a:solidFill>
              </a:rPr>
              <a:t>Supplementary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05" y="1521948"/>
            <a:ext cx="11692407" cy="4415924"/>
          </a:xfrm>
        </p:spPr>
        <p:txBody>
          <a:bodyPr>
            <a:normAutofit/>
          </a:bodyPr>
          <a:lstStyle/>
          <a:p>
            <a:pPr algn="l"/>
            <a:r>
              <a:rPr lang="en-US" b="0" i="0" strike="noStrike" dirty="0">
                <a:solidFill>
                  <a:srgbClr val="0F2351"/>
                </a:solidFill>
                <a:effectLst/>
              </a:rPr>
              <a:t>Data Management Plan</a:t>
            </a:r>
            <a:r>
              <a:rPr lang="en-US" dirty="0">
                <a:solidFill>
                  <a:srgbClr val="0F2351"/>
                </a:solidFill>
              </a:rPr>
              <a:t> 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solidFill>
                  <a:srgbClr val="0F2351"/>
                </a:solidFill>
              </a:rPr>
              <a:t>M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ust include a statement of how the data will be made </a:t>
            </a:r>
            <a:r>
              <a:rPr lang="en-US" b="1" dirty="0">
                <a:solidFill>
                  <a:srgbClr val="0F2351"/>
                </a:solidFill>
              </a:rPr>
              <a:t>publicly available</a:t>
            </a:r>
          </a:p>
          <a:p>
            <a:pPr>
              <a:spcAft>
                <a:spcPts val="2400"/>
              </a:spcAft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Collaborators and Other Affiliations Information (COA) – Required of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all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 senior personnel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0F2351"/>
                </a:solidFill>
              </a:rPr>
              <a:t>Postdoctoral Mentoring Plan: If applicable</a:t>
            </a:r>
            <a:endParaRPr lang="en-US" b="1" dirty="0">
              <a:solidFill>
                <a:srgbClr val="0F2351"/>
              </a:solidFill>
            </a:endParaRPr>
          </a:p>
          <a:p>
            <a:r>
              <a:rPr lang="en-US" b="0" i="0" strike="noStrike" dirty="0">
                <a:solidFill>
                  <a:srgbClr val="0F2351"/>
                </a:solidFill>
                <a:effectLst/>
              </a:rPr>
              <a:t>Letters of collaboration: </a:t>
            </a:r>
            <a:r>
              <a:rPr lang="en-US" dirty="0">
                <a:solidFill>
                  <a:srgbClr val="0F2351"/>
                </a:solidFill>
              </a:rPr>
              <a:t>N</a:t>
            </a: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ot required</a:t>
            </a:r>
            <a:endParaRPr lang="en-US" b="1" dirty="0">
              <a:solidFill>
                <a:srgbClr val="0F2351"/>
              </a:solidFill>
            </a:endParaRPr>
          </a:p>
          <a:p>
            <a:pPr lvl="1"/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0F40FE-6BF3-4A02-A06A-99D6C7BE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1CB1B5CC-012E-409D-9093-F5E08D732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3BD2C-5239-42B2-ADA2-C43F89A7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8C389-BF52-4DB9-A2D8-359E472585ED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90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787E-C14C-4CB8-999C-406C501E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" y="47070"/>
            <a:ext cx="1085407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How will B2 3.0 proposals be reviewed?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D587-7793-4083-AAD3-9AB639AF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69" y="1475199"/>
            <a:ext cx="11166501" cy="405701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B2 Review Process: </a:t>
            </a:r>
          </a:p>
          <a:p>
            <a:pPr lvl="1">
              <a:spcAft>
                <a:spcPts val="1000"/>
              </a:spcAft>
            </a:pPr>
            <a:r>
              <a:rPr lang="en-US" sz="3000" dirty="0">
                <a:solidFill>
                  <a:srgbClr val="0F2351"/>
                </a:solidFill>
              </a:rPr>
              <a:t>Panel Review</a:t>
            </a:r>
          </a:p>
          <a:p>
            <a:pPr lvl="1">
              <a:spcAft>
                <a:spcPts val="1000"/>
              </a:spcAft>
            </a:pPr>
            <a:r>
              <a:rPr lang="en-US" sz="3000" dirty="0">
                <a:solidFill>
                  <a:srgbClr val="0F2351"/>
                </a:solidFill>
              </a:rPr>
              <a:t>Ad hoc as necessary</a:t>
            </a:r>
          </a:p>
          <a:p>
            <a:pPr lvl="1"/>
            <a:r>
              <a:rPr lang="en-US" sz="3000" dirty="0">
                <a:solidFill>
                  <a:srgbClr val="0F2351"/>
                </a:solidFill>
              </a:rPr>
              <a:t>Co-review</a:t>
            </a:r>
          </a:p>
          <a:p>
            <a:pPr lvl="2">
              <a:spcAft>
                <a:spcPts val="3000"/>
              </a:spcAft>
            </a:pPr>
            <a:r>
              <a:rPr lang="en-US" sz="2600" dirty="0">
                <a:solidFill>
                  <a:srgbClr val="0F2351"/>
                </a:solidFill>
              </a:rPr>
              <a:t>Suggest programs </a:t>
            </a:r>
          </a:p>
          <a:p>
            <a:pPr marL="457200" lvl="1" indent="0">
              <a:spcAft>
                <a:spcPts val="3000"/>
              </a:spcAft>
              <a:buNone/>
            </a:pPr>
            <a:r>
              <a:rPr lang="en-US" sz="3000" dirty="0">
                <a:solidFill>
                  <a:srgbClr val="0F2351"/>
                </a:solidFill>
              </a:rPr>
              <a:t>Please suggest reviewers for your proposal!</a:t>
            </a:r>
          </a:p>
          <a:p>
            <a:pPr marL="457200" lvl="1" indent="0">
              <a:buNone/>
            </a:pPr>
            <a:r>
              <a:rPr lang="en-US" sz="3000" dirty="0">
                <a:solidFill>
                  <a:srgbClr val="0F2351"/>
                </a:solidFill>
              </a:rPr>
              <a:t>Aren’t submitting to B2 3.0 this cycle? Consider being a reviewer </a:t>
            </a:r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3B4D7-8EF8-487C-86E1-04CC84DC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42A31D20-D788-4996-8E09-644324B476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FC903CA-BCAC-4904-B7EB-593FD62F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1D7B7-2472-4F22-8B0C-767B8A3F109A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10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6764-9790-45AA-BC64-F564A4B4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6921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Review Criteria: Intellectual Merit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8209-558F-4CF7-BD27-384959E6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6349"/>
            <a:ext cx="10683241" cy="4754374"/>
          </a:xfrm>
        </p:spPr>
        <p:txBody>
          <a:bodyPr/>
          <a:lstStyle/>
          <a:p>
            <a:r>
              <a:rPr lang="en-US" dirty="0">
                <a:solidFill>
                  <a:srgbClr val="0F2351"/>
                </a:solidFill>
              </a:rPr>
              <a:t>‘…the potential to </a:t>
            </a:r>
            <a:r>
              <a:rPr lang="en-US" b="1" dirty="0">
                <a:solidFill>
                  <a:srgbClr val="0F2351"/>
                </a:solidFill>
              </a:rPr>
              <a:t>advance knowledge</a:t>
            </a:r>
            <a:r>
              <a:rPr lang="en-US" dirty="0">
                <a:solidFill>
                  <a:srgbClr val="0F2351"/>
                </a:solidFill>
              </a:rPr>
              <a:t>’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‘…and understanding within its own field or across different fields’? 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‘…suggest or explore </a:t>
            </a:r>
            <a:r>
              <a:rPr lang="en-US" b="1" dirty="0">
                <a:solidFill>
                  <a:srgbClr val="0F2351"/>
                </a:solidFill>
              </a:rPr>
              <a:t>creative, original, or potentially transformative </a:t>
            </a:r>
            <a:r>
              <a:rPr lang="en-US" dirty="0">
                <a:solidFill>
                  <a:srgbClr val="0F2351"/>
                </a:solidFill>
              </a:rPr>
              <a:t>concepts?’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‘Is the plan for carrying out the proposed activities well-reasoned, well-organized, and </a:t>
            </a:r>
            <a:r>
              <a:rPr lang="en-US" b="1" dirty="0">
                <a:solidFill>
                  <a:srgbClr val="0F2351"/>
                </a:solidFill>
              </a:rPr>
              <a:t>based on a sound rationale</a:t>
            </a:r>
            <a:r>
              <a:rPr lang="en-US" dirty="0">
                <a:solidFill>
                  <a:srgbClr val="0F2351"/>
                </a:solidFill>
              </a:rPr>
              <a:t>?’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‘How </a:t>
            </a:r>
            <a:r>
              <a:rPr lang="en-US" b="1" dirty="0">
                <a:solidFill>
                  <a:srgbClr val="0F2351"/>
                </a:solidFill>
              </a:rPr>
              <a:t>well-qualified </a:t>
            </a:r>
            <a:r>
              <a:rPr lang="en-US" dirty="0">
                <a:solidFill>
                  <a:srgbClr val="0F2351"/>
                </a:solidFill>
              </a:rPr>
              <a:t>is the individual, team, or organization to conduct the proposed activities?’</a:t>
            </a:r>
          </a:p>
          <a:p>
            <a:r>
              <a:rPr lang="en-US" dirty="0">
                <a:solidFill>
                  <a:srgbClr val="0F2351"/>
                </a:solidFill>
              </a:rPr>
              <a:t>‘Are there </a:t>
            </a:r>
            <a:r>
              <a:rPr lang="en-US" b="1" dirty="0">
                <a:solidFill>
                  <a:srgbClr val="0F2351"/>
                </a:solidFill>
              </a:rPr>
              <a:t>adequate resources </a:t>
            </a:r>
            <a:r>
              <a:rPr lang="en-US" dirty="0">
                <a:solidFill>
                  <a:srgbClr val="0F2351"/>
                </a:solidFill>
              </a:rPr>
              <a:t>available to the PI…?’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0A9339-94A0-48C1-9D6A-9223B6F86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6" name="Picture 15" descr="NSF Logo">
            <a:extLst>
              <a:ext uri="{FF2B5EF4-FFF2-40B4-BE49-F238E27FC236}">
                <a16:creationId xmlns:a16="http://schemas.microsoft.com/office/drawing/2014/main" id="{BC5BFE44-0868-4647-9B83-9A6E65678B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5B86E6-98AD-4994-82C7-7E29393F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25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DE41A-623C-433C-B04A-095091F298C1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321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C411-A070-4452-88FB-A74C16DC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69" y="3882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Review Criteria: Broader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9AF5-0A09-4498-AB44-E3E40378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389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‘…the potential to </a:t>
            </a:r>
            <a:r>
              <a:rPr lang="en-US" b="1" dirty="0">
                <a:solidFill>
                  <a:srgbClr val="0F2351"/>
                </a:solidFill>
              </a:rPr>
              <a:t>benefit society </a:t>
            </a:r>
            <a:r>
              <a:rPr lang="en-US" dirty="0">
                <a:solidFill>
                  <a:srgbClr val="0F2351"/>
                </a:solidFill>
              </a:rPr>
              <a:t>and contribute to the achievement of specific, desired societal outcomes.’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Do NOT need to follow directly from research objectives (but often more coherent if they do)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Specify </a:t>
            </a:r>
            <a:r>
              <a:rPr lang="en-US" i="1" dirty="0">
                <a:solidFill>
                  <a:srgbClr val="0F2351"/>
                </a:solidFill>
              </a:rPr>
              <a:t>who</a:t>
            </a:r>
            <a:r>
              <a:rPr lang="en-US" dirty="0">
                <a:solidFill>
                  <a:srgbClr val="0F2351"/>
                </a:solidFill>
              </a:rPr>
              <a:t> benefits and </a:t>
            </a:r>
            <a:r>
              <a:rPr lang="en-US" i="1" dirty="0">
                <a:solidFill>
                  <a:srgbClr val="0F2351"/>
                </a:solidFill>
              </a:rPr>
              <a:t>how</a:t>
            </a:r>
            <a:r>
              <a:rPr lang="en-US" dirty="0">
                <a:solidFill>
                  <a:srgbClr val="0F2351"/>
                </a:solidFill>
              </a:rPr>
              <a:t> (</a:t>
            </a:r>
            <a:r>
              <a:rPr lang="en-US" b="1" dirty="0">
                <a:solidFill>
                  <a:srgbClr val="0F2351"/>
                </a:solidFill>
              </a:rPr>
              <a:t>pathways to broader impacts</a:t>
            </a:r>
            <a:r>
              <a:rPr lang="en-US" dirty="0">
                <a:solidFill>
                  <a:srgbClr val="0F2351"/>
                </a:solidFill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F2351"/>
                </a:solidFill>
              </a:rPr>
              <a:t>Are impacts ‘</a:t>
            </a:r>
            <a:r>
              <a:rPr lang="en-US" b="1" dirty="0">
                <a:solidFill>
                  <a:srgbClr val="0F2351"/>
                </a:solidFill>
              </a:rPr>
              <a:t>credible</a:t>
            </a:r>
            <a:r>
              <a:rPr lang="en-US" dirty="0">
                <a:solidFill>
                  <a:srgbClr val="0F2351"/>
                </a:solidFill>
              </a:rPr>
              <a:t>’?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0A200-8A45-4E10-8B27-1107691CD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FE497F7C-D255-46A5-95D5-2549EA8AA3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667120-A4C3-4EA6-A20A-E41CC0DB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AFAB6-9A3F-4497-96A0-BE550422BC04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3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29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A971-AB58-4FE4-BE61-8C6A89F1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-17117"/>
            <a:ext cx="10912466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351"/>
                </a:solidFill>
              </a:rPr>
              <a:t>Additional Solicitation Specific 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4D59-2D5F-4BE8-9FA5-A68B56E3C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54" y="1351786"/>
            <a:ext cx="11406316" cy="4591015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3200" i="0" u="none" strike="noStrike" dirty="0">
                <a:solidFill>
                  <a:srgbClr val="0F2351"/>
                </a:solidFill>
                <a:effectLst/>
              </a:rPr>
              <a:t>B2 3.0 proposals will also be evaluated on the following: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Intellectual quality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of the proposed research and associated activities in research areas supported by SBE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Potential to increase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quantity, quality, and capacity of research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at the participating MSI(s)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Impacts upon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professional development 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of faculty and students at the participating MSI(s) </a:t>
            </a:r>
          </a:p>
          <a:p>
            <a:pPr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F2351"/>
                </a:solidFill>
                <a:effectLst/>
              </a:rPr>
              <a:t>If a partnership is proposed, the </a:t>
            </a:r>
            <a:r>
              <a:rPr lang="en-US" b="1" i="0" u="none" strike="noStrike" dirty="0">
                <a:solidFill>
                  <a:srgbClr val="0F2351"/>
                </a:solidFill>
                <a:effectLst/>
              </a:rPr>
              <a:t>nature of the partnership</a:t>
            </a:r>
            <a:r>
              <a:rPr lang="en-US" i="0" u="none" strike="noStrike" dirty="0">
                <a:solidFill>
                  <a:srgbClr val="0F2351"/>
                </a:solidFill>
                <a:effectLst/>
              </a:rPr>
              <a:t> among the participating institutions and investigators </a:t>
            </a:r>
          </a:p>
          <a:p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22F50-0C54-46DD-B255-AABFA34B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B32BDC98-2C97-4C18-BB5A-DBAD64BA47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3AEC09-6970-4E64-9A9E-8A8FE9D7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27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F87A0-6597-4AEE-88A5-7668C443F0BF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629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C759-715D-4816-AB85-1E35A11B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84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F2351"/>
                </a:solidFill>
              </a:rPr>
              <a:t>Recap of Important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4237-15C7-4183-9A53-4ED1581F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461466"/>
            <a:ext cx="10866120" cy="4523237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4200"/>
              </a:spcAft>
              <a:buNone/>
            </a:pPr>
            <a:r>
              <a:rPr lang="en-US" b="1" dirty="0">
                <a:solidFill>
                  <a:srgbClr val="0F2351"/>
                </a:solidFill>
              </a:rPr>
              <a:t>Eligibility: </a:t>
            </a:r>
            <a:r>
              <a:rPr lang="en-US" dirty="0">
                <a:solidFill>
                  <a:srgbClr val="0F2351"/>
                </a:solidFill>
              </a:rPr>
              <a:t>MSI scholars; scholars partnering with MSIs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US" b="1" dirty="0">
                <a:solidFill>
                  <a:srgbClr val="0F2351"/>
                </a:solidFill>
              </a:rPr>
              <a:t>Purpose: </a:t>
            </a:r>
            <a:r>
              <a:rPr lang="en-US" dirty="0">
                <a:solidFill>
                  <a:srgbClr val="0F2351"/>
                </a:solidFill>
              </a:rPr>
              <a:t>Support </a:t>
            </a:r>
            <a:r>
              <a:rPr lang="en-US" b="1" dirty="0">
                <a:solidFill>
                  <a:srgbClr val="0F2351"/>
                </a:solidFill>
              </a:rPr>
              <a:t>fundamental research </a:t>
            </a:r>
            <a:r>
              <a:rPr lang="en-US" dirty="0">
                <a:solidFill>
                  <a:srgbClr val="0F2351"/>
                </a:solidFill>
              </a:rPr>
              <a:t>in any area covered by SBE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F2351"/>
                </a:solidFill>
              </a:rPr>
              <a:t>Infrastructure, capacity-building, training may be included, but not primary objective</a:t>
            </a:r>
          </a:p>
          <a:p>
            <a:pPr lvl="1">
              <a:spcBef>
                <a:spcPts val="1000"/>
              </a:spcBef>
              <a:spcAft>
                <a:spcPts val="3000"/>
              </a:spcAft>
            </a:pPr>
            <a:r>
              <a:rPr lang="en-US" sz="2800" dirty="0">
                <a:solidFill>
                  <a:srgbClr val="0F2351"/>
                </a:solidFill>
              </a:rPr>
              <a:t>These activities should support, not supersede, the goals of the research </a:t>
            </a:r>
          </a:p>
          <a:p>
            <a:pPr marL="0" indent="0">
              <a:spcAft>
                <a:spcPts val="5000"/>
              </a:spcAft>
              <a:buNone/>
            </a:pPr>
            <a:r>
              <a:rPr lang="en-US" b="1" dirty="0">
                <a:solidFill>
                  <a:srgbClr val="0F2351"/>
                </a:solidFill>
              </a:rPr>
              <a:t>When in doubt: </a:t>
            </a:r>
            <a:r>
              <a:rPr lang="en-US" dirty="0">
                <a:solidFill>
                  <a:srgbClr val="0F2351"/>
                </a:solidFill>
              </a:rPr>
              <a:t>Contact a program officer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97FA0-D600-466F-B0BB-AAE9E4F86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B25FCCBB-4629-4525-A606-B8A2BC34CA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FB2767-1D72-466B-B829-6D0A5B27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28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6AF95-94A6-473B-8BFD-0C51579329BF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24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79" y="149588"/>
            <a:ext cx="11074621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Goals of Build and Broaden 3.0 (B2 3.0)  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9BE5CDA-4A54-44A1-9DFE-FD82CA50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769" y="1445626"/>
            <a:ext cx="1239325" cy="12393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93AB45C-100A-4FC5-952E-6A5FB6D2E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993" y="2711077"/>
            <a:ext cx="1430593" cy="14305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EC35C34-BF19-4983-A78E-5FD0E088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426" y="4411888"/>
            <a:ext cx="1253729" cy="125372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4891A8C-8DF0-4D09-A28D-5484884A9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973" y="1519488"/>
            <a:ext cx="9538343" cy="4347912"/>
          </a:xfrm>
        </p:spPr>
        <p:txBody>
          <a:bodyPr>
            <a:normAutofit/>
          </a:bodyPr>
          <a:lstStyle/>
          <a:p>
            <a:pPr marL="0" indent="0">
              <a:spcAft>
                <a:spcPts val="3800"/>
              </a:spcAft>
              <a:buNone/>
            </a:pPr>
            <a:r>
              <a:rPr lang="en-US" sz="3100" dirty="0">
                <a:solidFill>
                  <a:srgbClr val="0F2351"/>
                </a:solidFill>
              </a:rPr>
              <a:t>Increase MSI representation among institutions receiving competitive SBE awards</a:t>
            </a:r>
          </a:p>
          <a:p>
            <a:pPr marL="0" indent="0">
              <a:spcAft>
                <a:spcPts val="3800"/>
              </a:spcAft>
              <a:buNone/>
            </a:pPr>
            <a:r>
              <a:rPr lang="en-US" sz="3100" dirty="0">
                <a:solidFill>
                  <a:srgbClr val="0F2351"/>
                </a:solidFill>
              </a:rPr>
              <a:t>Enhance research productivity, infrastructure and capacity in SBE sciences at MSIs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F2351"/>
                </a:solidFill>
              </a:rPr>
              <a:t>Increase the number of partnerships and collaborative proposals between MSIs and non-MSIs</a:t>
            </a:r>
          </a:p>
          <a:p>
            <a:pPr marL="0" indent="0">
              <a:buNone/>
            </a:pPr>
            <a:endParaRPr lang="en-US" sz="3600" dirty="0">
              <a:solidFill>
                <a:srgbClr val="0F235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0F235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76143-6E72-48EF-B38B-40B174D45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2421A232-8A23-416F-A73C-B9EC87716D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8E1F883-FDC3-41F6-AEDC-5A00E4E3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E0588-E635-4D77-9ABB-F845D792E5D5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10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17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36525"/>
            <a:ext cx="10515600" cy="100912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F2351"/>
                </a:solidFill>
              </a:rPr>
              <a:t>Program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58" y="1188897"/>
            <a:ext cx="9107808" cy="482579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rgbClr val="0F2351"/>
                </a:solidFill>
                <a:latin typeface="+mj-lt"/>
              </a:rPr>
              <a:t>We expect to fund between 25 and 30 awards </a:t>
            </a:r>
          </a:p>
          <a:p>
            <a:r>
              <a:rPr lang="en-US" sz="2600" dirty="0">
                <a:solidFill>
                  <a:srgbClr val="0F2351"/>
                </a:solidFill>
                <a:latin typeface="+mj-lt"/>
              </a:rPr>
              <a:t>Types of awards supported: </a:t>
            </a:r>
          </a:p>
          <a:p>
            <a:pPr lvl="1"/>
            <a:r>
              <a:rPr lang="en-US" dirty="0">
                <a:solidFill>
                  <a:srgbClr val="0F2351"/>
                </a:solidFill>
                <a:latin typeface="+mj-lt"/>
              </a:rPr>
              <a:t>Standard research</a:t>
            </a:r>
          </a:p>
          <a:p>
            <a:pPr lvl="1"/>
            <a:r>
              <a:rPr lang="en-US" dirty="0">
                <a:solidFill>
                  <a:srgbClr val="0F2351"/>
                </a:solidFill>
                <a:latin typeface="+mj-lt"/>
              </a:rPr>
              <a:t>Collaborative proposals</a:t>
            </a:r>
          </a:p>
          <a:p>
            <a:pPr lvl="1"/>
            <a:r>
              <a:rPr lang="en-US" dirty="0">
                <a:solidFill>
                  <a:srgbClr val="0F2351"/>
                </a:solidFill>
                <a:latin typeface="+mj-lt"/>
              </a:rPr>
              <a:t>Early-concept Grants for Exploratory Research (EAGER)  </a:t>
            </a:r>
          </a:p>
          <a:p>
            <a:pPr lvl="1"/>
            <a:r>
              <a:rPr lang="en-US" dirty="0">
                <a:solidFill>
                  <a:srgbClr val="0F2351"/>
                </a:solidFill>
                <a:latin typeface="+mj-lt"/>
              </a:rPr>
              <a:t>Research Coordination Network (RCN) 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solidFill>
                  <a:srgbClr val="0F2351"/>
                </a:solidFill>
                <a:latin typeface="+mj-lt"/>
              </a:rPr>
              <a:t>Conference proposals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F2351"/>
                </a:solidFill>
                <a:latin typeface="+mj-lt"/>
              </a:rPr>
              <a:t>An individual may be the PI or co-PI for</a:t>
            </a:r>
            <a:r>
              <a:rPr lang="en-US" sz="2600" b="1" dirty="0">
                <a:solidFill>
                  <a:srgbClr val="0F2351"/>
                </a:solidFill>
                <a:latin typeface="+mj-lt"/>
              </a:rPr>
              <a:t> only one proposal</a:t>
            </a:r>
            <a:endParaRPr lang="en-US" sz="2600" dirty="0">
              <a:solidFill>
                <a:srgbClr val="0F2351"/>
              </a:solidFill>
              <a:latin typeface="+mj-lt"/>
            </a:endParaRPr>
          </a:p>
          <a:p>
            <a:r>
              <a:rPr lang="en-US" sz="2600" dirty="0">
                <a:solidFill>
                  <a:srgbClr val="0F2351"/>
                </a:solidFill>
                <a:ea typeface="Calibri" panose="020F0502020204030204" pitchFamily="34" charset="0"/>
              </a:rPr>
              <a:t>There are </a:t>
            </a:r>
            <a:r>
              <a:rPr lang="en-US" sz="2600" b="1" dirty="0">
                <a:solidFill>
                  <a:srgbClr val="0F2351"/>
                </a:solidFill>
                <a:ea typeface="Calibri" panose="020F0502020204030204" pitchFamily="34" charset="0"/>
              </a:rPr>
              <a:t>no limits </a:t>
            </a:r>
            <a:r>
              <a:rPr lang="en-US" sz="2600" dirty="0">
                <a:solidFill>
                  <a:srgbClr val="0F2351"/>
                </a:solidFill>
                <a:ea typeface="Calibri" panose="020F0502020204030204" pitchFamily="34" charset="0"/>
              </a:rPr>
              <a:t>on individual award funds or duration</a:t>
            </a:r>
          </a:p>
          <a:p>
            <a:pPr marL="0" indent="0">
              <a:buNone/>
            </a:pPr>
            <a:endParaRPr lang="en-US" sz="2600" dirty="0">
              <a:solidFill>
                <a:srgbClr val="0F2351"/>
              </a:solidFill>
              <a:latin typeface="+mj-lt"/>
            </a:endParaRPr>
          </a:p>
          <a:p>
            <a:endParaRPr lang="en-US" dirty="0">
              <a:solidFill>
                <a:srgbClr val="0F2351"/>
              </a:solidFill>
            </a:endParaRPr>
          </a:p>
          <a:p>
            <a:endParaRPr lang="en-US" dirty="0">
              <a:solidFill>
                <a:srgbClr val="0F235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79D22-DC4F-4575-B71A-09EF91F8FD9A}"/>
              </a:ext>
            </a:extLst>
          </p:cNvPr>
          <p:cNvSpPr txBox="1"/>
          <p:nvPr/>
        </p:nvSpPr>
        <p:spPr>
          <a:xfrm>
            <a:off x="9747884" y="241887"/>
            <a:ext cx="229743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0F2351"/>
                </a:solidFill>
              </a:rPr>
              <a:t>Full </a:t>
            </a:r>
            <a:r>
              <a:rPr lang="en-US" sz="3600">
                <a:solidFill>
                  <a:srgbClr val="0F2351"/>
                </a:solidFill>
              </a:rPr>
              <a:t>proposal target </a:t>
            </a:r>
            <a:r>
              <a:rPr lang="en-US" sz="3600" dirty="0">
                <a:solidFill>
                  <a:srgbClr val="0F2351"/>
                </a:solidFill>
              </a:rPr>
              <a:t>date:</a:t>
            </a:r>
          </a:p>
          <a:p>
            <a:r>
              <a:rPr lang="en-US" sz="4000" b="1" dirty="0">
                <a:solidFill>
                  <a:srgbClr val="0F2351"/>
                </a:solidFill>
              </a:rPr>
              <a:t>March 1, 2022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485FC-E844-48C2-B268-566A5D2A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2" name="Picture 11" descr="NSF Logo">
            <a:extLst>
              <a:ext uri="{FF2B5EF4-FFF2-40B4-BE49-F238E27FC236}">
                <a16:creationId xmlns:a16="http://schemas.microsoft.com/office/drawing/2014/main" id="{0B69E8E0-587B-4A29-B077-37B52F65A2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A4F556-AF57-4E62-9B87-CF69ECCB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2B217-151B-4F32-B7A9-6A0B901EF1F2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89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28" y="2612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F2351"/>
                </a:solidFill>
              </a:rPr>
              <a:t>Eligibility: Who may serve as PI?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5" y="1435651"/>
            <a:ext cx="11340229" cy="4858754"/>
          </a:xfrm>
        </p:spPr>
        <p:txBody>
          <a:bodyPr>
            <a:normAutofit/>
          </a:bodyPr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b="0" i="0" u="none" strike="noStrike" dirty="0">
                <a:solidFill>
                  <a:srgbClr val="0F2351"/>
                </a:solidFill>
                <a:effectLst/>
              </a:rPr>
              <a:t>Proposals are invited from: </a:t>
            </a:r>
          </a:p>
          <a:p>
            <a:pPr lvl="1">
              <a:spcAft>
                <a:spcPts val="1800"/>
              </a:spcAft>
            </a:pPr>
            <a:r>
              <a:rPr lang="en-US" sz="2600" b="0" i="0" dirty="0">
                <a:solidFill>
                  <a:srgbClr val="0F2351"/>
                </a:solidFill>
                <a:effectLst/>
                <a:latin typeface="Arial" panose="020B0604020202020204" pitchFamily="34" charset="0"/>
              </a:rPr>
              <a:t>A full-time scientist, educator, or researcher at an accredited minority-serving institution (MSI)</a:t>
            </a:r>
          </a:p>
          <a:p>
            <a:pPr lvl="1">
              <a:spcAft>
                <a:spcPts val="1800"/>
              </a:spcAft>
            </a:pPr>
            <a:r>
              <a:rPr lang="en-US" sz="2600" b="0" i="0" strike="noStrike" dirty="0">
                <a:solidFill>
                  <a:srgbClr val="0F2351"/>
                </a:solidFill>
                <a:effectLst/>
              </a:rPr>
              <a:t>A full-time scientist, educator, or researcher </a:t>
            </a:r>
            <a:r>
              <a:rPr lang="en-US" sz="2600" dirty="0">
                <a:solidFill>
                  <a:srgbClr val="0F2351"/>
                </a:solidFill>
              </a:rPr>
              <a:t>who is </a:t>
            </a:r>
            <a:r>
              <a:rPr lang="en-US" sz="2600" b="1" dirty="0">
                <a:solidFill>
                  <a:srgbClr val="0F2351"/>
                </a:solidFill>
              </a:rPr>
              <a:t>not</a:t>
            </a:r>
            <a:r>
              <a:rPr lang="en-US" sz="2600" dirty="0">
                <a:solidFill>
                  <a:srgbClr val="0F2351"/>
                </a:solidFill>
              </a:rPr>
              <a:t> affiliated with MSIs, </a:t>
            </a:r>
            <a:r>
              <a:rPr lang="en-US" sz="2600" b="0" i="0" u="none" strike="noStrike" dirty="0">
                <a:solidFill>
                  <a:srgbClr val="0F2351"/>
                </a:solidFill>
                <a:effectLst/>
              </a:rPr>
              <a:t>but who applies with co-investigators from MSIs</a:t>
            </a:r>
          </a:p>
          <a:p>
            <a:pPr lvl="2">
              <a:spcAft>
                <a:spcPts val="1200"/>
              </a:spcAft>
            </a:pPr>
            <a:r>
              <a:rPr lang="en-US" sz="2400" b="0" i="0" u="none" strike="noStrike" dirty="0">
                <a:solidFill>
                  <a:srgbClr val="0F2351"/>
                </a:solidFill>
                <a:effectLst/>
              </a:rPr>
              <a:t>These proposals must describe how the project will foster research partnerships or capacity-building with </a:t>
            </a:r>
            <a:r>
              <a:rPr lang="en-US" sz="2400" b="1" i="0" u="none" strike="noStrike" dirty="0">
                <a:solidFill>
                  <a:srgbClr val="0F2351"/>
                </a:solidFill>
                <a:effectLst/>
              </a:rPr>
              <a:t>at least one MSI</a:t>
            </a:r>
            <a:r>
              <a:rPr lang="en-US" sz="2400" b="0" i="0" u="none" strike="noStrike" dirty="0">
                <a:solidFill>
                  <a:srgbClr val="0F2351"/>
                </a:solidFill>
                <a:effectLst/>
              </a:rPr>
              <a:t>​</a:t>
            </a:r>
          </a:p>
          <a:p>
            <a:pPr lvl="2">
              <a:spcAft>
                <a:spcPts val="600"/>
              </a:spcAft>
            </a:pPr>
            <a:r>
              <a:rPr lang="en-US" sz="2400" b="0" i="0" dirty="0">
                <a:solidFill>
                  <a:srgbClr val="0F2351"/>
                </a:solidFill>
                <a:effectLst/>
                <a:cs typeface="Arial" panose="020B0604020202020204" pitchFamily="34" charset="0"/>
              </a:rPr>
              <a:t>At </a:t>
            </a:r>
            <a:r>
              <a:rPr lang="en-US" sz="2400" b="1" i="0" dirty="0">
                <a:solidFill>
                  <a:srgbClr val="0F2351"/>
                </a:solidFill>
                <a:effectLst/>
                <a:cs typeface="Arial" panose="020B0604020202020204" pitchFamily="34" charset="0"/>
              </a:rPr>
              <a:t>least 50% of the overall project’s direct costs</a:t>
            </a:r>
            <a:r>
              <a:rPr lang="en-US" sz="2400" b="0" i="0" dirty="0">
                <a:solidFill>
                  <a:srgbClr val="0F2351"/>
                </a:solidFill>
                <a:effectLst/>
                <a:cs typeface="Arial" panose="020B0604020202020204" pitchFamily="34" charset="0"/>
              </a:rPr>
              <a:t> must go to the MSI</a:t>
            </a:r>
            <a:endParaRPr lang="en-US" sz="2400" b="0" i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452601-9A1E-45EA-82EB-162F26DC0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3A3D2661-A1B6-4619-8005-F8CB3B775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5A2AB4-035C-4D3A-96A7-6C325E10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78BB6-4862-494C-884B-C50C15674708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4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77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-18553"/>
            <a:ext cx="11979349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F2351"/>
                </a:solidFill>
              </a:rPr>
              <a:t>Eligibility: Which institutions may submit a proposal?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20" y="1300593"/>
            <a:ext cx="11340229" cy="463727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500" dirty="0">
                <a:solidFill>
                  <a:srgbClr val="0F2351"/>
                </a:solidFill>
                <a:latin typeface="+mj-lt"/>
              </a:rPr>
              <a:t>The </a:t>
            </a:r>
            <a:r>
              <a:rPr lang="en-US" sz="2500" b="1" dirty="0">
                <a:solidFill>
                  <a:srgbClr val="0F2351"/>
                </a:solidFill>
                <a:latin typeface="+mj-lt"/>
              </a:rPr>
              <a:t>lead institution </a:t>
            </a:r>
            <a:r>
              <a:rPr lang="en-US" sz="2500" dirty="0">
                <a:solidFill>
                  <a:srgbClr val="0F2351"/>
                </a:solidFill>
                <a:latin typeface="+mj-lt"/>
              </a:rPr>
              <a:t>on a</a:t>
            </a:r>
            <a:r>
              <a:rPr lang="en-US" sz="2500" b="0" i="0" dirty="0">
                <a:solidFill>
                  <a:srgbClr val="0F2351"/>
                </a:solidFill>
                <a:effectLst/>
                <a:latin typeface="+mj-lt"/>
              </a:rPr>
              <a:t> B2 3.0 proposal may be </a:t>
            </a:r>
            <a:r>
              <a:rPr lang="en-US" sz="2500" b="1" i="0" dirty="0">
                <a:solidFill>
                  <a:srgbClr val="0F2351"/>
                </a:solidFill>
                <a:effectLst/>
                <a:latin typeface="+mj-lt"/>
              </a:rPr>
              <a:t>any</a:t>
            </a:r>
            <a:r>
              <a:rPr lang="en-US" sz="2500" b="0" i="0" dirty="0">
                <a:solidFill>
                  <a:srgbClr val="0F2351"/>
                </a:solidFill>
                <a:effectLst/>
                <a:latin typeface="+mj-lt"/>
              </a:rPr>
              <a:t> minority-serving institution or any non-MSI…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500" b="0" i="0" dirty="0">
                <a:solidFill>
                  <a:srgbClr val="0F2351"/>
                </a:solidFill>
                <a:effectLst/>
                <a:latin typeface="+mj-lt"/>
              </a:rPr>
              <a:t>However, we </a:t>
            </a:r>
            <a:r>
              <a:rPr lang="en-US" sz="2500" b="1" i="0" dirty="0">
                <a:solidFill>
                  <a:srgbClr val="0F2351"/>
                </a:solidFill>
                <a:effectLst/>
                <a:latin typeface="+mj-lt"/>
              </a:rPr>
              <a:t>strongly encourage</a:t>
            </a:r>
            <a:r>
              <a:rPr lang="en-US" sz="2500" b="0" i="0" dirty="0">
                <a:solidFill>
                  <a:srgbClr val="0F2351"/>
                </a:solidFill>
                <a:effectLst/>
                <a:latin typeface="+mj-lt"/>
              </a:rPr>
              <a:t> proposals from institutions that have received less than the following amounts within the previous five years:</a:t>
            </a:r>
          </a:p>
          <a:p>
            <a:pPr lvl="1">
              <a:spcAft>
                <a:spcPts val="1200"/>
              </a:spcAft>
            </a:pPr>
            <a:r>
              <a:rPr lang="en-US" sz="2100" b="0" i="0" dirty="0">
                <a:solidFill>
                  <a:srgbClr val="0F2351"/>
                </a:solidFill>
                <a:effectLst/>
                <a:latin typeface="+mj-lt"/>
              </a:rPr>
              <a:t>Fewer than $25,000,000 total in NSF awards, or </a:t>
            </a:r>
          </a:p>
          <a:p>
            <a:pPr lvl="1">
              <a:spcAft>
                <a:spcPts val="1200"/>
              </a:spcAft>
            </a:pPr>
            <a:r>
              <a:rPr lang="en-US" sz="2100" dirty="0">
                <a:solidFill>
                  <a:srgbClr val="0F2351"/>
                </a:solidFill>
                <a:latin typeface="+mj-lt"/>
              </a:rPr>
              <a:t>Fewer than </a:t>
            </a:r>
            <a:r>
              <a:rPr lang="en-US" sz="2100" b="0" i="0" dirty="0">
                <a:solidFill>
                  <a:srgbClr val="0F2351"/>
                </a:solidFill>
                <a:effectLst/>
                <a:latin typeface="+mj-lt"/>
              </a:rPr>
              <a:t>$3,000,000 total in SBE awards </a:t>
            </a:r>
          </a:p>
          <a:p>
            <a:pPr lvl="2">
              <a:spcAft>
                <a:spcPts val="1200"/>
              </a:spcAft>
            </a:pPr>
            <a:r>
              <a:rPr lang="en-US" sz="1700" dirty="0">
                <a:solidFill>
                  <a:srgbClr val="0F2351"/>
                </a:solidFill>
                <a:latin typeface="+mj-lt"/>
              </a:rPr>
              <a:t>Institutions that have received funding in excess of these amounts are encouraged to collaborate with institutions that do meet these criteria</a:t>
            </a:r>
            <a:endParaRPr lang="en-US" sz="1700" b="0" i="0" dirty="0">
              <a:solidFill>
                <a:srgbClr val="0F2351"/>
              </a:solidFill>
              <a:effectLst/>
              <a:latin typeface="+mj-lt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500" dirty="0">
                <a:solidFill>
                  <a:srgbClr val="0F2351"/>
                </a:solidFill>
                <a:latin typeface="+mj-lt"/>
              </a:rPr>
              <a:t>How do I find out how much funding my organization has received? </a:t>
            </a:r>
          </a:p>
          <a:p>
            <a:pPr lvl="1">
              <a:spcAft>
                <a:spcPts val="2000"/>
              </a:spcAft>
            </a:pPr>
            <a:r>
              <a:rPr lang="en-US" sz="2200" dirty="0">
                <a:solidFill>
                  <a:srgbClr val="0F2351"/>
                </a:solidFill>
                <a:latin typeface="+mj-lt"/>
              </a:rPr>
              <a:t>P</a:t>
            </a:r>
            <a:r>
              <a:rPr lang="en-US" sz="2200" b="0" i="0" dirty="0">
                <a:solidFill>
                  <a:srgbClr val="0F2351"/>
                </a:solidFill>
                <a:effectLst/>
                <a:latin typeface="+mj-lt"/>
              </a:rPr>
              <a:t>lease use the NSF Awards Advance Search tool (</a:t>
            </a:r>
            <a:r>
              <a:rPr lang="en-US" sz="2200" b="0" i="0" u="none" strike="noStrike" dirty="0">
                <a:solidFill>
                  <a:srgbClr val="0F2351"/>
                </a:solidFill>
                <a:effectLst/>
                <a:latin typeface="+mj-lt"/>
                <a:hlinkClick r:id="rId3" tooltip="Link to the NSF Awards Advance Search Tool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Awards Advance Search</a:t>
            </a:r>
            <a:r>
              <a:rPr lang="en-US" sz="2200" b="0" i="0" dirty="0">
                <a:solidFill>
                  <a:srgbClr val="0F2351"/>
                </a:solidFill>
                <a:effectLst/>
                <a:latin typeface="+mj-lt"/>
              </a:rPr>
              <a:t>)</a:t>
            </a:r>
            <a:endParaRPr lang="en-US" sz="2500" b="0" i="0" u="none" strike="noStrike" dirty="0">
              <a:solidFill>
                <a:srgbClr val="0F235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2500" dirty="0">
              <a:solidFill>
                <a:srgbClr val="0F235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452601-9A1E-45EA-82EB-162F26DC0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3A3D2661-A1B6-4619-8005-F8CB3B775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5A2AB4-035C-4D3A-96A7-6C325E10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7D39D-ED79-487E-899D-6788DBC41EF6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5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72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22D43E-E60B-4B86-985C-0E927F7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E1C42-19A9-49F5-9DD8-69BE088C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" y="-48049"/>
            <a:ext cx="11727078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F2351"/>
                </a:solidFill>
              </a:rPr>
              <a:t>Eligibility: Is my institution an MSI?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EB67-216A-4364-BEAC-1E22747C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90" y="1277514"/>
            <a:ext cx="11727078" cy="453819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sz="2300" dirty="0">
                <a:solidFill>
                  <a:srgbClr val="0F2351"/>
                </a:solidFill>
              </a:rPr>
              <a:t>For the purposes of this solicitation, MSIs include:</a:t>
            </a:r>
          </a:p>
          <a:p>
            <a:pPr lvl="1">
              <a:spcBef>
                <a:spcPts val="3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F2351"/>
                </a:solidFill>
              </a:rPr>
              <a:t>Historically Black colleges and universities (</a:t>
            </a:r>
            <a:r>
              <a:rPr lang="en-US" sz="2200" b="1" dirty="0">
                <a:solidFill>
                  <a:srgbClr val="0F2351"/>
                </a:solidFill>
              </a:rPr>
              <a:t>HBCU</a:t>
            </a:r>
            <a:r>
              <a:rPr lang="en-US" sz="2200" dirty="0">
                <a:solidFill>
                  <a:srgbClr val="0F2351"/>
                </a:solidFill>
              </a:rPr>
              <a:t>)</a:t>
            </a:r>
          </a:p>
          <a:p>
            <a:pPr lvl="1">
              <a:spcBef>
                <a:spcPts val="3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F2351"/>
                </a:solidFill>
              </a:rPr>
              <a:t>Hispanic-serving institutions (</a:t>
            </a:r>
            <a:r>
              <a:rPr lang="en-US" sz="2200" b="1" dirty="0">
                <a:solidFill>
                  <a:srgbClr val="0F2351"/>
                </a:solidFill>
              </a:rPr>
              <a:t>HSI</a:t>
            </a:r>
            <a:r>
              <a:rPr lang="en-US" sz="2200" dirty="0">
                <a:solidFill>
                  <a:srgbClr val="0F2351"/>
                </a:solidFill>
              </a:rPr>
              <a:t>)</a:t>
            </a:r>
          </a:p>
          <a:p>
            <a:pPr lvl="1">
              <a:spcBef>
                <a:spcPts val="3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F2351"/>
                </a:solidFill>
              </a:rPr>
              <a:t>Tribal colleges and universities (</a:t>
            </a:r>
            <a:r>
              <a:rPr lang="en-US" sz="2200" b="1" dirty="0">
                <a:solidFill>
                  <a:srgbClr val="0F2351"/>
                </a:solidFill>
              </a:rPr>
              <a:t>TCU</a:t>
            </a:r>
            <a:r>
              <a:rPr lang="en-US" sz="2200" dirty="0">
                <a:solidFill>
                  <a:srgbClr val="0F2351"/>
                </a:solidFill>
              </a:rPr>
              <a:t>)</a:t>
            </a:r>
          </a:p>
          <a:p>
            <a:pPr lvl="1">
              <a:spcBef>
                <a:spcPts val="3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F2351"/>
                </a:solidFill>
              </a:rPr>
              <a:t>Alaska Native-serving institutions or Native Hawaiian-serving institutions (</a:t>
            </a:r>
            <a:r>
              <a:rPr lang="en-US" sz="2200" b="1" dirty="0">
                <a:solidFill>
                  <a:srgbClr val="0F2351"/>
                </a:solidFill>
              </a:rPr>
              <a:t>ANNH</a:t>
            </a:r>
            <a:r>
              <a:rPr lang="en-US" sz="2200" dirty="0">
                <a:solidFill>
                  <a:srgbClr val="0F2351"/>
                </a:solidFill>
              </a:rPr>
              <a:t>)</a:t>
            </a:r>
          </a:p>
          <a:p>
            <a:pPr lvl="1">
              <a:spcBef>
                <a:spcPts val="3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F2351"/>
                </a:solidFill>
              </a:rPr>
              <a:t>Predominantly Black institutions (</a:t>
            </a:r>
            <a:r>
              <a:rPr lang="en-US" sz="2200" b="1" dirty="0">
                <a:solidFill>
                  <a:srgbClr val="0F2351"/>
                </a:solidFill>
              </a:rPr>
              <a:t>PBI</a:t>
            </a:r>
            <a:r>
              <a:rPr lang="en-US" sz="2200" dirty="0">
                <a:solidFill>
                  <a:srgbClr val="0F2351"/>
                </a:solidFill>
              </a:rPr>
              <a:t>)</a:t>
            </a:r>
          </a:p>
          <a:p>
            <a:pPr lvl="1">
              <a:spcBef>
                <a:spcPts val="300"/>
              </a:spcBef>
              <a:spcAft>
                <a:spcPts val="800"/>
              </a:spcAft>
            </a:pPr>
            <a:r>
              <a:rPr lang="en-US" sz="2200" dirty="0">
                <a:solidFill>
                  <a:srgbClr val="0F2351"/>
                </a:solidFill>
              </a:rPr>
              <a:t>Asian American and Native American Pacific Islander-serving institutions (</a:t>
            </a:r>
            <a:r>
              <a:rPr lang="en-US" sz="2200" b="1" dirty="0">
                <a:solidFill>
                  <a:srgbClr val="0F2351"/>
                </a:solidFill>
              </a:rPr>
              <a:t>AANAPISI</a:t>
            </a:r>
            <a:r>
              <a:rPr lang="en-US" sz="2200" dirty="0">
                <a:solidFill>
                  <a:srgbClr val="0F2351"/>
                </a:solidFill>
              </a:rPr>
              <a:t>) </a:t>
            </a:r>
          </a:p>
          <a:p>
            <a:pPr lvl="1">
              <a:spcBef>
                <a:spcPts val="300"/>
              </a:spcBef>
              <a:spcAft>
                <a:spcPts val="2400"/>
              </a:spcAft>
            </a:pPr>
            <a:r>
              <a:rPr lang="en-US" sz="2200" dirty="0">
                <a:solidFill>
                  <a:srgbClr val="0F2351"/>
                </a:solidFill>
              </a:rPr>
              <a:t>Native American-serving non-tribal institutions (</a:t>
            </a:r>
            <a:r>
              <a:rPr lang="en-US" sz="2200" b="1" dirty="0">
                <a:solidFill>
                  <a:srgbClr val="0F2351"/>
                </a:solidFill>
              </a:rPr>
              <a:t>NASNTI</a:t>
            </a:r>
            <a:r>
              <a:rPr lang="en-US" sz="2200" dirty="0">
                <a:solidFill>
                  <a:srgbClr val="0F2351"/>
                </a:solidFill>
              </a:rPr>
              <a:t>)</a:t>
            </a:r>
          </a:p>
          <a:p>
            <a:pPr marL="457200" lvl="1" indent="0">
              <a:spcBef>
                <a:spcPts val="300"/>
              </a:spcBef>
              <a:spcAft>
                <a:spcPts val="2400"/>
              </a:spcAft>
              <a:buNone/>
            </a:pPr>
            <a:r>
              <a:rPr lang="en-US" sz="2200" dirty="0">
                <a:solidFill>
                  <a:srgbClr val="0F2351"/>
                </a:solidFill>
              </a:rPr>
              <a:t>If you are unsure about your MSI status, ask administrators at your institution, or check the Department of Education website for eligibility (</a:t>
            </a:r>
            <a:r>
              <a:rPr lang="en-US" sz="2200" dirty="0">
                <a:solidFill>
                  <a:srgbClr val="0F2351"/>
                </a:solidFill>
                <a:hlinkClick r:id="rId3" tooltip="Link to Department of Education eligibility lists "/>
              </a:rPr>
              <a:t>Link to eligibility lists for MSIs</a:t>
            </a:r>
            <a:r>
              <a:rPr lang="en-US" sz="2200" dirty="0">
                <a:solidFill>
                  <a:srgbClr val="0F2351"/>
                </a:solidFill>
              </a:rPr>
              <a:t>) </a:t>
            </a:r>
          </a:p>
        </p:txBody>
      </p:sp>
      <p:pic>
        <p:nvPicPr>
          <p:cNvPr id="13" name="Picture 12" descr="NSF Logo">
            <a:extLst>
              <a:ext uri="{FF2B5EF4-FFF2-40B4-BE49-F238E27FC236}">
                <a16:creationId xmlns:a16="http://schemas.microsoft.com/office/drawing/2014/main" id="{F55A06B6-094C-49BA-800B-4BADBCA9A4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3F128F-B88C-4453-BD0D-8C225DE3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E625C-A592-4F85-A87A-40D8700C0074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5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72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ECCA-FE85-4A76-BC91-7E266CA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-10533"/>
            <a:ext cx="12034520" cy="916004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F2351"/>
                </a:solidFill>
              </a:rPr>
              <a:t>Proposals may address any scientific area supported by SBE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D8679C-84C8-4EA6-8722-16AC1D914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3716" y="2546975"/>
            <a:ext cx="1767290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the SBE programs page">
            <a:extLst>
              <a:ext uri="{FF2B5EF4-FFF2-40B4-BE49-F238E27FC236}">
                <a16:creationId xmlns:a16="http://schemas.microsoft.com/office/drawing/2014/main" id="{FC1D3031-1F95-4248-A907-37FABD979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76"/>
          <a:stretch/>
        </p:blipFill>
        <p:spPr>
          <a:xfrm>
            <a:off x="2374578" y="941536"/>
            <a:ext cx="9059917" cy="50568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EFD378-2741-41F1-A6E0-6D4F6A69F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14" name="Picture 13" descr="NSF Logo">
            <a:extLst>
              <a:ext uri="{FF2B5EF4-FFF2-40B4-BE49-F238E27FC236}">
                <a16:creationId xmlns:a16="http://schemas.microsoft.com/office/drawing/2014/main" id="{629141FB-BAA4-4DD4-B5FF-B11FD49F76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74249A95-2DFE-434D-B9D9-59235E59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AD4DD-F0C9-410C-925C-2AEDEEDD96FF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5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3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E540-177D-4B1C-A2B8-CAD134E7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52" y="14454"/>
            <a:ext cx="11640464" cy="72979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2351"/>
                </a:solidFill>
              </a:rPr>
              <a:t>Learn more about B2 3.0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EF6A8-F9F7-4846-ABFA-10CDDFAEA26B}"/>
              </a:ext>
            </a:extLst>
          </p:cNvPr>
          <p:cNvSpPr txBox="1"/>
          <p:nvPr/>
        </p:nvSpPr>
        <p:spPr>
          <a:xfrm>
            <a:off x="1242120" y="869099"/>
            <a:ext cx="5784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F2351"/>
                </a:solidFill>
              </a:rPr>
              <a:t>What is B2 3.0 and why was it created?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1B332A-D753-4F2F-BCA7-6790DBAE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99051" y="1065851"/>
            <a:ext cx="2286000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E7DEEB5-F794-4798-A9B1-33D83B97C4B7}"/>
              </a:ext>
            </a:extLst>
          </p:cNvPr>
          <p:cNvSpPr txBox="1"/>
          <p:nvPr/>
        </p:nvSpPr>
        <p:spPr>
          <a:xfrm>
            <a:off x="2062716" y="2172807"/>
            <a:ext cx="4030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F2351"/>
                </a:solidFill>
              </a:rPr>
              <a:t>Who are the Program Directors</a:t>
            </a:r>
          </a:p>
          <a:p>
            <a:r>
              <a:rPr lang="en-US" sz="1900" dirty="0">
                <a:solidFill>
                  <a:srgbClr val="0F2351"/>
                </a:solidFill>
              </a:rPr>
              <a:t>and how do you contact them?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1D31AA-5F85-43DA-BB88-B17AF5034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99051" y="2455670"/>
            <a:ext cx="2286000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4B653BD-9922-4F93-874F-B647C30DE231}"/>
              </a:ext>
            </a:extLst>
          </p:cNvPr>
          <p:cNvSpPr txBox="1"/>
          <p:nvPr/>
        </p:nvSpPr>
        <p:spPr>
          <a:xfrm>
            <a:off x="1773663" y="4016223"/>
            <a:ext cx="5784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F2351"/>
                </a:solidFill>
              </a:rPr>
              <a:t>What additional resources are available?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DD20A9-FB94-4137-9432-084514E13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96493" y="3593805"/>
            <a:ext cx="1488558" cy="446242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61DABC-486E-4C89-9DAA-CA99E87B9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13509" y="4325325"/>
            <a:ext cx="1571542" cy="201207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232D561-D74D-4AFF-B90E-98B766CD6996}"/>
              </a:ext>
            </a:extLst>
          </p:cNvPr>
          <p:cNvSpPr txBox="1"/>
          <p:nvPr/>
        </p:nvSpPr>
        <p:spPr>
          <a:xfrm>
            <a:off x="2336741" y="5044147"/>
            <a:ext cx="5240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F2351"/>
                </a:solidFill>
              </a:rPr>
              <a:t>How do I know if my research is a good fit for Build and Broaden?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23E21B7-1048-4BBD-88EB-06B7DC187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43175" y="5543662"/>
            <a:ext cx="1767290" cy="0"/>
          </a:xfrm>
          <a:prstGeom prst="straightConnector1">
            <a:avLst/>
          </a:prstGeom>
          <a:ln w="28575">
            <a:solidFill>
              <a:srgbClr val="0F2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shot of the Build and Broaden 3.0 program page. Arrows are pointing to the following sections: Synopsis, Program Contacts, Program Webinars, Additional Program Resources, and Awards Made Through This Program">
            <a:extLst>
              <a:ext uri="{FF2B5EF4-FFF2-40B4-BE49-F238E27FC236}">
                <a16:creationId xmlns:a16="http://schemas.microsoft.com/office/drawing/2014/main" id="{C4532E0C-B505-4218-BD82-3CFAEB3E5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421" y="100888"/>
            <a:ext cx="3765695" cy="60163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4928E5F-476A-44DE-8257-628DF9B9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F2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pic>
        <p:nvPicPr>
          <p:cNvPr id="20" name="Picture 19" descr="NSF Logo">
            <a:extLst>
              <a:ext uri="{FF2B5EF4-FFF2-40B4-BE49-F238E27FC236}">
                <a16:creationId xmlns:a16="http://schemas.microsoft.com/office/drawing/2014/main" id="{1660C4AB-7C2C-47C1-99F2-CFA3C00C7D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6074397"/>
            <a:ext cx="753539" cy="757477"/>
          </a:xfrm>
          <a:prstGeom prst="rect">
            <a:avLst/>
          </a:prstGeom>
        </p:spPr>
      </p:pic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AA1019B1-F4C3-4FE0-ABF3-244FD119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F9D3C5-A853-4990-B8CA-AABE2CE6D551}" type="slidenum">
              <a:rPr lang="en-US" sz="1600" smtClean="0">
                <a:solidFill>
                  <a:schemeClr val="bg1"/>
                </a:solidFill>
              </a:rPr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30BB0-1D6F-496B-9F1E-76CD37C55DE4}"/>
              </a:ext>
            </a:extLst>
          </p:cNvPr>
          <p:cNvSpPr txBox="1"/>
          <p:nvPr/>
        </p:nvSpPr>
        <p:spPr>
          <a:xfrm>
            <a:off x="2209800" y="63120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and Broaden Program Page: </a:t>
            </a:r>
            <a:r>
              <a:rPr lang="en-US" dirty="0">
                <a:solidFill>
                  <a:schemeClr val="bg1"/>
                </a:solidFill>
                <a:hlinkClick r:id="rId5" tooltip="Link to Build and Broaden Program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https://go.usa.gov/xew62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95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5E86477CEF04E8E47C27246C3092C" ma:contentTypeVersion="12" ma:contentTypeDescription="Create a new document." ma:contentTypeScope="" ma:versionID="07b02d8c5ec4bcb7408cd0b682e7c39e">
  <xsd:schema xmlns:xsd="http://www.w3.org/2001/XMLSchema" xmlns:xs="http://www.w3.org/2001/XMLSchema" xmlns:p="http://schemas.microsoft.com/office/2006/metadata/properties" xmlns:ns3="34287cc5-122a-44bd-8eb8-d4dbe821bf6b" xmlns:ns4="3d8a85a0-1201-4f70-83ae-580c64f935b2" targetNamespace="http://schemas.microsoft.com/office/2006/metadata/properties" ma:root="true" ma:fieldsID="21e944bb19b2b2dc601bf9ffd0feec0c" ns3:_="" ns4:_="">
    <xsd:import namespace="34287cc5-122a-44bd-8eb8-d4dbe821bf6b"/>
    <xsd:import namespace="3d8a85a0-1201-4f70-83ae-580c64f935b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87cc5-122a-44bd-8eb8-d4dbe821bf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a85a0-1201-4f70-83ae-580c64f93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CE75EB-249F-48BC-9A84-EBD8358D1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87cc5-122a-44bd-8eb8-d4dbe821bf6b"/>
    <ds:schemaRef ds:uri="3d8a85a0-1201-4f70-83ae-580c64f935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10D140-BE25-4F08-9FC4-E00080251BD5}">
  <ds:schemaRefs>
    <ds:schemaRef ds:uri="3d8a85a0-1201-4f70-83ae-580c64f935b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4287cc5-122a-44bd-8eb8-d4dbe821bf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EACA98-1527-4C78-8853-19B293BBF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2193</Words>
  <Application>Microsoft Office PowerPoint</Application>
  <PresentationFormat>Widescreen</PresentationFormat>
  <Paragraphs>255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Microsoft Sans Serif</vt:lpstr>
      <vt:lpstr>Segoe UI</vt:lpstr>
      <vt:lpstr>Office Theme</vt:lpstr>
      <vt:lpstr>Presentation Cover Slide </vt:lpstr>
      <vt:lpstr>SBE: NSF’s Social, Behavioral, and Economic Sciences Directorate</vt:lpstr>
      <vt:lpstr>Goals of Build and Broaden 3.0 (B2 3.0)   </vt:lpstr>
      <vt:lpstr>Program Summary</vt:lpstr>
      <vt:lpstr>Eligibility: Who may serve as PI? </vt:lpstr>
      <vt:lpstr>Eligibility: Which institutions may submit a proposal?  </vt:lpstr>
      <vt:lpstr>Eligibility: Is my institution an MSI? </vt:lpstr>
      <vt:lpstr>Proposals may address any scientific area supported by SBE </vt:lpstr>
      <vt:lpstr>Learn more about B2 3.0</vt:lpstr>
      <vt:lpstr>Discover funded projects and read abstracts</vt:lpstr>
      <vt:lpstr>How to submit B2 3.0 Proposals </vt:lpstr>
      <vt:lpstr>Before you submit, be sure to:</vt:lpstr>
      <vt:lpstr>How to contact B2 3.0 program officers</vt:lpstr>
      <vt:lpstr>Example One-Pager</vt:lpstr>
      <vt:lpstr>Proposal Preparation Instructions</vt:lpstr>
      <vt:lpstr>Project Summary</vt:lpstr>
      <vt:lpstr>Project Description Part 1</vt:lpstr>
      <vt:lpstr>Project Description Part 2  </vt:lpstr>
      <vt:lpstr>Project Description Part 3 </vt:lpstr>
      <vt:lpstr>Other Required Documents</vt:lpstr>
      <vt:lpstr>Budget &amp; Justification</vt:lpstr>
      <vt:lpstr>Budget &amp; Salary</vt:lpstr>
      <vt:lpstr>Supplementary Documents</vt:lpstr>
      <vt:lpstr>How will B2 3.0 proposals be reviewed? </vt:lpstr>
      <vt:lpstr>Review Criteria: Intellectual Merit</vt:lpstr>
      <vt:lpstr>Review Criteria: Broader Impacts </vt:lpstr>
      <vt:lpstr>Additional Solicitation Specific Review Criteria</vt:lpstr>
      <vt:lpstr>Recap of Important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Slide</dc:title>
  <dc:creator>Boyle, Eve</dc:creator>
  <cp:lastModifiedBy>Boyle, Eve</cp:lastModifiedBy>
  <cp:revision>5</cp:revision>
  <dcterms:created xsi:type="dcterms:W3CDTF">2021-12-07T14:41:36Z</dcterms:created>
  <dcterms:modified xsi:type="dcterms:W3CDTF">2021-12-16T15:29:16Z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f5722b01-7a56-489e-a4f4-ac535bac1fe4</vt:lpwstr>
  </property>
  <property fmtid="{D5CDD505-2E9C-101B-9397-08002B2CF9AE}" pid="3" name="ContainsCUI">
    <vt:lpwstr>No</vt:lpwstr>
  </property>
  <property fmtid="{D5CDD505-2E9C-101B-9397-08002B2CF9AE}" pid="4" name="ContentTypeId">
    <vt:lpwstr>0x010100F465E86477CEF04E8E47C27246C3092C</vt:lpwstr>
  </property>
</Properties>
</file>