
<file path=[Content_Types].xml><?xml version="1.0" encoding="utf-8"?>
<Types xmlns="http://schemas.openxmlformats.org/package/2006/content-types">
  <Default Extension="jpeg" ContentType="image/jpeg"/>
  <Default Extension="jpg" ContentType="image/jp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314" r:id="rId5"/>
    <p:sldId id="302" r:id="rId6"/>
    <p:sldId id="315" r:id="rId7"/>
    <p:sldId id="316" r:id="rId8"/>
    <p:sldId id="258" r:id="rId9"/>
    <p:sldId id="306" r:id="rId10"/>
    <p:sldId id="303" r:id="rId11"/>
    <p:sldId id="260" r:id="rId12"/>
    <p:sldId id="318" r:id="rId13"/>
    <p:sldId id="317" r:id="rId14"/>
    <p:sldId id="271" r:id="rId15"/>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 Cosley" initials="Danco" lastIdx="10" clrIdx="0">
    <p:extLst>
      <p:ext uri="{19B8F6BF-5375-455C-9EA6-DF929625EA0E}">
        <p15:presenceInfo xmlns:p15="http://schemas.microsoft.com/office/powerpoint/2012/main" userId="Dan Cosley" providerId="None"/>
      </p:ext>
    </p:extLst>
  </p:cmAuthor>
  <p:cmAuthor id="2" name="Hout, Michael" initials="HM" lastIdx="1" clrIdx="1">
    <p:extLst>
      <p:ext uri="{19B8F6BF-5375-455C-9EA6-DF929625EA0E}">
        <p15:presenceInfo xmlns:p15="http://schemas.microsoft.com/office/powerpoint/2012/main" userId="S::7443928972@nsf.gov::cb4494f1-e7ac-415f-9f21-cb8d3b34527a" providerId="AD"/>
      </p:ext>
    </p:extLst>
  </p:cmAuthor>
  <p:cmAuthor id="3" name="Shen, Chia" initials="SC" lastIdx="2" clrIdx="2">
    <p:extLst>
      <p:ext uri="{19B8F6BF-5375-455C-9EA6-DF929625EA0E}">
        <p15:presenceInfo xmlns:p15="http://schemas.microsoft.com/office/powerpoint/2012/main" userId="S::7225727768@nsf.gov::8b15722d-f453-4c2a-8306-06b04ab07dc9" providerId="AD"/>
      </p:ext>
    </p:extLst>
  </p:cmAuthor>
  <p:cmAuthor id="4" name="Scheidt, Robert A." initials="SRA" lastIdx="5" clrIdx="3">
    <p:extLst>
      <p:ext uri="{19B8F6BF-5375-455C-9EA6-DF929625EA0E}">
        <p15:presenceInfo xmlns:p15="http://schemas.microsoft.com/office/powerpoint/2012/main" userId="S::7416472561@nsf.gov::656df025-b9e8-489b-8bed-53bc5520d798" providerId="AD"/>
      </p:ext>
    </p:extLst>
  </p:cmAuthor>
  <p:cmAuthor id="5" name="Berg, Jordan M." initials="JMB" lastIdx="5" clrIdx="4">
    <p:extLst>
      <p:ext uri="{19B8F6BF-5375-455C-9EA6-DF929625EA0E}">
        <p15:presenceInfo xmlns:p15="http://schemas.microsoft.com/office/powerpoint/2012/main" userId="Berg, Jordan 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21ACB6-9D3D-454D-987E-0635E8DB10AC}" v="12" dt="2022-01-18T00:15:34.072"/>
    <p1510:client id="{37F50E70-C842-479D-A1D2-4DCC6F290FD0}" v="21" dt="2022-01-18T20:14:52.601"/>
    <p1510:client id="{E569156D-D1E7-0EA7-D86A-B164ADFB76A3}" v="70" dt="2022-01-18T00:07:34.09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898" autoAdjust="0"/>
  </p:normalViewPr>
  <p:slideViewPr>
    <p:cSldViewPr snapToGrid="0">
      <p:cViewPr varScale="1">
        <p:scale>
          <a:sx n="52" d="100"/>
          <a:sy n="52" d="100"/>
        </p:scale>
        <p:origin x="648" y="40"/>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600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goal of this presentation is to provide guidance on the Transition-to-Scale proposal category for the National Science Foundation’s FY 2022 solicitation number NSF 22-533: Future of Work at the Human-Technology Frontier: Core Research.  The intent is to provide clarification for prospective PIs who wish to submit a Transition-to-scale proposal that is responsive to the solicitation by the March 2nd deadline. Note that this presentation is not a substitute for reading the solicitation. All PIs should read the solicitation carefully as the solicitation establishes the definitive requirements for the 2022 competition. PIs are also encouraged to view the General Guidance Video, which can be found on the Program Website.</a:t>
            </a:r>
          </a:p>
          <a:p>
            <a:endParaRPr lang="en-US"/>
          </a:p>
          <a:p>
            <a:endParaRPr lang="en-US"/>
          </a:p>
        </p:txBody>
      </p:sp>
    </p:spTree>
    <p:extLst>
      <p:ext uri="{BB962C8B-B14F-4D97-AF65-F5344CB8AC3E}">
        <p14:creationId xmlns:p14="http://schemas.microsoft.com/office/powerpoint/2010/main" val="3061632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en-US"/>
              <a:t>… we thank you for your interest in solicitation NSF 22-533: the Future of Work at the Human-Technology Frontier: Core Research program.</a:t>
            </a:r>
          </a:p>
          <a:p>
            <a:r>
              <a:rPr lang="en-US"/>
              <a:t>    </a:t>
            </a:r>
            <a:endParaRPr lang="en-US">
              <a:cs typeface="Calibri"/>
            </a:endParaRPr>
          </a:p>
          <a:p>
            <a:r>
              <a:t>We look forward to receiving your submissions by </a:t>
            </a:r>
            <a:r>
              <a:rPr lang="en-US"/>
              <a:t>March</a:t>
            </a:r>
            <a:r>
              <a:t> </a:t>
            </a:r>
            <a:r>
              <a:rPr lang="en-US"/>
              <a:t>2n</a:t>
            </a:r>
            <a:r>
              <a:rPr lang="en-US" baseline="30000"/>
              <a:t>d</a:t>
            </a:r>
            <a:r>
              <a:t>.</a:t>
            </a:r>
            <a:endParaRPr>
              <a:cs typeface="Calibri"/>
            </a:endParaRPr>
          </a:p>
          <a:p>
            <a:r>
              <a:rPr lang="en-US"/>
              <a:t> </a:t>
            </a:r>
            <a:endParaRPr>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If questions remain, please contact the program officers at fwhtf-contacts@nsf.gov, and visit our landing page website at www.nsf.gov/futureofwork</a:t>
            </a:r>
            <a:endParaRPr lang="en-US">
              <a:cs typeface="Calibri"/>
            </a:endParaRPr>
          </a:p>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a:effectLst/>
                <a:latin typeface="Calibri" panose="020F0502020204030204" pitchFamily="34" charset="0"/>
                <a:ea typeface="Calibri" panose="020F0502020204030204" pitchFamily="34" charset="0"/>
                <a:cs typeface="Times New Roman" panose="02020603050405020304" pitchFamily="18" charset="0"/>
              </a:rPr>
              <a:t>Program objectives for the Transition-to-scale proposal category are </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a:effectLst/>
                <a:latin typeface="Calibri" panose="020F0502020204030204" pitchFamily="34" charset="0"/>
                <a:ea typeface="Calibri" panose="020F0502020204030204" pitchFamily="34" charset="0"/>
                <a:cs typeface="Times New Roman" panose="02020603050405020304" pitchFamily="18" charset="0"/>
              </a:rPr>
              <a:t>to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support large-scale realistic deployments, built upon foundational knowledge, and addressing compelling research questions about future technology, future workers, and future work, </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and to Generate new insights that arise uniquely from application at scale.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This track is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not</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appropriate for…</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proofs-of-concept at scale for new research, or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deployment at scale without new research questions.</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882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For the purposes of the FW-HTF: Core Research solicitation, scale is defined as larger or wider views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of work, workers, workplaces, technologies, and training, including but not limited to,</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Adapting successful proofs-of-concept from individual instances to entire sectors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Expanding from one work context to new work sectors or domains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Comparing across technologies, interventions, contexts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Involving more, and/or more diverse, stakeholders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Supporting increased resources for worker training and evaluation</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Studying, designing, and evaluating outcomes at longer timescales, and</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Addressing organizations at multiple resolutions, such as individuals, teams, projects, divisions, etc.</a:t>
            </a:r>
          </a:p>
          <a:p>
            <a:endParaRPr lang="en-US"/>
          </a:p>
        </p:txBody>
      </p:sp>
    </p:spTree>
    <p:extLst>
      <p:ext uri="{BB962C8B-B14F-4D97-AF65-F5344CB8AC3E}">
        <p14:creationId xmlns:p14="http://schemas.microsoft.com/office/powerpoint/2010/main" val="257932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Proposals are not expected to address every dimension of scale.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kern="1200">
                <a:solidFill>
                  <a:prstClr val="black"/>
                </a:solidFill>
                <a:cs typeface="+mn-cs"/>
              </a:rPr>
              <a:t>Teams should justify the dimension(s) they choose to focus on in terms of both intellectual merit and broader impact of those choices.</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Budgets should be commensurate with the degree of scale and activities, as explained in the budget justification.</a:t>
            </a:r>
          </a:p>
          <a:p>
            <a:endParaRPr lang="en-US"/>
          </a:p>
        </p:txBody>
      </p:sp>
    </p:spTree>
    <p:extLst>
      <p:ext uri="{BB962C8B-B14F-4D97-AF65-F5344CB8AC3E}">
        <p14:creationId xmlns:p14="http://schemas.microsoft.com/office/powerpoint/2010/main" val="3576856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lead institution of a collaborative project must be an institution of higher education (IHE) or a non-profit organization engaged in research activities.</a:t>
            </a:r>
            <a:endParaRPr kumimoji="0" lang="en-US" sz="1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Non-lead collaborative proposals may be submitted by IHEs, or a non-profit organizations engaged in research activities.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Partners </a:t>
            </a:r>
            <a:r>
              <a:rPr kumimoji="0" lang="en-US" sz="1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included via subaward </a:t>
            </a:r>
            <a:r>
              <a:rPr kumimoji="0" lang="en-US" sz="12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can include</a:t>
            </a:r>
            <a:r>
              <a:rPr kumimoji="0" lang="en-US" sz="1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IHEs, non-profits,</a:t>
            </a:r>
            <a:r>
              <a:rPr kumimoji="0" lang="en-US" sz="12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 small business, large business, unions, NGOs, community organizations, etc.</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TTS proposals involving foreign collaborators will be considered as long as support is requested only for the U.S. portion of the collaborative effort. Direct NSF funding to foreign organizations is not anticipated.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For more information see</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NSF Proposal &amp; Awards Policies and Procedures Guide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pPr marR="0" lvl="0" algn="l" defTabSz="914400" rtl="0" eaLnBrk="1" fontAlgn="auto" latinLnBrk="0" hangingPunct="1">
              <a:lnSpc>
                <a:spcPct val="90000"/>
              </a:lnSpc>
              <a:spcBef>
                <a:spcPts val="1000"/>
              </a:spcBef>
              <a:spcAft>
                <a:spcPts val="0"/>
              </a:spcAft>
              <a:buClrTx/>
              <a:buSzTx/>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FW-HTF – T projects should:</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Conduct fundamental research that can only be done at scale.</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Set the stage for adoption or transition to practice, and</a:t>
            </a:r>
            <a:endParaRPr lang="en-US" kern="1200" dirty="0">
              <a:solidFill>
                <a:prstClr val="black"/>
              </a:solidFill>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Strengthen partnerships and collaborations beyond academia.</a:t>
            </a:r>
          </a:p>
          <a:p>
            <a:pPr marR="0" lvl="0" algn="l" defTabSz="914400" rtl="0" eaLnBrk="1" fontAlgn="auto" latinLnBrk="0" hangingPunct="1">
              <a:lnSpc>
                <a:spcPct val="90000"/>
              </a:lnSpc>
              <a:spcBef>
                <a:spcPts val="1000"/>
              </a:spcBef>
              <a:spcAft>
                <a:spcPts val="0"/>
              </a:spcAft>
              <a:buClrTx/>
              <a:buSzTx/>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Conceptually, Transition-to-scale is conceived as part of a “virtuous cycle” wherein projects will:</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Address questions raised by smaller-scale research and deployment</a:t>
            </a:r>
            <a:r>
              <a:rPr lang="en-US" kern="1200" dirty="0">
                <a:solidFill>
                  <a:prstClr val="black"/>
                </a:solidFill>
                <a:cs typeface="+mn-cs"/>
              </a:rPr>
              <a:t>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kern="1200" dirty="0">
                <a:solidFill>
                  <a:prstClr val="black"/>
                </a:solidFill>
                <a:cs typeface="+mn-cs"/>
              </a:rPr>
              <a:t>Uncover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new fundamental research questions and opportunities, and</a:t>
            </a:r>
            <a:endParaRPr lang="en-US" sz="1100" kern="1200" dirty="0">
              <a:solidFill>
                <a:prstClr val="black"/>
              </a:solidFill>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Increase the potential impact of smaller-scale research</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Build foundations for future translation and partnerships</a:t>
            </a:r>
          </a:p>
          <a:p>
            <a:pPr marL="0" indent="0">
              <a:spcAft>
                <a:spcPts val="600"/>
              </a:spcAft>
              <a:buFont typeface="Arial" panose="020B0604020202020204" pitchFamily="34" charset="0"/>
              <a:buNone/>
            </a:pPr>
            <a:endParaRPr lang="en-US" sz="1200" dirty="0"/>
          </a:p>
        </p:txBody>
      </p:sp>
    </p:spTree>
    <p:extLst>
      <p:ext uri="{BB962C8B-B14F-4D97-AF65-F5344CB8AC3E}">
        <p14:creationId xmlns:p14="http://schemas.microsoft.com/office/powerpoint/2010/main" val="2312523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Transition-to-scale proposals must include a section titled “Readiness and Rationale for Transition to Scale”, which should…</a:t>
            </a:r>
          </a:p>
          <a:p>
            <a:pPr marL="342900" marR="0" lvl="0" indent="-34290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8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a:rPr>
              <a:t>Describe the theoretical and empirical basis of previous research outcomes on which the proposal is based;</a:t>
            </a:r>
          </a:p>
          <a:p>
            <a:pPr marL="342900" marR="0" lvl="0" indent="-34290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8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a:rPr>
              <a:t>Describe the research challenges involved in the proposed transition to scale; and</a:t>
            </a:r>
          </a:p>
          <a:p>
            <a:pPr marL="342900" marR="0" lvl="0" indent="-34290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8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a:rPr>
              <a:t>Relate how data collection across multiple industrial sectors or geographic locations, and at regional, national, or international level, will support these objectives.</a:t>
            </a:r>
          </a:p>
          <a:p>
            <a:pPr>
              <a:spcAft>
                <a:spcPts val="600"/>
              </a:spcAft>
            </a:pPr>
            <a:endParaRPr lang="en-US" sz="1200"/>
          </a:p>
        </p:txBody>
      </p:sp>
    </p:spTree>
    <p:extLst>
      <p:ext uri="{BB962C8B-B14F-4D97-AF65-F5344CB8AC3E}">
        <p14:creationId xmlns:p14="http://schemas.microsoft.com/office/powerpoint/2010/main" val="3295185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en-US"/>
              <a:t>This section also must describe the project’s potential to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Improve current practices, systems, or programs for educating and preparing workers for jobs of the future;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Mitigate societal changes and risks in workplaces and jobs;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Help organizations and businesses transition to more effective models based on rigorous research findings, and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Develop new and equitable opportunities for all members of our society.</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endParaRPr lang="en-US" sz="1200" kern="1200">
              <a:solidFill>
                <a:schemeClr val="tx1"/>
              </a:solidFill>
              <a:effectLst/>
              <a:latin typeface="+mn-lt"/>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 behalf of the Program Officers serving the Future of Work at the Human Technology Frontier program… </a:t>
            </a:r>
          </a:p>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sldNum" sz="quarter" idx="7"/>
          </p:nvPr>
        </p:nvSpPr>
        <p:spPr>
          <a:xfrm>
            <a:off x="228600" y="6382240"/>
            <a:ext cx="76200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7" name="Holder 7"/>
          <p:cNvSpPr>
            <a:spLocks noGrp="1"/>
          </p:cNvSpPr>
          <p:nvPr>
            <p:ph type="sldNum" sz="quarter" idx="7"/>
          </p:nvPr>
        </p:nvSpPr>
        <p:spPr>
          <a:xfrm>
            <a:off x="152400" y="6377940"/>
            <a:ext cx="114300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sldNum" sz="quarter" idx="7"/>
          </p:nvPr>
        </p:nvSpPr>
        <p:spPr>
          <a:xfrm>
            <a:off x="228600" y="6359179"/>
            <a:ext cx="60960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sldNum" sz="quarter" idx="7"/>
          </p:nvPr>
        </p:nvSpPr>
        <p:spPr>
          <a:xfrm>
            <a:off x="228600" y="6373187"/>
            <a:ext cx="68580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0F4E1-F99B-41AD-8FE8-ED0BFBFA34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405948-AC68-46D1-806E-10BB412C98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B8F3D-DDA5-4232-BDF3-ED8D499740A6}"/>
              </a:ext>
            </a:extLst>
          </p:cNvPr>
          <p:cNvSpPr>
            <a:spLocks noGrp="1"/>
          </p:cNvSpPr>
          <p:nvPr>
            <p:ph type="dt" sz="half" idx="10"/>
          </p:nvPr>
        </p:nvSpPr>
        <p:spPr/>
        <p:txBody>
          <a:bodyPr/>
          <a:lstStyle/>
          <a:p>
            <a:fld id="{BE055374-693E-4667-B5C6-364E9CCCE4F5}" type="datetimeFigureOut">
              <a:rPr lang="en-US" smtClean="0"/>
              <a:t>1/24/2022</a:t>
            </a:fld>
            <a:endParaRPr lang="en-US"/>
          </a:p>
        </p:txBody>
      </p:sp>
      <p:sp>
        <p:nvSpPr>
          <p:cNvPr id="5" name="Footer Placeholder 4">
            <a:extLst>
              <a:ext uri="{FF2B5EF4-FFF2-40B4-BE49-F238E27FC236}">
                <a16:creationId xmlns:a16="http://schemas.microsoft.com/office/drawing/2014/main" id="{5E5BBD1B-D477-4866-A2B4-CAD233FF72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54EF2-E2B8-4D65-BF18-69033962AA5E}"/>
              </a:ext>
            </a:extLst>
          </p:cNvPr>
          <p:cNvSpPr>
            <a:spLocks noGrp="1"/>
          </p:cNvSpPr>
          <p:nvPr>
            <p:ph type="sldNum" sz="quarter" idx="12"/>
          </p:nvPr>
        </p:nvSpPr>
        <p:spPr/>
        <p:txBody>
          <a:bodyPr/>
          <a:lstStyle/>
          <a:p>
            <a:fld id="{45055FA5-4107-4DB3-869F-3480864D30CA}" type="slidenum">
              <a:rPr lang="en-US" smtClean="0"/>
              <a:t>‹#›</a:t>
            </a:fld>
            <a:endParaRPr lang="en-US"/>
          </a:p>
        </p:txBody>
      </p:sp>
    </p:spTree>
    <p:extLst>
      <p:ext uri="{BB962C8B-B14F-4D97-AF65-F5344CB8AC3E}">
        <p14:creationId xmlns:p14="http://schemas.microsoft.com/office/powerpoint/2010/main" val="4123646099"/>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178296"/>
            <a:ext cx="12191999" cy="679703"/>
          </a:xfrm>
          <a:prstGeom prst="rect">
            <a:avLst/>
          </a:prstGeom>
          <a:blipFill>
            <a:blip r:embed="rId8" cstate="print"/>
            <a:stretch>
              <a:fillRect/>
            </a:stretch>
          </a:blipFill>
        </p:spPr>
        <p:txBody>
          <a:bodyPr wrap="square" lIns="0" tIns="0" rIns="0" bIns="0" rtlCol="0"/>
          <a:lstStyle/>
          <a:p>
            <a:endParaRPr/>
          </a:p>
        </p:txBody>
      </p:sp>
      <p:sp>
        <p:nvSpPr>
          <p:cNvPr id="17" name="bk object 17"/>
          <p:cNvSpPr/>
          <p:nvPr/>
        </p:nvSpPr>
        <p:spPr>
          <a:xfrm>
            <a:off x="0" y="6171505"/>
            <a:ext cx="12192000" cy="679704"/>
          </a:xfrm>
          <a:prstGeom prst="rect">
            <a:avLst/>
          </a:prstGeom>
          <a:solidFill>
            <a:schemeClr val="tx2">
              <a:lumMod val="50000"/>
            </a:schemeClr>
          </a:solidFill>
        </p:spPr>
        <p:txBody>
          <a:bodyPr wrap="square" lIns="0" tIns="0" rIns="0" bIns="0" rtlCol="0"/>
          <a:lstStyle/>
          <a:p>
            <a:endParaRPr/>
          </a:p>
        </p:txBody>
      </p:sp>
      <p:sp>
        <p:nvSpPr>
          <p:cNvPr id="18" name="bk object 18"/>
          <p:cNvSpPr/>
          <p:nvPr/>
        </p:nvSpPr>
        <p:spPr>
          <a:xfrm>
            <a:off x="11495271" y="6241294"/>
            <a:ext cx="556520" cy="558793"/>
          </a:xfrm>
          <a:prstGeom prst="rect">
            <a:avLst/>
          </a:prstGeom>
          <a:blipFill>
            <a:blip r:embed="rId9" cstate="print"/>
            <a:stretch>
              <a:fillRect/>
            </a:stretch>
          </a:blipFill>
        </p:spPr>
        <p:txBody>
          <a:bodyPr wrap="square" lIns="0" tIns="0" rIns="0" bIns="0" rtlCol="0"/>
          <a:lstStyle/>
          <a:p>
            <a:endParaRPr/>
          </a:p>
        </p:txBody>
      </p:sp>
      <p:sp>
        <p:nvSpPr>
          <p:cNvPr id="2" name="Holder 2"/>
          <p:cNvSpPr>
            <a:spLocks noGrp="1"/>
          </p:cNvSpPr>
          <p:nvPr>
            <p:ph type="title"/>
          </p:nvPr>
        </p:nvSpPr>
        <p:spPr>
          <a:xfrm>
            <a:off x="516890" y="512175"/>
            <a:ext cx="11158219" cy="583565"/>
          </a:xfrm>
          <a:prstGeom prst="rect">
            <a:avLst/>
          </a:prstGeom>
        </p:spPr>
        <p:txBody>
          <a:bodyPr wrap="square" lIns="0" tIns="0" rIns="0" bIns="0">
            <a:spAutoFit/>
          </a:bodyPr>
          <a:lstStyle>
            <a:lvl1pPr>
              <a:defRPr sz="44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675640" y="1725669"/>
            <a:ext cx="10840719" cy="3732529"/>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39"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7" name="Slide Number Placeholder 6">
            <a:extLst>
              <a:ext uri="{FF2B5EF4-FFF2-40B4-BE49-F238E27FC236}">
                <a16:creationId xmlns:a16="http://schemas.microsoft.com/office/drawing/2014/main" id="{AB0F3B5B-7DC9-49E6-83E3-2A271876DE2D}"/>
              </a:ext>
            </a:extLst>
          </p:cNvPr>
          <p:cNvSpPr>
            <a:spLocks noGrp="1"/>
          </p:cNvSpPr>
          <p:nvPr>
            <p:ph type="sldNum" sz="quarter" idx="4"/>
          </p:nvPr>
        </p:nvSpPr>
        <p:spPr>
          <a:xfrm>
            <a:off x="203835" y="6335584"/>
            <a:ext cx="62611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6A814-FFB5-42B8-8CAA-DB6B357BA52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4a"/><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audio" Target="../media/media16.m4a"/><Relationship Id="rId16" Type="http://schemas.openxmlformats.org/officeDocument/2006/relationships/image" Target="../media/image17.png"/><Relationship Id="rId1" Type="http://schemas.microsoft.com/office/2007/relationships/media" Target="../media/media16.m4a"/><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notesSlide" Target="../notesSlides/notesSlide9.xml"/><Relationship Id="rId9" Type="http://schemas.openxmlformats.org/officeDocument/2006/relationships/image" Target="../media/image10.png"/><Relationship Id="rId1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http://www.nsf.gov/futureofwork"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mailto:fwhtf-contacts@nsf.gov" TargetMode="External"/><Relationship Id="rId5" Type="http://schemas.openxmlformats.org/officeDocument/2006/relationships/hyperlink" Target="https://www.nsf.gov/funding/pgm_summ.jsp?pims_id=505620" TargetMode="External"/><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4.m4a"/><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3.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4.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8.m4a"/></Relationships>
</file>

<file path=ppt/slides/_rels/slide5.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10.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microsoft.com/office/2007/relationships/media" Target="../media/media14.m4a"/><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audio" Target="../media/media14.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DECD60-D328-4ACD-8749-62D3A4DE86F1}"/>
              </a:ext>
            </a:extLst>
          </p:cNvPr>
          <p:cNvPicPr>
            <a:picLocks noChangeAspect="1"/>
          </p:cNvPicPr>
          <p:nvPr/>
        </p:nvPicPr>
        <p:blipFill rotWithShape="1">
          <a:blip r:embed="rId7"/>
          <a:srcRect r="8554" b="2"/>
          <a:stretch/>
        </p:blipFill>
        <p:spPr>
          <a:xfrm>
            <a:off x="-11297" y="1"/>
            <a:ext cx="7556018" cy="6858000"/>
          </a:xfrm>
          <a:prstGeom prst="rect">
            <a:avLst/>
          </a:prstGeom>
        </p:spPr>
      </p:pic>
      <p:sp>
        <p:nvSpPr>
          <p:cNvPr id="5" name="Title 1">
            <a:extLst>
              <a:ext uri="{FF2B5EF4-FFF2-40B4-BE49-F238E27FC236}">
                <a16:creationId xmlns:a16="http://schemas.microsoft.com/office/drawing/2014/main" id="{93BF041A-E653-4460-B48D-E451380329E5}"/>
              </a:ext>
            </a:extLst>
          </p:cNvPr>
          <p:cNvSpPr>
            <a:spLocks noGrp="1"/>
          </p:cNvSpPr>
          <p:nvPr>
            <p:ph type="title"/>
          </p:nvPr>
        </p:nvSpPr>
        <p:spPr>
          <a:xfrm>
            <a:off x="7692571" y="290648"/>
            <a:ext cx="4339772" cy="1788903"/>
          </a:xfrm>
        </p:spPr>
        <p:txBody>
          <a:bodyPr anchor="b">
            <a:noAutofit/>
          </a:bodyPr>
          <a:lstStyle/>
          <a:p>
            <a:r>
              <a:rPr lang="en-US" sz="2800" b="1">
                <a:solidFill>
                  <a:schemeClr val="bg1"/>
                </a:solidFill>
              </a:rPr>
              <a:t>NSF 22-533</a:t>
            </a:r>
            <a:br>
              <a:rPr lang="en-US" sz="2800" b="1" dirty="0"/>
            </a:br>
            <a:r>
              <a:rPr lang="en-US" sz="2800" b="1">
                <a:solidFill>
                  <a:schemeClr val="bg1"/>
                </a:solidFill>
              </a:rPr>
              <a:t>The Future of Work at the Human-Technology Frontier: Core Research</a:t>
            </a:r>
          </a:p>
        </p:txBody>
      </p:sp>
      <p:pic>
        <p:nvPicPr>
          <p:cNvPr id="2" name="slide1tts">
            <a:hlinkClick r:id="" action="ppaction://media"/>
            <a:extLst>
              <a:ext uri="{FF2B5EF4-FFF2-40B4-BE49-F238E27FC236}">
                <a16:creationId xmlns:a16="http://schemas.microsoft.com/office/drawing/2014/main" id="{AB08E921-E445-4C8A-97F6-B66C633C46B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
        <p:nvSpPr>
          <p:cNvPr id="7" name="Text Placeholder 2">
            <a:extLst>
              <a:ext uri="{FF2B5EF4-FFF2-40B4-BE49-F238E27FC236}">
                <a16:creationId xmlns:a16="http://schemas.microsoft.com/office/drawing/2014/main" id="{02B83598-72FA-4775-B976-EF61842708D9}"/>
              </a:ext>
            </a:extLst>
          </p:cNvPr>
          <p:cNvSpPr>
            <a:spLocks noGrp="1"/>
          </p:cNvSpPr>
          <p:nvPr/>
        </p:nvSpPr>
        <p:spPr>
          <a:xfrm>
            <a:off x="7736874" y="2480227"/>
            <a:ext cx="4151086" cy="876610"/>
          </a:xfrm>
          <a:prstGeom prst="rect">
            <a:avLst/>
          </a:prstGeom>
        </p:spPr>
        <p:txBody>
          <a:bodyPr wrap="square" lIns="0" tIns="0" rIns="0" bIns="0" anchor="t">
            <a:normAutofit/>
          </a:bodyPr>
          <a:lstStyle>
            <a:lvl1pPr marL="0">
              <a:defRPr sz="2800" b="0" i="0">
                <a:solidFill>
                  <a:schemeClr val="tx1"/>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dirty="0">
                <a:solidFill>
                  <a:schemeClr val="bg1"/>
                </a:solidFill>
              </a:rPr>
              <a:t>Proposal Deadline </a:t>
            </a:r>
          </a:p>
          <a:p>
            <a:pPr algn="l"/>
            <a:r>
              <a:rPr lang="en-US" dirty="0">
                <a:solidFill>
                  <a:schemeClr val="bg1"/>
                </a:solidFill>
              </a:rPr>
              <a:t>March 2, 2022</a:t>
            </a:r>
          </a:p>
          <a:p>
            <a:pPr>
              <a:spcAft>
                <a:spcPts val="600"/>
              </a:spcAft>
            </a:pPr>
            <a:endParaRPr lang="en-US" sz="3200" dirty="0">
              <a:solidFill>
                <a:schemeClr val="bg1"/>
              </a:solidFill>
            </a:endParaRPr>
          </a:p>
        </p:txBody>
      </p:sp>
      <p:sp>
        <p:nvSpPr>
          <p:cNvPr id="8" name="TextBox 2">
            <a:extLst>
              <a:ext uri="{FF2B5EF4-FFF2-40B4-BE49-F238E27FC236}">
                <a16:creationId xmlns:a16="http://schemas.microsoft.com/office/drawing/2014/main" id="{8A4F0ADF-786E-4E5E-960E-96079DD4DB34}"/>
              </a:ext>
            </a:extLst>
          </p:cNvPr>
          <p:cNvSpPr txBox="1"/>
          <p:nvPr/>
        </p:nvSpPr>
        <p:spPr>
          <a:xfrm>
            <a:off x="7604052" y="3891516"/>
            <a:ext cx="4506431" cy="144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solidFill>
                  <a:schemeClr val="bg1"/>
                </a:solidFill>
                <a:ea typeface="+mn-lt"/>
                <a:cs typeface="+mn-lt"/>
              </a:rPr>
              <a:t>Transition-to-Scale </a:t>
            </a:r>
            <a:r>
              <a:rPr lang="en-US" sz="4400">
                <a:solidFill>
                  <a:schemeClr val="bg1"/>
                </a:solidFill>
                <a:ea typeface="+mn-lt"/>
                <a:cs typeface="+mn-lt"/>
              </a:rPr>
              <a:t>Proposal Category</a:t>
            </a:r>
            <a:endParaRPr lang="en-US" sz="4400" dirty="0">
              <a:solidFill>
                <a:schemeClr val="bg1"/>
              </a:solidFill>
              <a:cs typeface="Calibri"/>
            </a:endParaRPr>
          </a:p>
        </p:txBody>
      </p:sp>
      <p:pic>
        <p:nvPicPr>
          <p:cNvPr id="3" name="slide1tts">
            <a:hlinkClick r:id="" action="ppaction://media"/>
            <a:extLst>
              <a:ext uri="{FF2B5EF4-FFF2-40B4-BE49-F238E27FC236}">
                <a16:creationId xmlns:a16="http://schemas.microsoft.com/office/drawing/2014/main" id="{6C33C3F6-3EE7-48EA-9BAB-F876E43D7A3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37371386"/>
      </p:ext>
    </p:extLst>
  </p:cSld>
  <p:clrMapOvr>
    <a:masterClrMapping/>
  </p:clrMapOvr>
  <mc:AlternateContent xmlns:mc="http://schemas.openxmlformats.org/markup-compatibility/2006" xmlns:p14="http://schemas.microsoft.com/office/powerpoint/2010/main">
    <mc:Choice Requires="p14">
      <p:transition spd="slow" p14:dur="2000" advTm="37417"/>
    </mc:Choice>
    <mc:Fallback xmlns="">
      <p:transition spd="slow" advTm="37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audio>
              <p:cMediaNode vol="80000">
                <p:cTn id="8"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A96A5E00-E43A-47EC-A6D0-C366C111C5B9}"/>
              </a:ext>
            </a:extLst>
          </p:cNvPr>
          <p:cNvGrpSpPr/>
          <p:nvPr/>
        </p:nvGrpSpPr>
        <p:grpSpPr>
          <a:xfrm>
            <a:off x="3651845" y="1194141"/>
            <a:ext cx="1185671" cy="1938313"/>
            <a:chOff x="3651366" y="1194141"/>
            <a:chExt cx="1185671" cy="1938313"/>
          </a:xfrm>
        </p:grpSpPr>
        <p:sp>
          <p:nvSpPr>
            <p:cNvPr id="27" name="object 27"/>
            <p:cNvSpPr/>
            <p:nvPr/>
          </p:nvSpPr>
          <p:spPr>
            <a:xfrm>
              <a:off x="3651366" y="1760854"/>
              <a:ext cx="1185671" cy="1371600"/>
            </a:xfrm>
            <a:prstGeom prst="rect">
              <a:avLst/>
            </a:prstGeom>
            <a:blipFill>
              <a:blip r:embed="rId5" cstate="print"/>
              <a:stretch>
                <a:fillRect/>
              </a:stretch>
            </a:blipFill>
          </p:spPr>
          <p:txBody>
            <a:bodyPr wrap="square" lIns="0" tIns="0" rIns="0" bIns="0" rtlCol="0"/>
            <a:lstStyle/>
            <a:p>
              <a:endParaRPr/>
            </a:p>
          </p:txBody>
        </p:sp>
        <p:sp>
          <p:nvSpPr>
            <p:cNvPr id="28" name="object 28"/>
            <p:cNvSpPr txBox="1"/>
            <p:nvPr/>
          </p:nvSpPr>
          <p:spPr>
            <a:xfrm>
              <a:off x="3860507" y="1194141"/>
              <a:ext cx="762000" cy="553998"/>
            </a:xfrm>
            <a:prstGeom prst="rect">
              <a:avLst/>
            </a:prstGeom>
          </p:spPr>
          <p:txBody>
            <a:bodyPr vert="horz" wrap="square" lIns="0" tIns="0" rIns="0" bIns="0" rtlCol="0">
              <a:spAutoFit/>
            </a:bodyPr>
            <a:lstStyle/>
            <a:p>
              <a:pPr marR="5080" algn="ctr">
                <a:lnSpc>
                  <a:spcPct val="100000"/>
                </a:lnSpc>
              </a:pPr>
              <a:r>
                <a:rPr sz="1800" spc="-5">
                  <a:solidFill>
                    <a:srgbClr val="2F394C"/>
                  </a:solidFill>
                  <a:latin typeface="Calibri"/>
                  <a:cs typeface="Calibri"/>
                </a:rPr>
                <a:t>D</a:t>
              </a:r>
              <a:r>
                <a:rPr sz="1800" spc="-35">
                  <a:solidFill>
                    <a:srgbClr val="2F394C"/>
                  </a:solidFill>
                  <a:latin typeface="Calibri"/>
                  <a:cs typeface="Calibri"/>
                </a:rPr>
                <a:t>a</a:t>
              </a:r>
              <a:r>
                <a:rPr sz="1800" spc="-10">
                  <a:solidFill>
                    <a:srgbClr val="2F394C"/>
                  </a:solidFill>
                  <a:latin typeface="Calibri"/>
                  <a:cs typeface="Calibri"/>
                </a:rPr>
                <a:t>v</a:t>
              </a:r>
              <a:r>
                <a:rPr sz="1800" spc="-5">
                  <a:solidFill>
                    <a:srgbClr val="2F394C"/>
                  </a:solidFill>
                  <a:latin typeface="Calibri"/>
                  <a:cs typeface="Calibri"/>
                </a:rPr>
                <a:t>i</a:t>
              </a:r>
              <a:r>
                <a:rPr sz="1800">
                  <a:solidFill>
                    <a:srgbClr val="2F394C"/>
                  </a:solidFill>
                  <a:latin typeface="Calibri"/>
                  <a:cs typeface="Calibri"/>
                </a:rPr>
                <a:t>d C</a:t>
              </a:r>
              <a:r>
                <a:rPr sz="1800" spc="10">
                  <a:solidFill>
                    <a:srgbClr val="2F394C"/>
                  </a:solidFill>
                  <a:latin typeface="Calibri"/>
                  <a:cs typeface="Calibri"/>
                </a:rPr>
                <a:t>o</a:t>
              </a:r>
              <a:r>
                <a:rPr sz="1800" spc="-15">
                  <a:solidFill>
                    <a:srgbClr val="2F394C"/>
                  </a:solidFill>
                  <a:latin typeface="Calibri"/>
                  <a:cs typeface="Calibri"/>
                </a:rPr>
                <a:t>r</a:t>
              </a:r>
              <a:r>
                <a:rPr sz="1800">
                  <a:solidFill>
                    <a:srgbClr val="2F394C"/>
                  </a:solidFill>
                  <a:latin typeface="Calibri"/>
                  <a:cs typeface="Calibri"/>
                </a:rPr>
                <a:t>man</a:t>
              </a:r>
              <a:endParaRPr sz="1800">
                <a:latin typeface="Calibri"/>
                <a:cs typeface="Calibri"/>
              </a:endParaRPr>
            </a:p>
          </p:txBody>
        </p:sp>
      </p:grpSp>
      <p:sp>
        <p:nvSpPr>
          <p:cNvPr id="46" name="object 46"/>
          <p:cNvSpPr txBox="1"/>
          <p:nvPr/>
        </p:nvSpPr>
        <p:spPr>
          <a:xfrm>
            <a:off x="496337" y="259514"/>
            <a:ext cx="6057265" cy="677108"/>
          </a:xfrm>
          <a:prstGeom prst="rect">
            <a:avLst/>
          </a:prstGeom>
        </p:spPr>
        <p:txBody>
          <a:bodyPr vert="horz" wrap="square" lIns="0" tIns="0" rIns="0" bIns="0" rtlCol="0">
            <a:spAutoFit/>
          </a:bodyPr>
          <a:lstStyle/>
          <a:p>
            <a:pPr marL="12700">
              <a:lnSpc>
                <a:spcPct val="100000"/>
              </a:lnSpc>
            </a:pPr>
            <a:r>
              <a:rPr sz="4400" b="0" spc="-50">
                <a:latin typeface="Calibri Light"/>
                <a:cs typeface="Calibri Light"/>
              </a:rPr>
              <a:t>C</a:t>
            </a:r>
            <a:r>
              <a:rPr sz="4400" b="0" spc="-35">
                <a:latin typeface="Calibri Light"/>
                <a:cs typeface="Calibri Light"/>
              </a:rPr>
              <a:t>o</a:t>
            </a:r>
            <a:r>
              <a:rPr sz="4400" b="0" spc="-45">
                <a:latin typeface="Calibri Light"/>
                <a:cs typeface="Calibri Light"/>
              </a:rPr>
              <a:t>g</a:t>
            </a:r>
            <a:r>
              <a:rPr sz="4400" b="0" spc="-50">
                <a:latin typeface="Calibri Light"/>
                <a:cs typeface="Calibri Light"/>
              </a:rPr>
              <a:t>n</a:t>
            </a:r>
            <a:r>
              <a:rPr sz="4400" b="0" spc="-45">
                <a:latin typeface="Calibri Light"/>
                <a:cs typeface="Calibri Light"/>
              </a:rPr>
              <a:t>i</a:t>
            </a:r>
            <a:r>
              <a:rPr sz="4400" b="0" spc="-145">
                <a:latin typeface="Calibri Light"/>
                <a:cs typeface="Calibri Light"/>
              </a:rPr>
              <a:t>z</a:t>
            </a:r>
            <a:r>
              <a:rPr sz="4400" b="0" spc="-55">
                <a:latin typeface="Calibri Light"/>
                <a:cs typeface="Calibri Light"/>
              </a:rPr>
              <a:t>a</a:t>
            </a:r>
            <a:r>
              <a:rPr sz="4400" b="0" spc="-100">
                <a:latin typeface="Calibri Light"/>
                <a:cs typeface="Calibri Light"/>
              </a:rPr>
              <a:t>n</a:t>
            </a:r>
            <a:r>
              <a:rPr sz="4400" b="0" spc="-15">
                <a:latin typeface="Calibri Light"/>
                <a:cs typeface="Calibri Light"/>
              </a:rPr>
              <a:t>t</a:t>
            </a:r>
            <a:r>
              <a:rPr sz="4400" b="0" spc="-110">
                <a:latin typeface="Calibri Light"/>
                <a:cs typeface="Calibri Light"/>
              </a:rPr>
              <a:t> </a:t>
            </a:r>
            <a:r>
              <a:rPr sz="4400" b="0" spc="-100">
                <a:latin typeface="Calibri Light"/>
                <a:cs typeface="Calibri Light"/>
              </a:rPr>
              <a:t>P</a:t>
            </a:r>
            <a:r>
              <a:rPr sz="4400" b="0" spc="-120">
                <a:latin typeface="Calibri Light"/>
                <a:cs typeface="Calibri Light"/>
              </a:rPr>
              <a:t>r</a:t>
            </a:r>
            <a:r>
              <a:rPr sz="4400" b="0" spc="-40">
                <a:latin typeface="Calibri Light"/>
                <a:cs typeface="Calibri Light"/>
              </a:rPr>
              <a:t>o</a:t>
            </a:r>
            <a:r>
              <a:rPr sz="4400" b="0" spc="-45">
                <a:latin typeface="Calibri Light"/>
                <a:cs typeface="Calibri Light"/>
              </a:rPr>
              <a:t>g</a:t>
            </a:r>
            <a:r>
              <a:rPr sz="4400" b="0" spc="-145">
                <a:latin typeface="Calibri Light"/>
                <a:cs typeface="Calibri Light"/>
              </a:rPr>
              <a:t>r</a:t>
            </a:r>
            <a:r>
              <a:rPr sz="4400" b="0" spc="-55">
                <a:latin typeface="Calibri Light"/>
                <a:cs typeface="Calibri Light"/>
              </a:rPr>
              <a:t>a</a:t>
            </a:r>
            <a:r>
              <a:rPr sz="4400" b="0" spc="-35">
                <a:latin typeface="Calibri Light"/>
                <a:cs typeface="Calibri Light"/>
              </a:rPr>
              <a:t>m</a:t>
            </a:r>
            <a:r>
              <a:rPr sz="4400" b="0" spc="-150">
                <a:latin typeface="Calibri Light"/>
                <a:cs typeface="Calibri Light"/>
              </a:rPr>
              <a:t> </a:t>
            </a:r>
            <a:r>
              <a:rPr sz="4400" b="0" spc="-50">
                <a:latin typeface="Calibri Light"/>
                <a:cs typeface="Calibri Light"/>
              </a:rPr>
              <a:t>O</a:t>
            </a:r>
            <a:r>
              <a:rPr sz="4400" b="0" spc="-80">
                <a:latin typeface="Calibri Light"/>
                <a:cs typeface="Calibri Light"/>
              </a:rPr>
              <a:t>f</a:t>
            </a:r>
            <a:r>
              <a:rPr sz="4400" b="0" spc="-35">
                <a:latin typeface="Calibri Light"/>
                <a:cs typeface="Calibri Light"/>
              </a:rPr>
              <a:t>f</a:t>
            </a:r>
            <a:r>
              <a:rPr sz="4400" b="0" spc="-20">
                <a:latin typeface="Calibri Light"/>
                <a:cs typeface="Calibri Light"/>
              </a:rPr>
              <a:t>i</a:t>
            </a:r>
            <a:r>
              <a:rPr sz="4400" b="0" spc="-65">
                <a:latin typeface="Calibri Light"/>
                <a:cs typeface="Calibri Light"/>
              </a:rPr>
              <a:t>c</a:t>
            </a:r>
            <a:r>
              <a:rPr lang="en-US" sz="4400" b="0" spc="-20">
                <a:latin typeface="Calibri Light"/>
                <a:cs typeface="Calibri Light"/>
              </a:rPr>
              <a:t>er</a:t>
            </a:r>
            <a:r>
              <a:rPr sz="4400" b="0" spc="-20">
                <a:latin typeface="Calibri Light"/>
                <a:cs typeface="Calibri Light"/>
              </a:rPr>
              <a:t>s</a:t>
            </a:r>
            <a:endParaRPr sz="4400">
              <a:latin typeface="Calibri Light"/>
              <a:cs typeface="Calibri Light"/>
            </a:endParaRPr>
          </a:p>
        </p:txBody>
      </p:sp>
      <p:grpSp>
        <p:nvGrpSpPr>
          <p:cNvPr id="80" name="Group 79">
            <a:extLst>
              <a:ext uri="{FF2B5EF4-FFF2-40B4-BE49-F238E27FC236}">
                <a16:creationId xmlns:a16="http://schemas.microsoft.com/office/drawing/2014/main" id="{A5B73F29-3A79-4724-AA0A-EE480EF31E59}"/>
              </a:ext>
            </a:extLst>
          </p:cNvPr>
          <p:cNvGrpSpPr/>
          <p:nvPr/>
        </p:nvGrpSpPr>
        <p:grpSpPr>
          <a:xfrm>
            <a:off x="8246444" y="1321052"/>
            <a:ext cx="1371600" cy="1810549"/>
            <a:chOff x="8784683" y="4016557"/>
            <a:chExt cx="1371600" cy="1810549"/>
          </a:xfrm>
        </p:grpSpPr>
        <p:sp>
          <p:nvSpPr>
            <p:cNvPr id="45" name="object 45"/>
            <p:cNvSpPr txBox="1"/>
            <p:nvPr/>
          </p:nvSpPr>
          <p:spPr>
            <a:xfrm>
              <a:off x="8784683" y="4016557"/>
              <a:ext cx="1371600" cy="276999"/>
            </a:xfrm>
            <a:prstGeom prst="rect">
              <a:avLst/>
            </a:prstGeom>
          </p:spPr>
          <p:txBody>
            <a:bodyPr vert="horz" wrap="square" lIns="0" tIns="0" rIns="0" bIns="0" rtlCol="0">
              <a:spAutoFit/>
            </a:bodyPr>
            <a:lstStyle/>
            <a:p>
              <a:pPr marL="12700" marR="5080" algn="ctr">
                <a:lnSpc>
                  <a:spcPct val="100000"/>
                </a:lnSpc>
              </a:pPr>
              <a:r>
                <a:rPr lang="en-US" sz="1800" spc="-10">
                  <a:latin typeface="Calibri"/>
                  <a:cs typeface="Calibri"/>
                </a:rPr>
                <a:t>Martha James</a:t>
              </a:r>
              <a:endParaRPr sz="1800">
                <a:latin typeface="Calibri"/>
                <a:cs typeface="Calibri"/>
              </a:endParaRPr>
            </a:p>
          </p:txBody>
        </p:sp>
        <p:pic>
          <p:nvPicPr>
            <p:cNvPr id="48" name="Picture 47">
              <a:extLst>
                <a:ext uri="{FF2B5EF4-FFF2-40B4-BE49-F238E27FC236}">
                  <a16:creationId xmlns:a16="http://schemas.microsoft.com/office/drawing/2014/main" id="{0EC99725-8061-4E60-BCA6-061808AAA69F}"/>
                </a:ext>
              </a:extLst>
            </p:cNvPr>
            <p:cNvPicPr>
              <a:picLocks noChangeAspect="1"/>
            </p:cNvPicPr>
            <p:nvPr/>
          </p:nvPicPr>
          <p:blipFill rotWithShape="1">
            <a:blip r:embed="rId6">
              <a:extLst>
                <a:ext uri="{28A0092B-C50C-407E-A947-70E740481C1C}">
                  <a14:useLocalDpi xmlns:a14="http://schemas.microsoft.com/office/drawing/2010/main" val="0"/>
                </a:ext>
              </a:extLst>
            </a:blip>
            <a:srcRect l="3198" r="3198"/>
            <a:stretch/>
          </p:blipFill>
          <p:spPr>
            <a:xfrm>
              <a:off x="8843537" y="4445232"/>
              <a:ext cx="1293495" cy="1381874"/>
            </a:xfrm>
            <a:prstGeom prst="rect">
              <a:avLst/>
            </a:prstGeom>
          </p:spPr>
        </p:pic>
      </p:grpSp>
      <p:grpSp>
        <p:nvGrpSpPr>
          <p:cNvPr id="34" name="Group 33">
            <a:extLst>
              <a:ext uri="{FF2B5EF4-FFF2-40B4-BE49-F238E27FC236}">
                <a16:creationId xmlns:a16="http://schemas.microsoft.com/office/drawing/2014/main" id="{FA061AFF-D128-4B64-A00B-9812FDB307CB}"/>
              </a:ext>
            </a:extLst>
          </p:cNvPr>
          <p:cNvGrpSpPr/>
          <p:nvPr/>
        </p:nvGrpSpPr>
        <p:grpSpPr>
          <a:xfrm>
            <a:off x="2116522" y="1301331"/>
            <a:ext cx="1115822" cy="1817868"/>
            <a:chOff x="2068650" y="1301331"/>
            <a:chExt cx="1115822" cy="1817868"/>
          </a:xfrm>
        </p:grpSpPr>
        <p:sp>
          <p:nvSpPr>
            <p:cNvPr id="16" name="object 16"/>
            <p:cNvSpPr txBox="1"/>
            <p:nvPr/>
          </p:nvSpPr>
          <p:spPr>
            <a:xfrm>
              <a:off x="2068650" y="1301331"/>
              <a:ext cx="1103636" cy="276999"/>
            </a:xfrm>
            <a:prstGeom prst="rect">
              <a:avLst/>
            </a:prstGeom>
          </p:spPr>
          <p:txBody>
            <a:bodyPr vert="horz" wrap="none" lIns="0" tIns="0" rIns="0" bIns="0" rtlCol="0">
              <a:spAutoFit/>
            </a:bodyPr>
            <a:lstStyle/>
            <a:p>
              <a:pPr marR="5080" algn="ctr">
                <a:lnSpc>
                  <a:spcPct val="100000"/>
                </a:lnSpc>
              </a:pPr>
              <a:r>
                <a:rPr lang="en-US" sz="1800" spc="-5">
                  <a:solidFill>
                    <a:srgbClr val="2F394C"/>
                  </a:solidFill>
                  <a:latin typeface="Calibri"/>
                  <a:cs typeface="Calibri"/>
                </a:rPr>
                <a:t>Jordan</a:t>
              </a:r>
              <a:r>
                <a:rPr lang="en-US" spc="-10">
                  <a:solidFill>
                    <a:srgbClr val="2F394C"/>
                  </a:solidFill>
                  <a:latin typeface="Calibri"/>
                  <a:cs typeface="Calibri"/>
                </a:rPr>
                <a:t> </a:t>
              </a:r>
              <a:r>
                <a:rPr lang="en-US" sz="1800" spc="-5">
                  <a:solidFill>
                    <a:srgbClr val="2F394C"/>
                  </a:solidFill>
                  <a:latin typeface="Calibri"/>
                  <a:cs typeface="Calibri"/>
                </a:rPr>
                <a:t>Berg</a:t>
              </a:r>
              <a:endParaRPr sz="1800">
                <a:latin typeface="Calibri"/>
                <a:cs typeface="Calibri"/>
              </a:endParaRPr>
            </a:p>
          </p:txBody>
        </p:sp>
        <p:pic>
          <p:nvPicPr>
            <p:cNvPr id="49" name="Picture 48">
              <a:extLst>
                <a:ext uri="{FF2B5EF4-FFF2-40B4-BE49-F238E27FC236}">
                  <a16:creationId xmlns:a16="http://schemas.microsoft.com/office/drawing/2014/main" id="{D83EC3AF-ADAF-4F69-9A19-BC485EBF805F}"/>
                </a:ext>
              </a:extLst>
            </p:cNvPr>
            <p:cNvPicPr>
              <a:picLocks noChangeAspect="1"/>
            </p:cNvPicPr>
            <p:nvPr/>
          </p:nvPicPr>
          <p:blipFill rotWithShape="1">
            <a:blip r:embed="rId7"/>
            <a:srcRect l="6996" r="12720"/>
            <a:stretch/>
          </p:blipFill>
          <p:spPr>
            <a:xfrm>
              <a:off x="2083288" y="1747599"/>
              <a:ext cx="1101184" cy="1371600"/>
            </a:xfrm>
            <a:prstGeom prst="rect">
              <a:avLst/>
            </a:prstGeom>
          </p:spPr>
        </p:pic>
      </p:grpSp>
      <p:grpSp>
        <p:nvGrpSpPr>
          <p:cNvPr id="77" name="Group 76">
            <a:extLst>
              <a:ext uri="{FF2B5EF4-FFF2-40B4-BE49-F238E27FC236}">
                <a16:creationId xmlns:a16="http://schemas.microsoft.com/office/drawing/2014/main" id="{3A5D6636-9B67-40B4-8F42-976098CB9885}"/>
              </a:ext>
            </a:extLst>
          </p:cNvPr>
          <p:cNvGrpSpPr/>
          <p:nvPr/>
        </p:nvGrpSpPr>
        <p:grpSpPr>
          <a:xfrm>
            <a:off x="3603105" y="3671019"/>
            <a:ext cx="1319037" cy="1956368"/>
            <a:chOff x="1813587" y="3740219"/>
            <a:chExt cx="1319037" cy="1956368"/>
          </a:xfrm>
        </p:grpSpPr>
        <p:sp>
          <p:nvSpPr>
            <p:cNvPr id="12" name="object 12"/>
            <p:cNvSpPr txBox="1"/>
            <p:nvPr/>
          </p:nvSpPr>
          <p:spPr>
            <a:xfrm>
              <a:off x="1839129" y="3740219"/>
              <a:ext cx="1293495" cy="553998"/>
            </a:xfrm>
            <a:prstGeom prst="rect">
              <a:avLst/>
            </a:prstGeom>
          </p:spPr>
          <p:txBody>
            <a:bodyPr vert="horz" wrap="square" lIns="0" tIns="0" rIns="0" bIns="0" rtlCol="0">
              <a:spAutoFit/>
            </a:bodyPr>
            <a:lstStyle/>
            <a:p>
              <a:pPr marR="5080" algn="ctr">
                <a:lnSpc>
                  <a:spcPct val="100000"/>
                </a:lnSpc>
              </a:pPr>
              <a:r>
                <a:rPr sz="1800" spc="-25">
                  <a:solidFill>
                    <a:srgbClr val="2F394C"/>
                  </a:solidFill>
                  <a:latin typeface="Calibri"/>
                  <a:cs typeface="Calibri"/>
                </a:rPr>
                <a:t>A</a:t>
              </a:r>
              <a:r>
                <a:rPr sz="1800" spc="-5">
                  <a:solidFill>
                    <a:srgbClr val="2F394C"/>
                  </a:solidFill>
                  <a:latin typeface="Calibri"/>
                  <a:cs typeface="Calibri"/>
                </a:rPr>
                <a:t>l</a:t>
              </a:r>
              <a:r>
                <a:rPr sz="1800" spc="-45">
                  <a:solidFill>
                    <a:srgbClr val="2F394C"/>
                  </a:solidFill>
                  <a:latin typeface="Calibri"/>
                  <a:cs typeface="Calibri"/>
                </a:rPr>
                <a:t>e</a:t>
              </a:r>
              <a:r>
                <a:rPr sz="1800" spc="-40">
                  <a:solidFill>
                    <a:srgbClr val="2F394C"/>
                  </a:solidFill>
                  <a:latin typeface="Calibri"/>
                  <a:cs typeface="Calibri"/>
                </a:rPr>
                <a:t>x</a:t>
              </a:r>
              <a:r>
                <a:rPr sz="1800">
                  <a:solidFill>
                    <a:srgbClr val="2F394C"/>
                  </a:solidFill>
                  <a:latin typeface="Calibri"/>
                  <a:cs typeface="Calibri"/>
                </a:rPr>
                <a:t>a</a:t>
              </a:r>
              <a:r>
                <a:rPr sz="1800" spc="-10">
                  <a:solidFill>
                    <a:srgbClr val="2F394C"/>
                  </a:solidFill>
                  <a:latin typeface="Calibri"/>
                  <a:cs typeface="Calibri"/>
                </a:rPr>
                <a:t>nd</a:t>
              </a:r>
              <a:r>
                <a:rPr sz="1800" spc="-55">
                  <a:solidFill>
                    <a:srgbClr val="2F394C"/>
                  </a:solidFill>
                  <a:latin typeface="Calibri"/>
                  <a:cs typeface="Calibri"/>
                </a:rPr>
                <a:t>r</a:t>
              </a:r>
              <a:r>
                <a:rPr sz="1800">
                  <a:solidFill>
                    <a:srgbClr val="2F394C"/>
                  </a:solidFill>
                  <a:latin typeface="Calibri"/>
                  <a:cs typeface="Calibri"/>
                </a:rPr>
                <a:t>a </a:t>
              </a:r>
              <a:r>
                <a:rPr sz="1800" spc="-25">
                  <a:solidFill>
                    <a:srgbClr val="2F394C"/>
                  </a:solidFill>
                  <a:latin typeface="Calibri"/>
                  <a:cs typeface="Calibri"/>
                </a:rPr>
                <a:t>M</a:t>
              </a:r>
              <a:r>
                <a:rPr sz="1800" spc="-10">
                  <a:solidFill>
                    <a:srgbClr val="2F394C"/>
                  </a:solidFill>
                  <a:latin typeface="Calibri"/>
                  <a:cs typeface="Calibri"/>
                </a:rPr>
                <a:t>edin</a:t>
              </a:r>
              <a:r>
                <a:rPr sz="1800">
                  <a:solidFill>
                    <a:srgbClr val="2F394C"/>
                  </a:solidFill>
                  <a:latin typeface="Calibri"/>
                  <a:cs typeface="Calibri"/>
                </a:rPr>
                <a:t>a-</a:t>
              </a:r>
              <a:r>
                <a:rPr sz="1800" spc="-5">
                  <a:solidFill>
                    <a:srgbClr val="2F394C"/>
                  </a:solidFill>
                  <a:latin typeface="Calibri"/>
                  <a:cs typeface="Calibri"/>
                </a:rPr>
                <a:t>B</a:t>
              </a:r>
              <a:r>
                <a:rPr sz="1800" spc="10">
                  <a:solidFill>
                    <a:srgbClr val="2F394C"/>
                  </a:solidFill>
                  <a:latin typeface="Calibri"/>
                  <a:cs typeface="Calibri"/>
                </a:rPr>
                <a:t>o</a:t>
              </a:r>
              <a:r>
                <a:rPr sz="1800" spc="-15">
                  <a:solidFill>
                    <a:srgbClr val="2F394C"/>
                  </a:solidFill>
                  <a:latin typeface="Calibri"/>
                  <a:cs typeface="Calibri"/>
                </a:rPr>
                <a:t>r</a:t>
              </a:r>
              <a:r>
                <a:rPr sz="1800" spc="-5">
                  <a:solidFill>
                    <a:srgbClr val="2F394C"/>
                  </a:solidFill>
                  <a:latin typeface="Calibri"/>
                  <a:cs typeface="Calibri"/>
                </a:rPr>
                <a:t>j</a:t>
              </a:r>
              <a:r>
                <a:rPr sz="1800">
                  <a:solidFill>
                    <a:srgbClr val="2F394C"/>
                  </a:solidFill>
                  <a:latin typeface="Calibri"/>
                  <a:cs typeface="Calibri"/>
                </a:rPr>
                <a:t>a</a:t>
              </a:r>
              <a:endParaRPr sz="1800">
                <a:latin typeface="Calibri"/>
                <a:cs typeface="Calibri"/>
              </a:endParaRPr>
            </a:p>
          </p:txBody>
        </p:sp>
        <p:pic>
          <p:nvPicPr>
            <p:cNvPr id="51" name="Picture 50">
              <a:extLst>
                <a:ext uri="{FF2B5EF4-FFF2-40B4-BE49-F238E27FC236}">
                  <a16:creationId xmlns:a16="http://schemas.microsoft.com/office/drawing/2014/main" id="{F812302D-0360-4A0A-8D37-0E5B35F7F4B3}"/>
                </a:ext>
              </a:extLst>
            </p:cNvPr>
            <p:cNvPicPr>
              <a:picLocks noChangeAspect="1"/>
            </p:cNvPicPr>
            <p:nvPr/>
          </p:nvPicPr>
          <p:blipFill rotWithShape="1">
            <a:blip r:embed="rId8"/>
            <a:srcRect l="6869" t="6311" r="5245"/>
            <a:stretch/>
          </p:blipFill>
          <p:spPr>
            <a:xfrm>
              <a:off x="1813587" y="4317691"/>
              <a:ext cx="1293495" cy="1378896"/>
            </a:xfrm>
            <a:prstGeom prst="rect">
              <a:avLst/>
            </a:prstGeom>
          </p:spPr>
        </p:pic>
      </p:grpSp>
      <p:grpSp>
        <p:nvGrpSpPr>
          <p:cNvPr id="76" name="Group 75">
            <a:extLst>
              <a:ext uri="{FF2B5EF4-FFF2-40B4-BE49-F238E27FC236}">
                <a16:creationId xmlns:a16="http://schemas.microsoft.com/office/drawing/2014/main" id="{6992CD9E-600D-46CB-BE07-52BC1E9CDA2C}"/>
              </a:ext>
            </a:extLst>
          </p:cNvPr>
          <p:cNvGrpSpPr/>
          <p:nvPr/>
        </p:nvGrpSpPr>
        <p:grpSpPr>
          <a:xfrm>
            <a:off x="2090979" y="3758908"/>
            <a:ext cx="1194674" cy="1934700"/>
            <a:chOff x="225722" y="3886200"/>
            <a:chExt cx="1194674" cy="1934700"/>
          </a:xfrm>
        </p:grpSpPr>
        <p:sp>
          <p:nvSpPr>
            <p:cNvPr id="39" name="object 39"/>
            <p:cNvSpPr txBox="1"/>
            <p:nvPr/>
          </p:nvSpPr>
          <p:spPr>
            <a:xfrm>
              <a:off x="225722" y="3886200"/>
              <a:ext cx="1158842" cy="276999"/>
            </a:xfrm>
            <a:prstGeom prst="rect">
              <a:avLst/>
            </a:prstGeom>
          </p:spPr>
          <p:txBody>
            <a:bodyPr vert="horz" wrap="square" lIns="0" tIns="0" rIns="0" bIns="0" rtlCol="0">
              <a:spAutoFit/>
            </a:bodyPr>
            <a:lstStyle/>
            <a:p>
              <a:pPr marR="5080" algn="ctr">
                <a:lnSpc>
                  <a:spcPct val="100000"/>
                </a:lnSpc>
              </a:pPr>
              <a:r>
                <a:rPr lang="en-US" sz="1800" spc="-5">
                  <a:solidFill>
                    <a:srgbClr val="2F394C"/>
                  </a:solidFill>
                  <a:latin typeface="Calibri"/>
                  <a:cs typeface="Calibri"/>
                </a:rPr>
                <a:t>Sara</a:t>
              </a:r>
              <a:r>
                <a:rPr sz="1800">
                  <a:solidFill>
                    <a:srgbClr val="2F394C"/>
                  </a:solidFill>
                  <a:latin typeface="Calibri"/>
                  <a:cs typeface="Calibri"/>
                </a:rPr>
                <a:t> </a:t>
              </a:r>
              <a:r>
                <a:rPr lang="en-US" sz="1800" spc="-25">
                  <a:solidFill>
                    <a:srgbClr val="2F394C"/>
                  </a:solidFill>
                  <a:latin typeface="Calibri"/>
                  <a:cs typeface="Calibri"/>
                </a:rPr>
                <a:t>Kiesler</a:t>
              </a:r>
              <a:endParaRPr sz="1800">
                <a:latin typeface="Calibri"/>
                <a:cs typeface="Calibri"/>
              </a:endParaRPr>
            </a:p>
          </p:txBody>
        </p:sp>
        <p:pic>
          <p:nvPicPr>
            <p:cNvPr id="50" name="Picture 49">
              <a:extLst>
                <a:ext uri="{FF2B5EF4-FFF2-40B4-BE49-F238E27FC236}">
                  <a16:creationId xmlns:a16="http://schemas.microsoft.com/office/drawing/2014/main" id="{054DE800-2CF2-4C99-B204-AB040B87FA38}"/>
                </a:ext>
              </a:extLst>
            </p:cNvPr>
            <p:cNvPicPr>
              <a:picLocks noChangeAspect="1"/>
            </p:cNvPicPr>
            <p:nvPr/>
          </p:nvPicPr>
          <p:blipFill>
            <a:blip r:embed="rId9"/>
            <a:stretch>
              <a:fillRect/>
            </a:stretch>
          </p:blipFill>
          <p:spPr>
            <a:xfrm>
              <a:off x="291012" y="4314413"/>
              <a:ext cx="1129384" cy="1506487"/>
            </a:xfrm>
            <a:prstGeom prst="rect">
              <a:avLst/>
            </a:prstGeom>
          </p:spPr>
        </p:pic>
      </p:grpSp>
      <p:cxnSp>
        <p:nvCxnSpPr>
          <p:cNvPr id="68" name="Straight Connector 67">
            <a:extLst>
              <a:ext uri="{FF2B5EF4-FFF2-40B4-BE49-F238E27FC236}">
                <a16:creationId xmlns:a16="http://schemas.microsoft.com/office/drawing/2014/main" id="{55BC44BD-820F-4B52-B1F4-A7A09AFBE4C7}"/>
              </a:ext>
            </a:extLst>
          </p:cNvPr>
          <p:cNvCxnSpPr/>
          <p:nvPr/>
        </p:nvCxnSpPr>
        <p:spPr>
          <a:xfrm>
            <a:off x="122176" y="3610041"/>
            <a:ext cx="116789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0" y="6488668"/>
            <a:ext cx="418704" cy="369332"/>
          </a:xfrm>
          <a:prstGeom prst="rect">
            <a:avLst/>
          </a:prstGeom>
          <a:noFill/>
        </p:spPr>
        <p:txBody>
          <a:bodyPr wrap="none" rtlCol="0">
            <a:spAutoFit/>
          </a:bodyPr>
          <a:lstStyle/>
          <a:p>
            <a:fld id="{F5C271A1-756D-483B-B740-F1C9B43AEB27}" type="slidenum">
              <a:rPr lang="en-US" smtClean="0">
                <a:solidFill>
                  <a:schemeClr val="bg1"/>
                </a:solidFill>
              </a:rPr>
              <a:t>10</a:t>
            </a:fld>
            <a:endParaRPr lang="en-US">
              <a:solidFill>
                <a:schemeClr val="bg1"/>
              </a:solidFill>
            </a:endParaRPr>
          </a:p>
        </p:txBody>
      </p:sp>
      <p:grpSp>
        <p:nvGrpSpPr>
          <p:cNvPr id="52" name="Group 51">
            <a:extLst>
              <a:ext uri="{FF2B5EF4-FFF2-40B4-BE49-F238E27FC236}">
                <a16:creationId xmlns:a16="http://schemas.microsoft.com/office/drawing/2014/main" id="{9403BC13-ECE1-4A81-AC1E-03922D0975D3}"/>
              </a:ext>
            </a:extLst>
          </p:cNvPr>
          <p:cNvGrpSpPr/>
          <p:nvPr/>
        </p:nvGrpSpPr>
        <p:grpSpPr>
          <a:xfrm>
            <a:off x="6546610" y="1321052"/>
            <a:ext cx="1419302" cy="1821301"/>
            <a:chOff x="8352017" y="1296759"/>
            <a:chExt cx="1419302" cy="1821301"/>
          </a:xfrm>
        </p:grpSpPr>
        <p:sp>
          <p:nvSpPr>
            <p:cNvPr id="20" name="object 20"/>
            <p:cNvSpPr txBox="1"/>
            <p:nvPr/>
          </p:nvSpPr>
          <p:spPr>
            <a:xfrm>
              <a:off x="8352017" y="1296759"/>
              <a:ext cx="1419302" cy="276999"/>
            </a:xfrm>
            <a:prstGeom prst="rect">
              <a:avLst/>
            </a:prstGeom>
          </p:spPr>
          <p:txBody>
            <a:bodyPr vert="horz" wrap="square" lIns="0" tIns="0" rIns="0" bIns="0" rtlCol="0">
              <a:spAutoFit/>
            </a:bodyPr>
            <a:lstStyle/>
            <a:p>
              <a:pPr marL="225425" marR="5080" indent="-213360" algn="ctr">
                <a:lnSpc>
                  <a:spcPct val="100000"/>
                </a:lnSpc>
              </a:pPr>
              <a:r>
                <a:rPr lang="en-US" sz="1800" spc="-25">
                  <a:solidFill>
                    <a:srgbClr val="2F394C"/>
                  </a:solidFill>
                  <a:latin typeface="Calibri"/>
                  <a:cs typeface="Calibri"/>
                </a:rPr>
                <a:t>Ruyan Guo</a:t>
              </a:r>
              <a:endParaRPr sz="1800">
                <a:latin typeface="Calibri"/>
                <a:cs typeface="Calibri"/>
              </a:endParaRPr>
            </a:p>
          </p:txBody>
        </p:sp>
        <p:pic>
          <p:nvPicPr>
            <p:cNvPr id="35" name="Picture 34">
              <a:extLst>
                <a:ext uri="{FF2B5EF4-FFF2-40B4-BE49-F238E27FC236}">
                  <a16:creationId xmlns:a16="http://schemas.microsoft.com/office/drawing/2014/main" id="{5ABC0D69-5811-4313-BEA0-1A0E9982C322}"/>
                </a:ext>
              </a:extLst>
            </p:cNvPr>
            <p:cNvPicPr>
              <a:picLocks noChangeAspect="1"/>
            </p:cNvPicPr>
            <p:nvPr/>
          </p:nvPicPr>
          <p:blipFill>
            <a:blip r:embed="rId10"/>
            <a:stretch>
              <a:fillRect/>
            </a:stretch>
          </p:blipFill>
          <p:spPr>
            <a:xfrm>
              <a:off x="8525610" y="1730435"/>
              <a:ext cx="1156354" cy="1387625"/>
            </a:xfrm>
            <a:prstGeom prst="rect">
              <a:avLst/>
            </a:prstGeom>
          </p:spPr>
        </p:pic>
      </p:grpSp>
      <p:grpSp>
        <p:nvGrpSpPr>
          <p:cNvPr id="58" name="Group 57">
            <a:extLst>
              <a:ext uri="{FF2B5EF4-FFF2-40B4-BE49-F238E27FC236}">
                <a16:creationId xmlns:a16="http://schemas.microsoft.com/office/drawing/2014/main" id="{CB6A3822-0A7E-4C40-A764-2F04B354FB77}"/>
              </a:ext>
            </a:extLst>
          </p:cNvPr>
          <p:cNvGrpSpPr/>
          <p:nvPr/>
        </p:nvGrpSpPr>
        <p:grpSpPr>
          <a:xfrm>
            <a:off x="301141" y="3861559"/>
            <a:ext cx="1398254" cy="1819565"/>
            <a:chOff x="9908064" y="1273914"/>
            <a:chExt cx="1398254" cy="1819565"/>
          </a:xfrm>
        </p:grpSpPr>
        <p:sp>
          <p:nvSpPr>
            <p:cNvPr id="38" name="object 38"/>
            <p:cNvSpPr txBox="1"/>
            <p:nvPr/>
          </p:nvSpPr>
          <p:spPr>
            <a:xfrm>
              <a:off x="9908064" y="1273914"/>
              <a:ext cx="1398254" cy="276999"/>
            </a:xfrm>
            <a:prstGeom prst="rect">
              <a:avLst/>
            </a:prstGeom>
          </p:spPr>
          <p:txBody>
            <a:bodyPr vert="horz" wrap="square" lIns="0" tIns="0" rIns="0" bIns="0" rtlCol="0">
              <a:spAutoFit/>
            </a:bodyPr>
            <a:lstStyle/>
            <a:p>
              <a:pPr marR="5080" algn="ctr">
                <a:lnSpc>
                  <a:spcPct val="100000"/>
                </a:lnSpc>
              </a:pPr>
              <a:r>
                <a:rPr lang="en-US" sz="1800" spc="-25">
                  <a:solidFill>
                    <a:srgbClr val="2F394C"/>
                  </a:solidFill>
                  <a:latin typeface="Calibri"/>
                  <a:cs typeface="Calibri"/>
                </a:rPr>
                <a:t>Andruid Kerne</a:t>
              </a:r>
              <a:endParaRPr sz="1800">
                <a:latin typeface="Calibri"/>
                <a:cs typeface="Calibri"/>
              </a:endParaRPr>
            </a:p>
          </p:txBody>
        </p:sp>
        <p:pic>
          <p:nvPicPr>
            <p:cNvPr id="40" name="Picture 39">
              <a:extLst>
                <a:ext uri="{FF2B5EF4-FFF2-40B4-BE49-F238E27FC236}">
                  <a16:creationId xmlns:a16="http://schemas.microsoft.com/office/drawing/2014/main" id="{99DBDC58-4C4B-4816-9304-AE2823AE3633}"/>
                </a:ext>
              </a:extLst>
            </p:cNvPr>
            <p:cNvPicPr>
              <a:picLocks noChangeAspect="1"/>
            </p:cNvPicPr>
            <p:nvPr/>
          </p:nvPicPr>
          <p:blipFill rotWithShape="1">
            <a:blip r:embed="rId11"/>
            <a:srcRect l="5837" r="4660" b="38168"/>
            <a:stretch/>
          </p:blipFill>
          <p:spPr>
            <a:xfrm>
              <a:off x="9931062" y="1662343"/>
              <a:ext cx="1364032" cy="1431136"/>
            </a:xfrm>
            <a:prstGeom prst="rect">
              <a:avLst/>
            </a:prstGeom>
          </p:spPr>
        </p:pic>
      </p:grpSp>
      <p:grpSp>
        <p:nvGrpSpPr>
          <p:cNvPr id="78" name="Group 77">
            <a:extLst>
              <a:ext uri="{FF2B5EF4-FFF2-40B4-BE49-F238E27FC236}">
                <a16:creationId xmlns:a16="http://schemas.microsoft.com/office/drawing/2014/main" id="{D5E49BCE-9738-4DE6-8CC0-CD2C5DCD893A}"/>
              </a:ext>
            </a:extLst>
          </p:cNvPr>
          <p:cNvGrpSpPr/>
          <p:nvPr/>
        </p:nvGrpSpPr>
        <p:grpSpPr>
          <a:xfrm>
            <a:off x="6844365" y="3671019"/>
            <a:ext cx="1302243" cy="1970734"/>
            <a:chOff x="5288590" y="3742804"/>
            <a:chExt cx="1302243" cy="1970734"/>
          </a:xfrm>
        </p:grpSpPr>
        <p:sp>
          <p:nvSpPr>
            <p:cNvPr id="41" name="object 41"/>
            <p:cNvSpPr txBox="1"/>
            <p:nvPr/>
          </p:nvSpPr>
          <p:spPr>
            <a:xfrm>
              <a:off x="5288590" y="3742804"/>
              <a:ext cx="1302243" cy="553998"/>
            </a:xfrm>
            <a:prstGeom prst="rect">
              <a:avLst/>
            </a:prstGeom>
          </p:spPr>
          <p:txBody>
            <a:bodyPr vert="horz" wrap="square" lIns="0" tIns="0" rIns="0" bIns="0" rtlCol="0">
              <a:spAutoFit/>
            </a:bodyPr>
            <a:lstStyle/>
            <a:p>
              <a:pPr marR="5080" algn="ctr">
                <a:lnSpc>
                  <a:spcPct val="100000"/>
                </a:lnSpc>
              </a:pPr>
              <a:r>
                <a:rPr lang="en-US" sz="1800" spc="-135">
                  <a:solidFill>
                    <a:srgbClr val="2F394C"/>
                  </a:solidFill>
                  <a:latin typeface="Calibri"/>
                  <a:cs typeface="Calibri"/>
                </a:rPr>
                <a:t>Prabha</a:t>
              </a:r>
              <a:r>
                <a:rPr sz="1800">
                  <a:solidFill>
                    <a:srgbClr val="2F394C"/>
                  </a:solidFill>
                  <a:latin typeface="Calibri"/>
                  <a:cs typeface="Calibri"/>
                </a:rPr>
                <a:t> </a:t>
              </a:r>
              <a:r>
                <a:rPr lang="en-US" sz="1800" spc="-35">
                  <a:solidFill>
                    <a:srgbClr val="2F394C"/>
                  </a:solidFill>
                  <a:latin typeface="Calibri"/>
                  <a:cs typeface="Calibri"/>
                </a:rPr>
                <a:t>Prabhakaran</a:t>
              </a:r>
              <a:endParaRPr sz="1800">
                <a:latin typeface="Calibri"/>
                <a:cs typeface="Calibri"/>
              </a:endParaRPr>
            </a:p>
          </p:txBody>
        </p:sp>
        <p:pic>
          <p:nvPicPr>
            <p:cNvPr id="55" name="Picture 54">
              <a:extLst>
                <a:ext uri="{FF2B5EF4-FFF2-40B4-BE49-F238E27FC236}">
                  <a16:creationId xmlns:a16="http://schemas.microsoft.com/office/drawing/2014/main" id="{42867C80-929C-44DC-8B87-0DF68E316E8A}"/>
                </a:ext>
              </a:extLst>
            </p:cNvPr>
            <p:cNvPicPr>
              <a:picLocks noChangeAspect="1"/>
            </p:cNvPicPr>
            <p:nvPr/>
          </p:nvPicPr>
          <p:blipFill rotWithShape="1">
            <a:blip r:embed="rId12"/>
            <a:srcRect l="8388" r="16221" b="5385"/>
            <a:stretch/>
          </p:blipFill>
          <p:spPr>
            <a:xfrm>
              <a:off x="5324922" y="4338156"/>
              <a:ext cx="1229579" cy="1375382"/>
            </a:xfrm>
            <a:prstGeom prst="rect">
              <a:avLst/>
            </a:prstGeom>
          </p:spPr>
        </p:pic>
      </p:grpSp>
      <p:grpSp>
        <p:nvGrpSpPr>
          <p:cNvPr id="18" name="Group 17">
            <a:extLst>
              <a:ext uri="{FF2B5EF4-FFF2-40B4-BE49-F238E27FC236}">
                <a16:creationId xmlns:a16="http://schemas.microsoft.com/office/drawing/2014/main" id="{62F113E7-CA32-4053-832A-2E2588D838E4}"/>
              </a:ext>
            </a:extLst>
          </p:cNvPr>
          <p:cNvGrpSpPr/>
          <p:nvPr/>
        </p:nvGrpSpPr>
        <p:grpSpPr>
          <a:xfrm>
            <a:off x="240675" y="1175670"/>
            <a:ext cx="1456346" cy="1950825"/>
            <a:chOff x="240675" y="1175670"/>
            <a:chExt cx="1456346" cy="1950825"/>
          </a:xfrm>
        </p:grpSpPr>
        <p:sp>
          <p:nvSpPr>
            <p:cNvPr id="31" name="object 31"/>
            <p:cNvSpPr txBox="1"/>
            <p:nvPr/>
          </p:nvSpPr>
          <p:spPr>
            <a:xfrm>
              <a:off x="495456" y="1175670"/>
              <a:ext cx="946785" cy="553998"/>
            </a:xfrm>
            <a:prstGeom prst="rect">
              <a:avLst/>
            </a:prstGeom>
          </p:spPr>
          <p:txBody>
            <a:bodyPr vert="horz" wrap="square" lIns="0" tIns="0" rIns="0" bIns="0" rtlCol="0">
              <a:spAutoFit/>
            </a:bodyPr>
            <a:lstStyle/>
            <a:p>
              <a:pPr marL="152400" marR="5080" indent="-140335" algn="ctr">
                <a:lnSpc>
                  <a:spcPct val="100000"/>
                </a:lnSpc>
              </a:pPr>
              <a:r>
                <a:rPr lang="en-US" sz="1800" spc="-15">
                  <a:solidFill>
                    <a:srgbClr val="2F394C"/>
                  </a:solidFill>
                  <a:latin typeface="Calibri"/>
                  <a:cs typeface="Calibri"/>
                </a:rPr>
                <a:t>Tara</a:t>
              </a:r>
            </a:p>
            <a:p>
              <a:pPr marL="152400" marR="5080" indent="-140335" algn="ctr">
                <a:lnSpc>
                  <a:spcPct val="100000"/>
                </a:lnSpc>
              </a:pPr>
              <a:r>
                <a:rPr lang="en-US" sz="1800" spc="-15">
                  <a:solidFill>
                    <a:srgbClr val="2F394C"/>
                  </a:solidFill>
                  <a:latin typeface="Calibri"/>
                  <a:cs typeface="Calibri"/>
                </a:rPr>
                <a:t>Behrend</a:t>
              </a:r>
              <a:endParaRPr sz="1800">
                <a:latin typeface="Calibri"/>
                <a:cs typeface="Calibri"/>
              </a:endParaRPr>
            </a:p>
          </p:txBody>
        </p:sp>
        <p:pic>
          <p:nvPicPr>
            <p:cNvPr id="7" name="Picture 6" descr="A person smiling for the camera&#10;&#10;Description automatically generated with low confidence">
              <a:extLst>
                <a:ext uri="{FF2B5EF4-FFF2-40B4-BE49-F238E27FC236}">
                  <a16:creationId xmlns:a16="http://schemas.microsoft.com/office/drawing/2014/main" id="{66A815F6-B1E7-4D01-8071-C0D2667AFD69}"/>
                </a:ext>
              </a:extLst>
            </p:cNvPr>
            <p:cNvPicPr>
              <a:picLocks noChangeAspect="1"/>
            </p:cNvPicPr>
            <p:nvPr/>
          </p:nvPicPr>
          <p:blipFill rotWithShape="1">
            <a:blip r:embed="rId13">
              <a:extLst>
                <a:ext uri="{28A0092B-C50C-407E-A947-70E740481C1C}">
                  <a14:useLocalDpi xmlns:a14="http://schemas.microsoft.com/office/drawing/2010/main" val="0"/>
                </a:ext>
              </a:extLst>
            </a:blip>
            <a:srcRect l="18508" t="18156" r="15015" b="39883"/>
            <a:stretch/>
          </p:blipFill>
          <p:spPr>
            <a:xfrm>
              <a:off x="240675" y="1747599"/>
              <a:ext cx="1456346" cy="1378896"/>
            </a:xfrm>
            <a:prstGeom prst="rect">
              <a:avLst/>
            </a:prstGeom>
          </p:spPr>
        </p:pic>
      </p:grpSp>
      <p:grpSp>
        <p:nvGrpSpPr>
          <p:cNvPr id="2" name="Group 1">
            <a:extLst>
              <a:ext uri="{FF2B5EF4-FFF2-40B4-BE49-F238E27FC236}">
                <a16:creationId xmlns:a16="http://schemas.microsoft.com/office/drawing/2014/main" id="{40F05A32-E8BA-4A9F-8394-3B5F198AF416}"/>
              </a:ext>
            </a:extLst>
          </p:cNvPr>
          <p:cNvGrpSpPr/>
          <p:nvPr/>
        </p:nvGrpSpPr>
        <p:grpSpPr>
          <a:xfrm>
            <a:off x="5257017" y="1321052"/>
            <a:ext cx="1251880" cy="1807489"/>
            <a:chOff x="5172366" y="1321052"/>
            <a:chExt cx="1251880" cy="1807489"/>
          </a:xfrm>
        </p:grpSpPr>
        <p:sp>
          <p:nvSpPr>
            <p:cNvPr id="8" name="object 8"/>
            <p:cNvSpPr txBox="1"/>
            <p:nvPr/>
          </p:nvSpPr>
          <p:spPr>
            <a:xfrm>
              <a:off x="5172366" y="1321052"/>
              <a:ext cx="1251880" cy="276999"/>
            </a:xfrm>
            <a:prstGeom prst="rect">
              <a:avLst/>
            </a:prstGeom>
          </p:spPr>
          <p:txBody>
            <a:bodyPr vert="horz" wrap="square" lIns="0" tIns="0" rIns="0" bIns="0" rtlCol="0">
              <a:spAutoFit/>
            </a:bodyPr>
            <a:lstStyle/>
            <a:p>
              <a:pPr marR="5080" algn="ctr">
                <a:lnSpc>
                  <a:spcPct val="100000"/>
                </a:lnSpc>
              </a:pPr>
              <a:r>
                <a:rPr lang="en-US" sz="1800" spc="-25">
                  <a:solidFill>
                    <a:srgbClr val="2F394C"/>
                  </a:solidFill>
                  <a:latin typeface="Calibri"/>
                  <a:cs typeface="Calibri"/>
                </a:rPr>
                <a:t>Dan Cosley</a:t>
              </a:r>
              <a:endParaRPr sz="1800">
                <a:latin typeface="Calibri"/>
                <a:cs typeface="Calibri"/>
              </a:endParaRPr>
            </a:p>
          </p:txBody>
        </p:sp>
        <p:pic>
          <p:nvPicPr>
            <p:cNvPr id="5" name="Picture 4" descr="A person standing in front of a body of water&#10;&#10;Description automatically generated with medium confidence">
              <a:extLst>
                <a:ext uri="{FF2B5EF4-FFF2-40B4-BE49-F238E27FC236}">
                  <a16:creationId xmlns:a16="http://schemas.microsoft.com/office/drawing/2014/main" id="{2FA2E367-B383-44C8-A6C5-63B16A23EEFA}"/>
                </a:ext>
              </a:extLst>
            </p:cNvPr>
            <p:cNvPicPr>
              <a:picLocks noChangeAspect="1"/>
            </p:cNvPicPr>
            <p:nvPr/>
          </p:nvPicPr>
          <p:blipFill rotWithShape="1">
            <a:blip r:embed="rId14">
              <a:extLst>
                <a:ext uri="{28A0092B-C50C-407E-A947-70E740481C1C}">
                  <a14:useLocalDpi xmlns:a14="http://schemas.microsoft.com/office/drawing/2010/main" val="0"/>
                </a:ext>
              </a:extLst>
            </a:blip>
            <a:srcRect l="11148" t="-10054" r="50263" b="31721"/>
            <a:stretch/>
          </p:blipFill>
          <p:spPr>
            <a:xfrm>
              <a:off x="5205470" y="1524001"/>
              <a:ext cx="1185672" cy="1604540"/>
            </a:xfrm>
            <a:prstGeom prst="rect">
              <a:avLst/>
            </a:prstGeom>
          </p:spPr>
        </p:pic>
      </p:grpSp>
      <p:grpSp>
        <p:nvGrpSpPr>
          <p:cNvPr id="17" name="Group 16">
            <a:extLst>
              <a:ext uri="{FF2B5EF4-FFF2-40B4-BE49-F238E27FC236}">
                <a16:creationId xmlns:a16="http://schemas.microsoft.com/office/drawing/2014/main" id="{823B7EB1-9D25-4BF2-AFA6-E1409800C27B}"/>
              </a:ext>
            </a:extLst>
          </p:cNvPr>
          <p:cNvGrpSpPr/>
          <p:nvPr/>
        </p:nvGrpSpPr>
        <p:grpSpPr>
          <a:xfrm>
            <a:off x="8444210" y="3729171"/>
            <a:ext cx="1302243" cy="1840878"/>
            <a:chOff x="14023933" y="3630066"/>
            <a:chExt cx="1302243" cy="1840878"/>
          </a:xfrm>
        </p:grpSpPr>
        <p:sp>
          <p:nvSpPr>
            <p:cNvPr id="26" name="object 26"/>
            <p:cNvSpPr txBox="1"/>
            <p:nvPr/>
          </p:nvSpPr>
          <p:spPr>
            <a:xfrm>
              <a:off x="14023933" y="3630066"/>
              <a:ext cx="1302243" cy="276999"/>
            </a:xfrm>
            <a:prstGeom prst="rect">
              <a:avLst/>
            </a:prstGeom>
          </p:spPr>
          <p:txBody>
            <a:bodyPr vert="horz" wrap="square" lIns="0" tIns="0" rIns="0" bIns="0" rtlCol="0">
              <a:spAutoFit/>
            </a:bodyPr>
            <a:lstStyle/>
            <a:p>
              <a:pPr marR="5080">
                <a:lnSpc>
                  <a:spcPct val="100000"/>
                </a:lnSpc>
              </a:pPr>
              <a:r>
                <a:rPr lang="en-US" sz="1800" spc="-25">
                  <a:solidFill>
                    <a:srgbClr val="2F394C"/>
                  </a:solidFill>
                  <a:latin typeface="Calibri"/>
                  <a:cs typeface="Calibri"/>
                </a:rPr>
                <a:t>Betty Tuller</a:t>
              </a:r>
              <a:endParaRPr sz="1800">
                <a:latin typeface="Calibri"/>
                <a:cs typeface="Calibri"/>
              </a:endParaRPr>
            </a:p>
          </p:txBody>
        </p:sp>
        <p:pic>
          <p:nvPicPr>
            <p:cNvPr id="6" name="Picture 5">
              <a:extLst>
                <a:ext uri="{FF2B5EF4-FFF2-40B4-BE49-F238E27FC236}">
                  <a16:creationId xmlns:a16="http://schemas.microsoft.com/office/drawing/2014/main" id="{7F89E926-3115-4EAE-959B-80990244685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4023933" y="3955556"/>
              <a:ext cx="1212311" cy="1515388"/>
            </a:xfrm>
            <a:prstGeom prst="rect">
              <a:avLst/>
            </a:prstGeom>
          </p:spPr>
        </p:pic>
      </p:grpSp>
      <p:grpSp>
        <p:nvGrpSpPr>
          <p:cNvPr id="19" name="Group 18">
            <a:extLst>
              <a:ext uri="{FF2B5EF4-FFF2-40B4-BE49-F238E27FC236}">
                <a16:creationId xmlns:a16="http://schemas.microsoft.com/office/drawing/2014/main" id="{2077B7A4-C897-405C-917B-916DB0C783FB}"/>
              </a:ext>
            </a:extLst>
          </p:cNvPr>
          <p:cNvGrpSpPr/>
          <p:nvPr/>
        </p:nvGrpSpPr>
        <p:grpSpPr>
          <a:xfrm>
            <a:off x="5228064" y="3804310"/>
            <a:ext cx="1300060" cy="1753885"/>
            <a:chOff x="5175733" y="3812227"/>
            <a:chExt cx="1300060" cy="1753885"/>
          </a:xfrm>
        </p:grpSpPr>
        <p:sp>
          <p:nvSpPr>
            <p:cNvPr id="23" name="object 23"/>
            <p:cNvSpPr txBox="1"/>
            <p:nvPr/>
          </p:nvSpPr>
          <p:spPr>
            <a:xfrm>
              <a:off x="5175733" y="3812227"/>
              <a:ext cx="1300060" cy="276999"/>
            </a:xfrm>
            <a:prstGeom prst="rect">
              <a:avLst/>
            </a:prstGeom>
          </p:spPr>
          <p:txBody>
            <a:bodyPr vert="horz" wrap="square" lIns="0" tIns="0" rIns="0" bIns="0" rtlCol="0">
              <a:spAutoFit/>
            </a:bodyPr>
            <a:lstStyle/>
            <a:p>
              <a:pPr marR="5080" algn="ctr">
                <a:lnSpc>
                  <a:spcPct val="100000"/>
                </a:lnSpc>
              </a:pPr>
              <a:r>
                <a:rPr lang="en-US" sz="1800" spc="-5">
                  <a:solidFill>
                    <a:srgbClr val="2F394C"/>
                  </a:solidFill>
                  <a:latin typeface="Calibri"/>
                  <a:cs typeface="Calibri"/>
                </a:rPr>
                <a:t>Linda Molnar</a:t>
              </a:r>
              <a:endParaRPr sz="1800">
                <a:latin typeface="Calibri"/>
                <a:cs typeface="Calibri"/>
              </a:endParaRPr>
            </a:p>
          </p:txBody>
        </p:sp>
        <p:pic>
          <p:nvPicPr>
            <p:cNvPr id="9" name="Picture 8">
              <a:extLst>
                <a:ext uri="{FF2B5EF4-FFF2-40B4-BE49-F238E27FC236}">
                  <a16:creationId xmlns:a16="http://schemas.microsoft.com/office/drawing/2014/main" id="{678CF1F1-14B9-47BD-9D08-C83689D24A85}"/>
                </a:ext>
              </a:extLst>
            </p:cNvPr>
            <p:cNvPicPr>
              <a:picLocks noChangeAspect="1"/>
            </p:cNvPicPr>
            <p:nvPr/>
          </p:nvPicPr>
          <p:blipFill>
            <a:blip r:embed="rId16"/>
            <a:stretch>
              <a:fillRect/>
            </a:stretch>
          </p:blipFill>
          <p:spPr>
            <a:xfrm>
              <a:off x="5311123" y="4138558"/>
              <a:ext cx="1116088" cy="1427554"/>
            </a:xfrm>
            <a:prstGeom prst="rect">
              <a:avLst/>
            </a:prstGeom>
          </p:spPr>
        </p:pic>
      </p:grpSp>
      <p:grpSp>
        <p:nvGrpSpPr>
          <p:cNvPr id="15" name="Group 14">
            <a:extLst>
              <a:ext uri="{FF2B5EF4-FFF2-40B4-BE49-F238E27FC236}">
                <a16:creationId xmlns:a16="http://schemas.microsoft.com/office/drawing/2014/main" id="{3CD67619-2FD8-4552-B271-ECFEB714D12B}"/>
              </a:ext>
            </a:extLst>
          </p:cNvPr>
          <p:cNvGrpSpPr/>
          <p:nvPr/>
        </p:nvGrpSpPr>
        <p:grpSpPr>
          <a:xfrm>
            <a:off x="10117407" y="1301330"/>
            <a:ext cx="1398254" cy="1817869"/>
            <a:chOff x="10511944" y="3878718"/>
            <a:chExt cx="1398254" cy="1817869"/>
          </a:xfrm>
        </p:grpSpPr>
        <p:sp>
          <p:nvSpPr>
            <p:cNvPr id="75" name="object 23">
              <a:extLst>
                <a:ext uri="{FF2B5EF4-FFF2-40B4-BE49-F238E27FC236}">
                  <a16:creationId xmlns:a16="http://schemas.microsoft.com/office/drawing/2014/main" id="{9D5A310C-F30C-4628-A4D8-0AE3C8E12945}"/>
                </a:ext>
              </a:extLst>
            </p:cNvPr>
            <p:cNvSpPr txBox="1"/>
            <p:nvPr/>
          </p:nvSpPr>
          <p:spPr>
            <a:xfrm>
              <a:off x="10589962" y="3878718"/>
              <a:ext cx="1300060" cy="276999"/>
            </a:xfrm>
            <a:prstGeom prst="rect">
              <a:avLst/>
            </a:prstGeom>
          </p:spPr>
          <p:txBody>
            <a:bodyPr vert="horz" wrap="square" lIns="0" tIns="0" rIns="0" bIns="0" rtlCol="0">
              <a:spAutoFit/>
            </a:bodyPr>
            <a:lstStyle/>
            <a:p>
              <a:pPr marR="5080" algn="ctr">
                <a:lnSpc>
                  <a:spcPct val="100000"/>
                </a:lnSpc>
              </a:pPr>
              <a:r>
                <a:rPr lang="en-US" sz="1800" spc="-5">
                  <a:solidFill>
                    <a:srgbClr val="2F394C"/>
                  </a:solidFill>
                  <a:latin typeface="Calibri"/>
                  <a:cs typeface="Calibri"/>
                </a:rPr>
                <a:t>Julie Johnson</a:t>
              </a:r>
              <a:endParaRPr sz="1800">
                <a:latin typeface="Calibri"/>
                <a:cs typeface="Calibri"/>
              </a:endParaRPr>
            </a:p>
          </p:txBody>
        </p:sp>
        <p:pic>
          <p:nvPicPr>
            <p:cNvPr id="10" name="Picture 9">
              <a:extLst>
                <a:ext uri="{FF2B5EF4-FFF2-40B4-BE49-F238E27FC236}">
                  <a16:creationId xmlns:a16="http://schemas.microsoft.com/office/drawing/2014/main" id="{8C653026-A871-40F2-B2AE-EA6DB5867E81}"/>
                </a:ext>
              </a:extLst>
            </p:cNvPr>
            <p:cNvPicPr>
              <a:picLocks noChangeAspect="1"/>
            </p:cNvPicPr>
            <p:nvPr/>
          </p:nvPicPr>
          <p:blipFill rotWithShape="1">
            <a:blip r:embed="rId17">
              <a:extLst>
                <a:ext uri="{28A0092B-C50C-407E-A947-70E740481C1C}">
                  <a14:useLocalDpi xmlns:a14="http://schemas.microsoft.com/office/drawing/2010/main" val="0"/>
                </a:ext>
              </a:extLst>
            </a:blip>
            <a:srcRect l="-181" t="7986" r="181" b="19460"/>
            <a:stretch/>
          </p:blipFill>
          <p:spPr>
            <a:xfrm>
              <a:off x="10511944" y="4175583"/>
              <a:ext cx="1398254" cy="1521004"/>
            </a:xfrm>
            <a:prstGeom prst="rect">
              <a:avLst/>
            </a:prstGeom>
          </p:spPr>
        </p:pic>
      </p:grpSp>
      <p:pic>
        <p:nvPicPr>
          <p:cNvPr id="4" name="slide10tts">
            <a:hlinkClick r:id="" action="ppaction://media"/>
            <a:extLst>
              <a:ext uri="{FF2B5EF4-FFF2-40B4-BE49-F238E27FC236}">
                <a16:creationId xmlns:a16="http://schemas.microsoft.com/office/drawing/2014/main" id="{BAB9AC92-2BA6-40A0-A843-9D80FE79FD60}"/>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732062743"/>
      </p:ext>
    </p:extLst>
  </p:cSld>
  <p:clrMapOvr>
    <a:masterClrMapping/>
  </p:clrMapOvr>
  <mc:AlternateContent xmlns:mc="http://schemas.openxmlformats.org/markup-compatibility/2006" xmlns:p14="http://schemas.microsoft.com/office/powerpoint/2010/main">
    <mc:Choice Requires="p14">
      <p:transition spd="slow" p14:dur="2000" advTm="5861"/>
    </mc:Choice>
    <mc:Fallback xmlns="">
      <p:transition spd="slow" advTm="5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381000"/>
            <a:ext cx="12192000" cy="6453049"/>
          </a:xfrm>
          <a:prstGeom prst="rect">
            <a:avLst/>
          </a:prstGeom>
        </p:spPr>
        <p:txBody>
          <a:bodyPr vert="horz" wrap="square" lIns="0" tIns="0" rIns="0" bIns="0" rtlCol="0" anchor="t">
            <a:spAutoFit/>
          </a:bodyPr>
          <a:lstStyle/>
          <a:p>
            <a:pPr marL="12700" marR="5080" algn="ctr">
              <a:lnSpc>
                <a:spcPts val="3890"/>
              </a:lnSpc>
              <a:spcBef>
                <a:spcPts val="270"/>
              </a:spcBef>
            </a:pPr>
            <a:r>
              <a:rPr lang="en-US" sz="3600" spc="-210">
                <a:latin typeface="Calibri Light"/>
                <a:cs typeface="Calibri Light"/>
              </a:rPr>
              <a:t>Thank you for your interest</a:t>
            </a:r>
          </a:p>
          <a:p>
            <a:pPr marL="12700" marR="5080" algn="ctr"/>
            <a:endParaRPr lang="en-US" sz="2000" b="1">
              <a:solidFill>
                <a:srgbClr val="0070C0"/>
              </a:solidFill>
              <a:cs typeface="Calibri"/>
              <a:hlinkClick r:id="rId5"/>
            </a:endParaRPr>
          </a:p>
          <a:p>
            <a:pPr marL="12700" marR="5080" algn="ctr">
              <a:lnSpc>
                <a:spcPts val="3890"/>
              </a:lnSpc>
              <a:spcBef>
                <a:spcPts val="270"/>
              </a:spcBef>
            </a:pPr>
            <a:r>
              <a:rPr lang="en-US" sz="3600" b="1">
                <a:solidFill>
                  <a:srgbClr val="0070C0"/>
                </a:solidFill>
                <a:cs typeface="Calibri"/>
                <a:hlinkClick r:id="rId5"/>
              </a:rPr>
              <a:t>NSF</a:t>
            </a:r>
            <a:r>
              <a:rPr lang="en-US" sz="3600" b="1" spc="-5">
                <a:solidFill>
                  <a:srgbClr val="0070C0"/>
                </a:solidFill>
                <a:cs typeface="Calibri"/>
                <a:hlinkClick r:id="rId5"/>
              </a:rPr>
              <a:t> </a:t>
            </a:r>
            <a:r>
              <a:rPr lang="en-US" sz="3600" b="1" spc="-20">
                <a:solidFill>
                  <a:srgbClr val="0070C0"/>
                </a:solidFill>
                <a:cs typeface="Calibri"/>
                <a:hlinkClick r:id="rId5"/>
              </a:rPr>
              <a:t>22-533: Future of Work at the Human-Technology Frontier: Core Research (FW-HTF)</a:t>
            </a:r>
            <a:endParaRPr lang="en-US" sz="3600" spc="-210">
              <a:latin typeface="Calibri Light"/>
              <a:cs typeface="Calibri Light"/>
            </a:endParaRPr>
          </a:p>
          <a:p>
            <a:pPr marL="12700" marR="5080" algn="ctr"/>
            <a:endParaRPr lang="en-US" sz="2000" b="0" spc="-210">
              <a:latin typeface="Calibri Light"/>
              <a:cs typeface="Calibri Light"/>
            </a:endParaRPr>
          </a:p>
          <a:p>
            <a:pPr marL="12700" marR="5080" algn="ctr">
              <a:lnSpc>
                <a:spcPts val="3890"/>
              </a:lnSpc>
              <a:spcBef>
                <a:spcPts val="270"/>
              </a:spcBef>
            </a:pPr>
            <a:r>
              <a:rPr sz="3600" b="0" spc="-210">
                <a:latin typeface="Calibri Light"/>
                <a:cs typeface="Calibri Light"/>
              </a:rPr>
              <a:t>W</a:t>
            </a:r>
            <a:r>
              <a:rPr sz="3600" b="0">
                <a:latin typeface="Calibri Light"/>
                <a:cs typeface="Calibri Light"/>
              </a:rPr>
              <a:t>e</a:t>
            </a:r>
            <a:r>
              <a:rPr sz="3600" b="0" spc="-75">
                <a:latin typeface="Calibri Light"/>
                <a:cs typeface="Calibri Light"/>
              </a:rPr>
              <a:t> </a:t>
            </a:r>
            <a:r>
              <a:rPr sz="3600" b="0" spc="5">
                <a:latin typeface="Calibri Light"/>
                <a:cs typeface="Calibri Light"/>
              </a:rPr>
              <a:t>l</a:t>
            </a:r>
            <a:r>
              <a:rPr sz="3600" b="0" spc="-10">
                <a:latin typeface="Calibri Light"/>
                <a:cs typeface="Calibri Light"/>
              </a:rPr>
              <a:t>o</a:t>
            </a:r>
            <a:r>
              <a:rPr sz="3600" b="0" spc="-30">
                <a:latin typeface="Calibri Light"/>
                <a:cs typeface="Calibri Light"/>
              </a:rPr>
              <a:t>o</a:t>
            </a:r>
            <a:r>
              <a:rPr sz="3600" b="0" spc="-20">
                <a:latin typeface="Calibri Light"/>
                <a:cs typeface="Calibri Light"/>
              </a:rPr>
              <a:t>k</a:t>
            </a:r>
            <a:r>
              <a:rPr sz="3600" b="0" spc="-125">
                <a:latin typeface="Calibri Light"/>
                <a:cs typeface="Calibri Light"/>
              </a:rPr>
              <a:t> </a:t>
            </a:r>
            <a:r>
              <a:rPr sz="3600" b="0" spc="-110">
                <a:latin typeface="Calibri Light"/>
                <a:cs typeface="Calibri Light"/>
              </a:rPr>
              <a:t>f</a:t>
            </a:r>
            <a:r>
              <a:rPr sz="3600" b="0" spc="-10">
                <a:latin typeface="Calibri Light"/>
                <a:cs typeface="Calibri Light"/>
              </a:rPr>
              <a:t>o</a:t>
            </a:r>
            <a:r>
              <a:rPr sz="3600" b="0" spc="5">
                <a:latin typeface="Calibri Light"/>
                <a:cs typeface="Calibri Light"/>
              </a:rPr>
              <a:t>r</a:t>
            </a:r>
            <a:r>
              <a:rPr sz="3600" b="0" spc="-125">
                <a:latin typeface="Calibri Light"/>
                <a:cs typeface="Calibri Light"/>
              </a:rPr>
              <a:t>w</a:t>
            </a:r>
            <a:r>
              <a:rPr sz="3600" b="0" spc="-35">
                <a:latin typeface="Calibri Light"/>
                <a:cs typeface="Calibri Light"/>
              </a:rPr>
              <a:t>a</a:t>
            </a:r>
            <a:r>
              <a:rPr sz="3600" b="0" spc="-105">
                <a:latin typeface="Calibri Light"/>
                <a:cs typeface="Calibri Light"/>
              </a:rPr>
              <a:t>r</a:t>
            </a:r>
            <a:r>
              <a:rPr sz="3600" b="0" spc="-20">
                <a:latin typeface="Calibri Light"/>
                <a:cs typeface="Calibri Light"/>
              </a:rPr>
              <a:t>d</a:t>
            </a:r>
            <a:r>
              <a:rPr sz="3600" b="0" spc="-120">
                <a:latin typeface="Calibri Light"/>
                <a:cs typeface="Calibri Light"/>
              </a:rPr>
              <a:t> </a:t>
            </a:r>
            <a:r>
              <a:rPr sz="3600" b="0" spc="-25">
                <a:latin typeface="Calibri Light"/>
                <a:cs typeface="Calibri Light"/>
              </a:rPr>
              <a:t>t</a:t>
            </a:r>
            <a:r>
              <a:rPr sz="3600" b="0">
                <a:latin typeface="Calibri Light"/>
                <a:cs typeface="Calibri Light"/>
              </a:rPr>
              <a:t>o</a:t>
            </a:r>
            <a:r>
              <a:rPr sz="3600" b="0" spc="-100">
                <a:latin typeface="Calibri Light"/>
                <a:cs typeface="Calibri Light"/>
              </a:rPr>
              <a:t> </a:t>
            </a:r>
            <a:r>
              <a:rPr sz="3600" b="0" spc="-60">
                <a:latin typeface="Calibri Light"/>
                <a:cs typeface="Calibri Light"/>
              </a:rPr>
              <a:t>r</a:t>
            </a:r>
            <a:r>
              <a:rPr sz="3600" b="0" spc="-5">
                <a:latin typeface="Calibri Light"/>
                <a:cs typeface="Calibri Light"/>
              </a:rPr>
              <a:t>e</a:t>
            </a:r>
            <a:r>
              <a:rPr sz="3600" b="0" spc="-20">
                <a:latin typeface="Calibri Light"/>
                <a:cs typeface="Calibri Light"/>
              </a:rPr>
              <a:t>c</a:t>
            </a:r>
            <a:r>
              <a:rPr sz="3600" b="0" spc="-30">
                <a:latin typeface="Calibri Light"/>
                <a:cs typeface="Calibri Light"/>
              </a:rPr>
              <a:t>e</a:t>
            </a:r>
            <a:r>
              <a:rPr sz="3600" b="0" spc="-40">
                <a:latin typeface="Calibri Light"/>
                <a:cs typeface="Calibri Light"/>
              </a:rPr>
              <a:t>i</a:t>
            </a:r>
            <a:r>
              <a:rPr sz="3600" b="0" spc="-70">
                <a:latin typeface="Calibri Light"/>
                <a:cs typeface="Calibri Light"/>
              </a:rPr>
              <a:t>v</a:t>
            </a:r>
            <a:r>
              <a:rPr sz="3600" b="0" spc="-15">
                <a:latin typeface="Calibri Light"/>
                <a:cs typeface="Calibri Light"/>
              </a:rPr>
              <a:t>i</a:t>
            </a:r>
            <a:r>
              <a:rPr sz="3600" b="0" spc="-70">
                <a:latin typeface="Calibri Light"/>
                <a:cs typeface="Calibri Light"/>
              </a:rPr>
              <a:t>n</a:t>
            </a:r>
            <a:r>
              <a:rPr sz="3600" b="0" spc="-20">
                <a:latin typeface="Calibri Light"/>
                <a:cs typeface="Calibri Light"/>
              </a:rPr>
              <a:t>g</a:t>
            </a:r>
            <a:r>
              <a:rPr sz="3600" b="0" spc="-130">
                <a:latin typeface="Calibri Light"/>
                <a:cs typeface="Calibri Light"/>
              </a:rPr>
              <a:t> </a:t>
            </a:r>
            <a:r>
              <a:rPr sz="3600" b="0" spc="-75">
                <a:latin typeface="Calibri Light"/>
                <a:cs typeface="Calibri Light"/>
              </a:rPr>
              <a:t>y</a:t>
            </a:r>
            <a:r>
              <a:rPr sz="3600" b="0" spc="-10">
                <a:latin typeface="Calibri Light"/>
                <a:cs typeface="Calibri Light"/>
              </a:rPr>
              <a:t>o</a:t>
            </a:r>
            <a:r>
              <a:rPr sz="3600" b="0" spc="-25">
                <a:latin typeface="Calibri Light"/>
                <a:cs typeface="Calibri Light"/>
              </a:rPr>
              <a:t>u</a:t>
            </a:r>
            <a:r>
              <a:rPr sz="3600" b="0" spc="-15">
                <a:latin typeface="Calibri Light"/>
                <a:cs typeface="Calibri Light"/>
              </a:rPr>
              <a:t>r</a:t>
            </a:r>
            <a:r>
              <a:rPr sz="3600" b="0" spc="-90">
                <a:latin typeface="Calibri Light"/>
                <a:cs typeface="Calibri Light"/>
              </a:rPr>
              <a:t> </a:t>
            </a:r>
            <a:r>
              <a:rPr sz="3600" b="0" spc="-15">
                <a:latin typeface="Calibri Light"/>
                <a:cs typeface="Calibri Light"/>
              </a:rPr>
              <a:t>s</a:t>
            </a:r>
            <a:r>
              <a:rPr sz="3600" b="0" spc="-45">
                <a:latin typeface="Calibri Light"/>
                <a:cs typeface="Calibri Light"/>
              </a:rPr>
              <a:t>ub</a:t>
            </a:r>
            <a:r>
              <a:rPr sz="3600" b="0" spc="-40">
                <a:latin typeface="Calibri Light"/>
                <a:cs typeface="Calibri Light"/>
              </a:rPr>
              <a:t>mis</a:t>
            </a:r>
            <a:r>
              <a:rPr sz="3600" b="0" spc="-65">
                <a:latin typeface="Calibri Light"/>
                <a:cs typeface="Calibri Light"/>
              </a:rPr>
              <a:t>s</a:t>
            </a:r>
            <a:r>
              <a:rPr sz="3600" b="0" spc="-5">
                <a:latin typeface="Calibri Light"/>
                <a:cs typeface="Calibri Light"/>
              </a:rPr>
              <a:t>i</a:t>
            </a:r>
            <a:r>
              <a:rPr sz="3600" b="0" spc="-55">
                <a:latin typeface="Calibri Light"/>
                <a:cs typeface="Calibri Light"/>
              </a:rPr>
              <a:t>o</a:t>
            </a:r>
            <a:r>
              <a:rPr sz="3600" b="0" spc="-45">
                <a:latin typeface="Calibri Light"/>
                <a:cs typeface="Calibri Light"/>
              </a:rPr>
              <a:t>n</a:t>
            </a:r>
            <a:r>
              <a:rPr sz="3600" b="0" spc="-15">
                <a:latin typeface="Calibri Light"/>
                <a:cs typeface="Calibri Light"/>
              </a:rPr>
              <a:t>s</a:t>
            </a:r>
            <a:r>
              <a:rPr sz="3600" b="0" spc="-120">
                <a:latin typeface="Calibri Light"/>
                <a:cs typeface="Calibri Light"/>
              </a:rPr>
              <a:t> </a:t>
            </a:r>
            <a:r>
              <a:rPr sz="3600" b="0" spc="-45">
                <a:latin typeface="Calibri Light"/>
                <a:cs typeface="Calibri Light"/>
              </a:rPr>
              <a:t>b</a:t>
            </a:r>
            <a:r>
              <a:rPr sz="3600" b="0" spc="-20">
                <a:latin typeface="Calibri Light"/>
                <a:cs typeface="Calibri Light"/>
              </a:rPr>
              <a:t>y</a:t>
            </a:r>
            <a:r>
              <a:rPr sz="3600" b="0" spc="-75">
                <a:latin typeface="Calibri Light"/>
                <a:cs typeface="Calibri Light"/>
              </a:rPr>
              <a:t> </a:t>
            </a:r>
            <a:r>
              <a:rPr lang="en-US" sz="3600" b="0" spc="-15">
                <a:latin typeface="Calibri Light"/>
                <a:cs typeface="Calibri Light"/>
              </a:rPr>
              <a:t>March</a:t>
            </a:r>
            <a:r>
              <a:rPr sz="3600" b="0">
                <a:latin typeface="Calibri Light"/>
                <a:cs typeface="Calibri Light"/>
              </a:rPr>
              <a:t> </a:t>
            </a:r>
            <a:r>
              <a:rPr lang="en-US" sz="3600">
                <a:latin typeface="Calibri Light"/>
                <a:cs typeface="Calibri Light"/>
              </a:rPr>
              <a:t>2nd</a:t>
            </a:r>
            <a:endParaRPr lang="en-US" sz="3600" b="0" baseline="30000">
              <a:latin typeface="Calibri Light"/>
              <a:cs typeface="Calibri Light"/>
            </a:endParaRPr>
          </a:p>
          <a:p>
            <a:pPr marL="12700" marR="5080" algn="ctr"/>
            <a:endParaRPr lang="en-US" sz="2000" b="0" spc="-114">
              <a:latin typeface="Calibri Light"/>
              <a:cs typeface="Calibri Light"/>
            </a:endParaRPr>
          </a:p>
          <a:p>
            <a:pPr marL="12700" marR="5080" algn="ctr">
              <a:lnSpc>
                <a:spcPts val="3890"/>
              </a:lnSpc>
              <a:spcBef>
                <a:spcPts val="270"/>
              </a:spcBef>
            </a:pPr>
            <a:r>
              <a:rPr sz="3600" b="0" spc="-25">
                <a:latin typeface="Calibri Light"/>
                <a:cs typeface="Calibri Light"/>
              </a:rPr>
              <a:t>P</a:t>
            </a:r>
            <a:r>
              <a:rPr sz="3600" b="0" spc="5">
                <a:latin typeface="Calibri Light"/>
                <a:cs typeface="Calibri Light"/>
              </a:rPr>
              <a:t>l</a:t>
            </a:r>
            <a:r>
              <a:rPr sz="3600" b="0" spc="-50">
                <a:latin typeface="Calibri Light"/>
                <a:cs typeface="Calibri Light"/>
              </a:rPr>
              <a:t>e</a:t>
            </a:r>
            <a:r>
              <a:rPr sz="3600" b="0" spc="-35">
                <a:latin typeface="Calibri Light"/>
                <a:cs typeface="Calibri Light"/>
              </a:rPr>
              <a:t>a</a:t>
            </a:r>
            <a:r>
              <a:rPr sz="3600" b="0" spc="-65">
                <a:latin typeface="Calibri Light"/>
                <a:cs typeface="Calibri Light"/>
              </a:rPr>
              <a:t>s</a:t>
            </a:r>
            <a:r>
              <a:rPr sz="3600" b="0">
                <a:latin typeface="Calibri Light"/>
                <a:cs typeface="Calibri Light"/>
              </a:rPr>
              <a:t>e</a:t>
            </a:r>
            <a:r>
              <a:rPr sz="3600" b="0" spc="-100">
                <a:latin typeface="Calibri Light"/>
                <a:cs typeface="Calibri Light"/>
              </a:rPr>
              <a:t> </a:t>
            </a:r>
            <a:r>
              <a:rPr sz="3600" b="0" spc="-15">
                <a:latin typeface="Calibri Light"/>
                <a:cs typeface="Calibri Light"/>
              </a:rPr>
              <a:t>a</a:t>
            </a:r>
            <a:r>
              <a:rPr sz="3600" b="0" spc="-45">
                <a:latin typeface="Calibri Light"/>
                <a:cs typeface="Calibri Light"/>
              </a:rPr>
              <a:t>dd</a:t>
            </a:r>
            <a:r>
              <a:rPr sz="3600" b="0" spc="-105">
                <a:latin typeface="Calibri Light"/>
                <a:cs typeface="Calibri Light"/>
              </a:rPr>
              <a:t>r</a:t>
            </a:r>
            <a:r>
              <a:rPr sz="3600" b="0" spc="-50">
                <a:latin typeface="Calibri Light"/>
                <a:cs typeface="Calibri Light"/>
              </a:rPr>
              <a:t>es</a:t>
            </a:r>
            <a:r>
              <a:rPr sz="3600" b="0" spc="-15">
                <a:latin typeface="Calibri Light"/>
                <a:cs typeface="Calibri Light"/>
              </a:rPr>
              <a:t>s</a:t>
            </a:r>
            <a:r>
              <a:rPr sz="3600" b="0" spc="-120">
                <a:latin typeface="Calibri Light"/>
                <a:cs typeface="Calibri Light"/>
              </a:rPr>
              <a:t> </a:t>
            </a:r>
            <a:r>
              <a:rPr sz="3600" b="0" spc="-20">
                <a:latin typeface="Calibri Light"/>
                <a:cs typeface="Calibri Light"/>
              </a:rPr>
              <a:t>qu</a:t>
            </a:r>
            <a:r>
              <a:rPr sz="3600" b="0" spc="-50">
                <a:latin typeface="Calibri Light"/>
                <a:cs typeface="Calibri Light"/>
              </a:rPr>
              <a:t>e</a:t>
            </a:r>
            <a:r>
              <a:rPr sz="3600" b="0" spc="-90">
                <a:latin typeface="Calibri Light"/>
                <a:cs typeface="Calibri Light"/>
              </a:rPr>
              <a:t>s</a:t>
            </a:r>
            <a:r>
              <a:rPr sz="3600" b="0" spc="-50">
                <a:latin typeface="Calibri Light"/>
                <a:cs typeface="Calibri Light"/>
              </a:rPr>
              <a:t>t</a:t>
            </a:r>
            <a:r>
              <a:rPr sz="3600" b="0" spc="-40">
                <a:latin typeface="Calibri Light"/>
                <a:cs typeface="Calibri Light"/>
              </a:rPr>
              <a:t>i</a:t>
            </a:r>
            <a:r>
              <a:rPr sz="3600" b="0" spc="-30">
                <a:latin typeface="Calibri Light"/>
                <a:cs typeface="Calibri Light"/>
              </a:rPr>
              <a:t>o</a:t>
            </a:r>
            <a:r>
              <a:rPr sz="3600" b="0" spc="-70">
                <a:latin typeface="Calibri Light"/>
                <a:cs typeface="Calibri Light"/>
              </a:rPr>
              <a:t>n</a:t>
            </a:r>
            <a:r>
              <a:rPr sz="3600" b="0" spc="-15">
                <a:latin typeface="Calibri Light"/>
                <a:cs typeface="Calibri Light"/>
              </a:rPr>
              <a:t>s</a:t>
            </a:r>
            <a:r>
              <a:rPr sz="3600" b="0" spc="-120">
                <a:latin typeface="Calibri Light"/>
                <a:cs typeface="Calibri Light"/>
              </a:rPr>
              <a:t> </a:t>
            </a:r>
            <a:r>
              <a:rPr sz="3600" b="0" spc="-25">
                <a:latin typeface="Calibri Light"/>
                <a:cs typeface="Calibri Light"/>
              </a:rPr>
              <a:t>t</a:t>
            </a:r>
            <a:r>
              <a:rPr sz="3600" b="0">
                <a:latin typeface="Calibri Light"/>
                <a:cs typeface="Calibri Light"/>
              </a:rPr>
              <a:t>o</a:t>
            </a:r>
            <a:r>
              <a:rPr sz="3600" b="0" spc="-100">
                <a:latin typeface="Calibri Light"/>
                <a:cs typeface="Calibri Light"/>
              </a:rPr>
              <a:t> </a:t>
            </a:r>
            <a:r>
              <a:rPr sz="3600" b="0">
                <a:latin typeface="Calibri Light"/>
                <a:cs typeface="Calibri Light"/>
              </a:rPr>
              <a:t>t</a:t>
            </a:r>
            <a:r>
              <a:rPr sz="3600" b="0" spc="-20">
                <a:latin typeface="Calibri Light"/>
                <a:cs typeface="Calibri Light"/>
              </a:rPr>
              <a:t>h</a:t>
            </a:r>
            <a:r>
              <a:rPr sz="3600" b="0">
                <a:latin typeface="Calibri Light"/>
                <a:cs typeface="Calibri Light"/>
              </a:rPr>
              <a:t>e </a:t>
            </a:r>
            <a:r>
              <a:rPr sz="3600" b="0" spc="-20">
                <a:latin typeface="Calibri Light"/>
                <a:cs typeface="Calibri Light"/>
              </a:rPr>
              <a:t>c</a:t>
            </a:r>
            <a:r>
              <a:rPr sz="3600" b="0" spc="-30">
                <a:latin typeface="Calibri Light"/>
                <a:cs typeface="Calibri Light"/>
              </a:rPr>
              <a:t>o</a:t>
            </a:r>
            <a:r>
              <a:rPr sz="3600" b="0" spc="-55">
                <a:latin typeface="Calibri Light"/>
                <a:cs typeface="Calibri Light"/>
              </a:rPr>
              <a:t>g</a:t>
            </a:r>
            <a:r>
              <a:rPr sz="3600" b="0" spc="-45">
                <a:latin typeface="Calibri Light"/>
                <a:cs typeface="Calibri Light"/>
              </a:rPr>
              <a:t>n</a:t>
            </a:r>
            <a:r>
              <a:rPr sz="3600" b="0" spc="-40">
                <a:latin typeface="Calibri Light"/>
                <a:cs typeface="Calibri Light"/>
              </a:rPr>
              <a:t>i</a:t>
            </a:r>
            <a:r>
              <a:rPr sz="3600" b="0" spc="-114">
                <a:latin typeface="Calibri Light"/>
                <a:cs typeface="Calibri Light"/>
              </a:rPr>
              <a:t>z</a:t>
            </a:r>
            <a:r>
              <a:rPr sz="3600" b="0" spc="-60">
                <a:latin typeface="Calibri Light"/>
                <a:cs typeface="Calibri Light"/>
              </a:rPr>
              <a:t>a</a:t>
            </a:r>
            <a:r>
              <a:rPr sz="3600" b="0" spc="-95">
                <a:latin typeface="Calibri Light"/>
                <a:cs typeface="Calibri Light"/>
              </a:rPr>
              <a:t>n</a:t>
            </a:r>
            <a:r>
              <a:rPr sz="3600" b="0" spc="-15">
                <a:latin typeface="Calibri Light"/>
                <a:cs typeface="Calibri Light"/>
              </a:rPr>
              <a:t>t</a:t>
            </a:r>
            <a:r>
              <a:rPr sz="3600" b="0" spc="-105">
                <a:latin typeface="Calibri Light"/>
                <a:cs typeface="Calibri Light"/>
              </a:rPr>
              <a:t> </a:t>
            </a:r>
            <a:r>
              <a:rPr sz="3600" b="0" spc="-20">
                <a:latin typeface="Calibri Light"/>
                <a:cs typeface="Calibri Light"/>
              </a:rPr>
              <a:t>p</a:t>
            </a:r>
            <a:r>
              <a:rPr sz="3600" b="0" spc="-85">
                <a:latin typeface="Calibri Light"/>
                <a:cs typeface="Calibri Light"/>
              </a:rPr>
              <a:t>r</a:t>
            </a:r>
            <a:r>
              <a:rPr sz="3600" b="0" spc="-30">
                <a:latin typeface="Calibri Light"/>
                <a:cs typeface="Calibri Light"/>
              </a:rPr>
              <a:t>o</a:t>
            </a:r>
            <a:r>
              <a:rPr sz="3600" b="0" spc="-55">
                <a:latin typeface="Calibri Light"/>
                <a:cs typeface="Calibri Light"/>
              </a:rPr>
              <a:t>g</a:t>
            </a:r>
            <a:r>
              <a:rPr sz="3600" b="0" spc="-130">
                <a:latin typeface="Calibri Light"/>
                <a:cs typeface="Calibri Light"/>
              </a:rPr>
              <a:t>r</a:t>
            </a:r>
            <a:r>
              <a:rPr sz="3600" b="0" spc="-35">
                <a:latin typeface="Calibri Light"/>
                <a:cs typeface="Calibri Light"/>
              </a:rPr>
              <a:t>a</a:t>
            </a:r>
            <a:r>
              <a:rPr sz="3600" b="0">
                <a:latin typeface="Calibri Light"/>
                <a:cs typeface="Calibri Light"/>
              </a:rPr>
              <a:t>m</a:t>
            </a:r>
            <a:r>
              <a:rPr sz="3600" b="0" spc="-160">
                <a:latin typeface="Calibri Light"/>
                <a:cs typeface="Calibri Light"/>
              </a:rPr>
              <a:t> </a:t>
            </a:r>
            <a:r>
              <a:rPr sz="3600" b="0" spc="-10">
                <a:latin typeface="Calibri Light"/>
                <a:cs typeface="Calibri Light"/>
              </a:rPr>
              <a:t>o</a:t>
            </a:r>
            <a:r>
              <a:rPr sz="3600" b="0" spc="-60">
                <a:latin typeface="Calibri Light"/>
                <a:cs typeface="Calibri Light"/>
              </a:rPr>
              <a:t>f</a:t>
            </a:r>
            <a:r>
              <a:rPr sz="3600" b="0" spc="-35">
                <a:latin typeface="Calibri Light"/>
                <a:cs typeface="Calibri Light"/>
              </a:rPr>
              <a:t>f</a:t>
            </a:r>
            <a:r>
              <a:rPr sz="3600" b="0" spc="-15">
                <a:latin typeface="Calibri Light"/>
                <a:cs typeface="Calibri Light"/>
              </a:rPr>
              <a:t>i</a:t>
            </a:r>
            <a:r>
              <a:rPr sz="3600" b="0" spc="-20">
                <a:latin typeface="Calibri Light"/>
                <a:cs typeface="Calibri Light"/>
              </a:rPr>
              <a:t>c</a:t>
            </a:r>
            <a:r>
              <a:rPr sz="3600" b="0" spc="-50">
                <a:latin typeface="Calibri Light"/>
                <a:cs typeface="Calibri Light"/>
              </a:rPr>
              <a:t>e</a:t>
            </a:r>
            <a:r>
              <a:rPr sz="3600" b="0" spc="-15">
                <a:latin typeface="Calibri Light"/>
                <a:cs typeface="Calibri Light"/>
              </a:rPr>
              <a:t>r</a:t>
            </a:r>
            <a:r>
              <a:rPr lang="en-US" sz="3600" spc="-114">
                <a:latin typeface="Calibri Light"/>
                <a:cs typeface="Calibri Light"/>
              </a:rPr>
              <a:t>s at</a:t>
            </a:r>
            <a:r>
              <a:rPr lang="en-US" sz="3600" spc="-70">
                <a:latin typeface="Calibri Light"/>
                <a:cs typeface="Calibri Light"/>
              </a:rPr>
              <a:t>:</a:t>
            </a:r>
            <a:endParaRPr sz="3600">
              <a:latin typeface="Calibri Light"/>
              <a:cs typeface="Calibri Light"/>
            </a:endParaRPr>
          </a:p>
          <a:p>
            <a:pPr marL="570230" marR="562610" indent="635" algn="ctr">
              <a:lnSpc>
                <a:spcPts val="3890"/>
              </a:lnSpc>
              <a:spcBef>
                <a:spcPts val="1970"/>
              </a:spcBef>
            </a:pPr>
            <a:r>
              <a:rPr lang="en-US" sz="3600">
                <a:hlinkClick r:id="rId6"/>
              </a:rPr>
              <a:t>fwhtf-contacts@nsf.gov</a:t>
            </a:r>
            <a:endParaRPr lang="en-US" sz="3600"/>
          </a:p>
          <a:p>
            <a:pPr marL="12700" marR="5080" algn="ctr"/>
            <a:endParaRPr lang="en-US" sz="2000" spc="-25">
              <a:latin typeface="Calibri Light"/>
              <a:cs typeface="Calibri Light"/>
            </a:endParaRPr>
          </a:p>
          <a:p>
            <a:pPr marL="12700" marR="5080" algn="ctr">
              <a:lnSpc>
                <a:spcPts val="3890"/>
              </a:lnSpc>
              <a:spcBef>
                <a:spcPts val="270"/>
              </a:spcBef>
            </a:pPr>
            <a:r>
              <a:rPr lang="en-US" sz="3600" spc="-25">
                <a:latin typeface="Calibri Light"/>
                <a:cs typeface="Calibri Light"/>
              </a:rPr>
              <a:t>Visit our website for past Awards and additional information</a:t>
            </a:r>
            <a:r>
              <a:rPr lang="en-US" sz="3600" spc="-70">
                <a:latin typeface="Calibri Light"/>
                <a:cs typeface="Calibri Light"/>
              </a:rPr>
              <a:t>:</a:t>
            </a:r>
            <a:endParaRPr lang="en-US" sz="3600">
              <a:latin typeface="Calibri Light"/>
              <a:cs typeface="Calibri Light"/>
            </a:endParaRPr>
          </a:p>
          <a:p>
            <a:pPr algn="ctr"/>
            <a:r>
              <a:rPr lang="en-US" sz="3600">
                <a:hlinkClick r:id="rId7"/>
              </a:rPr>
              <a:t>www.nsf.gov/futureofwork</a:t>
            </a:r>
            <a:r>
              <a:rPr lang="en-US" sz="3600"/>
              <a:t> </a:t>
            </a:r>
            <a:endParaRPr lang="en-US" sz="3600">
              <a:cs typeface="Calibri"/>
            </a:endParaRPr>
          </a:p>
          <a:p>
            <a:pPr marL="570230" marR="562610" indent="635" algn="ctr">
              <a:lnSpc>
                <a:spcPts val="3890"/>
              </a:lnSpc>
              <a:spcBef>
                <a:spcPts val="1970"/>
              </a:spcBef>
            </a:pPr>
            <a:endParaRPr lang="en-US" sz="3600" b="1">
              <a:solidFill>
                <a:srgbClr val="0070C0"/>
              </a:solidFill>
              <a:latin typeface="Calibri"/>
              <a:cs typeface="Calibri"/>
              <a:hlinkClick r:id="rId5"/>
            </a:endParaRPr>
          </a:p>
        </p:txBody>
      </p:sp>
      <p:sp>
        <p:nvSpPr>
          <p:cNvPr id="3" name="TextBox 2"/>
          <p:cNvSpPr txBox="1"/>
          <p:nvPr/>
        </p:nvSpPr>
        <p:spPr>
          <a:xfrm>
            <a:off x="0" y="6488668"/>
            <a:ext cx="418704" cy="369332"/>
          </a:xfrm>
          <a:prstGeom prst="rect">
            <a:avLst/>
          </a:prstGeom>
          <a:noFill/>
        </p:spPr>
        <p:txBody>
          <a:bodyPr wrap="none" rtlCol="0">
            <a:spAutoFit/>
          </a:bodyPr>
          <a:lstStyle/>
          <a:p>
            <a:fld id="{13714155-1BD8-4A03-BA5A-7EC3F3F4C14E}" type="slidenum">
              <a:rPr lang="en-US" smtClean="0">
                <a:solidFill>
                  <a:schemeClr val="bg1"/>
                </a:solidFill>
              </a:rPr>
              <a:t>11</a:t>
            </a:fld>
            <a:endParaRPr lang="en-US">
              <a:solidFill>
                <a:schemeClr val="bg1"/>
              </a:solidFill>
            </a:endParaRPr>
          </a:p>
        </p:txBody>
      </p:sp>
      <p:pic>
        <p:nvPicPr>
          <p:cNvPr id="5" name="slide11tts">
            <a:hlinkClick r:id="" action="ppaction://media"/>
            <a:extLst>
              <a:ext uri="{FF2B5EF4-FFF2-40B4-BE49-F238E27FC236}">
                <a16:creationId xmlns:a16="http://schemas.microsoft.com/office/drawing/2014/main" id="{6123F763-4D9F-4C0F-AE0B-3FE686F8D9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102"/>
    </mc:Choice>
    <mc:Fallback xmlns="">
      <p:transition spd="slow" advTm="24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93361-686F-40A1-A8B8-9EA2C26B7A26}"/>
              </a:ext>
            </a:extLst>
          </p:cNvPr>
          <p:cNvSpPr>
            <a:spLocks noGrp="1"/>
          </p:cNvSpPr>
          <p:nvPr>
            <p:ph type="title"/>
          </p:nvPr>
        </p:nvSpPr>
        <p:spPr>
          <a:xfrm>
            <a:off x="516890" y="365214"/>
            <a:ext cx="11158219" cy="677108"/>
          </a:xfrm>
        </p:spPr>
        <p:txBody>
          <a:bodyPr/>
          <a:lstStyle/>
          <a:p>
            <a:r>
              <a:rPr lang="en-US"/>
              <a:t>Objectives of the TTS Proposal Category</a:t>
            </a:r>
          </a:p>
        </p:txBody>
      </p:sp>
      <p:sp>
        <p:nvSpPr>
          <p:cNvPr id="3" name="Text Placeholder 2">
            <a:extLst>
              <a:ext uri="{FF2B5EF4-FFF2-40B4-BE49-F238E27FC236}">
                <a16:creationId xmlns:a16="http://schemas.microsoft.com/office/drawing/2014/main" id="{B0C81488-81E7-48DE-A12D-B367667C4536}"/>
              </a:ext>
            </a:extLst>
          </p:cNvPr>
          <p:cNvSpPr>
            <a:spLocks noGrp="1"/>
          </p:cNvSpPr>
          <p:nvPr>
            <p:ph type="body" idx="1"/>
          </p:nvPr>
        </p:nvSpPr>
        <p:spPr>
          <a:xfrm>
            <a:off x="4784271" y="1349829"/>
            <a:ext cx="7172960" cy="4096506"/>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Support large-scale realistic deployments, built upon foundational knowledge, addressing compelling research questions about future technology, future workers, and future work.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Generate new insights that arise uniquely from application at scale.</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This track is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not</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appropriate for…</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proof-of-concept at scale for new research;</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deployment at scale without new research questions.</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4" name="TextBox 3"/>
          <p:cNvSpPr txBox="1"/>
          <p:nvPr/>
        </p:nvSpPr>
        <p:spPr>
          <a:xfrm>
            <a:off x="0" y="6488668"/>
            <a:ext cx="301686" cy="369332"/>
          </a:xfrm>
          <a:prstGeom prst="rect">
            <a:avLst/>
          </a:prstGeom>
          <a:noFill/>
        </p:spPr>
        <p:txBody>
          <a:bodyPr wrap="none" rtlCol="0">
            <a:spAutoFit/>
          </a:bodyPr>
          <a:lstStyle/>
          <a:p>
            <a:fld id="{87262EE8-4AE4-4FD3-B1B2-45C777BCE4A4}" type="slidenum">
              <a:rPr lang="en-US" smtClean="0">
                <a:solidFill>
                  <a:schemeClr val="bg1"/>
                </a:solidFill>
              </a:rPr>
              <a:t>2</a:t>
            </a:fld>
            <a:endParaRPr lang="en-US">
              <a:solidFill>
                <a:schemeClr val="bg1"/>
              </a:solidFill>
            </a:endParaRPr>
          </a:p>
        </p:txBody>
      </p:sp>
      <p:pic>
        <p:nvPicPr>
          <p:cNvPr id="5" name="Picture 4">
            <a:extLst>
              <a:ext uri="{FF2B5EF4-FFF2-40B4-BE49-F238E27FC236}">
                <a16:creationId xmlns:a16="http://schemas.microsoft.com/office/drawing/2014/main" id="{FBEC000F-3B12-4194-982C-E7A5C93982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371" y="1533965"/>
            <a:ext cx="4133449" cy="3851221"/>
          </a:xfrm>
          <a:prstGeom prst="rect">
            <a:avLst/>
          </a:prstGeom>
        </p:spPr>
      </p:pic>
      <p:pic>
        <p:nvPicPr>
          <p:cNvPr id="6" name="slide2tts">
            <a:hlinkClick r:id="" action="ppaction://media"/>
            <a:extLst>
              <a:ext uri="{FF2B5EF4-FFF2-40B4-BE49-F238E27FC236}">
                <a16:creationId xmlns:a16="http://schemas.microsoft.com/office/drawing/2014/main" id="{B3C2FC70-A273-412E-877C-9F34D3E6DB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pic>
        <p:nvPicPr>
          <p:cNvPr id="7" name="slide2tts">
            <a:hlinkClick r:id="" action="ppaction://media"/>
            <a:extLst>
              <a:ext uri="{FF2B5EF4-FFF2-40B4-BE49-F238E27FC236}">
                <a16:creationId xmlns:a16="http://schemas.microsoft.com/office/drawing/2014/main" id="{3B171A0C-1232-4D33-9403-E7C9D39257A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988943277"/>
      </p:ext>
    </p:extLst>
  </p:cSld>
  <p:clrMapOvr>
    <a:masterClrMapping/>
  </p:clrMapOvr>
  <mc:AlternateContent xmlns:mc="http://schemas.openxmlformats.org/markup-compatibility/2006" xmlns:p14="http://schemas.microsoft.com/office/powerpoint/2010/main">
    <mc:Choice Requires="p14">
      <p:transition spd="slow" p14:dur="2000" advTm="23219"/>
    </mc:Choice>
    <mc:Fallback xmlns="">
      <p:transition spd="slow" advTm="23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audio>
              <p:cMediaNode vol="80000">
                <p:cTn id="8"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FD7F6-3B6B-4A5E-8A8A-617B22C91DDD}"/>
              </a:ext>
            </a:extLst>
          </p:cNvPr>
          <p:cNvSpPr>
            <a:spLocks noGrp="1"/>
          </p:cNvSpPr>
          <p:nvPr>
            <p:ph type="title"/>
          </p:nvPr>
        </p:nvSpPr>
        <p:spPr>
          <a:xfrm>
            <a:off x="516888" y="232800"/>
            <a:ext cx="11158219" cy="677108"/>
          </a:xfrm>
        </p:spPr>
        <p:txBody>
          <a:bodyPr/>
          <a:lstStyle/>
          <a:p>
            <a:r>
              <a:rPr lang="en-US"/>
              <a:t>Definitions of “Scale”</a:t>
            </a:r>
          </a:p>
        </p:txBody>
      </p:sp>
      <p:sp>
        <p:nvSpPr>
          <p:cNvPr id="3" name="Text Placeholder 2">
            <a:extLst>
              <a:ext uri="{FF2B5EF4-FFF2-40B4-BE49-F238E27FC236}">
                <a16:creationId xmlns:a16="http://schemas.microsoft.com/office/drawing/2014/main" id="{623AF036-1A9E-4279-8BC4-9206A67E2064}"/>
              </a:ext>
            </a:extLst>
          </p:cNvPr>
          <p:cNvSpPr>
            <a:spLocks noGrp="1"/>
          </p:cNvSpPr>
          <p:nvPr>
            <p:ph type="body" idx="1"/>
          </p:nvPr>
        </p:nvSpPr>
        <p:spPr>
          <a:xfrm>
            <a:off x="675639" y="1090499"/>
            <a:ext cx="10840719" cy="4435060"/>
          </a:xfrm>
        </p:spPr>
        <p:txBody>
          <a:bodyPr/>
          <a:lstStyle/>
          <a:p>
            <a:pPr marR="0" lvl="0" algn="l" defTabSz="914400" rtl="0" eaLnBrk="1" fontAlgn="auto" latinLnBrk="0" hangingPunct="1">
              <a:lnSpc>
                <a:spcPct val="90000"/>
              </a:lnSpc>
              <a:spcBef>
                <a:spcPts val="1000"/>
              </a:spcBef>
              <a:spcAft>
                <a:spcPts val="0"/>
              </a:spcAft>
              <a:buClrTx/>
              <a:buSzTx/>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“Scale” comprises wider views of work, workers, workplaces, technologies, and training, including but not limited to:</a:t>
            </a:r>
          </a:p>
          <a:p>
            <a:pPr marL="228600" marR="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Adapting successful proofs-of-concept from individual instances to entire sectors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Expanding from one work context to new work sectors or domains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Comparing across technologies, interventions, contexts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Involving more, and/or more diverse, stakeholders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Supporting increased resources for worker training and evaluation</a:t>
            </a:r>
            <a:endParaRPr lang="en-US" sz="2400" kern="1200">
              <a:solidFill>
                <a:prstClr val="black"/>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Studying, designing, and evaluating outcomes at longer timescales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Addressing organizations at multiple resolutions: individuals, teams, projects, divisions, etc.</a:t>
            </a:r>
          </a:p>
        </p:txBody>
      </p:sp>
      <p:sp>
        <p:nvSpPr>
          <p:cNvPr id="6" name="TextBox 5"/>
          <p:cNvSpPr txBox="1"/>
          <p:nvPr/>
        </p:nvSpPr>
        <p:spPr>
          <a:xfrm>
            <a:off x="0" y="6488668"/>
            <a:ext cx="301686" cy="369332"/>
          </a:xfrm>
          <a:prstGeom prst="rect">
            <a:avLst/>
          </a:prstGeom>
          <a:noFill/>
        </p:spPr>
        <p:txBody>
          <a:bodyPr wrap="none" rtlCol="0">
            <a:spAutoFit/>
          </a:bodyPr>
          <a:lstStyle/>
          <a:p>
            <a:fld id="{E30F7ECB-8DE7-4F40-A35C-28701515FBC9}" type="slidenum">
              <a:rPr lang="en-US" smtClean="0">
                <a:solidFill>
                  <a:schemeClr val="bg1"/>
                </a:solidFill>
              </a:rPr>
              <a:t>3</a:t>
            </a:fld>
            <a:endParaRPr lang="en-US">
              <a:solidFill>
                <a:schemeClr val="bg1"/>
              </a:solidFill>
            </a:endParaRPr>
          </a:p>
        </p:txBody>
      </p:sp>
      <p:pic>
        <p:nvPicPr>
          <p:cNvPr id="4" name="slide3tts">
            <a:hlinkClick r:id="" action="ppaction://media"/>
            <a:extLst>
              <a:ext uri="{FF2B5EF4-FFF2-40B4-BE49-F238E27FC236}">
                <a16:creationId xmlns:a16="http://schemas.microsoft.com/office/drawing/2014/main" id="{546F7485-D16B-40B6-9F1B-BC3816AC9B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pic>
        <p:nvPicPr>
          <p:cNvPr id="5" name="slide3tts">
            <a:hlinkClick r:id="" action="ppaction://media"/>
            <a:extLst>
              <a:ext uri="{FF2B5EF4-FFF2-40B4-BE49-F238E27FC236}">
                <a16:creationId xmlns:a16="http://schemas.microsoft.com/office/drawing/2014/main" id="{770C86F6-0DCD-400B-9D6C-76F86C49914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819842561"/>
      </p:ext>
    </p:extLst>
  </p:cSld>
  <p:clrMapOvr>
    <a:masterClrMapping/>
  </p:clrMapOvr>
  <mc:AlternateContent xmlns:mc="http://schemas.openxmlformats.org/markup-compatibility/2006" xmlns:p14="http://schemas.microsoft.com/office/powerpoint/2010/main">
    <mc:Choice Requires="p14">
      <p:transition spd="slow" p14:dur="2000" advTm="39321"/>
    </mc:Choice>
    <mc:Fallback xmlns="">
      <p:transition spd="slow" advTm="39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FD7F6-3B6B-4A5E-8A8A-617B22C91DDD}"/>
              </a:ext>
            </a:extLst>
          </p:cNvPr>
          <p:cNvSpPr>
            <a:spLocks noGrp="1"/>
          </p:cNvSpPr>
          <p:nvPr>
            <p:ph type="title"/>
          </p:nvPr>
        </p:nvSpPr>
        <p:spPr>
          <a:xfrm>
            <a:off x="516888" y="232800"/>
            <a:ext cx="11158219" cy="677108"/>
          </a:xfrm>
        </p:spPr>
        <p:txBody>
          <a:bodyPr/>
          <a:lstStyle/>
          <a:p>
            <a:r>
              <a:rPr lang="en-US"/>
              <a:t>Definitions of “Scale”</a:t>
            </a:r>
          </a:p>
        </p:txBody>
      </p:sp>
      <p:sp>
        <p:nvSpPr>
          <p:cNvPr id="3" name="Text Placeholder 2">
            <a:extLst>
              <a:ext uri="{FF2B5EF4-FFF2-40B4-BE49-F238E27FC236}">
                <a16:creationId xmlns:a16="http://schemas.microsoft.com/office/drawing/2014/main" id="{623AF036-1A9E-4279-8BC4-9206A67E2064}"/>
              </a:ext>
            </a:extLst>
          </p:cNvPr>
          <p:cNvSpPr>
            <a:spLocks noGrp="1"/>
          </p:cNvSpPr>
          <p:nvPr>
            <p:ph type="body" idx="1"/>
          </p:nvPr>
        </p:nvSpPr>
        <p:spPr>
          <a:xfrm>
            <a:off x="675639" y="1028714"/>
            <a:ext cx="10840719" cy="348916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Proposals are not expected to address every dimension of scale.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1200">
                <a:solidFill>
                  <a:prstClr val="black"/>
                </a:solidFill>
                <a:cs typeface="+mn-cs"/>
              </a:rPr>
              <a:t>Teams should justify the dimension(s) they choose to focus on in terms of both intellectual merit and broader impact of those choices.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Budgets should be commensurate with the degree of scale and activities,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as explained</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in the budget justification.</a:t>
            </a:r>
          </a:p>
        </p:txBody>
      </p:sp>
      <p:sp>
        <p:nvSpPr>
          <p:cNvPr id="6" name="TextBox 5"/>
          <p:cNvSpPr txBox="1"/>
          <p:nvPr/>
        </p:nvSpPr>
        <p:spPr>
          <a:xfrm>
            <a:off x="0" y="6488668"/>
            <a:ext cx="301686" cy="369332"/>
          </a:xfrm>
          <a:prstGeom prst="rect">
            <a:avLst/>
          </a:prstGeom>
          <a:noFill/>
        </p:spPr>
        <p:txBody>
          <a:bodyPr wrap="none" rtlCol="0">
            <a:spAutoFit/>
          </a:bodyPr>
          <a:lstStyle/>
          <a:p>
            <a:fld id="{67D0693D-1184-47E7-8BF1-D481720D1307}" type="slidenum">
              <a:rPr lang="en-US" smtClean="0">
                <a:solidFill>
                  <a:schemeClr val="bg1"/>
                </a:solidFill>
              </a:rPr>
              <a:t>4</a:t>
            </a:fld>
            <a:endParaRPr lang="en-US">
              <a:solidFill>
                <a:schemeClr val="bg1"/>
              </a:solidFill>
            </a:endParaRPr>
          </a:p>
        </p:txBody>
      </p:sp>
      <p:pic>
        <p:nvPicPr>
          <p:cNvPr id="4" name="slide4tts">
            <a:hlinkClick r:id="" action="ppaction://media"/>
            <a:extLst>
              <a:ext uri="{FF2B5EF4-FFF2-40B4-BE49-F238E27FC236}">
                <a16:creationId xmlns:a16="http://schemas.microsoft.com/office/drawing/2014/main" id="{499405A1-31CD-43E1-8AC9-DA241D473C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pic>
        <p:nvPicPr>
          <p:cNvPr id="5" name="slide4tts">
            <a:hlinkClick r:id="" action="ppaction://media"/>
            <a:extLst>
              <a:ext uri="{FF2B5EF4-FFF2-40B4-BE49-F238E27FC236}">
                <a16:creationId xmlns:a16="http://schemas.microsoft.com/office/drawing/2014/main" id="{671900A6-E446-4739-A24A-89DA813A978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170387339"/>
      </p:ext>
    </p:extLst>
  </p:cSld>
  <p:clrMapOvr>
    <a:masterClrMapping/>
  </p:clrMapOvr>
  <mc:AlternateContent xmlns:mc="http://schemas.openxmlformats.org/markup-compatibility/2006" xmlns:p14="http://schemas.microsoft.com/office/powerpoint/2010/main">
    <mc:Choice Requires="p14">
      <p:transition spd="slow" p14:dur="2000" advTm="16253"/>
    </mc:Choice>
    <mc:Fallback xmlns="">
      <p:transition spd="slow" advTm="16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6890" y="352687"/>
            <a:ext cx="11158219" cy="677108"/>
          </a:xfrm>
          <a:prstGeom prst="rect">
            <a:avLst/>
          </a:prstGeom>
        </p:spPr>
        <p:txBody>
          <a:bodyPr vert="horz" wrap="square" lIns="0" tIns="0" rIns="0" bIns="0" rtlCol="0">
            <a:spAutoFit/>
          </a:bodyPr>
          <a:lstStyle/>
          <a:p>
            <a:pPr marL="12700">
              <a:lnSpc>
                <a:spcPct val="100000"/>
              </a:lnSpc>
            </a:pPr>
            <a:r>
              <a:rPr lang="en-US"/>
              <a:t>Collaborators/Partners</a:t>
            </a:r>
            <a:endParaRPr spc="-20"/>
          </a:p>
        </p:txBody>
      </p:sp>
      <p:sp>
        <p:nvSpPr>
          <p:cNvPr id="3" name="object 3"/>
          <p:cNvSpPr txBox="1"/>
          <p:nvPr/>
        </p:nvSpPr>
        <p:spPr>
          <a:xfrm>
            <a:off x="914399" y="1361476"/>
            <a:ext cx="10760709" cy="4650504"/>
          </a:xfrm>
          <a:prstGeom prst="rect">
            <a:avLst/>
          </a:prstGeom>
        </p:spPr>
        <p:txBody>
          <a:bodyPr vert="horz" wrap="square" lIns="0" tIns="0" rIns="0" bIns="0" rtlCol="0" anchor="t">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Lead institution must be an institution of higher education (IHE) or a non-profit organization engaged in research activities.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a:solidFill>
                  <a:prstClr val="black"/>
                </a:solidFill>
                <a:latin typeface="Calibri" panose="020F0502020204030204"/>
              </a:rPr>
              <a:t>Non-lead collaborative proposals may be submitted by IHEs, or a non-profit organizations engaged in research activities.</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Partners included </a:t>
            </a:r>
            <a:r>
              <a:rPr lang="en-US" sz="2800">
                <a:solidFill>
                  <a:prstClr val="black"/>
                </a:solidFill>
                <a:latin typeface="Calibri" panose="020F0502020204030204"/>
                <a:ea typeface="+mn-lt"/>
                <a:cs typeface="Calibri" panose="020F0502020204030204"/>
              </a:rPr>
              <a:t>via subaward </a:t>
            </a:r>
            <a:r>
              <a:rPr kumimoji="0" lang="en-US" sz="2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can include IHEs, non-profits, small business, large business, unions, NGOs, community organizations, etc.</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TTS proposals involving foreign collaborators will be considered, provided support is requested only for the U.S. portion of the collaborative effort. Direct NSF funding to foreign organizations is not anticipated. (For more information see</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the NSF Proposal &amp; Awards Policies and Procedures Guide or ask a FW-HTF Program Director.)</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5" name="TextBox 4"/>
          <p:cNvSpPr txBox="1"/>
          <p:nvPr/>
        </p:nvSpPr>
        <p:spPr>
          <a:xfrm>
            <a:off x="0" y="6488668"/>
            <a:ext cx="301686" cy="369332"/>
          </a:xfrm>
          <a:prstGeom prst="rect">
            <a:avLst/>
          </a:prstGeom>
          <a:noFill/>
        </p:spPr>
        <p:txBody>
          <a:bodyPr wrap="none" rtlCol="0">
            <a:spAutoFit/>
          </a:bodyPr>
          <a:lstStyle/>
          <a:p>
            <a:fld id="{CA470FF6-26C7-4427-838E-FD4DD22B983A}" type="slidenum">
              <a:rPr lang="en-US" smtClean="0">
                <a:solidFill>
                  <a:schemeClr val="bg1"/>
                </a:solidFill>
              </a:rPr>
              <a:t>5</a:t>
            </a:fld>
            <a:endParaRPr lang="en-US">
              <a:solidFill>
                <a:schemeClr val="bg1"/>
              </a:solidFill>
            </a:endParaRPr>
          </a:p>
        </p:txBody>
      </p:sp>
      <p:pic>
        <p:nvPicPr>
          <p:cNvPr id="4" name="slide5tts">
            <a:hlinkClick r:id="" action="ppaction://media"/>
            <a:extLst>
              <a:ext uri="{FF2B5EF4-FFF2-40B4-BE49-F238E27FC236}">
                <a16:creationId xmlns:a16="http://schemas.microsoft.com/office/drawing/2014/main" id="{E17EA71D-3B4D-4334-9350-7EEBEC8726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pic>
        <p:nvPicPr>
          <p:cNvPr id="6" name="slide5tts">
            <a:hlinkClick r:id="" action="ppaction://media"/>
            <a:extLst>
              <a:ext uri="{FF2B5EF4-FFF2-40B4-BE49-F238E27FC236}">
                <a16:creationId xmlns:a16="http://schemas.microsoft.com/office/drawing/2014/main" id="{6BF401F5-074E-4DDF-B0B3-E96A371B19B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92800" y="32258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612"/>
    </mc:Choice>
    <mc:Fallback xmlns="">
      <p:transition spd="slow" advTm="31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063A7-0845-4620-BD81-1D98FD048FF0}"/>
              </a:ext>
            </a:extLst>
          </p:cNvPr>
          <p:cNvSpPr>
            <a:spLocks noGrp="1"/>
          </p:cNvSpPr>
          <p:nvPr>
            <p:ph type="title"/>
          </p:nvPr>
        </p:nvSpPr>
        <p:spPr>
          <a:xfrm>
            <a:off x="516888" y="468828"/>
            <a:ext cx="11158219" cy="677108"/>
          </a:xfrm>
        </p:spPr>
        <p:txBody>
          <a:bodyPr/>
          <a:lstStyle/>
          <a:p>
            <a:r>
              <a:rPr lang="en-US"/>
              <a:t>Outcomes for TTS Projects</a:t>
            </a:r>
          </a:p>
        </p:txBody>
      </p:sp>
      <p:sp>
        <p:nvSpPr>
          <p:cNvPr id="3" name="Text Placeholder 2">
            <a:extLst>
              <a:ext uri="{FF2B5EF4-FFF2-40B4-BE49-F238E27FC236}">
                <a16:creationId xmlns:a16="http://schemas.microsoft.com/office/drawing/2014/main" id="{1C36DCD9-550D-44A0-996B-792B0627A58B}"/>
              </a:ext>
            </a:extLst>
          </p:cNvPr>
          <p:cNvSpPr>
            <a:spLocks noGrp="1"/>
          </p:cNvSpPr>
          <p:nvPr>
            <p:ph type="body" idx="1"/>
          </p:nvPr>
        </p:nvSpPr>
        <p:spPr>
          <a:xfrm>
            <a:off x="675637" y="1440051"/>
            <a:ext cx="10840719" cy="4516108"/>
          </a:xfrm>
        </p:spPr>
        <p:txBody>
          <a:bodyPr wrap="square" lIns="0" tIns="0" rIns="0" bIns="0" anchor="t">
            <a:spAutoFit/>
          </a:bodyPr>
          <a:lstStyle/>
          <a:p>
            <a:pPr marR="0" lvl="0" algn="l" defTabSz="914400" rtl="0" eaLnBrk="1" fontAlgn="auto" latinLnBrk="0" hangingPunct="1">
              <a:lnSpc>
                <a:spcPct val="90000"/>
              </a:lnSpc>
              <a:spcBef>
                <a:spcPts val="1000"/>
              </a:spcBef>
              <a:spcAft>
                <a:spcPts val="0"/>
              </a:spcAft>
              <a:buClrTx/>
              <a:buSzTx/>
              <a:tabLst/>
              <a:defRPr/>
            </a:pPr>
            <a:r>
              <a:rPr lang="en-US" kern="1200">
                <a:cs typeface="+mn-cs"/>
              </a:rPr>
              <a:t>FW-HTF-T</a:t>
            </a:r>
            <a:r>
              <a:rPr kumimoji="0" lang="en-US" sz="2800" b="0" i="0" u="none" strike="noStrike" kern="1200" cap="none" spc="0" normalizeH="0" baseline="0" noProof="0">
                <a:ln>
                  <a:noFill/>
                </a:ln>
                <a:effectLst/>
                <a:uLnTx/>
                <a:uFillTx/>
                <a:latin typeface="Calibri" panose="020F0502020204030204"/>
                <a:ea typeface="+mn-ea"/>
                <a:cs typeface="+mn-cs"/>
              </a:rPr>
              <a:t> projects should:</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Conduct fundamental research that can only be done at scale.</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Set the stage for adoption/transition to practice.</a:t>
            </a:r>
            <a:endParaRPr lang="en-US" kern="1200">
              <a:solidFill>
                <a:prstClr val="black"/>
              </a:solidFill>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latin typeface="Calibri" panose="020F0502020204030204"/>
                <a:ea typeface="+mn-ea"/>
                <a:cs typeface="+mn-cs"/>
              </a:rPr>
              <a:t>Strengthen partnerships and collaborations beyond academia.</a:t>
            </a:r>
            <a:endParaRPr lang="en-US" sz="2800" b="0" i="0" u="none" strike="noStrike" kern="1200" cap="none" spc="0" normalizeH="0" baseline="0" noProof="0">
              <a:ln>
                <a:noFill/>
              </a:ln>
              <a:effectLst/>
              <a:uLnTx/>
              <a:uFillTx/>
              <a:latin typeface="Calibri" panose="020F0502020204030204"/>
            </a:endParaRPr>
          </a:p>
          <a:p>
            <a:pPr marR="0" lvl="0" algn="l" defTabSz="914400" rtl="0" eaLnBrk="1" fontAlgn="auto" latinLnBrk="0" hangingPunct="1">
              <a:lnSpc>
                <a:spcPct val="90000"/>
              </a:lnSpc>
              <a:spcBef>
                <a:spcPts val="1000"/>
              </a:spcBef>
              <a:spcAft>
                <a:spcPts val="0"/>
              </a:spcAft>
              <a:buClrTx/>
              <a:buSzTx/>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TTS is part of a “virtuous cycle”:</a:t>
            </a:r>
          </a:p>
          <a:p>
            <a:pPr marL="457200" indent="-457200" algn="l" rtl="0">
              <a:lnSpc>
                <a:spcPct val="90000"/>
              </a:lnSpc>
              <a:spcBef>
                <a:spcPts val="1000"/>
              </a:spcBef>
              <a:buFont typeface="Arial" panose="020B0604020202020204" pitchFamily="34" charset="0"/>
              <a:buChar char="•"/>
              <a:defRPr/>
            </a:pPr>
            <a:r>
              <a:rPr kumimoji="0" lang="en-US" sz="2800" b="0" i="0" u="none" strike="noStrike" kern="1200" cap="none" spc="0" normalizeH="0" baseline="0" noProof="0">
                <a:ln>
                  <a:noFill/>
                </a:ln>
                <a:effectLst/>
                <a:uLnTx/>
                <a:uFillTx/>
                <a:latin typeface="Calibri" panose="020F0502020204030204"/>
                <a:ea typeface="+mn-ea"/>
                <a:cs typeface="+mn-cs"/>
              </a:rPr>
              <a:t>Address questions raised by smaller-scale research and deployment</a:t>
            </a:r>
            <a:r>
              <a:rPr lang="en-US" kern="1200">
                <a:cs typeface="+mn-cs"/>
              </a:rPr>
              <a:t>. </a:t>
            </a:r>
            <a:endParaRPr lang="en-US" kern="1200"/>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kern="1200">
                <a:cs typeface="+mn-cs"/>
              </a:rPr>
              <a:t>Uncover</a:t>
            </a:r>
            <a:r>
              <a:rPr kumimoji="0" lang="en-US" sz="2800" b="0" i="0" u="none" strike="noStrike" kern="1200" cap="none" spc="0" normalizeH="0" baseline="0" noProof="0">
                <a:ln>
                  <a:noFill/>
                </a:ln>
                <a:effectLst/>
                <a:uLnTx/>
                <a:uFillTx/>
                <a:latin typeface="Calibri" panose="020F0502020204030204"/>
                <a:ea typeface="+mn-ea"/>
                <a:cs typeface="+mn-cs"/>
              </a:rPr>
              <a:t> new fundamental research questions and opportunities</a:t>
            </a:r>
            <a:r>
              <a:rPr lang="en-US" kern="1200">
                <a:cs typeface="+mn-cs"/>
              </a:rPr>
              <a:t>.</a:t>
            </a:r>
            <a:endParaRPr lang="en-US" sz="2400" kern="1200">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latin typeface="Calibri" panose="020F0502020204030204"/>
                <a:ea typeface="+mn-ea"/>
                <a:cs typeface="+mn-cs"/>
              </a:rPr>
              <a:t>Increase the potential impact of smaller-scale research</a:t>
            </a:r>
            <a:r>
              <a:rPr lang="en-US" kern="1200">
                <a:cs typeface="+mn-cs"/>
              </a:rPr>
              <a:t>.</a:t>
            </a:r>
            <a:endParaRPr lang="en-US" sz="2800" b="0" i="0" u="none" strike="noStrike" kern="1200" cap="none" spc="0" normalizeH="0" baseline="0" noProof="0">
              <a:ln>
                <a:noFill/>
              </a:ln>
              <a:effectLst/>
              <a:uLnTx/>
              <a:uFillTx/>
              <a:latin typeface="Calibri" panose="020F0502020204030204"/>
            </a:endParaRPr>
          </a:p>
          <a:p>
            <a:pPr marL="457200" indent="-457200" algn="l">
              <a:lnSpc>
                <a:spcPct val="90000"/>
              </a:lnSpc>
              <a:spcBef>
                <a:spcPts val="1000"/>
              </a:spcBef>
              <a:buFont typeface="Arial" panose="020B0604020202020204" pitchFamily="34" charset="0"/>
              <a:buChar char="•"/>
              <a:defRPr/>
            </a:pPr>
            <a:r>
              <a:rPr lang="en-US" kern="1200"/>
              <a:t>Build foundations for future translation and partnerships.</a:t>
            </a:r>
          </a:p>
        </p:txBody>
      </p:sp>
      <p:sp>
        <p:nvSpPr>
          <p:cNvPr id="6" name="TextBox 5"/>
          <p:cNvSpPr txBox="1"/>
          <p:nvPr/>
        </p:nvSpPr>
        <p:spPr>
          <a:xfrm>
            <a:off x="0" y="6488668"/>
            <a:ext cx="301686" cy="369332"/>
          </a:xfrm>
          <a:prstGeom prst="rect">
            <a:avLst/>
          </a:prstGeom>
          <a:noFill/>
        </p:spPr>
        <p:txBody>
          <a:bodyPr wrap="none" rtlCol="0">
            <a:spAutoFit/>
          </a:bodyPr>
          <a:lstStyle/>
          <a:p>
            <a:fld id="{89819EE1-A976-46F4-A589-AD2161A0B4D8}" type="slidenum">
              <a:rPr lang="en-US" smtClean="0">
                <a:solidFill>
                  <a:schemeClr val="bg1"/>
                </a:solidFill>
              </a:rPr>
              <a:t>6</a:t>
            </a:fld>
            <a:endParaRPr lang="en-US">
              <a:solidFill>
                <a:schemeClr val="bg1"/>
              </a:solidFill>
            </a:endParaRPr>
          </a:p>
        </p:txBody>
      </p:sp>
      <p:pic>
        <p:nvPicPr>
          <p:cNvPr id="5" name="slide6tts">
            <a:hlinkClick r:id="" action="ppaction://media"/>
            <a:extLst>
              <a:ext uri="{FF2B5EF4-FFF2-40B4-BE49-F238E27FC236}">
                <a16:creationId xmlns:a16="http://schemas.microsoft.com/office/drawing/2014/main" id="{6E603B88-9770-4000-85DA-D177638A50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369087133"/>
      </p:ext>
    </p:extLst>
  </p:cSld>
  <p:clrMapOvr>
    <a:masterClrMapping/>
  </p:clrMapOvr>
  <mc:AlternateContent xmlns:mc="http://schemas.openxmlformats.org/markup-compatibility/2006" xmlns:p14="http://schemas.microsoft.com/office/powerpoint/2010/main">
    <mc:Choice Requires="p14">
      <p:transition spd="slow" p14:dur="2000" advTm="29685"/>
    </mc:Choice>
    <mc:Fallback xmlns="">
      <p:transition spd="slow" advTm="29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2AEC-9F5C-44EA-BCAC-BC240DE81D51}"/>
              </a:ext>
            </a:extLst>
          </p:cNvPr>
          <p:cNvSpPr>
            <a:spLocks noGrp="1"/>
          </p:cNvSpPr>
          <p:nvPr>
            <p:ph type="title"/>
          </p:nvPr>
        </p:nvSpPr>
        <p:spPr>
          <a:xfrm>
            <a:off x="212090" y="174174"/>
            <a:ext cx="11158219" cy="677108"/>
          </a:xfrm>
        </p:spPr>
        <p:txBody>
          <a:bodyPr/>
          <a:lstStyle/>
          <a:p>
            <a:r>
              <a:rPr lang="en-US" sz="4400">
                <a:ea typeface="+mj-lt"/>
                <a:cs typeface="+mj-lt"/>
              </a:rPr>
              <a:t>Readiness and Rationale for Transition-to-Scale I</a:t>
            </a:r>
            <a:endParaRPr lang="en-US"/>
          </a:p>
        </p:txBody>
      </p:sp>
      <p:sp>
        <p:nvSpPr>
          <p:cNvPr id="3" name="Text Placeholder 2">
            <a:extLst>
              <a:ext uri="{FF2B5EF4-FFF2-40B4-BE49-F238E27FC236}">
                <a16:creationId xmlns:a16="http://schemas.microsoft.com/office/drawing/2014/main" id="{7DE45097-FD15-4A25-B536-6DAF145C1AE5}"/>
              </a:ext>
            </a:extLst>
          </p:cNvPr>
          <p:cNvSpPr>
            <a:spLocks noGrp="1"/>
          </p:cNvSpPr>
          <p:nvPr>
            <p:ph type="body" idx="1"/>
          </p:nvPr>
        </p:nvSpPr>
        <p:spPr>
          <a:xfrm>
            <a:off x="228600" y="1259110"/>
            <a:ext cx="11753473" cy="4022640"/>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This section </a:t>
            </a:r>
            <a:r>
              <a:rPr kumimoji="0" lang="en-US" sz="2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must</a:t>
            </a:r>
            <a:r>
              <a:rPr kumimoji="0" lang="en-US" sz="2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 include a “Readiness and Rationale for Transition to Scale” section that should…</a:t>
            </a:r>
          </a:p>
          <a:p>
            <a:pPr marL="342900" marR="0" lvl="0" indent="-342900" defTabSz="914400" eaLnBrk="1" fontAlgn="auto" latinLnBrk="0" hangingPunct="1">
              <a:lnSpc>
                <a:spcPct val="100000"/>
              </a:lnSpc>
              <a:spcBef>
                <a:spcPts val="1800"/>
              </a:spcBef>
              <a:spcAft>
                <a:spcPts val="0"/>
              </a:spcAft>
              <a:buClrTx/>
              <a:buSzTx/>
              <a:buFont typeface="Symbol" panose="05050102010706020507" pitchFamily="18" charset="2"/>
              <a:buChar char=""/>
              <a:tabLst/>
              <a:defRPr/>
            </a:pPr>
            <a:r>
              <a:rPr kumimoji="0" lang="en-US" sz="28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a:rPr>
              <a:t>Describe the theoretical and empirical basis of previous research outcomes on which the proposal is based;</a:t>
            </a:r>
          </a:p>
          <a:p>
            <a:pPr marL="342900" marR="0" lvl="0" indent="-34290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8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a:rPr>
              <a:t>Describe the research challenges involved in the proposed transition to scale; and</a:t>
            </a:r>
          </a:p>
          <a:p>
            <a:pPr marL="342900" marR="0" lvl="0" indent="-34290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8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a:rPr>
              <a:t>Relate how data collection across multiple industrial sectors or geographic locations, and at regional, national, or international level, will support these objectives.</a:t>
            </a:r>
          </a:p>
        </p:txBody>
      </p:sp>
      <p:sp>
        <p:nvSpPr>
          <p:cNvPr id="4" name="TextBox 3"/>
          <p:cNvSpPr txBox="1"/>
          <p:nvPr/>
        </p:nvSpPr>
        <p:spPr>
          <a:xfrm>
            <a:off x="0" y="6488668"/>
            <a:ext cx="301686" cy="369332"/>
          </a:xfrm>
          <a:prstGeom prst="rect">
            <a:avLst/>
          </a:prstGeom>
          <a:noFill/>
        </p:spPr>
        <p:txBody>
          <a:bodyPr wrap="none" rtlCol="0">
            <a:spAutoFit/>
          </a:bodyPr>
          <a:lstStyle/>
          <a:p>
            <a:fld id="{6B593283-CFF0-4253-9E87-2F04AEF46013}" type="slidenum">
              <a:rPr lang="en-US" smtClean="0">
                <a:solidFill>
                  <a:schemeClr val="bg1"/>
                </a:solidFill>
              </a:rPr>
              <a:t>7</a:t>
            </a:fld>
            <a:endParaRPr lang="en-US">
              <a:solidFill>
                <a:schemeClr val="bg1"/>
              </a:solidFill>
            </a:endParaRPr>
          </a:p>
        </p:txBody>
      </p:sp>
      <p:pic>
        <p:nvPicPr>
          <p:cNvPr id="6" name="slide7tts">
            <a:hlinkClick r:id="" action="ppaction://media"/>
            <a:extLst>
              <a:ext uri="{FF2B5EF4-FFF2-40B4-BE49-F238E27FC236}">
                <a16:creationId xmlns:a16="http://schemas.microsoft.com/office/drawing/2014/main" id="{4D18663C-52C7-47D5-815A-A3047144E1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872511637"/>
      </p:ext>
    </p:extLst>
  </p:cSld>
  <p:clrMapOvr>
    <a:masterClrMapping/>
  </p:clrMapOvr>
  <mc:AlternateContent xmlns:mc="http://schemas.openxmlformats.org/markup-compatibility/2006" xmlns:p14="http://schemas.microsoft.com/office/powerpoint/2010/main">
    <mc:Choice Requires="p14">
      <p:transition spd="slow" p14:dur="2000" advTm="23926"/>
    </mc:Choice>
    <mc:Fallback xmlns="">
      <p:transition spd="slow" advTm="23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body" idx="1"/>
          </p:nvPr>
        </p:nvSpPr>
        <p:spPr>
          <a:xfrm>
            <a:off x="301687" y="1681845"/>
            <a:ext cx="11532168" cy="3846181"/>
          </a:xfrm>
          <a:prstGeom prst="rect">
            <a:avLst/>
          </a:prstGeom>
        </p:spPr>
        <p:txBody>
          <a:bodyPr vert="horz"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This section </a:t>
            </a:r>
            <a:r>
              <a:rPr kumimoji="0" lang="en-US" sz="2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must</a:t>
            </a:r>
            <a:r>
              <a:rPr kumimoji="0" lang="en-US" sz="2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 also describe the potential to…</a:t>
            </a:r>
          </a:p>
          <a:p>
            <a:pPr marL="228600" marR="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Improve current practices, systems, or programs for educating and preparing workers for jobs of the future;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Mitigate societal changes and risks in workplaces and jobs;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Help organizations and businesses transition to more effective models based on rigorous research findings;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Develop new and equitable opportunities for all members of our society.</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5" name="TextBox 4"/>
          <p:cNvSpPr txBox="1"/>
          <p:nvPr/>
        </p:nvSpPr>
        <p:spPr>
          <a:xfrm>
            <a:off x="0" y="6488668"/>
            <a:ext cx="301686" cy="369332"/>
          </a:xfrm>
          <a:prstGeom prst="rect">
            <a:avLst/>
          </a:prstGeom>
          <a:noFill/>
        </p:spPr>
        <p:txBody>
          <a:bodyPr wrap="none" rtlCol="0">
            <a:spAutoFit/>
          </a:bodyPr>
          <a:lstStyle/>
          <a:p>
            <a:fld id="{04A71D87-0EFB-4EC1-8F94-CC2CEA5DC3DF}" type="slidenum">
              <a:rPr lang="en-US" smtClean="0">
                <a:solidFill>
                  <a:schemeClr val="bg1"/>
                </a:solidFill>
              </a:rPr>
              <a:t>8</a:t>
            </a:fld>
            <a:endParaRPr lang="en-US">
              <a:solidFill>
                <a:schemeClr val="bg1"/>
              </a:solidFill>
            </a:endParaRPr>
          </a:p>
        </p:txBody>
      </p:sp>
      <p:sp>
        <p:nvSpPr>
          <p:cNvPr id="8" name="Title 1">
            <a:extLst>
              <a:ext uri="{FF2B5EF4-FFF2-40B4-BE49-F238E27FC236}">
                <a16:creationId xmlns:a16="http://schemas.microsoft.com/office/drawing/2014/main" id="{D333E478-D7D8-44CB-9366-BD4138C4B634}"/>
              </a:ext>
            </a:extLst>
          </p:cNvPr>
          <p:cNvSpPr>
            <a:spLocks noGrp="1"/>
          </p:cNvSpPr>
          <p:nvPr>
            <p:ph type="title"/>
          </p:nvPr>
        </p:nvSpPr>
        <p:spPr>
          <a:xfrm>
            <a:off x="212090" y="174174"/>
            <a:ext cx="11158219" cy="677108"/>
          </a:xfrm>
        </p:spPr>
        <p:txBody>
          <a:bodyPr/>
          <a:lstStyle/>
          <a:p>
            <a:r>
              <a:rPr lang="en-US" sz="4400">
                <a:ea typeface="+mj-lt"/>
                <a:cs typeface="+mj-lt"/>
              </a:rPr>
              <a:t>Readiness and Rationale for Transition-to-Scale II</a:t>
            </a:r>
            <a:endParaRPr lang="en-US"/>
          </a:p>
        </p:txBody>
      </p:sp>
      <p:pic>
        <p:nvPicPr>
          <p:cNvPr id="2" name="slide8tts">
            <a:hlinkClick r:id="" action="ppaction://media"/>
            <a:extLst>
              <a:ext uri="{FF2B5EF4-FFF2-40B4-BE49-F238E27FC236}">
                <a16:creationId xmlns:a16="http://schemas.microsoft.com/office/drawing/2014/main" id="{0CCFDFBA-C775-4E7A-A289-02F61B4718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pic>
        <p:nvPicPr>
          <p:cNvPr id="4" name="slide8tts">
            <a:hlinkClick r:id="" action="ppaction://media"/>
            <a:extLst>
              <a:ext uri="{FF2B5EF4-FFF2-40B4-BE49-F238E27FC236}">
                <a16:creationId xmlns:a16="http://schemas.microsoft.com/office/drawing/2014/main" id="{045AD66E-080D-41D4-93E8-F7A08C44FA7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92800" y="32258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122"/>
    </mc:Choice>
    <mc:Fallback xmlns="">
      <p:transition spd="slow" advTm="26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audio>
              <p:cMediaNode vol="80000">
                <p:cTn id="8"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60039-4C61-4E99-81F2-E62DB5835270}"/>
              </a:ext>
            </a:extLst>
          </p:cNvPr>
          <p:cNvSpPr>
            <a:spLocks noGrp="1"/>
          </p:cNvSpPr>
          <p:nvPr>
            <p:ph type="title"/>
          </p:nvPr>
        </p:nvSpPr>
        <p:spPr>
          <a:xfrm>
            <a:off x="516890" y="512175"/>
            <a:ext cx="11158219" cy="677108"/>
          </a:xfrm>
        </p:spPr>
        <p:txBody>
          <a:bodyPr/>
          <a:lstStyle/>
          <a:p>
            <a:r>
              <a:rPr lang="en-US"/>
              <a:t>Resources for Prospective PIs</a:t>
            </a:r>
          </a:p>
        </p:txBody>
      </p:sp>
      <p:sp>
        <p:nvSpPr>
          <p:cNvPr id="3" name="Text Placeholder 2">
            <a:extLst>
              <a:ext uri="{FF2B5EF4-FFF2-40B4-BE49-F238E27FC236}">
                <a16:creationId xmlns:a16="http://schemas.microsoft.com/office/drawing/2014/main" id="{33CA04FB-544B-4C0E-91D5-81FD83881AAB}"/>
              </a:ext>
            </a:extLst>
          </p:cNvPr>
          <p:cNvSpPr>
            <a:spLocks noGrp="1"/>
          </p:cNvSpPr>
          <p:nvPr>
            <p:ph type="body" idx="1"/>
          </p:nvPr>
        </p:nvSpPr>
        <p:spPr>
          <a:xfrm>
            <a:off x="675640" y="1725669"/>
            <a:ext cx="10840719" cy="3016210"/>
          </a:xfrm>
        </p:spPr>
        <p:txBody>
          <a:bodyPr wrap="square" lIns="0" tIns="0" rIns="0" bIns="0" anchor="t">
            <a:spAutoFit/>
          </a:bodyPr>
          <a:lstStyle/>
          <a:p>
            <a:r>
              <a:rPr lang="en-US"/>
              <a:t>Presentations:</a:t>
            </a:r>
          </a:p>
          <a:p>
            <a:pPr marL="457200" indent="-457200">
              <a:buFont typeface="Arial" panose="020B0604020202020204" pitchFamily="34" charset="0"/>
              <a:buChar char="•"/>
            </a:pPr>
            <a:r>
              <a:rPr lang="en-US"/>
              <a:t>Overview of the FW-HTF program </a:t>
            </a:r>
          </a:p>
          <a:p>
            <a:pPr marL="457200" indent="-457200">
              <a:buFont typeface="Arial" panose="020B0604020202020204" pitchFamily="34" charset="0"/>
              <a:buChar char="•"/>
            </a:pPr>
            <a:r>
              <a:rPr lang="en-US"/>
              <a:t>The Transition-to-Scale proposal category (this presentation)</a:t>
            </a:r>
          </a:p>
          <a:p>
            <a:pPr marL="457200" indent="-457200">
              <a:buFont typeface="Arial" panose="020B0604020202020204" pitchFamily="34" charset="0"/>
              <a:buChar char="•"/>
            </a:pPr>
            <a:r>
              <a:rPr lang="en-US"/>
              <a:t>Introduction to O*NET</a:t>
            </a:r>
          </a:p>
          <a:p>
            <a:endParaRPr lang="en-US"/>
          </a:p>
          <a:p>
            <a:r>
              <a:rPr lang="en-US"/>
              <a:t>Office Hours:</a:t>
            </a:r>
          </a:p>
          <a:p>
            <a:pPr marL="457200" indent="-457200">
              <a:buFont typeface="Arial" panose="020B0604020202020204" pitchFamily="34" charset="0"/>
              <a:buChar char="•"/>
            </a:pPr>
            <a:r>
              <a:rPr lang="en-US"/>
              <a:t>January 26-27, 2022; 3:30-5 pm Eastern time</a:t>
            </a:r>
          </a:p>
        </p:txBody>
      </p:sp>
      <p:sp>
        <p:nvSpPr>
          <p:cNvPr id="5" name="TextBox 4">
            <a:extLst>
              <a:ext uri="{FF2B5EF4-FFF2-40B4-BE49-F238E27FC236}">
                <a16:creationId xmlns:a16="http://schemas.microsoft.com/office/drawing/2014/main" id="{3A33AA7A-61EF-48BC-BEE3-EE570AB6B0AF}"/>
              </a:ext>
            </a:extLst>
          </p:cNvPr>
          <p:cNvSpPr txBox="1"/>
          <p:nvPr/>
        </p:nvSpPr>
        <p:spPr>
          <a:xfrm>
            <a:off x="0" y="6488668"/>
            <a:ext cx="301686" cy="369332"/>
          </a:xfrm>
          <a:prstGeom prst="rect">
            <a:avLst/>
          </a:prstGeom>
          <a:noFill/>
        </p:spPr>
        <p:txBody>
          <a:bodyPr wrap="none" rtlCol="0">
            <a:spAutoFit/>
          </a:bodyPr>
          <a:lstStyle/>
          <a:p>
            <a:fld id="{04A71D87-0EFB-4EC1-8F94-CC2CEA5DC3DF}" type="slidenum">
              <a:rPr lang="en-US" smtClean="0">
                <a:solidFill>
                  <a:schemeClr val="bg1"/>
                </a:solidFill>
              </a:rPr>
              <a:t>9</a:t>
            </a:fld>
            <a:endParaRPr lang="en-US" dirty="0">
              <a:solidFill>
                <a:schemeClr val="bg1"/>
              </a:solidFill>
            </a:endParaRPr>
          </a:p>
        </p:txBody>
      </p:sp>
      <p:pic>
        <p:nvPicPr>
          <p:cNvPr id="6" name="slide9tts">
            <a:hlinkClick r:id="" action="ppaction://media"/>
            <a:extLst>
              <a:ext uri="{FF2B5EF4-FFF2-40B4-BE49-F238E27FC236}">
                <a16:creationId xmlns:a16="http://schemas.microsoft.com/office/drawing/2014/main" id="{6A21277A-1512-4B3D-AB59-B9FA3FB2F6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74163060"/>
      </p:ext>
    </p:extLst>
  </p:cSld>
  <p:clrMapOvr>
    <a:masterClrMapping/>
  </p:clrMapOvr>
  <mc:AlternateContent xmlns:mc="http://schemas.openxmlformats.org/markup-compatibility/2006" xmlns:p14="http://schemas.microsoft.com/office/powerpoint/2010/main">
    <mc:Choice Requires="p14">
      <p:transition spd="slow" p14:dur="2000" advTm="20582"/>
    </mc:Choice>
    <mc:Fallback xmlns="">
      <p:transition spd="slow" advTm="20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5130D4AEDE744693A2B2473E0B55A3" ma:contentTypeVersion="13" ma:contentTypeDescription="Create a new document." ma:contentTypeScope="" ma:versionID="d8e48505e6147a79438541a133596a9e">
  <xsd:schema xmlns:xsd="http://www.w3.org/2001/XMLSchema" xmlns:xs="http://www.w3.org/2001/XMLSchema" xmlns:p="http://schemas.microsoft.com/office/2006/metadata/properties" xmlns:ns2="b379402f-2134-43e8-bb8c-e4eb8e0b0fb8" xmlns:ns3="fbab052d-e71a-4419-bea4-cf376ba4258a" targetNamespace="http://schemas.microsoft.com/office/2006/metadata/properties" ma:root="true" ma:fieldsID="74d53581dadd1f5dca02784e8ff6f719" ns2:_="" ns3:_="">
    <xsd:import namespace="b379402f-2134-43e8-bb8c-e4eb8e0b0fb8"/>
    <xsd:import namespace="fbab052d-e71a-4419-bea4-cf376ba4258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Descroption" minOccurs="0"/>
                <xsd:element ref="ns3:SharedWithUsers" minOccurs="0"/>
                <xsd:element ref="ns3:SharedWithDetails" minOccurs="0"/>
                <xsd:element ref="ns2:MediaServiceOCR" minOccurs="0"/>
                <xsd:element ref="ns2:Track" minOccurs="0"/>
                <xsd:element ref="ns2:TemplateType" minOccurs="0"/>
                <xsd:element ref="ns2:Verbose_x003f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79402f-2134-43e8-bb8c-e4eb8e0b0f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escroption" ma:index="14" nillable="true" ma:displayName="Description" ma:format="Dropdown" ma:internalName="Descroption">
      <xsd:simpleType>
        <xsd:restriction base="dms:Text">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Track" ma:index="18" nillable="true" ma:displayName="Track" ma:format="Dropdown" ma:internalName="Track">
      <xsd:simpleType>
        <xsd:restriction base="dms:Choice">
          <xsd:enumeration value="Planning"/>
          <xsd:enumeration value="Research"/>
          <xsd:enumeration value="TTS"/>
        </xsd:restriction>
      </xsd:simpleType>
    </xsd:element>
    <xsd:element name="TemplateType" ma:index="19" nillable="true" ma:displayName="Document Type" ma:format="Dropdown" ma:internalName="TemplateType">
      <xsd:simpleType>
        <xsd:restriction base="dms:Choice">
          <xsd:enumeration value="Panel Summary"/>
          <xsd:enumeration value="Review"/>
          <xsd:enumeration value="Review Analysis"/>
        </xsd:restriction>
      </xsd:simpleType>
    </xsd:element>
    <xsd:element name="Verbose_x003f_" ma:index="20" nillable="true" ma:displayName="Template Type" ma:format="Dropdown" ma:internalName="Verbose_x003f_">
      <xsd:simpleType>
        <xsd:restriction base="dms:Choice">
          <xsd:enumeration value="Verbose"/>
          <xsd:enumeration value="Minimal"/>
          <xsd:enumeration value="RoboRA"/>
          <xsd:enumeration value="Regular"/>
        </xsd:restriction>
      </xsd:simpleType>
    </xsd:element>
  </xsd:schema>
  <xsd:schema xmlns:xsd="http://www.w3.org/2001/XMLSchema" xmlns:xs="http://www.w3.org/2001/XMLSchema" xmlns:dms="http://schemas.microsoft.com/office/2006/documentManagement/types" xmlns:pc="http://schemas.microsoft.com/office/infopath/2007/PartnerControls" targetNamespace="fbab052d-e71a-4419-bea4-cf376ba4258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scroption xmlns="b379402f-2134-43e8-bb8c-e4eb8e0b0fb8" xsi:nil="true"/>
    <Verbose_x003f_ xmlns="b379402f-2134-43e8-bb8c-e4eb8e0b0fb8" xsi:nil="true"/>
    <Track xmlns="b379402f-2134-43e8-bb8c-e4eb8e0b0fb8" xsi:nil="true"/>
    <TemplateType xmlns="b379402f-2134-43e8-bb8c-e4eb8e0b0fb8" xsi:nil="true"/>
  </documentManagement>
</p:properties>
</file>

<file path=customXml/itemProps1.xml><?xml version="1.0" encoding="utf-8"?>
<ds:datastoreItem xmlns:ds="http://schemas.openxmlformats.org/officeDocument/2006/customXml" ds:itemID="{D27D924F-B341-4D02-88F9-ED26CF8A9607}">
  <ds:schemaRefs>
    <ds:schemaRef ds:uri="b379402f-2134-43e8-bb8c-e4eb8e0b0fb8"/>
    <ds:schemaRef ds:uri="fbab052d-e71a-4419-bea4-cf376ba425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C6FB889-FEFD-474D-815D-2056794D34D2}">
  <ds:schemaRefs>
    <ds:schemaRef ds:uri="http://schemas.microsoft.com/sharepoint/v3/contenttype/forms"/>
  </ds:schemaRefs>
</ds:datastoreItem>
</file>

<file path=customXml/itemProps3.xml><?xml version="1.0" encoding="utf-8"?>
<ds:datastoreItem xmlns:ds="http://schemas.openxmlformats.org/officeDocument/2006/customXml" ds:itemID="{16F88567-2C5B-4389-94D7-07864A087C34}">
  <ds:schemaRefs>
    <ds:schemaRef ds:uri="http://purl.org/dc/terms/"/>
    <ds:schemaRef ds:uri="http://schemas.openxmlformats.org/package/2006/metadata/core-properties"/>
    <ds:schemaRef ds:uri="b379402f-2134-43e8-bb8c-e4eb8e0b0fb8"/>
    <ds:schemaRef ds:uri="http://purl.org/dc/dcmitype/"/>
    <ds:schemaRef ds:uri="http://schemas.microsoft.com/office/infopath/2007/PartnerControls"/>
    <ds:schemaRef ds:uri="http://purl.org/dc/elements/1.1/"/>
    <ds:schemaRef ds:uri="http://schemas.microsoft.com/office/2006/documentManagement/types"/>
    <ds:schemaRef ds:uri="fbab052d-e71a-4419-bea4-cf376ba4258a"/>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12</TotalTime>
  <Words>1529</Words>
  <Application>Microsoft Office PowerPoint</Application>
  <PresentationFormat>Widescreen</PresentationFormat>
  <Paragraphs>144</Paragraphs>
  <Slides>11</Slides>
  <Notes>10</Notes>
  <HiddenSlides>0</HiddenSlides>
  <MMClips>17</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NSF 22-533 The Future of Work at the Human-Technology Frontier: Core Research</vt:lpstr>
      <vt:lpstr>Objectives of the TTS Proposal Category</vt:lpstr>
      <vt:lpstr>Definitions of “Scale”</vt:lpstr>
      <vt:lpstr>Definitions of “Scale”</vt:lpstr>
      <vt:lpstr>Collaborators/Partners</vt:lpstr>
      <vt:lpstr>Outcomes for TTS Projects</vt:lpstr>
      <vt:lpstr>Readiness and Rationale for Transition-to-Scale I</vt:lpstr>
      <vt:lpstr>Readiness and Rationale for Transition-to-Scale II</vt:lpstr>
      <vt:lpstr>Resources for Prospective PIs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NSF 21-548: The Future of Work at the Human-Technology Frontier: Core Research</dc:title>
  <dc:creator>Medina-Borja, Alexandra</dc:creator>
  <cp:lastModifiedBy>Behrend, Tara S.</cp:lastModifiedBy>
  <cp:revision>2</cp:revision>
  <dcterms:created xsi:type="dcterms:W3CDTF">2021-01-31T19:31:36Z</dcterms:created>
  <dcterms:modified xsi:type="dcterms:W3CDTF">2022-01-24T14:32:34Z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0x010100975130D4AEDE744693A2B2473E0B55A3</vt:lpwstr>
  </property>
</Properties>
</file>