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14" r:id="rId5"/>
    <p:sldId id="517" r:id="rId6"/>
    <p:sldId id="302" r:id="rId7"/>
    <p:sldId id="304" r:id="rId8"/>
    <p:sldId id="258" r:id="rId9"/>
    <p:sldId id="306" r:id="rId10"/>
    <p:sldId id="300" r:id="rId11"/>
    <p:sldId id="303" r:id="rId12"/>
    <p:sldId id="260" r:id="rId13"/>
    <p:sldId id="308" r:id="rId14"/>
    <p:sldId id="305" r:id="rId15"/>
    <p:sldId id="268" r:id="rId16"/>
    <p:sldId id="315" r:id="rId17"/>
    <p:sldId id="311" r:id="rId18"/>
    <p:sldId id="312" r:id="rId19"/>
    <p:sldId id="261" r:id="rId20"/>
    <p:sldId id="519" r:id="rId21"/>
    <p:sldId id="307" r:id="rId22"/>
    <p:sldId id="310" r:id="rId23"/>
    <p:sldId id="257" r:id="rId24"/>
    <p:sldId id="271" r:id="rId25"/>
    <p:sldId id="316" r:id="rId26"/>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Cosley" initials="Danco" lastIdx="8" clrIdx="0">
    <p:extLst>
      <p:ext uri="{19B8F6BF-5375-455C-9EA6-DF929625EA0E}">
        <p15:presenceInfo xmlns:p15="http://schemas.microsoft.com/office/powerpoint/2012/main" userId="Dan Cosley" providerId="None"/>
      </p:ext>
    </p:extLst>
  </p:cmAuthor>
  <p:cmAuthor id="2" name="Hout, Michael" initials="HM" lastIdx="1" clrIdx="1">
    <p:extLst>
      <p:ext uri="{19B8F6BF-5375-455C-9EA6-DF929625EA0E}">
        <p15:presenceInfo xmlns:p15="http://schemas.microsoft.com/office/powerpoint/2012/main" userId="S::7443928972@nsf.gov::cb4494f1-e7ac-415f-9f21-cb8d3b34527a" providerId="AD"/>
      </p:ext>
    </p:extLst>
  </p:cmAuthor>
  <p:cmAuthor id="3" name="Shen, Chia" initials="SC" lastIdx="2" clrIdx="2">
    <p:extLst>
      <p:ext uri="{19B8F6BF-5375-455C-9EA6-DF929625EA0E}">
        <p15:presenceInfo xmlns:p15="http://schemas.microsoft.com/office/powerpoint/2012/main" userId="S::7225727768@nsf.gov::8b15722d-f453-4c2a-8306-06b04ab07dc9" providerId="AD"/>
      </p:ext>
    </p:extLst>
  </p:cmAuthor>
  <p:cmAuthor id="4" name="Scheidt, Robert A." initials="SRA" lastIdx="5" clrIdx="3">
    <p:extLst>
      <p:ext uri="{19B8F6BF-5375-455C-9EA6-DF929625EA0E}">
        <p15:presenceInfo xmlns:p15="http://schemas.microsoft.com/office/powerpoint/2012/main" userId="S::7416472561@nsf.gov::656df025-b9e8-489b-8bed-53bc5520d7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7C3BF-731E-40FF-BD84-84031A7C8CBF}" v="48" dt="2022-01-18T21:34:58.355"/>
    <p1510:client id="{5DA4F84C-3E31-F6D3-514D-4470BBCA6851}" v="36" dt="2022-01-17T23:44:30.4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p:restoredTop sz="46528" autoAdjust="0"/>
  </p:normalViewPr>
  <p:slideViewPr>
    <p:cSldViewPr snapToGrid="0">
      <p:cViewPr varScale="1">
        <p:scale>
          <a:sx n="36" d="100"/>
          <a:sy n="36" d="100"/>
        </p:scale>
        <p:origin x="1264" y="4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0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will highlight key requirements of the National Science Foundation’s FY 2022 solicitation number NSF 22-533, “Future of Work at the Human-Technology Frontier: Core Research.”  The intent is to provide guidance and clarification for prospective PIs to submit a responsive proposal by the March 2</a:t>
            </a:r>
            <a:r>
              <a:rPr lang="en-US" baseline="30000" dirty="0"/>
              <a:t>rd</a:t>
            </a:r>
            <a:r>
              <a:rPr lang="en-US" dirty="0"/>
              <a:t> deadline.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not a substitute for the solicitation. Prospective PIs should read the solicitation carefully, as the solicitation establishes the definitive requirements for the FY2022 competition.</a:t>
            </a:r>
          </a:p>
          <a:p>
            <a:endParaRPr lang="en-US" dirty="0"/>
          </a:p>
          <a:p>
            <a:endParaRPr lang="en-US" dirty="0"/>
          </a:p>
        </p:txBody>
      </p:sp>
    </p:spTree>
    <p:extLst>
      <p:ext uri="{BB962C8B-B14F-4D97-AF65-F5344CB8AC3E}">
        <p14:creationId xmlns:p14="http://schemas.microsoft.com/office/powerpoint/2010/main" val="306163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The Proposal Submission Deadline is March 2, 2022.</a:t>
            </a:r>
          </a:p>
          <a:p>
            <a:endParaRPr lang="en-US" dirty="0"/>
          </a:p>
          <a:p>
            <a:r>
              <a:rPr lang="en-US" dirty="0"/>
              <a:t>Proposals must be submitted by 5 PM local time on March 2, 2022.</a:t>
            </a:r>
          </a:p>
        </p:txBody>
      </p:sp>
    </p:spTree>
    <p:extLst>
      <p:ext uri="{BB962C8B-B14F-4D97-AF65-F5344CB8AC3E}">
        <p14:creationId xmlns:p14="http://schemas.microsoft.com/office/powerpoint/2010/main" val="74559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Eligibility Requirements</a:t>
            </a:r>
          </a:p>
          <a:p>
            <a:pPr marL="457200" indent="-457200">
              <a:buFont typeface="Arial" panose="020B0604020202020204" pitchFamily="34" charset="0"/>
              <a:buChar char="•"/>
            </a:pPr>
            <a:r>
              <a:rPr lang="en-US" dirty="0"/>
              <a:t>PIs must hold an appointment at the US-based campus or office of an eligible Institution of Higher Education or non-profit organization.</a:t>
            </a:r>
            <a:endParaRPr lang="en-US" dirty="0">
              <a:cs typeface="Calibri"/>
            </a:endParaRPr>
          </a:p>
          <a:p>
            <a:pPr marL="457200" indent="-457200">
              <a:buFont typeface="Arial" panose="020B0604020202020204" pitchFamily="34" charset="0"/>
              <a:buChar char="•"/>
            </a:pPr>
            <a:r>
              <a:rPr lang="en-US" dirty="0"/>
              <a:t>There are no restrictions beyond those outlined in the PAPPG on who may serve as Co-PI, Senior Personnel or Consultant. </a:t>
            </a:r>
          </a:p>
          <a:p>
            <a:pPr marL="457200" indent="-457200">
              <a:buFont typeface="Arial" panose="020B0604020202020204" pitchFamily="34" charset="0"/>
              <a:buChar char="•"/>
            </a:pPr>
            <a:r>
              <a:rPr lang="en-US" sz="1200" dirty="0"/>
              <a:t>An individual may appear as PI, Co-PI, Senior Personnel, Other Personnel, or Consultant on </a:t>
            </a:r>
            <a:r>
              <a:rPr lang="en-US" sz="1200" b="1" i="1" dirty="0"/>
              <a:t>only one </a:t>
            </a:r>
            <a:r>
              <a:rPr lang="en-US" sz="1200" dirty="0"/>
              <a:t>proposal submitted in response to the FY </a:t>
            </a:r>
            <a:r>
              <a:rPr lang="en-US" dirty="0"/>
              <a:t>2022 </a:t>
            </a:r>
            <a:r>
              <a:rPr lang="en-US" sz="1200" dirty="0"/>
              <a:t>FW-HTF solicitation.</a:t>
            </a:r>
            <a:r>
              <a:rPr lang="en-US" dirty="0"/>
              <a:t> </a:t>
            </a:r>
            <a:endParaRPr lang="en-US" sz="1200" dirty="0"/>
          </a:p>
          <a:p>
            <a:pPr marL="171450" indent="-171450">
              <a:spcAft>
                <a:spcPts val="600"/>
              </a:spcAft>
              <a:buFont typeface="Arial" panose="020B0604020202020204" pitchFamily="34" charset="0"/>
              <a:buChar char="•"/>
            </a:pPr>
            <a:r>
              <a:rPr lang="en-US" sz="1200" dirty="0"/>
              <a:t>Subsequent submissions will be returned without review.</a:t>
            </a:r>
            <a:r>
              <a:rPr lang="en-US" dirty="0"/>
              <a:t> </a:t>
            </a:r>
            <a:endParaRPr lang="en-US" sz="1200" dirty="0">
              <a:cs typeface="Calibri"/>
            </a:endParaRPr>
          </a:p>
          <a:p>
            <a:pPr marL="171450" indent="-171450">
              <a:spcAft>
                <a:spcPts val="600"/>
              </a:spcAft>
              <a:buFont typeface="Arial" panose="020B0604020202020204" pitchFamily="34" charset="0"/>
              <a:buChar char="•"/>
            </a:pPr>
            <a:r>
              <a:rPr lang="en-US" sz="1200" b="1" i="1" dirty="0"/>
              <a:t>This eligibility constraint will be strictly enforced!</a:t>
            </a:r>
            <a:endParaRPr lang="en-US" sz="1200" b="1" i="1" dirty="0">
              <a:cs typeface="Calibri"/>
            </a:endParaRP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741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241300" indent="-228600">
              <a:lnSpc>
                <a:spcPts val="3190"/>
              </a:lnSpc>
              <a:spcBef>
                <a:spcPts val="670"/>
              </a:spcBef>
              <a:buFont typeface="Arial"/>
              <a:buChar char="•"/>
              <a:tabLst>
                <a:tab pos="241300" algn="l"/>
              </a:tabLst>
            </a:pPr>
            <a:r>
              <a:rPr lang="en-US" dirty="0"/>
              <a:t>Three categories of FW-HTF proposals are solicited for the FY22 competition. Note that the funding levels have changed from the FY21 solicitation.</a:t>
            </a:r>
          </a:p>
          <a:p>
            <a:pPr marL="241300" indent="-228600">
              <a:lnSpc>
                <a:spcPts val="3190"/>
              </a:lnSpc>
              <a:spcBef>
                <a:spcPts val="670"/>
              </a:spcBef>
              <a:buFont typeface="Arial"/>
              <a:buChar char="•"/>
              <a:tabLst>
                <a:tab pos="241300" algn="l"/>
              </a:tabLst>
            </a:pPr>
            <a:r>
              <a:rPr lang="en-US" dirty="0"/>
              <a:t>- proposals for project development grants may have budgets up to 150 thousand dollars for a period of 1 year.</a:t>
            </a:r>
          </a:p>
          <a:p>
            <a:pPr marL="241300" indent="-228600">
              <a:lnSpc>
                <a:spcPts val="3190"/>
              </a:lnSpc>
              <a:spcBef>
                <a:spcPts val="670"/>
              </a:spcBef>
              <a:buFont typeface="Arial"/>
              <a:buChar char="•"/>
              <a:tabLst>
                <a:tab pos="241300" algn="l"/>
              </a:tabLst>
            </a:pPr>
            <a:r>
              <a:rPr lang="en-US" dirty="0"/>
              <a:t>- proposals for research grants may have budgets up to 2 million dollars and a duration up to 4 years.</a:t>
            </a:r>
          </a:p>
          <a:p>
            <a:pPr marL="241300" indent="-228600">
              <a:lnSpc>
                <a:spcPts val="3190"/>
              </a:lnSpc>
              <a:spcBef>
                <a:spcPts val="670"/>
              </a:spcBef>
              <a:buFont typeface="Arial"/>
              <a:buChar char="•"/>
              <a:tabLst>
                <a:tab pos="241300" algn="l"/>
              </a:tabLst>
            </a:pPr>
            <a:r>
              <a:rPr lang="en-US" dirty="0"/>
              <a:t>- transition to scale proposals may have budgets up to 4 million dollars and a duration of up to 5 years.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Project Development Grants</a:t>
            </a:r>
            <a:r>
              <a:rPr lang="en-US" dirty="0">
                <a:latin typeface="+mn-lt"/>
              </a:rPr>
              <a:t> support a range of </a:t>
            </a:r>
            <a:r>
              <a:rPr lang="en-US" b="1" i="1" dirty="0">
                <a:latin typeface="+mn-lt"/>
              </a:rPr>
              <a:t>planning activities </a:t>
            </a:r>
            <a:r>
              <a:rPr lang="en-US" dirty="0">
                <a:latin typeface="+mn-lt"/>
              </a:rPr>
              <a:t>that are meant to help teams that are not ready for FW-HTF research projects to formulate research questions, develop plans, and recruit partners.</a:t>
            </a:r>
            <a:r>
              <a:rPr lang="en-US" dirty="0"/>
              <a:t>  </a:t>
            </a:r>
            <a:endParaRPr lang="en-US" dirty="0">
              <a:latin typeface="+mn-lt"/>
            </a:endParaRPr>
          </a:p>
          <a:p>
            <a:r>
              <a:rPr lang="en-US" dirty="0"/>
              <a:t>Project Development  </a:t>
            </a:r>
            <a:r>
              <a:rPr lang="en-US" dirty="0">
                <a:latin typeface="+mn-lt"/>
              </a:rPr>
              <a:t>proposals should</a:t>
            </a:r>
            <a:endParaRPr lang="en-US" dirty="0"/>
          </a:p>
          <a:p>
            <a:pPr marL="742950" lvl="1" indent="-285750" algn="l">
              <a:spcBef>
                <a:spcPts val="1200"/>
              </a:spcBef>
              <a:buFont typeface="Arial"/>
              <a:buChar char="•"/>
            </a:pPr>
            <a:r>
              <a:rPr lang="en-US" sz="2400" dirty="0"/>
              <a:t>Build multidisciplinary teams of the needed size and scope</a:t>
            </a:r>
          </a:p>
          <a:p>
            <a:pPr marL="742950" lvl="1" indent="-285750" algn="l">
              <a:spcBef>
                <a:spcPts val="500"/>
              </a:spcBef>
              <a:buFont typeface="Arial"/>
              <a:buChar char="•"/>
            </a:pPr>
            <a:r>
              <a:rPr lang="en-US" sz="2400" dirty="0"/>
              <a:t>Connect with relevant stakeholders and partners</a:t>
            </a:r>
          </a:p>
          <a:p>
            <a:pPr marL="742950" lvl="1" indent="-285750" algn="l">
              <a:spcBef>
                <a:spcPts val="500"/>
              </a:spcBef>
              <a:buFont typeface="Arial"/>
              <a:buChar char="•"/>
            </a:pPr>
            <a:r>
              <a:rPr lang="en-US" sz="2400" dirty="0"/>
              <a:t>Explore targeted work context(s) and/or dimensions of scale</a:t>
            </a:r>
          </a:p>
          <a:p>
            <a:pPr marL="742950" lvl="1" indent="-285750" algn="l">
              <a:spcBef>
                <a:spcPts val="500"/>
              </a:spcBef>
              <a:buFont typeface="Arial"/>
              <a:buChar char="•"/>
            </a:pPr>
            <a:r>
              <a:rPr lang="en-US" sz="2400" dirty="0"/>
              <a:t>Define high-impact, fundamental research questions and methods</a:t>
            </a:r>
          </a:p>
          <a:p>
            <a:pPr marL="742950" lvl="1" indent="-285750" algn="l">
              <a:spcBef>
                <a:spcPts val="500"/>
              </a:spcBef>
              <a:buFont typeface="Arial"/>
              <a:buChar char="•"/>
            </a:pPr>
            <a:r>
              <a:rPr lang="en-US" sz="2400" dirty="0"/>
              <a:t>Demonstrate intrinsic intellectual merit and broader impact</a:t>
            </a:r>
          </a:p>
          <a:p>
            <a:pPr marL="742950" lvl="1" indent="-285750" algn="l">
              <a:spcBef>
                <a:spcPts val="500"/>
              </a:spcBef>
              <a:buFont typeface="Arial"/>
              <a:buChar char="•"/>
            </a:pPr>
            <a:r>
              <a:rPr lang="en-US" sz="2400" dirty="0"/>
              <a:t>Justify the need for a development grant, versus writing a full proposal</a:t>
            </a:r>
          </a:p>
          <a:p>
            <a:r>
              <a:rPr lang="en-US" dirty="0">
                <a:latin typeface="+mn-lt"/>
              </a:rPr>
              <a:t>Activities within scope include, but are not limited to, travel, workshops, stakeholder meetings, data collection, and preliminary experiments.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conclusion of the Project Development Grant, researchers should be prepared to pursue a well-defined research project.</a:t>
            </a:r>
            <a:endParaRPr lang="en-US" dirty="0"/>
          </a:p>
        </p:txBody>
      </p:sp>
    </p:spTree>
    <p:extLst>
      <p:ext uri="{BB962C8B-B14F-4D97-AF65-F5344CB8AC3E}">
        <p14:creationId xmlns:p14="http://schemas.microsoft.com/office/powerpoint/2010/main" val="376742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Research grants support projects that will </a:t>
            </a:r>
            <a:r>
              <a:rPr lang="en-US" b="1" i="1" dirty="0"/>
              <a:t>advance fundamental </a:t>
            </a:r>
            <a:r>
              <a:rPr lang="en-US" b="1" i="1" dirty="0">
                <a:latin typeface="+mn-lt"/>
              </a:rPr>
              <a:t>understanding</a:t>
            </a:r>
            <a:r>
              <a:rPr lang="en-US" dirty="0">
                <a:latin typeface="+mn-lt"/>
              </a:rPr>
              <a:t> of the human-technology partnership in the context of future work, through:</a:t>
            </a:r>
          </a:p>
          <a:p>
            <a:pPr marL="457200" indent="-457200">
              <a:buFont typeface="Arial" panose="020B0604020202020204" pitchFamily="34" charset="0"/>
              <a:buChar char="•"/>
            </a:pPr>
            <a:r>
              <a:rPr lang="en-US" dirty="0">
                <a:latin typeface="+mn-lt"/>
              </a:rPr>
              <a:t>Synthesis of expertise from multiple fields and sectors;</a:t>
            </a:r>
          </a:p>
          <a:p>
            <a:pPr marL="457200" indent="-457200">
              <a:buFont typeface="Arial" panose="020B0604020202020204" pitchFamily="34" charset="0"/>
              <a:buChar char="•"/>
            </a:pPr>
            <a:r>
              <a:rPr lang="en-US" dirty="0">
                <a:latin typeface="+mn-lt"/>
              </a:rPr>
              <a:t>Creation of new or expanded frameworks for research on work;</a:t>
            </a:r>
          </a:p>
          <a:p>
            <a:pPr marL="457200" indent="-457200">
              <a:buFont typeface="Arial" panose="020B0604020202020204" pitchFamily="34" charset="0"/>
              <a:buChar char="•"/>
            </a:pPr>
            <a:r>
              <a:rPr lang="en-US" dirty="0">
                <a:latin typeface="+mn-lt"/>
              </a:rPr>
              <a:t>Modifications of work activities, training, workplaces, and outcomes;</a:t>
            </a:r>
          </a:p>
          <a:p>
            <a:pPr marL="457200" indent="-457200">
              <a:buFont typeface="Arial" panose="020B0604020202020204" pitchFamily="34" charset="0"/>
              <a:buChar char="•"/>
            </a:pPr>
            <a:r>
              <a:rPr lang="en-US" dirty="0">
                <a:latin typeface="+mn-lt"/>
              </a:rPr>
              <a:t>Illumination of the technical, human, and social dimensions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 Grant outcomes should make fundamental, convergent contributions that shape future FW-HTF study and design, and lead to tangible social impact.</a:t>
            </a:r>
            <a:endParaRPr lang="en-US" dirty="0"/>
          </a:p>
        </p:txBody>
      </p:sp>
    </p:spTree>
    <p:extLst>
      <p:ext uri="{BB962C8B-B14F-4D97-AF65-F5344CB8AC3E}">
        <p14:creationId xmlns:p14="http://schemas.microsoft.com/office/powerpoint/2010/main" val="186237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sz="1200" dirty="0">
                <a:latin typeface="+mn-lt"/>
              </a:rPr>
              <a:t>• Transition-to-scale projects will build upon prior research outcomes to examine FW-HTF research issues at scale, to better incorporate stakeholder concerns, and to accommodate diverse future work conditions. </a:t>
            </a:r>
          </a:p>
          <a:p>
            <a:r>
              <a:rPr lang="en-US" sz="1200" dirty="0">
                <a:latin typeface="+mn-lt"/>
              </a:rPr>
              <a:t>• Transition-to-scale projects will:</a:t>
            </a:r>
          </a:p>
          <a:p>
            <a:pPr marL="457200" indent="-457200">
              <a:spcBef>
                <a:spcPts val="1200"/>
              </a:spcBef>
              <a:buFont typeface="Arial" panose="020B0604020202020204" pitchFamily="34" charset="0"/>
              <a:buChar char="•"/>
            </a:pPr>
            <a:r>
              <a:rPr lang="en-US" sz="1200" dirty="0">
                <a:latin typeface="+mn-lt"/>
              </a:rPr>
              <a:t>Entail more extensive data collection at different levels – for example in different sectors or locations at regional, national, or international levels; </a:t>
            </a:r>
          </a:p>
          <a:p>
            <a:pPr marL="457200" indent="-457200">
              <a:buFont typeface="Arial" panose="020B0604020202020204" pitchFamily="34" charset="0"/>
              <a:buChar char="•"/>
            </a:pPr>
            <a:r>
              <a:rPr lang="en-US" sz="1200" dirty="0">
                <a:latin typeface="+mn-lt"/>
              </a:rPr>
              <a:t>They will document factors that may enhance, moderate, or constrain the effects of innovations in work or work organization, approaches to worker learning, or the design of new human-technology partnerships;</a:t>
            </a:r>
          </a:p>
          <a:p>
            <a:pPr marL="457200" indent="-457200">
              <a:buFont typeface="Arial" panose="020B0604020202020204" pitchFamily="34" charset="0"/>
              <a:buChar char="•"/>
            </a:pPr>
            <a:r>
              <a:rPr lang="en-US" sz="1200" dirty="0">
                <a:latin typeface="+mn-lt"/>
              </a:rPr>
              <a:t>They will inform the larger FW-HTF community's efforts to build and inform future implementation, transition-to-practice development, and impact studies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For additional information on this new award category, please refer to the accompanying presentation, </a:t>
            </a:r>
            <a:r>
              <a:rPr lang="en-US" sz="1200" i="1" dirty="0">
                <a:cs typeface="Calibri"/>
              </a:rPr>
              <a:t>"Guidance on FW-HTF-T submissions"</a:t>
            </a:r>
          </a:p>
          <a:p>
            <a:endParaRPr lang="en-US" dirty="0"/>
          </a:p>
        </p:txBody>
      </p:sp>
    </p:spTree>
    <p:extLst>
      <p:ext uri="{BB962C8B-B14F-4D97-AF65-F5344CB8AC3E}">
        <p14:creationId xmlns:p14="http://schemas.microsoft.com/office/powerpoint/2010/main" val="105893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sz="1200" b="0" spc="-55" dirty="0">
                <a:latin typeface="Calibri Light"/>
                <a:cs typeface="Calibri Light"/>
              </a:rPr>
              <a:t>Additional </a:t>
            </a:r>
            <a:r>
              <a:rPr lang="en-US" sz="1200" b="0" spc="-40" dirty="0">
                <a:latin typeface="Calibri Light"/>
                <a:cs typeface="Calibri Light"/>
              </a:rPr>
              <a:t>Sections </a:t>
            </a:r>
            <a:r>
              <a:rPr lang="en-US" sz="1200" spc="-135" dirty="0">
                <a:latin typeface="Calibri Light"/>
                <a:cs typeface="Calibri Light"/>
              </a:rPr>
              <a:t>R</a:t>
            </a:r>
            <a:r>
              <a:rPr lang="en-US" sz="1200" spc="-40" dirty="0">
                <a:latin typeface="Calibri Light"/>
                <a:cs typeface="Calibri Light"/>
              </a:rPr>
              <a:t>e</a:t>
            </a:r>
            <a:r>
              <a:rPr lang="en-US" sz="1200" spc="-50" dirty="0">
                <a:latin typeface="Calibri Light"/>
                <a:cs typeface="Calibri Light"/>
              </a:rPr>
              <a:t>q</a:t>
            </a:r>
            <a:r>
              <a:rPr lang="en-US" sz="1200" spc="-75" dirty="0">
                <a:latin typeface="Calibri Light"/>
                <a:cs typeface="Calibri Light"/>
              </a:rPr>
              <a:t>u</a:t>
            </a:r>
            <a:r>
              <a:rPr lang="en-US" sz="1200" spc="-20" dirty="0">
                <a:latin typeface="Calibri Light"/>
                <a:cs typeface="Calibri Light"/>
              </a:rPr>
              <a:t>i</a:t>
            </a:r>
            <a:r>
              <a:rPr lang="en-US" sz="1200" spc="-120" dirty="0">
                <a:latin typeface="Calibri Light"/>
                <a:cs typeface="Calibri Light"/>
              </a:rPr>
              <a:t>r</a:t>
            </a:r>
            <a:r>
              <a:rPr lang="en-US" sz="1200" spc="-60" dirty="0">
                <a:latin typeface="Calibri Light"/>
                <a:cs typeface="Calibri Light"/>
              </a:rPr>
              <a:t>e</a:t>
            </a:r>
            <a:r>
              <a:rPr lang="en-US" sz="1200" spc="-25" dirty="0">
                <a:latin typeface="Calibri Light"/>
                <a:cs typeface="Calibri Light"/>
              </a:rPr>
              <a:t>d</a:t>
            </a:r>
            <a:r>
              <a:rPr lang="en-US" sz="1200" spc="-135" dirty="0">
                <a:latin typeface="Calibri Light"/>
                <a:cs typeface="Calibri Light"/>
              </a:rPr>
              <a:t> </a:t>
            </a:r>
          </a:p>
          <a:p>
            <a:pPr marL="12700">
              <a:lnSpc>
                <a:spcPct val="100000"/>
              </a:lnSpc>
              <a:spcAft>
                <a:spcPts val="600"/>
              </a:spcAft>
            </a:pPr>
            <a:r>
              <a:rPr lang="en-US" sz="1200" dirty="0">
                <a:cs typeface="Calibri"/>
              </a:rPr>
              <a:t>In addition to the standard required sections described in NSF’s </a:t>
            </a:r>
            <a:r>
              <a:rPr lang="en-US" sz="1200" b="0" i="0" u="none" strike="noStrike" kern="1200" dirty="0">
                <a:solidFill>
                  <a:schemeClr val="tx1"/>
                </a:solidFill>
                <a:effectLst/>
                <a:latin typeface="+mn-lt"/>
                <a:ea typeface="+mn-ea"/>
                <a:cs typeface="+mn-cs"/>
              </a:rPr>
              <a:t>Proposal &amp; Award Policies &amp; Procedures Guide, or </a:t>
            </a:r>
            <a:r>
              <a:rPr lang="en-US" sz="1200" dirty="0">
                <a:cs typeface="Calibri"/>
              </a:rPr>
              <a:t>PAPPG, the Project Description of an FW-HTF proposal MUST include the following separate sections, clearly labeled with these specified headings:</a:t>
            </a:r>
          </a:p>
          <a:p>
            <a:pPr marL="469900" indent="-457200">
              <a:lnSpc>
                <a:spcPct val="100000"/>
              </a:lnSpc>
              <a:spcAft>
                <a:spcPts val="600"/>
              </a:spcAft>
              <a:buFont typeface="Arial" panose="020B0604020202020204" pitchFamily="34" charset="0"/>
              <a:buChar char="•"/>
            </a:pPr>
            <a:r>
              <a:rPr lang="en-US" sz="1200" b="1" i="1" spc="-5" dirty="0">
                <a:cs typeface="Calibri"/>
              </a:rPr>
              <a:t>Work Context – </a:t>
            </a:r>
            <a:r>
              <a:rPr lang="en-US" sz="1200" b="0" i="0" spc="-5" dirty="0">
                <a:cs typeface="Calibri"/>
              </a:rPr>
              <a:t>This</a:t>
            </a:r>
            <a:r>
              <a:rPr lang="en-US" sz="1200" b="1" i="1" spc="-5" dirty="0">
                <a:cs typeface="Calibri"/>
              </a:rPr>
              <a:t> </a:t>
            </a:r>
            <a:r>
              <a:rPr lang="en-US" sz="1200" spc="-5" dirty="0">
                <a:cs typeface="Calibri"/>
              </a:rPr>
              <a:t>section will clearly identify and define the work domain, workers, and workplaces, and the scope and scale of outcomes and benefits envisioned;</a:t>
            </a:r>
          </a:p>
          <a:p>
            <a:pPr marL="469900" indent="-457200">
              <a:lnSpc>
                <a:spcPct val="100000"/>
              </a:lnSpc>
              <a:spcAft>
                <a:spcPts val="600"/>
              </a:spcAft>
              <a:buFont typeface="Arial" panose="020B0604020202020204" pitchFamily="34" charset="0"/>
              <a:buChar char="•"/>
            </a:pPr>
            <a:r>
              <a:rPr lang="en-US" sz="1200" b="1" i="1" spc="-5" dirty="0">
                <a:cs typeface="Calibri"/>
              </a:rPr>
              <a:t>Integrative Research – </a:t>
            </a:r>
            <a:r>
              <a:rPr lang="en-US" sz="1200" b="0" i="0" spc="-5" dirty="0">
                <a:cs typeface="Calibri"/>
              </a:rPr>
              <a:t>This section </a:t>
            </a:r>
            <a:r>
              <a:rPr lang="en-US" sz="1200" spc="-5" dirty="0">
                <a:cs typeface="Calibri"/>
              </a:rPr>
              <a:t>will describe how knowledge, techniques, and expertise from multiple fields and sectors will create new and expanded frameworks for addressing research goals; </a:t>
            </a:r>
          </a:p>
          <a:p>
            <a:pPr marL="469900" indent="-457200">
              <a:lnSpc>
                <a:spcPct val="100000"/>
              </a:lnSpc>
              <a:spcAft>
                <a:spcPts val="600"/>
              </a:spcAft>
              <a:buFont typeface="Arial" panose="020B0604020202020204" pitchFamily="34" charset="0"/>
              <a:buChar char="•"/>
            </a:pPr>
            <a:r>
              <a:rPr lang="en-US" sz="1200" b="1" i="1" dirty="0">
                <a:cs typeface="Calibri"/>
              </a:rPr>
              <a:t>Methods, Measures, and Metrics – </a:t>
            </a:r>
            <a:r>
              <a:rPr lang="en-US" sz="1200" b="0" i="0" dirty="0">
                <a:cs typeface="Calibri"/>
              </a:rPr>
              <a:t>This section </a:t>
            </a:r>
            <a:r>
              <a:rPr lang="en-US" sz="1200" dirty="0">
                <a:cs typeface="Calibri"/>
              </a:rPr>
              <a:t>will describe how progress and outcomes of the project will be assessed.</a:t>
            </a:r>
            <a:endParaRPr lang="en-US" sz="1200" dirty="0">
              <a:latin typeface="+mn-lt"/>
              <a:cs typeface="Calibri"/>
            </a:endParaRPr>
          </a:p>
          <a:p>
            <a:pPr marL="469900" indent="-457200">
              <a:spcAft>
                <a:spcPts val="600"/>
              </a:spcAft>
              <a:buFont typeface="Arial" panose="020B0604020202020204" pitchFamily="34" charset="0"/>
              <a:buChar char="•"/>
            </a:pPr>
            <a:r>
              <a:rPr lang="en-US" b="1" i="1" dirty="0">
                <a:cs typeface="Calibri"/>
              </a:rPr>
              <a:t>Access and Inclusion – </a:t>
            </a:r>
            <a:r>
              <a:rPr lang="en-US" b="0" i="0" dirty="0">
                <a:cs typeface="Calibri"/>
              </a:rPr>
              <a:t>This section should address meaningful enhancements to inclusion and equity in the context of the Future of Work.</a:t>
            </a:r>
            <a:endParaRPr lang="en-US" b="1" i="1" dirty="0">
              <a:cs typeface="Calibri"/>
            </a:endParaRPr>
          </a:p>
          <a:p>
            <a:endParaRPr lang="en-US" dirty="0">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cs typeface="Calibri" panose="020F0502020204030204"/>
              </a:rPr>
              <a:t>Two new requirements should be noted. </a:t>
            </a:r>
          </a:p>
          <a:p>
            <a:endParaRPr lang="en-US" dirty="0"/>
          </a:p>
          <a:p>
            <a:pPr marL="457200" indent="-457200">
              <a:buFont typeface="Arial,Sans-Serif"/>
              <a:buChar char="•"/>
            </a:pPr>
            <a:r>
              <a:rPr lang="en-US" dirty="0"/>
              <a:t>New in FY22, proposals must specify O*NET code or codes corresponding to the job of focus. Overly general projects that do not correspond to a particular job are not appropriate for FW-HTF. (See supplemental webinar for guidance/instructions on O*NET codes)</a:t>
            </a:r>
            <a:endParaRPr lang="en-US" dirty="0">
              <a:cs typeface="Calibri"/>
            </a:endParaRPr>
          </a:p>
          <a:p>
            <a:pPr marL="457200" indent="-457200">
              <a:buFont typeface="Arial,Sans-Serif"/>
              <a:buChar char="•"/>
            </a:pPr>
            <a:endParaRPr lang="en-US" dirty="0"/>
          </a:p>
          <a:p>
            <a:pPr marL="457200" indent="-457200">
              <a:buFont typeface="Arial,Sans-Serif"/>
              <a:buChar char="•"/>
            </a:pPr>
            <a:r>
              <a:rPr lang="en-US" dirty="0"/>
              <a:t>Proposals must also specify three key words corresponding to the future work, future worker, and future technology in the proposal.</a:t>
            </a:r>
            <a:endParaRPr lang="en-US" dirty="0">
              <a:cs typeface="Calibri"/>
            </a:endParaRPr>
          </a:p>
        </p:txBody>
      </p:sp>
    </p:spTree>
    <p:extLst>
      <p:ext uri="{BB962C8B-B14F-4D97-AF65-F5344CB8AC3E}">
        <p14:creationId xmlns:p14="http://schemas.microsoft.com/office/powerpoint/2010/main" val="119678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spcAft>
                <a:spcPts val="600"/>
              </a:spcAft>
            </a:pPr>
            <a:r>
              <a:rPr lang="en-US" dirty="0"/>
              <a:t>In addition to the Supplemental Documents described by the PAPPG, FW-HTF-Research and FW-HTF-Transition-to-scale </a:t>
            </a:r>
            <a:r>
              <a:rPr lang="en-US" b="0" dirty="0"/>
              <a:t>proposals</a:t>
            </a:r>
            <a:r>
              <a:rPr lang="en-US" b="1" dirty="0"/>
              <a:t> </a:t>
            </a:r>
            <a:r>
              <a:rPr lang="en-US" dirty="0"/>
              <a:t>MUST include:</a:t>
            </a:r>
          </a:p>
          <a:p>
            <a:pPr marL="171450" indent="-171450">
              <a:spcAft>
                <a:spcPts val="600"/>
              </a:spcAft>
              <a:buFont typeface="Arial" panose="020B0604020202020204" pitchFamily="34" charset="0"/>
              <a:buChar char="•"/>
            </a:pPr>
            <a:r>
              <a:rPr lang="en-US" dirty="0"/>
              <a:t>A </a:t>
            </a:r>
            <a:r>
              <a:rPr lang="en-US" b="1" i="1" dirty="0"/>
              <a:t>Management and Coordination Plan</a:t>
            </a:r>
            <a:r>
              <a:rPr lang="en-US" dirty="0"/>
              <a:t> - describing specific steps the project team plans to take to achieve the goal of convergent research, in which knowledge, techniques, and expertise from multiple fields and sectors create new and expanded frameworks for addressing research goals;</a:t>
            </a:r>
          </a:p>
          <a:p>
            <a:pPr marL="171450" indent="-171450">
              <a:spcAft>
                <a:spcPts val="600"/>
              </a:spcAft>
              <a:buFont typeface="Arial" panose="020B0604020202020204" pitchFamily="34" charset="0"/>
              <a:buChar char="•"/>
            </a:pPr>
            <a:r>
              <a:rPr lang="en-US" dirty="0"/>
              <a:t>A </a:t>
            </a:r>
            <a:r>
              <a:rPr lang="en-US" b="1" dirty="0"/>
              <a:t>List of Project Personnel and Partner Institutions </a:t>
            </a:r>
            <a:r>
              <a:rPr lang="en-US" dirty="0"/>
              <a:t>- providing current, accurate information for all personnel and institutions involved in the project.</a:t>
            </a:r>
          </a:p>
          <a:p>
            <a:pPr marL="171450" indent="-1714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487164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latin typeface="+mn-lt"/>
              </a:rPr>
              <a:t>No solicitation-specific supplemental documents are required for Project Development proposals.  </a:t>
            </a:r>
          </a:p>
          <a:p>
            <a:r>
              <a:rPr lang="en-US" dirty="0">
                <a:latin typeface="+mn-lt"/>
              </a:rPr>
              <a:t>Please follow the proposal submission guidelines outlined in the FW-HTF Program Solicitation and the NSF Proposal &amp; Award Policies &amp; Procedures Guide.</a:t>
            </a:r>
            <a:endParaRPr lang="en-US" dirty="0"/>
          </a:p>
        </p:txBody>
      </p:sp>
    </p:spTree>
    <p:extLst>
      <p:ext uri="{BB962C8B-B14F-4D97-AF65-F5344CB8AC3E}">
        <p14:creationId xmlns:p14="http://schemas.microsoft.com/office/powerpoint/2010/main" val="197963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cs typeface="Calibri"/>
              </a:rPr>
              <a:t>FW-HTF is led by the Engineering and SBE Directorates, joined by the CISE and EHR Directorates and the Office of Integrative Activities. The program is stewarded by the ENG / EFMA office.</a:t>
            </a:r>
          </a:p>
          <a:p>
            <a:pPr defTabSz="949478">
              <a:defRPr/>
            </a:pPr>
            <a:endParaRPr lang="en-US" dirty="0">
              <a:cs typeface="Calibri"/>
            </a:endParaRPr>
          </a:p>
          <a:p>
            <a:pPr marL="0" marR="0" lvl="0" indent="0" algn="l" defTabSz="949478" rtl="0" eaLnBrk="1" fontAlgn="auto" latinLnBrk="0" hangingPunct="1">
              <a:lnSpc>
                <a:spcPct val="100000"/>
              </a:lnSpc>
              <a:spcBef>
                <a:spcPts val="0"/>
              </a:spcBef>
              <a:spcAft>
                <a:spcPts val="0"/>
              </a:spcAft>
              <a:buClrTx/>
              <a:buSzTx/>
              <a:buFontTx/>
              <a:buNone/>
              <a:tabLst/>
              <a:defRPr/>
            </a:pPr>
            <a:r>
              <a:rPr lang="en-US" dirty="0">
                <a:cs typeface="Calibri"/>
              </a:rPr>
              <a:t>FW-HTF is overseen by a Steering Committee comprising Division Directors from ENG, SBE, CISE, and EHR. </a:t>
            </a:r>
          </a:p>
          <a:p>
            <a:pPr marL="0" marR="0" lvl="0" indent="0" algn="l" defTabSz="949478"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49478" rtl="0" eaLnBrk="1" fontAlgn="auto" latinLnBrk="0" hangingPunct="1">
              <a:lnSpc>
                <a:spcPct val="100000"/>
              </a:lnSpc>
              <a:spcBef>
                <a:spcPts val="0"/>
              </a:spcBef>
              <a:spcAft>
                <a:spcPts val="0"/>
              </a:spcAft>
              <a:buClrTx/>
              <a:buSzTx/>
              <a:buFontTx/>
              <a:buNone/>
              <a:tabLst/>
              <a:defRPr/>
            </a:pPr>
            <a:r>
              <a:rPr lang="en-US" dirty="0">
                <a:cs typeface="Calibri"/>
              </a:rPr>
              <a:t>Day-to-day operations of FW-HTF are carried out by a Working Group that models and reflects the interdisciplinary ambitions of the program. </a:t>
            </a:r>
          </a:p>
          <a:p>
            <a:pPr defTabSz="949478">
              <a:defRPr/>
            </a:pPr>
            <a:endParaRPr lang="en-US" dirty="0">
              <a:cs typeface="Calibri"/>
            </a:endParaRPr>
          </a:p>
          <a:p>
            <a:pPr defTabSz="949478">
              <a:defRPr/>
            </a:pPr>
            <a:endParaRPr lang="en-US" dirty="0"/>
          </a:p>
        </p:txBody>
      </p:sp>
      <p:sp>
        <p:nvSpPr>
          <p:cNvPr id="4" name="Slide Number Placeholder 3"/>
          <p:cNvSpPr>
            <a:spLocks noGrp="1"/>
          </p:cNvSpPr>
          <p:nvPr>
            <p:ph type="sldNum" sz="quarter" idx="10"/>
          </p:nvPr>
        </p:nvSpPr>
        <p:spPr/>
        <p:txBody>
          <a:bodyPr/>
          <a:lstStyle/>
          <a:p>
            <a:pPr defTabSz="759582">
              <a:defRPr/>
            </a:pPr>
            <a:fld id="{A15C1C9C-4C3E-46DE-B938-9C7061AD7349}" type="slidenum">
              <a:rPr lang="en-US">
                <a:solidFill>
                  <a:prstClr val="black"/>
                </a:solidFill>
                <a:latin typeface="Calibri"/>
              </a:rPr>
              <a:pPr defTabSz="759582">
                <a:defRPr/>
              </a:pPr>
              <a:t>2</a:t>
            </a:fld>
            <a:endParaRPr lang="en-US">
              <a:solidFill>
                <a:prstClr val="black"/>
              </a:solidFill>
              <a:latin typeface="Calibri"/>
            </a:endParaRPr>
          </a:p>
        </p:txBody>
      </p:sp>
    </p:spTree>
    <p:extLst>
      <p:ext uri="{BB962C8B-B14F-4D97-AF65-F5344CB8AC3E}">
        <p14:creationId xmlns:p14="http://schemas.microsoft.com/office/powerpoint/2010/main" val="3545552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behalf of the Program Officers serving the Future of Work at the Human Technology Frontier program… </a:t>
            </a:r>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 we thank you for your interest in solicitation NSF 22-533: the Future of Work at the Human-Technology Frontier: Core Research program.</a:t>
            </a:r>
          </a:p>
          <a:p>
            <a:r>
              <a:rPr lang="en-US" dirty="0"/>
              <a:t>    </a:t>
            </a:r>
          </a:p>
          <a:p>
            <a:r>
              <a:rPr dirty="0"/>
              <a:t>We look forward to receiving your submissions by </a:t>
            </a:r>
            <a:r>
              <a:rPr lang="en-US" dirty="0"/>
              <a:t>March</a:t>
            </a:r>
            <a:r>
              <a:rPr dirty="0"/>
              <a:t> </a:t>
            </a:r>
            <a:r>
              <a:rPr lang="en-US" dirty="0"/>
              <a:t>2, 2022</a:t>
            </a:r>
            <a:r>
              <a:rPr dirty="0"/>
              <a:t>.</a:t>
            </a:r>
          </a:p>
          <a:p>
            <a:r>
              <a:rP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please contact the program officers at fwhtf-contacts@nsf.gov, and visit our landing page website at www.nsf.gov/futureofwork</a:t>
            </a:r>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cs typeface="Calibri"/>
              </a:rPr>
              <a:t>Additional resources for PIs include:</a:t>
            </a:r>
          </a:p>
          <a:p>
            <a:r>
              <a:rPr lang="en-US" dirty="0"/>
              <a:t>Presentations:</a:t>
            </a:r>
          </a:p>
          <a:p>
            <a:pPr marL="457200" indent="-457200">
              <a:buFont typeface="Arial,Sans-Serif"/>
              <a:buChar char="•"/>
            </a:pPr>
            <a:r>
              <a:rPr lang="en-US" dirty="0"/>
              <a:t>Overview of the FW-HTF program (this presentation)</a:t>
            </a:r>
          </a:p>
          <a:p>
            <a:pPr marL="457200" indent="-457200">
              <a:buFont typeface="Arial,Sans-Serif"/>
              <a:buChar char="•"/>
            </a:pPr>
            <a:r>
              <a:rPr lang="en-US" dirty="0"/>
              <a:t>The Transition-to-Scale proposal category</a:t>
            </a:r>
          </a:p>
          <a:p>
            <a:pPr marL="457200" indent="-457200">
              <a:buFont typeface="Arial,Sans-Serif"/>
              <a:buChar char="•"/>
            </a:pPr>
            <a:r>
              <a:rPr lang="en-US" dirty="0"/>
              <a:t>Introduction to O*NET</a:t>
            </a:r>
          </a:p>
          <a:p>
            <a:endParaRPr lang="en-US" dirty="0"/>
          </a:p>
          <a:p>
            <a:r>
              <a:rPr lang="en-US" dirty="0"/>
              <a:t>Office Hours:</a:t>
            </a:r>
          </a:p>
          <a:p>
            <a:pPr marL="457200" indent="-457200">
              <a:buFont typeface="Arial,Sans-Serif"/>
              <a:buChar char="•"/>
            </a:pPr>
            <a:r>
              <a:rPr lang="en-US" dirty="0"/>
              <a:t>January 26-27, 2022; 3:30-5 pm Eastern time</a:t>
            </a:r>
            <a:endParaRPr lang="en-US" dirty="0">
              <a:cs typeface="Calibri"/>
            </a:endParaRPr>
          </a:p>
          <a:p>
            <a:endParaRPr lang="en-US" dirty="0">
              <a:cs typeface="Calibri"/>
            </a:endParaRPr>
          </a:p>
        </p:txBody>
      </p:sp>
    </p:spTree>
    <p:extLst>
      <p:ext uri="{BB962C8B-B14F-4D97-AF65-F5344CB8AC3E}">
        <p14:creationId xmlns:p14="http://schemas.microsoft.com/office/powerpoint/2010/main" val="256842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Future of Work at the Human-Technology Frontier is one of the NSF Ten Big Ideas announced in 2016.</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FW-HTF is one mechanism by which NSF is responding to the challenges and opportunities for the future of jobs and work. </a:t>
            </a:r>
          </a:p>
        </p:txBody>
      </p:sp>
    </p:spTree>
    <p:extLst>
      <p:ext uri="{BB962C8B-B14F-4D97-AF65-F5344CB8AC3E}">
        <p14:creationId xmlns:p14="http://schemas.microsoft.com/office/powerpoint/2010/main" val="402188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The Challenge:</a:t>
            </a:r>
          </a:p>
          <a:p>
            <a:r>
              <a:rPr lang="en-US" dirty="0"/>
              <a:t>* The landscape of jobs and work is changing at unprecedented speed, enabled by advances in areas including emerging engineering technologies and new results in computer science; deeper understanding of societal and environmental change; advances in the learning sciences; development of pervasive, intelligent, and autonomous systems; and novel conceptions of work and workplaces.</a:t>
            </a:r>
          </a:p>
          <a:p>
            <a:r>
              <a:rPr lang="en-US" dirty="0"/>
              <a:t>* This technological and scientific revolution offers historical opportunities, but also comes with risks, including jobs lost to automation, strains on educational resources, security &amp; privacy threats, algorithmic bias, overdependence on technology and the erosion of human skills.</a:t>
            </a:r>
          </a:p>
          <a:p>
            <a:endParaRPr lang="en-US" dirty="0"/>
          </a:p>
        </p:txBody>
      </p:sp>
    </p:spTree>
    <p:extLst>
      <p:ext uri="{BB962C8B-B14F-4D97-AF65-F5344CB8AC3E}">
        <p14:creationId xmlns:p14="http://schemas.microsoft.com/office/powerpoint/2010/main" val="25793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The </a:t>
            </a:r>
            <a:r>
              <a:rPr lang="en-US" b="1" i="1" dirty="0"/>
              <a:t>Future of Work at the Human-Technology Frontier Vision</a:t>
            </a:r>
            <a:endParaRPr lang="en-US" dirty="0"/>
          </a:p>
          <a:p>
            <a:r>
              <a:rPr lang="en-US" dirty="0"/>
              <a:t>The overarching vision of the FW-HTF program is to support convergent research within the context of work, in order to…</a:t>
            </a:r>
          </a:p>
          <a:p>
            <a:endParaRPr lang="en-US" dirty="0"/>
          </a:p>
          <a:p>
            <a:pPr marL="171450" indent="-171450">
              <a:buFont typeface="Arial" panose="020B0604020202020204" pitchFamily="34" charset="0"/>
              <a:buChar char="•"/>
            </a:pPr>
            <a:r>
              <a:rPr lang="en-US" dirty="0"/>
              <a:t>U</a:t>
            </a:r>
            <a:r>
              <a:rPr dirty="0"/>
              <a:t>nderstand and advance the human-technology partnership; </a:t>
            </a:r>
          </a:p>
          <a:p>
            <a:pPr marL="171450" indent="-171450">
              <a:buFont typeface="Arial" panose="020B0604020202020204" pitchFamily="34" charset="0"/>
              <a:buChar char="•"/>
            </a:pPr>
            <a:r>
              <a:rPr lang="en-US" dirty="0"/>
              <a:t>Develop</a:t>
            </a:r>
            <a:r>
              <a:rPr dirty="0"/>
              <a:t> new technologies to augment human performance;</a:t>
            </a:r>
          </a:p>
          <a:p>
            <a:pPr marL="171450" indent="-171450">
              <a:buFont typeface="Arial" panose="020B0604020202020204" pitchFamily="34" charset="0"/>
              <a:buChar char="•"/>
            </a:pPr>
            <a:r>
              <a:rPr lang="en-US" dirty="0"/>
              <a:t>Foster lifelong and pervasive learning with technology;</a:t>
            </a:r>
          </a:p>
          <a:p>
            <a:pPr marL="171450" indent="-171450">
              <a:buFont typeface="Arial" panose="020B0604020202020204" pitchFamily="34" charset="0"/>
              <a:buChar char="•"/>
            </a:pPr>
            <a:r>
              <a:rPr lang="en-US" dirty="0"/>
              <a:t>Promote workers’ well-being and quality of life; and</a:t>
            </a:r>
          </a:p>
          <a:p>
            <a:pPr marL="171450" indent="-171450">
              <a:buFont typeface="Arial" panose="020B0604020202020204" pitchFamily="34" charset="0"/>
              <a:buChar char="•"/>
            </a:pPr>
            <a:r>
              <a:rPr dirty="0"/>
              <a:t>Illuminate the emerging socio-technological landscape and understand the risks and benefits of new technologies</a:t>
            </a:r>
            <a:r>
              <a:rPr 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indent="0">
              <a:spcAft>
                <a:spcPts val="600"/>
              </a:spcAft>
              <a:buFont typeface="Arial" panose="020B0604020202020204" pitchFamily="34" charset="0"/>
              <a:buNone/>
            </a:pPr>
            <a:r>
              <a:rPr lang="en-US" sz="1200" dirty="0"/>
              <a:t>Focus on Work:</a:t>
            </a:r>
          </a:p>
          <a:p>
            <a:pPr marL="457200" indent="-457200">
              <a:spcAft>
                <a:spcPts val="600"/>
              </a:spcAft>
              <a:buFont typeface="Arial" panose="020B0604020202020204" pitchFamily="34" charset="0"/>
              <a:buChar char="•"/>
            </a:pPr>
            <a:r>
              <a:rPr lang="en-US" sz="1200" dirty="0"/>
              <a:t>For the purposes of the FW-HTF: Core Research solicitation, work is defined as mental or physical activity to achieve tangible benefit such as income, profit, or community welfare.</a:t>
            </a:r>
          </a:p>
          <a:p>
            <a:pPr marL="457200" indent="-457200">
              <a:spcAft>
                <a:spcPts val="600"/>
              </a:spcAft>
              <a:buFont typeface="Arial" panose="020B0604020202020204" pitchFamily="34" charset="0"/>
              <a:buChar char="•"/>
            </a:pPr>
            <a:r>
              <a:rPr lang="en-US" sz="1200" dirty="0"/>
              <a:t>Research questions must intentionally target the future of work with a conceptualization of future work at the human-technology frontier that is embedded in its social and economic context.</a:t>
            </a:r>
          </a:p>
        </p:txBody>
      </p:sp>
    </p:spTree>
    <p:extLst>
      <p:ext uri="{BB962C8B-B14F-4D97-AF65-F5344CB8AC3E}">
        <p14:creationId xmlns:p14="http://schemas.microsoft.com/office/powerpoint/2010/main" val="231252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dirty="0"/>
              <a:t>The FW-HTF Program</a:t>
            </a:r>
          </a:p>
          <a:p>
            <a:pPr marL="0" indent="0">
              <a:spcBef>
                <a:spcPts val="1800"/>
              </a:spcBef>
              <a:buNone/>
            </a:pPr>
            <a:r>
              <a:rPr lang="en-US" dirty="0"/>
              <a:t>Projects are welcome that advance a convergent research approach, integrating and meaningfully relating future work, future technology, and future workers in a cohesive integrated effort, in which all three elements can be recognized, but none can be isolated from the others. </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This interrelationship can be visualized as three interlocking rings. </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The upper ring represents future technology: the engineering and computer science </a:t>
            </a:r>
            <a:r>
              <a:rPr lang="en-US" sz="1200" dirty="0"/>
              <a:t>technologies that will develop the human-technology partnership in future workspaces, including offices, classrooms, warehouses, farms, &amp; factories.</a:t>
            </a:r>
          </a:p>
          <a:p>
            <a:pPr marL="0" indent="0">
              <a:spcBef>
                <a:spcPts val="1800"/>
              </a:spcBef>
              <a:buNone/>
            </a:pPr>
            <a:r>
              <a:rPr lang="en-US" dirty="0"/>
              <a:t>* The ring on the lower right represents future workers: considering their interests and well-being as individuals or in teams, including education and training.</a:t>
            </a:r>
          </a:p>
          <a:p>
            <a:pPr marL="0" indent="0">
              <a:spcBef>
                <a:spcPts val="1800"/>
              </a:spcBef>
              <a:buNone/>
            </a:pPr>
            <a:r>
              <a:rPr lang="en-US" dirty="0"/>
              <a:t>* The ring on the lower left represents future work within a </a:t>
            </a:r>
            <a:r>
              <a:rPr lang="en-US" sz="1200" dirty="0"/>
              <a:t>societal, economic, professional, occupational, industrial, educational, or national context.</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a:t>
            </a:r>
            <a:r>
              <a:rPr lang="en-US" sz="1200" dirty="0"/>
              <a:t>The FW-HTF program solicits projects in which all three elements are present and synergistic.</a:t>
            </a:r>
          </a:p>
          <a:p>
            <a:pPr marL="0" indent="0">
              <a:spcBef>
                <a:spcPts val="1800"/>
              </a:spcBef>
              <a:buNone/>
            </a:pPr>
            <a:r>
              <a:rPr lang="en-US" dirty="0"/>
              <a:t>* Projects responsive to the 2022 FW-HTF solicitation may be anchored within any of the three areas as a primary component. Project leadership and personnel should reflect the proposed research objectives in all three areas.</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7</a:t>
            </a:fld>
            <a:endParaRPr lang="en-US"/>
          </a:p>
        </p:txBody>
      </p:sp>
    </p:spTree>
    <p:extLst>
      <p:ext uri="{BB962C8B-B14F-4D97-AF65-F5344CB8AC3E}">
        <p14:creationId xmlns:p14="http://schemas.microsoft.com/office/powerpoint/2010/main" val="355216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spcAft>
                <a:spcPts val="600"/>
              </a:spcAft>
            </a:pPr>
            <a:r>
              <a:rPr lang="en-US"/>
              <a:t>Objectives:</a:t>
            </a:r>
          </a:p>
          <a:p>
            <a:pPr>
              <a:spcAft>
                <a:spcPts val="600"/>
              </a:spcAft>
            </a:pPr>
            <a:r>
              <a:rPr lang="en-US"/>
              <a:t>The specific objectives of the FW-HTF program are to …</a:t>
            </a:r>
          </a:p>
          <a:p>
            <a:pPr marL="514350" indent="-514350">
              <a:spcAft>
                <a:spcPts val="600"/>
              </a:spcAft>
              <a:buFont typeface="Arial" panose="020B0604020202020204" pitchFamily="34" charset="0"/>
              <a:buChar char="•"/>
            </a:pPr>
            <a:r>
              <a:rPr lang="en-US" sz="1200"/>
              <a:t>Facilitate convergent research drawing upon computer science, design, engineering, learning sciences, research on adult learning and workforce training, and social, behavioral, and economic sciences; </a:t>
            </a:r>
          </a:p>
          <a:p>
            <a:pPr marL="514350" indent="-514350">
              <a:spcAft>
                <a:spcPts val="600"/>
              </a:spcAft>
              <a:buFont typeface="Arial" panose="020B0604020202020204" pitchFamily="34" charset="0"/>
              <a:buChar char="•"/>
            </a:pPr>
            <a:r>
              <a:rPr lang="en-US" sz="1200">
                <a:solidFill>
                  <a:srgbClr val="000000"/>
                </a:solidFill>
                <a:latin typeface="+mn-lt"/>
              </a:rPr>
              <a:t>S</a:t>
            </a:r>
            <a:r>
              <a:rPr lang="en-US" sz="1200" b="0" i="0" u="none" strike="noStrike">
                <a:solidFill>
                  <a:srgbClr val="000000"/>
                </a:solidFill>
                <a:effectLst/>
                <a:latin typeface="+mn-lt"/>
              </a:rPr>
              <a:t>upport deeper understanding of the societal infrastructure that accompanies and leads to new work technologies and new approaches to work and jobs, and that prepares people for the future world of work</a:t>
            </a:r>
            <a:endParaRPr lang="en-US" sz="1200">
              <a:latin typeface="+mn-lt"/>
            </a:endParaRPr>
          </a:p>
          <a:p>
            <a:pPr marL="514350" indent="-514350">
              <a:spcAft>
                <a:spcPts val="600"/>
              </a:spcAft>
              <a:buFont typeface="Arial" panose="020B0604020202020204" pitchFamily="34" charset="0"/>
              <a:buChar char="•"/>
            </a:pPr>
            <a:r>
              <a:rPr lang="en-US" sz="1200"/>
              <a:t>Develop research communities dedicated to intelligent technologies and work organization and modes inspired by positive impact on workers, work, and workplaces; means of learning and adapting to technological change; and social, economic, educational, and environmental benefits;</a:t>
            </a:r>
          </a:p>
          <a:p>
            <a:pPr marL="514350" indent="-514350">
              <a:spcAft>
                <a:spcPts val="600"/>
              </a:spcAft>
              <a:buFont typeface="Arial" panose="020B0604020202020204" pitchFamily="34" charset="0"/>
              <a:buChar char="•"/>
            </a:pPr>
            <a:r>
              <a:rPr lang="en-US" sz="1200"/>
              <a:t>Promote deeper understanding of the interdependent human-technology partnership to advance societal needs; and </a:t>
            </a:r>
          </a:p>
          <a:p>
            <a:pPr marL="514350" indent="-514350">
              <a:spcAft>
                <a:spcPts val="600"/>
              </a:spcAft>
              <a:buFont typeface="Arial" panose="020B0604020202020204" pitchFamily="34" charset="0"/>
              <a:buChar char="•"/>
            </a:pPr>
            <a:r>
              <a:rPr lang="en-US" sz="1200"/>
              <a:t>Mitigate potential risks arising from future work at the human-technology frontier. </a:t>
            </a:r>
          </a:p>
        </p:txBody>
      </p:sp>
    </p:spTree>
    <p:extLst>
      <p:ext uri="{BB962C8B-B14F-4D97-AF65-F5344CB8AC3E}">
        <p14:creationId xmlns:p14="http://schemas.microsoft.com/office/powerpoint/2010/main" val="329518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spc="-45" dirty="0"/>
              <a:t>Proposal Requirements:</a:t>
            </a:r>
            <a:endParaRPr lang="en-US" dirty="0"/>
          </a:p>
          <a:p>
            <a:r>
              <a:rPr dirty="0"/>
              <a:t>Proposals that are responsive to the </a:t>
            </a:r>
            <a:r>
              <a:rPr lang="en-US" dirty="0"/>
              <a:t>FY22 solicitation:</a:t>
            </a:r>
          </a:p>
          <a:p>
            <a:pPr marL="711200" marR="35814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address a well-defined form of work or workplace domain to create new or improved partnerships of technology and human workers;</a:t>
            </a:r>
          </a:p>
          <a:p>
            <a:pPr marL="711200" marR="358140" indent="-457200">
              <a:spcAft>
                <a:spcPts val="300"/>
              </a:spcAft>
              <a:buFont typeface="Arial" panose="020B0604020202020204" pitchFamily="34" charset="0"/>
              <a:buChar char="•"/>
              <a:tabLst>
                <a:tab pos="482600" algn="l"/>
              </a:tabLst>
            </a:pPr>
            <a:r>
              <a:rPr lang="en-US" dirty="0"/>
              <a:t>MUST focus on advancing a fundamental understanding of future work, and potential improvements to work, workplaces, workforce preparation, or work outcomes for workers and society;</a:t>
            </a:r>
          </a:p>
          <a:p>
            <a:pPr marL="711200" marR="67945"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15" dirty="0"/>
              <a:t>propose convergent research that addresses technological as well as human and societal dimensions</a:t>
            </a:r>
            <a:r>
              <a:rPr lang="en-US" dirty="0"/>
              <a:t>; and</a:t>
            </a:r>
          </a:p>
          <a:p>
            <a:pPr marL="711200" marR="508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20" dirty="0"/>
              <a:t>incorporate a conceptualization of future work that is embedded in a social and economic context.</a:t>
            </a:r>
            <a:endParaRPr lang="en-US" dirty="0"/>
          </a:p>
          <a:p>
            <a:pPr>
              <a:defRPr/>
            </a:pPr>
            <a:r>
              <a:rPr lang="en-US" sz="1200" kern="1200" dirty="0">
                <a:solidFill>
                  <a:schemeClr val="tx1"/>
                </a:solidFill>
                <a:effectLst/>
                <a:latin typeface="+mn-lt"/>
                <a:ea typeface="+mn-ea"/>
                <a:cs typeface="+mn-cs"/>
              </a:rPr>
              <a:t>The ideal FW-HTF proposal </a:t>
            </a:r>
            <a:r>
              <a:rPr lang="en-US" dirty="0"/>
              <a:t>is unlikely to</a:t>
            </a:r>
            <a:r>
              <a:rPr lang="en-US" sz="1200" kern="1200" dirty="0">
                <a:solidFill>
                  <a:schemeClr val="tx1"/>
                </a:solidFill>
                <a:effectLst/>
                <a:latin typeface="+mn-lt"/>
                <a:ea typeface="+mn-ea"/>
                <a:cs typeface="+mn-cs"/>
              </a:rPr>
              <a:t> align with the mission of any other NSF program.</a:t>
            </a:r>
            <a:endParaRPr lang="en-US" sz="1200" kern="1200" dirty="0">
              <a:solidFill>
                <a:schemeClr val="tx1"/>
              </a:solidFill>
              <a:effectLst/>
              <a:latin typeface="+mn-lt"/>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228600" y="6382240"/>
            <a:ext cx="762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7" name="Holder 7"/>
          <p:cNvSpPr>
            <a:spLocks noGrp="1"/>
          </p:cNvSpPr>
          <p:nvPr>
            <p:ph type="sldNum" sz="quarter" idx="7"/>
          </p:nvPr>
        </p:nvSpPr>
        <p:spPr>
          <a:xfrm>
            <a:off x="152400" y="6377940"/>
            <a:ext cx="1143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sldNum" sz="quarter" idx="7"/>
          </p:nvPr>
        </p:nvSpPr>
        <p:spPr>
          <a:xfrm>
            <a:off x="228600" y="6359179"/>
            <a:ext cx="6096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a:xfrm>
            <a:off x="228600" y="6373187"/>
            <a:ext cx="6858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F4E1-F99B-41AD-8FE8-ED0BFBFA34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405948-AC68-46D1-806E-10BB412C9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B8F3D-DDA5-4232-BDF3-ED8D499740A6}"/>
              </a:ext>
            </a:extLst>
          </p:cNvPr>
          <p:cNvSpPr>
            <a:spLocks noGrp="1"/>
          </p:cNvSpPr>
          <p:nvPr>
            <p:ph type="dt" sz="half" idx="10"/>
          </p:nvPr>
        </p:nvSpPr>
        <p:spPr/>
        <p:txBody>
          <a:bodyPr/>
          <a:lstStyle/>
          <a:p>
            <a:fld id="{BE055374-693E-4667-B5C6-364E9CCCE4F5}" type="datetimeFigureOut">
              <a:rPr lang="en-US" smtClean="0"/>
              <a:t>1/24/2022</a:t>
            </a:fld>
            <a:endParaRPr lang="en-US"/>
          </a:p>
        </p:txBody>
      </p:sp>
      <p:sp>
        <p:nvSpPr>
          <p:cNvPr id="5" name="Footer Placeholder 4">
            <a:extLst>
              <a:ext uri="{FF2B5EF4-FFF2-40B4-BE49-F238E27FC236}">
                <a16:creationId xmlns:a16="http://schemas.microsoft.com/office/drawing/2014/main" id="{5E5BBD1B-D477-4866-A2B4-CAD233FF7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54EF2-E2B8-4D65-BF18-69033962AA5E}"/>
              </a:ext>
            </a:extLst>
          </p:cNvPr>
          <p:cNvSpPr>
            <a:spLocks noGrp="1"/>
          </p:cNvSpPr>
          <p:nvPr>
            <p:ph type="sldNum" sz="quarter" idx="12"/>
          </p:nvPr>
        </p:nvSpPr>
        <p:spPr/>
        <p:txBody>
          <a:bodyPr/>
          <a:lstStyle/>
          <a:p>
            <a:fld id="{45055FA5-4107-4DB3-869F-3480864D30CA}" type="slidenum">
              <a:rPr lang="en-US" smtClean="0"/>
              <a:t>‹#›</a:t>
            </a:fld>
            <a:endParaRPr lang="en-US"/>
          </a:p>
        </p:txBody>
      </p:sp>
    </p:spTree>
    <p:extLst>
      <p:ext uri="{BB962C8B-B14F-4D97-AF65-F5344CB8AC3E}">
        <p14:creationId xmlns:p14="http://schemas.microsoft.com/office/powerpoint/2010/main" val="41236460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78296"/>
            <a:ext cx="12191999" cy="679703"/>
          </a:xfrm>
          <a:prstGeom prst="rect">
            <a:avLst/>
          </a:prstGeom>
          <a:blipFill>
            <a:blip r:embed="rId8" cstate="print"/>
            <a:stretch>
              <a:fillRect/>
            </a:stretch>
          </a:blipFill>
        </p:spPr>
        <p:txBody>
          <a:bodyPr wrap="square" lIns="0" tIns="0" rIns="0" bIns="0" rtlCol="0"/>
          <a:lstStyle/>
          <a:p>
            <a:endParaRPr/>
          </a:p>
        </p:txBody>
      </p:sp>
      <p:sp>
        <p:nvSpPr>
          <p:cNvPr id="17" name="bk object 17"/>
          <p:cNvSpPr/>
          <p:nvPr/>
        </p:nvSpPr>
        <p:spPr>
          <a:xfrm>
            <a:off x="0" y="6171505"/>
            <a:ext cx="12192000" cy="679704"/>
          </a:xfrm>
          <a:prstGeom prst="rect">
            <a:avLst/>
          </a:prstGeom>
          <a:solidFill>
            <a:schemeClr val="tx2">
              <a:lumMod val="50000"/>
            </a:schemeClr>
          </a:solidFill>
        </p:spPr>
        <p:txBody>
          <a:bodyPr wrap="square" lIns="0" tIns="0" rIns="0" bIns="0" rtlCol="0"/>
          <a:lstStyle/>
          <a:p>
            <a:endParaRPr/>
          </a:p>
        </p:txBody>
      </p:sp>
      <p:sp>
        <p:nvSpPr>
          <p:cNvPr id="18" name="bk object 18"/>
          <p:cNvSpPr/>
          <p:nvPr/>
        </p:nvSpPr>
        <p:spPr>
          <a:xfrm>
            <a:off x="11495271" y="6241294"/>
            <a:ext cx="556520" cy="558793"/>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516890" y="512175"/>
            <a:ext cx="11158219" cy="583565"/>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75640" y="1725669"/>
            <a:ext cx="10840719" cy="3732529"/>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7" name="Slide Number Placeholder 6">
            <a:extLst>
              <a:ext uri="{FF2B5EF4-FFF2-40B4-BE49-F238E27FC236}">
                <a16:creationId xmlns:a16="http://schemas.microsoft.com/office/drawing/2014/main" id="{AB0F3B5B-7DC9-49E6-83E3-2A271876DE2D}"/>
              </a:ext>
            </a:extLst>
          </p:cNvPr>
          <p:cNvSpPr>
            <a:spLocks noGrp="1"/>
          </p:cNvSpPr>
          <p:nvPr>
            <p:ph type="sldNum" sz="quarter" idx="4"/>
          </p:nvPr>
        </p:nvSpPr>
        <p:spPr>
          <a:xfrm>
            <a:off x="203835" y="6335584"/>
            <a:ext cx="62611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A814-FFB5-42B8-8CAA-DB6B357BA5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4a"/><Relationship Id="rId7"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22.m4a"/><Relationship Id="rId16" Type="http://schemas.openxmlformats.org/officeDocument/2006/relationships/image" Target="../media/image18.png"/><Relationship Id="rId1" Type="http://schemas.microsoft.com/office/2007/relationships/media" Target="../media/media22.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20.xml"/><Relationship Id="rId9" Type="http://schemas.openxmlformats.org/officeDocument/2006/relationships/image" Target="../media/image11.png"/><Relationship Id="rId1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nsf.gov/futureofwork"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fwhtf-contacts@nsf.gov" TargetMode="External"/><Relationship Id="rId5" Type="http://schemas.openxmlformats.org/officeDocument/2006/relationships/hyperlink" Target="https://www.nsf.gov/funding/pgm_summ.jsp?pims_id=505620"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nsf.gov/news/special_reports/big_ideas/index.jsp"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ECD60-D328-4ACD-8749-62D3A4DE86F1}"/>
              </a:ext>
            </a:extLst>
          </p:cNvPr>
          <p:cNvPicPr>
            <a:picLocks noChangeAspect="1"/>
          </p:cNvPicPr>
          <p:nvPr/>
        </p:nvPicPr>
        <p:blipFill rotWithShape="1">
          <a:blip r:embed="rId9"/>
          <a:srcRect r="8554" b="2"/>
          <a:stretch/>
        </p:blipFill>
        <p:spPr>
          <a:xfrm>
            <a:off x="-11297" y="8861"/>
            <a:ext cx="7556018" cy="6858000"/>
          </a:xfrm>
          <a:prstGeom prst="rect">
            <a:avLst/>
          </a:prstGeom>
        </p:spPr>
      </p:pic>
      <p:sp>
        <p:nvSpPr>
          <p:cNvPr id="5" name="Title 1">
            <a:extLst>
              <a:ext uri="{FF2B5EF4-FFF2-40B4-BE49-F238E27FC236}">
                <a16:creationId xmlns:a16="http://schemas.microsoft.com/office/drawing/2014/main" id="{93BF041A-E653-4460-B48D-E451380329E5}"/>
              </a:ext>
            </a:extLst>
          </p:cNvPr>
          <p:cNvSpPr>
            <a:spLocks noGrp="1"/>
          </p:cNvSpPr>
          <p:nvPr>
            <p:ph type="title"/>
          </p:nvPr>
        </p:nvSpPr>
        <p:spPr>
          <a:xfrm>
            <a:off x="7692571" y="388114"/>
            <a:ext cx="4339772" cy="1690676"/>
          </a:xfrm>
        </p:spPr>
        <p:txBody>
          <a:bodyPr anchor="b">
            <a:noAutofit/>
          </a:bodyPr>
          <a:lstStyle/>
          <a:p>
            <a:r>
              <a:rPr lang="en-US" sz="2800" b="1" dirty="0">
                <a:solidFill>
                  <a:schemeClr val="bg1"/>
                </a:solidFill>
              </a:rPr>
              <a:t>NSF 22-533</a:t>
            </a:r>
            <a:br>
              <a:rPr lang="en-US" sz="2800" b="1" dirty="0">
                <a:solidFill>
                  <a:schemeClr val="bg1"/>
                </a:solidFill>
              </a:rPr>
            </a:br>
            <a:r>
              <a:rPr lang="en-US" sz="2800" b="1" dirty="0">
                <a:solidFill>
                  <a:schemeClr val="bg1"/>
                </a:solidFill>
              </a:rPr>
              <a:t>The Future of Work at the Human-Technology Frontier: Core Research</a:t>
            </a:r>
          </a:p>
        </p:txBody>
      </p:sp>
      <p:sp>
        <p:nvSpPr>
          <p:cNvPr id="6" name="Text Placeholder 2">
            <a:extLst>
              <a:ext uri="{FF2B5EF4-FFF2-40B4-BE49-F238E27FC236}">
                <a16:creationId xmlns:a16="http://schemas.microsoft.com/office/drawing/2014/main" id="{34766080-A831-481C-A2AD-7697F4D9BE90}"/>
              </a:ext>
            </a:extLst>
          </p:cNvPr>
          <p:cNvSpPr>
            <a:spLocks noGrp="1"/>
          </p:cNvSpPr>
          <p:nvPr>
            <p:ph type="body" idx="1"/>
          </p:nvPr>
        </p:nvSpPr>
        <p:spPr>
          <a:xfrm>
            <a:off x="7728013" y="2692878"/>
            <a:ext cx="4151086" cy="876610"/>
          </a:xfrm>
        </p:spPr>
        <p:txBody>
          <a:bodyPr wrap="square" lIns="0" tIns="0" rIns="0" bIns="0" anchor="t">
            <a:normAutofit/>
          </a:bodyPr>
          <a:lstStyle/>
          <a:p>
            <a:r>
              <a:rPr lang="en-US" dirty="0">
                <a:solidFill>
                  <a:schemeClr val="bg1"/>
                </a:solidFill>
              </a:rPr>
              <a:t>Proposal Deadline </a:t>
            </a:r>
          </a:p>
          <a:p>
            <a:pPr algn="l"/>
            <a:r>
              <a:rPr lang="en-US" dirty="0">
                <a:solidFill>
                  <a:schemeClr val="bg1"/>
                </a:solidFill>
              </a:rPr>
              <a:t>March 2, 2022</a:t>
            </a:r>
          </a:p>
          <a:p>
            <a:pPr>
              <a:spcAft>
                <a:spcPts val="600"/>
              </a:spcAft>
            </a:pPr>
            <a:endParaRPr lang="en-US" sz="3200" dirty="0">
              <a:solidFill>
                <a:schemeClr val="bg1"/>
              </a:solidFill>
            </a:endParaRPr>
          </a:p>
        </p:txBody>
      </p:sp>
      <p:pic>
        <p:nvPicPr>
          <p:cNvPr id="2" name="slide1">
            <a:hlinkClick r:id="" action="ppaction://media"/>
            <a:extLst>
              <a:ext uri="{FF2B5EF4-FFF2-40B4-BE49-F238E27FC236}">
                <a16:creationId xmlns:a16="http://schemas.microsoft.com/office/drawing/2014/main" id="{8377ED24-F1E2-47D0-B58F-93706548D6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3" name="slide1">
            <a:hlinkClick r:id="" action="ppaction://media"/>
            <a:extLst>
              <a:ext uri="{FF2B5EF4-FFF2-40B4-BE49-F238E27FC236}">
                <a16:creationId xmlns:a16="http://schemas.microsoft.com/office/drawing/2014/main" id="{5A28B884-ADD6-490E-AA3A-3171387E2EF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92800" y="3225800"/>
            <a:ext cx="406400" cy="406400"/>
          </a:xfrm>
          <a:prstGeom prst="rect">
            <a:avLst/>
          </a:prstGeom>
        </p:spPr>
      </p:pic>
      <p:sp>
        <p:nvSpPr>
          <p:cNvPr id="7" name="TextBox 6">
            <a:extLst>
              <a:ext uri="{FF2B5EF4-FFF2-40B4-BE49-F238E27FC236}">
                <a16:creationId xmlns:a16="http://schemas.microsoft.com/office/drawing/2014/main" id="{648BCDFE-43A5-429A-A37D-52B09C2CBB2F}"/>
              </a:ext>
            </a:extLst>
          </p:cNvPr>
          <p:cNvSpPr txBox="1"/>
          <p:nvPr/>
        </p:nvSpPr>
        <p:spPr>
          <a:xfrm>
            <a:off x="7728098" y="4148469"/>
            <a:ext cx="41874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rPr>
              <a:t>Overview</a:t>
            </a:r>
            <a:r>
              <a:rPr lang="en-US" sz="4400" dirty="0">
                <a:solidFill>
                  <a:schemeClr val="bg1"/>
                </a:solidFill>
                <a:ea typeface="+mn-lt"/>
                <a:cs typeface="+mn-lt"/>
              </a:rPr>
              <a:t> of the </a:t>
            </a:r>
          </a:p>
          <a:p>
            <a:r>
              <a:rPr lang="en-US" sz="4400" dirty="0">
                <a:solidFill>
                  <a:schemeClr val="bg1"/>
                </a:solidFill>
                <a:ea typeface="+mn-lt"/>
                <a:cs typeface="+mn-lt"/>
              </a:rPr>
              <a:t>FW-HTF program</a:t>
            </a:r>
            <a:endParaRPr lang="en-US" sz="4400">
              <a:solidFill>
                <a:schemeClr val="bg1"/>
              </a:solidFill>
              <a:cs typeface="Calibri"/>
            </a:endParaRPr>
          </a:p>
        </p:txBody>
      </p:sp>
      <p:pic>
        <p:nvPicPr>
          <p:cNvPr id="8" name="1">
            <a:hlinkClick r:id="" action="ppaction://media"/>
            <a:extLst>
              <a:ext uri="{FF2B5EF4-FFF2-40B4-BE49-F238E27FC236}">
                <a16:creationId xmlns:a16="http://schemas.microsoft.com/office/drawing/2014/main" id="{83A0553A-BBA7-49C1-B362-48F123F4E60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7371386"/>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audio>
              <p:cMediaNode vol="80000">
                <p:cTn id="9"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1C7B-5ACA-400C-9132-8F6A606E26A2}"/>
              </a:ext>
            </a:extLst>
          </p:cNvPr>
          <p:cNvSpPr>
            <a:spLocks noGrp="1"/>
          </p:cNvSpPr>
          <p:nvPr>
            <p:ph type="title"/>
          </p:nvPr>
        </p:nvSpPr>
        <p:spPr>
          <a:xfrm>
            <a:off x="516890" y="512175"/>
            <a:ext cx="11158219" cy="677108"/>
          </a:xfrm>
        </p:spPr>
        <p:txBody>
          <a:bodyPr/>
          <a:lstStyle/>
          <a:p>
            <a:r>
              <a:rPr lang="en-US" dirty="0"/>
              <a:t>Proposal Submission Deadline</a:t>
            </a:r>
          </a:p>
        </p:txBody>
      </p:sp>
      <p:sp>
        <p:nvSpPr>
          <p:cNvPr id="3" name="Text Placeholder 2">
            <a:extLst>
              <a:ext uri="{FF2B5EF4-FFF2-40B4-BE49-F238E27FC236}">
                <a16:creationId xmlns:a16="http://schemas.microsoft.com/office/drawing/2014/main" id="{E90EC4EA-2D4D-4EF0-A94F-229F60A5C17F}"/>
              </a:ext>
            </a:extLst>
          </p:cNvPr>
          <p:cNvSpPr>
            <a:spLocks noGrp="1"/>
          </p:cNvSpPr>
          <p:nvPr>
            <p:ph type="body" idx="1"/>
          </p:nvPr>
        </p:nvSpPr>
        <p:spPr>
          <a:xfrm>
            <a:off x="1246867" y="2508069"/>
            <a:ext cx="9698263" cy="1585690"/>
          </a:xfr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olidFill>
          </a:ln>
        </p:spPr>
        <p:txBody>
          <a:bodyPr wrap="square" lIns="182880" tIns="91440" rIns="182880" bIns="91440" anchor="t">
            <a:spAutoFit/>
          </a:bodyPr>
          <a:lstStyle/>
          <a:p>
            <a:pPr algn="l">
              <a:lnSpc>
                <a:spcPct val="150000"/>
              </a:lnSpc>
            </a:pPr>
            <a:r>
              <a:rPr lang="en-US" sz="3200" dirty="0"/>
              <a:t>All FY22 FW-HTF proposals:</a:t>
            </a:r>
          </a:p>
          <a:p>
            <a:pPr algn="ctr">
              <a:lnSpc>
                <a:spcPct val="150000"/>
              </a:lnSpc>
            </a:pPr>
            <a:r>
              <a:rPr lang="en-US" sz="3200" i="1" dirty="0"/>
              <a:t>Due by 5 PM submitter’s local time on March 2, 2022</a:t>
            </a:r>
          </a:p>
        </p:txBody>
      </p:sp>
      <p:sp>
        <p:nvSpPr>
          <p:cNvPr id="4" name="TextBox 3"/>
          <p:cNvSpPr txBox="1"/>
          <p:nvPr/>
        </p:nvSpPr>
        <p:spPr>
          <a:xfrm>
            <a:off x="0" y="6488668"/>
            <a:ext cx="418704" cy="369332"/>
          </a:xfrm>
          <a:prstGeom prst="rect">
            <a:avLst/>
          </a:prstGeom>
          <a:noFill/>
        </p:spPr>
        <p:txBody>
          <a:bodyPr wrap="none" rtlCol="0">
            <a:spAutoFit/>
          </a:bodyPr>
          <a:lstStyle/>
          <a:p>
            <a:r>
              <a:rPr lang="en-US" dirty="0">
                <a:solidFill>
                  <a:schemeClr val="bg1"/>
                </a:solidFill>
              </a:rPr>
              <a:t>10</a:t>
            </a:r>
          </a:p>
        </p:txBody>
      </p:sp>
      <p:pic>
        <p:nvPicPr>
          <p:cNvPr id="6" name="10">
            <a:hlinkClick r:id="" action="ppaction://media"/>
            <a:extLst>
              <a:ext uri="{FF2B5EF4-FFF2-40B4-BE49-F238E27FC236}">
                <a16:creationId xmlns:a16="http://schemas.microsoft.com/office/drawing/2014/main" id="{CBB07CD3-C4E7-4CB6-B2A2-546242965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03031850"/>
      </p:ext>
    </p:extLst>
  </p:cSld>
  <p:clrMapOvr>
    <a:masterClrMapping/>
  </p:clrMapOvr>
  <mc:AlternateContent xmlns:mc="http://schemas.openxmlformats.org/markup-compatibility/2006" xmlns:p14="http://schemas.microsoft.com/office/powerpoint/2010/main">
    <mc:Choice Requires="p14">
      <p:transition spd="slow" p14:dur="2000" advClick="0" advTm="8150"/>
    </mc:Choice>
    <mc:Fallback xmlns="">
      <p:transition spd="slow" advClick="0" advTm="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F54B-9387-432F-AE3F-DF573FFBFFE5}"/>
              </a:ext>
            </a:extLst>
          </p:cNvPr>
          <p:cNvSpPr>
            <a:spLocks noGrp="1"/>
          </p:cNvSpPr>
          <p:nvPr>
            <p:ph type="title"/>
          </p:nvPr>
        </p:nvSpPr>
        <p:spPr>
          <a:xfrm>
            <a:off x="516888" y="685800"/>
            <a:ext cx="11158219" cy="677108"/>
          </a:xfrm>
        </p:spPr>
        <p:txBody>
          <a:bodyPr/>
          <a:lstStyle/>
          <a:p>
            <a:r>
              <a:rPr lang="en-US"/>
              <a:t>Eligibility Requirements</a:t>
            </a:r>
          </a:p>
        </p:txBody>
      </p:sp>
      <p:sp>
        <p:nvSpPr>
          <p:cNvPr id="3" name="Text Placeholder 2">
            <a:extLst>
              <a:ext uri="{FF2B5EF4-FFF2-40B4-BE49-F238E27FC236}">
                <a16:creationId xmlns:a16="http://schemas.microsoft.com/office/drawing/2014/main" id="{6D4B98E7-A91A-42D5-9B5E-A0BA6BA17B03}"/>
              </a:ext>
            </a:extLst>
          </p:cNvPr>
          <p:cNvSpPr>
            <a:spLocks noGrp="1"/>
          </p:cNvSpPr>
          <p:nvPr>
            <p:ph type="body" idx="1"/>
          </p:nvPr>
        </p:nvSpPr>
        <p:spPr>
          <a:xfrm>
            <a:off x="675637" y="1597087"/>
            <a:ext cx="10840719" cy="1800493"/>
          </a:xfrm>
        </p:spPr>
        <p:txBody>
          <a:bodyPr/>
          <a:lstStyle/>
          <a:p>
            <a:pPr marL="457200" indent="-457200">
              <a:spcAft>
                <a:spcPts val="600"/>
              </a:spcAft>
              <a:buFont typeface="Arial" panose="020B0604020202020204" pitchFamily="34" charset="0"/>
              <a:buChar char="•"/>
            </a:pPr>
            <a:r>
              <a:rPr lang="en-US" dirty="0"/>
              <a:t>PIs must hold an appointment at the US-based campus or office of an eligible Institution of Higher Education or non-profit organization.</a:t>
            </a:r>
          </a:p>
          <a:p>
            <a:pPr marL="457200" indent="-457200">
              <a:spcAft>
                <a:spcPts val="600"/>
              </a:spcAft>
              <a:buFont typeface="Arial" panose="020B0604020202020204" pitchFamily="34" charset="0"/>
              <a:buChar char="•"/>
            </a:pPr>
            <a:r>
              <a:rPr lang="en-US" dirty="0"/>
              <a:t>There are no restrictions beyond those outlined in the PAPPG on who may serve as Co-PI, Senior Personnel, or Consultant. </a:t>
            </a:r>
          </a:p>
        </p:txBody>
      </p:sp>
      <p:sp>
        <p:nvSpPr>
          <p:cNvPr id="4" name="TextBox 3">
            <a:extLst>
              <a:ext uri="{FF2B5EF4-FFF2-40B4-BE49-F238E27FC236}">
                <a16:creationId xmlns:a16="http://schemas.microsoft.com/office/drawing/2014/main" id="{976B167D-73C4-4211-8986-D360FFADFF9E}"/>
              </a:ext>
            </a:extLst>
          </p:cNvPr>
          <p:cNvSpPr txBox="1"/>
          <p:nvPr/>
        </p:nvSpPr>
        <p:spPr>
          <a:xfrm>
            <a:off x="675637" y="3527554"/>
            <a:ext cx="10525763" cy="2416046"/>
          </a:xfrm>
          <a:prstGeom prst="rect">
            <a:avLst/>
          </a:prstGeom>
          <a:gradFill flip="none" rotWithShape="1">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tileRect/>
          </a:gradFill>
          <a:ln>
            <a:solidFill>
              <a:schemeClr val="accent1"/>
            </a:solidFill>
          </a:ln>
        </p:spPr>
        <p:txBody>
          <a:bodyPr wrap="square" lIns="182880" tIns="91440" rIns="182880" bIns="91440" rtlCol="0">
            <a:spAutoFit/>
          </a:bodyPr>
          <a:lstStyle/>
          <a:p>
            <a:pPr>
              <a:spcAft>
                <a:spcPts val="600"/>
              </a:spcAft>
            </a:pPr>
            <a:r>
              <a:rPr lang="en-US" sz="2800" dirty="0"/>
              <a:t>An individual may appear as PI, Co-PI, Senior Personnel, Other Personnel, or Consultant on </a:t>
            </a:r>
            <a:r>
              <a:rPr lang="en-US" sz="2800" b="1" i="1" dirty="0"/>
              <a:t>only one </a:t>
            </a:r>
            <a:r>
              <a:rPr lang="en-US" sz="2800" dirty="0"/>
              <a:t>proposal submitted in response to the FY 2022 FW-HTF solicitation. Subsequent submissions will be returned without review. </a:t>
            </a:r>
          </a:p>
          <a:p>
            <a:pPr algn="ctr"/>
            <a:r>
              <a:rPr lang="en-US" sz="2800" b="1" i="1" dirty="0"/>
              <a:t>This eligibility constraint will be strictly enforced!</a:t>
            </a:r>
          </a:p>
        </p:txBody>
      </p:sp>
      <p:sp>
        <p:nvSpPr>
          <p:cNvPr id="5" name="TextBox 4"/>
          <p:cNvSpPr txBox="1"/>
          <p:nvPr/>
        </p:nvSpPr>
        <p:spPr>
          <a:xfrm>
            <a:off x="0" y="6488668"/>
            <a:ext cx="418704" cy="369332"/>
          </a:xfrm>
          <a:prstGeom prst="rect">
            <a:avLst/>
          </a:prstGeom>
          <a:noFill/>
        </p:spPr>
        <p:txBody>
          <a:bodyPr wrap="none" rtlCol="0">
            <a:spAutoFit/>
          </a:bodyPr>
          <a:lstStyle/>
          <a:p>
            <a:r>
              <a:rPr lang="en-US" dirty="0">
                <a:solidFill>
                  <a:schemeClr val="bg1"/>
                </a:solidFill>
              </a:rPr>
              <a:t>11</a:t>
            </a:r>
          </a:p>
        </p:txBody>
      </p:sp>
      <p:pic>
        <p:nvPicPr>
          <p:cNvPr id="7" name="11">
            <a:hlinkClick r:id="" action="ppaction://media"/>
            <a:extLst>
              <a:ext uri="{FF2B5EF4-FFF2-40B4-BE49-F238E27FC236}">
                <a16:creationId xmlns:a16="http://schemas.microsoft.com/office/drawing/2014/main" id="{D700BD52-810E-49A7-A65E-D14A151D5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88202325"/>
      </p:ext>
    </p:extLst>
  </p:cSld>
  <p:clrMapOvr>
    <a:masterClrMapping/>
  </p:clrMapOvr>
  <mc:AlternateContent xmlns:mc="http://schemas.openxmlformats.org/markup-compatibility/2006" xmlns:p14="http://schemas.microsoft.com/office/powerpoint/2010/main">
    <mc:Choice Requires="p14">
      <p:transition spd="slow" p14:dur="2000" advClick="0" advTm="34073"/>
    </mc:Choice>
    <mc:Fallback xmlns="">
      <p:transition spd="slow" advClick="0" advTm="3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419321"/>
            <a:ext cx="10360661" cy="677108"/>
          </a:xfrm>
          <a:prstGeom prst="rect">
            <a:avLst/>
          </a:prstGeom>
        </p:spPr>
        <p:txBody>
          <a:bodyPr vert="horz" wrap="square" lIns="0" tIns="0" rIns="0" bIns="0" rtlCol="0">
            <a:spAutoFit/>
          </a:bodyPr>
          <a:lstStyle/>
          <a:p>
            <a:pPr marL="12700">
              <a:lnSpc>
                <a:spcPct val="100000"/>
              </a:lnSpc>
            </a:pPr>
            <a:r>
              <a:rPr lang="en-US" sz="4400" b="0" spc="-254" dirty="0">
                <a:latin typeface="Calibri Light"/>
                <a:cs typeface="Calibri Light"/>
              </a:rPr>
              <a:t>Proposal Categories</a:t>
            </a:r>
            <a:endParaRPr sz="4400" dirty="0">
              <a:latin typeface="Calibri Light"/>
              <a:cs typeface="Calibri Light"/>
            </a:endParaRPr>
          </a:p>
        </p:txBody>
      </p:sp>
      <p:sp>
        <p:nvSpPr>
          <p:cNvPr id="3" name="object 3"/>
          <p:cNvSpPr txBox="1"/>
          <p:nvPr/>
        </p:nvSpPr>
        <p:spPr>
          <a:xfrm>
            <a:off x="418704" y="1230272"/>
            <a:ext cx="11315750" cy="2226250"/>
          </a:xfrm>
          <a:prstGeom prst="rect">
            <a:avLst/>
          </a:prstGeom>
        </p:spPr>
        <p:txBody>
          <a:bodyPr vert="horz" wrap="square" lIns="0" tIns="0" rIns="0" bIns="0" rtlCol="0" anchor="t">
            <a:spAutoFit/>
          </a:bodyPr>
          <a:lstStyle/>
          <a:p>
            <a:pPr marL="12700">
              <a:spcBef>
                <a:spcPts val="670"/>
              </a:spcBef>
              <a:tabLst>
                <a:tab pos="241300" algn="l"/>
              </a:tabLst>
            </a:pPr>
            <a:r>
              <a:rPr lang="en-US" sz="3200" dirty="0">
                <a:cs typeface="Calibri"/>
              </a:rPr>
              <a:t>Three Categories of FW-HTF proposals (levels are new for FY22)</a:t>
            </a:r>
            <a:r>
              <a:rPr lang="en-US" sz="3200" dirty="0">
                <a:latin typeface="Calibri"/>
                <a:cs typeface="Calibri"/>
              </a:rPr>
              <a:t>:</a:t>
            </a:r>
          </a:p>
          <a:p>
            <a:pPr marL="469900" indent="-457200">
              <a:spcBef>
                <a:spcPts val="670"/>
              </a:spcBef>
              <a:buFont typeface="Arial" panose="020B0604020202020204" pitchFamily="34" charset="0"/>
              <a:buChar char="•"/>
              <a:tabLst>
                <a:tab pos="241300" algn="l"/>
              </a:tabLst>
            </a:pPr>
            <a:r>
              <a:rPr lang="en-US" sz="3200" b="1" dirty="0">
                <a:cs typeface="Calibri"/>
              </a:rPr>
              <a:t>Project Development </a:t>
            </a:r>
            <a:r>
              <a:rPr lang="en-US" sz="3200" dirty="0">
                <a:cs typeface="Calibri"/>
              </a:rPr>
              <a:t>(FW-HTF-P) </a:t>
            </a:r>
            <a:r>
              <a:rPr lang="en-US" sz="3200" dirty="0">
                <a:latin typeface="Calibri"/>
                <a:cs typeface="Calibri"/>
              </a:rPr>
              <a:t>up to $150K; period of 1 year.</a:t>
            </a:r>
          </a:p>
          <a:p>
            <a:pPr marL="469900" indent="-457200">
              <a:spcBef>
                <a:spcPts val="625"/>
              </a:spcBef>
              <a:buFont typeface="Arial" panose="020B0604020202020204" pitchFamily="34" charset="0"/>
              <a:buChar char="•"/>
              <a:tabLst>
                <a:tab pos="241300" algn="l"/>
              </a:tabLst>
            </a:pPr>
            <a:r>
              <a:rPr lang="en-US" sz="3200" b="1" spc="-30" dirty="0">
                <a:latin typeface="Calibri"/>
                <a:cs typeface="Calibri"/>
              </a:rPr>
              <a:t>Research</a:t>
            </a:r>
            <a:r>
              <a:rPr lang="en-US" sz="3200" spc="-30" dirty="0">
                <a:latin typeface="Calibri"/>
                <a:cs typeface="Calibri"/>
              </a:rPr>
              <a:t> (FW-HTF-R)</a:t>
            </a:r>
            <a:r>
              <a:rPr lang="en-US" sz="3200" spc="-5" dirty="0">
                <a:latin typeface="Calibri"/>
                <a:cs typeface="Calibri"/>
              </a:rPr>
              <a:t> up to $2M; </a:t>
            </a:r>
            <a:r>
              <a:rPr lang="en-US" sz="3200" dirty="0">
                <a:latin typeface="Calibri"/>
                <a:cs typeface="Calibri"/>
              </a:rPr>
              <a:t>up to 4 </a:t>
            </a:r>
            <a:r>
              <a:rPr sz="3200" spc="-25" dirty="0">
                <a:latin typeface="Calibri"/>
                <a:cs typeface="Calibri"/>
              </a:rPr>
              <a:t>y</a:t>
            </a:r>
            <a:r>
              <a:rPr sz="3200" spc="-5" dirty="0">
                <a:latin typeface="Calibri"/>
                <a:cs typeface="Calibri"/>
              </a:rPr>
              <a:t>ea</a:t>
            </a:r>
            <a:r>
              <a:rPr sz="3200" spc="-45" dirty="0">
                <a:latin typeface="Calibri"/>
                <a:cs typeface="Calibri"/>
              </a:rPr>
              <a:t>r</a:t>
            </a:r>
            <a:r>
              <a:rPr sz="3200" spc="5" dirty="0">
                <a:latin typeface="Calibri"/>
                <a:cs typeface="Calibri"/>
              </a:rPr>
              <a:t>s</a:t>
            </a:r>
            <a:r>
              <a:rPr sz="3200" dirty="0">
                <a:latin typeface="Calibri"/>
                <a:cs typeface="Calibri"/>
              </a:rPr>
              <a:t>.</a:t>
            </a:r>
            <a:endParaRPr lang="en-US" sz="3200" spc="-30" dirty="0">
              <a:latin typeface="Calibri"/>
              <a:cs typeface="Calibri"/>
            </a:endParaRPr>
          </a:p>
          <a:p>
            <a:pPr marL="469900" indent="-457200">
              <a:spcBef>
                <a:spcPts val="670"/>
              </a:spcBef>
              <a:buFont typeface="Arial" panose="020B0604020202020204" pitchFamily="34" charset="0"/>
              <a:buChar char="•"/>
              <a:tabLst>
                <a:tab pos="241300" algn="l"/>
              </a:tabLst>
            </a:pPr>
            <a:r>
              <a:rPr lang="en-US" sz="3200" b="1" dirty="0">
                <a:latin typeface="Calibri"/>
                <a:cs typeface="Calibri"/>
              </a:rPr>
              <a:t>Transition-To-Scale</a:t>
            </a:r>
            <a:r>
              <a:rPr lang="en-US" sz="3200" dirty="0">
                <a:latin typeface="Calibri"/>
                <a:cs typeface="Calibri"/>
              </a:rPr>
              <a:t> (FW-HTF-T)</a:t>
            </a:r>
            <a:r>
              <a:rPr lang="en-US" sz="3200" dirty="0">
                <a:cs typeface="Calibri"/>
              </a:rPr>
              <a:t> </a:t>
            </a:r>
            <a:r>
              <a:rPr lang="en-US" sz="3200" dirty="0">
                <a:latin typeface="Calibri"/>
                <a:cs typeface="Calibri"/>
              </a:rPr>
              <a:t>up to $4M; up to 5 years.</a:t>
            </a:r>
          </a:p>
        </p:txBody>
      </p:sp>
      <p:sp>
        <p:nvSpPr>
          <p:cNvPr id="4" name="TextBox 3">
            <a:extLst>
              <a:ext uri="{FF2B5EF4-FFF2-40B4-BE49-F238E27FC236}">
                <a16:creationId xmlns:a16="http://schemas.microsoft.com/office/drawing/2014/main" id="{31E1BB9A-0BB8-4B83-A386-9837FB4F1835}"/>
              </a:ext>
            </a:extLst>
          </p:cNvPr>
          <p:cNvSpPr txBox="1"/>
          <p:nvPr/>
        </p:nvSpPr>
        <p:spPr>
          <a:xfrm>
            <a:off x="381000" y="3590365"/>
            <a:ext cx="11353454" cy="1908215"/>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olidFill>
          </a:ln>
        </p:spPr>
        <p:txBody>
          <a:bodyPr wrap="square" lIns="182880" tIns="91440" rIns="182880" bIns="91440" rtlCol="0">
            <a:spAutoFit/>
          </a:bodyPr>
          <a:lstStyle/>
          <a:p>
            <a:pPr marL="457200" indent="-457200">
              <a:buFont typeface="Arial" panose="020B0604020202020204" pitchFamily="34" charset="0"/>
              <a:buChar char="•"/>
            </a:pPr>
            <a:r>
              <a:rPr lang="en-US" sz="2800" dirty="0"/>
              <a:t>Grant category and budget should be justified by project scope, required resources, and envisioned outcomes.  </a:t>
            </a:r>
          </a:p>
          <a:p>
            <a:pPr marL="457200" indent="-457200">
              <a:buFont typeface="Arial" panose="020B0604020202020204" pitchFamily="34" charset="0"/>
              <a:buChar char="•"/>
            </a:pPr>
            <a:r>
              <a:rPr lang="en-US" sz="2800" dirty="0"/>
              <a:t>No previous FW-HTF grant is required for submission in any category. Proposals subsequent to an FW-HTF award may build upon prior results. </a:t>
            </a:r>
          </a:p>
        </p:txBody>
      </p:sp>
      <p:sp>
        <p:nvSpPr>
          <p:cNvPr id="5" name="TextBox 4"/>
          <p:cNvSpPr txBox="1"/>
          <p:nvPr/>
        </p:nvSpPr>
        <p:spPr>
          <a:xfrm>
            <a:off x="0" y="6488668"/>
            <a:ext cx="418704" cy="369332"/>
          </a:xfrm>
          <a:prstGeom prst="rect">
            <a:avLst/>
          </a:prstGeom>
          <a:noFill/>
        </p:spPr>
        <p:txBody>
          <a:bodyPr wrap="none" rtlCol="0">
            <a:spAutoFit/>
          </a:bodyPr>
          <a:lstStyle/>
          <a:p>
            <a:r>
              <a:rPr lang="en-US" dirty="0">
                <a:solidFill>
                  <a:schemeClr val="bg1"/>
                </a:solidFill>
              </a:rPr>
              <a:t>12</a:t>
            </a:r>
          </a:p>
        </p:txBody>
      </p:sp>
      <p:pic>
        <p:nvPicPr>
          <p:cNvPr id="7" name="12">
            <a:hlinkClick r:id="" action="ppaction://media"/>
            <a:extLst>
              <a:ext uri="{FF2B5EF4-FFF2-40B4-BE49-F238E27FC236}">
                <a16:creationId xmlns:a16="http://schemas.microsoft.com/office/drawing/2014/main" id="{523CA2D2-1098-416B-B248-00AE35C537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9290"/>
    </mc:Choice>
    <mc:Fallback xmlns="">
      <p:transition spd="slow" advClick="0" advTm="2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0ECD3-4FF3-44AD-8D3B-DDC8887ADC38}"/>
              </a:ext>
            </a:extLst>
          </p:cNvPr>
          <p:cNvSpPr>
            <a:spLocks noGrp="1"/>
          </p:cNvSpPr>
          <p:nvPr>
            <p:ph type="title"/>
          </p:nvPr>
        </p:nvSpPr>
        <p:spPr>
          <a:xfrm>
            <a:off x="516890" y="273339"/>
            <a:ext cx="11158219" cy="677108"/>
          </a:xfrm>
        </p:spPr>
        <p:txBody>
          <a:bodyPr wrap="square" lIns="0" tIns="0" rIns="0" bIns="0" anchor="t">
            <a:spAutoFit/>
          </a:bodyPr>
          <a:lstStyle/>
          <a:p>
            <a:r>
              <a:rPr lang="en-US" dirty="0"/>
              <a:t>Project Development Grants (FW-HTF-P)</a:t>
            </a:r>
          </a:p>
        </p:txBody>
      </p:sp>
      <p:sp>
        <p:nvSpPr>
          <p:cNvPr id="5" name="Content Placeholder 4">
            <a:extLst>
              <a:ext uri="{FF2B5EF4-FFF2-40B4-BE49-F238E27FC236}">
                <a16:creationId xmlns:a16="http://schemas.microsoft.com/office/drawing/2014/main" id="{0D84745D-4F34-4624-BAC0-895E385B712C}"/>
              </a:ext>
            </a:extLst>
          </p:cNvPr>
          <p:cNvSpPr>
            <a:spLocks noGrp="1"/>
          </p:cNvSpPr>
          <p:nvPr>
            <p:ph idx="1"/>
          </p:nvPr>
        </p:nvSpPr>
        <p:spPr>
          <a:xfrm>
            <a:off x="563527" y="1053278"/>
            <a:ext cx="11525532" cy="3721275"/>
          </a:xfrm>
        </p:spPr>
        <p:txBody>
          <a:bodyPr wrap="square" lIns="0" tIns="0" rIns="0" bIns="0" anchor="t">
            <a:noAutofit/>
          </a:bodyPr>
          <a:lstStyle/>
          <a:p>
            <a:pPr marL="285750" indent="-285750" algn="l">
              <a:spcBef>
                <a:spcPts val="1000"/>
              </a:spcBef>
              <a:buFont typeface="Arial"/>
              <a:buChar char="•"/>
            </a:pPr>
            <a:r>
              <a:rPr lang="en-US" dirty="0"/>
              <a:t>FW-HTF-P help teams that are not yet ready for FW-HTF research projects to develop research questions, plans, and partnerships, including to... </a:t>
            </a:r>
            <a:endParaRPr lang="en-US" dirty="0">
              <a:latin typeface="+mn-lt"/>
            </a:endParaRPr>
          </a:p>
          <a:p>
            <a:pPr marL="742950" lvl="1" indent="-285750" algn="l">
              <a:spcBef>
                <a:spcPts val="1200"/>
              </a:spcBef>
              <a:buFont typeface="Arial"/>
              <a:buChar char="•"/>
            </a:pPr>
            <a:r>
              <a:rPr lang="en-US" sz="2400" dirty="0"/>
              <a:t>Build multidisciplinary teams of the needed size and scope</a:t>
            </a:r>
          </a:p>
          <a:p>
            <a:pPr marL="742950" lvl="1" indent="-285750" algn="l">
              <a:spcBef>
                <a:spcPts val="500"/>
              </a:spcBef>
              <a:buFont typeface="Arial"/>
              <a:buChar char="•"/>
            </a:pPr>
            <a:r>
              <a:rPr lang="en-US" sz="2400" dirty="0"/>
              <a:t>Connect with relevant stakeholders and partners</a:t>
            </a:r>
          </a:p>
          <a:p>
            <a:pPr marL="742950" lvl="1" indent="-285750" algn="l">
              <a:spcBef>
                <a:spcPts val="500"/>
              </a:spcBef>
              <a:buFont typeface="Arial"/>
              <a:buChar char="•"/>
            </a:pPr>
            <a:r>
              <a:rPr lang="en-US" sz="2400" dirty="0"/>
              <a:t>Explore targeted work context(s) and/or dimensions of scale</a:t>
            </a:r>
          </a:p>
          <a:p>
            <a:pPr marL="742950" lvl="1" indent="-285750" algn="l">
              <a:spcBef>
                <a:spcPts val="500"/>
              </a:spcBef>
              <a:buFont typeface="Arial"/>
              <a:buChar char="•"/>
            </a:pPr>
            <a:r>
              <a:rPr lang="en-US" sz="2400" dirty="0"/>
              <a:t>Define high-impact, fundamental research questions and methods</a:t>
            </a:r>
          </a:p>
          <a:p>
            <a:pPr marL="742950" lvl="1" indent="-285750" algn="l">
              <a:spcBef>
                <a:spcPts val="500"/>
              </a:spcBef>
              <a:buFont typeface="Arial"/>
              <a:buChar char="•"/>
            </a:pPr>
            <a:r>
              <a:rPr lang="en-US" sz="2400" dirty="0"/>
              <a:t>Demonstrate intrinsic intellectual merit and broader impact</a:t>
            </a:r>
          </a:p>
          <a:p>
            <a:pPr marL="742950" lvl="1" indent="-285750" algn="l">
              <a:spcBef>
                <a:spcPts val="500"/>
              </a:spcBef>
              <a:buFont typeface="Arial"/>
              <a:buChar char="•"/>
            </a:pPr>
            <a:r>
              <a:rPr lang="en-US" sz="2400" dirty="0"/>
              <a:t>Justify the need for a project development grant, versus a full research proposal</a:t>
            </a:r>
          </a:p>
          <a:p>
            <a:pPr marL="742950" lvl="1" indent="-285750" algn="l">
              <a:lnSpc>
                <a:spcPct val="90000"/>
              </a:lnSpc>
              <a:spcBef>
                <a:spcPts val="500"/>
              </a:spcBef>
              <a:buFont typeface="Arial"/>
              <a:buChar char="•"/>
            </a:pPr>
            <a:endParaRPr lang="en-US" dirty="0">
              <a:latin typeface="+mn-lt"/>
            </a:endParaRPr>
          </a:p>
        </p:txBody>
      </p:sp>
      <p:sp>
        <p:nvSpPr>
          <p:cNvPr id="2" name="TextBox 1">
            <a:extLst>
              <a:ext uri="{FF2B5EF4-FFF2-40B4-BE49-F238E27FC236}">
                <a16:creationId xmlns:a16="http://schemas.microsoft.com/office/drawing/2014/main" id="{EFA57279-A1BE-4670-9E5C-712B03191C45}"/>
              </a:ext>
            </a:extLst>
          </p:cNvPr>
          <p:cNvSpPr txBox="1"/>
          <p:nvPr/>
        </p:nvSpPr>
        <p:spPr>
          <a:xfrm>
            <a:off x="436097" y="4850615"/>
            <a:ext cx="11319804" cy="954107"/>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hade val="50000"/>
              </a:schemeClr>
            </a:solidFill>
          </a:ln>
        </p:spPr>
        <p:txBody>
          <a:bodyPr wrap="square" lIns="91440" tIns="45720" rIns="91440" bIns="45720" rtlCol="0" anchor="t">
            <a:spAutoFit/>
          </a:bodyPr>
          <a:lstStyle/>
          <a:p>
            <a:pPr algn="ctr"/>
            <a:r>
              <a:rPr lang="en-US" sz="2800" dirty="0"/>
              <a:t>At the conclusion of the FW-HTF-P Grant, teams should be prepared to pursue a well-defined research project responsive to the program vision. </a:t>
            </a:r>
          </a:p>
        </p:txBody>
      </p:sp>
      <p:sp>
        <p:nvSpPr>
          <p:cNvPr id="6" name="TextBox 5"/>
          <p:cNvSpPr txBox="1"/>
          <p:nvPr/>
        </p:nvSpPr>
        <p:spPr>
          <a:xfrm>
            <a:off x="0" y="6488668"/>
            <a:ext cx="418704" cy="369332"/>
          </a:xfrm>
          <a:prstGeom prst="rect">
            <a:avLst/>
          </a:prstGeom>
          <a:noFill/>
        </p:spPr>
        <p:txBody>
          <a:bodyPr wrap="none" rtlCol="0">
            <a:spAutoFit/>
          </a:bodyPr>
          <a:lstStyle/>
          <a:p>
            <a:r>
              <a:rPr lang="en-US" dirty="0">
                <a:solidFill>
                  <a:schemeClr val="bg1"/>
                </a:solidFill>
              </a:rPr>
              <a:t>13</a:t>
            </a:r>
          </a:p>
        </p:txBody>
      </p:sp>
      <p:pic>
        <p:nvPicPr>
          <p:cNvPr id="7" name="13">
            <a:hlinkClick r:id="" action="ppaction://media"/>
            <a:extLst>
              <a:ext uri="{FF2B5EF4-FFF2-40B4-BE49-F238E27FC236}">
                <a16:creationId xmlns:a16="http://schemas.microsoft.com/office/drawing/2014/main" id="{6E89E134-3A1B-4C0A-9B80-9DBA7191E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92943114"/>
      </p:ext>
    </p:extLst>
  </p:cSld>
  <p:clrMapOvr>
    <a:masterClrMapping/>
  </p:clrMapOvr>
  <mc:AlternateContent xmlns:mc="http://schemas.openxmlformats.org/markup-compatibility/2006" xmlns:p14="http://schemas.microsoft.com/office/powerpoint/2010/main">
    <mc:Choice Requires="p14">
      <p:transition spd="slow" p14:dur="2000" advClick="0" advTm="51604"/>
    </mc:Choice>
    <mc:Fallback xmlns="">
      <p:transition spd="slow" advClick="0" advTm="5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0ECD3-4FF3-44AD-8D3B-DDC8887ADC38}"/>
              </a:ext>
            </a:extLst>
          </p:cNvPr>
          <p:cNvSpPr>
            <a:spLocks noGrp="1"/>
          </p:cNvSpPr>
          <p:nvPr>
            <p:ph type="title"/>
          </p:nvPr>
        </p:nvSpPr>
        <p:spPr>
          <a:xfrm>
            <a:off x="516890" y="273339"/>
            <a:ext cx="11158219" cy="677108"/>
          </a:xfrm>
        </p:spPr>
        <p:txBody>
          <a:bodyPr/>
          <a:lstStyle/>
          <a:p>
            <a:r>
              <a:rPr lang="en-US"/>
              <a:t>Research Grants (FW-HTF-R)</a:t>
            </a:r>
          </a:p>
        </p:txBody>
      </p:sp>
      <p:sp>
        <p:nvSpPr>
          <p:cNvPr id="5" name="Content Placeholder 4">
            <a:extLst>
              <a:ext uri="{FF2B5EF4-FFF2-40B4-BE49-F238E27FC236}">
                <a16:creationId xmlns:a16="http://schemas.microsoft.com/office/drawing/2014/main" id="{0D84745D-4F34-4624-BAC0-895E385B712C}"/>
              </a:ext>
            </a:extLst>
          </p:cNvPr>
          <p:cNvSpPr>
            <a:spLocks noGrp="1"/>
          </p:cNvSpPr>
          <p:nvPr>
            <p:ph idx="1"/>
          </p:nvPr>
        </p:nvSpPr>
        <p:spPr>
          <a:xfrm>
            <a:off x="563527" y="1212502"/>
            <a:ext cx="10820399" cy="3016141"/>
          </a:xfrm>
        </p:spPr>
        <p:txBody>
          <a:bodyPr>
            <a:noAutofit/>
          </a:bodyPr>
          <a:lstStyle/>
          <a:p>
            <a:r>
              <a:rPr lang="en-US" dirty="0">
                <a:latin typeface="+mn-lt"/>
              </a:rPr>
              <a:t>FW-HTF-R </a:t>
            </a:r>
            <a:r>
              <a:rPr lang="en-US" b="1" i="1" dirty="0">
                <a:latin typeface="+mn-lt"/>
              </a:rPr>
              <a:t>advance fundamental understanding</a:t>
            </a:r>
            <a:r>
              <a:rPr lang="en-US" dirty="0">
                <a:latin typeface="+mn-lt"/>
              </a:rPr>
              <a:t> of the human-technology partnership in the context of future work, through…</a:t>
            </a:r>
          </a:p>
          <a:p>
            <a:pPr marL="457200" indent="-457200">
              <a:buFont typeface="Arial" panose="020B0604020202020204" pitchFamily="34" charset="0"/>
              <a:buChar char="•"/>
            </a:pPr>
            <a:r>
              <a:rPr lang="en-US" dirty="0">
                <a:latin typeface="+mn-lt"/>
              </a:rPr>
              <a:t>Synthesis of expertise from multiple fields and sectors;</a:t>
            </a:r>
          </a:p>
          <a:p>
            <a:pPr marL="457200" indent="-457200">
              <a:buFont typeface="Arial" panose="020B0604020202020204" pitchFamily="34" charset="0"/>
              <a:buChar char="•"/>
            </a:pPr>
            <a:r>
              <a:rPr lang="en-US" dirty="0">
                <a:latin typeface="+mn-lt"/>
              </a:rPr>
              <a:t>Creation of new or expanded frameworks for research on work;</a:t>
            </a:r>
          </a:p>
          <a:p>
            <a:pPr marL="457200" indent="-457200">
              <a:buFont typeface="Arial" panose="020B0604020202020204" pitchFamily="34" charset="0"/>
              <a:buChar char="•"/>
            </a:pPr>
            <a:r>
              <a:rPr lang="en-US" dirty="0">
                <a:latin typeface="+mn-lt"/>
              </a:rPr>
              <a:t>Modifications of work activities, training, workplaces, and outcomes;</a:t>
            </a:r>
          </a:p>
          <a:p>
            <a:pPr marL="457200" indent="-457200">
              <a:buFont typeface="Arial" panose="020B0604020202020204" pitchFamily="34" charset="0"/>
              <a:buChar char="•"/>
            </a:pPr>
            <a:r>
              <a:rPr lang="en-US" dirty="0">
                <a:latin typeface="+mn-lt"/>
              </a:rPr>
              <a:t>Illumination of the technical, human, and social dimensions of work.</a:t>
            </a:r>
          </a:p>
        </p:txBody>
      </p:sp>
      <p:sp>
        <p:nvSpPr>
          <p:cNvPr id="2" name="TextBox 1">
            <a:extLst>
              <a:ext uri="{FF2B5EF4-FFF2-40B4-BE49-F238E27FC236}">
                <a16:creationId xmlns:a16="http://schemas.microsoft.com/office/drawing/2014/main" id="{EFA57279-A1BE-4670-9E5C-712B03191C45}"/>
              </a:ext>
            </a:extLst>
          </p:cNvPr>
          <p:cNvSpPr txBox="1"/>
          <p:nvPr/>
        </p:nvSpPr>
        <p:spPr>
          <a:xfrm>
            <a:off x="302034" y="4512270"/>
            <a:ext cx="11587931" cy="954107"/>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hade val="50000"/>
              </a:schemeClr>
            </a:solidFill>
          </a:ln>
        </p:spPr>
        <p:txBody>
          <a:bodyPr wrap="square" rtlCol="0">
            <a:spAutoFit/>
          </a:bodyPr>
          <a:lstStyle/>
          <a:p>
            <a:pPr algn="ctr"/>
            <a:r>
              <a:rPr lang="en-US" sz="2800" dirty="0"/>
              <a:t>Research Grant outcomes should make fundamental, convergent contributions that shape future FW-HTF study and design, and lead to tangible social impact.</a:t>
            </a:r>
          </a:p>
        </p:txBody>
      </p:sp>
      <p:sp>
        <p:nvSpPr>
          <p:cNvPr id="6" name="TextBox 5"/>
          <p:cNvSpPr txBox="1"/>
          <p:nvPr/>
        </p:nvSpPr>
        <p:spPr>
          <a:xfrm>
            <a:off x="0" y="6488668"/>
            <a:ext cx="418704" cy="369332"/>
          </a:xfrm>
          <a:prstGeom prst="rect">
            <a:avLst/>
          </a:prstGeom>
          <a:noFill/>
        </p:spPr>
        <p:txBody>
          <a:bodyPr wrap="none" rtlCol="0">
            <a:spAutoFit/>
          </a:bodyPr>
          <a:lstStyle/>
          <a:p>
            <a:r>
              <a:rPr lang="en-US" dirty="0">
                <a:solidFill>
                  <a:schemeClr val="bg1"/>
                </a:solidFill>
              </a:rPr>
              <a:t>14</a:t>
            </a:r>
          </a:p>
        </p:txBody>
      </p:sp>
      <p:pic>
        <p:nvPicPr>
          <p:cNvPr id="7" name="14">
            <a:hlinkClick r:id="" action="ppaction://media"/>
            <a:extLst>
              <a:ext uri="{FF2B5EF4-FFF2-40B4-BE49-F238E27FC236}">
                <a16:creationId xmlns:a16="http://schemas.microsoft.com/office/drawing/2014/main" id="{1974A31C-762F-4DFC-9AA5-2547E2C295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03864478"/>
      </p:ext>
    </p:extLst>
  </p:cSld>
  <p:clrMapOvr>
    <a:masterClrMapping/>
  </p:clrMapOvr>
  <mc:AlternateContent xmlns:mc="http://schemas.openxmlformats.org/markup-compatibility/2006" xmlns:p14="http://schemas.microsoft.com/office/powerpoint/2010/main">
    <mc:Choice Requires="p14">
      <p:transition spd="slow" p14:dur="2000" advClick="0" advTm="33911"/>
    </mc:Choice>
    <mc:Fallback xmlns="">
      <p:transition spd="slow" advClick="0" advTm="3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0ECD3-4FF3-44AD-8D3B-DDC8887ADC38}"/>
              </a:ext>
            </a:extLst>
          </p:cNvPr>
          <p:cNvSpPr>
            <a:spLocks noGrp="1"/>
          </p:cNvSpPr>
          <p:nvPr>
            <p:ph type="title"/>
          </p:nvPr>
        </p:nvSpPr>
        <p:spPr>
          <a:xfrm>
            <a:off x="516890" y="227847"/>
            <a:ext cx="11158219" cy="677108"/>
          </a:xfrm>
        </p:spPr>
        <p:txBody>
          <a:bodyPr/>
          <a:lstStyle/>
          <a:p>
            <a:r>
              <a:rPr lang="en-US"/>
              <a:t>Transition-To-Scale Grants (FW-HTF-T)</a:t>
            </a:r>
          </a:p>
        </p:txBody>
      </p:sp>
      <p:sp>
        <p:nvSpPr>
          <p:cNvPr id="5" name="Content Placeholder 4">
            <a:extLst>
              <a:ext uri="{FF2B5EF4-FFF2-40B4-BE49-F238E27FC236}">
                <a16:creationId xmlns:a16="http://schemas.microsoft.com/office/drawing/2014/main" id="{0D84745D-4F34-4624-BAC0-895E385B712C}"/>
              </a:ext>
            </a:extLst>
          </p:cNvPr>
          <p:cNvSpPr>
            <a:spLocks noGrp="1"/>
          </p:cNvSpPr>
          <p:nvPr>
            <p:ph idx="1"/>
          </p:nvPr>
        </p:nvSpPr>
        <p:spPr>
          <a:xfrm>
            <a:off x="516890" y="1053042"/>
            <a:ext cx="11263951" cy="4942809"/>
          </a:xfrm>
        </p:spPr>
        <p:txBody>
          <a:bodyPr wrap="square" lIns="0" tIns="0" rIns="0" bIns="0" anchor="t">
            <a:noAutofit/>
          </a:bodyPr>
          <a:lstStyle/>
          <a:p>
            <a:r>
              <a:rPr lang="en-US" sz="2400" dirty="0">
                <a:latin typeface="+mn-lt"/>
              </a:rPr>
              <a:t>FW-HTF-T projects will build upon prior research outcomes to examine FW-HTF research issues at scale, to better incorporate stakeholder concerns, and to accommodate diverse future work conditions. FW-HTF-T projects will…</a:t>
            </a:r>
            <a:endParaRPr lang="en-US" sz="2400" dirty="0"/>
          </a:p>
          <a:p>
            <a:pPr marL="457200" indent="-457200">
              <a:spcBef>
                <a:spcPts val="1200"/>
              </a:spcBef>
              <a:buFont typeface="Arial" panose="020B0604020202020204" pitchFamily="34" charset="0"/>
              <a:buChar char="•"/>
            </a:pPr>
            <a:r>
              <a:rPr lang="en-US" sz="2400" dirty="0">
                <a:latin typeface="+mn-lt"/>
              </a:rPr>
              <a:t>Entail more extensive data collection at different levels – for example in different sectors or locations at regional, national, or international levels; </a:t>
            </a:r>
          </a:p>
          <a:p>
            <a:pPr marL="457200" indent="-457200">
              <a:spcBef>
                <a:spcPts val="1200"/>
              </a:spcBef>
              <a:buFont typeface="Arial" panose="020B0604020202020204" pitchFamily="34" charset="0"/>
              <a:buChar char="•"/>
            </a:pPr>
            <a:r>
              <a:rPr lang="en-US" sz="2400" dirty="0">
                <a:latin typeface="+mn-lt"/>
              </a:rPr>
              <a:t>Document factors that may enhance, moderate, or constrain the effects of innovations in work or work organization, approaches to worker learning, or the design of new human-technology partnerships;</a:t>
            </a:r>
          </a:p>
          <a:p>
            <a:pPr marL="457200" indent="-457200">
              <a:spcBef>
                <a:spcPts val="1200"/>
              </a:spcBef>
              <a:buFont typeface="Arial" panose="020B0604020202020204" pitchFamily="34" charset="0"/>
              <a:buChar char="•"/>
            </a:pPr>
            <a:r>
              <a:rPr lang="en-US" sz="2400" dirty="0">
                <a:latin typeface="+mn-lt"/>
              </a:rPr>
              <a:t>Inform the larger FW-HTF community's efforts to build and inform future implementation, transition-to-practice development, and impact studies</a:t>
            </a:r>
          </a:p>
        </p:txBody>
      </p:sp>
      <p:sp>
        <p:nvSpPr>
          <p:cNvPr id="2" name="TextBox 1">
            <a:extLst>
              <a:ext uri="{FF2B5EF4-FFF2-40B4-BE49-F238E27FC236}">
                <a16:creationId xmlns:a16="http://schemas.microsoft.com/office/drawing/2014/main" id="{EFA57279-A1BE-4670-9E5C-712B03191C45}"/>
              </a:ext>
            </a:extLst>
          </p:cNvPr>
          <p:cNvSpPr txBox="1"/>
          <p:nvPr/>
        </p:nvSpPr>
        <p:spPr>
          <a:xfrm>
            <a:off x="594480" y="5381288"/>
            <a:ext cx="11003037" cy="523220"/>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hade val="50000"/>
              </a:schemeClr>
            </a:solidFill>
          </a:ln>
        </p:spPr>
        <p:txBody>
          <a:bodyPr wrap="square" lIns="91440" tIns="45720" rIns="91440" bIns="45720" rtlCol="0" anchor="t">
            <a:spAutoFit/>
          </a:bodyPr>
          <a:lstStyle/>
          <a:p>
            <a:pPr algn="ctr"/>
            <a:r>
              <a:rPr lang="en-US" sz="2800" dirty="0">
                <a:cs typeface="Calibri"/>
              </a:rPr>
              <a:t>Please refer to the presentation: </a:t>
            </a:r>
            <a:r>
              <a:rPr lang="en-US" sz="2800" i="1" dirty="0">
                <a:cs typeface="Calibri"/>
              </a:rPr>
              <a:t>"Guidance on FW-HTF-T submissions"</a:t>
            </a:r>
          </a:p>
        </p:txBody>
      </p:sp>
      <p:sp>
        <p:nvSpPr>
          <p:cNvPr id="6" name="TextBox 5"/>
          <p:cNvSpPr txBox="1"/>
          <p:nvPr/>
        </p:nvSpPr>
        <p:spPr>
          <a:xfrm>
            <a:off x="0" y="6488668"/>
            <a:ext cx="418704" cy="369332"/>
          </a:xfrm>
          <a:prstGeom prst="rect">
            <a:avLst/>
          </a:prstGeom>
          <a:noFill/>
        </p:spPr>
        <p:txBody>
          <a:bodyPr wrap="none" rtlCol="0">
            <a:spAutoFit/>
          </a:bodyPr>
          <a:lstStyle/>
          <a:p>
            <a:r>
              <a:rPr lang="en-US" dirty="0">
                <a:solidFill>
                  <a:schemeClr val="bg1"/>
                </a:solidFill>
              </a:rPr>
              <a:t>15</a:t>
            </a:r>
          </a:p>
        </p:txBody>
      </p:sp>
      <p:pic>
        <p:nvPicPr>
          <p:cNvPr id="7" name="15">
            <a:hlinkClick r:id="" action="ppaction://media"/>
            <a:extLst>
              <a:ext uri="{FF2B5EF4-FFF2-40B4-BE49-F238E27FC236}">
                <a16:creationId xmlns:a16="http://schemas.microsoft.com/office/drawing/2014/main" id="{E5E8A7B3-D4EF-4822-A8A2-BF335C330E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3778300"/>
      </p:ext>
    </p:extLst>
  </p:cSld>
  <p:clrMapOvr>
    <a:masterClrMapping/>
  </p:clrMapOvr>
  <mc:AlternateContent xmlns:mc="http://schemas.openxmlformats.org/markup-compatibility/2006" xmlns:p14="http://schemas.microsoft.com/office/powerpoint/2010/main">
    <mc:Choice Requires="p14">
      <p:transition spd="slow" p14:dur="2000" advClick="0" advTm="55309"/>
    </mc:Choice>
    <mc:Fallback xmlns="">
      <p:transition spd="slow" advClick="0" advTm="5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2287" y="304800"/>
            <a:ext cx="11044873" cy="677108"/>
          </a:xfrm>
          <a:prstGeom prst="rect">
            <a:avLst/>
          </a:prstGeom>
        </p:spPr>
        <p:txBody>
          <a:bodyPr vert="horz" wrap="square" lIns="0" tIns="0" rIns="0" bIns="0" rtlCol="0">
            <a:spAutoFit/>
          </a:bodyPr>
          <a:lstStyle/>
          <a:p>
            <a:pPr marL="12700">
              <a:lnSpc>
                <a:spcPct val="100000"/>
              </a:lnSpc>
            </a:pPr>
            <a:r>
              <a:rPr lang="en-US" sz="4400" b="0" spc="-30" dirty="0">
                <a:latin typeface="Calibri Light"/>
                <a:cs typeface="Calibri Light"/>
              </a:rPr>
              <a:t>All </a:t>
            </a:r>
            <a:r>
              <a:rPr sz="4400" b="0" spc="-30" dirty="0">
                <a:latin typeface="Calibri Light"/>
                <a:cs typeface="Calibri Light"/>
              </a:rPr>
              <a:t>F</a:t>
            </a:r>
            <a:r>
              <a:rPr sz="4400" b="0" spc="-70" dirty="0">
                <a:latin typeface="Calibri Light"/>
                <a:cs typeface="Calibri Light"/>
              </a:rPr>
              <a:t>W</a:t>
            </a:r>
            <a:r>
              <a:rPr sz="4400" b="0" spc="-40" dirty="0">
                <a:latin typeface="Calibri Light"/>
                <a:cs typeface="Calibri Light"/>
              </a:rPr>
              <a:t>-</a:t>
            </a:r>
            <a:r>
              <a:rPr sz="4400" b="0" spc="-65" dirty="0">
                <a:latin typeface="Calibri Light"/>
                <a:cs typeface="Calibri Light"/>
              </a:rPr>
              <a:t>HT</a:t>
            </a:r>
            <a:r>
              <a:rPr sz="4400" b="0" spc="-55" dirty="0">
                <a:latin typeface="Calibri Light"/>
                <a:cs typeface="Calibri Light"/>
              </a:rPr>
              <a:t>F</a:t>
            </a:r>
            <a:r>
              <a:rPr lang="en-US" sz="4400" b="0" spc="-55" dirty="0">
                <a:latin typeface="Calibri Light"/>
                <a:cs typeface="Calibri Light"/>
              </a:rPr>
              <a:t> Proposals: </a:t>
            </a:r>
            <a:r>
              <a:rPr lang="en-US" sz="4400" spc="-135" dirty="0">
                <a:latin typeface="Calibri Light"/>
                <a:cs typeface="Calibri Light"/>
              </a:rPr>
              <a:t>R</a:t>
            </a:r>
            <a:r>
              <a:rPr lang="en-US" sz="4400" spc="-40" dirty="0">
                <a:latin typeface="Calibri Light"/>
                <a:cs typeface="Calibri Light"/>
              </a:rPr>
              <a:t>e</a:t>
            </a:r>
            <a:r>
              <a:rPr lang="en-US" sz="4400" spc="-50" dirty="0">
                <a:latin typeface="Calibri Light"/>
                <a:cs typeface="Calibri Light"/>
              </a:rPr>
              <a:t>q</a:t>
            </a:r>
            <a:r>
              <a:rPr lang="en-US" sz="4400" spc="-75" dirty="0">
                <a:latin typeface="Calibri Light"/>
                <a:cs typeface="Calibri Light"/>
              </a:rPr>
              <a:t>u</a:t>
            </a:r>
            <a:r>
              <a:rPr lang="en-US" sz="4400" spc="-20" dirty="0">
                <a:latin typeface="Calibri Light"/>
                <a:cs typeface="Calibri Light"/>
              </a:rPr>
              <a:t>i</a:t>
            </a:r>
            <a:r>
              <a:rPr lang="en-US" sz="4400" spc="-120" dirty="0">
                <a:latin typeface="Calibri Light"/>
                <a:cs typeface="Calibri Light"/>
              </a:rPr>
              <a:t>r</a:t>
            </a:r>
            <a:r>
              <a:rPr lang="en-US" sz="4400" spc="-60" dirty="0">
                <a:latin typeface="Calibri Light"/>
                <a:cs typeface="Calibri Light"/>
              </a:rPr>
              <a:t>e</a:t>
            </a:r>
            <a:r>
              <a:rPr lang="en-US" sz="4400" spc="-25" dirty="0">
                <a:latin typeface="Calibri Light"/>
                <a:cs typeface="Calibri Light"/>
              </a:rPr>
              <a:t>d </a:t>
            </a:r>
            <a:r>
              <a:rPr lang="en-US" sz="4400" b="0" spc="-40" dirty="0">
                <a:latin typeface="Calibri Light"/>
                <a:cs typeface="Calibri Light"/>
              </a:rPr>
              <a:t>Sections</a:t>
            </a:r>
            <a:endParaRPr sz="4400" dirty="0">
              <a:latin typeface="Calibri Light"/>
              <a:cs typeface="Calibri Light"/>
            </a:endParaRPr>
          </a:p>
        </p:txBody>
      </p:sp>
      <p:sp>
        <p:nvSpPr>
          <p:cNvPr id="3" name="object 3"/>
          <p:cNvSpPr txBox="1"/>
          <p:nvPr/>
        </p:nvSpPr>
        <p:spPr>
          <a:xfrm>
            <a:off x="501967" y="1143000"/>
            <a:ext cx="11188066" cy="4616648"/>
          </a:xfrm>
          <a:prstGeom prst="rect">
            <a:avLst/>
          </a:prstGeom>
        </p:spPr>
        <p:txBody>
          <a:bodyPr vert="horz" wrap="square" lIns="0" tIns="0" rIns="0" bIns="0" rtlCol="0" anchor="t">
            <a:spAutoFit/>
          </a:bodyPr>
          <a:lstStyle/>
          <a:p>
            <a:pPr marL="12700">
              <a:lnSpc>
                <a:spcPct val="100000"/>
              </a:lnSpc>
              <a:spcAft>
                <a:spcPts val="600"/>
              </a:spcAft>
            </a:pPr>
            <a:r>
              <a:rPr lang="en-US" sz="2800" dirty="0">
                <a:cs typeface="Calibri"/>
              </a:rPr>
              <a:t>In addition to the required sections described in the PAPPG, the Project Description of </a:t>
            </a:r>
            <a:r>
              <a:rPr lang="en-US" sz="2800" b="1" dirty="0">
                <a:cs typeface="Calibri"/>
              </a:rPr>
              <a:t>all</a:t>
            </a:r>
            <a:r>
              <a:rPr lang="en-US" sz="2800" dirty="0">
                <a:cs typeface="Calibri"/>
              </a:rPr>
              <a:t> FW-HTF proposals MUST include the following separate sections, clearly labeled with the specified headings:</a:t>
            </a:r>
          </a:p>
          <a:p>
            <a:pPr marL="469900" indent="-457200">
              <a:lnSpc>
                <a:spcPct val="100000"/>
              </a:lnSpc>
              <a:spcAft>
                <a:spcPts val="600"/>
              </a:spcAft>
              <a:buFont typeface="Arial" panose="020B0604020202020204" pitchFamily="34" charset="0"/>
              <a:buChar char="•"/>
            </a:pPr>
            <a:r>
              <a:rPr lang="en-US" sz="2800" spc="-5" dirty="0">
                <a:cs typeface="Calibri"/>
              </a:rPr>
              <a:t>A </a:t>
            </a:r>
            <a:r>
              <a:rPr lang="en-US" sz="2800" b="1" i="1" spc="-5" dirty="0">
                <a:cs typeface="Calibri"/>
              </a:rPr>
              <a:t>Work Context </a:t>
            </a:r>
            <a:r>
              <a:rPr lang="en-US" sz="2800" spc="-5" dirty="0">
                <a:cs typeface="Calibri"/>
              </a:rPr>
              <a:t>section to clearly identify and define the work domain, workers, and workplaces;</a:t>
            </a:r>
          </a:p>
          <a:p>
            <a:pPr marL="469900" indent="-457200">
              <a:spcAft>
                <a:spcPts val="600"/>
              </a:spcAft>
              <a:buFont typeface="Arial" panose="020B0604020202020204" pitchFamily="34" charset="0"/>
              <a:buChar char="•"/>
            </a:pPr>
            <a:r>
              <a:rPr lang="en-US" sz="2800" spc="-5" dirty="0">
                <a:cs typeface="Calibri"/>
              </a:rPr>
              <a:t>An </a:t>
            </a:r>
            <a:r>
              <a:rPr lang="en-US" sz="2800" b="1" i="1" spc="-5" dirty="0">
                <a:cs typeface="Calibri"/>
              </a:rPr>
              <a:t>Integrative Research </a:t>
            </a:r>
            <a:r>
              <a:rPr lang="en-US" sz="2800" spc="-5" dirty="0">
                <a:cs typeface="Calibri"/>
              </a:rPr>
              <a:t>section to describe how knowledge, techniques, and expertise from; </a:t>
            </a:r>
          </a:p>
          <a:p>
            <a:pPr marL="469900" indent="-457200">
              <a:lnSpc>
                <a:spcPct val="100000"/>
              </a:lnSpc>
              <a:spcAft>
                <a:spcPts val="600"/>
              </a:spcAft>
              <a:buFont typeface="Arial" panose="020B0604020202020204" pitchFamily="34" charset="0"/>
              <a:buChar char="•"/>
            </a:pPr>
            <a:r>
              <a:rPr lang="en-US" sz="2800" dirty="0">
                <a:cs typeface="Calibri"/>
              </a:rPr>
              <a:t>A </a:t>
            </a:r>
            <a:r>
              <a:rPr lang="en-US" sz="2800" b="1" i="1" dirty="0">
                <a:cs typeface="Calibri"/>
              </a:rPr>
              <a:t>Methods, Measures, and Metrics </a:t>
            </a:r>
            <a:r>
              <a:rPr lang="en-US" sz="2800" dirty="0">
                <a:cs typeface="Calibri"/>
              </a:rPr>
              <a:t>section to describe how progress and outcomes of the project will be assessed.</a:t>
            </a:r>
          </a:p>
          <a:p>
            <a:pPr marL="469900" indent="-457200">
              <a:lnSpc>
                <a:spcPct val="100000"/>
              </a:lnSpc>
              <a:spcAft>
                <a:spcPts val="600"/>
              </a:spcAft>
              <a:buFont typeface="Arial" panose="020B0604020202020204" pitchFamily="34" charset="0"/>
              <a:buChar char="•"/>
            </a:pPr>
            <a:r>
              <a:rPr lang="en-US" sz="2800" dirty="0">
                <a:latin typeface="Calibri"/>
                <a:cs typeface="Calibri"/>
              </a:rPr>
              <a:t>An </a:t>
            </a:r>
            <a:r>
              <a:rPr lang="en-US" sz="2800" b="1" i="1" dirty="0">
                <a:latin typeface="Calibri"/>
                <a:cs typeface="Calibri"/>
              </a:rPr>
              <a:t>Access &amp; Inclusion </a:t>
            </a:r>
            <a:r>
              <a:rPr lang="en-US" sz="2800" dirty="0">
                <a:latin typeface="Calibri"/>
                <a:cs typeface="Calibri"/>
              </a:rPr>
              <a:t>section to address enhancing inclusion and equity. </a:t>
            </a:r>
            <a:endParaRPr sz="2800" dirty="0">
              <a:latin typeface="Calibri"/>
              <a:cs typeface="Calibri"/>
            </a:endParaRPr>
          </a:p>
        </p:txBody>
      </p:sp>
      <p:sp>
        <p:nvSpPr>
          <p:cNvPr id="4" name="TextBox 3"/>
          <p:cNvSpPr txBox="1"/>
          <p:nvPr/>
        </p:nvSpPr>
        <p:spPr>
          <a:xfrm>
            <a:off x="0" y="6488668"/>
            <a:ext cx="418704" cy="369332"/>
          </a:xfrm>
          <a:prstGeom prst="rect">
            <a:avLst/>
          </a:prstGeom>
          <a:noFill/>
        </p:spPr>
        <p:txBody>
          <a:bodyPr wrap="none" rtlCol="0">
            <a:spAutoFit/>
          </a:bodyPr>
          <a:lstStyle/>
          <a:p>
            <a:r>
              <a:rPr lang="en-US" dirty="0">
                <a:solidFill>
                  <a:schemeClr val="bg1"/>
                </a:solidFill>
              </a:rPr>
              <a:t>16</a:t>
            </a:r>
          </a:p>
        </p:txBody>
      </p:sp>
      <p:pic>
        <p:nvPicPr>
          <p:cNvPr id="6" name="16">
            <a:hlinkClick r:id="" action="ppaction://media"/>
            <a:extLst>
              <a:ext uri="{FF2B5EF4-FFF2-40B4-BE49-F238E27FC236}">
                <a16:creationId xmlns:a16="http://schemas.microsoft.com/office/drawing/2014/main" id="{C0E04F36-B142-45A4-A117-14C74A7A1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327"/>
    </mc:Choice>
    <mc:Fallback xmlns="">
      <p:transition spd="slow" advClick="0" advTm="5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B1D9-E8A3-46D7-8DB5-6932E09DAC06}"/>
              </a:ext>
            </a:extLst>
          </p:cNvPr>
          <p:cNvSpPr>
            <a:spLocks noGrp="1"/>
          </p:cNvSpPr>
          <p:nvPr>
            <p:ph type="title"/>
          </p:nvPr>
        </p:nvSpPr>
        <p:spPr>
          <a:xfrm>
            <a:off x="516890" y="512175"/>
            <a:ext cx="11158219" cy="677108"/>
          </a:xfrm>
        </p:spPr>
        <p:txBody>
          <a:bodyPr/>
          <a:lstStyle/>
          <a:p>
            <a:r>
              <a:rPr lang="en-US" dirty="0"/>
              <a:t>New Requirements</a:t>
            </a:r>
          </a:p>
        </p:txBody>
      </p:sp>
      <p:sp>
        <p:nvSpPr>
          <p:cNvPr id="3" name="Text Placeholder 2">
            <a:extLst>
              <a:ext uri="{FF2B5EF4-FFF2-40B4-BE49-F238E27FC236}">
                <a16:creationId xmlns:a16="http://schemas.microsoft.com/office/drawing/2014/main" id="{7F9B7568-7C53-4DAC-81C4-666C650E1814}"/>
              </a:ext>
            </a:extLst>
          </p:cNvPr>
          <p:cNvSpPr>
            <a:spLocks noGrp="1"/>
          </p:cNvSpPr>
          <p:nvPr>
            <p:ph type="body" idx="1"/>
          </p:nvPr>
        </p:nvSpPr>
        <p:spPr>
          <a:xfrm>
            <a:off x="675640" y="1725669"/>
            <a:ext cx="10840719" cy="3016210"/>
          </a:xfrm>
        </p:spPr>
        <p:txBody>
          <a:bodyPr wrap="square" lIns="0" tIns="0" rIns="0" bIns="0" anchor="t">
            <a:spAutoFit/>
          </a:bodyPr>
          <a:lstStyle/>
          <a:p>
            <a:pPr marL="457200" indent="-457200">
              <a:buFont typeface="Arial"/>
              <a:buChar char="•"/>
            </a:pPr>
            <a:r>
              <a:rPr lang="en-US" dirty="0"/>
              <a:t>New in FY22, proposals must specify O*NET code or codes corresponding to the job of focus. Overly general projects that do not correspond to a particular job are not appropriate for FW-HTF. (See supplemental webinar for guidance/instructions on O*NET codes)</a:t>
            </a:r>
          </a:p>
          <a:p>
            <a:pPr marL="457200" indent="-457200">
              <a:buFont typeface="Arial"/>
              <a:buChar char="•"/>
            </a:pPr>
            <a:endParaRPr lang="en-US" dirty="0"/>
          </a:p>
          <a:p>
            <a:pPr marL="457200" indent="-457200">
              <a:buFont typeface="Arial"/>
              <a:buChar char="•"/>
            </a:pPr>
            <a:r>
              <a:rPr lang="en-US" dirty="0"/>
              <a:t>Proposals must also specify three key words corresponding to the future work, future worker, and future technology in the proposal.</a:t>
            </a:r>
          </a:p>
        </p:txBody>
      </p:sp>
      <p:sp>
        <p:nvSpPr>
          <p:cNvPr id="5" name="TextBox 4">
            <a:extLst>
              <a:ext uri="{FF2B5EF4-FFF2-40B4-BE49-F238E27FC236}">
                <a16:creationId xmlns:a16="http://schemas.microsoft.com/office/drawing/2014/main" id="{E0D5E1EF-CA8A-4E08-8D47-24AB334B3D4E}"/>
              </a:ext>
            </a:extLst>
          </p:cNvPr>
          <p:cNvSpPr txBox="1"/>
          <p:nvPr/>
        </p:nvSpPr>
        <p:spPr>
          <a:xfrm>
            <a:off x="0" y="6488668"/>
            <a:ext cx="418704" cy="369332"/>
          </a:xfrm>
          <a:prstGeom prst="rect">
            <a:avLst/>
          </a:prstGeom>
          <a:noFill/>
        </p:spPr>
        <p:txBody>
          <a:bodyPr wrap="none" rtlCol="0">
            <a:spAutoFit/>
          </a:bodyPr>
          <a:lstStyle/>
          <a:p>
            <a:r>
              <a:rPr lang="en-US" dirty="0">
                <a:solidFill>
                  <a:schemeClr val="bg1"/>
                </a:solidFill>
              </a:rPr>
              <a:t>17</a:t>
            </a:r>
          </a:p>
        </p:txBody>
      </p:sp>
      <p:pic>
        <p:nvPicPr>
          <p:cNvPr id="6" name="17">
            <a:hlinkClick r:id="" action="ppaction://media"/>
            <a:extLst>
              <a:ext uri="{FF2B5EF4-FFF2-40B4-BE49-F238E27FC236}">
                <a16:creationId xmlns:a16="http://schemas.microsoft.com/office/drawing/2014/main" id="{392BFA20-B7C1-4676-ACA3-FD4468EE0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91122066"/>
      </p:ext>
    </p:extLst>
  </p:cSld>
  <p:clrMapOvr>
    <a:masterClrMapping/>
  </p:clrMapOvr>
  <mc:AlternateContent xmlns:mc="http://schemas.openxmlformats.org/markup-compatibility/2006" xmlns:p14="http://schemas.microsoft.com/office/powerpoint/2010/main">
    <mc:Choice Requires="p14">
      <p:transition spd="slow" p14:dur="2000" advClick="0" advTm="28305"/>
    </mc:Choice>
    <mc:Fallback xmlns="">
      <p:transition spd="slow" advClick="0" advTm="2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37B2-A48F-4349-9E0F-09198D4D07C7}"/>
              </a:ext>
            </a:extLst>
          </p:cNvPr>
          <p:cNvSpPr>
            <a:spLocks noGrp="1"/>
          </p:cNvSpPr>
          <p:nvPr>
            <p:ph type="title"/>
          </p:nvPr>
        </p:nvSpPr>
        <p:spPr>
          <a:xfrm>
            <a:off x="516890" y="512175"/>
            <a:ext cx="11158219" cy="677108"/>
          </a:xfrm>
        </p:spPr>
        <p:txBody>
          <a:bodyPr/>
          <a:lstStyle/>
          <a:p>
            <a:r>
              <a:rPr lang="en-US" dirty="0"/>
              <a:t>FW-HTF-R&amp;T: Supplemental Documents Required</a:t>
            </a:r>
          </a:p>
        </p:txBody>
      </p:sp>
      <p:sp>
        <p:nvSpPr>
          <p:cNvPr id="3" name="Text Placeholder 2">
            <a:extLst>
              <a:ext uri="{FF2B5EF4-FFF2-40B4-BE49-F238E27FC236}">
                <a16:creationId xmlns:a16="http://schemas.microsoft.com/office/drawing/2014/main" id="{ADC8FA5A-34F3-453E-9C95-48B718311CDC}"/>
              </a:ext>
            </a:extLst>
          </p:cNvPr>
          <p:cNvSpPr>
            <a:spLocks noGrp="1"/>
          </p:cNvSpPr>
          <p:nvPr>
            <p:ph type="body" idx="1"/>
          </p:nvPr>
        </p:nvSpPr>
        <p:spPr>
          <a:xfrm>
            <a:off x="675639" y="1447800"/>
            <a:ext cx="10220961" cy="4462760"/>
          </a:xfrm>
        </p:spPr>
        <p:txBody>
          <a:bodyPr/>
          <a:lstStyle/>
          <a:p>
            <a:pPr>
              <a:spcAft>
                <a:spcPts val="600"/>
              </a:spcAft>
            </a:pPr>
            <a:r>
              <a:rPr lang="en-US"/>
              <a:t>In addition to the Supplemental Documents described by the PAPPG, FW-HTF-R and FW-HTF-T proposals MUST include the following:</a:t>
            </a:r>
          </a:p>
          <a:p>
            <a:pPr marL="457200" indent="-457200">
              <a:spcAft>
                <a:spcPts val="600"/>
              </a:spcAft>
              <a:buFont typeface="Arial" panose="020B0604020202020204" pitchFamily="34" charset="0"/>
              <a:buChar char="•"/>
            </a:pPr>
            <a:r>
              <a:rPr lang="en-US"/>
              <a:t>A </a:t>
            </a:r>
            <a:r>
              <a:rPr lang="en-US" b="1" i="1"/>
              <a:t>Management and Coordination Plan</a:t>
            </a:r>
            <a:r>
              <a:rPr lang="en-US"/>
              <a:t> describing specific steps the project team plans to take to achieve the goal of convergent research, in which knowledge, techniques, and expertise from multiple fields and sectors create new and expanded frameworks for addressing research goals;</a:t>
            </a:r>
          </a:p>
          <a:p>
            <a:pPr marL="457200" indent="-457200">
              <a:spcAft>
                <a:spcPts val="600"/>
              </a:spcAft>
              <a:buFont typeface="Arial" panose="020B0604020202020204" pitchFamily="34" charset="0"/>
              <a:buChar char="•"/>
            </a:pPr>
            <a:r>
              <a:rPr lang="en-US"/>
              <a:t>A </a:t>
            </a:r>
            <a:r>
              <a:rPr lang="en-US" b="1" i="1"/>
              <a:t>List of Project Personnel and Partner Institutions </a:t>
            </a:r>
            <a:r>
              <a:rPr lang="en-US"/>
              <a:t>providing current, accurate information for all personnel and institutions involved in the project. </a:t>
            </a:r>
          </a:p>
        </p:txBody>
      </p:sp>
      <p:sp>
        <p:nvSpPr>
          <p:cNvPr id="4" name="TextBox 3"/>
          <p:cNvSpPr txBox="1"/>
          <p:nvPr/>
        </p:nvSpPr>
        <p:spPr>
          <a:xfrm>
            <a:off x="0" y="6488668"/>
            <a:ext cx="418704" cy="369332"/>
          </a:xfrm>
          <a:prstGeom prst="rect">
            <a:avLst/>
          </a:prstGeom>
          <a:noFill/>
        </p:spPr>
        <p:txBody>
          <a:bodyPr wrap="none" rtlCol="0">
            <a:spAutoFit/>
          </a:bodyPr>
          <a:lstStyle/>
          <a:p>
            <a:r>
              <a:rPr lang="en-US" dirty="0">
                <a:solidFill>
                  <a:schemeClr val="bg1"/>
                </a:solidFill>
              </a:rPr>
              <a:t>18</a:t>
            </a:r>
          </a:p>
        </p:txBody>
      </p:sp>
      <p:pic>
        <p:nvPicPr>
          <p:cNvPr id="6" name="18">
            <a:hlinkClick r:id="" action="ppaction://media"/>
            <a:extLst>
              <a:ext uri="{FF2B5EF4-FFF2-40B4-BE49-F238E27FC236}">
                <a16:creationId xmlns:a16="http://schemas.microsoft.com/office/drawing/2014/main" id="{551FAC14-AA77-4571-A944-C43765B25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19423141"/>
      </p:ext>
    </p:extLst>
  </p:cSld>
  <p:clrMapOvr>
    <a:masterClrMapping/>
  </p:clrMapOvr>
  <mc:AlternateContent xmlns:mc="http://schemas.openxmlformats.org/markup-compatibility/2006" xmlns:p14="http://schemas.microsoft.com/office/powerpoint/2010/main">
    <mc:Choice Requires="p14">
      <p:transition spd="slow" p14:dur="2000" advClick="0" advTm="32517"/>
    </mc:Choice>
    <mc:Fallback xmlns="">
      <p:transition spd="slow" advClick="0" advTm="3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0ECD3-4FF3-44AD-8D3B-DDC8887ADC38}"/>
              </a:ext>
            </a:extLst>
          </p:cNvPr>
          <p:cNvSpPr>
            <a:spLocks noGrp="1"/>
          </p:cNvSpPr>
          <p:nvPr>
            <p:ph type="title"/>
          </p:nvPr>
        </p:nvSpPr>
        <p:spPr>
          <a:xfrm>
            <a:off x="516890" y="512175"/>
            <a:ext cx="11158219" cy="677108"/>
          </a:xfrm>
        </p:spPr>
        <p:txBody>
          <a:bodyPr wrap="square" lIns="0" tIns="0" rIns="0" bIns="0" anchor="t">
            <a:spAutoFit/>
          </a:bodyPr>
          <a:lstStyle/>
          <a:p>
            <a:r>
              <a:rPr lang="en-US" dirty="0"/>
              <a:t>Project Development Grants (FW-HTF-P)</a:t>
            </a:r>
          </a:p>
        </p:txBody>
      </p:sp>
      <p:sp>
        <p:nvSpPr>
          <p:cNvPr id="5" name="Content Placeholder 4">
            <a:extLst>
              <a:ext uri="{FF2B5EF4-FFF2-40B4-BE49-F238E27FC236}">
                <a16:creationId xmlns:a16="http://schemas.microsoft.com/office/drawing/2014/main" id="{0D84745D-4F34-4624-BAC0-895E385B712C}"/>
              </a:ext>
            </a:extLst>
          </p:cNvPr>
          <p:cNvSpPr>
            <a:spLocks noGrp="1"/>
          </p:cNvSpPr>
          <p:nvPr>
            <p:ph idx="1"/>
          </p:nvPr>
        </p:nvSpPr>
        <p:spPr>
          <a:xfrm>
            <a:off x="888745" y="2513318"/>
            <a:ext cx="10008109" cy="2237763"/>
          </a:xfrm>
        </p:spPr>
        <p:txBody>
          <a:bodyPr>
            <a:noAutofit/>
          </a:bodyPr>
          <a:lstStyle/>
          <a:p>
            <a:r>
              <a:rPr lang="en-US" dirty="0">
                <a:latin typeface="+mn-lt"/>
              </a:rPr>
              <a:t>No solicitation-specific supplemental documents are required for FW-HTF-P proposals.  Please follow the proposal submission guidelines outlined in the FW-HTF Program Solicitation (NSF 22-533) and the NSF Proposal &amp; Award Policies &amp; Procedures Guide (PAPPG).</a:t>
            </a:r>
          </a:p>
        </p:txBody>
      </p:sp>
      <p:sp>
        <p:nvSpPr>
          <p:cNvPr id="6" name="TextBox 5"/>
          <p:cNvSpPr txBox="1"/>
          <p:nvPr/>
        </p:nvSpPr>
        <p:spPr>
          <a:xfrm>
            <a:off x="0" y="6488668"/>
            <a:ext cx="418704" cy="369332"/>
          </a:xfrm>
          <a:prstGeom prst="rect">
            <a:avLst/>
          </a:prstGeom>
          <a:noFill/>
        </p:spPr>
        <p:txBody>
          <a:bodyPr wrap="none" rtlCol="0">
            <a:spAutoFit/>
          </a:bodyPr>
          <a:lstStyle/>
          <a:p>
            <a:r>
              <a:rPr lang="en-US" dirty="0">
                <a:solidFill>
                  <a:schemeClr val="bg1"/>
                </a:solidFill>
              </a:rPr>
              <a:t>19</a:t>
            </a:r>
          </a:p>
        </p:txBody>
      </p:sp>
      <p:pic>
        <p:nvPicPr>
          <p:cNvPr id="3" name="19">
            <a:hlinkClick r:id="" action="ppaction://media"/>
            <a:extLst>
              <a:ext uri="{FF2B5EF4-FFF2-40B4-BE49-F238E27FC236}">
                <a16:creationId xmlns:a16="http://schemas.microsoft.com/office/drawing/2014/main" id="{E383FC89-3B69-4654-8A30-001F50BDE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76330333"/>
      </p:ext>
    </p:extLst>
  </p:cSld>
  <p:clrMapOvr>
    <a:masterClrMapping/>
  </p:clrMapOvr>
  <mc:AlternateContent xmlns:mc="http://schemas.openxmlformats.org/markup-compatibility/2006" xmlns:p14="http://schemas.microsoft.com/office/powerpoint/2010/main">
    <mc:Choice Requires="p14">
      <p:transition spd="slow" p14:dur="2000" advClick="0" advTm="15590"/>
    </mc:Choice>
    <mc:Fallback xmlns="">
      <p:transition spd="slow" advClick="0"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2708" y="290458"/>
            <a:ext cx="3535159" cy="2582758"/>
            <a:chOff x="3307043" y="3002972"/>
            <a:chExt cx="6273376" cy="4645715"/>
          </a:xfrm>
        </p:grpSpPr>
        <p:sp>
          <p:nvSpPr>
            <p:cNvPr id="4" name="Rectangle 3"/>
            <p:cNvSpPr/>
            <p:nvPr/>
          </p:nvSpPr>
          <p:spPr>
            <a:xfrm>
              <a:off x="3307043" y="3002972"/>
              <a:ext cx="6273376" cy="4645715"/>
            </a:xfrm>
            <a:prstGeom prst="rect">
              <a:avLst/>
            </a:prstGeom>
            <a:solidFill>
              <a:schemeClr val="bg1"/>
            </a:solidFill>
            <a:ln>
              <a:noFill/>
            </a:ln>
            <a:effectLst>
              <a:glow rad="50800">
                <a:schemeClr val="bg1">
                  <a:lumMod val="75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raffic-control_INSET.jpg"/>
            <p:cNvPicPr>
              <a:picLocks noChangeAspect="1"/>
            </p:cNvPicPr>
            <p:nvPr/>
          </p:nvPicPr>
          <p:blipFill rotWithShape="1">
            <a:blip r:embed="rId5"/>
            <a:srcRect/>
            <a:stretch/>
          </p:blipFill>
          <p:spPr>
            <a:xfrm>
              <a:off x="3475022" y="3146642"/>
              <a:ext cx="5937416" cy="4358374"/>
            </a:xfrm>
            <a:prstGeom prst="rect">
              <a:avLst/>
            </a:prstGeom>
          </p:spPr>
        </p:pic>
      </p:grpSp>
      <p:sp>
        <p:nvSpPr>
          <p:cNvPr id="7" name="Content Placeholder 2">
            <a:extLst>
              <a:ext uri="{FF2B5EF4-FFF2-40B4-BE49-F238E27FC236}">
                <a16:creationId xmlns:a16="http://schemas.microsoft.com/office/drawing/2014/main" id="{B83408B2-2D5F-482A-9A6D-C631BA588B0A}"/>
              </a:ext>
            </a:extLst>
          </p:cNvPr>
          <p:cNvSpPr txBox="1">
            <a:spLocks/>
          </p:cNvSpPr>
          <p:nvPr/>
        </p:nvSpPr>
        <p:spPr>
          <a:xfrm>
            <a:off x="5246847" y="290458"/>
            <a:ext cx="6095983" cy="2421922"/>
          </a:xfrm>
          <a:prstGeom prst="rect">
            <a:avLst/>
          </a:prstGeom>
          <a:solidFill>
            <a:srgbClr val="693F7B">
              <a:alpha val="10000"/>
            </a:srgb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693F7B"/>
                </a:solidFill>
              </a:rPr>
              <a:t>Steering Committee Membership</a:t>
            </a:r>
          </a:p>
          <a:p>
            <a:pPr marL="0" indent="0">
              <a:buNone/>
            </a:pPr>
            <a:r>
              <a:rPr lang="en-US" sz="2000" b="1" dirty="0"/>
              <a:t>CISE: </a:t>
            </a:r>
            <a:r>
              <a:rPr lang="en-US" sz="2000" dirty="0"/>
              <a:t>Henry Kautz</a:t>
            </a:r>
          </a:p>
          <a:p>
            <a:pPr marL="0" indent="0">
              <a:buNone/>
            </a:pPr>
            <a:r>
              <a:rPr lang="en-US" sz="2000" b="1" dirty="0"/>
              <a:t>EHR: </a:t>
            </a:r>
            <a:r>
              <a:rPr lang="en-US" sz="2000" dirty="0"/>
              <a:t>Elizabeth VanderPutten</a:t>
            </a:r>
          </a:p>
          <a:p>
            <a:pPr marL="0" indent="0">
              <a:buNone/>
            </a:pPr>
            <a:r>
              <a:rPr lang="en-US" sz="2000" b="1" dirty="0"/>
              <a:t>ENG: </a:t>
            </a:r>
            <a:r>
              <a:rPr lang="en-US" sz="2000" dirty="0"/>
              <a:t>Robert Stone†</a:t>
            </a:r>
          </a:p>
          <a:p>
            <a:pPr marL="0" indent="0">
              <a:buNone/>
              <a:tabLst>
                <a:tab pos="681038" algn="l"/>
              </a:tabLst>
            </a:pPr>
            <a:r>
              <a:rPr lang="en-US" sz="2000" b="1" dirty="0"/>
              <a:t>SBE: </a:t>
            </a:r>
            <a:r>
              <a:rPr lang="en-US" sz="2000" dirty="0"/>
              <a:t>Marc Sebrechts†</a:t>
            </a:r>
          </a:p>
          <a:p>
            <a:pPr marL="0" indent="0">
              <a:buNone/>
              <a:tabLst>
                <a:tab pos="681038" algn="l"/>
              </a:tabLst>
            </a:pPr>
            <a:r>
              <a:rPr lang="en-US" sz="2000" dirty="0"/>
              <a:t>† </a:t>
            </a:r>
            <a:r>
              <a:rPr lang="en-US" sz="2000" i="1" dirty="0"/>
              <a:t>Steering Committee Co-Chairs</a:t>
            </a:r>
          </a:p>
        </p:txBody>
      </p:sp>
      <p:sp>
        <p:nvSpPr>
          <p:cNvPr id="8" name="TextBox 7">
            <a:extLst>
              <a:ext uri="{FF2B5EF4-FFF2-40B4-BE49-F238E27FC236}">
                <a16:creationId xmlns:a16="http://schemas.microsoft.com/office/drawing/2014/main" id="{3B21442F-A772-481D-8051-9B1F5E627D04}"/>
              </a:ext>
            </a:extLst>
          </p:cNvPr>
          <p:cNvSpPr txBox="1"/>
          <p:nvPr/>
        </p:nvSpPr>
        <p:spPr>
          <a:xfrm>
            <a:off x="5246847" y="2883877"/>
            <a:ext cx="6095983" cy="3195747"/>
          </a:xfrm>
          <a:prstGeom prst="rect">
            <a:avLst/>
          </a:prstGeom>
          <a:solidFill>
            <a:schemeClr val="accent2">
              <a:lumMod val="75000"/>
              <a:alpha val="10000"/>
            </a:schemeClr>
          </a:solidFill>
          <a:ln>
            <a:noFill/>
          </a:ln>
        </p:spPr>
        <p:txBody>
          <a:bodyPr wrap="square" lIns="91440" tIns="45720" rIns="91440" bIns="45720" rtlCol="0" anchor="t">
            <a:spAutoFit/>
          </a:bodyPr>
          <a:lstStyle/>
          <a:p>
            <a:r>
              <a:rPr lang="en-US" sz="2000" b="1" dirty="0">
                <a:solidFill>
                  <a:schemeClr val="accent2">
                    <a:lumMod val="75000"/>
                  </a:schemeClr>
                </a:solidFill>
              </a:rPr>
              <a:t>Working Group Membership</a:t>
            </a:r>
            <a:endParaRPr lang="en-US" sz="2000" dirty="0">
              <a:solidFill>
                <a:schemeClr val="accent2">
                  <a:lumMod val="75000"/>
                </a:schemeClr>
              </a:solidFill>
            </a:endParaRPr>
          </a:p>
          <a:p>
            <a:pPr>
              <a:spcBef>
                <a:spcPts val="1000"/>
              </a:spcBef>
            </a:pPr>
            <a:r>
              <a:rPr lang="en-US" sz="2000" b="1" dirty="0"/>
              <a:t>CISE: </a:t>
            </a:r>
            <a:r>
              <a:rPr lang="sv-SE" sz="2000" dirty="0"/>
              <a:t>Prabha Balakrishnan, </a:t>
            </a:r>
            <a:r>
              <a:rPr lang="en-US" sz="2000" dirty="0"/>
              <a:t>David Corman,</a:t>
            </a:r>
            <a:r>
              <a:rPr lang="en-US" sz="2000" dirty="0">
                <a:ea typeface="+mn-lt"/>
                <a:cs typeface="+mn-lt"/>
              </a:rPr>
              <a:t> </a:t>
            </a:r>
            <a:br>
              <a:rPr lang="en-US" sz="2000" dirty="0">
                <a:ea typeface="+mn-lt"/>
                <a:cs typeface="+mn-lt"/>
              </a:rPr>
            </a:br>
            <a:r>
              <a:rPr lang="en-US" sz="2000" dirty="0">
                <a:ea typeface="+mn-lt"/>
                <a:cs typeface="+mn-lt"/>
              </a:rPr>
              <a:t>Dan Cosley</a:t>
            </a:r>
            <a:r>
              <a:rPr lang="en-US" sz="2000" dirty="0"/>
              <a:t>, Andruid Kerne</a:t>
            </a:r>
            <a:endParaRPr lang="en-US" sz="2000" dirty="0">
              <a:cs typeface="Calibri"/>
            </a:endParaRPr>
          </a:p>
          <a:p>
            <a:pPr>
              <a:spcBef>
                <a:spcPts val="1000"/>
              </a:spcBef>
            </a:pPr>
            <a:r>
              <a:rPr lang="en-US" sz="2000" b="1" dirty="0"/>
              <a:t>EHR:</a:t>
            </a:r>
            <a:r>
              <a:rPr lang="en-US" sz="2000" dirty="0"/>
              <a:t> Martha James, Julie Johnson, Alexandra Medina-Borja, Katelyn Schreyer</a:t>
            </a:r>
            <a:endParaRPr lang="en-US" sz="2000" dirty="0">
              <a:cs typeface="Calibri"/>
            </a:endParaRPr>
          </a:p>
          <a:p>
            <a:pPr>
              <a:spcBef>
                <a:spcPts val="1000"/>
              </a:spcBef>
            </a:pPr>
            <a:r>
              <a:rPr lang="en-US" sz="2000" b="1" dirty="0"/>
              <a:t>ENG: </a:t>
            </a:r>
            <a:r>
              <a:rPr lang="en-US" sz="2000" dirty="0"/>
              <a:t>Jordan Berg*, Greg Formosa, Ruyan Guo</a:t>
            </a:r>
          </a:p>
          <a:p>
            <a:pPr>
              <a:spcBef>
                <a:spcPts val="1000"/>
              </a:spcBef>
            </a:pPr>
            <a:r>
              <a:rPr lang="en-US" sz="2000" b="1" dirty="0"/>
              <a:t>SBE: </a:t>
            </a:r>
            <a:r>
              <a:rPr lang="en-US" sz="2000" dirty="0"/>
              <a:t>Tara Behrend*, Sara Kiesler, Betty Tuller</a:t>
            </a:r>
          </a:p>
          <a:p>
            <a:pPr>
              <a:spcBef>
                <a:spcPts val="1000"/>
              </a:spcBef>
            </a:pPr>
            <a:r>
              <a:rPr lang="en-US" sz="2000" b="1" dirty="0"/>
              <a:t>OIA</a:t>
            </a:r>
            <a:r>
              <a:rPr lang="en-US" sz="2000" dirty="0"/>
              <a:t>: Linda Molnar</a:t>
            </a:r>
          </a:p>
        </p:txBody>
      </p:sp>
      <p:sp>
        <p:nvSpPr>
          <p:cNvPr id="9" name="TextBox 8">
            <a:extLst>
              <a:ext uri="{FF2B5EF4-FFF2-40B4-BE49-F238E27FC236}">
                <a16:creationId xmlns:a16="http://schemas.microsoft.com/office/drawing/2014/main" id="{DAA1DD62-0D7A-4C38-8E74-2B676E338F98}"/>
              </a:ext>
            </a:extLst>
          </p:cNvPr>
          <p:cNvSpPr txBox="1"/>
          <p:nvPr/>
        </p:nvSpPr>
        <p:spPr>
          <a:xfrm>
            <a:off x="562708" y="2912696"/>
            <a:ext cx="4295892" cy="2144177"/>
          </a:xfrm>
          <a:prstGeom prst="rect">
            <a:avLst/>
          </a:prstGeom>
          <a:solidFill>
            <a:srgbClr val="338984">
              <a:alpha val="10000"/>
            </a:srgbClr>
          </a:solidFill>
          <a:ln>
            <a:noFill/>
          </a:ln>
        </p:spPr>
        <p:txBody>
          <a:bodyPr wrap="square" lIns="91440" tIns="45720" rIns="91440" bIns="45720" rtlCol="0" anchor="t">
            <a:spAutoFit/>
          </a:bodyPr>
          <a:lstStyle/>
          <a:p>
            <a:pPr>
              <a:spcBef>
                <a:spcPts val="1000"/>
              </a:spcBef>
            </a:pPr>
            <a:r>
              <a:rPr lang="en-US" sz="2000" b="1" dirty="0"/>
              <a:t>CISE AD:  </a:t>
            </a:r>
            <a:r>
              <a:rPr lang="en-US" sz="2000" dirty="0"/>
              <a:t>Margaret </a:t>
            </a:r>
            <a:r>
              <a:rPr lang="en-US" sz="2000" dirty="0" err="1"/>
              <a:t>Martonosi</a:t>
            </a:r>
            <a:endParaRPr lang="en-US" sz="2000" dirty="0"/>
          </a:p>
          <a:p>
            <a:pPr>
              <a:spcBef>
                <a:spcPts val="1000"/>
              </a:spcBef>
            </a:pPr>
            <a:r>
              <a:rPr lang="en-US" sz="2000" b="1" dirty="0"/>
              <a:t>EHR Acting AD:  </a:t>
            </a:r>
            <a:r>
              <a:rPr lang="en-US" sz="2000" dirty="0"/>
              <a:t>Sylvia Butterfield</a:t>
            </a:r>
          </a:p>
          <a:p>
            <a:pPr>
              <a:spcBef>
                <a:spcPts val="1000"/>
              </a:spcBef>
            </a:pPr>
            <a:r>
              <a:rPr lang="en-US" sz="2000" b="1" dirty="0"/>
              <a:t>ENG AD: </a:t>
            </a:r>
            <a:r>
              <a:rPr lang="en-US" sz="2000" dirty="0"/>
              <a:t>Susan Margulies</a:t>
            </a:r>
          </a:p>
          <a:p>
            <a:pPr>
              <a:spcBef>
                <a:spcPts val="1000"/>
              </a:spcBef>
            </a:pPr>
            <a:r>
              <a:rPr lang="en-US" sz="2000" b="1" dirty="0"/>
              <a:t>OIA OH: </a:t>
            </a:r>
            <a:r>
              <a:rPr lang="en-US" sz="2000" dirty="0">
                <a:ea typeface="+mn-lt"/>
                <a:cs typeface="+mn-lt"/>
              </a:rPr>
              <a:t>Alicia </a:t>
            </a:r>
            <a:r>
              <a:rPr lang="en-US" sz="2000" dirty="0" err="1">
                <a:ea typeface="+mn-lt"/>
                <a:cs typeface="+mn-lt"/>
              </a:rPr>
              <a:t>Knoedler</a:t>
            </a:r>
            <a:endParaRPr lang="en-US" sz="2000" dirty="0"/>
          </a:p>
          <a:p>
            <a:pPr>
              <a:spcBef>
                <a:spcPts val="1000"/>
              </a:spcBef>
            </a:pPr>
            <a:r>
              <a:rPr lang="en-US" sz="2000" b="1" dirty="0"/>
              <a:t>SBE DAD:  </a:t>
            </a:r>
            <a:r>
              <a:rPr lang="en-US" sz="2000" dirty="0" err="1"/>
              <a:t>Kellina</a:t>
            </a:r>
            <a:r>
              <a:rPr lang="en-US" sz="2000" dirty="0"/>
              <a:t> M. Craig-Henderson</a:t>
            </a:r>
          </a:p>
        </p:txBody>
      </p:sp>
      <p:sp>
        <p:nvSpPr>
          <p:cNvPr id="11" name="Content Placeholder 2">
            <a:extLst>
              <a:ext uri="{FF2B5EF4-FFF2-40B4-BE49-F238E27FC236}">
                <a16:creationId xmlns:a16="http://schemas.microsoft.com/office/drawing/2014/main" id="{DE0F62DB-7CDC-4CC0-9A0C-FD6AF684ED29}"/>
              </a:ext>
            </a:extLst>
          </p:cNvPr>
          <p:cNvSpPr txBox="1">
            <a:spLocks/>
          </p:cNvSpPr>
          <p:nvPr/>
        </p:nvSpPr>
        <p:spPr>
          <a:xfrm>
            <a:off x="562708" y="5170520"/>
            <a:ext cx="4295892" cy="934733"/>
          </a:xfrm>
          <a:prstGeom prst="rect">
            <a:avLst/>
          </a:prstGeom>
          <a:solidFill>
            <a:srgbClr val="0070C0">
              <a:alpha val="10000"/>
            </a:srgb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2060"/>
                </a:solidFill>
              </a:rPr>
              <a:t>Stewarding Unit</a:t>
            </a:r>
          </a:p>
          <a:p>
            <a:pPr marL="0" indent="0">
              <a:buNone/>
            </a:pPr>
            <a:r>
              <a:rPr lang="en-US" sz="2000" b="1" dirty="0"/>
              <a:t>ENG/EFMA: </a:t>
            </a:r>
            <a:r>
              <a:rPr lang="en-US" sz="2000" dirty="0"/>
              <a:t>Sohi Rastegar</a:t>
            </a:r>
          </a:p>
        </p:txBody>
      </p:sp>
      <p:sp>
        <p:nvSpPr>
          <p:cNvPr id="10" name="TextBox 9">
            <a:extLst>
              <a:ext uri="{FF2B5EF4-FFF2-40B4-BE49-F238E27FC236}">
                <a16:creationId xmlns:a16="http://schemas.microsoft.com/office/drawing/2014/main" id="{38E66B9B-2486-48BA-950E-1E06EA641DAC}"/>
              </a:ext>
            </a:extLst>
          </p:cNvPr>
          <p:cNvSpPr txBox="1"/>
          <p:nvPr/>
        </p:nvSpPr>
        <p:spPr>
          <a:xfrm>
            <a:off x="0" y="6488668"/>
            <a:ext cx="301686" cy="369332"/>
          </a:xfrm>
          <a:prstGeom prst="rect">
            <a:avLst/>
          </a:prstGeom>
          <a:noFill/>
        </p:spPr>
        <p:txBody>
          <a:bodyPr wrap="none" rtlCol="0">
            <a:spAutoFit/>
          </a:bodyPr>
          <a:lstStyle/>
          <a:p>
            <a:r>
              <a:rPr lang="en-US" dirty="0">
                <a:solidFill>
                  <a:schemeClr val="bg1"/>
                </a:solidFill>
              </a:rPr>
              <a:t>2</a:t>
            </a:r>
          </a:p>
        </p:txBody>
      </p:sp>
      <p:pic>
        <p:nvPicPr>
          <p:cNvPr id="3" name="2">
            <a:hlinkClick r:id="" action="ppaction://media"/>
            <a:extLst>
              <a:ext uri="{FF2B5EF4-FFF2-40B4-BE49-F238E27FC236}">
                <a16:creationId xmlns:a16="http://schemas.microsoft.com/office/drawing/2014/main" id="{6FE14673-04B9-4C80-8D2A-895DDA1A43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63546709"/>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6" objId="2"/>
        <p14:playEvt time="14703" objId="3"/>
        <p14:stopEvt time="14746" objId="2"/>
        <p14:playEvt time="28400" objId="12"/>
        <p14:stopEvt time="28408" objId="3"/>
        <p14:stopEvt time="37939"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96A5E00-E43A-47EC-A6D0-C366C111C5B9}"/>
              </a:ext>
            </a:extLst>
          </p:cNvPr>
          <p:cNvGrpSpPr/>
          <p:nvPr/>
        </p:nvGrpSpPr>
        <p:grpSpPr>
          <a:xfrm>
            <a:off x="3651845" y="1194141"/>
            <a:ext cx="1185671" cy="1938313"/>
            <a:chOff x="3651366" y="1194141"/>
            <a:chExt cx="1185671" cy="1938313"/>
          </a:xfrm>
        </p:grpSpPr>
        <p:sp>
          <p:nvSpPr>
            <p:cNvPr id="27" name="object 27"/>
            <p:cNvSpPr/>
            <p:nvPr/>
          </p:nvSpPr>
          <p:spPr>
            <a:xfrm>
              <a:off x="3651366" y="1760854"/>
              <a:ext cx="1185671" cy="1371600"/>
            </a:xfrm>
            <a:prstGeom prst="rect">
              <a:avLst/>
            </a:prstGeom>
            <a:blipFill>
              <a:blip r:embed="rId5" cstate="print"/>
              <a:stretch>
                <a:fillRect/>
              </a:stretch>
            </a:blipFill>
          </p:spPr>
          <p:txBody>
            <a:bodyPr wrap="square" lIns="0" tIns="0" rIns="0" bIns="0" rtlCol="0"/>
            <a:lstStyle/>
            <a:p>
              <a:endParaRPr/>
            </a:p>
          </p:txBody>
        </p:sp>
        <p:sp>
          <p:nvSpPr>
            <p:cNvPr id="28" name="object 28"/>
            <p:cNvSpPr txBox="1"/>
            <p:nvPr/>
          </p:nvSpPr>
          <p:spPr>
            <a:xfrm>
              <a:off x="3860507" y="1194141"/>
              <a:ext cx="762000" cy="553998"/>
            </a:xfrm>
            <a:prstGeom prst="rect">
              <a:avLst/>
            </a:prstGeom>
          </p:spPr>
          <p:txBody>
            <a:bodyPr vert="horz" wrap="square" lIns="0" tIns="0" rIns="0" bIns="0" rtlCol="0">
              <a:spAutoFit/>
            </a:bodyPr>
            <a:lstStyle/>
            <a:p>
              <a:pPr marR="5080" algn="ctr">
                <a:lnSpc>
                  <a:spcPct val="100000"/>
                </a:lnSpc>
              </a:pPr>
              <a:r>
                <a:rPr sz="1800" spc="-5">
                  <a:solidFill>
                    <a:srgbClr val="2F394C"/>
                  </a:solidFill>
                  <a:latin typeface="Calibri"/>
                  <a:cs typeface="Calibri"/>
                </a:rPr>
                <a:t>D</a:t>
              </a:r>
              <a:r>
                <a:rPr sz="1800" spc="-35">
                  <a:solidFill>
                    <a:srgbClr val="2F394C"/>
                  </a:solidFill>
                  <a:latin typeface="Calibri"/>
                  <a:cs typeface="Calibri"/>
                </a:rPr>
                <a:t>a</a:t>
              </a:r>
              <a:r>
                <a:rPr sz="1800" spc="-10">
                  <a:solidFill>
                    <a:srgbClr val="2F394C"/>
                  </a:solidFill>
                  <a:latin typeface="Calibri"/>
                  <a:cs typeface="Calibri"/>
                </a:rPr>
                <a:t>v</a:t>
              </a:r>
              <a:r>
                <a:rPr sz="1800" spc="-5">
                  <a:solidFill>
                    <a:srgbClr val="2F394C"/>
                  </a:solidFill>
                  <a:latin typeface="Calibri"/>
                  <a:cs typeface="Calibri"/>
                </a:rPr>
                <a:t>i</a:t>
              </a:r>
              <a:r>
                <a:rPr sz="1800">
                  <a:solidFill>
                    <a:srgbClr val="2F394C"/>
                  </a:solidFill>
                  <a:latin typeface="Calibri"/>
                  <a:cs typeface="Calibri"/>
                </a:rPr>
                <a:t>d C</a:t>
              </a:r>
              <a:r>
                <a:rPr sz="1800" spc="10">
                  <a:solidFill>
                    <a:srgbClr val="2F394C"/>
                  </a:solidFill>
                  <a:latin typeface="Calibri"/>
                  <a:cs typeface="Calibri"/>
                </a:rPr>
                <a:t>o</a:t>
              </a:r>
              <a:r>
                <a:rPr sz="1800" spc="-15">
                  <a:solidFill>
                    <a:srgbClr val="2F394C"/>
                  </a:solidFill>
                  <a:latin typeface="Calibri"/>
                  <a:cs typeface="Calibri"/>
                </a:rPr>
                <a:t>r</a:t>
              </a:r>
              <a:r>
                <a:rPr sz="1800">
                  <a:solidFill>
                    <a:srgbClr val="2F394C"/>
                  </a:solidFill>
                  <a:latin typeface="Calibri"/>
                  <a:cs typeface="Calibri"/>
                </a:rPr>
                <a:t>man</a:t>
              </a:r>
              <a:endParaRPr sz="1800">
                <a:latin typeface="Calibri"/>
                <a:cs typeface="Calibri"/>
              </a:endParaRPr>
            </a:p>
          </p:txBody>
        </p:sp>
      </p:grpSp>
      <p:sp>
        <p:nvSpPr>
          <p:cNvPr id="46" name="object 46"/>
          <p:cNvSpPr txBox="1"/>
          <p:nvPr/>
        </p:nvSpPr>
        <p:spPr>
          <a:xfrm>
            <a:off x="496337" y="259514"/>
            <a:ext cx="6057265" cy="677108"/>
          </a:xfrm>
          <a:prstGeom prst="rect">
            <a:avLst/>
          </a:prstGeom>
        </p:spPr>
        <p:txBody>
          <a:bodyPr vert="horz" wrap="square" lIns="0" tIns="0" rIns="0" bIns="0" rtlCol="0">
            <a:spAutoFit/>
          </a:bodyPr>
          <a:lstStyle/>
          <a:p>
            <a:pPr marL="12700">
              <a:lnSpc>
                <a:spcPct val="100000"/>
              </a:lnSpc>
            </a:pPr>
            <a:r>
              <a:rPr sz="4400" b="0" spc="-50">
                <a:latin typeface="Calibri Light"/>
                <a:cs typeface="Calibri Light"/>
              </a:rPr>
              <a:t>C</a:t>
            </a:r>
            <a:r>
              <a:rPr sz="4400" b="0" spc="-35">
                <a:latin typeface="Calibri Light"/>
                <a:cs typeface="Calibri Light"/>
              </a:rPr>
              <a:t>o</a:t>
            </a:r>
            <a:r>
              <a:rPr sz="4400" b="0" spc="-45">
                <a:latin typeface="Calibri Light"/>
                <a:cs typeface="Calibri Light"/>
              </a:rPr>
              <a:t>g</a:t>
            </a:r>
            <a:r>
              <a:rPr sz="4400" b="0" spc="-50">
                <a:latin typeface="Calibri Light"/>
                <a:cs typeface="Calibri Light"/>
              </a:rPr>
              <a:t>n</a:t>
            </a:r>
            <a:r>
              <a:rPr sz="4400" b="0" spc="-45">
                <a:latin typeface="Calibri Light"/>
                <a:cs typeface="Calibri Light"/>
              </a:rPr>
              <a:t>i</a:t>
            </a:r>
            <a:r>
              <a:rPr sz="4400" b="0" spc="-145">
                <a:latin typeface="Calibri Light"/>
                <a:cs typeface="Calibri Light"/>
              </a:rPr>
              <a:t>z</a:t>
            </a:r>
            <a:r>
              <a:rPr sz="4400" b="0" spc="-55">
                <a:latin typeface="Calibri Light"/>
                <a:cs typeface="Calibri Light"/>
              </a:rPr>
              <a:t>a</a:t>
            </a:r>
            <a:r>
              <a:rPr sz="4400" b="0" spc="-100">
                <a:latin typeface="Calibri Light"/>
                <a:cs typeface="Calibri Light"/>
              </a:rPr>
              <a:t>n</a:t>
            </a:r>
            <a:r>
              <a:rPr sz="4400" b="0" spc="-15">
                <a:latin typeface="Calibri Light"/>
                <a:cs typeface="Calibri Light"/>
              </a:rPr>
              <a:t>t</a:t>
            </a:r>
            <a:r>
              <a:rPr sz="4400" b="0" spc="-110">
                <a:latin typeface="Calibri Light"/>
                <a:cs typeface="Calibri Light"/>
              </a:rPr>
              <a:t> </a:t>
            </a:r>
            <a:r>
              <a:rPr sz="4400" b="0" spc="-100">
                <a:latin typeface="Calibri Light"/>
                <a:cs typeface="Calibri Light"/>
              </a:rPr>
              <a:t>P</a:t>
            </a:r>
            <a:r>
              <a:rPr sz="4400" b="0" spc="-120">
                <a:latin typeface="Calibri Light"/>
                <a:cs typeface="Calibri Light"/>
              </a:rPr>
              <a:t>r</a:t>
            </a:r>
            <a:r>
              <a:rPr sz="4400" b="0" spc="-40">
                <a:latin typeface="Calibri Light"/>
                <a:cs typeface="Calibri Light"/>
              </a:rPr>
              <a:t>o</a:t>
            </a:r>
            <a:r>
              <a:rPr sz="4400" b="0" spc="-45">
                <a:latin typeface="Calibri Light"/>
                <a:cs typeface="Calibri Light"/>
              </a:rPr>
              <a:t>g</a:t>
            </a:r>
            <a:r>
              <a:rPr sz="4400" b="0" spc="-145">
                <a:latin typeface="Calibri Light"/>
                <a:cs typeface="Calibri Light"/>
              </a:rPr>
              <a:t>r</a:t>
            </a:r>
            <a:r>
              <a:rPr sz="4400" b="0" spc="-55">
                <a:latin typeface="Calibri Light"/>
                <a:cs typeface="Calibri Light"/>
              </a:rPr>
              <a:t>a</a:t>
            </a:r>
            <a:r>
              <a:rPr sz="4400" b="0" spc="-35">
                <a:latin typeface="Calibri Light"/>
                <a:cs typeface="Calibri Light"/>
              </a:rPr>
              <a:t>m</a:t>
            </a:r>
            <a:r>
              <a:rPr sz="4400" b="0" spc="-150">
                <a:latin typeface="Calibri Light"/>
                <a:cs typeface="Calibri Light"/>
              </a:rPr>
              <a:t> </a:t>
            </a:r>
            <a:r>
              <a:rPr sz="4400" b="0" spc="-50">
                <a:latin typeface="Calibri Light"/>
                <a:cs typeface="Calibri Light"/>
              </a:rPr>
              <a:t>O</a:t>
            </a:r>
            <a:r>
              <a:rPr sz="4400" b="0" spc="-80">
                <a:latin typeface="Calibri Light"/>
                <a:cs typeface="Calibri Light"/>
              </a:rPr>
              <a:t>f</a:t>
            </a:r>
            <a:r>
              <a:rPr sz="4400" b="0" spc="-35">
                <a:latin typeface="Calibri Light"/>
                <a:cs typeface="Calibri Light"/>
              </a:rPr>
              <a:t>f</a:t>
            </a:r>
            <a:r>
              <a:rPr sz="4400" b="0" spc="-20">
                <a:latin typeface="Calibri Light"/>
                <a:cs typeface="Calibri Light"/>
              </a:rPr>
              <a:t>i</a:t>
            </a:r>
            <a:r>
              <a:rPr sz="4400" b="0" spc="-65">
                <a:latin typeface="Calibri Light"/>
                <a:cs typeface="Calibri Light"/>
              </a:rPr>
              <a:t>c</a:t>
            </a:r>
            <a:r>
              <a:rPr lang="en-US" sz="4400" b="0" spc="-20">
                <a:latin typeface="Calibri Light"/>
                <a:cs typeface="Calibri Light"/>
              </a:rPr>
              <a:t>er</a:t>
            </a:r>
            <a:r>
              <a:rPr sz="4400" b="0" spc="-20">
                <a:latin typeface="Calibri Light"/>
                <a:cs typeface="Calibri Light"/>
              </a:rPr>
              <a:t>s</a:t>
            </a:r>
            <a:endParaRPr sz="4400">
              <a:latin typeface="Calibri Light"/>
              <a:cs typeface="Calibri Light"/>
            </a:endParaRPr>
          </a:p>
        </p:txBody>
      </p:sp>
      <p:grpSp>
        <p:nvGrpSpPr>
          <p:cNvPr id="80" name="Group 79">
            <a:extLst>
              <a:ext uri="{FF2B5EF4-FFF2-40B4-BE49-F238E27FC236}">
                <a16:creationId xmlns:a16="http://schemas.microsoft.com/office/drawing/2014/main" id="{A5B73F29-3A79-4724-AA0A-EE480EF31E59}"/>
              </a:ext>
            </a:extLst>
          </p:cNvPr>
          <p:cNvGrpSpPr/>
          <p:nvPr/>
        </p:nvGrpSpPr>
        <p:grpSpPr>
          <a:xfrm>
            <a:off x="8246444" y="1321052"/>
            <a:ext cx="1371600" cy="1810549"/>
            <a:chOff x="8784683" y="4016557"/>
            <a:chExt cx="1371600" cy="1810549"/>
          </a:xfrm>
        </p:grpSpPr>
        <p:sp>
          <p:nvSpPr>
            <p:cNvPr id="45" name="object 45"/>
            <p:cNvSpPr txBox="1"/>
            <p:nvPr/>
          </p:nvSpPr>
          <p:spPr>
            <a:xfrm>
              <a:off x="8784683" y="4016557"/>
              <a:ext cx="1371600" cy="276999"/>
            </a:xfrm>
            <a:prstGeom prst="rect">
              <a:avLst/>
            </a:prstGeom>
          </p:spPr>
          <p:txBody>
            <a:bodyPr vert="horz" wrap="square" lIns="0" tIns="0" rIns="0" bIns="0" rtlCol="0">
              <a:spAutoFit/>
            </a:bodyPr>
            <a:lstStyle/>
            <a:p>
              <a:pPr marL="12700" marR="5080" algn="ctr">
                <a:lnSpc>
                  <a:spcPct val="100000"/>
                </a:lnSpc>
              </a:pPr>
              <a:r>
                <a:rPr lang="en-US" sz="1800" spc="-10" dirty="0">
                  <a:latin typeface="Calibri"/>
                  <a:cs typeface="Calibri"/>
                </a:rPr>
                <a:t>Martha James</a:t>
              </a:r>
              <a:endParaRPr sz="1800" dirty="0">
                <a:latin typeface="Calibri"/>
                <a:cs typeface="Calibri"/>
              </a:endParaRPr>
            </a:p>
          </p:txBody>
        </p:sp>
        <p:pic>
          <p:nvPicPr>
            <p:cNvPr id="48" name="Picture 47">
              <a:extLst>
                <a:ext uri="{FF2B5EF4-FFF2-40B4-BE49-F238E27FC236}">
                  <a16:creationId xmlns:a16="http://schemas.microsoft.com/office/drawing/2014/main" id="{0EC99725-8061-4E60-BCA6-061808AAA69F}"/>
                </a:ext>
              </a:extLst>
            </p:cNvPr>
            <p:cNvPicPr>
              <a:picLocks noChangeAspect="1"/>
            </p:cNvPicPr>
            <p:nvPr/>
          </p:nvPicPr>
          <p:blipFill rotWithShape="1">
            <a:blip r:embed="rId6">
              <a:extLst>
                <a:ext uri="{28A0092B-C50C-407E-A947-70E740481C1C}">
                  <a14:useLocalDpi xmlns:a14="http://schemas.microsoft.com/office/drawing/2010/main" val="0"/>
                </a:ext>
              </a:extLst>
            </a:blip>
            <a:srcRect l="3198" r="3198"/>
            <a:stretch/>
          </p:blipFill>
          <p:spPr>
            <a:xfrm>
              <a:off x="8843537" y="4445232"/>
              <a:ext cx="1293495" cy="1381874"/>
            </a:xfrm>
            <a:prstGeom prst="rect">
              <a:avLst/>
            </a:prstGeom>
          </p:spPr>
        </p:pic>
      </p:grpSp>
      <p:grpSp>
        <p:nvGrpSpPr>
          <p:cNvPr id="34" name="Group 33">
            <a:extLst>
              <a:ext uri="{FF2B5EF4-FFF2-40B4-BE49-F238E27FC236}">
                <a16:creationId xmlns:a16="http://schemas.microsoft.com/office/drawing/2014/main" id="{FA061AFF-D128-4B64-A00B-9812FDB307CB}"/>
              </a:ext>
            </a:extLst>
          </p:cNvPr>
          <p:cNvGrpSpPr/>
          <p:nvPr/>
        </p:nvGrpSpPr>
        <p:grpSpPr>
          <a:xfrm>
            <a:off x="2116522" y="1301331"/>
            <a:ext cx="1115822" cy="1817868"/>
            <a:chOff x="2068650" y="1301331"/>
            <a:chExt cx="1115822" cy="1817868"/>
          </a:xfrm>
        </p:grpSpPr>
        <p:sp>
          <p:nvSpPr>
            <p:cNvPr id="16" name="object 16"/>
            <p:cNvSpPr txBox="1"/>
            <p:nvPr/>
          </p:nvSpPr>
          <p:spPr>
            <a:xfrm>
              <a:off x="2068650" y="1301331"/>
              <a:ext cx="1103636" cy="276999"/>
            </a:xfrm>
            <a:prstGeom prst="rect">
              <a:avLst/>
            </a:prstGeom>
          </p:spPr>
          <p:txBody>
            <a:bodyPr vert="horz" wrap="none" lIns="0" tIns="0" rIns="0" bIns="0" rtlCol="0">
              <a:spAutoFit/>
            </a:bodyPr>
            <a:lstStyle/>
            <a:p>
              <a:pPr marR="5080" algn="ctr">
                <a:lnSpc>
                  <a:spcPct val="100000"/>
                </a:lnSpc>
              </a:pPr>
              <a:r>
                <a:rPr lang="en-US" sz="1800" spc="-5">
                  <a:solidFill>
                    <a:srgbClr val="2F394C"/>
                  </a:solidFill>
                  <a:latin typeface="Calibri"/>
                  <a:cs typeface="Calibri"/>
                </a:rPr>
                <a:t>Jordan</a:t>
              </a:r>
              <a:r>
                <a:rPr lang="en-US" spc="-10">
                  <a:solidFill>
                    <a:srgbClr val="2F394C"/>
                  </a:solidFill>
                  <a:latin typeface="Calibri"/>
                  <a:cs typeface="Calibri"/>
                </a:rPr>
                <a:t> </a:t>
              </a:r>
              <a:r>
                <a:rPr lang="en-US" sz="1800" spc="-5">
                  <a:solidFill>
                    <a:srgbClr val="2F394C"/>
                  </a:solidFill>
                  <a:latin typeface="Calibri"/>
                  <a:cs typeface="Calibri"/>
                </a:rPr>
                <a:t>Berg</a:t>
              </a:r>
              <a:endParaRPr sz="1800">
                <a:latin typeface="Calibri"/>
                <a:cs typeface="Calibri"/>
              </a:endParaRPr>
            </a:p>
          </p:txBody>
        </p:sp>
        <p:pic>
          <p:nvPicPr>
            <p:cNvPr id="49" name="Picture 48">
              <a:extLst>
                <a:ext uri="{FF2B5EF4-FFF2-40B4-BE49-F238E27FC236}">
                  <a16:creationId xmlns:a16="http://schemas.microsoft.com/office/drawing/2014/main" id="{D83EC3AF-ADAF-4F69-9A19-BC485EBF805F}"/>
                </a:ext>
              </a:extLst>
            </p:cNvPr>
            <p:cNvPicPr>
              <a:picLocks noChangeAspect="1"/>
            </p:cNvPicPr>
            <p:nvPr/>
          </p:nvPicPr>
          <p:blipFill rotWithShape="1">
            <a:blip r:embed="rId7"/>
            <a:srcRect l="6996" r="12720"/>
            <a:stretch/>
          </p:blipFill>
          <p:spPr>
            <a:xfrm>
              <a:off x="2083288" y="1747599"/>
              <a:ext cx="1101184" cy="1371600"/>
            </a:xfrm>
            <a:prstGeom prst="rect">
              <a:avLst/>
            </a:prstGeom>
          </p:spPr>
        </p:pic>
      </p:grpSp>
      <p:grpSp>
        <p:nvGrpSpPr>
          <p:cNvPr id="77" name="Group 76">
            <a:extLst>
              <a:ext uri="{FF2B5EF4-FFF2-40B4-BE49-F238E27FC236}">
                <a16:creationId xmlns:a16="http://schemas.microsoft.com/office/drawing/2014/main" id="{3A5D6636-9B67-40B4-8F42-976098CB9885}"/>
              </a:ext>
            </a:extLst>
          </p:cNvPr>
          <p:cNvGrpSpPr/>
          <p:nvPr/>
        </p:nvGrpSpPr>
        <p:grpSpPr>
          <a:xfrm>
            <a:off x="3603105" y="3671019"/>
            <a:ext cx="1319037" cy="1956368"/>
            <a:chOff x="1813587" y="3740219"/>
            <a:chExt cx="1319037" cy="1956368"/>
          </a:xfrm>
        </p:grpSpPr>
        <p:sp>
          <p:nvSpPr>
            <p:cNvPr id="12" name="object 12"/>
            <p:cNvSpPr txBox="1"/>
            <p:nvPr/>
          </p:nvSpPr>
          <p:spPr>
            <a:xfrm>
              <a:off x="1839129" y="3740219"/>
              <a:ext cx="1293495" cy="553998"/>
            </a:xfrm>
            <a:prstGeom prst="rect">
              <a:avLst/>
            </a:prstGeom>
          </p:spPr>
          <p:txBody>
            <a:bodyPr vert="horz" wrap="square" lIns="0" tIns="0" rIns="0" bIns="0" rtlCol="0">
              <a:spAutoFit/>
            </a:bodyPr>
            <a:lstStyle/>
            <a:p>
              <a:pPr marR="5080" algn="ctr">
                <a:lnSpc>
                  <a:spcPct val="100000"/>
                </a:lnSpc>
              </a:pPr>
              <a:r>
                <a:rPr sz="1800" spc="-25">
                  <a:solidFill>
                    <a:srgbClr val="2F394C"/>
                  </a:solidFill>
                  <a:latin typeface="Calibri"/>
                  <a:cs typeface="Calibri"/>
                </a:rPr>
                <a:t>A</a:t>
              </a:r>
              <a:r>
                <a:rPr sz="1800" spc="-5">
                  <a:solidFill>
                    <a:srgbClr val="2F394C"/>
                  </a:solidFill>
                  <a:latin typeface="Calibri"/>
                  <a:cs typeface="Calibri"/>
                </a:rPr>
                <a:t>l</a:t>
              </a:r>
              <a:r>
                <a:rPr sz="1800" spc="-45">
                  <a:solidFill>
                    <a:srgbClr val="2F394C"/>
                  </a:solidFill>
                  <a:latin typeface="Calibri"/>
                  <a:cs typeface="Calibri"/>
                </a:rPr>
                <a:t>e</a:t>
              </a:r>
              <a:r>
                <a:rPr sz="1800" spc="-40">
                  <a:solidFill>
                    <a:srgbClr val="2F394C"/>
                  </a:solidFill>
                  <a:latin typeface="Calibri"/>
                  <a:cs typeface="Calibri"/>
                </a:rPr>
                <a:t>x</a:t>
              </a:r>
              <a:r>
                <a:rPr sz="1800">
                  <a:solidFill>
                    <a:srgbClr val="2F394C"/>
                  </a:solidFill>
                  <a:latin typeface="Calibri"/>
                  <a:cs typeface="Calibri"/>
                </a:rPr>
                <a:t>a</a:t>
              </a:r>
              <a:r>
                <a:rPr sz="1800" spc="-10">
                  <a:solidFill>
                    <a:srgbClr val="2F394C"/>
                  </a:solidFill>
                  <a:latin typeface="Calibri"/>
                  <a:cs typeface="Calibri"/>
                </a:rPr>
                <a:t>nd</a:t>
              </a:r>
              <a:r>
                <a:rPr sz="1800" spc="-55">
                  <a:solidFill>
                    <a:srgbClr val="2F394C"/>
                  </a:solidFill>
                  <a:latin typeface="Calibri"/>
                  <a:cs typeface="Calibri"/>
                </a:rPr>
                <a:t>r</a:t>
              </a:r>
              <a:r>
                <a:rPr sz="1800">
                  <a:solidFill>
                    <a:srgbClr val="2F394C"/>
                  </a:solidFill>
                  <a:latin typeface="Calibri"/>
                  <a:cs typeface="Calibri"/>
                </a:rPr>
                <a:t>a </a:t>
              </a:r>
              <a:r>
                <a:rPr sz="1800" spc="-25">
                  <a:solidFill>
                    <a:srgbClr val="2F394C"/>
                  </a:solidFill>
                  <a:latin typeface="Calibri"/>
                  <a:cs typeface="Calibri"/>
                </a:rPr>
                <a:t>M</a:t>
              </a:r>
              <a:r>
                <a:rPr sz="1800" spc="-10">
                  <a:solidFill>
                    <a:srgbClr val="2F394C"/>
                  </a:solidFill>
                  <a:latin typeface="Calibri"/>
                  <a:cs typeface="Calibri"/>
                </a:rPr>
                <a:t>edin</a:t>
              </a:r>
              <a:r>
                <a:rPr sz="1800">
                  <a:solidFill>
                    <a:srgbClr val="2F394C"/>
                  </a:solidFill>
                  <a:latin typeface="Calibri"/>
                  <a:cs typeface="Calibri"/>
                </a:rPr>
                <a:t>a-</a:t>
              </a:r>
              <a:r>
                <a:rPr sz="1800" spc="-5">
                  <a:solidFill>
                    <a:srgbClr val="2F394C"/>
                  </a:solidFill>
                  <a:latin typeface="Calibri"/>
                  <a:cs typeface="Calibri"/>
                </a:rPr>
                <a:t>B</a:t>
              </a:r>
              <a:r>
                <a:rPr sz="1800" spc="10">
                  <a:solidFill>
                    <a:srgbClr val="2F394C"/>
                  </a:solidFill>
                  <a:latin typeface="Calibri"/>
                  <a:cs typeface="Calibri"/>
                </a:rPr>
                <a:t>o</a:t>
              </a:r>
              <a:r>
                <a:rPr sz="1800" spc="-15">
                  <a:solidFill>
                    <a:srgbClr val="2F394C"/>
                  </a:solidFill>
                  <a:latin typeface="Calibri"/>
                  <a:cs typeface="Calibri"/>
                </a:rPr>
                <a:t>r</a:t>
              </a:r>
              <a:r>
                <a:rPr sz="1800" spc="-5">
                  <a:solidFill>
                    <a:srgbClr val="2F394C"/>
                  </a:solidFill>
                  <a:latin typeface="Calibri"/>
                  <a:cs typeface="Calibri"/>
                </a:rPr>
                <a:t>j</a:t>
              </a:r>
              <a:r>
                <a:rPr sz="1800">
                  <a:solidFill>
                    <a:srgbClr val="2F394C"/>
                  </a:solidFill>
                  <a:latin typeface="Calibri"/>
                  <a:cs typeface="Calibri"/>
                </a:rPr>
                <a:t>a</a:t>
              </a:r>
              <a:endParaRPr sz="1800">
                <a:latin typeface="Calibri"/>
                <a:cs typeface="Calibri"/>
              </a:endParaRPr>
            </a:p>
          </p:txBody>
        </p:sp>
        <p:pic>
          <p:nvPicPr>
            <p:cNvPr id="51" name="Picture 50">
              <a:extLst>
                <a:ext uri="{FF2B5EF4-FFF2-40B4-BE49-F238E27FC236}">
                  <a16:creationId xmlns:a16="http://schemas.microsoft.com/office/drawing/2014/main" id="{F812302D-0360-4A0A-8D37-0E5B35F7F4B3}"/>
                </a:ext>
              </a:extLst>
            </p:cNvPr>
            <p:cNvPicPr>
              <a:picLocks noChangeAspect="1"/>
            </p:cNvPicPr>
            <p:nvPr/>
          </p:nvPicPr>
          <p:blipFill rotWithShape="1">
            <a:blip r:embed="rId8"/>
            <a:srcRect l="6869" t="6311" r="5245"/>
            <a:stretch/>
          </p:blipFill>
          <p:spPr>
            <a:xfrm>
              <a:off x="1813587" y="4317691"/>
              <a:ext cx="1293495" cy="1378896"/>
            </a:xfrm>
            <a:prstGeom prst="rect">
              <a:avLst/>
            </a:prstGeom>
          </p:spPr>
        </p:pic>
      </p:grpSp>
      <p:grpSp>
        <p:nvGrpSpPr>
          <p:cNvPr id="76" name="Group 75">
            <a:extLst>
              <a:ext uri="{FF2B5EF4-FFF2-40B4-BE49-F238E27FC236}">
                <a16:creationId xmlns:a16="http://schemas.microsoft.com/office/drawing/2014/main" id="{6992CD9E-600D-46CB-BE07-52BC1E9CDA2C}"/>
              </a:ext>
            </a:extLst>
          </p:cNvPr>
          <p:cNvGrpSpPr/>
          <p:nvPr/>
        </p:nvGrpSpPr>
        <p:grpSpPr>
          <a:xfrm>
            <a:off x="2090979" y="3758908"/>
            <a:ext cx="1194674" cy="1934700"/>
            <a:chOff x="225722" y="3886200"/>
            <a:chExt cx="1194674" cy="1934700"/>
          </a:xfrm>
        </p:grpSpPr>
        <p:sp>
          <p:nvSpPr>
            <p:cNvPr id="39" name="object 39"/>
            <p:cNvSpPr txBox="1"/>
            <p:nvPr/>
          </p:nvSpPr>
          <p:spPr>
            <a:xfrm>
              <a:off x="225722" y="3886200"/>
              <a:ext cx="1158842" cy="276999"/>
            </a:xfrm>
            <a:prstGeom prst="rect">
              <a:avLst/>
            </a:prstGeom>
          </p:spPr>
          <p:txBody>
            <a:bodyPr vert="horz" wrap="square" lIns="0" tIns="0" rIns="0" bIns="0" rtlCol="0">
              <a:spAutoFit/>
            </a:bodyPr>
            <a:lstStyle/>
            <a:p>
              <a:pPr marR="5080" algn="ctr">
                <a:lnSpc>
                  <a:spcPct val="100000"/>
                </a:lnSpc>
              </a:pPr>
              <a:r>
                <a:rPr lang="en-US" sz="1800" spc="-5">
                  <a:solidFill>
                    <a:srgbClr val="2F394C"/>
                  </a:solidFill>
                  <a:latin typeface="Calibri"/>
                  <a:cs typeface="Calibri"/>
                </a:rPr>
                <a:t>Sara</a:t>
              </a:r>
              <a:r>
                <a:rPr sz="1800">
                  <a:solidFill>
                    <a:srgbClr val="2F394C"/>
                  </a:solidFill>
                  <a:latin typeface="Calibri"/>
                  <a:cs typeface="Calibri"/>
                </a:rPr>
                <a:t> </a:t>
              </a:r>
              <a:r>
                <a:rPr lang="en-US" sz="1800" spc="-25">
                  <a:solidFill>
                    <a:srgbClr val="2F394C"/>
                  </a:solidFill>
                  <a:latin typeface="Calibri"/>
                  <a:cs typeface="Calibri"/>
                </a:rPr>
                <a:t>Kiesler</a:t>
              </a:r>
              <a:endParaRPr sz="1800">
                <a:latin typeface="Calibri"/>
                <a:cs typeface="Calibri"/>
              </a:endParaRPr>
            </a:p>
          </p:txBody>
        </p:sp>
        <p:pic>
          <p:nvPicPr>
            <p:cNvPr id="50" name="Picture 49">
              <a:extLst>
                <a:ext uri="{FF2B5EF4-FFF2-40B4-BE49-F238E27FC236}">
                  <a16:creationId xmlns:a16="http://schemas.microsoft.com/office/drawing/2014/main" id="{054DE800-2CF2-4C99-B204-AB040B87FA38}"/>
                </a:ext>
              </a:extLst>
            </p:cNvPr>
            <p:cNvPicPr>
              <a:picLocks noChangeAspect="1"/>
            </p:cNvPicPr>
            <p:nvPr/>
          </p:nvPicPr>
          <p:blipFill>
            <a:blip r:embed="rId9"/>
            <a:stretch>
              <a:fillRect/>
            </a:stretch>
          </p:blipFill>
          <p:spPr>
            <a:xfrm>
              <a:off x="291012" y="4314413"/>
              <a:ext cx="1129384" cy="1506487"/>
            </a:xfrm>
            <a:prstGeom prst="rect">
              <a:avLst/>
            </a:prstGeom>
          </p:spPr>
        </p:pic>
      </p:grpSp>
      <p:cxnSp>
        <p:nvCxnSpPr>
          <p:cNvPr id="68" name="Straight Connector 67">
            <a:extLst>
              <a:ext uri="{FF2B5EF4-FFF2-40B4-BE49-F238E27FC236}">
                <a16:creationId xmlns:a16="http://schemas.microsoft.com/office/drawing/2014/main" id="{55BC44BD-820F-4B52-B1F4-A7A09AFBE4C7}"/>
              </a:ext>
            </a:extLst>
          </p:cNvPr>
          <p:cNvCxnSpPr/>
          <p:nvPr/>
        </p:nvCxnSpPr>
        <p:spPr>
          <a:xfrm>
            <a:off x="122176" y="3610041"/>
            <a:ext cx="116789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6488668"/>
            <a:ext cx="418704" cy="369332"/>
          </a:xfrm>
          <a:prstGeom prst="rect">
            <a:avLst/>
          </a:prstGeom>
          <a:noFill/>
        </p:spPr>
        <p:txBody>
          <a:bodyPr wrap="none" rtlCol="0">
            <a:spAutoFit/>
          </a:bodyPr>
          <a:lstStyle/>
          <a:p>
            <a:r>
              <a:rPr lang="en-US" dirty="0">
                <a:solidFill>
                  <a:schemeClr val="bg1"/>
                </a:solidFill>
              </a:rPr>
              <a:t>20</a:t>
            </a:r>
          </a:p>
        </p:txBody>
      </p:sp>
      <p:grpSp>
        <p:nvGrpSpPr>
          <p:cNvPr id="52" name="Group 51">
            <a:extLst>
              <a:ext uri="{FF2B5EF4-FFF2-40B4-BE49-F238E27FC236}">
                <a16:creationId xmlns:a16="http://schemas.microsoft.com/office/drawing/2014/main" id="{9403BC13-ECE1-4A81-AC1E-03922D0975D3}"/>
              </a:ext>
            </a:extLst>
          </p:cNvPr>
          <p:cNvGrpSpPr/>
          <p:nvPr/>
        </p:nvGrpSpPr>
        <p:grpSpPr>
          <a:xfrm>
            <a:off x="6546610" y="1321052"/>
            <a:ext cx="1419302" cy="1821301"/>
            <a:chOff x="8352017" y="1296759"/>
            <a:chExt cx="1419302" cy="1821301"/>
          </a:xfrm>
        </p:grpSpPr>
        <p:sp>
          <p:nvSpPr>
            <p:cNvPr id="20" name="object 20"/>
            <p:cNvSpPr txBox="1"/>
            <p:nvPr/>
          </p:nvSpPr>
          <p:spPr>
            <a:xfrm>
              <a:off x="8352017" y="1296759"/>
              <a:ext cx="1419302" cy="276999"/>
            </a:xfrm>
            <a:prstGeom prst="rect">
              <a:avLst/>
            </a:prstGeom>
          </p:spPr>
          <p:txBody>
            <a:bodyPr vert="horz" wrap="square" lIns="0" tIns="0" rIns="0" bIns="0" rtlCol="0">
              <a:spAutoFit/>
            </a:bodyPr>
            <a:lstStyle/>
            <a:p>
              <a:pPr marL="225425" marR="5080" indent="-213360" algn="ctr">
                <a:lnSpc>
                  <a:spcPct val="100000"/>
                </a:lnSpc>
              </a:pPr>
              <a:r>
                <a:rPr lang="en-US" sz="1800" spc="-25">
                  <a:solidFill>
                    <a:srgbClr val="2F394C"/>
                  </a:solidFill>
                  <a:latin typeface="Calibri"/>
                  <a:cs typeface="Calibri"/>
                </a:rPr>
                <a:t>Ruyan Guo</a:t>
              </a:r>
              <a:endParaRPr sz="1800">
                <a:latin typeface="Calibri"/>
                <a:cs typeface="Calibri"/>
              </a:endParaRPr>
            </a:p>
          </p:txBody>
        </p:sp>
        <p:pic>
          <p:nvPicPr>
            <p:cNvPr id="35" name="Picture 34">
              <a:extLst>
                <a:ext uri="{FF2B5EF4-FFF2-40B4-BE49-F238E27FC236}">
                  <a16:creationId xmlns:a16="http://schemas.microsoft.com/office/drawing/2014/main" id="{5ABC0D69-5811-4313-BEA0-1A0E9982C322}"/>
                </a:ext>
              </a:extLst>
            </p:cNvPr>
            <p:cNvPicPr>
              <a:picLocks noChangeAspect="1"/>
            </p:cNvPicPr>
            <p:nvPr/>
          </p:nvPicPr>
          <p:blipFill>
            <a:blip r:embed="rId10"/>
            <a:stretch>
              <a:fillRect/>
            </a:stretch>
          </p:blipFill>
          <p:spPr>
            <a:xfrm>
              <a:off x="8525610" y="1730435"/>
              <a:ext cx="1156354" cy="1387625"/>
            </a:xfrm>
            <a:prstGeom prst="rect">
              <a:avLst/>
            </a:prstGeom>
          </p:spPr>
        </p:pic>
      </p:grpSp>
      <p:grpSp>
        <p:nvGrpSpPr>
          <p:cNvPr id="58" name="Group 57">
            <a:extLst>
              <a:ext uri="{FF2B5EF4-FFF2-40B4-BE49-F238E27FC236}">
                <a16:creationId xmlns:a16="http://schemas.microsoft.com/office/drawing/2014/main" id="{CB6A3822-0A7E-4C40-A764-2F04B354FB77}"/>
              </a:ext>
            </a:extLst>
          </p:cNvPr>
          <p:cNvGrpSpPr/>
          <p:nvPr/>
        </p:nvGrpSpPr>
        <p:grpSpPr>
          <a:xfrm>
            <a:off x="301141" y="3861559"/>
            <a:ext cx="1398254" cy="1819565"/>
            <a:chOff x="9908064" y="1273914"/>
            <a:chExt cx="1398254" cy="1819565"/>
          </a:xfrm>
        </p:grpSpPr>
        <p:sp>
          <p:nvSpPr>
            <p:cNvPr id="38" name="object 38"/>
            <p:cNvSpPr txBox="1"/>
            <p:nvPr/>
          </p:nvSpPr>
          <p:spPr>
            <a:xfrm>
              <a:off x="9908064" y="1273914"/>
              <a:ext cx="1398254" cy="276999"/>
            </a:xfrm>
            <a:prstGeom prst="rect">
              <a:avLst/>
            </a:prstGeom>
          </p:spPr>
          <p:txBody>
            <a:bodyPr vert="horz" wrap="square" lIns="0" tIns="0" rIns="0" bIns="0" rtlCol="0">
              <a:spAutoFit/>
            </a:bodyPr>
            <a:lstStyle/>
            <a:p>
              <a:pPr marR="5080" algn="ctr">
                <a:lnSpc>
                  <a:spcPct val="100000"/>
                </a:lnSpc>
              </a:pPr>
              <a:r>
                <a:rPr lang="en-US" sz="1800" spc="-25">
                  <a:solidFill>
                    <a:srgbClr val="2F394C"/>
                  </a:solidFill>
                  <a:latin typeface="Calibri"/>
                  <a:cs typeface="Calibri"/>
                </a:rPr>
                <a:t>Andruid Kerne</a:t>
              </a:r>
              <a:endParaRPr sz="1800">
                <a:latin typeface="Calibri"/>
                <a:cs typeface="Calibri"/>
              </a:endParaRPr>
            </a:p>
          </p:txBody>
        </p:sp>
        <p:pic>
          <p:nvPicPr>
            <p:cNvPr id="40" name="Picture 39">
              <a:extLst>
                <a:ext uri="{FF2B5EF4-FFF2-40B4-BE49-F238E27FC236}">
                  <a16:creationId xmlns:a16="http://schemas.microsoft.com/office/drawing/2014/main" id="{99DBDC58-4C4B-4816-9304-AE2823AE3633}"/>
                </a:ext>
              </a:extLst>
            </p:cNvPr>
            <p:cNvPicPr>
              <a:picLocks noChangeAspect="1"/>
            </p:cNvPicPr>
            <p:nvPr/>
          </p:nvPicPr>
          <p:blipFill rotWithShape="1">
            <a:blip r:embed="rId11"/>
            <a:srcRect l="5837" r="4660" b="38168"/>
            <a:stretch/>
          </p:blipFill>
          <p:spPr>
            <a:xfrm>
              <a:off x="9931062" y="1662343"/>
              <a:ext cx="1364032" cy="1431136"/>
            </a:xfrm>
            <a:prstGeom prst="rect">
              <a:avLst/>
            </a:prstGeom>
          </p:spPr>
        </p:pic>
      </p:grpSp>
      <p:grpSp>
        <p:nvGrpSpPr>
          <p:cNvPr id="78" name="Group 77">
            <a:extLst>
              <a:ext uri="{FF2B5EF4-FFF2-40B4-BE49-F238E27FC236}">
                <a16:creationId xmlns:a16="http://schemas.microsoft.com/office/drawing/2014/main" id="{D5E49BCE-9738-4DE6-8CC0-CD2C5DCD893A}"/>
              </a:ext>
            </a:extLst>
          </p:cNvPr>
          <p:cNvGrpSpPr/>
          <p:nvPr/>
        </p:nvGrpSpPr>
        <p:grpSpPr>
          <a:xfrm>
            <a:off x="6844365" y="3671019"/>
            <a:ext cx="1302243" cy="1970734"/>
            <a:chOff x="5288590" y="3742804"/>
            <a:chExt cx="1302243" cy="1970734"/>
          </a:xfrm>
        </p:grpSpPr>
        <p:sp>
          <p:nvSpPr>
            <p:cNvPr id="41" name="object 41"/>
            <p:cNvSpPr txBox="1"/>
            <p:nvPr/>
          </p:nvSpPr>
          <p:spPr>
            <a:xfrm>
              <a:off x="5288590" y="3742804"/>
              <a:ext cx="1302243" cy="553998"/>
            </a:xfrm>
            <a:prstGeom prst="rect">
              <a:avLst/>
            </a:prstGeom>
          </p:spPr>
          <p:txBody>
            <a:bodyPr vert="horz" wrap="square" lIns="0" tIns="0" rIns="0" bIns="0" rtlCol="0">
              <a:spAutoFit/>
            </a:bodyPr>
            <a:lstStyle/>
            <a:p>
              <a:pPr marR="5080" algn="ctr">
                <a:lnSpc>
                  <a:spcPct val="100000"/>
                </a:lnSpc>
              </a:pPr>
              <a:r>
                <a:rPr lang="en-US" sz="1800" spc="-135">
                  <a:solidFill>
                    <a:srgbClr val="2F394C"/>
                  </a:solidFill>
                  <a:latin typeface="Calibri"/>
                  <a:cs typeface="Calibri"/>
                </a:rPr>
                <a:t>Prabha</a:t>
              </a:r>
              <a:r>
                <a:rPr sz="1800">
                  <a:solidFill>
                    <a:srgbClr val="2F394C"/>
                  </a:solidFill>
                  <a:latin typeface="Calibri"/>
                  <a:cs typeface="Calibri"/>
                </a:rPr>
                <a:t> </a:t>
              </a:r>
              <a:r>
                <a:rPr lang="en-US" sz="1800" spc="-35">
                  <a:solidFill>
                    <a:srgbClr val="2F394C"/>
                  </a:solidFill>
                  <a:latin typeface="Calibri"/>
                  <a:cs typeface="Calibri"/>
                </a:rPr>
                <a:t>Prabhakaran</a:t>
              </a:r>
              <a:endParaRPr sz="1800">
                <a:latin typeface="Calibri"/>
                <a:cs typeface="Calibri"/>
              </a:endParaRPr>
            </a:p>
          </p:txBody>
        </p:sp>
        <p:pic>
          <p:nvPicPr>
            <p:cNvPr id="55" name="Picture 54">
              <a:extLst>
                <a:ext uri="{FF2B5EF4-FFF2-40B4-BE49-F238E27FC236}">
                  <a16:creationId xmlns:a16="http://schemas.microsoft.com/office/drawing/2014/main" id="{42867C80-929C-44DC-8B87-0DF68E316E8A}"/>
                </a:ext>
              </a:extLst>
            </p:cNvPr>
            <p:cNvPicPr>
              <a:picLocks noChangeAspect="1"/>
            </p:cNvPicPr>
            <p:nvPr/>
          </p:nvPicPr>
          <p:blipFill rotWithShape="1">
            <a:blip r:embed="rId12"/>
            <a:srcRect l="8388" r="16221" b="5385"/>
            <a:stretch/>
          </p:blipFill>
          <p:spPr>
            <a:xfrm>
              <a:off x="5324922" y="4338156"/>
              <a:ext cx="1229579" cy="1375382"/>
            </a:xfrm>
            <a:prstGeom prst="rect">
              <a:avLst/>
            </a:prstGeom>
          </p:spPr>
        </p:pic>
      </p:grpSp>
      <p:grpSp>
        <p:nvGrpSpPr>
          <p:cNvPr id="18" name="Group 17">
            <a:extLst>
              <a:ext uri="{FF2B5EF4-FFF2-40B4-BE49-F238E27FC236}">
                <a16:creationId xmlns:a16="http://schemas.microsoft.com/office/drawing/2014/main" id="{62F113E7-CA32-4053-832A-2E2588D838E4}"/>
              </a:ext>
            </a:extLst>
          </p:cNvPr>
          <p:cNvGrpSpPr/>
          <p:nvPr/>
        </p:nvGrpSpPr>
        <p:grpSpPr>
          <a:xfrm>
            <a:off x="240675" y="1175670"/>
            <a:ext cx="1456346" cy="1950825"/>
            <a:chOff x="240675" y="1175670"/>
            <a:chExt cx="1456346" cy="1950825"/>
          </a:xfrm>
        </p:grpSpPr>
        <p:sp>
          <p:nvSpPr>
            <p:cNvPr id="31" name="object 31"/>
            <p:cNvSpPr txBox="1"/>
            <p:nvPr/>
          </p:nvSpPr>
          <p:spPr>
            <a:xfrm>
              <a:off x="495456" y="1175670"/>
              <a:ext cx="946785" cy="553998"/>
            </a:xfrm>
            <a:prstGeom prst="rect">
              <a:avLst/>
            </a:prstGeom>
          </p:spPr>
          <p:txBody>
            <a:bodyPr vert="horz" wrap="square" lIns="0" tIns="0" rIns="0" bIns="0" rtlCol="0">
              <a:spAutoFit/>
            </a:bodyPr>
            <a:lstStyle/>
            <a:p>
              <a:pPr marL="152400" marR="5080" indent="-140335" algn="ctr">
                <a:lnSpc>
                  <a:spcPct val="100000"/>
                </a:lnSpc>
              </a:pPr>
              <a:r>
                <a:rPr lang="en-US" sz="1800" spc="-15">
                  <a:solidFill>
                    <a:srgbClr val="2F394C"/>
                  </a:solidFill>
                  <a:latin typeface="Calibri"/>
                  <a:cs typeface="Calibri"/>
                </a:rPr>
                <a:t>Tara</a:t>
              </a:r>
            </a:p>
            <a:p>
              <a:pPr marL="152400" marR="5080" indent="-140335" algn="ctr">
                <a:lnSpc>
                  <a:spcPct val="100000"/>
                </a:lnSpc>
              </a:pPr>
              <a:r>
                <a:rPr lang="en-US" sz="1800" spc="-15">
                  <a:solidFill>
                    <a:srgbClr val="2F394C"/>
                  </a:solidFill>
                  <a:latin typeface="Calibri"/>
                  <a:cs typeface="Calibri"/>
                </a:rPr>
                <a:t>Behrend</a:t>
              </a:r>
              <a:endParaRPr sz="1800">
                <a:latin typeface="Calibri"/>
                <a:cs typeface="Calibri"/>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66A815F6-B1E7-4D01-8071-C0D2667AFD69}"/>
                </a:ext>
              </a:extLst>
            </p:cNvPr>
            <p:cNvPicPr>
              <a:picLocks noChangeAspect="1"/>
            </p:cNvPicPr>
            <p:nvPr/>
          </p:nvPicPr>
          <p:blipFill rotWithShape="1">
            <a:blip r:embed="rId13">
              <a:extLst>
                <a:ext uri="{28A0092B-C50C-407E-A947-70E740481C1C}">
                  <a14:useLocalDpi xmlns:a14="http://schemas.microsoft.com/office/drawing/2010/main" val="0"/>
                </a:ext>
              </a:extLst>
            </a:blip>
            <a:srcRect l="18508" t="18156" r="15015" b="39883"/>
            <a:stretch/>
          </p:blipFill>
          <p:spPr>
            <a:xfrm>
              <a:off x="240675" y="1747599"/>
              <a:ext cx="1456346" cy="1378896"/>
            </a:xfrm>
            <a:prstGeom prst="rect">
              <a:avLst/>
            </a:prstGeom>
          </p:spPr>
        </p:pic>
      </p:grpSp>
      <p:grpSp>
        <p:nvGrpSpPr>
          <p:cNvPr id="2" name="Group 1">
            <a:extLst>
              <a:ext uri="{FF2B5EF4-FFF2-40B4-BE49-F238E27FC236}">
                <a16:creationId xmlns:a16="http://schemas.microsoft.com/office/drawing/2014/main" id="{40F05A32-E8BA-4A9F-8394-3B5F198AF416}"/>
              </a:ext>
            </a:extLst>
          </p:cNvPr>
          <p:cNvGrpSpPr/>
          <p:nvPr/>
        </p:nvGrpSpPr>
        <p:grpSpPr>
          <a:xfrm>
            <a:off x="5257017" y="1321052"/>
            <a:ext cx="1251880" cy="1807489"/>
            <a:chOff x="5172366" y="1321052"/>
            <a:chExt cx="1251880" cy="1807489"/>
          </a:xfrm>
        </p:grpSpPr>
        <p:sp>
          <p:nvSpPr>
            <p:cNvPr id="8" name="object 8"/>
            <p:cNvSpPr txBox="1"/>
            <p:nvPr/>
          </p:nvSpPr>
          <p:spPr>
            <a:xfrm>
              <a:off x="5172366" y="1321052"/>
              <a:ext cx="1251880" cy="276999"/>
            </a:xfrm>
            <a:prstGeom prst="rect">
              <a:avLst/>
            </a:prstGeom>
          </p:spPr>
          <p:txBody>
            <a:bodyPr vert="horz" wrap="square" lIns="0" tIns="0" rIns="0" bIns="0" rtlCol="0">
              <a:spAutoFit/>
            </a:bodyPr>
            <a:lstStyle/>
            <a:p>
              <a:pPr marR="5080" algn="ctr">
                <a:lnSpc>
                  <a:spcPct val="100000"/>
                </a:lnSpc>
              </a:pPr>
              <a:r>
                <a:rPr lang="en-US" sz="1800" spc="-25">
                  <a:solidFill>
                    <a:srgbClr val="2F394C"/>
                  </a:solidFill>
                  <a:latin typeface="Calibri"/>
                  <a:cs typeface="Calibri"/>
                </a:rPr>
                <a:t>Dan Cosley</a:t>
              </a:r>
              <a:endParaRPr sz="1800">
                <a:latin typeface="Calibri"/>
                <a:cs typeface="Calibri"/>
              </a:endParaRPr>
            </a:p>
          </p:txBody>
        </p:sp>
        <p:pic>
          <p:nvPicPr>
            <p:cNvPr id="5" name="Picture 4" descr="A person standing in front of a body of water&#10;&#10;Description automatically generated with medium confidence">
              <a:extLst>
                <a:ext uri="{FF2B5EF4-FFF2-40B4-BE49-F238E27FC236}">
                  <a16:creationId xmlns:a16="http://schemas.microsoft.com/office/drawing/2014/main" id="{2FA2E367-B383-44C8-A6C5-63B16A23EEFA}"/>
                </a:ext>
              </a:extLst>
            </p:cNvPr>
            <p:cNvPicPr>
              <a:picLocks noChangeAspect="1"/>
            </p:cNvPicPr>
            <p:nvPr/>
          </p:nvPicPr>
          <p:blipFill rotWithShape="1">
            <a:blip r:embed="rId14">
              <a:extLst>
                <a:ext uri="{28A0092B-C50C-407E-A947-70E740481C1C}">
                  <a14:useLocalDpi xmlns:a14="http://schemas.microsoft.com/office/drawing/2010/main" val="0"/>
                </a:ext>
              </a:extLst>
            </a:blip>
            <a:srcRect l="11148" t="-10054" r="50263" b="31721"/>
            <a:stretch/>
          </p:blipFill>
          <p:spPr>
            <a:xfrm>
              <a:off x="5205470" y="1524001"/>
              <a:ext cx="1185672" cy="1604540"/>
            </a:xfrm>
            <a:prstGeom prst="rect">
              <a:avLst/>
            </a:prstGeom>
          </p:spPr>
        </p:pic>
      </p:grpSp>
      <p:grpSp>
        <p:nvGrpSpPr>
          <p:cNvPr id="17" name="Group 16">
            <a:extLst>
              <a:ext uri="{FF2B5EF4-FFF2-40B4-BE49-F238E27FC236}">
                <a16:creationId xmlns:a16="http://schemas.microsoft.com/office/drawing/2014/main" id="{823B7EB1-9D25-4BF2-AFA6-E1409800C27B}"/>
              </a:ext>
            </a:extLst>
          </p:cNvPr>
          <p:cNvGrpSpPr/>
          <p:nvPr/>
        </p:nvGrpSpPr>
        <p:grpSpPr>
          <a:xfrm>
            <a:off x="8444210" y="3729171"/>
            <a:ext cx="1302243" cy="1840878"/>
            <a:chOff x="14023933" y="3630066"/>
            <a:chExt cx="1302243" cy="1840878"/>
          </a:xfrm>
        </p:grpSpPr>
        <p:sp>
          <p:nvSpPr>
            <p:cNvPr id="26" name="object 26"/>
            <p:cNvSpPr txBox="1"/>
            <p:nvPr/>
          </p:nvSpPr>
          <p:spPr>
            <a:xfrm>
              <a:off x="14023933" y="3630066"/>
              <a:ext cx="1302243" cy="276999"/>
            </a:xfrm>
            <a:prstGeom prst="rect">
              <a:avLst/>
            </a:prstGeom>
          </p:spPr>
          <p:txBody>
            <a:bodyPr vert="horz" wrap="square" lIns="0" tIns="0" rIns="0" bIns="0" rtlCol="0">
              <a:spAutoFit/>
            </a:bodyPr>
            <a:lstStyle/>
            <a:p>
              <a:pPr marR="5080">
                <a:lnSpc>
                  <a:spcPct val="100000"/>
                </a:lnSpc>
              </a:pPr>
              <a:r>
                <a:rPr lang="en-US" sz="1800" spc="-25" dirty="0">
                  <a:solidFill>
                    <a:srgbClr val="2F394C"/>
                  </a:solidFill>
                  <a:latin typeface="Calibri"/>
                  <a:cs typeface="Calibri"/>
                </a:rPr>
                <a:t>Betty Tuller</a:t>
              </a:r>
              <a:endParaRPr sz="1800" dirty="0">
                <a:latin typeface="Calibri"/>
                <a:cs typeface="Calibri"/>
              </a:endParaRPr>
            </a:p>
          </p:txBody>
        </p:sp>
        <p:pic>
          <p:nvPicPr>
            <p:cNvPr id="6" name="Picture 5">
              <a:extLst>
                <a:ext uri="{FF2B5EF4-FFF2-40B4-BE49-F238E27FC236}">
                  <a16:creationId xmlns:a16="http://schemas.microsoft.com/office/drawing/2014/main" id="{7F89E926-3115-4EAE-959B-8099024468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4023933" y="3955556"/>
              <a:ext cx="1212311" cy="1515388"/>
            </a:xfrm>
            <a:prstGeom prst="rect">
              <a:avLst/>
            </a:prstGeom>
          </p:spPr>
        </p:pic>
      </p:grpSp>
      <p:grpSp>
        <p:nvGrpSpPr>
          <p:cNvPr id="19" name="Group 18">
            <a:extLst>
              <a:ext uri="{FF2B5EF4-FFF2-40B4-BE49-F238E27FC236}">
                <a16:creationId xmlns:a16="http://schemas.microsoft.com/office/drawing/2014/main" id="{2077B7A4-C897-405C-917B-916DB0C783FB}"/>
              </a:ext>
            </a:extLst>
          </p:cNvPr>
          <p:cNvGrpSpPr/>
          <p:nvPr/>
        </p:nvGrpSpPr>
        <p:grpSpPr>
          <a:xfrm>
            <a:off x="5228064" y="3804310"/>
            <a:ext cx="1300060" cy="1753885"/>
            <a:chOff x="5175733" y="3812227"/>
            <a:chExt cx="1300060" cy="1753885"/>
          </a:xfrm>
        </p:grpSpPr>
        <p:sp>
          <p:nvSpPr>
            <p:cNvPr id="23" name="object 23"/>
            <p:cNvSpPr txBox="1"/>
            <p:nvPr/>
          </p:nvSpPr>
          <p:spPr>
            <a:xfrm>
              <a:off x="5175733" y="3812227"/>
              <a:ext cx="1300060" cy="276999"/>
            </a:xfrm>
            <a:prstGeom prst="rect">
              <a:avLst/>
            </a:prstGeom>
          </p:spPr>
          <p:txBody>
            <a:bodyPr vert="horz" wrap="square" lIns="0" tIns="0" rIns="0" bIns="0" rtlCol="0">
              <a:spAutoFit/>
            </a:bodyPr>
            <a:lstStyle/>
            <a:p>
              <a:pPr marR="5080" algn="ctr">
                <a:lnSpc>
                  <a:spcPct val="100000"/>
                </a:lnSpc>
              </a:pPr>
              <a:r>
                <a:rPr lang="en-US" sz="1800" spc="-5">
                  <a:solidFill>
                    <a:srgbClr val="2F394C"/>
                  </a:solidFill>
                  <a:latin typeface="Calibri"/>
                  <a:cs typeface="Calibri"/>
                </a:rPr>
                <a:t>Linda Molnar</a:t>
              </a:r>
              <a:endParaRPr sz="1800">
                <a:latin typeface="Calibri"/>
                <a:cs typeface="Calibri"/>
              </a:endParaRPr>
            </a:p>
          </p:txBody>
        </p:sp>
        <p:pic>
          <p:nvPicPr>
            <p:cNvPr id="9" name="Picture 8">
              <a:extLst>
                <a:ext uri="{FF2B5EF4-FFF2-40B4-BE49-F238E27FC236}">
                  <a16:creationId xmlns:a16="http://schemas.microsoft.com/office/drawing/2014/main" id="{678CF1F1-14B9-47BD-9D08-C83689D24A85}"/>
                </a:ext>
              </a:extLst>
            </p:cNvPr>
            <p:cNvPicPr>
              <a:picLocks noChangeAspect="1"/>
            </p:cNvPicPr>
            <p:nvPr/>
          </p:nvPicPr>
          <p:blipFill>
            <a:blip r:embed="rId16"/>
            <a:stretch>
              <a:fillRect/>
            </a:stretch>
          </p:blipFill>
          <p:spPr>
            <a:xfrm>
              <a:off x="5311123" y="4138558"/>
              <a:ext cx="1116088" cy="1427554"/>
            </a:xfrm>
            <a:prstGeom prst="rect">
              <a:avLst/>
            </a:prstGeom>
          </p:spPr>
        </p:pic>
      </p:grpSp>
      <p:grpSp>
        <p:nvGrpSpPr>
          <p:cNvPr id="15" name="Group 14">
            <a:extLst>
              <a:ext uri="{FF2B5EF4-FFF2-40B4-BE49-F238E27FC236}">
                <a16:creationId xmlns:a16="http://schemas.microsoft.com/office/drawing/2014/main" id="{3CD67619-2FD8-4552-B271-ECFEB714D12B}"/>
              </a:ext>
            </a:extLst>
          </p:cNvPr>
          <p:cNvGrpSpPr/>
          <p:nvPr/>
        </p:nvGrpSpPr>
        <p:grpSpPr>
          <a:xfrm>
            <a:off x="10117407" y="1301330"/>
            <a:ext cx="1398254" cy="1817869"/>
            <a:chOff x="10511944" y="3878718"/>
            <a:chExt cx="1398254" cy="1817869"/>
          </a:xfrm>
        </p:grpSpPr>
        <p:sp>
          <p:nvSpPr>
            <p:cNvPr id="75" name="object 23">
              <a:extLst>
                <a:ext uri="{FF2B5EF4-FFF2-40B4-BE49-F238E27FC236}">
                  <a16:creationId xmlns:a16="http://schemas.microsoft.com/office/drawing/2014/main" id="{9D5A310C-F30C-4628-A4D8-0AE3C8E12945}"/>
                </a:ext>
              </a:extLst>
            </p:cNvPr>
            <p:cNvSpPr txBox="1"/>
            <p:nvPr/>
          </p:nvSpPr>
          <p:spPr>
            <a:xfrm>
              <a:off x="10589962" y="3878718"/>
              <a:ext cx="1300060" cy="276999"/>
            </a:xfrm>
            <a:prstGeom prst="rect">
              <a:avLst/>
            </a:prstGeom>
          </p:spPr>
          <p:txBody>
            <a:bodyPr vert="horz" wrap="square" lIns="0" tIns="0" rIns="0" bIns="0" rtlCol="0">
              <a:spAutoFit/>
            </a:bodyPr>
            <a:lstStyle/>
            <a:p>
              <a:pPr marR="5080" algn="ctr">
                <a:lnSpc>
                  <a:spcPct val="100000"/>
                </a:lnSpc>
              </a:pPr>
              <a:r>
                <a:rPr lang="en-US" sz="1800" spc="-5" dirty="0">
                  <a:solidFill>
                    <a:srgbClr val="2F394C"/>
                  </a:solidFill>
                  <a:latin typeface="Calibri"/>
                  <a:cs typeface="Calibri"/>
                </a:rPr>
                <a:t>Julie Johnson</a:t>
              </a:r>
              <a:endParaRPr sz="1800" dirty="0">
                <a:latin typeface="Calibri"/>
                <a:cs typeface="Calibri"/>
              </a:endParaRPr>
            </a:p>
          </p:txBody>
        </p:sp>
        <p:pic>
          <p:nvPicPr>
            <p:cNvPr id="10" name="Picture 9">
              <a:extLst>
                <a:ext uri="{FF2B5EF4-FFF2-40B4-BE49-F238E27FC236}">
                  <a16:creationId xmlns:a16="http://schemas.microsoft.com/office/drawing/2014/main" id="{8C653026-A871-40F2-B2AE-EA6DB5867E81}"/>
                </a:ext>
              </a:extLst>
            </p:cNvPr>
            <p:cNvPicPr>
              <a:picLocks noChangeAspect="1"/>
            </p:cNvPicPr>
            <p:nvPr/>
          </p:nvPicPr>
          <p:blipFill rotWithShape="1">
            <a:blip r:embed="rId17">
              <a:extLst>
                <a:ext uri="{28A0092B-C50C-407E-A947-70E740481C1C}">
                  <a14:useLocalDpi xmlns:a14="http://schemas.microsoft.com/office/drawing/2010/main" val="0"/>
                </a:ext>
              </a:extLst>
            </a:blip>
            <a:srcRect l="-181" t="7986" r="181" b="19460"/>
            <a:stretch/>
          </p:blipFill>
          <p:spPr>
            <a:xfrm>
              <a:off x="10511944" y="4175583"/>
              <a:ext cx="1398254" cy="1521004"/>
            </a:xfrm>
            <a:prstGeom prst="rect">
              <a:avLst/>
            </a:prstGeom>
          </p:spPr>
        </p:pic>
      </p:grpSp>
      <p:pic>
        <p:nvPicPr>
          <p:cNvPr id="4" name="20">
            <a:hlinkClick r:id="" action="ppaction://media"/>
            <a:extLst>
              <a:ext uri="{FF2B5EF4-FFF2-40B4-BE49-F238E27FC236}">
                <a16:creationId xmlns:a16="http://schemas.microsoft.com/office/drawing/2014/main" id="{42060D0F-648D-4D3E-9C95-CC96365CA5D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140"/>
    </mc:Choice>
    <mc:Fallback xmlns="">
      <p:transition spd="slow" advClick="0" advTm="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177209"/>
            <a:ext cx="12192000" cy="6683881"/>
          </a:xfrm>
          <a:prstGeom prst="rect">
            <a:avLst/>
          </a:prstGeom>
        </p:spPr>
        <p:txBody>
          <a:bodyPr vert="horz" wrap="square" lIns="0" tIns="0" rIns="0" bIns="0" rtlCol="0">
            <a:spAutoFit/>
          </a:bodyPr>
          <a:lstStyle/>
          <a:p>
            <a:pPr marL="12700" marR="5080" algn="ctr">
              <a:lnSpc>
                <a:spcPts val="3890"/>
              </a:lnSpc>
              <a:spcBef>
                <a:spcPts val="270"/>
              </a:spcBef>
            </a:pPr>
            <a:r>
              <a:rPr lang="en-US" sz="3600" spc="-210" dirty="0">
                <a:latin typeface="Calibri Light"/>
                <a:cs typeface="Calibri Light"/>
              </a:rPr>
              <a:t>Thank you for your interest</a:t>
            </a:r>
          </a:p>
          <a:p>
            <a:pPr marL="12700" marR="5080" algn="ctr"/>
            <a:endParaRPr lang="en-US" sz="2000" b="1" dirty="0">
              <a:solidFill>
                <a:srgbClr val="0070C0"/>
              </a:solidFill>
              <a:cs typeface="Calibri"/>
              <a:hlinkClick r:id="rId5"/>
            </a:endParaRPr>
          </a:p>
          <a:p>
            <a:pPr marL="12700" marR="5080" algn="ctr">
              <a:lnSpc>
                <a:spcPts val="3890"/>
              </a:lnSpc>
              <a:spcBef>
                <a:spcPts val="270"/>
              </a:spcBef>
            </a:pPr>
            <a:r>
              <a:rPr lang="en-US" sz="3600" b="1" dirty="0">
                <a:solidFill>
                  <a:srgbClr val="0070C0"/>
                </a:solidFill>
                <a:cs typeface="Calibri"/>
                <a:hlinkClick r:id="rId5"/>
              </a:rPr>
              <a:t>NSF</a:t>
            </a:r>
            <a:r>
              <a:rPr lang="en-US" sz="3600" b="1" spc="-5" dirty="0">
                <a:solidFill>
                  <a:srgbClr val="0070C0"/>
                </a:solidFill>
                <a:cs typeface="Calibri"/>
                <a:hlinkClick r:id="rId5"/>
              </a:rPr>
              <a:t> </a:t>
            </a:r>
            <a:r>
              <a:rPr lang="en-US" sz="3600" b="1" spc="-20" dirty="0">
                <a:solidFill>
                  <a:srgbClr val="0070C0"/>
                </a:solidFill>
                <a:cs typeface="Calibri"/>
                <a:hlinkClick r:id="rId5"/>
              </a:rPr>
              <a:t>22-533: Future of Work at the Human-Technology Frontier: Core Research (FW-HTF)</a:t>
            </a:r>
            <a:endParaRPr lang="en-US" sz="3600" spc="-210" dirty="0">
              <a:latin typeface="Calibri Light"/>
              <a:cs typeface="Calibri Light"/>
            </a:endParaRPr>
          </a:p>
          <a:p>
            <a:pPr marL="12700" marR="5080" algn="ctr"/>
            <a:endParaRPr lang="en-US" sz="2000" b="0" spc="-210" dirty="0">
              <a:latin typeface="Calibri Light"/>
              <a:cs typeface="Calibri Light"/>
            </a:endParaRPr>
          </a:p>
          <a:p>
            <a:pPr marL="12700" marR="5080" algn="ctr">
              <a:lnSpc>
                <a:spcPts val="3890"/>
              </a:lnSpc>
              <a:spcBef>
                <a:spcPts val="270"/>
              </a:spcBef>
            </a:pPr>
            <a:r>
              <a:rPr sz="3600" b="0" spc="-210" dirty="0">
                <a:latin typeface="Calibri Light"/>
                <a:cs typeface="Calibri Light"/>
              </a:rPr>
              <a:t>W</a:t>
            </a:r>
            <a:r>
              <a:rPr sz="3600" b="0" dirty="0">
                <a:latin typeface="Calibri Light"/>
                <a:cs typeface="Calibri Light"/>
              </a:rPr>
              <a:t>e</a:t>
            </a:r>
            <a:r>
              <a:rPr sz="3600" b="0" spc="-75" dirty="0">
                <a:latin typeface="Calibri Light"/>
                <a:cs typeface="Calibri Light"/>
              </a:rPr>
              <a:t> </a:t>
            </a:r>
            <a:r>
              <a:rPr sz="3600" b="0" spc="5" dirty="0">
                <a:latin typeface="Calibri Light"/>
                <a:cs typeface="Calibri Light"/>
              </a:rPr>
              <a:t>l</a:t>
            </a:r>
            <a:r>
              <a:rPr sz="3600" b="0" spc="-10" dirty="0">
                <a:latin typeface="Calibri Light"/>
                <a:cs typeface="Calibri Light"/>
              </a:rPr>
              <a:t>o</a:t>
            </a:r>
            <a:r>
              <a:rPr sz="3600" b="0" spc="-30" dirty="0">
                <a:latin typeface="Calibri Light"/>
                <a:cs typeface="Calibri Light"/>
              </a:rPr>
              <a:t>o</a:t>
            </a:r>
            <a:r>
              <a:rPr sz="3600" b="0" spc="-20" dirty="0">
                <a:latin typeface="Calibri Light"/>
                <a:cs typeface="Calibri Light"/>
              </a:rPr>
              <a:t>k</a:t>
            </a:r>
            <a:r>
              <a:rPr sz="3600" b="0" spc="-125" dirty="0">
                <a:latin typeface="Calibri Light"/>
                <a:cs typeface="Calibri Light"/>
              </a:rPr>
              <a:t> </a:t>
            </a:r>
            <a:r>
              <a:rPr sz="3600" b="0" spc="-110" dirty="0">
                <a:latin typeface="Calibri Light"/>
                <a:cs typeface="Calibri Light"/>
              </a:rPr>
              <a:t>f</a:t>
            </a:r>
            <a:r>
              <a:rPr sz="3600" b="0" spc="-10" dirty="0">
                <a:latin typeface="Calibri Light"/>
                <a:cs typeface="Calibri Light"/>
              </a:rPr>
              <a:t>o</a:t>
            </a:r>
            <a:r>
              <a:rPr sz="3600" b="0" spc="5" dirty="0">
                <a:latin typeface="Calibri Light"/>
                <a:cs typeface="Calibri Light"/>
              </a:rPr>
              <a:t>r</a:t>
            </a:r>
            <a:r>
              <a:rPr sz="3600" b="0" spc="-125" dirty="0">
                <a:latin typeface="Calibri Light"/>
                <a:cs typeface="Calibri Light"/>
              </a:rPr>
              <a:t>w</a:t>
            </a:r>
            <a:r>
              <a:rPr sz="3600" b="0" spc="-35" dirty="0">
                <a:latin typeface="Calibri Light"/>
                <a:cs typeface="Calibri Light"/>
              </a:rPr>
              <a:t>a</a:t>
            </a:r>
            <a:r>
              <a:rPr sz="3600" b="0" spc="-105" dirty="0">
                <a:latin typeface="Calibri Light"/>
                <a:cs typeface="Calibri Light"/>
              </a:rPr>
              <a:t>r</a:t>
            </a:r>
            <a:r>
              <a:rPr sz="3600" b="0" spc="-20" dirty="0">
                <a:latin typeface="Calibri Light"/>
                <a:cs typeface="Calibri Light"/>
              </a:rPr>
              <a:t>d</a:t>
            </a:r>
            <a:r>
              <a:rPr sz="3600" b="0" spc="-120" dirty="0">
                <a:latin typeface="Calibri Light"/>
                <a:cs typeface="Calibri Light"/>
              </a:rPr>
              <a:t> </a:t>
            </a:r>
            <a:r>
              <a:rPr sz="3600" b="0" spc="-25" dirty="0">
                <a:latin typeface="Calibri Light"/>
                <a:cs typeface="Calibri Light"/>
              </a:rPr>
              <a:t>t</a:t>
            </a:r>
            <a:r>
              <a:rPr sz="3600" b="0" dirty="0">
                <a:latin typeface="Calibri Light"/>
                <a:cs typeface="Calibri Light"/>
              </a:rPr>
              <a:t>o</a:t>
            </a:r>
            <a:r>
              <a:rPr sz="3600" b="0" spc="-100" dirty="0">
                <a:latin typeface="Calibri Light"/>
                <a:cs typeface="Calibri Light"/>
              </a:rPr>
              <a:t> </a:t>
            </a:r>
            <a:r>
              <a:rPr sz="3600" b="0" spc="-60" dirty="0">
                <a:latin typeface="Calibri Light"/>
                <a:cs typeface="Calibri Light"/>
              </a:rPr>
              <a:t>r</a:t>
            </a:r>
            <a:r>
              <a:rPr sz="3600" b="0" spc="-5" dirty="0">
                <a:latin typeface="Calibri Light"/>
                <a:cs typeface="Calibri Light"/>
              </a:rPr>
              <a:t>e</a:t>
            </a:r>
            <a:r>
              <a:rPr sz="3600" b="0" spc="-20" dirty="0">
                <a:latin typeface="Calibri Light"/>
                <a:cs typeface="Calibri Light"/>
              </a:rPr>
              <a:t>c</a:t>
            </a:r>
            <a:r>
              <a:rPr sz="3600" b="0" spc="-30" dirty="0">
                <a:latin typeface="Calibri Light"/>
                <a:cs typeface="Calibri Light"/>
              </a:rPr>
              <a:t>e</a:t>
            </a:r>
            <a:r>
              <a:rPr sz="3600" b="0" spc="-40" dirty="0">
                <a:latin typeface="Calibri Light"/>
                <a:cs typeface="Calibri Light"/>
              </a:rPr>
              <a:t>i</a:t>
            </a:r>
            <a:r>
              <a:rPr sz="3600" b="0" spc="-70" dirty="0">
                <a:latin typeface="Calibri Light"/>
                <a:cs typeface="Calibri Light"/>
              </a:rPr>
              <a:t>v</a:t>
            </a:r>
            <a:r>
              <a:rPr sz="3600" b="0" spc="-15" dirty="0">
                <a:latin typeface="Calibri Light"/>
                <a:cs typeface="Calibri Light"/>
              </a:rPr>
              <a:t>i</a:t>
            </a:r>
            <a:r>
              <a:rPr sz="3600" b="0" spc="-70" dirty="0">
                <a:latin typeface="Calibri Light"/>
                <a:cs typeface="Calibri Light"/>
              </a:rPr>
              <a:t>n</a:t>
            </a:r>
            <a:r>
              <a:rPr sz="3600" b="0" spc="-20" dirty="0">
                <a:latin typeface="Calibri Light"/>
                <a:cs typeface="Calibri Light"/>
              </a:rPr>
              <a:t>g</a:t>
            </a:r>
            <a:r>
              <a:rPr sz="3600" b="0" spc="-130" dirty="0">
                <a:latin typeface="Calibri Light"/>
                <a:cs typeface="Calibri Light"/>
              </a:rPr>
              <a:t> </a:t>
            </a:r>
            <a:r>
              <a:rPr sz="3600" b="0" spc="-75" dirty="0">
                <a:latin typeface="Calibri Light"/>
                <a:cs typeface="Calibri Light"/>
              </a:rPr>
              <a:t>y</a:t>
            </a:r>
            <a:r>
              <a:rPr sz="3600" b="0" spc="-10" dirty="0">
                <a:latin typeface="Calibri Light"/>
                <a:cs typeface="Calibri Light"/>
              </a:rPr>
              <a:t>o</a:t>
            </a:r>
            <a:r>
              <a:rPr sz="3600" b="0" spc="-25" dirty="0">
                <a:latin typeface="Calibri Light"/>
                <a:cs typeface="Calibri Light"/>
              </a:rPr>
              <a:t>u</a:t>
            </a:r>
            <a:r>
              <a:rPr sz="3600" b="0" spc="-15" dirty="0">
                <a:latin typeface="Calibri Light"/>
                <a:cs typeface="Calibri Light"/>
              </a:rPr>
              <a:t>r</a:t>
            </a:r>
            <a:r>
              <a:rPr sz="3600" b="0" spc="-90" dirty="0">
                <a:latin typeface="Calibri Light"/>
                <a:cs typeface="Calibri Light"/>
              </a:rPr>
              <a:t> </a:t>
            </a:r>
            <a:r>
              <a:rPr sz="3600" b="0" spc="-15" dirty="0">
                <a:latin typeface="Calibri Light"/>
                <a:cs typeface="Calibri Light"/>
              </a:rPr>
              <a:t>s</a:t>
            </a:r>
            <a:r>
              <a:rPr sz="3600" b="0" spc="-45" dirty="0">
                <a:latin typeface="Calibri Light"/>
                <a:cs typeface="Calibri Light"/>
              </a:rPr>
              <a:t>ub</a:t>
            </a:r>
            <a:r>
              <a:rPr sz="3600" b="0" spc="-40" dirty="0">
                <a:latin typeface="Calibri Light"/>
                <a:cs typeface="Calibri Light"/>
              </a:rPr>
              <a:t>mis</a:t>
            </a:r>
            <a:r>
              <a:rPr sz="3600" b="0" spc="-65" dirty="0">
                <a:latin typeface="Calibri Light"/>
                <a:cs typeface="Calibri Light"/>
              </a:rPr>
              <a:t>s</a:t>
            </a:r>
            <a:r>
              <a:rPr sz="3600" b="0" spc="-5" dirty="0">
                <a:latin typeface="Calibri Light"/>
                <a:cs typeface="Calibri Light"/>
              </a:rPr>
              <a:t>i</a:t>
            </a:r>
            <a:r>
              <a:rPr sz="3600" b="0" spc="-55" dirty="0">
                <a:latin typeface="Calibri Light"/>
                <a:cs typeface="Calibri Light"/>
              </a:rPr>
              <a:t>o</a:t>
            </a:r>
            <a:r>
              <a:rPr sz="3600" b="0" spc="-45" dirty="0">
                <a:latin typeface="Calibri Light"/>
                <a:cs typeface="Calibri Light"/>
              </a:rPr>
              <a:t>n</a:t>
            </a:r>
            <a:r>
              <a:rPr sz="3600" b="0" spc="-15" dirty="0">
                <a:latin typeface="Calibri Light"/>
                <a:cs typeface="Calibri Light"/>
              </a:rPr>
              <a:t>s</a:t>
            </a:r>
            <a:r>
              <a:rPr sz="3600" b="0" spc="-120" dirty="0">
                <a:latin typeface="Calibri Light"/>
                <a:cs typeface="Calibri Light"/>
              </a:rPr>
              <a:t> </a:t>
            </a:r>
            <a:r>
              <a:rPr sz="3600" b="0" spc="-45" dirty="0">
                <a:latin typeface="Calibri Light"/>
                <a:cs typeface="Calibri Light"/>
              </a:rPr>
              <a:t>b</a:t>
            </a:r>
            <a:r>
              <a:rPr sz="3600" b="0" spc="-20" dirty="0">
                <a:latin typeface="Calibri Light"/>
                <a:cs typeface="Calibri Light"/>
              </a:rPr>
              <a:t>y</a:t>
            </a:r>
            <a:r>
              <a:rPr sz="3600" b="0" spc="-75" dirty="0">
                <a:latin typeface="Calibri Light"/>
                <a:cs typeface="Calibri Light"/>
              </a:rPr>
              <a:t> </a:t>
            </a:r>
            <a:r>
              <a:rPr lang="en-US" sz="3600" b="0" spc="-15" dirty="0">
                <a:latin typeface="Calibri Light"/>
                <a:cs typeface="Calibri Light"/>
              </a:rPr>
              <a:t>March</a:t>
            </a:r>
            <a:r>
              <a:rPr sz="3600" b="0" dirty="0">
                <a:latin typeface="Calibri Light"/>
                <a:cs typeface="Calibri Light"/>
              </a:rPr>
              <a:t> </a:t>
            </a:r>
            <a:r>
              <a:rPr lang="en-US" sz="3600" b="0" dirty="0">
                <a:latin typeface="Calibri Light"/>
                <a:cs typeface="Calibri Light"/>
              </a:rPr>
              <a:t>2nd</a:t>
            </a:r>
            <a:endParaRPr lang="en-US" sz="3600" b="0" spc="-114" dirty="0">
              <a:latin typeface="Calibri Light"/>
              <a:cs typeface="Calibri Light"/>
            </a:endParaRPr>
          </a:p>
          <a:p>
            <a:pPr marL="12700" marR="5080" algn="ctr"/>
            <a:endParaRPr lang="en-US" sz="2000" b="0" spc="-114" dirty="0">
              <a:latin typeface="Calibri Light"/>
              <a:cs typeface="Calibri Light"/>
            </a:endParaRPr>
          </a:p>
          <a:p>
            <a:pPr marL="12700" marR="5080" algn="ctr">
              <a:lnSpc>
                <a:spcPts val="3890"/>
              </a:lnSpc>
              <a:spcBef>
                <a:spcPts val="270"/>
              </a:spcBef>
            </a:pPr>
            <a:r>
              <a:rPr sz="3600" b="0" spc="-25" dirty="0">
                <a:latin typeface="Calibri Light"/>
                <a:cs typeface="Calibri Light"/>
              </a:rPr>
              <a:t>P</a:t>
            </a:r>
            <a:r>
              <a:rPr sz="3600" b="0" spc="5" dirty="0">
                <a:latin typeface="Calibri Light"/>
                <a:cs typeface="Calibri Light"/>
              </a:rPr>
              <a:t>l</a:t>
            </a:r>
            <a:r>
              <a:rPr sz="3600" b="0" spc="-50" dirty="0">
                <a:latin typeface="Calibri Light"/>
                <a:cs typeface="Calibri Light"/>
              </a:rPr>
              <a:t>e</a:t>
            </a:r>
            <a:r>
              <a:rPr sz="3600" b="0" spc="-35" dirty="0">
                <a:latin typeface="Calibri Light"/>
                <a:cs typeface="Calibri Light"/>
              </a:rPr>
              <a:t>a</a:t>
            </a:r>
            <a:r>
              <a:rPr sz="3600" b="0" spc="-65" dirty="0">
                <a:latin typeface="Calibri Light"/>
                <a:cs typeface="Calibri Light"/>
              </a:rPr>
              <a:t>s</a:t>
            </a:r>
            <a:r>
              <a:rPr sz="3600" b="0" dirty="0">
                <a:latin typeface="Calibri Light"/>
                <a:cs typeface="Calibri Light"/>
              </a:rPr>
              <a:t>e</a:t>
            </a:r>
            <a:r>
              <a:rPr sz="3600" b="0" spc="-100" dirty="0">
                <a:latin typeface="Calibri Light"/>
                <a:cs typeface="Calibri Light"/>
              </a:rPr>
              <a:t> </a:t>
            </a:r>
            <a:r>
              <a:rPr sz="3600" b="0" spc="-15" dirty="0">
                <a:latin typeface="Calibri Light"/>
                <a:cs typeface="Calibri Light"/>
              </a:rPr>
              <a:t>a</a:t>
            </a:r>
            <a:r>
              <a:rPr sz="3600" b="0" spc="-45" dirty="0">
                <a:latin typeface="Calibri Light"/>
                <a:cs typeface="Calibri Light"/>
              </a:rPr>
              <a:t>dd</a:t>
            </a:r>
            <a:r>
              <a:rPr sz="3600" b="0" spc="-105" dirty="0">
                <a:latin typeface="Calibri Light"/>
                <a:cs typeface="Calibri Light"/>
              </a:rPr>
              <a:t>r</a:t>
            </a:r>
            <a:r>
              <a:rPr sz="3600" b="0" spc="-50" dirty="0">
                <a:latin typeface="Calibri Light"/>
                <a:cs typeface="Calibri Light"/>
              </a:rPr>
              <a:t>es</a:t>
            </a:r>
            <a:r>
              <a:rPr sz="3600" b="0" spc="-15" dirty="0">
                <a:latin typeface="Calibri Light"/>
                <a:cs typeface="Calibri Light"/>
              </a:rPr>
              <a:t>s</a:t>
            </a:r>
            <a:r>
              <a:rPr sz="3600" b="0" spc="-120" dirty="0">
                <a:latin typeface="Calibri Light"/>
                <a:cs typeface="Calibri Light"/>
              </a:rPr>
              <a:t> </a:t>
            </a:r>
            <a:r>
              <a:rPr sz="3600" b="0" spc="-20" dirty="0">
                <a:latin typeface="Calibri Light"/>
                <a:cs typeface="Calibri Light"/>
              </a:rPr>
              <a:t>qu</a:t>
            </a:r>
            <a:r>
              <a:rPr sz="3600" b="0" spc="-50" dirty="0">
                <a:latin typeface="Calibri Light"/>
                <a:cs typeface="Calibri Light"/>
              </a:rPr>
              <a:t>e</a:t>
            </a:r>
            <a:r>
              <a:rPr sz="3600" b="0" spc="-90" dirty="0">
                <a:latin typeface="Calibri Light"/>
                <a:cs typeface="Calibri Light"/>
              </a:rPr>
              <a:t>s</a:t>
            </a:r>
            <a:r>
              <a:rPr sz="3600" b="0" spc="-50" dirty="0">
                <a:latin typeface="Calibri Light"/>
                <a:cs typeface="Calibri Light"/>
              </a:rPr>
              <a:t>t</a:t>
            </a:r>
            <a:r>
              <a:rPr sz="3600" b="0" spc="-40" dirty="0">
                <a:latin typeface="Calibri Light"/>
                <a:cs typeface="Calibri Light"/>
              </a:rPr>
              <a:t>i</a:t>
            </a:r>
            <a:r>
              <a:rPr sz="3600" b="0" spc="-30" dirty="0">
                <a:latin typeface="Calibri Light"/>
                <a:cs typeface="Calibri Light"/>
              </a:rPr>
              <a:t>o</a:t>
            </a:r>
            <a:r>
              <a:rPr sz="3600" b="0" spc="-70" dirty="0">
                <a:latin typeface="Calibri Light"/>
                <a:cs typeface="Calibri Light"/>
              </a:rPr>
              <a:t>n</a:t>
            </a:r>
            <a:r>
              <a:rPr sz="3600" b="0" spc="-15" dirty="0">
                <a:latin typeface="Calibri Light"/>
                <a:cs typeface="Calibri Light"/>
              </a:rPr>
              <a:t>s</a:t>
            </a:r>
            <a:r>
              <a:rPr sz="3600" b="0" spc="-120" dirty="0">
                <a:latin typeface="Calibri Light"/>
                <a:cs typeface="Calibri Light"/>
              </a:rPr>
              <a:t> </a:t>
            </a:r>
            <a:r>
              <a:rPr sz="3600" b="0" spc="-25" dirty="0">
                <a:latin typeface="Calibri Light"/>
                <a:cs typeface="Calibri Light"/>
              </a:rPr>
              <a:t>t</a:t>
            </a:r>
            <a:r>
              <a:rPr sz="3600" b="0" dirty="0">
                <a:latin typeface="Calibri Light"/>
                <a:cs typeface="Calibri Light"/>
              </a:rPr>
              <a:t>o</a:t>
            </a:r>
            <a:r>
              <a:rPr sz="3600" b="0" spc="-100" dirty="0">
                <a:latin typeface="Calibri Light"/>
                <a:cs typeface="Calibri Light"/>
              </a:rPr>
              <a:t> </a:t>
            </a:r>
            <a:r>
              <a:rPr sz="3600" b="0" dirty="0">
                <a:latin typeface="Calibri Light"/>
                <a:cs typeface="Calibri Light"/>
              </a:rPr>
              <a:t>t</a:t>
            </a:r>
            <a:r>
              <a:rPr sz="3600" b="0" spc="-20" dirty="0">
                <a:latin typeface="Calibri Light"/>
                <a:cs typeface="Calibri Light"/>
              </a:rPr>
              <a:t>h</a:t>
            </a:r>
            <a:r>
              <a:rPr sz="3600" b="0" dirty="0">
                <a:latin typeface="Calibri Light"/>
                <a:cs typeface="Calibri Light"/>
              </a:rPr>
              <a:t>e </a:t>
            </a:r>
            <a:r>
              <a:rPr sz="3600" b="0" spc="-20" dirty="0">
                <a:latin typeface="Calibri Light"/>
                <a:cs typeface="Calibri Light"/>
              </a:rPr>
              <a:t>c</a:t>
            </a:r>
            <a:r>
              <a:rPr sz="3600" b="0" spc="-30" dirty="0">
                <a:latin typeface="Calibri Light"/>
                <a:cs typeface="Calibri Light"/>
              </a:rPr>
              <a:t>o</a:t>
            </a:r>
            <a:r>
              <a:rPr sz="3600" b="0" spc="-55" dirty="0">
                <a:latin typeface="Calibri Light"/>
                <a:cs typeface="Calibri Light"/>
              </a:rPr>
              <a:t>g</a:t>
            </a:r>
            <a:r>
              <a:rPr sz="3600" b="0" spc="-45" dirty="0">
                <a:latin typeface="Calibri Light"/>
                <a:cs typeface="Calibri Light"/>
              </a:rPr>
              <a:t>n</a:t>
            </a:r>
            <a:r>
              <a:rPr sz="3600" b="0" spc="-40" dirty="0">
                <a:latin typeface="Calibri Light"/>
                <a:cs typeface="Calibri Light"/>
              </a:rPr>
              <a:t>i</a:t>
            </a:r>
            <a:r>
              <a:rPr sz="3600" b="0" spc="-114" dirty="0">
                <a:latin typeface="Calibri Light"/>
                <a:cs typeface="Calibri Light"/>
              </a:rPr>
              <a:t>z</a:t>
            </a:r>
            <a:r>
              <a:rPr sz="3600" b="0" spc="-60" dirty="0">
                <a:latin typeface="Calibri Light"/>
                <a:cs typeface="Calibri Light"/>
              </a:rPr>
              <a:t>a</a:t>
            </a:r>
            <a:r>
              <a:rPr sz="3600" b="0" spc="-95" dirty="0">
                <a:latin typeface="Calibri Light"/>
                <a:cs typeface="Calibri Light"/>
              </a:rPr>
              <a:t>n</a:t>
            </a:r>
            <a:r>
              <a:rPr sz="3600" b="0" spc="-15" dirty="0">
                <a:latin typeface="Calibri Light"/>
                <a:cs typeface="Calibri Light"/>
              </a:rPr>
              <a:t>t</a:t>
            </a:r>
            <a:r>
              <a:rPr sz="3600" b="0" spc="-105" dirty="0">
                <a:latin typeface="Calibri Light"/>
                <a:cs typeface="Calibri Light"/>
              </a:rPr>
              <a:t> </a:t>
            </a:r>
            <a:r>
              <a:rPr sz="3600" b="0" spc="-20" dirty="0">
                <a:latin typeface="Calibri Light"/>
                <a:cs typeface="Calibri Light"/>
              </a:rPr>
              <a:t>p</a:t>
            </a:r>
            <a:r>
              <a:rPr sz="3600" b="0" spc="-85" dirty="0">
                <a:latin typeface="Calibri Light"/>
                <a:cs typeface="Calibri Light"/>
              </a:rPr>
              <a:t>r</a:t>
            </a:r>
            <a:r>
              <a:rPr sz="3600" b="0" spc="-30" dirty="0">
                <a:latin typeface="Calibri Light"/>
                <a:cs typeface="Calibri Light"/>
              </a:rPr>
              <a:t>o</a:t>
            </a:r>
            <a:r>
              <a:rPr sz="3600" b="0" spc="-55" dirty="0">
                <a:latin typeface="Calibri Light"/>
                <a:cs typeface="Calibri Light"/>
              </a:rPr>
              <a:t>g</a:t>
            </a:r>
            <a:r>
              <a:rPr sz="3600" b="0" spc="-130" dirty="0">
                <a:latin typeface="Calibri Light"/>
                <a:cs typeface="Calibri Light"/>
              </a:rPr>
              <a:t>r</a:t>
            </a:r>
            <a:r>
              <a:rPr sz="3600" b="0" spc="-35" dirty="0">
                <a:latin typeface="Calibri Light"/>
                <a:cs typeface="Calibri Light"/>
              </a:rPr>
              <a:t>a</a:t>
            </a:r>
            <a:r>
              <a:rPr sz="3600" b="0" dirty="0">
                <a:latin typeface="Calibri Light"/>
                <a:cs typeface="Calibri Light"/>
              </a:rPr>
              <a:t>m</a:t>
            </a:r>
            <a:r>
              <a:rPr sz="3600" b="0" spc="-160" dirty="0">
                <a:latin typeface="Calibri Light"/>
                <a:cs typeface="Calibri Light"/>
              </a:rPr>
              <a:t> </a:t>
            </a:r>
            <a:r>
              <a:rPr sz="3600" b="0" spc="-10" dirty="0">
                <a:latin typeface="Calibri Light"/>
                <a:cs typeface="Calibri Light"/>
              </a:rPr>
              <a:t>o</a:t>
            </a:r>
            <a:r>
              <a:rPr sz="3600" b="0" spc="-60" dirty="0">
                <a:latin typeface="Calibri Light"/>
                <a:cs typeface="Calibri Light"/>
              </a:rPr>
              <a:t>f</a:t>
            </a:r>
            <a:r>
              <a:rPr sz="3600" b="0" spc="-35" dirty="0">
                <a:latin typeface="Calibri Light"/>
                <a:cs typeface="Calibri Light"/>
              </a:rPr>
              <a:t>f</a:t>
            </a:r>
            <a:r>
              <a:rPr sz="3600" b="0" spc="-15" dirty="0">
                <a:latin typeface="Calibri Light"/>
                <a:cs typeface="Calibri Light"/>
              </a:rPr>
              <a:t>i</a:t>
            </a:r>
            <a:r>
              <a:rPr sz="3600" b="0" spc="-20" dirty="0">
                <a:latin typeface="Calibri Light"/>
                <a:cs typeface="Calibri Light"/>
              </a:rPr>
              <a:t>c</a:t>
            </a:r>
            <a:r>
              <a:rPr sz="3600" b="0" spc="-50" dirty="0">
                <a:latin typeface="Calibri Light"/>
                <a:cs typeface="Calibri Light"/>
              </a:rPr>
              <a:t>e</a:t>
            </a:r>
            <a:r>
              <a:rPr sz="3600" b="0" spc="-15" dirty="0">
                <a:latin typeface="Calibri Light"/>
                <a:cs typeface="Calibri Light"/>
              </a:rPr>
              <a:t>r</a:t>
            </a:r>
            <a:r>
              <a:rPr lang="en-US" sz="3600" spc="-114" dirty="0">
                <a:latin typeface="Calibri Light"/>
                <a:cs typeface="Calibri Light"/>
              </a:rPr>
              <a:t>s at</a:t>
            </a:r>
            <a:r>
              <a:rPr lang="en-US" sz="3600" spc="-70" dirty="0">
                <a:latin typeface="Calibri Light"/>
                <a:cs typeface="Calibri Light"/>
              </a:rPr>
              <a:t>:</a:t>
            </a:r>
            <a:endParaRPr sz="3600" dirty="0">
              <a:latin typeface="Calibri Light"/>
              <a:cs typeface="Calibri Light"/>
            </a:endParaRPr>
          </a:p>
          <a:p>
            <a:pPr marL="570230" marR="562610" indent="635" algn="ctr">
              <a:lnSpc>
                <a:spcPts val="3890"/>
              </a:lnSpc>
              <a:spcBef>
                <a:spcPts val="1970"/>
              </a:spcBef>
            </a:pPr>
            <a:r>
              <a:rPr lang="en-US" sz="3600" dirty="0">
                <a:hlinkClick r:id="rId6"/>
              </a:rPr>
              <a:t>fwhtf-contacts@nsf.gov</a:t>
            </a:r>
            <a:endParaRPr lang="en-US" sz="3600" dirty="0"/>
          </a:p>
          <a:p>
            <a:pPr marL="12700" marR="5080" algn="ctr"/>
            <a:endParaRPr lang="en-US" sz="2000" spc="-25" dirty="0">
              <a:latin typeface="Calibri Light"/>
              <a:cs typeface="Calibri Light"/>
            </a:endParaRPr>
          </a:p>
          <a:p>
            <a:pPr marL="12700" marR="5080" algn="ctr">
              <a:lnSpc>
                <a:spcPts val="3890"/>
              </a:lnSpc>
              <a:spcBef>
                <a:spcPts val="270"/>
              </a:spcBef>
            </a:pPr>
            <a:r>
              <a:rPr lang="en-US" sz="3600" spc="-25" dirty="0">
                <a:latin typeface="Calibri Light"/>
                <a:cs typeface="Calibri Light"/>
              </a:rPr>
              <a:t>Visit our website for past Awards and additional information</a:t>
            </a:r>
            <a:r>
              <a:rPr lang="en-US" sz="3600" spc="-70" dirty="0">
                <a:latin typeface="Calibri Light"/>
                <a:cs typeface="Calibri Light"/>
              </a:rPr>
              <a:t>:</a:t>
            </a:r>
            <a:endParaRPr lang="en-US" sz="3600" dirty="0">
              <a:latin typeface="Calibri Light"/>
              <a:cs typeface="Calibri Light"/>
            </a:endParaRPr>
          </a:p>
          <a:p>
            <a:pPr algn="ctr"/>
            <a:r>
              <a:rPr lang="en-US" sz="3600" dirty="0">
                <a:hlinkClick r:id="rId7"/>
              </a:rPr>
              <a:t>www.nsf.gov/futureofwork</a:t>
            </a:r>
            <a:r>
              <a:rPr lang="en-US" sz="3600" dirty="0"/>
              <a:t> </a:t>
            </a:r>
          </a:p>
          <a:p>
            <a:pPr marL="570230" marR="562610" indent="635" algn="ctr">
              <a:lnSpc>
                <a:spcPts val="3890"/>
              </a:lnSpc>
              <a:spcBef>
                <a:spcPts val="1970"/>
              </a:spcBef>
            </a:pPr>
            <a:endParaRPr lang="en-US" sz="3600" b="1" dirty="0">
              <a:solidFill>
                <a:srgbClr val="0070C0"/>
              </a:solidFill>
              <a:latin typeface="Calibri"/>
              <a:cs typeface="Calibri"/>
              <a:hlinkClick r:id="rId5"/>
            </a:endParaRPr>
          </a:p>
        </p:txBody>
      </p:sp>
      <p:sp>
        <p:nvSpPr>
          <p:cNvPr id="3" name="TextBox 2"/>
          <p:cNvSpPr txBox="1"/>
          <p:nvPr/>
        </p:nvSpPr>
        <p:spPr>
          <a:xfrm>
            <a:off x="0" y="6488668"/>
            <a:ext cx="418704" cy="369332"/>
          </a:xfrm>
          <a:prstGeom prst="rect">
            <a:avLst/>
          </a:prstGeom>
          <a:noFill/>
        </p:spPr>
        <p:txBody>
          <a:bodyPr wrap="none" rtlCol="0">
            <a:spAutoFit/>
          </a:bodyPr>
          <a:lstStyle/>
          <a:p>
            <a:r>
              <a:rPr lang="en-US" dirty="0">
                <a:solidFill>
                  <a:schemeClr val="bg1"/>
                </a:solidFill>
              </a:rPr>
              <a:t>21</a:t>
            </a:r>
          </a:p>
        </p:txBody>
      </p:sp>
      <p:pic>
        <p:nvPicPr>
          <p:cNvPr id="5" name="21">
            <a:hlinkClick r:id="" action="ppaction://media"/>
            <a:extLst>
              <a:ext uri="{FF2B5EF4-FFF2-40B4-BE49-F238E27FC236}">
                <a16:creationId xmlns:a16="http://schemas.microsoft.com/office/drawing/2014/main" id="{CC55AFE4-04EE-4099-9F2A-0E27164D85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8129"/>
    </mc:Choice>
    <mc:Fallback xmlns="">
      <p:transition spd="slow" advClick="0" advTm="2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0039-4C61-4E99-81F2-E62DB5835270}"/>
              </a:ext>
            </a:extLst>
          </p:cNvPr>
          <p:cNvSpPr>
            <a:spLocks noGrp="1"/>
          </p:cNvSpPr>
          <p:nvPr>
            <p:ph type="title"/>
          </p:nvPr>
        </p:nvSpPr>
        <p:spPr>
          <a:xfrm>
            <a:off x="516890" y="512175"/>
            <a:ext cx="11158219" cy="677108"/>
          </a:xfrm>
        </p:spPr>
        <p:txBody>
          <a:bodyPr/>
          <a:lstStyle/>
          <a:p>
            <a:r>
              <a:rPr lang="en-US" dirty="0"/>
              <a:t>Resources for Prospective PIs</a:t>
            </a:r>
          </a:p>
        </p:txBody>
      </p:sp>
      <p:sp>
        <p:nvSpPr>
          <p:cNvPr id="3" name="Text Placeholder 2">
            <a:extLst>
              <a:ext uri="{FF2B5EF4-FFF2-40B4-BE49-F238E27FC236}">
                <a16:creationId xmlns:a16="http://schemas.microsoft.com/office/drawing/2014/main" id="{33CA04FB-544B-4C0E-91D5-81FD83881AAB}"/>
              </a:ext>
            </a:extLst>
          </p:cNvPr>
          <p:cNvSpPr>
            <a:spLocks noGrp="1"/>
          </p:cNvSpPr>
          <p:nvPr>
            <p:ph type="body" idx="1"/>
          </p:nvPr>
        </p:nvSpPr>
        <p:spPr>
          <a:xfrm>
            <a:off x="675640" y="1725669"/>
            <a:ext cx="10840719" cy="3016210"/>
          </a:xfrm>
        </p:spPr>
        <p:txBody>
          <a:bodyPr wrap="square" lIns="0" tIns="0" rIns="0" bIns="0" anchor="t">
            <a:spAutoFit/>
          </a:bodyPr>
          <a:lstStyle/>
          <a:p>
            <a:r>
              <a:rPr lang="en-US" dirty="0"/>
              <a:t>Presentations:</a:t>
            </a:r>
          </a:p>
          <a:p>
            <a:pPr marL="457200" indent="-457200">
              <a:buFont typeface="Arial" panose="020B0604020202020204" pitchFamily="34" charset="0"/>
              <a:buChar char="•"/>
            </a:pPr>
            <a:r>
              <a:rPr lang="en-US" dirty="0"/>
              <a:t>Overview of the FW-HTF program (this presentation)</a:t>
            </a:r>
          </a:p>
          <a:p>
            <a:pPr marL="457200" indent="-457200">
              <a:buFont typeface="Arial" panose="020B0604020202020204" pitchFamily="34" charset="0"/>
              <a:buChar char="•"/>
            </a:pPr>
            <a:r>
              <a:rPr lang="en-US" dirty="0"/>
              <a:t>The Transition-to-Scale proposal category</a:t>
            </a:r>
          </a:p>
          <a:p>
            <a:pPr marL="457200" indent="-457200">
              <a:buFont typeface="Arial" panose="020B0604020202020204" pitchFamily="34" charset="0"/>
              <a:buChar char="•"/>
            </a:pPr>
            <a:r>
              <a:rPr lang="en-US" dirty="0"/>
              <a:t>Introduction to O*NET</a:t>
            </a:r>
          </a:p>
          <a:p>
            <a:endParaRPr lang="en-US" dirty="0"/>
          </a:p>
          <a:p>
            <a:r>
              <a:rPr lang="en-US" dirty="0"/>
              <a:t>Office Hours:</a:t>
            </a:r>
          </a:p>
          <a:p>
            <a:pPr marL="457200" indent="-457200">
              <a:buFont typeface="Arial" panose="020B0604020202020204" pitchFamily="34" charset="0"/>
              <a:buChar char="•"/>
            </a:pPr>
            <a:r>
              <a:rPr lang="en-US" dirty="0"/>
              <a:t>January 26-27, 2022; 3:30-5 pm Eastern time</a:t>
            </a:r>
          </a:p>
        </p:txBody>
      </p:sp>
      <p:sp>
        <p:nvSpPr>
          <p:cNvPr id="5" name="TextBox 4">
            <a:extLst>
              <a:ext uri="{FF2B5EF4-FFF2-40B4-BE49-F238E27FC236}">
                <a16:creationId xmlns:a16="http://schemas.microsoft.com/office/drawing/2014/main" id="{3F56B0B9-6433-4A19-B224-7AE2652CD1B2}"/>
              </a:ext>
            </a:extLst>
          </p:cNvPr>
          <p:cNvSpPr txBox="1"/>
          <p:nvPr/>
        </p:nvSpPr>
        <p:spPr>
          <a:xfrm>
            <a:off x="0" y="6488668"/>
            <a:ext cx="418704" cy="369332"/>
          </a:xfrm>
          <a:prstGeom prst="rect">
            <a:avLst/>
          </a:prstGeom>
          <a:noFill/>
        </p:spPr>
        <p:txBody>
          <a:bodyPr wrap="none" rtlCol="0">
            <a:spAutoFit/>
          </a:bodyPr>
          <a:lstStyle/>
          <a:p>
            <a:r>
              <a:rPr lang="en-US" dirty="0">
                <a:solidFill>
                  <a:schemeClr val="bg1"/>
                </a:solidFill>
              </a:rPr>
              <a:t>22</a:t>
            </a:r>
          </a:p>
        </p:txBody>
      </p:sp>
      <p:pic>
        <p:nvPicPr>
          <p:cNvPr id="6" name="22">
            <a:hlinkClick r:id="" action="ppaction://media"/>
            <a:extLst>
              <a:ext uri="{FF2B5EF4-FFF2-40B4-BE49-F238E27FC236}">
                <a16:creationId xmlns:a16="http://schemas.microsoft.com/office/drawing/2014/main" id="{DDD5D94E-982A-4A05-A743-EAEE99C0F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63970708"/>
      </p:ext>
    </p:extLst>
  </p:cSld>
  <p:clrMapOvr>
    <a:masterClrMapping/>
  </p:clrMapOvr>
  <mc:AlternateContent xmlns:mc="http://schemas.openxmlformats.org/markup-compatibility/2006" xmlns:p14="http://schemas.microsoft.com/office/powerpoint/2010/main">
    <mc:Choice Requires="p14">
      <p:transition spd="slow" p14:dur="2000" advClick="0" advTm="21627"/>
    </mc:Choice>
    <mc:Fallback xmlns="">
      <p:transition spd="slow" advClick="0"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3361-686F-40A1-A8B8-9EA2C26B7A26}"/>
              </a:ext>
            </a:extLst>
          </p:cNvPr>
          <p:cNvSpPr>
            <a:spLocks noGrp="1"/>
          </p:cNvSpPr>
          <p:nvPr>
            <p:ph type="title"/>
          </p:nvPr>
        </p:nvSpPr>
        <p:spPr>
          <a:xfrm>
            <a:off x="516890" y="512175"/>
            <a:ext cx="11158219" cy="677108"/>
          </a:xfrm>
        </p:spPr>
        <p:txBody>
          <a:bodyPr/>
          <a:lstStyle/>
          <a:p>
            <a:r>
              <a:rPr lang="en-US"/>
              <a:t>The NSF “Big Ideas”</a:t>
            </a:r>
          </a:p>
        </p:txBody>
      </p:sp>
      <p:sp>
        <p:nvSpPr>
          <p:cNvPr id="3" name="Text Placeholder 2">
            <a:extLst>
              <a:ext uri="{FF2B5EF4-FFF2-40B4-BE49-F238E27FC236}">
                <a16:creationId xmlns:a16="http://schemas.microsoft.com/office/drawing/2014/main" id="{B0C81488-81E7-48DE-A12D-B367667C4536}"/>
              </a:ext>
            </a:extLst>
          </p:cNvPr>
          <p:cNvSpPr>
            <a:spLocks noGrp="1"/>
          </p:cNvSpPr>
          <p:nvPr>
            <p:ph type="body" idx="1"/>
          </p:nvPr>
        </p:nvSpPr>
        <p:spPr>
          <a:xfrm>
            <a:off x="675639" y="2136338"/>
            <a:ext cx="10840719" cy="2585323"/>
          </a:xfrm>
        </p:spPr>
        <p:txBody>
          <a:bodyPr/>
          <a:lstStyle/>
          <a:p>
            <a:r>
              <a:rPr lang="en-US" dirty="0"/>
              <a:t>In 2016 the NSF unveiled ten bold, long-term “</a:t>
            </a:r>
            <a:r>
              <a:rPr lang="en-US" dirty="0">
                <a:hlinkClick r:id="rId5"/>
              </a:rPr>
              <a:t>Big Ideas</a:t>
            </a:r>
            <a:r>
              <a:rPr lang="en-US" dirty="0"/>
              <a:t>” for investment at the frontiers of science and engineering. </a:t>
            </a:r>
          </a:p>
          <a:p>
            <a:endParaRPr lang="en-US" dirty="0"/>
          </a:p>
          <a:p>
            <a:r>
              <a:rPr lang="en-US" dirty="0"/>
              <a:t>The </a:t>
            </a:r>
            <a:r>
              <a:rPr lang="en-US" b="1" i="1" dirty="0"/>
              <a:t>Future of Work at the Human-Technology Frontier </a:t>
            </a:r>
            <a:r>
              <a:rPr lang="en-US" dirty="0"/>
              <a:t>(FW-HTF), one of the Big Ideas, is one mechanism by which NSF is responding to the challenges and opportunities for the future of jobs and work. </a:t>
            </a:r>
          </a:p>
        </p:txBody>
      </p:sp>
      <p:sp>
        <p:nvSpPr>
          <p:cNvPr id="4" name="TextBox 3"/>
          <p:cNvSpPr txBox="1"/>
          <p:nvPr/>
        </p:nvSpPr>
        <p:spPr>
          <a:xfrm>
            <a:off x="0" y="6488668"/>
            <a:ext cx="301686" cy="369332"/>
          </a:xfrm>
          <a:prstGeom prst="rect">
            <a:avLst/>
          </a:prstGeom>
          <a:noFill/>
        </p:spPr>
        <p:txBody>
          <a:bodyPr wrap="none" rtlCol="0">
            <a:spAutoFit/>
          </a:bodyPr>
          <a:lstStyle/>
          <a:p>
            <a:r>
              <a:rPr lang="en-US" dirty="0">
                <a:solidFill>
                  <a:schemeClr val="bg1"/>
                </a:solidFill>
              </a:rPr>
              <a:t>3</a:t>
            </a:r>
          </a:p>
        </p:txBody>
      </p:sp>
      <p:pic>
        <p:nvPicPr>
          <p:cNvPr id="6" name="3">
            <a:hlinkClick r:id="" action="ppaction://media"/>
            <a:extLst>
              <a:ext uri="{FF2B5EF4-FFF2-40B4-BE49-F238E27FC236}">
                <a16:creationId xmlns:a16="http://schemas.microsoft.com/office/drawing/2014/main" id="{D6EEDC9F-2A6D-4403-A24A-66FFBAC80A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88943277"/>
      </p:ext>
    </p:extLst>
  </p:cSld>
  <p:clrMapOvr>
    <a:masterClrMapping/>
  </p:clrMapOvr>
  <mc:AlternateContent xmlns:mc="http://schemas.openxmlformats.org/markup-compatibility/2006" xmlns:p14="http://schemas.microsoft.com/office/powerpoint/2010/main">
    <mc:Choice Requires="p14">
      <p:transition spd="slow" p14:dur="2000" advClick="0" advTm="15079"/>
    </mc:Choice>
    <mc:Fallback xmlns="">
      <p:transition spd="slow" advClick="0"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D7F6-3B6B-4A5E-8A8A-617B22C91DDD}"/>
              </a:ext>
            </a:extLst>
          </p:cNvPr>
          <p:cNvSpPr>
            <a:spLocks noGrp="1"/>
          </p:cNvSpPr>
          <p:nvPr>
            <p:ph type="title"/>
          </p:nvPr>
        </p:nvSpPr>
        <p:spPr>
          <a:xfrm>
            <a:off x="516888" y="232800"/>
            <a:ext cx="11158219" cy="677108"/>
          </a:xfrm>
        </p:spPr>
        <p:txBody>
          <a:bodyPr/>
          <a:lstStyle/>
          <a:p>
            <a:r>
              <a:rPr lang="en-US"/>
              <a:t>The Challenge</a:t>
            </a:r>
          </a:p>
        </p:txBody>
      </p:sp>
      <p:sp>
        <p:nvSpPr>
          <p:cNvPr id="3" name="Text Placeholder 2">
            <a:extLst>
              <a:ext uri="{FF2B5EF4-FFF2-40B4-BE49-F238E27FC236}">
                <a16:creationId xmlns:a16="http://schemas.microsoft.com/office/drawing/2014/main" id="{623AF036-1A9E-4279-8BC4-9206A67E2064}"/>
              </a:ext>
            </a:extLst>
          </p:cNvPr>
          <p:cNvSpPr>
            <a:spLocks noGrp="1"/>
          </p:cNvSpPr>
          <p:nvPr>
            <p:ph type="body" idx="1"/>
          </p:nvPr>
        </p:nvSpPr>
        <p:spPr>
          <a:xfrm>
            <a:off x="675639" y="1208333"/>
            <a:ext cx="10840719" cy="4739759"/>
          </a:xfrm>
        </p:spPr>
        <p:txBody>
          <a:bodyPr/>
          <a:lstStyle/>
          <a:p>
            <a:r>
              <a:rPr lang="en-US" dirty="0"/>
              <a:t>The landscape of jobs and work is changing at unprecedented speed, enabled by advances in areas including emerging engineering technologies and new results in computer science; deeper understanding of societal and environmental change; advances in the learning sciences; development of pervasive, intelligent, and autonomous systems; and novel conceptions of work and workplaces.</a:t>
            </a:r>
          </a:p>
          <a:p>
            <a:endParaRPr lang="en-US" dirty="0"/>
          </a:p>
          <a:p>
            <a:r>
              <a:rPr lang="en-US" dirty="0"/>
              <a:t>This technological and scientific revolution offers historical opportunities, but also comes with risks, including jobs lost to automation, strains on educational resources, security and privacy threats, algorithmic bias, overdependence on technology, and the erosion of human skills.</a:t>
            </a:r>
          </a:p>
        </p:txBody>
      </p:sp>
      <p:sp>
        <p:nvSpPr>
          <p:cNvPr id="6" name="TextBox 5"/>
          <p:cNvSpPr txBox="1"/>
          <p:nvPr/>
        </p:nvSpPr>
        <p:spPr>
          <a:xfrm>
            <a:off x="0" y="6488668"/>
            <a:ext cx="301686" cy="369332"/>
          </a:xfrm>
          <a:prstGeom prst="rect">
            <a:avLst/>
          </a:prstGeom>
          <a:noFill/>
        </p:spPr>
        <p:txBody>
          <a:bodyPr wrap="none" rtlCol="0">
            <a:spAutoFit/>
          </a:bodyPr>
          <a:lstStyle/>
          <a:p>
            <a:r>
              <a:rPr lang="en-US" dirty="0">
                <a:solidFill>
                  <a:schemeClr val="bg1"/>
                </a:solidFill>
              </a:rPr>
              <a:t>4</a:t>
            </a:r>
          </a:p>
        </p:txBody>
      </p:sp>
      <p:pic>
        <p:nvPicPr>
          <p:cNvPr id="5" name="4">
            <a:hlinkClick r:id="" action="ppaction://media"/>
            <a:extLst>
              <a:ext uri="{FF2B5EF4-FFF2-40B4-BE49-F238E27FC236}">
                <a16:creationId xmlns:a16="http://schemas.microsoft.com/office/drawing/2014/main" id="{1FA4ED80-E21E-49C2-BF13-E8765A35F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8178133"/>
      </p:ext>
    </p:extLst>
  </p:cSld>
  <p:clrMapOvr>
    <a:masterClrMapping/>
  </p:clrMapOvr>
  <mc:AlternateContent xmlns:mc="http://schemas.openxmlformats.org/markup-compatibility/2006" xmlns:p14="http://schemas.microsoft.com/office/powerpoint/2010/main">
    <mc:Choice Requires="p14">
      <p:transition spd="slow" p14:dur="2000" advClick="0" advTm="41062"/>
    </mc:Choice>
    <mc:Fallback xmlns="">
      <p:transition spd="slow" advClick="0" advTm="4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890" y="512175"/>
            <a:ext cx="11158219" cy="677108"/>
          </a:xfrm>
          <a:prstGeom prst="rect">
            <a:avLst/>
          </a:prstGeom>
        </p:spPr>
        <p:txBody>
          <a:bodyPr vert="horz" wrap="square" lIns="0" tIns="0" rIns="0" bIns="0" rtlCol="0">
            <a:spAutoFit/>
          </a:bodyPr>
          <a:lstStyle/>
          <a:p>
            <a:pPr marL="12700">
              <a:lnSpc>
                <a:spcPct val="100000"/>
              </a:lnSpc>
            </a:pPr>
            <a:r>
              <a:rPr lang="en-US" spc="-45"/>
              <a:t>FW-HTF</a:t>
            </a:r>
            <a:r>
              <a:rPr spc="-114"/>
              <a:t> </a:t>
            </a:r>
            <a:r>
              <a:rPr lang="en-US" spc="-50"/>
              <a:t>Vision</a:t>
            </a:r>
            <a:endParaRPr spc="-20"/>
          </a:p>
        </p:txBody>
      </p:sp>
      <p:sp>
        <p:nvSpPr>
          <p:cNvPr id="3" name="object 3"/>
          <p:cNvSpPr txBox="1"/>
          <p:nvPr/>
        </p:nvSpPr>
        <p:spPr>
          <a:xfrm>
            <a:off x="914400" y="1600200"/>
            <a:ext cx="9732010" cy="3829253"/>
          </a:xfrm>
          <a:prstGeom prst="rect">
            <a:avLst/>
          </a:prstGeom>
        </p:spPr>
        <p:txBody>
          <a:bodyPr vert="horz" wrap="square" lIns="0" tIns="0" rIns="0" bIns="0" rtlCol="0" anchor="t">
            <a:spAutoFit/>
          </a:bodyPr>
          <a:lstStyle/>
          <a:p>
            <a:pPr marL="12700" marR="5080">
              <a:lnSpc>
                <a:spcPts val="3020"/>
              </a:lnSpc>
              <a:spcAft>
                <a:spcPts val="600"/>
              </a:spcAft>
            </a:pPr>
            <a:r>
              <a:rPr lang="en-US" sz="2800" spc="-15" dirty="0">
                <a:cs typeface="Calibri"/>
              </a:rPr>
              <a:t>The overarching vision of the FW-HTF program is to support </a:t>
            </a:r>
            <a:r>
              <a:rPr sz="2800" dirty="0">
                <a:latin typeface="Calibri"/>
                <a:cs typeface="Calibri"/>
              </a:rPr>
              <a:t>convergent</a:t>
            </a:r>
            <a:r>
              <a:rPr sz="2800" spc="-15" dirty="0">
                <a:latin typeface="Calibri"/>
                <a:cs typeface="Calibri"/>
              </a:rPr>
              <a:t> </a:t>
            </a:r>
            <a:r>
              <a:rPr sz="2800" dirty="0">
                <a:latin typeface="Calibri"/>
                <a:cs typeface="Calibri"/>
              </a:rPr>
              <a:t>resea</a:t>
            </a:r>
            <a:r>
              <a:rPr sz="2800" spc="5" dirty="0">
                <a:latin typeface="Calibri"/>
                <a:cs typeface="Calibri"/>
              </a:rPr>
              <a:t>r</a:t>
            </a:r>
            <a:r>
              <a:rPr sz="2800" dirty="0">
                <a:latin typeface="Calibri"/>
                <a:cs typeface="Calibri"/>
              </a:rPr>
              <a:t>ch</a:t>
            </a:r>
            <a:r>
              <a:rPr sz="2800" spc="-50" dirty="0">
                <a:latin typeface="Calibri"/>
                <a:cs typeface="Calibri"/>
              </a:rPr>
              <a:t> </a:t>
            </a:r>
            <a:r>
              <a:rPr lang="en-US" sz="2800" spc="-50" dirty="0">
                <a:latin typeface="Calibri"/>
                <a:cs typeface="Calibri"/>
              </a:rPr>
              <a:t>within the </a:t>
            </a:r>
            <a:r>
              <a:rPr lang="en-US" sz="2800" b="1" spc="-50" dirty="0">
                <a:latin typeface="Calibri"/>
                <a:cs typeface="Calibri"/>
              </a:rPr>
              <a:t>context of work </a:t>
            </a:r>
            <a:r>
              <a:rPr sz="2800" spc="-30" dirty="0">
                <a:latin typeface="Calibri"/>
                <a:cs typeface="Calibri"/>
              </a:rPr>
              <a:t>to…</a:t>
            </a:r>
            <a:endParaRPr sz="2800" dirty="0">
              <a:latin typeface="Calibri"/>
              <a:cs typeface="Calibri"/>
            </a:endParaRPr>
          </a:p>
          <a:p>
            <a:pPr marL="241300" indent="-228600">
              <a:lnSpc>
                <a:spcPct val="100000"/>
              </a:lnSpc>
              <a:spcBef>
                <a:spcPts val="625"/>
              </a:spcBef>
              <a:buFont typeface="Arial"/>
              <a:buChar char="•"/>
              <a:tabLst>
                <a:tab pos="241300" algn="l"/>
              </a:tabLst>
            </a:pPr>
            <a:r>
              <a:rPr sz="2800" spc="-5" dirty="0">
                <a:latin typeface="Calibri"/>
                <a:cs typeface="Calibri"/>
              </a:rPr>
              <a:t>U</a:t>
            </a:r>
            <a:r>
              <a:rPr sz="2800" spc="-15" dirty="0">
                <a:latin typeface="Calibri"/>
                <a:cs typeface="Calibri"/>
              </a:rPr>
              <a:t>nd</a:t>
            </a:r>
            <a:r>
              <a:rPr sz="2800" spc="-5" dirty="0">
                <a:latin typeface="Calibri"/>
                <a:cs typeface="Calibri"/>
              </a:rPr>
              <a:t>e</a:t>
            </a:r>
            <a:r>
              <a:rPr sz="2800" spc="-45" dirty="0">
                <a:latin typeface="Calibri"/>
                <a:cs typeface="Calibri"/>
              </a:rPr>
              <a:t>r</a:t>
            </a:r>
            <a:r>
              <a:rPr sz="2800" spc="-20" dirty="0">
                <a:latin typeface="Calibri"/>
                <a:cs typeface="Calibri"/>
              </a:rPr>
              <a:t>s</a:t>
            </a:r>
            <a:r>
              <a:rPr sz="2800" spc="-30" dirty="0">
                <a:latin typeface="Calibri"/>
                <a:cs typeface="Calibri"/>
              </a:rPr>
              <a:t>t</a:t>
            </a:r>
            <a:r>
              <a:rPr sz="2800" spc="-5" dirty="0">
                <a:latin typeface="Calibri"/>
                <a:cs typeface="Calibri"/>
              </a:rPr>
              <a:t>a</a:t>
            </a:r>
            <a:r>
              <a:rPr sz="2800" spc="-15" dirty="0">
                <a:latin typeface="Calibri"/>
                <a:cs typeface="Calibri"/>
              </a:rPr>
              <a:t>n</a:t>
            </a:r>
            <a:r>
              <a:rPr sz="2800" dirty="0">
                <a:latin typeface="Calibri"/>
                <a:cs typeface="Calibri"/>
              </a:rPr>
              <a:t>d </a:t>
            </a:r>
            <a:r>
              <a:rPr sz="2800" spc="-5" dirty="0">
                <a:latin typeface="Calibri"/>
                <a:cs typeface="Calibri"/>
              </a:rPr>
              <a:t>a</a:t>
            </a:r>
            <a:r>
              <a:rPr sz="2800" spc="-15" dirty="0">
                <a:latin typeface="Calibri"/>
                <a:cs typeface="Calibri"/>
              </a:rPr>
              <a:t>n</a:t>
            </a:r>
            <a:r>
              <a:rPr sz="2800" dirty="0">
                <a:latin typeface="Calibri"/>
                <a:cs typeface="Calibri"/>
              </a:rPr>
              <a:t>d </a:t>
            </a:r>
            <a:r>
              <a:rPr sz="2800" spc="-5" dirty="0">
                <a:latin typeface="Calibri"/>
                <a:cs typeface="Calibri"/>
              </a:rPr>
              <a:t>a</a:t>
            </a:r>
            <a:r>
              <a:rPr sz="2800" spc="-15" dirty="0">
                <a:latin typeface="Calibri"/>
                <a:cs typeface="Calibri"/>
              </a:rPr>
              <a:t>d</a:t>
            </a:r>
            <a:r>
              <a:rPr sz="2800" spc="-45" dirty="0">
                <a:latin typeface="Calibri"/>
                <a:cs typeface="Calibri"/>
              </a:rPr>
              <a:t>v</a:t>
            </a:r>
            <a:r>
              <a:rPr sz="2800" spc="-5" dirty="0">
                <a:latin typeface="Calibri"/>
                <a:cs typeface="Calibri"/>
              </a:rPr>
              <a:t>a</a:t>
            </a:r>
            <a:r>
              <a:rPr sz="2800" spc="-15" dirty="0">
                <a:latin typeface="Calibri"/>
                <a:cs typeface="Calibri"/>
              </a:rPr>
              <a:t>nc</a:t>
            </a:r>
            <a:r>
              <a:rPr sz="2800" dirty="0">
                <a:latin typeface="Calibri"/>
                <a:cs typeface="Calibri"/>
              </a:rPr>
              <a:t>e</a:t>
            </a:r>
            <a:r>
              <a:rPr sz="2800" spc="10" dirty="0">
                <a:latin typeface="Calibri"/>
                <a:cs typeface="Calibri"/>
              </a:rPr>
              <a:t> </a:t>
            </a:r>
            <a:r>
              <a:rPr sz="2800" spc="-5" dirty="0">
                <a:latin typeface="Calibri"/>
                <a:cs typeface="Calibri"/>
              </a:rPr>
              <a:t>t</a:t>
            </a:r>
            <a:r>
              <a:rPr sz="2800" spc="-15" dirty="0">
                <a:latin typeface="Calibri"/>
                <a:cs typeface="Calibri"/>
              </a:rPr>
              <a:t>h</a:t>
            </a:r>
            <a:r>
              <a:rPr sz="2800" dirty="0">
                <a:latin typeface="Calibri"/>
                <a:cs typeface="Calibri"/>
              </a:rPr>
              <a:t>e</a:t>
            </a:r>
            <a:r>
              <a:rPr sz="2800" spc="10" dirty="0">
                <a:latin typeface="Calibri"/>
                <a:cs typeface="Calibri"/>
              </a:rPr>
              <a:t> </a:t>
            </a:r>
            <a:r>
              <a:rPr sz="2800" spc="-15" dirty="0">
                <a:latin typeface="Calibri"/>
                <a:cs typeface="Calibri"/>
              </a:rPr>
              <a:t>hum</a:t>
            </a:r>
            <a:r>
              <a:rPr sz="2800" dirty="0">
                <a:latin typeface="Calibri"/>
                <a:cs typeface="Calibri"/>
              </a:rPr>
              <a:t>a</a:t>
            </a:r>
            <a:r>
              <a:rPr sz="2800" spc="-15" dirty="0">
                <a:latin typeface="Calibri"/>
                <a:cs typeface="Calibri"/>
              </a:rPr>
              <a:t>n</a:t>
            </a:r>
            <a:r>
              <a:rPr sz="2800" spc="10" dirty="0">
                <a:latin typeface="Calibri"/>
                <a:cs typeface="Calibri"/>
              </a:rPr>
              <a:t>-</a:t>
            </a:r>
            <a:r>
              <a:rPr sz="2800" spc="-30" dirty="0">
                <a:latin typeface="Calibri"/>
                <a:cs typeface="Calibri"/>
              </a:rPr>
              <a:t>t</a:t>
            </a:r>
            <a:r>
              <a:rPr sz="2800" spc="-5" dirty="0">
                <a:latin typeface="Calibri"/>
                <a:cs typeface="Calibri"/>
              </a:rPr>
              <a:t>e</a:t>
            </a:r>
            <a:r>
              <a:rPr sz="2800" spc="-15" dirty="0">
                <a:latin typeface="Calibri"/>
                <a:cs typeface="Calibri"/>
              </a:rPr>
              <a:t>chn</a:t>
            </a:r>
            <a:r>
              <a:rPr sz="2800" dirty="0">
                <a:latin typeface="Calibri"/>
                <a:cs typeface="Calibri"/>
              </a:rPr>
              <a:t>ol</a:t>
            </a:r>
            <a:r>
              <a:rPr sz="2800" spc="5" dirty="0">
                <a:latin typeface="Calibri"/>
                <a:cs typeface="Calibri"/>
              </a:rPr>
              <a:t>o</a:t>
            </a:r>
            <a:r>
              <a:rPr sz="2800" spc="-5" dirty="0">
                <a:latin typeface="Calibri"/>
                <a:cs typeface="Calibri"/>
              </a:rPr>
              <a:t>g</a:t>
            </a:r>
            <a:r>
              <a:rPr sz="2800" dirty="0">
                <a:latin typeface="Calibri"/>
                <a:cs typeface="Calibri"/>
              </a:rPr>
              <a:t>y</a:t>
            </a:r>
            <a:r>
              <a:rPr sz="2800" spc="15" dirty="0">
                <a:latin typeface="Calibri"/>
                <a:cs typeface="Calibri"/>
              </a:rPr>
              <a:t> </a:t>
            </a:r>
            <a:r>
              <a:rPr sz="2800" spc="-15" dirty="0">
                <a:latin typeface="Calibri"/>
                <a:cs typeface="Calibri"/>
              </a:rPr>
              <a:t>p</a:t>
            </a:r>
            <a:r>
              <a:rPr sz="2800" spc="-5" dirty="0">
                <a:latin typeface="Calibri"/>
                <a:cs typeface="Calibri"/>
              </a:rPr>
              <a:t>a</a:t>
            </a:r>
            <a:r>
              <a:rPr sz="2800" spc="5" dirty="0">
                <a:latin typeface="Calibri"/>
                <a:cs typeface="Calibri"/>
              </a:rPr>
              <a:t>r</a:t>
            </a:r>
            <a:r>
              <a:rPr sz="2800" spc="-5" dirty="0">
                <a:latin typeface="Calibri"/>
                <a:cs typeface="Calibri"/>
              </a:rPr>
              <a:t>t</a:t>
            </a:r>
            <a:r>
              <a:rPr sz="2800" spc="-15" dirty="0">
                <a:latin typeface="Calibri"/>
                <a:cs typeface="Calibri"/>
              </a:rPr>
              <a:t>n</a:t>
            </a:r>
            <a:r>
              <a:rPr sz="2800" spc="-10" dirty="0">
                <a:latin typeface="Calibri"/>
                <a:cs typeface="Calibri"/>
              </a:rPr>
              <a:t>e</a:t>
            </a:r>
            <a:r>
              <a:rPr sz="2800" spc="-45" dirty="0">
                <a:latin typeface="Calibri"/>
                <a:cs typeface="Calibri"/>
              </a:rPr>
              <a:t>r</a:t>
            </a:r>
            <a:r>
              <a:rPr sz="2800" spc="5" dirty="0">
                <a:latin typeface="Calibri"/>
                <a:cs typeface="Calibri"/>
              </a:rPr>
              <a:t>s</a:t>
            </a:r>
            <a:r>
              <a:rPr sz="2800" spc="-15" dirty="0">
                <a:latin typeface="Calibri"/>
                <a:cs typeface="Calibri"/>
              </a:rPr>
              <a:t>h</a:t>
            </a:r>
            <a:r>
              <a:rPr sz="2800" dirty="0">
                <a:latin typeface="Calibri"/>
                <a:cs typeface="Calibri"/>
              </a:rPr>
              <a:t>ip</a:t>
            </a:r>
            <a:r>
              <a:rPr lang="en-US" sz="2800" dirty="0">
                <a:latin typeface="Calibri"/>
                <a:cs typeface="Calibri"/>
              </a:rPr>
              <a:t>;</a:t>
            </a:r>
            <a:endParaRPr sz="2800" dirty="0">
              <a:latin typeface="Calibri"/>
              <a:cs typeface="Calibri"/>
            </a:endParaRPr>
          </a:p>
          <a:p>
            <a:pPr marL="241300" indent="-228600">
              <a:lnSpc>
                <a:spcPct val="100000"/>
              </a:lnSpc>
              <a:spcBef>
                <a:spcPts val="670"/>
              </a:spcBef>
              <a:buFont typeface="Arial"/>
              <a:buChar char="•"/>
              <a:tabLst>
                <a:tab pos="241300" algn="l"/>
              </a:tabLst>
            </a:pPr>
            <a:r>
              <a:rPr lang="en-US" sz="2800" spc="-15" dirty="0">
                <a:latin typeface="Calibri"/>
                <a:cs typeface="Calibri"/>
              </a:rPr>
              <a:t>Develop</a:t>
            </a:r>
            <a:r>
              <a:rPr sz="2800" spc="-15" dirty="0">
                <a:latin typeface="Calibri"/>
                <a:cs typeface="Calibri"/>
              </a:rPr>
              <a:t> n</a:t>
            </a:r>
            <a:r>
              <a:rPr sz="2800" spc="-30" dirty="0">
                <a:latin typeface="Calibri"/>
                <a:cs typeface="Calibri"/>
              </a:rPr>
              <a:t>e</a:t>
            </a:r>
            <a:r>
              <a:rPr sz="2800" dirty="0">
                <a:latin typeface="Calibri"/>
                <a:cs typeface="Calibri"/>
              </a:rPr>
              <a:t>w</a:t>
            </a:r>
            <a:r>
              <a:rPr sz="2800" spc="-5" dirty="0">
                <a:latin typeface="Calibri"/>
                <a:cs typeface="Calibri"/>
              </a:rPr>
              <a:t> </a:t>
            </a:r>
            <a:r>
              <a:rPr sz="2800" spc="-30" dirty="0">
                <a:latin typeface="Calibri"/>
                <a:cs typeface="Calibri"/>
              </a:rPr>
              <a:t>t</a:t>
            </a:r>
            <a:r>
              <a:rPr sz="2800" spc="-10" dirty="0">
                <a:latin typeface="Calibri"/>
                <a:cs typeface="Calibri"/>
              </a:rPr>
              <a:t>e</a:t>
            </a:r>
            <a:r>
              <a:rPr sz="2800" spc="-15" dirty="0">
                <a:latin typeface="Calibri"/>
                <a:cs typeface="Calibri"/>
              </a:rPr>
              <a:t>chn</a:t>
            </a:r>
            <a:r>
              <a:rPr sz="2800" dirty="0">
                <a:latin typeface="Calibri"/>
                <a:cs typeface="Calibri"/>
              </a:rPr>
              <a:t>ol</a:t>
            </a:r>
            <a:r>
              <a:rPr sz="2800" spc="5" dirty="0">
                <a:latin typeface="Calibri"/>
                <a:cs typeface="Calibri"/>
              </a:rPr>
              <a:t>o</a:t>
            </a:r>
            <a:r>
              <a:rPr sz="2800" spc="-5" dirty="0">
                <a:latin typeface="Calibri"/>
                <a:cs typeface="Calibri"/>
              </a:rPr>
              <a:t>g</a:t>
            </a:r>
            <a:r>
              <a:rPr sz="2800" dirty="0">
                <a:latin typeface="Calibri"/>
                <a:cs typeface="Calibri"/>
              </a:rPr>
              <a:t>i</a:t>
            </a:r>
            <a:r>
              <a:rPr sz="2800" spc="-10" dirty="0">
                <a:latin typeface="Calibri"/>
                <a:cs typeface="Calibri"/>
              </a:rPr>
              <a:t>e</a:t>
            </a:r>
            <a:r>
              <a:rPr sz="2800" dirty="0">
                <a:latin typeface="Calibri"/>
                <a:cs typeface="Calibri"/>
              </a:rPr>
              <a:t>s</a:t>
            </a:r>
            <a:r>
              <a:rPr sz="2800" spc="-30" dirty="0">
                <a:latin typeface="Calibri"/>
                <a:cs typeface="Calibri"/>
              </a:rPr>
              <a:t> t</a:t>
            </a:r>
            <a:r>
              <a:rPr sz="2800" dirty="0">
                <a:latin typeface="Calibri"/>
                <a:cs typeface="Calibri"/>
              </a:rPr>
              <a:t>o</a:t>
            </a:r>
            <a:r>
              <a:rPr sz="2800" spc="-5" dirty="0">
                <a:latin typeface="Calibri"/>
                <a:cs typeface="Calibri"/>
              </a:rPr>
              <a:t> a</a:t>
            </a:r>
            <a:r>
              <a:rPr sz="2800" spc="-15" dirty="0">
                <a:latin typeface="Calibri"/>
                <a:cs typeface="Calibri"/>
              </a:rPr>
              <a:t>u</a:t>
            </a:r>
            <a:r>
              <a:rPr sz="2800" spc="-5" dirty="0">
                <a:latin typeface="Calibri"/>
                <a:cs typeface="Calibri"/>
              </a:rPr>
              <a:t>g</a:t>
            </a:r>
            <a:r>
              <a:rPr sz="2800" spc="-15" dirty="0">
                <a:latin typeface="Calibri"/>
                <a:cs typeface="Calibri"/>
              </a:rPr>
              <a:t>m</a:t>
            </a:r>
            <a:r>
              <a:rPr sz="2800" spc="-10" dirty="0">
                <a:latin typeface="Calibri"/>
                <a:cs typeface="Calibri"/>
              </a:rPr>
              <a:t>e</a:t>
            </a:r>
            <a:r>
              <a:rPr sz="2800" spc="-40" dirty="0">
                <a:latin typeface="Calibri"/>
                <a:cs typeface="Calibri"/>
              </a:rPr>
              <a:t>n</a:t>
            </a:r>
            <a:r>
              <a:rPr sz="2800" dirty="0">
                <a:latin typeface="Calibri"/>
                <a:cs typeface="Calibri"/>
              </a:rPr>
              <a:t>t</a:t>
            </a:r>
            <a:r>
              <a:rPr sz="2800" spc="10" dirty="0">
                <a:latin typeface="Calibri"/>
                <a:cs typeface="Calibri"/>
              </a:rPr>
              <a:t> </a:t>
            </a:r>
            <a:r>
              <a:rPr sz="2800" spc="-15" dirty="0">
                <a:latin typeface="Calibri"/>
                <a:cs typeface="Calibri"/>
              </a:rPr>
              <a:t>hum</a:t>
            </a:r>
            <a:r>
              <a:rPr sz="2800" dirty="0">
                <a:latin typeface="Calibri"/>
                <a:cs typeface="Calibri"/>
              </a:rPr>
              <a:t>an</a:t>
            </a:r>
            <a:r>
              <a:rPr sz="2800" spc="25" dirty="0">
                <a:latin typeface="Calibri"/>
                <a:cs typeface="Calibri"/>
              </a:rPr>
              <a:t> </a:t>
            </a:r>
            <a:r>
              <a:rPr sz="2800" spc="-15" dirty="0">
                <a:latin typeface="Calibri"/>
                <a:cs typeface="Calibri"/>
              </a:rPr>
              <a:t>p</a:t>
            </a:r>
            <a:r>
              <a:rPr sz="2800" spc="-10" dirty="0">
                <a:latin typeface="Calibri"/>
                <a:cs typeface="Calibri"/>
              </a:rPr>
              <a:t>e</a:t>
            </a:r>
            <a:r>
              <a:rPr sz="2800" spc="5" dirty="0">
                <a:latin typeface="Calibri"/>
                <a:cs typeface="Calibri"/>
              </a:rPr>
              <a:t>r</a:t>
            </a:r>
            <a:r>
              <a:rPr sz="2800" spc="-45" dirty="0">
                <a:latin typeface="Calibri"/>
                <a:cs typeface="Calibri"/>
              </a:rPr>
              <a:t>f</a:t>
            </a:r>
            <a:r>
              <a:rPr sz="2800" spc="5" dirty="0">
                <a:latin typeface="Calibri"/>
                <a:cs typeface="Calibri"/>
              </a:rPr>
              <a:t>or</a:t>
            </a:r>
            <a:r>
              <a:rPr sz="2800" spc="-15" dirty="0">
                <a:latin typeface="Calibri"/>
                <a:cs typeface="Calibri"/>
              </a:rPr>
              <a:t>m</a:t>
            </a:r>
            <a:r>
              <a:rPr sz="2800" spc="-5" dirty="0">
                <a:latin typeface="Calibri"/>
                <a:cs typeface="Calibri"/>
              </a:rPr>
              <a:t>a</a:t>
            </a:r>
            <a:r>
              <a:rPr sz="2800" spc="-15" dirty="0">
                <a:latin typeface="Calibri"/>
                <a:cs typeface="Calibri"/>
              </a:rPr>
              <a:t>nce</a:t>
            </a:r>
            <a:r>
              <a:rPr lang="en-US" sz="2800" spc="-15" dirty="0">
                <a:latin typeface="Calibri"/>
                <a:cs typeface="Calibri"/>
              </a:rPr>
              <a:t>;</a:t>
            </a:r>
            <a:endParaRPr sz="2800" dirty="0">
              <a:latin typeface="Calibri"/>
              <a:cs typeface="Calibri"/>
            </a:endParaRPr>
          </a:p>
          <a:p>
            <a:pPr marL="241300" indent="-228600">
              <a:lnSpc>
                <a:spcPct val="100000"/>
              </a:lnSpc>
              <a:spcBef>
                <a:spcPts val="625"/>
              </a:spcBef>
              <a:buFont typeface="Arial"/>
              <a:buChar char="•"/>
              <a:tabLst>
                <a:tab pos="241300" algn="l"/>
              </a:tabLst>
            </a:pPr>
            <a:r>
              <a:rPr sz="2800" spc="-45" dirty="0">
                <a:latin typeface="Calibri"/>
                <a:cs typeface="Calibri"/>
              </a:rPr>
              <a:t>F</a:t>
            </a:r>
            <a:r>
              <a:rPr sz="2800" spc="5" dirty="0">
                <a:latin typeface="Calibri"/>
                <a:cs typeface="Calibri"/>
              </a:rPr>
              <a:t>o</a:t>
            </a:r>
            <a:r>
              <a:rPr sz="2800" spc="-20" dirty="0">
                <a:latin typeface="Calibri"/>
                <a:cs typeface="Calibri"/>
              </a:rPr>
              <a:t>s</a:t>
            </a:r>
            <a:r>
              <a:rPr sz="2800" spc="-30" dirty="0">
                <a:latin typeface="Calibri"/>
                <a:cs typeface="Calibri"/>
              </a:rPr>
              <a:t>t</a:t>
            </a:r>
            <a:r>
              <a:rPr sz="2800" spc="-5" dirty="0">
                <a:latin typeface="Calibri"/>
                <a:cs typeface="Calibri"/>
              </a:rPr>
              <a:t>e</a:t>
            </a:r>
            <a:r>
              <a:rPr sz="2800" dirty="0">
                <a:latin typeface="Calibri"/>
                <a:cs typeface="Calibri"/>
              </a:rPr>
              <a:t>r</a:t>
            </a:r>
            <a:r>
              <a:rPr sz="2800" spc="-30" dirty="0">
                <a:latin typeface="Calibri"/>
                <a:cs typeface="Calibri"/>
              </a:rPr>
              <a:t> </a:t>
            </a:r>
            <a:r>
              <a:rPr sz="2800" dirty="0">
                <a:latin typeface="Calibri"/>
                <a:cs typeface="Calibri"/>
              </a:rPr>
              <a:t>li</a:t>
            </a:r>
            <a:r>
              <a:rPr sz="2800" spc="-65" dirty="0">
                <a:latin typeface="Calibri"/>
                <a:cs typeface="Calibri"/>
              </a:rPr>
              <a:t>f</a:t>
            </a:r>
            <a:r>
              <a:rPr sz="2800" spc="-5" dirty="0">
                <a:latin typeface="Calibri"/>
                <a:cs typeface="Calibri"/>
              </a:rPr>
              <a:t>e</a:t>
            </a:r>
            <a:r>
              <a:rPr sz="2800" dirty="0">
                <a:latin typeface="Calibri"/>
                <a:cs typeface="Calibri"/>
              </a:rPr>
              <a:t>l</a:t>
            </a:r>
            <a:r>
              <a:rPr sz="2800" spc="5" dirty="0">
                <a:latin typeface="Calibri"/>
                <a:cs typeface="Calibri"/>
              </a:rPr>
              <a:t>o</a:t>
            </a:r>
            <a:r>
              <a:rPr sz="2800" spc="-15" dirty="0">
                <a:latin typeface="Calibri"/>
                <a:cs typeface="Calibri"/>
              </a:rPr>
              <a:t>n</a:t>
            </a:r>
            <a:r>
              <a:rPr sz="2800" dirty="0">
                <a:latin typeface="Calibri"/>
                <a:cs typeface="Calibri"/>
              </a:rPr>
              <a:t>g</a:t>
            </a:r>
            <a:r>
              <a:rPr sz="2800" spc="-60" dirty="0">
                <a:latin typeface="Calibri"/>
                <a:cs typeface="Calibri"/>
              </a:rPr>
              <a:t> </a:t>
            </a:r>
            <a:r>
              <a:rPr sz="2800" spc="-5" dirty="0">
                <a:latin typeface="Calibri"/>
                <a:cs typeface="Calibri"/>
              </a:rPr>
              <a:t>a</a:t>
            </a:r>
            <a:r>
              <a:rPr sz="2800" spc="-15" dirty="0">
                <a:latin typeface="Calibri"/>
                <a:cs typeface="Calibri"/>
              </a:rPr>
              <a:t>n</a:t>
            </a:r>
            <a:r>
              <a:rPr sz="2800" dirty="0">
                <a:latin typeface="Calibri"/>
                <a:cs typeface="Calibri"/>
              </a:rPr>
              <a:t>d </a:t>
            </a:r>
            <a:r>
              <a:rPr sz="2800" spc="-15" dirty="0">
                <a:latin typeface="Calibri"/>
                <a:cs typeface="Calibri"/>
              </a:rPr>
              <a:t>p</a:t>
            </a:r>
            <a:r>
              <a:rPr sz="2800" spc="-10" dirty="0">
                <a:latin typeface="Calibri"/>
                <a:cs typeface="Calibri"/>
              </a:rPr>
              <a:t>e</a:t>
            </a:r>
            <a:r>
              <a:rPr sz="2800" spc="25" dirty="0">
                <a:latin typeface="Calibri"/>
                <a:cs typeface="Calibri"/>
              </a:rPr>
              <a:t>r</a:t>
            </a:r>
            <a:r>
              <a:rPr sz="2800" spc="-45" dirty="0">
                <a:latin typeface="Calibri"/>
                <a:cs typeface="Calibri"/>
              </a:rPr>
              <a:t>v</a:t>
            </a:r>
            <a:r>
              <a:rPr sz="2800" spc="-5" dirty="0">
                <a:latin typeface="Calibri"/>
                <a:cs typeface="Calibri"/>
              </a:rPr>
              <a:t>a</a:t>
            </a:r>
            <a:r>
              <a:rPr sz="2800" spc="5" dirty="0">
                <a:latin typeface="Calibri"/>
                <a:cs typeface="Calibri"/>
              </a:rPr>
              <a:t>s</a:t>
            </a:r>
            <a:r>
              <a:rPr sz="2800" dirty="0">
                <a:latin typeface="Calibri"/>
                <a:cs typeface="Calibri"/>
              </a:rPr>
              <a:t>i</a:t>
            </a:r>
            <a:r>
              <a:rPr sz="2800" spc="-25" dirty="0">
                <a:latin typeface="Calibri"/>
                <a:cs typeface="Calibri"/>
              </a:rPr>
              <a:t>v</a:t>
            </a:r>
            <a:r>
              <a:rPr sz="2800" dirty="0">
                <a:latin typeface="Calibri"/>
                <a:cs typeface="Calibri"/>
              </a:rPr>
              <a:t>e</a:t>
            </a:r>
            <a:r>
              <a:rPr sz="2800" spc="-40" dirty="0">
                <a:latin typeface="Calibri"/>
                <a:cs typeface="Calibri"/>
              </a:rPr>
              <a:t> </a:t>
            </a:r>
            <a:r>
              <a:rPr sz="2800" dirty="0">
                <a:latin typeface="Calibri"/>
                <a:cs typeface="Calibri"/>
              </a:rPr>
              <a:t>l</a:t>
            </a:r>
            <a:r>
              <a:rPr sz="2800" spc="-10" dirty="0">
                <a:latin typeface="Calibri"/>
                <a:cs typeface="Calibri"/>
              </a:rPr>
              <a:t>e</a:t>
            </a:r>
            <a:r>
              <a:rPr sz="2800" spc="-5" dirty="0">
                <a:latin typeface="Calibri"/>
                <a:cs typeface="Calibri"/>
              </a:rPr>
              <a:t>a</a:t>
            </a:r>
            <a:r>
              <a:rPr sz="2800" spc="5" dirty="0">
                <a:latin typeface="Calibri"/>
                <a:cs typeface="Calibri"/>
              </a:rPr>
              <a:t>r</a:t>
            </a:r>
            <a:r>
              <a:rPr sz="2800" spc="-15" dirty="0">
                <a:latin typeface="Calibri"/>
                <a:cs typeface="Calibri"/>
              </a:rPr>
              <a:t>n</a:t>
            </a:r>
            <a:r>
              <a:rPr sz="2800" dirty="0">
                <a:latin typeface="Calibri"/>
                <a:cs typeface="Calibri"/>
              </a:rPr>
              <a:t>i</a:t>
            </a:r>
            <a:r>
              <a:rPr sz="2800" spc="-15" dirty="0">
                <a:latin typeface="Calibri"/>
                <a:cs typeface="Calibri"/>
              </a:rPr>
              <a:t>n</a:t>
            </a:r>
            <a:r>
              <a:rPr sz="2800" dirty="0">
                <a:latin typeface="Calibri"/>
                <a:cs typeface="Calibri"/>
              </a:rPr>
              <a:t>g</a:t>
            </a:r>
            <a:r>
              <a:rPr lang="en-US" sz="2800" dirty="0">
                <a:latin typeface="Calibri"/>
                <a:cs typeface="Calibri"/>
              </a:rPr>
              <a:t>;</a:t>
            </a:r>
          </a:p>
          <a:p>
            <a:pPr marL="241300" indent="-228600">
              <a:spcBef>
                <a:spcPts val="625"/>
              </a:spcBef>
              <a:buFont typeface="Arial"/>
              <a:buChar char="•"/>
              <a:tabLst>
                <a:tab pos="241300" algn="l"/>
              </a:tabLst>
            </a:pPr>
            <a:r>
              <a:rPr lang="en-US" sz="2800" dirty="0">
                <a:latin typeface="Calibri"/>
                <a:cs typeface="Calibri"/>
              </a:rPr>
              <a:t>Promote workers’ well-being and quality of life; and</a:t>
            </a:r>
          </a:p>
          <a:p>
            <a:pPr marL="241300" indent="-228600">
              <a:spcBef>
                <a:spcPts val="625"/>
              </a:spcBef>
              <a:buFont typeface="Arial"/>
              <a:buChar char="•"/>
              <a:tabLst>
                <a:tab pos="241300" algn="l"/>
              </a:tabLst>
            </a:pPr>
            <a:r>
              <a:rPr lang="en-US" sz="2800" spc="-15" dirty="0">
                <a:latin typeface="Calibri"/>
                <a:cs typeface="Calibri"/>
              </a:rPr>
              <a:t>I</a:t>
            </a:r>
            <a:r>
              <a:rPr lang="en-US" sz="2800" dirty="0">
                <a:latin typeface="Calibri"/>
                <a:cs typeface="Calibri"/>
              </a:rPr>
              <a:t>ll</a:t>
            </a:r>
            <a:r>
              <a:rPr lang="en-US" sz="2800" spc="-15" dirty="0">
                <a:latin typeface="Calibri"/>
                <a:cs typeface="Calibri"/>
              </a:rPr>
              <a:t>um</a:t>
            </a:r>
            <a:r>
              <a:rPr lang="en-US" sz="2800" spc="5" dirty="0">
                <a:latin typeface="Calibri"/>
                <a:cs typeface="Calibri"/>
              </a:rPr>
              <a:t>i</a:t>
            </a:r>
            <a:r>
              <a:rPr lang="en-US" sz="2800" spc="-15" dirty="0">
                <a:latin typeface="Calibri"/>
                <a:cs typeface="Calibri"/>
              </a:rPr>
              <a:t>n</a:t>
            </a:r>
            <a:r>
              <a:rPr lang="en-US" sz="2800" spc="-30" dirty="0">
                <a:latin typeface="Calibri"/>
                <a:cs typeface="Calibri"/>
              </a:rPr>
              <a:t>at</a:t>
            </a:r>
            <a:r>
              <a:rPr lang="en-US" sz="2800" dirty="0">
                <a:latin typeface="Calibri"/>
                <a:cs typeface="Calibri"/>
              </a:rPr>
              <a:t>e</a:t>
            </a:r>
            <a:r>
              <a:rPr lang="en-US" sz="2800" spc="-15" dirty="0">
                <a:latin typeface="Calibri"/>
                <a:cs typeface="Calibri"/>
              </a:rPr>
              <a:t> </a:t>
            </a:r>
            <a:r>
              <a:rPr lang="en-US" sz="2800" spc="-5" dirty="0">
                <a:latin typeface="Calibri"/>
                <a:cs typeface="Calibri"/>
              </a:rPr>
              <a:t>t</a:t>
            </a:r>
            <a:r>
              <a:rPr lang="en-US" sz="2800" spc="-15" dirty="0">
                <a:latin typeface="Calibri"/>
                <a:cs typeface="Calibri"/>
              </a:rPr>
              <a:t>h</a:t>
            </a:r>
            <a:r>
              <a:rPr lang="en-US" sz="2800" dirty="0">
                <a:latin typeface="Calibri"/>
                <a:cs typeface="Calibri"/>
              </a:rPr>
              <a:t>e</a:t>
            </a:r>
            <a:r>
              <a:rPr lang="en-US" sz="2800" spc="10" dirty="0">
                <a:latin typeface="Calibri"/>
                <a:cs typeface="Calibri"/>
              </a:rPr>
              <a:t> </a:t>
            </a:r>
            <a:r>
              <a:rPr lang="en-US" sz="2800" spc="-10" dirty="0">
                <a:latin typeface="Calibri"/>
                <a:cs typeface="Calibri"/>
              </a:rPr>
              <a:t>e</a:t>
            </a:r>
            <a:r>
              <a:rPr lang="en-US" sz="2800" spc="-15" dirty="0">
                <a:latin typeface="Calibri"/>
                <a:cs typeface="Calibri"/>
              </a:rPr>
              <a:t>m</a:t>
            </a:r>
            <a:r>
              <a:rPr lang="en-US" sz="2800" spc="-10" dirty="0">
                <a:latin typeface="Calibri"/>
                <a:cs typeface="Calibri"/>
              </a:rPr>
              <a:t>e</a:t>
            </a:r>
            <a:r>
              <a:rPr lang="en-US" sz="2800" spc="-45" dirty="0">
                <a:latin typeface="Calibri"/>
                <a:cs typeface="Calibri"/>
              </a:rPr>
              <a:t>r</a:t>
            </a:r>
            <a:r>
              <a:rPr lang="en-US" sz="2800" spc="-5" dirty="0">
                <a:latin typeface="Calibri"/>
                <a:cs typeface="Calibri"/>
              </a:rPr>
              <a:t>g</a:t>
            </a:r>
            <a:r>
              <a:rPr lang="en-US" sz="2800" dirty="0">
                <a:latin typeface="Calibri"/>
                <a:cs typeface="Calibri"/>
              </a:rPr>
              <a:t>i</a:t>
            </a:r>
            <a:r>
              <a:rPr lang="en-US" sz="2800" spc="-15" dirty="0">
                <a:latin typeface="Calibri"/>
                <a:cs typeface="Calibri"/>
              </a:rPr>
              <a:t>n</a:t>
            </a:r>
            <a:r>
              <a:rPr lang="en-US" sz="2800" dirty="0">
                <a:latin typeface="Calibri"/>
                <a:cs typeface="Calibri"/>
              </a:rPr>
              <a:t>g</a:t>
            </a:r>
            <a:r>
              <a:rPr lang="en-US" sz="2800" spc="-15" dirty="0">
                <a:latin typeface="Calibri"/>
                <a:cs typeface="Calibri"/>
              </a:rPr>
              <a:t> </a:t>
            </a:r>
            <a:r>
              <a:rPr lang="en-US" sz="2800" spc="5" dirty="0">
                <a:latin typeface="Calibri"/>
                <a:cs typeface="Calibri"/>
              </a:rPr>
              <a:t>so</a:t>
            </a:r>
            <a:r>
              <a:rPr lang="en-US" sz="2800" spc="-15" dirty="0">
                <a:latin typeface="Calibri"/>
                <a:cs typeface="Calibri"/>
              </a:rPr>
              <a:t>c</a:t>
            </a:r>
            <a:r>
              <a:rPr lang="en-US" sz="2800" dirty="0">
                <a:latin typeface="Calibri"/>
                <a:cs typeface="Calibri"/>
              </a:rPr>
              <a:t>i</a:t>
            </a:r>
            <a:r>
              <a:rPr lang="en-US" sz="2800" spc="10" dirty="0">
                <a:latin typeface="Calibri"/>
                <a:cs typeface="Calibri"/>
              </a:rPr>
              <a:t>o</a:t>
            </a:r>
            <a:r>
              <a:rPr lang="en-US" sz="2800" spc="5" dirty="0">
                <a:latin typeface="Calibri"/>
                <a:cs typeface="Calibri"/>
              </a:rPr>
              <a:t>-</a:t>
            </a:r>
            <a:r>
              <a:rPr lang="en-US" sz="2800" spc="-30" dirty="0">
                <a:latin typeface="Calibri"/>
                <a:cs typeface="Calibri"/>
              </a:rPr>
              <a:t>t</a:t>
            </a:r>
            <a:r>
              <a:rPr lang="en-US" sz="2800" spc="-5" dirty="0">
                <a:latin typeface="Calibri"/>
                <a:cs typeface="Calibri"/>
              </a:rPr>
              <a:t>e</a:t>
            </a:r>
            <a:r>
              <a:rPr lang="en-US" sz="2800" spc="-15" dirty="0">
                <a:latin typeface="Calibri"/>
                <a:cs typeface="Calibri"/>
              </a:rPr>
              <a:t>chn</a:t>
            </a:r>
            <a:r>
              <a:rPr lang="en-US" sz="2800" dirty="0">
                <a:latin typeface="Calibri"/>
                <a:cs typeface="Calibri"/>
              </a:rPr>
              <a:t>ol</a:t>
            </a:r>
            <a:r>
              <a:rPr lang="en-US" sz="2800" spc="5" dirty="0">
                <a:latin typeface="Calibri"/>
                <a:cs typeface="Calibri"/>
              </a:rPr>
              <a:t>o</a:t>
            </a:r>
            <a:r>
              <a:rPr lang="en-US" sz="2800" spc="-5" dirty="0">
                <a:latin typeface="Calibri"/>
                <a:cs typeface="Calibri"/>
              </a:rPr>
              <a:t>g</a:t>
            </a:r>
            <a:r>
              <a:rPr lang="en-US" sz="2800" dirty="0">
                <a:latin typeface="Calibri"/>
                <a:cs typeface="Calibri"/>
              </a:rPr>
              <a:t>i</a:t>
            </a:r>
            <a:r>
              <a:rPr lang="en-US" sz="2800" spc="-40" dirty="0">
                <a:latin typeface="Calibri"/>
                <a:cs typeface="Calibri"/>
              </a:rPr>
              <a:t>c</a:t>
            </a:r>
            <a:r>
              <a:rPr lang="en-US" sz="2800" spc="-5" dirty="0">
                <a:latin typeface="Calibri"/>
                <a:cs typeface="Calibri"/>
              </a:rPr>
              <a:t>a</a:t>
            </a:r>
            <a:r>
              <a:rPr lang="en-US" sz="2800" dirty="0">
                <a:latin typeface="Calibri"/>
                <a:cs typeface="Calibri"/>
              </a:rPr>
              <a:t>l</a:t>
            </a:r>
            <a:r>
              <a:rPr lang="en-US" sz="2800" spc="-80" dirty="0">
                <a:latin typeface="Calibri"/>
                <a:cs typeface="Calibri"/>
              </a:rPr>
              <a:t> </a:t>
            </a:r>
            <a:r>
              <a:rPr lang="en-US" sz="2800" dirty="0">
                <a:latin typeface="Calibri"/>
                <a:cs typeface="Calibri"/>
              </a:rPr>
              <a:t>l</a:t>
            </a:r>
            <a:r>
              <a:rPr lang="en-US" sz="2800" spc="-5" dirty="0">
                <a:latin typeface="Calibri"/>
                <a:cs typeface="Calibri"/>
              </a:rPr>
              <a:t>a</a:t>
            </a:r>
            <a:r>
              <a:rPr lang="en-US" sz="2800" spc="-15" dirty="0">
                <a:latin typeface="Calibri"/>
                <a:cs typeface="Calibri"/>
              </a:rPr>
              <a:t>nd</a:t>
            </a:r>
            <a:r>
              <a:rPr lang="en-US" sz="2800" spc="5" dirty="0">
                <a:latin typeface="Calibri"/>
                <a:cs typeface="Calibri"/>
              </a:rPr>
              <a:t>s</a:t>
            </a:r>
            <a:r>
              <a:rPr lang="en-US" sz="2800" spc="-40" dirty="0">
                <a:latin typeface="Calibri"/>
                <a:cs typeface="Calibri"/>
              </a:rPr>
              <a:t>c</a:t>
            </a:r>
            <a:r>
              <a:rPr lang="en-US" sz="2800" spc="-5" dirty="0">
                <a:latin typeface="Calibri"/>
                <a:cs typeface="Calibri"/>
              </a:rPr>
              <a:t>a</a:t>
            </a:r>
            <a:r>
              <a:rPr lang="en-US" sz="2800" spc="-15" dirty="0">
                <a:latin typeface="Calibri"/>
                <a:cs typeface="Calibri"/>
              </a:rPr>
              <a:t>p</a:t>
            </a:r>
            <a:r>
              <a:rPr lang="en-US" sz="2800" dirty="0">
                <a:latin typeface="Calibri"/>
                <a:cs typeface="Calibri"/>
              </a:rPr>
              <a:t>e</a:t>
            </a:r>
            <a:r>
              <a:rPr lang="en-US" sz="2800" spc="30" dirty="0">
                <a:latin typeface="Calibri"/>
                <a:cs typeface="Calibri"/>
              </a:rPr>
              <a:t> </a:t>
            </a:r>
            <a:r>
              <a:rPr lang="en-US" sz="2800" spc="-5" dirty="0">
                <a:latin typeface="Calibri"/>
                <a:cs typeface="Calibri"/>
              </a:rPr>
              <a:t>a</a:t>
            </a:r>
            <a:r>
              <a:rPr lang="en-US" sz="2800" spc="-15" dirty="0">
                <a:latin typeface="Calibri"/>
                <a:cs typeface="Calibri"/>
              </a:rPr>
              <a:t>nd und</a:t>
            </a:r>
            <a:r>
              <a:rPr lang="en-US" sz="2800" spc="-5" dirty="0">
                <a:latin typeface="Calibri"/>
                <a:cs typeface="Calibri"/>
              </a:rPr>
              <a:t>e</a:t>
            </a:r>
            <a:r>
              <a:rPr lang="en-US" sz="2800" spc="-45" dirty="0">
                <a:latin typeface="Calibri"/>
                <a:cs typeface="Calibri"/>
              </a:rPr>
              <a:t>r</a:t>
            </a:r>
            <a:r>
              <a:rPr lang="en-US" sz="2800" spc="-20" dirty="0">
                <a:latin typeface="Calibri"/>
                <a:cs typeface="Calibri"/>
              </a:rPr>
              <a:t>s</a:t>
            </a:r>
            <a:r>
              <a:rPr lang="en-US" sz="2800" spc="-30" dirty="0">
                <a:latin typeface="Calibri"/>
                <a:cs typeface="Calibri"/>
              </a:rPr>
              <a:t>t</a:t>
            </a:r>
            <a:r>
              <a:rPr lang="en-US" sz="2800" spc="-5" dirty="0">
                <a:latin typeface="Calibri"/>
                <a:cs typeface="Calibri"/>
              </a:rPr>
              <a:t>a</a:t>
            </a:r>
            <a:r>
              <a:rPr lang="en-US" sz="2800" spc="-15" dirty="0">
                <a:latin typeface="Calibri"/>
                <a:cs typeface="Calibri"/>
              </a:rPr>
              <a:t>n</a:t>
            </a:r>
            <a:r>
              <a:rPr lang="en-US" sz="2800" dirty="0">
                <a:latin typeface="Calibri"/>
                <a:cs typeface="Calibri"/>
              </a:rPr>
              <a:t>d </a:t>
            </a:r>
            <a:r>
              <a:rPr lang="en-US" sz="2800" spc="-5" dirty="0">
                <a:latin typeface="Calibri"/>
                <a:cs typeface="Calibri"/>
              </a:rPr>
              <a:t>t</a:t>
            </a:r>
            <a:r>
              <a:rPr lang="en-US" sz="2800" spc="-15" dirty="0">
                <a:latin typeface="Calibri"/>
                <a:cs typeface="Calibri"/>
              </a:rPr>
              <a:t>h</a:t>
            </a:r>
            <a:r>
              <a:rPr lang="en-US" sz="2800" dirty="0">
                <a:latin typeface="Calibri"/>
                <a:cs typeface="Calibri"/>
              </a:rPr>
              <a:t>e</a:t>
            </a:r>
            <a:r>
              <a:rPr lang="en-US" sz="2800" spc="10" dirty="0">
                <a:latin typeface="Calibri"/>
                <a:cs typeface="Calibri"/>
              </a:rPr>
              <a:t> </a:t>
            </a:r>
            <a:r>
              <a:rPr lang="en-US" sz="2800" spc="5" dirty="0">
                <a:latin typeface="Calibri"/>
                <a:cs typeface="Calibri"/>
              </a:rPr>
              <a:t>r</a:t>
            </a:r>
            <a:r>
              <a:rPr lang="en-US" sz="2800" dirty="0">
                <a:latin typeface="Calibri"/>
                <a:cs typeface="Calibri"/>
              </a:rPr>
              <a:t>i</a:t>
            </a:r>
            <a:r>
              <a:rPr lang="en-US" sz="2800" spc="5" dirty="0">
                <a:latin typeface="Calibri"/>
                <a:cs typeface="Calibri"/>
              </a:rPr>
              <a:t>s</a:t>
            </a:r>
            <a:r>
              <a:rPr lang="en-US" sz="2800" spc="-30" dirty="0">
                <a:latin typeface="Calibri"/>
                <a:cs typeface="Calibri"/>
              </a:rPr>
              <a:t>k</a:t>
            </a:r>
            <a:r>
              <a:rPr lang="en-US" sz="2800" dirty="0">
                <a:latin typeface="Calibri"/>
                <a:cs typeface="Calibri"/>
              </a:rPr>
              <a:t>s</a:t>
            </a:r>
            <a:r>
              <a:rPr lang="en-US" sz="2800" spc="-5" dirty="0">
                <a:latin typeface="Calibri"/>
                <a:cs typeface="Calibri"/>
              </a:rPr>
              <a:t> a</a:t>
            </a:r>
            <a:r>
              <a:rPr lang="en-US" sz="2800" spc="-15" dirty="0">
                <a:latin typeface="Calibri"/>
                <a:cs typeface="Calibri"/>
              </a:rPr>
              <a:t>n</a:t>
            </a:r>
            <a:r>
              <a:rPr lang="en-US" sz="2800" dirty="0">
                <a:latin typeface="Calibri"/>
                <a:cs typeface="Calibri"/>
              </a:rPr>
              <a:t>d </a:t>
            </a:r>
            <a:r>
              <a:rPr lang="en-US" sz="2800" spc="-15" dirty="0">
                <a:latin typeface="Calibri"/>
                <a:cs typeface="Calibri"/>
              </a:rPr>
              <a:t>b</a:t>
            </a:r>
            <a:r>
              <a:rPr lang="en-US" sz="2800" spc="-10" dirty="0">
                <a:latin typeface="Calibri"/>
                <a:cs typeface="Calibri"/>
              </a:rPr>
              <a:t>e</a:t>
            </a:r>
            <a:r>
              <a:rPr lang="en-US" sz="2800" spc="-15" dirty="0">
                <a:latin typeface="Calibri"/>
                <a:cs typeface="Calibri"/>
              </a:rPr>
              <a:t>n</a:t>
            </a:r>
            <a:r>
              <a:rPr lang="en-US" sz="2800" spc="-30" dirty="0">
                <a:latin typeface="Calibri"/>
                <a:cs typeface="Calibri"/>
              </a:rPr>
              <a:t>e</a:t>
            </a:r>
            <a:r>
              <a:rPr lang="en-US" sz="2800" spc="5" dirty="0">
                <a:latin typeface="Calibri"/>
                <a:cs typeface="Calibri"/>
              </a:rPr>
              <a:t>f</a:t>
            </a:r>
            <a:r>
              <a:rPr lang="en-US" sz="2800" dirty="0">
                <a:latin typeface="Calibri"/>
                <a:cs typeface="Calibri"/>
              </a:rPr>
              <a:t>i</a:t>
            </a:r>
            <a:r>
              <a:rPr lang="en-US" sz="2800" spc="-5" dirty="0">
                <a:latin typeface="Calibri"/>
                <a:cs typeface="Calibri"/>
              </a:rPr>
              <a:t>t</a:t>
            </a:r>
            <a:r>
              <a:rPr lang="en-US" sz="2800" dirty="0">
                <a:latin typeface="Calibri"/>
                <a:cs typeface="Calibri"/>
              </a:rPr>
              <a:t>s</a:t>
            </a:r>
            <a:r>
              <a:rPr lang="en-US" sz="2800" spc="-5" dirty="0">
                <a:latin typeface="Calibri"/>
                <a:cs typeface="Calibri"/>
              </a:rPr>
              <a:t> </a:t>
            </a:r>
            <a:r>
              <a:rPr lang="en-US" sz="2800" spc="5" dirty="0">
                <a:latin typeface="Calibri"/>
                <a:cs typeface="Calibri"/>
              </a:rPr>
              <a:t>o</a:t>
            </a:r>
            <a:r>
              <a:rPr lang="en-US" sz="2800" dirty="0">
                <a:latin typeface="Calibri"/>
                <a:cs typeface="Calibri"/>
              </a:rPr>
              <a:t>f</a:t>
            </a:r>
            <a:r>
              <a:rPr lang="en-US" sz="2800" spc="-30" dirty="0">
                <a:latin typeface="Calibri"/>
                <a:cs typeface="Calibri"/>
              </a:rPr>
              <a:t> </a:t>
            </a:r>
            <a:r>
              <a:rPr lang="en-US" sz="2800" spc="-15" dirty="0">
                <a:latin typeface="Calibri"/>
                <a:cs typeface="Calibri"/>
              </a:rPr>
              <a:t>n</a:t>
            </a:r>
            <a:r>
              <a:rPr lang="en-US" sz="2800" spc="-30" dirty="0">
                <a:latin typeface="Calibri"/>
                <a:cs typeface="Calibri"/>
              </a:rPr>
              <a:t>e</a:t>
            </a:r>
            <a:r>
              <a:rPr lang="en-US" sz="2800" dirty="0">
                <a:latin typeface="Calibri"/>
                <a:cs typeface="Calibri"/>
              </a:rPr>
              <a:t>w</a:t>
            </a:r>
            <a:r>
              <a:rPr lang="en-US" sz="2800" spc="20" dirty="0">
                <a:latin typeface="Calibri"/>
                <a:cs typeface="Calibri"/>
              </a:rPr>
              <a:t> </a:t>
            </a:r>
            <a:r>
              <a:rPr lang="en-US" sz="2800" spc="-30" dirty="0">
                <a:latin typeface="Calibri"/>
                <a:cs typeface="Calibri"/>
              </a:rPr>
              <a:t>t</a:t>
            </a:r>
            <a:r>
              <a:rPr lang="en-US" sz="2800" spc="-10" dirty="0">
                <a:latin typeface="Calibri"/>
                <a:cs typeface="Calibri"/>
              </a:rPr>
              <a:t>e</a:t>
            </a:r>
            <a:r>
              <a:rPr lang="en-US" sz="2800" spc="-15" dirty="0">
                <a:latin typeface="Calibri"/>
                <a:cs typeface="Calibri"/>
              </a:rPr>
              <a:t>chn</a:t>
            </a:r>
            <a:r>
              <a:rPr lang="en-US" sz="2800" dirty="0">
                <a:latin typeface="Calibri"/>
                <a:cs typeface="Calibri"/>
              </a:rPr>
              <a:t>ol</a:t>
            </a:r>
            <a:r>
              <a:rPr lang="en-US" sz="2800" spc="5" dirty="0">
                <a:latin typeface="Calibri"/>
                <a:cs typeface="Calibri"/>
              </a:rPr>
              <a:t>o</a:t>
            </a:r>
            <a:r>
              <a:rPr lang="en-US" sz="2800" spc="-5" dirty="0">
                <a:latin typeface="Calibri"/>
                <a:cs typeface="Calibri"/>
              </a:rPr>
              <a:t>g</a:t>
            </a:r>
            <a:r>
              <a:rPr lang="en-US" sz="2800" dirty="0">
                <a:latin typeface="Calibri"/>
                <a:cs typeface="Calibri"/>
              </a:rPr>
              <a:t>i</a:t>
            </a:r>
            <a:r>
              <a:rPr lang="en-US" sz="2800" spc="-10" dirty="0">
                <a:latin typeface="Calibri"/>
                <a:cs typeface="Calibri"/>
              </a:rPr>
              <a:t>e</a:t>
            </a:r>
            <a:r>
              <a:rPr lang="en-US" sz="2800" dirty="0">
                <a:latin typeface="Calibri"/>
                <a:cs typeface="Calibri"/>
              </a:rPr>
              <a:t>s.</a:t>
            </a:r>
          </a:p>
        </p:txBody>
      </p:sp>
      <p:sp>
        <p:nvSpPr>
          <p:cNvPr id="5" name="TextBox 4"/>
          <p:cNvSpPr txBox="1"/>
          <p:nvPr/>
        </p:nvSpPr>
        <p:spPr>
          <a:xfrm>
            <a:off x="0" y="6488668"/>
            <a:ext cx="301686" cy="369332"/>
          </a:xfrm>
          <a:prstGeom prst="rect">
            <a:avLst/>
          </a:prstGeom>
          <a:noFill/>
        </p:spPr>
        <p:txBody>
          <a:bodyPr wrap="none" rtlCol="0">
            <a:spAutoFit/>
          </a:bodyPr>
          <a:lstStyle/>
          <a:p>
            <a:r>
              <a:rPr lang="en-US" dirty="0">
                <a:solidFill>
                  <a:schemeClr val="bg1"/>
                </a:solidFill>
              </a:rPr>
              <a:t>5</a:t>
            </a:r>
          </a:p>
        </p:txBody>
      </p:sp>
      <p:pic>
        <p:nvPicPr>
          <p:cNvPr id="6" name="5">
            <a:hlinkClick r:id="" action="ppaction://media"/>
            <a:extLst>
              <a:ext uri="{FF2B5EF4-FFF2-40B4-BE49-F238E27FC236}">
                <a16:creationId xmlns:a16="http://schemas.microsoft.com/office/drawing/2014/main" id="{3C26B56B-03FB-4943-B4D2-4A634A24E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126"/>
    </mc:Choice>
    <mc:Fallback xmlns="">
      <p:transition spd="slow" advClick="0" advTm="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63A7-0845-4620-BD81-1D98FD048FF0}"/>
              </a:ext>
            </a:extLst>
          </p:cNvPr>
          <p:cNvSpPr>
            <a:spLocks noGrp="1"/>
          </p:cNvSpPr>
          <p:nvPr>
            <p:ph type="title"/>
          </p:nvPr>
        </p:nvSpPr>
        <p:spPr>
          <a:xfrm>
            <a:off x="516888" y="685800"/>
            <a:ext cx="11158219" cy="677108"/>
          </a:xfrm>
        </p:spPr>
        <p:txBody>
          <a:bodyPr/>
          <a:lstStyle/>
          <a:p>
            <a:r>
              <a:rPr lang="en-US"/>
              <a:t>Focus on Work</a:t>
            </a:r>
          </a:p>
        </p:txBody>
      </p:sp>
      <p:sp>
        <p:nvSpPr>
          <p:cNvPr id="3" name="Text Placeholder 2">
            <a:extLst>
              <a:ext uri="{FF2B5EF4-FFF2-40B4-BE49-F238E27FC236}">
                <a16:creationId xmlns:a16="http://schemas.microsoft.com/office/drawing/2014/main" id="{1C36DCD9-550D-44A0-996B-792B0627A58B}"/>
              </a:ext>
            </a:extLst>
          </p:cNvPr>
          <p:cNvSpPr>
            <a:spLocks noGrp="1"/>
          </p:cNvSpPr>
          <p:nvPr>
            <p:ph type="body" idx="1"/>
          </p:nvPr>
        </p:nvSpPr>
        <p:spPr>
          <a:xfrm>
            <a:off x="675637" y="1905000"/>
            <a:ext cx="10840719" cy="2662267"/>
          </a:xfrm>
        </p:spPr>
        <p:txBody>
          <a:bodyPr/>
          <a:lstStyle/>
          <a:p>
            <a:pPr marL="457200" indent="-457200">
              <a:spcAft>
                <a:spcPts val="600"/>
              </a:spcAft>
              <a:buFont typeface="Arial" panose="020B0604020202020204" pitchFamily="34" charset="0"/>
              <a:buChar char="•"/>
            </a:pPr>
            <a:r>
              <a:rPr lang="en-US" dirty="0"/>
              <a:t>For the purposes of the FW-HTF solicitation, work is defined as mental or physical activity to achieve tangible benefit such as income, profit, or community welfare.</a:t>
            </a:r>
          </a:p>
          <a:p>
            <a:pPr marL="457200" indent="-457200">
              <a:spcAft>
                <a:spcPts val="600"/>
              </a:spcAft>
              <a:buFont typeface="Arial" panose="020B0604020202020204" pitchFamily="34" charset="0"/>
              <a:buChar char="•"/>
            </a:pPr>
            <a:r>
              <a:rPr lang="en-US" dirty="0"/>
              <a:t>Research questions must intentionally target the future of work with a conceptualization of future work at the human-technology frontier that is embedded in its social and economic context.</a:t>
            </a:r>
          </a:p>
        </p:txBody>
      </p:sp>
      <p:sp>
        <p:nvSpPr>
          <p:cNvPr id="6" name="TextBox 5"/>
          <p:cNvSpPr txBox="1"/>
          <p:nvPr/>
        </p:nvSpPr>
        <p:spPr>
          <a:xfrm>
            <a:off x="0" y="6488668"/>
            <a:ext cx="301686" cy="369332"/>
          </a:xfrm>
          <a:prstGeom prst="rect">
            <a:avLst/>
          </a:prstGeom>
          <a:noFill/>
        </p:spPr>
        <p:txBody>
          <a:bodyPr wrap="none" rtlCol="0">
            <a:spAutoFit/>
          </a:bodyPr>
          <a:lstStyle/>
          <a:p>
            <a:r>
              <a:rPr lang="en-US" dirty="0">
                <a:solidFill>
                  <a:schemeClr val="bg1"/>
                </a:solidFill>
              </a:rPr>
              <a:t>6</a:t>
            </a:r>
          </a:p>
        </p:txBody>
      </p:sp>
      <p:pic>
        <p:nvPicPr>
          <p:cNvPr id="5" name="6">
            <a:hlinkClick r:id="" action="ppaction://media"/>
            <a:extLst>
              <a:ext uri="{FF2B5EF4-FFF2-40B4-BE49-F238E27FC236}">
                <a16:creationId xmlns:a16="http://schemas.microsoft.com/office/drawing/2014/main" id="{9295789B-5D2F-4A95-B587-469C31496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9087133"/>
      </p:ext>
    </p:extLst>
  </p:cSld>
  <p:clrMapOvr>
    <a:masterClrMapping/>
  </p:clrMapOvr>
  <mc:AlternateContent xmlns:mc="http://schemas.openxmlformats.org/markup-compatibility/2006" xmlns:p14="http://schemas.microsoft.com/office/powerpoint/2010/main">
    <mc:Choice Requires="p14">
      <p:transition spd="slow" p14:dur="2000" advClick="0" advTm="23880"/>
    </mc:Choice>
    <mc:Fallback xmlns="">
      <p:transition spd="slow" advClick="0" advTm="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40" y="317241"/>
            <a:ext cx="11335331" cy="746017"/>
          </a:xfrm>
        </p:spPr>
        <p:txBody>
          <a:bodyPr>
            <a:normAutofit/>
          </a:bodyPr>
          <a:lstStyle/>
          <a:p>
            <a:r>
              <a:rPr lang="en-US" dirty="0"/>
              <a:t>The FW-HTF Program</a:t>
            </a:r>
          </a:p>
        </p:txBody>
      </p:sp>
      <p:sp>
        <p:nvSpPr>
          <p:cNvPr id="8" name="TextBox 7">
            <a:extLst>
              <a:ext uri="{FF2B5EF4-FFF2-40B4-BE49-F238E27FC236}">
                <a16:creationId xmlns:a16="http://schemas.microsoft.com/office/drawing/2014/main" id="{289D7E71-2BCD-43BA-B335-67B49A3E384F}"/>
              </a:ext>
            </a:extLst>
          </p:cNvPr>
          <p:cNvSpPr txBox="1"/>
          <p:nvPr/>
        </p:nvSpPr>
        <p:spPr>
          <a:xfrm>
            <a:off x="4953000" y="1658392"/>
            <a:ext cx="7086600" cy="3046988"/>
          </a:xfrm>
          <a:prstGeom prst="rect">
            <a:avLst/>
          </a:prstGeom>
          <a:noFill/>
        </p:spPr>
        <p:txBody>
          <a:bodyPr wrap="square" rtlCol="0">
            <a:spAutoFit/>
          </a:bodyPr>
          <a:lstStyle/>
          <a:p>
            <a:pPr marL="225425" indent="-225425">
              <a:buFont typeface="Arial" panose="020B0604020202020204" pitchFamily="34" charset="0"/>
              <a:buChar char="•"/>
            </a:pPr>
            <a:r>
              <a:rPr lang="en-US" sz="2400" b="1" dirty="0"/>
              <a:t>Future Work:</a:t>
            </a:r>
            <a:r>
              <a:rPr lang="en-US" sz="2400" dirty="0"/>
              <a:t> Societal, economic, professional, occupational, industrial, educational, or national context</a:t>
            </a:r>
          </a:p>
          <a:p>
            <a:pPr marL="225425" indent="-225425">
              <a:buFont typeface="Arial" panose="020B0604020202020204" pitchFamily="34" charset="0"/>
              <a:buChar char="•"/>
            </a:pPr>
            <a:r>
              <a:rPr lang="en-US" sz="2400" b="1" dirty="0"/>
              <a:t>Future Workers:</a:t>
            </a:r>
            <a:r>
              <a:rPr lang="en-US" sz="2400" dirty="0"/>
              <a:t> Workers as individuals or in teams, including education &amp; training</a:t>
            </a:r>
          </a:p>
          <a:p>
            <a:pPr marL="225425" indent="-225425">
              <a:buFont typeface="Arial" panose="020B0604020202020204" pitchFamily="34" charset="0"/>
              <a:buChar char="•"/>
            </a:pPr>
            <a:r>
              <a:rPr lang="en-US" sz="2400" b="1" dirty="0"/>
              <a:t>Future Technology:</a:t>
            </a:r>
            <a:r>
              <a:rPr lang="en-US" sz="2400" dirty="0"/>
              <a:t> Technologies to develop the human-technology partnership in future workspaces</a:t>
            </a:r>
          </a:p>
          <a:p>
            <a:pPr marL="225425" indent="-225425">
              <a:buFont typeface="Arial" panose="020B0604020202020204" pitchFamily="34" charset="0"/>
              <a:buChar char="•"/>
            </a:pPr>
            <a:endParaRPr lang="en-US" sz="2400" dirty="0"/>
          </a:p>
        </p:txBody>
      </p:sp>
      <p:sp>
        <p:nvSpPr>
          <p:cNvPr id="20" name="Rectangle 19">
            <a:extLst>
              <a:ext uri="{FF2B5EF4-FFF2-40B4-BE49-F238E27FC236}">
                <a16:creationId xmlns:a16="http://schemas.microsoft.com/office/drawing/2014/main" id="{52A40193-E291-2343-905F-406466D64A3F}"/>
              </a:ext>
            </a:extLst>
          </p:cNvPr>
          <p:cNvSpPr/>
          <p:nvPr/>
        </p:nvSpPr>
        <p:spPr>
          <a:xfrm>
            <a:off x="5105401" y="1063258"/>
            <a:ext cx="4648200" cy="540256"/>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just"/>
            <a:r>
              <a:rPr lang="en-US" sz="2400">
                <a:solidFill>
                  <a:schemeClr val="tx1"/>
                </a:solidFill>
              </a:rPr>
              <a:t>Convergent research integrating…</a:t>
            </a:r>
          </a:p>
        </p:txBody>
      </p:sp>
      <p:pic>
        <p:nvPicPr>
          <p:cNvPr id="7" name="Picture 6">
            <a:extLst>
              <a:ext uri="{FF2B5EF4-FFF2-40B4-BE49-F238E27FC236}">
                <a16:creationId xmlns:a16="http://schemas.microsoft.com/office/drawing/2014/main" id="{854AB041-6D3C-4A9B-9975-5463322D9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51" y="1419662"/>
            <a:ext cx="4133449" cy="3851221"/>
          </a:xfrm>
          <a:prstGeom prst="rect">
            <a:avLst/>
          </a:prstGeom>
        </p:spPr>
      </p:pic>
      <p:sp>
        <p:nvSpPr>
          <p:cNvPr id="3" name="TextBox 2">
            <a:extLst>
              <a:ext uri="{FF2B5EF4-FFF2-40B4-BE49-F238E27FC236}">
                <a16:creationId xmlns:a16="http://schemas.microsoft.com/office/drawing/2014/main" id="{B9C0E6E2-AAA6-1747-9DD5-D045BAEB943A}"/>
              </a:ext>
            </a:extLst>
          </p:cNvPr>
          <p:cNvSpPr txBox="1"/>
          <p:nvPr/>
        </p:nvSpPr>
        <p:spPr>
          <a:xfrm>
            <a:off x="5105401" y="4390926"/>
            <a:ext cx="6495648" cy="1569660"/>
          </a:xfrm>
          <a:prstGeom prst="rect">
            <a:avLst/>
          </a:prstGeom>
          <a:gradFill flip="none" rotWithShape="1">
            <a:gsLst>
              <a:gs pos="0">
                <a:schemeClr val="accent1">
                  <a:lumMod val="5000"/>
                  <a:lumOff val="95000"/>
                </a:schemeClr>
              </a:gs>
              <a:gs pos="52000">
                <a:schemeClr val="accent1">
                  <a:lumMod val="45000"/>
                  <a:lumOff val="55000"/>
                </a:schemeClr>
              </a:gs>
              <a:gs pos="83000">
                <a:schemeClr val="tx2">
                  <a:lumMod val="40000"/>
                  <a:lumOff val="60000"/>
                </a:schemeClr>
              </a:gs>
              <a:gs pos="100000">
                <a:schemeClr val="accent1">
                  <a:lumMod val="30000"/>
                  <a:lumOff val="70000"/>
                </a:schemeClr>
              </a:gs>
            </a:gsLst>
            <a:lin ang="0" scaled="1"/>
            <a:tileRect/>
          </a:gradFill>
          <a:ln>
            <a:solidFill>
              <a:schemeClr val="accent1">
                <a:shade val="50000"/>
              </a:schemeClr>
            </a:solidFill>
          </a:ln>
        </p:spPr>
        <p:txBody>
          <a:bodyPr wrap="square" rtlCol="0">
            <a:spAutoFit/>
          </a:bodyPr>
          <a:lstStyle/>
          <a:p>
            <a:pPr marL="342900" indent="-342900">
              <a:buFont typeface="Arial" panose="020B0604020202020204" pitchFamily="34" charset="0"/>
              <a:buChar char="•"/>
            </a:pPr>
            <a:r>
              <a:rPr lang="en-US" sz="2400" dirty="0"/>
              <a:t>All three elements should be synergistic components of the Intellectual Merit</a:t>
            </a:r>
          </a:p>
          <a:p>
            <a:pPr marL="342900" indent="-342900">
              <a:buFont typeface="Arial" panose="020B0604020202020204" pitchFamily="34" charset="0"/>
              <a:buChar char="•"/>
            </a:pPr>
            <a:r>
              <a:rPr lang="en-US" sz="2400" dirty="0"/>
              <a:t>Projects may weight these elements differently, but all should be present</a:t>
            </a:r>
          </a:p>
        </p:txBody>
      </p:sp>
      <p:sp>
        <p:nvSpPr>
          <p:cNvPr id="9" name="TextBox 8"/>
          <p:cNvSpPr txBox="1"/>
          <p:nvPr/>
        </p:nvSpPr>
        <p:spPr>
          <a:xfrm>
            <a:off x="0" y="6488668"/>
            <a:ext cx="301686" cy="369332"/>
          </a:xfrm>
          <a:prstGeom prst="rect">
            <a:avLst/>
          </a:prstGeom>
          <a:noFill/>
        </p:spPr>
        <p:txBody>
          <a:bodyPr wrap="none" rtlCol="0">
            <a:spAutoFit/>
          </a:bodyPr>
          <a:lstStyle/>
          <a:p>
            <a:r>
              <a:rPr lang="en-US" dirty="0">
                <a:solidFill>
                  <a:schemeClr val="bg1"/>
                </a:solidFill>
              </a:rPr>
              <a:t>7</a:t>
            </a:r>
          </a:p>
        </p:txBody>
      </p:sp>
      <p:pic>
        <p:nvPicPr>
          <p:cNvPr id="5" name="7">
            <a:hlinkClick r:id="" action="ppaction://media"/>
            <a:extLst>
              <a:ext uri="{FF2B5EF4-FFF2-40B4-BE49-F238E27FC236}">
                <a16:creationId xmlns:a16="http://schemas.microsoft.com/office/drawing/2014/main" id="{3E532062-2F08-4463-BDFC-E6F3ACC3C9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09382766"/>
      </p:ext>
    </p:extLst>
  </p:cSld>
  <p:clrMapOvr>
    <a:masterClrMapping/>
  </p:clrMapOvr>
  <mc:AlternateContent xmlns:mc="http://schemas.openxmlformats.org/markup-compatibility/2006" xmlns:p14="http://schemas.microsoft.com/office/powerpoint/2010/main">
    <mc:Choice Requires="p14">
      <p:transition spd="slow" p14:dur="2000" advClick="0" advTm="70031"/>
    </mc:Choice>
    <mc:Fallback xmlns="">
      <p:transition spd="slow" advClick="0" advTm="7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2AEC-9F5C-44EA-BCAC-BC240DE81D51}"/>
              </a:ext>
            </a:extLst>
          </p:cNvPr>
          <p:cNvSpPr>
            <a:spLocks noGrp="1"/>
          </p:cNvSpPr>
          <p:nvPr>
            <p:ph type="title"/>
          </p:nvPr>
        </p:nvSpPr>
        <p:spPr>
          <a:xfrm>
            <a:off x="212090" y="76200"/>
            <a:ext cx="11158219" cy="677108"/>
          </a:xfrm>
        </p:spPr>
        <p:txBody>
          <a:bodyPr/>
          <a:lstStyle/>
          <a:p>
            <a:r>
              <a:rPr lang="en-US" dirty="0"/>
              <a:t>Objectives</a:t>
            </a:r>
          </a:p>
        </p:txBody>
      </p:sp>
      <p:sp>
        <p:nvSpPr>
          <p:cNvPr id="3" name="Text Placeholder 2">
            <a:extLst>
              <a:ext uri="{FF2B5EF4-FFF2-40B4-BE49-F238E27FC236}">
                <a16:creationId xmlns:a16="http://schemas.microsoft.com/office/drawing/2014/main" id="{7DE45097-FD15-4A25-B536-6DAF145C1AE5}"/>
              </a:ext>
            </a:extLst>
          </p:cNvPr>
          <p:cNvSpPr>
            <a:spLocks noGrp="1"/>
          </p:cNvSpPr>
          <p:nvPr>
            <p:ph type="body" idx="1"/>
          </p:nvPr>
        </p:nvSpPr>
        <p:spPr>
          <a:xfrm>
            <a:off x="228600" y="736592"/>
            <a:ext cx="11753473" cy="5616922"/>
          </a:xfrm>
        </p:spPr>
        <p:txBody>
          <a:bodyPr/>
          <a:lstStyle/>
          <a:p>
            <a:pPr>
              <a:spcAft>
                <a:spcPts val="600"/>
              </a:spcAft>
            </a:pPr>
            <a:r>
              <a:rPr lang="en-US" dirty="0"/>
              <a:t>The specific objectives of the FW-HTF program are to…</a:t>
            </a:r>
          </a:p>
          <a:p>
            <a:pPr marL="514350" indent="-514350">
              <a:spcAft>
                <a:spcPts val="600"/>
              </a:spcAft>
              <a:buFont typeface="Arial" panose="020B0604020202020204" pitchFamily="34" charset="0"/>
              <a:buChar char="•"/>
            </a:pPr>
            <a:r>
              <a:rPr lang="en-US" sz="2300" dirty="0"/>
              <a:t>Facilitate convergent research drawing upon computer science, design, engineering, learning sciences, research on adult learning and workforce training, and social, behavioral, and economic sciences; </a:t>
            </a:r>
          </a:p>
          <a:p>
            <a:pPr marL="514350" indent="-514350">
              <a:spcAft>
                <a:spcPts val="600"/>
              </a:spcAft>
              <a:buFont typeface="Arial" panose="020B0604020202020204" pitchFamily="34" charset="0"/>
              <a:buChar char="•"/>
            </a:pPr>
            <a:r>
              <a:rPr lang="en-US" sz="2300" dirty="0">
                <a:solidFill>
                  <a:srgbClr val="000000"/>
                </a:solidFill>
                <a:latin typeface="+mn-lt"/>
              </a:rPr>
              <a:t>S</a:t>
            </a:r>
            <a:r>
              <a:rPr lang="en-US" sz="2300" b="0" i="0" u="none" strike="noStrike" dirty="0">
                <a:solidFill>
                  <a:srgbClr val="000000"/>
                </a:solidFill>
                <a:effectLst/>
                <a:latin typeface="+mn-lt"/>
              </a:rPr>
              <a:t>upport deeper understanding of the societal infrastructure that accompanies and leads to new work technologies and new approaches to work and jobs, and that prepares people for the future world of work;</a:t>
            </a:r>
            <a:endParaRPr lang="en-US" sz="2300" dirty="0">
              <a:latin typeface="+mn-lt"/>
            </a:endParaRPr>
          </a:p>
          <a:p>
            <a:pPr marL="514350" indent="-514350">
              <a:spcAft>
                <a:spcPts val="600"/>
              </a:spcAft>
              <a:buFont typeface="Arial" panose="020B0604020202020204" pitchFamily="34" charset="0"/>
              <a:buChar char="•"/>
            </a:pPr>
            <a:r>
              <a:rPr lang="en-US" sz="2300" dirty="0"/>
              <a:t>Develop research communities dedicated to intelligent technologies and work organization and modes inspired by positive impact on workers, work, and workplaces; means of learning and adapting to technological change; and social, economic, educational, and environmental benefits;</a:t>
            </a:r>
          </a:p>
          <a:p>
            <a:pPr marL="514350" indent="-514350">
              <a:spcAft>
                <a:spcPts val="600"/>
              </a:spcAft>
              <a:buFont typeface="Arial" panose="020B0604020202020204" pitchFamily="34" charset="0"/>
              <a:buChar char="•"/>
            </a:pPr>
            <a:r>
              <a:rPr lang="en-US" sz="2300" dirty="0"/>
              <a:t>Promote deeper understanding of the interdependent human-technology partnership to advance societal needs; and </a:t>
            </a:r>
          </a:p>
          <a:p>
            <a:pPr marL="514350" indent="-514350">
              <a:spcAft>
                <a:spcPts val="600"/>
              </a:spcAft>
              <a:buFont typeface="Arial" panose="020B0604020202020204" pitchFamily="34" charset="0"/>
              <a:buChar char="•"/>
            </a:pPr>
            <a:r>
              <a:rPr lang="en-US" sz="2300" dirty="0"/>
              <a:t>Mitigate potential risks arising from future work at the human-technology frontier. </a:t>
            </a:r>
          </a:p>
        </p:txBody>
      </p:sp>
      <p:sp>
        <p:nvSpPr>
          <p:cNvPr id="4" name="TextBox 3"/>
          <p:cNvSpPr txBox="1"/>
          <p:nvPr/>
        </p:nvSpPr>
        <p:spPr>
          <a:xfrm>
            <a:off x="0" y="6488668"/>
            <a:ext cx="301686" cy="369332"/>
          </a:xfrm>
          <a:prstGeom prst="rect">
            <a:avLst/>
          </a:prstGeom>
          <a:noFill/>
        </p:spPr>
        <p:txBody>
          <a:bodyPr wrap="none" rtlCol="0">
            <a:spAutoFit/>
          </a:bodyPr>
          <a:lstStyle/>
          <a:p>
            <a:r>
              <a:rPr lang="en-US" dirty="0">
                <a:solidFill>
                  <a:schemeClr val="bg1"/>
                </a:solidFill>
              </a:rPr>
              <a:t>8</a:t>
            </a:r>
          </a:p>
        </p:txBody>
      </p:sp>
      <p:pic>
        <p:nvPicPr>
          <p:cNvPr id="6" name="Recorded Sound">
            <a:hlinkClick r:id="" action="ppaction://media"/>
            <a:extLst>
              <a:ext uri="{FF2B5EF4-FFF2-40B4-BE49-F238E27FC236}">
                <a16:creationId xmlns:a16="http://schemas.microsoft.com/office/drawing/2014/main" id="{7187743F-8C19-4D69-8874-4CD62EDBE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72511637"/>
      </p:ext>
    </p:extLst>
  </p:cSld>
  <p:clrMapOvr>
    <a:masterClrMapping/>
  </p:clrMapOvr>
  <mc:AlternateContent xmlns:mc="http://schemas.openxmlformats.org/markup-compatibility/2006" xmlns:p14="http://schemas.microsoft.com/office/powerpoint/2010/main">
    <mc:Choice Requires="p14">
      <p:transition spd="slow" p14:dur="2000" advClick="0" advTm="56689"/>
    </mc:Choice>
    <mc:Fallback xmlns="">
      <p:transition spd="slow" advClick="0" advTm="5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886" y="159742"/>
            <a:ext cx="11158219" cy="677108"/>
          </a:xfrm>
          <a:prstGeom prst="rect">
            <a:avLst/>
          </a:prstGeom>
        </p:spPr>
        <p:txBody>
          <a:bodyPr vert="horz" wrap="square" lIns="0" tIns="0" rIns="0" bIns="0" rtlCol="0">
            <a:spAutoFit/>
          </a:bodyPr>
          <a:lstStyle/>
          <a:p>
            <a:pPr marL="4445">
              <a:lnSpc>
                <a:spcPct val="100000"/>
              </a:lnSpc>
            </a:pPr>
            <a:r>
              <a:rPr lang="en-US" spc="-45" dirty="0"/>
              <a:t>Proposal Requirements</a:t>
            </a:r>
            <a:endParaRPr spc="-55" dirty="0"/>
          </a:p>
        </p:txBody>
      </p:sp>
      <p:sp>
        <p:nvSpPr>
          <p:cNvPr id="3" name="object 3"/>
          <p:cNvSpPr txBox="1">
            <a:spLocks noGrp="1"/>
          </p:cNvSpPr>
          <p:nvPr>
            <p:ph type="body" idx="1"/>
          </p:nvPr>
        </p:nvSpPr>
        <p:spPr>
          <a:xfrm>
            <a:off x="301687" y="914400"/>
            <a:ext cx="11532168" cy="3993401"/>
          </a:xfrm>
          <a:prstGeom prst="rect">
            <a:avLst/>
          </a:prstGeom>
        </p:spPr>
        <p:txBody>
          <a:bodyPr vert="horz" wrap="square" lIns="0" tIns="0" rIns="0" bIns="0" rtlCol="0">
            <a:spAutoFit/>
          </a:bodyPr>
          <a:lstStyle/>
          <a:p>
            <a:pPr marL="711200" marR="358140" indent="-457200">
              <a:spcAft>
                <a:spcPts val="300"/>
              </a:spcAft>
              <a:buFont typeface="Arial" panose="020B0604020202020204" pitchFamily="34" charset="0"/>
              <a:buChar char="•"/>
              <a:tabLst>
                <a:tab pos="482600" algn="l"/>
              </a:tabLst>
            </a:pPr>
            <a:r>
              <a:rPr spc="-5"/>
              <a:t>MU</a:t>
            </a:r>
            <a:r>
              <a:rPr spc="-20"/>
              <a:t>S</a:t>
            </a:r>
            <a:r>
              <a:t>T</a:t>
            </a:r>
            <a:r>
              <a:rPr spc="-10"/>
              <a:t> </a:t>
            </a:r>
            <a:r>
              <a:rPr lang="en-US" spc="-10"/>
              <a:t>address a well-defined form of work or workplace domain to create new or improved partnerships of technology and human workers</a:t>
            </a:r>
            <a:r>
              <a:rPr lang="en-US"/>
              <a:t>;</a:t>
            </a:r>
          </a:p>
          <a:p>
            <a:pPr marL="711200" marR="358140" indent="-457200">
              <a:spcAft>
                <a:spcPts val="300"/>
              </a:spcAft>
              <a:buFont typeface="Arial" panose="020B0604020202020204" pitchFamily="34" charset="0"/>
              <a:buChar char="•"/>
              <a:tabLst>
                <a:tab pos="482600" algn="l"/>
              </a:tabLst>
            </a:pPr>
            <a:r>
              <a:rPr lang="en-US"/>
              <a:t>MUST focus on advancing fundamental understanding of future work, and potential improvements to work, workplaces, workforce preparation, or work outcomes for workers and society;</a:t>
            </a:r>
            <a:endParaRPr/>
          </a:p>
          <a:p>
            <a:pPr marL="711200" marR="67945" indent="-457200">
              <a:spcAft>
                <a:spcPts val="300"/>
              </a:spcAft>
              <a:buFont typeface="Arial" panose="020B0604020202020204" pitchFamily="34" charset="0"/>
              <a:buChar char="•"/>
              <a:tabLst>
                <a:tab pos="482600" algn="l"/>
              </a:tabLst>
            </a:pPr>
            <a:r>
              <a:rPr spc="-5"/>
              <a:t>MU</a:t>
            </a:r>
            <a:r>
              <a:rPr spc="-20"/>
              <a:t>S</a:t>
            </a:r>
            <a:r>
              <a:t>T</a:t>
            </a:r>
            <a:r>
              <a:rPr spc="-10"/>
              <a:t> </a:t>
            </a:r>
            <a:r>
              <a:rPr lang="en-US" spc="-15"/>
              <a:t>be convergent research that addresses technological as well as human and societal dimensions</a:t>
            </a:r>
            <a:r>
              <a:rPr lang="en-US"/>
              <a:t>; and</a:t>
            </a:r>
            <a:endParaRPr/>
          </a:p>
          <a:p>
            <a:pPr marL="711200" marR="5080" indent="-457200">
              <a:spcAft>
                <a:spcPts val="300"/>
              </a:spcAft>
              <a:buFont typeface="Arial" panose="020B0604020202020204" pitchFamily="34" charset="0"/>
              <a:buChar char="•"/>
              <a:tabLst>
                <a:tab pos="482600" algn="l"/>
              </a:tabLst>
            </a:pPr>
            <a:r>
              <a:rPr spc="-5"/>
              <a:t>MU</a:t>
            </a:r>
            <a:r>
              <a:rPr spc="-20"/>
              <a:t>S</a:t>
            </a:r>
            <a:r>
              <a:t>T</a:t>
            </a:r>
            <a:r>
              <a:rPr spc="-10"/>
              <a:t> </a:t>
            </a:r>
            <a:r>
              <a:rPr lang="en-US" spc="-20"/>
              <a:t>incorporate a conceptualization of future work that is embedded in a social and economic context.</a:t>
            </a:r>
            <a:endParaRPr/>
          </a:p>
        </p:txBody>
      </p:sp>
      <p:sp>
        <p:nvSpPr>
          <p:cNvPr id="4" name="TextBox 3">
            <a:extLst>
              <a:ext uri="{FF2B5EF4-FFF2-40B4-BE49-F238E27FC236}">
                <a16:creationId xmlns:a16="http://schemas.microsoft.com/office/drawing/2014/main" id="{903A91E4-CC4A-44D2-84A0-0EF7499C4345}"/>
              </a:ext>
            </a:extLst>
          </p:cNvPr>
          <p:cNvSpPr txBox="1"/>
          <p:nvPr/>
        </p:nvSpPr>
        <p:spPr>
          <a:xfrm>
            <a:off x="2554889" y="4985351"/>
            <a:ext cx="7488621" cy="1046440"/>
          </a:xfrm>
          <a:prstGeom prst="rect">
            <a:avLst/>
          </a:prstGeom>
          <a:gradFill>
            <a:gsLst>
              <a:gs pos="0">
                <a:schemeClr val="accent1">
                  <a:lumMod val="40000"/>
                  <a:lumOff val="60000"/>
                </a:schemeClr>
              </a:gs>
              <a:gs pos="50000">
                <a:schemeClr val="tx2">
                  <a:lumMod val="40000"/>
                  <a:lumOff val="60000"/>
                </a:schemeClr>
              </a:gs>
              <a:gs pos="100000">
                <a:schemeClr val="accent1">
                  <a:tint val="23500"/>
                  <a:satMod val="160000"/>
                </a:schemeClr>
              </a:gs>
            </a:gsLst>
            <a:path path="circle">
              <a:fillToRect t="100000" r="100000"/>
            </a:path>
          </a:gradFill>
          <a:ln>
            <a:solidFill>
              <a:schemeClr val="accent1"/>
            </a:solidFill>
          </a:ln>
        </p:spPr>
        <p:txBody>
          <a:bodyPr wrap="square" lIns="182880" tIns="91440" rIns="182880" bIns="91440" rtlCol="0" anchor="t">
            <a:spAutoFit/>
          </a:bodyPr>
          <a:lstStyle/>
          <a:p>
            <a:pPr algn="ctr"/>
            <a:r>
              <a:rPr lang="en-US" sz="2800" dirty="0"/>
              <a:t>The ideal FW-HTF proposal is unlikely to align with the mission of any other NSF program</a:t>
            </a:r>
          </a:p>
        </p:txBody>
      </p:sp>
      <p:sp>
        <p:nvSpPr>
          <p:cNvPr id="5" name="TextBox 4"/>
          <p:cNvSpPr txBox="1"/>
          <p:nvPr/>
        </p:nvSpPr>
        <p:spPr>
          <a:xfrm>
            <a:off x="0" y="6488668"/>
            <a:ext cx="301686" cy="369332"/>
          </a:xfrm>
          <a:prstGeom prst="rect">
            <a:avLst/>
          </a:prstGeom>
          <a:noFill/>
        </p:spPr>
        <p:txBody>
          <a:bodyPr wrap="none" rtlCol="0">
            <a:spAutoFit/>
          </a:bodyPr>
          <a:lstStyle/>
          <a:p>
            <a:r>
              <a:rPr lang="en-US" dirty="0">
                <a:solidFill>
                  <a:schemeClr val="bg1"/>
                </a:solidFill>
              </a:rPr>
              <a:t>9</a:t>
            </a:r>
          </a:p>
        </p:txBody>
      </p:sp>
      <p:pic>
        <p:nvPicPr>
          <p:cNvPr id="7" name="9">
            <a:hlinkClick r:id="" action="ppaction://media"/>
            <a:extLst>
              <a:ext uri="{FF2B5EF4-FFF2-40B4-BE49-F238E27FC236}">
                <a16:creationId xmlns:a16="http://schemas.microsoft.com/office/drawing/2014/main" id="{29A9C7B0-B910-4C12-A737-9E3FB4CF5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2771"/>
    </mc:Choice>
    <mc:Fallback xmlns="">
      <p:transition spd="slow" advClick="0" advTm="42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130D4AEDE744693A2B2473E0B55A3" ma:contentTypeVersion="13" ma:contentTypeDescription="Create a new document." ma:contentTypeScope="" ma:versionID="d8e48505e6147a79438541a133596a9e">
  <xsd:schema xmlns:xsd="http://www.w3.org/2001/XMLSchema" xmlns:xs="http://www.w3.org/2001/XMLSchema" xmlns:p="http://schemas.microsoft.com/office/2006/metadata/properties" xmlns:ns2="b379402f-2134-43e8-bb8c-e4eb8e0b0fb8" xmlns:ns3="fbab052d-e71a-4419-bea4-cf376ba4258a" targetNamespace="http://schemas.microsoft.com/office/2006/metadata/properties" ma:root="true" ma:fieldsID="74d53581dadd1f5dca02784e8ff6f719" ns2:_="" ns3:_="">
    <xsd:import namespace="b379402f-2134-43e8-bb8c-e4eb8e0b0fb8"/>
    <xsd:import namespace="fbab052d-e71a-4419-bea4-cf376ba425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Descroption" minOccurs="0"/>
                <xsd:element ref="ns3:SharedWithUsers" minOccurs="0"/>
                <xsd:element ref="ns3:SharedWithDetails" minOccurs="0"/>
                <xsd:element ref="ns2:MediaServiceOCR" minOccurs="0"/>
                <xsd:element ref="ns2:Track" minOccurs="0"/>
                <xsd:element ref="ns2:TemplateType" minOccurs="0"/>
                <xsd:element ref="ns2:Verbose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9402f-2134-43e8-bb8c-e4eb8e0b0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escroption" ma:index="14" nillable="true" ma:displayName="Description" ma:format="Dropdown" ma:internalName="Descroption">
      <xsd:simpleType>
        <xsd:restriction base="dms:Text">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Track" ma:index="18" nillable="true" ma:displayName="Track" ma:format="Dropdown" ma:internalName="Track">
      <xsd:simpleType>
        <xsd:restriction base="dms:Choice">
          <xsd:enumeration value="Planning"/>
          <xsd:enumeration value="Research"/>
          <xsd:enumeration value="TTS"/>
        </xsd:restriction>
      </xsd:simpleType>
    </xsd:element>
    <xsd:element name="TemplateType" ma:index="19" nillable="true" ma:displayName="Document Type" ma:format="Dropdown" ma:internalName="TemplateType">
      <xsd:simpleType>
        <xsd:restriction base="dms:Choice">
          <xsd:enumeration value="Panel Summary"/>
          <xsd:enumeration value="Review"/>
          <xsd:enumeration value="Review Analysis"/>
        </xsd:restriction>
      </xsd:simpleType>
    </xsd:element>
    <xsd:element name="Verbose_x003f_" ma:index="20" nillable="true" ma:displayName="Template Type" ma:format="Dropdown" ma:internalName="Verbose_x003f_">
      <xsd:simpleType>
        <xsd:restriction base="dms:Choice">
          <xsd:enumeration value="Verbose"/>
          <xsd:enumeration value="Minimal"/>
          <xsd:enumeration value="RoboRA"/>
          <xsd:enumeration value="Regular"/>
        </xsd:restriction>
      </xsd:simpleType>
    </xsd:element>
  </xsd:schema>
  <xsd:schema xmlns:xsd="http://www.w3.org/2001/XMLSchema" xmlns:xs="http://www.w3.org/2001/XMLSchema" xmlns:dms="http://schemas.microsoft.com/office/2006/documentManagement/types" xmlns:pc="http://schemas.microsoft.com/office/infopath/2007/PartnerControls" targetNamespace="fbab052d-e71a-4419-bea4-cf376ba4258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option xmlns="b379402f-2134-43e8-bb8c-e4eb8e0b0fb8" xsi:nil="true"/>
    <Verbose_x003f_ xmlns="b379402f-2134-43e8-bb8c-e4eb8e0b0fb8" xsi:nil="true"/>
    <Track xmlns="b379402f-2134-43e8-bb8c-e4eb8e0b0fb8" xsi:nil="true"/>
    <TemplateType xmlns="b379402f-2134-43e8-bb8c-e4eb8e0b0fb8" xsi:nil="true"/>
  </documentManagement>
</p:properties>
</file>

<file path=customXml/itemProps1.xml><?xml version="1.0" encoding="utf-8"?>
<ds:datastoreItem xmlns:ds="http://schemas.openxmlformats.org/officeDocument/2006/customXml" ds:itemID="{0DA6F026-2906-448B-93B0-A30C8FCB6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79402f-2134-43e8-bb8c-e4eb8e0b0fb8"/>
    <ds:schemaRef ds:uri="fbab052d-e71a-4419-bea4-cf376ba425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6FB889-FEFD-474D-815D-2056794D34D2}">
  <ds:schemaRefs>
    <ds:schemaRef ds:uri="http://schemas.microsoft.com/sharepoint/v3/contenttype/forms"/>
  </ds:schemaRefs>
</ds:datastoreItem>
</file>

<file path=customXml/itemProps3.xml><?xml version="1.0" encoding="utf-8"?>
<ds:datastoreItem xmlns:ds="http://schemas.openxmlformats.org/officeDocument/2006/customXml" ds:itemID="{16F88567-2C5B-4389-94D7-07864A087C3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b379402f-2134-43e8-bb8c-e4eb8e0b0fb8"/>
    <ds:schemaRef ds:uri="http://purl.org/dc/dcmitype/"/>
    <ds:schemaRef ds:uri="fbab052d-e71a-4419-bea4-cf376ba4258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4551</TotalTime>
  <Words>3760</Words>
  <Application>Microsoft Office PowerPoint</Application>
  <PresentationFormat>Widescreen</PresentationFormat>
  <Paragraphs>284</Paragraphs>
  <Slides>22</Slides>
  <Notes>22</Notes>
  <HiddenSlides>0</HiddenSlides>
  <MMClips>24</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NSF 22-533 The Future of Work at the Human-Technology Frontier: Core Research</vt:lpstr>
      <vt:lpstr>PowerPoint Presentation</vt:lpstr>
      <vt:lpstr>The NSF “Big Ideas”</vt:lpstr>
      <vt:lpstr>The Challenge</vt:lpstr>
      <vt:lpstr>FW-HTF Vision</vt:lpstr>
      <vt:lpstr>Focus on Work</vt:lpstr>
      <vt:lpstr>The FW-HTF Program</vt:lpstr>
      <vt:lpstr>Objectives</vt:lpstr>
      <vt:lpstr>Proposal Requirements</vt:lpstr>
      <vt:lpstr>Proposal Submission Deadline</vt:lpstr>
      <vt:lpstr>Eligibility Requirements</vt:lpstr>
      <vt:lpstr>PowerPoint Presentation</vt:lpstr>
      <vt:lpstr>Project Development Grants (FW-HTF-P)</vt:lpstr>
      <vt:lpstr>Research Grants (FW-HTF-R)</vt:lpstr>
      <vt:lpstr>Transition-To-Scale Grants (FW-HTF-T)</vt:lpstr>
      <vt:lpstr>PowerPoint Presentation</vt:lpstr>
      <vt:lpstr>New Requirements</vt:lpstr>
      <vt:lpstr>FW-HTF-R&amp;T: Supplemental Documents Required</vt:lpstr>
      <vt:lpstr>Project Development Grants (FW-HTF-P)</vt:lpstr>
      <vt:lpstr>PowerPoint Presentation</vt:lpstr>
      <vt:lpstr>PowerPoint Presentation</vt:lpstr>
      <vt:lpstr>Resources for Prospective PIs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21-548: The Future of Work at the Human-Technology Frontier: Core Research</dc:title>
  <dc:creator>Medina-Borja, Alexandra</dc:creator>
  <cp:lastModifiedBy>Behrend, Tara S.</cp:lastModifiedBy>
  <cp:revision>111</cp:revision>
  <dcterms:created xsi:type="dcterms:W3CDTF">2021-01-31T19:31:36Z</dcterms:created>
  <dcterms:modified xsi:type="dcterms:W3CDTF">2022-01-24T14:38:01Z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0x010100975130D4AEDE744693A2B2473E0B55A3</vt:lpwstr>
  </property>
</Properties>
</file>