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58" r:id="rId6"/>
    <p:sldId id="267" r:id="rId7"/>
    <p:sldId id="268" r:id="rId8"/>
    <p:sldId id="259" r:id="rId9"/>
    <p:sldId id="261" r:id="rId10"/>
    <p:sldId id="260" r:id="rId11"/>
    <p:sldId id="262" r:id="rId12"/>
    <p:sldId id="263" r:id="rId13"/>
    <p:sldId id="265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D6314-2D94-9B13-FA5B-8680F062F576}" v="1" dt="2022-01-17T23:23:52.143"/>
    <p1510:client id="{691480E2-7264-7F69-2B40-1E45FADB45D7}" v="1" dt="2022-01-17T23:23:20.921"/>
    <p1510:client id="{A31004B2-E35E-4325-85D7-218AEF1180C6}" v="17" dt="2022-01-18T20:29:13.761"/>
    <p1510:client id="{A694554B-703F-4CDC-A9C1-5BDFC83E6639}" v="61" dt="2022-01-17T23:48:51.690"/>
    <p1510:client id="{D81CCD29-637A-9E28-578A-A3F950054C47}" v="623" dt="2022-01-17T23:36:04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583" autoAdjust="0"/>
  </p:normalViewPr>
  <p:slideViewPr>
    <p:cSldViewPr snapToGrid="0">
      <p:cViewPr varScale="1">
        <p:scale>
          <a:sx n="50" d="100"/>
          <a:sy n="50" d="100"/>
        </p:scale>
        <p:origin x="7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A025F-7FF3-4784-88C3-CC65665B3C8E}" type="datetimeFigureOut">
              <a:rPr lang="en-US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6701A-0F49-4049-8E4A-DB017BCCFC6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0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This presentation will elaborate on a new key requirements of the National Science Foundation’s FY 2022 solicitation number NSF 22-533, “Future of Work at the Human-Technology Frontier: Core Research.”  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presentation is not a substitute for the solicitation. Prospective PIs should read the solicitation carefully, as the solicitation establishes the definitive requirements for the FY2022 competition.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This presentation is a resource for PIs who have not previously used The Occupational Information Network, O*NET, to classify occupations. In the slides that follow, we will demonstrate how to use this tool.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163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If you are unsure of the correct job title, you can browse categories of jobs, for instance the job family of construction contains occupations such as carpenters, drillers, and </a:t>
            </a:r>
            <a:r>
              <a:rPr lang="en-US" err="1">
                <a:cs typeface="Calibri"/>
              </a:rPr>
              <a:t>brickmasons</a:t>
            </a:r>
            <a:r>
              <a:rPr lang="en-US">
                <a:cs typeface="Calibri"/>
              </a:rPr>
              <a:t>. The overarching category of "construction" is not sufficiently specific on its own, however.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6701A-0F49-4049-8E4A-DB017BCCFC6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8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When you have located the correct occupation, obtain the code and title and include this information in the proposal. No additional information from O*NET is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6701A-0F49-4049-8E4A-DB017BCCFC6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2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52400" y="6377940"/>
            <a:ext cx="1143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228600" y="6359179"/>
            <a:ext cx="6096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228600" y="6373187"/>
            <a:ext cx="6858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F4E1-F99B-41AD-8FE8-ED0BFBFA3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05948-AC68-46D1-806E-10BB412C9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B8F3D-DDA5-4232-BDF3-ED8D4997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5374-693E-4667-B5C6-364E9CCCE4F5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BD1B-D477-4866-A2B4-CAD233FF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54EF2-E2B8-4D65-BF18-69033962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5FA5-4107-4DB3-869F-3480864D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178296"/>
            <a:ext cx="12191999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171505"/>
            <a:ext cx="12192000" cy="67970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495271" y="6241294"/>
            <a:ext cx="556520" cy="5587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890" y="512175"/>
            <a:ext cx="11158219" cy="583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5640" y="1725669"/>
            <a:ext cx="10840719" cy="3732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F3B5B-7DC9-49E6-83E3-2A271876D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835" y="6335584"/>
            <a:ext cx="626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A814-FFB5-42B8-8CAA-DB6B357BA5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ECD60-D328-4ACD-8749-62D3A4DE8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54" b="2"/>
          <a:stretch/>
        </p:blipFill>
        <p:spPr>
          <a:xfrm>
            <a:off x="-11297" y="1"/>
            <a:ext cx="755601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BF041A-E653-4460-B48D-E4513803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571" y="388114"/>
            <a:ext cx="4339772" cy="1690676"/>
          </a:xfrm>
        </p:spPr>
        <p:txBody>
          <a:bodyPr anchor="b">
            <a:no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NSF 22-533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The Future of Work at the Human-Technology Frontier: Core Research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766080-A831-481C-A2AD-7697F4D9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2571" y="2647225"/>
            <a:ext cx="4151086" cy="984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Proposal Deadline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March 2, 2022</a:t>
            </a:r>
          </a:p>
          <a:p>
            <a:pPr>
              <a:spcAft>
                <a:spcPts val="600"/>
              </a:spcAft>
            </a:pP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DF862-1103-4FAC-8070-7E4BC6D3E032}"/>
              </a:ext>
            </a:extLst>
          </p:cNvPr>
          <p:cNvSpPr txBox="1"/>
          <p:nvPr/>
        </p:nvSpPr>
        <p:spPr>
          <a:xfrm>
            <a:off x="7692571" y="3853751"/>
            <a:ext cx="4151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Introduction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to O*NET</a:t>
            </a:r>
          </a:p>
        </p:txBody>
      </p:sp>
      <p:pic>
        <p:nvPicPr>
          <p:cNvPr id="3" name="slide1onet">
            <a:hlinkClick r:id="" action="ppaction://media"/>
            <a:extLst>
              <a:ext uri="{FF2B5EF4-FFF2-40B4-BE49-F238E27FC236}">
                <a16:creationId xmlns:a16="http://schemas.microsoft.com/office/drawing/2014/main" id="{25AE489F-A9A5-492C-BFA8-973FF07AD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1"/>
    </mc:Choice>
    <mc:Fallback xmlns="">
      <p:transition spd="slow" advTm="3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9ADD-EE8C-49FD-BC20-7E178E6D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0" y="512175"/>
            <a:ext cx="11158219" cy="67710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What if your occupation is not listed?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0CFA2-3C0F-4B58-B294-A2211F40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1725669"/>
            <a:ext cx="10840719" cy="430887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Problem: Job does not exist yet: e.g., spaceship conductor </a:t>
            </a:r>
          </a:p>
          <a:p>
            <a:r>
              <a:rPr lang="en-US"/>
              <a:t>Solution: Choose most closely related job, e.g., "pilot"</a:t>
            </a:r>
          </a:p>
          <a:p>
            <a:endParaRPr lang="en-US"/>
          </a:p>
          <a:p>
            <a:r>
              <a:rPr lang="en-US"/>
              <a:t>Problem: Project deals with many kinds of jobs</a:t>
            </a:r>
          </a:p>
          <a:p>
            <a:r>
              <a:rPr lang="en-US"/>
              <a:t>Solution: Narrow it down</a:t>
            </a:r>
          </a:p>
          <a:p>
            <a:endParaRPr lang="en-US"/>
          </a:p>
          <a:p>
            <a:r>
              <a:rPr lang="en-US"/>
              <a:t>Problem: O*NET descriptor for occupation is inaccurate/outdated</a:t>
            </a:r>
          </a:p>
          <a:p>
            <a:r>
              <a:rPr lang="en-US"/>
              <a:t>Solution: Use the existing code and title and note any essential discrepancies in the proposal</a:t>
            </a:r>
            <a:r>
              <a:rPr lang="en-US" dirty="0"/>
              <a:t> narrative</a:t>
            </a:r>
            <a:endParaRPr lang="en-US"/>
          </a:p>
          <a:p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639247E-575A-4ADD-86B3-ECCB82C5F22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slide10onet">
            <a:hlinkClick r:id="" action="ppaction://media"/>
            <a:extLst>
              <a:ext uri="{FF2B5EF4-FFF2-40B4-BE49-F238E27FC236}">
                <a16:creationId xmlns:a16="http://schemas.microsoft.com/office/drawing/2014/main" id="{C8EC81AA-AB73-47E9-988B-D3C015C44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2"/>
    </mc:Choice>
    <mc:Fallback xmlns="">
      <p:transition spd="slow" advTm="3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5FEA-8C9F-4651-9199-6619115C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FA495-2E53-4279-9626-91C337F65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BC3A93-4EF2-4E81-B5C8-3C52905FB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26" y="241141"/>
            <a:ext cx="9647582" cy="5386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515C4E-0874-4248-94EC-D319F9131D5F}"/>
              </a:ext>
            </a:extLst>
          </p:cNvPr>
          <p:cNvSpPr/>
          <p:nvPr/>
        </p:nvSpPr>
        <p:spPr>
          <a:xfrm>
            <a:off x="1133062" y="1558236"/>
            <a:ext cx="5610085" cy="72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60390689-43E6-4969-BE83-DECAA17608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slide11onet">
            <a:hlinkClick r:id="" action="ppaction://media"/>
            <a:extLst>
              <a:ext uri="{FF2B5EF4-FFF2-40B4-BE49-F238E27FC236}">
                <a16:creationId xmlns:a16="http://schemas.microsoft.com/office/drawing/2014/main" id="{1DA3ACE2-5D3B-4ABA-A01E-20173024D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0039-4C61-4E99-81F2-E62DB583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0" y="512175"/>
            <a:ext cx="11158219" cy="677108"/>
          </a:xfrm>
        </p:spPr>
        <p:txBody>
          <a:bodyPr/>
          <a:lstStyle/>
          <a:p>
            <a:r>
              <a:rPr lang="en-US" dirty="0"/>
              <a:t>Resources for Prospective PIs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A04FB-544B-4C0E-91D5-81FD83881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1725669"/>
            <a:ext cx="10840719" cy="3016210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Presentations: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Overview of the FW-HTF program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Transition-to-Scale proposal category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 to O*NET  (this presentation)</a:t>
            </a:r>
          </a:p>
          <a:p>
            <a:endParaRPr lang="en-US" dirty="0"/>
          </a:p>
          <a:p>
            <a:r>
              <a:rPr lang="en-US" dirty="0"/>
              <a:t>Office Hours: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January 26-27, 2022; 3:30-5 pm Eastern time</a:t>
            </a: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57EC07C5-015D-42D8-89BD-D7D7698A04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slide12onet">
            <a:hlinkClick r:id="" action="ppaction://media"/>
            <a:extLst>
              <a:ext uri="{FF2B5EF4-FFF2-40B4-BE49-F238E27FC236}">
                <a16:creationId xmlns:a16="http://schemas.microsoft.com/office/drawing/2014/main" id="{9F0660A3-44B0-4DFF-A18D-72348AF10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1"/>
    </mc:Choice>
    <mc:Fallback xmlns=""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64A7-F8CE-43F2-8606-65615560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0" y="512175"/>
            <a:ext cx="11158219" cy="135421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US Department of Labor's </a:t>
            </a:r>
            <a:br>
              <a:rPr lang="en-US"/>
            </a:br>
            <a:r>
              <a:rPr lang="en-US"/>
              <a:t>Occupational Information Network (O*NET)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561B-6803-47D2-AE15-EF7FC9462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1800" y="2213349"/>
            <a:ext cx="7579359" cy="3016210"/>
          </a:xfr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Open resource and source of information 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dirty="0"/>
              <a:t>Over 900 US occupations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dirty="0"/>
              <a:t>Maintained by job analysts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Searchable and downloadable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Information about work tasks, required skills and knowledge, context, and training requirements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onetonline.org</a:t>
            </a: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97AAFC77-CD84-45D3-BD51-DB6CE0C4F3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slide2onet">
            <a:hlinkClick r:id="" action="ppaction://media"/>
            <a:extLst>
              <a:ext uri="{FF2B5EF4-FFF2-40B4-BE49-F238E27FC236}">
                <a16:creationId xmlns:a16="http://schemas.microsoft.com/office/drawing/2014/main" id="{4DB58F1D-6AD8-4B11-8611-9C8B35C81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0"/>
    </mc:Choice>
    <mc:Fallback xmlns="">
      <p:transition spd="slow" advTm="3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90FC-9B1C-4659-B5B1-4317887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0" y="1711055"/>
            <a:ext cx="11158219" cy="338554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All proposals are required to specify the O*NET code for their occupation of focus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following slides provide a walkthrough about how to obtain these codes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75A241C6-7B8D-4D95-A9E0-99DF107CF2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slide3onet">
            <a:hlinkClick r:id="" action="ppaction://media"/>
            <a:extLst>
              <a:ext uri="{FF2B5EF4-FFF2-40B4-BE49-F238E27FC236}">
                <a16:creationId xmlns:a16="http://schemas.microsoft.com/office/drawing/2014/main" id="{AF6D72D2-1ACF-4E42-8DA3-640BDFD77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3"/>
    </mc:Choice>
    <mc:Fallback xmlns="">
      <p:transition spd="slow" advTm="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36E7-B148-40C5-9227-C3853145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0" y="512175"/>
            <a:ext cx="11158219" cy="67710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Why Require O*NET Codes?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F025-A9C6-4FB1-8244-38D08B406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1725669"/>
            <a:ext cx="10840719" cy="3877985"/>
          </a:xfr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Convergence research is a means of integrating knowledge, methods, and expertise from different disciplines to solve complex problems focusing on societal needs. 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 primary characteristic of convergence research is that it is </a:t>
            </a:r>
            <a:r>
              <a:rPr lang="en-US" i="1" dirty="0"/>
              <a:t>driven by a specific and compelling problem.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The O*NET code requirement is intended to encourage FW-HTF projects to focus on a specific and compelling problem.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More information about convergence research can be found at https://www.nsf.gov/od/oia/convergence/index.jsp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55A991F-2BB3-4344-9D2A-A814388664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slide4onet">
            <a:hlinkClick r:id="" action="ppaction://media"/>
            <a:extLst>
              <a:ext uri="{FF2B5EF4-FFF2-40B4-BE49-F238E27FC236}">
                <a16:creationId xmlns:a16="http://schemas.microsoft.com/office/drawing/2014/main" id="{16B9FF00-3DD3-4ACC-A5C1-6E0AF6626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64"/>
    </mc:Choice>
    <mc:Fallback xmlns="">
      <p:transition spd="slow" advTm="3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CCB8-8070-4857-B383-519218C7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779FC-167A-4D8B-A4B9-7CB4C9B81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1F4E62-77F8-45C4-8474-7B75A3CCA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920" y="94320"/>
            <a:ext cx="9428480" cy="6110559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9E5303B6-EE1E-411C-8C9F-ECD11DE35B59}"/>
              </a:ext>
            </a:extLst>
          </p:cNvPr>
          <p:cNvSpPr/>
          <p:nvPr/>
        </p:nvSpPr>
        <p:spPr>
          <a:xfrm rot="1320000">
            <a:off x="3493516" y="585724"/>
            <a:ext cx="2733040" cy="508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4onet">
            <a:hlinkClick r:id="" action="ppaction://media"/>
            <a:extLst>
              <a:ext uri="{FF2B5EF4-FFF2-40B4-BE49-F238E27FC236}">
                <a16:creationId xmlns:a16="http://schemas.microsoft.com/office/drawing/2014/main" id="{13754A2E-80E2-44FB-8B15-C09721CA4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Holder 6">
            <a:extLst>
              <a:ext uri="{FF2B5EF4-FFF2-40B4-BE49-F238E27FC236}">
                <a16:creationId xmlns:a16="http://schemas.microsoft.com/office/drawing/2014/main" id="{561F2657-1FA7-4D7D-B910-31883F831E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slide5onet">
            <a:hlinkClick r:id="" action="ppaction://media"/>
            <a:extLst>
              <a:ext uri="{FF2B5EF4-FFF2-40B4-BE49-F238E27FC236}">
                <a16:creationId xmlns:a16="http://schemas.microsoft.com/office/drawing/2014/main" id="{D0E2F447-CA35-48BC-A083-BE3A309B4D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spd="slow" advTm="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CCB8-8070-4857-B383-519218C7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779FC-167A-4D8B-A4B9-7CB4C9B81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1F4E62-77F8-45C4-8474-7B75A3CC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920" y="94320"/>
            <a:ext cx="9428480" cy="6110559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B7A80BB-5B5B-40D5-916B-9AFB5D0227CD}"/>
              </a:ext>
            </a:extLst>
          </p:cNvPr>
          <p:cNvSpPr/>
          <p:nvPr/>
        </p:nvSpPr>
        <p:spPr>
          <a:xfrm rot="9540000">
            <a:off x="5495036" y="1215644"/>
            <a:ext cx="2733040" cy="508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216A205C-FBEF-4359-8803-731D728B14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slide6onet">
            <a:hlinkClick r:id="" action="ppaction://media"/>
            <a:extLst>
              <a:ext uri="{FF2B5EF4-FFF2-40B4-BE49-F238E27FC236}">
                <a16:creationId xmlns:a16="http://schemas.microsoft.com/office/drawing/2014/main" id="{542B5F1D-A730-45DB-B30F-33A13DCF4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9BBB-30C0-423E-94CE-D360ACBD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89741-B331-4B98-AA33-D3A574445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294AF1-C735-4CF1-A1B7-6963455CF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20" y="333869"/>
            <a:ext cx="9103360" cy="5499381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468CF551-3D50-4D4F-B5EC-8369D68BA6DB}"/>
              </a:ext>
            </a:extLst>
          </p:cNvPr>
          <p:cNvSpPr/>
          <p:nvPr/>
        </p:nvSpPr>
        <p:spPr>
          <a:xfrm rot="21480000">
            <a:off x="6744716" y="2526284"/>
            <a:ext cx="2733040" cy="508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DA4D0826-4F7A-41C9-BA17-2E8988FF9C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slide7onet">
            <a:hlinkClick r:id="" action="ppaction://media"/>
            <a:extLst>
              <a:ext uri="{FF2B5EF4-FFF2-40B4-BE49-F238E27FC236}">
                <a16:creationId xmlns:a16="http://schemas.microsoft.com/office/drawing/2014/main" id="{E6346626-5F20-4419-861A-2069D489A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0"/>
    </mc:Choice>
    <mc:Fallback xmlns="">
      <p:transition spd="slow" advTm="2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5FEA-8C9F-4651-9199-6619115C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FA495-2E53-4279-9626-91C337F65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BC3A93-4EF2-4E81-B5C8-3C52905FB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26" y="241141"/>
            <a:ext cx="9647582" cy="5386664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D1747379-AAF4-40BC-BCE1-B4C51C5CF5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slide8onet">
            <a:hlinkClick r:id="" action="ppaction://media"/>
            <a:extLst>
              <a:ext uri="{FF2B5EF4-FFF2-40B4-BE49-F238E27FC236}">
                <a16:creationId xmlns:a16="http://schemas.microsoft.com/office/drawing/2014/main" id="{F44BB6CB-3084-477C-868F-009A3BACC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217B-C68A-4EA1-93AE-3750F9E83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11AF7-D836-4D2D-9DFC-800CE94E3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C62345-25BA-4B3C-A3D2-3EFF4282C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22" y="176081"/>
            <a:ext cx="9766851" cy="5953664"/>
          </a:xfrm>
          <a:prstGeom prst="rect">
            <a:avLst/>
          </a:prstGeom>
        </p:spPr>
      </p:pic>
      <p:sp>
        <p:nvSpPr>
          <p:cNvPr id="6" name="Holder 6">
            <a:extLst>
              <a:ext uri="{FF2B5EF4-FFF2-40B4-BE49-F238E27FC236}">
                <a16:creationId xmlns:a16="http://schemas.microsoft.com/office/drawing/2014/main" id="{D4455E1B-12AF-4DD8-BA72-5FE962843B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228600" y="6382240"/>
            <a:ext cx="76200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CF1A995-96CB-40B0-9902-83AC56CB66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slide9onet">
            <a:hlinkClick r:id="" action="ppaction://media"/>
            <a:extLst>
              <a:ext uri="{FF2B5EF4-FFF2-40B4-BE49-F238E27FC236}">
                <a16:creationId xmlns:a16="http://schemas.microsoft.com/office/drawing/2014/main" id="{606352FB-42A8-424B-AAE5-BF093703A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1"/>
    </mc:Choice>
    <mc:Fallback xmlns="">
      <p:transition spd="slow" advTm="1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130D4AEDE744693A2B2473E0B55A3" ma:contentTypeVersion="13" ma:contentTypeDescription="Create a new document." ma:contentTypeScope="" ma:versionID="d8e48505e6147a79438541a133596a9e">
  <xsd:schema xmlns:xsd="http://www.w3.org/2001/XMLSchema" xmlns:xs="http://www.w3.org/2001/XMLSchema" xmlns:p="http://schemas.microsoft.com/office/2006/metadata/properties" xmlns:ns2="b379402f-2134-43e8-bb8c-e4eb8e0b0fb8" xmlns:ns3="fbab052d-e71a-4419-bea4-cf376ba4258a" targetNamespace="http://schemas.microsoft.com/office/2006/metadata/properties" ma:root="true" ma:fieldsID="74d53581dadd1f5dca02784e8ff6f719" ns2:_="" ns3:_="">
    <xsd:import namespace="b379402f-2134-43e8-bb8c-e4eb8e0b0fb8"/>
    <xsd:import namespace="fbab052d-e71a-4419-bea4-cf376ba42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Descroption" minOccurs="0"/>
                <xsd:element ref="ns3:SharedWithUsers" minOccurs="0"/>
                <xsd:element ref="ns3:SharedWithDetails" minOccurs="0"/>
                <xsd:element ref="ns2:MediaServiceOCR" minOccurs="0"/>
                <xsd:element ref="ns2:Track" minOccurs="0"/>
                <xsd:element ref="ns2:TemplateType" minOccurs="0"/>
                <xsd:element ref="ns2:Verbose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9402f-2134-43e8-bb8c-e4eb8e0b0f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Descroption" ma:index="14" nillable="true" ma:displayName="Description" ma:format="Dropdown" ma:internalName="Descroption">
      <xsd:simpleType>
        <xsd:restriction base="dms:Text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rack" ma:index="18" nillable="true" ma:displayName="Track" ma:format="Dropdown" ma:internalName="Track">
      <xsd:simpleType>
        <xsd:restriction base="dms:Choice">
          <xsd:enumeration value="Planning"/>
          <xsd:enumeration value="Research"/>
          <xsd:enumeration value="TTS"/>
        </xsd:restriction>
      </xsd:simpleType>
    </xsd:element>
    <xsd:element name="TemplateType" ma:index="19" nillable="true" ma:displayName="Document Type" ma:format="Dropdown" ma:internalName="TemplateType">
      <xsd:simpleType>
        <xsd:restriction base="dms:Choice">
          <xsd:enumeration value="Panel Summary"/>
          <xsd:enumeration value="Review"/>
          <xsd:enumeration value="Review Analysis"/>
        </xsd:restriction>
      </xsd:simpleType>
    </xsd:element>
    <xsd:element name="Verbose_x003f_" ma:index="20" nillable="true" ma:displayName="Template Type" ma:format="Dropdown" ma:internalName="Verbose_x003f_">
      <xsd:simpleType>
        <xsd:restriction base="dms:Choice">
          <xsd:enumeration value="Verbose"/>
          <xsd:enumeration value="Minimal"/>
          <xsd:enumeration value="RoboRA"/>
          <xsd:enumeration value="Regula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b052d-e71a-4419-bea4-cf376ba42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option xmlns="b379402f-2134-43e8-bb8c-e4eb8e0b0fb8" xsi:nil="true"/>
    <Verbose_x003f_ xmlns="b379402f-2134-43e8-bb8c-e4eb8e0b0fb8" xsi:nil="true"/>
    <Track xmlns="b379402f-2134-43e8-bb8c-e4eb8e0b0fb8" xsi:nil="true"/>
    <TemplateType xmlns="b379402f-2134-43e8-bb8c-e4eb8e0b0fb8" xsi:nil="true"/>
  </documentManagement>
</p:properties>
</file>

<file path=customXml/itemProps1.xml><?xml version="1.0" encoding="utf-8"?>
<ds:datastoreItem xmlns:ds="http://schemas.openxmlformats.org/officeDocument/2006/customXml" ds:itemID="{F852329F-5903-48F7-B96D-EA512E1D4F52}">
  <ds:schemaRefs>
    <ds:schemaRef ds:uri="b379402f-2134-43e8-bb8c-e4eb8e0b0fb8"/>
    <ds:schemaRef ds:uri="fbab052d-e71a-4419-bea4-cf376ba425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C85C21-576D-43A2-8147-3BEB68F3D8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352533-AADD-434C-8CD9-A706FD72A74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379402f-2134-43e8-bb8c-e4eb8e0b0fb8"/>
    <ds:schemaRef ds:uri="http://purl.org/dc/dcmitype/"/>
    <ds:schemaRef ds:uri="http://schemas.microsoft.com/office/infopath/2007/PartnerControls"/>
    <ds:schemaRef ds:uri="fbab052d-e71a-4419-bea4-cf376ba4258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516</Words>
  <Application>Microsoft Office PowerPoint</Application>
  <PresentationFormat>Widescreen</PresentationFormat>
  <Paragraphs>54</Paragraphs>
  <Slides>12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NSF 22-533 The Future of Work at the Human-Technology Frontier: Core Research</vt:lpstr>
      <vt:lpstr>US Department of Labor's  Occupational Information Network (O*NET)</vt:lpstr>
      <vt:lpstr>All proposals are required to specify the O*NET code for their occupation of focus  The following slides provide a walkthrough about how to obtain these codes</vt:lpstr>
      <vt:lpstr>Why Require O*NET Codes?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your occupation is not listed?</vt:lpstr>
      <vt:lpstr>PowerPoint Presentation</vt:lpstr>
      <vt:lpstr>Resources for Prospective PIs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Behrend, Tara S.</cp:lastModifiedBy>
  <cp:revision>31</cp:revision>
  <dcterms:created xsi:type="dcterms:W3CDTF">2022-01-11T20:00:20Z</dcterms:created>
  <dcterms:modified xsi:type="dcterms:W3CDTF">2022-01-24T14:38:28Z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0x010100975130D4AEDE744693A2B2473E0B55A3</vt:lpwstr>
  </property>
</Properties>
</file>