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6" r:id="rId5"/>
    <p:sldId id="300" r:id="rId6"/>
    <p:sldId id="290" r:id="rId7"/>
    <p:sldId id="296" r:id="rId8"/>
    <p:sldId id="292" r:id="rId9"/>
    <p:sldId id="294" r:id="rId10"/>
    <p:sldId id="299" r:id="rId11"/>
    <p:sldId id="295" r:id="rId12"/>
    <p:sldId id="297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F1E"/>
    <a:srgbClr val="FF2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144DD-E488-E346-8CD8-5ED7494BAEC4}" v="800" dt="2022-03-15T13:22:09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64" autoAdjust="0"/>
    <p:restoredTop sz="86395" autoAdjust="0"/>
  </p:normalViewPr>
  <p:slideViewPr>
    <p:cSldViewPr snapToGrid="0">
      <p:cViewPr varScale="1">
        <p:scale>
          <a:sx n="109" d="100"/>
          <a:sy n="109" d="100"/>
        </p:scale>
        <p:origin x="744" y="82"/>
      </p:cViewPr>
      <p:guideLst>
        <p:guide orient="horz" pos="3576"/>
        <p:guide pos="7272"/>
        <p:guide orient="horz" pos="22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698FA-FEBF-4200-8207-BF5BC98E0AA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DF7A4B-D62D-402E-BDCF-0EF105DC2EB2}">
      <dgm:prSet/>
      <dgm:spPr>
        <a:solidFill>
          <a:srgbClr val="EC6F1E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Solicitation 22-564</a:t>
          </a:r>
        </a:p>
      </dgm:t>
    </dgm:pt>
    <dgm:pt modelId="{5A7191B9-053C-447E-A546-CAE047BF8367}" type="parTrans" cxnId="{5816A07B-E15D-4E04-B198-0E8F9E9FA097}">
      <dgm:prSet/>
      <dgm:spPr/>
      <dgm:t>
        <a:bodyPr/>
        <a:lstStyle/>
        <a:p>
          <a:endParaRPr lang="en-US"/>
        </a:p>
      </dgm:t>
    </dgm:pt>
    <dgm:pt modelId="{0B40E24D-7170-48AD-9D24-6FF228B4A882}" type="sibTrans" cxnId="{5816A07B-E15D-4E04-B198-0E8F9E9FA097}">
      <dgm:prSet/>
      <dgm:spPr/>
      <dgm:t>
        <a:bodyPr/>
        <a:lstStyle/>
        <a:p>
          <a:endParaRPr lang="en-US"/>
        </a:p>
      </dgm:t>
    </dgm:pt>
    <dgm:pt modelId="{7A2D46D9-9EC6-4B27-BE58-6A894AB7BAC0}">
      <dgm:prSet/>
      <dgm:spPr>
        <a:solidFill>
          <a:srgbClr val="EC6F1E"/>
        </a:solidFill>
      </dgm:spPr>
      <dgm:t>
        <a:bodyPr/>
        <a:lstStyle/>
        <a:p>
          <a:r>
            <a:rPr lang="en-US" b="1" dirty="0"/>
            <a:t>Proposal Submission </a:t>
          </a:r>
          <a:r>
            <a:rPr lang="en-US" b="1" u="sng" dirty="0"/>
            <a:t>Deadline</a:t>
          </a:r>
          <a:r>
            <a:rPr lang="en-US" b="1" dirty="0"/>
            <a:t> is May 5, 2022</a:t>
          </a:r>
        </a:p>
      </dgm:t>
    </dgm:pt>
    <dgm:pt modelId="{4BBAC5E5-6DA2-427B-B6C1-E3975976D918}" type="parTrans" cxnId="{8A1D542E-2A0C-4D83-883A-F1860B366E97}">
      <dgm:prSet/>
      <dgm:spPr/>
      <dgm:t>
        <a:bodyPr/>
        <a:lstStyle/>
        <a:p>
          <a:endParaRPr lang="en-US"/>
        </a:p>
      </dgm:t>
    </dgm:pt>
    <dgm:pt modelId="{125F3A5F-D948-4377-9FB2-57CC9C7DEA17}" type="sibTrans" cxnId="{8A1D542E-2A0C-4D83-883A-F1860B366E97}">
      <dgm:prSet/>
      <dgm:spPr/>
      <dgm:t>
        <a:bodyPr/>
        <a:lstStyle/>
        <a:p>
          <a:endParaRPr lang="en-US"/>
        </a:p>
      </dgm:t>
    </dgm:pt>
    <dgm:pt modelId="{A6E74887-463C-4879-B293-74430AE138F4}">
      <dgm:prSet/>
      <dgm:spPr>
        <a:solidFill>
          <a:srgbClr val="EC6F1E"/>
        </a:solidFill>
      </dgm:spPr>
      <dgm:t>
        <a:bodyPr/>
        <a:lstStyle/>
        <a:p>
          <a:r>
            <a:rPr lang="en-US" b="1" dirty="0"/>
            <a:t>Three Proposal Types</a:t>
          </a:r>
        </a:p>
      </dgm:t>
    </dgm:pt>
    <dgm:pt modelId="{A93ED70D-5A62-4776-9607-D7B488EC8CDB}" type="parTrans" cxnId="{9FB7E140-E9C9-4780-A5E4-C4C51E978482}">
      <dgm:prSet/>
      <dgm:spPr/>
      <dgm:t>
        <a:bodyPr/>
        <a:lstStyle/>
        <a:p>
          <a:endParaRPr lang="en-US"/>
        </a:p>
      </dgm:t>
    </dgm:pt>
    <dgm:pt modelId="{4237A795-F4C3-4A91-A01D-93961783386E}" type="sibTrans" cxnId="{9FB7E140-E9C9-4780-A5E4-C4C51E978482}">
      <dgm:prSet/>
      <dgm:spPr/>
      <dgm:t>
        <a:bodyPr/>
        <a:lstStyle/>
        <a:p>
          <a:endParaRPr lang="en-US"/>
        </a:p>
      </dgm:t>
    </dgm:pt>
    <dgm:pt modelId="{2D8364C1-B73E-6F43-95B1-3E3E190B841B}" type="pres">
      <dgm:prSet presAssocID="{761698FA-FEBF-4200-8207-BF5BC98E0AAD}" presName="linear" presStyleCnt="0">
        <dgm:presLayoutVars>
          <dgm:animLvl val="lvl"/>
          <dgm:resizeHandles val="exact"/>
        </dgm:presLayoutVars>
      </dgm:prSet>
      <dgm:spPr/>
    </dgm:pt>
    <dgm:pt modelId="{A7642D16-DD46-1047-8203-F670D7FF56B7}" type="pres">
      <dgm:prSet presAssocID="{9EDF7A4B-D62D-402E-BDCF-0EF105DC2E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BD3F34-7308-5040-B6FD-39055293383A}" type="pres">
      <dgm:prSet presAssocID="{0B40E24D-7170-48AD-9D24-6FF228B4A882}" presName="spacer" presStyleCnt="0"/>
      <dgm:spPr/>
    </dgm:pt>
    <dgm:pt modelId="{E65D0B53-75A5-3748-B4E6-EF1FE9E8B76E}" type="pres">
      <dgm:prSet presAssocID="{7A2D46D9-9EC6-4B27-BE58-6A894AB7BA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098750-5F6F-CB43-A4EE-E8B970612174}" type="pres">
      <dgm:prSet presAssocID="{125F3A5F-D948-4377-9FB2-57CC9C7DEA17}" presName="spacer" presStyleCnt="0"/>
      <dgm:spPr/>
    </dgm:pt>
    <dgm:pt modelId="{A3AE60A8-1A07-F14D-95D4-44EA94B610E1}" type="pres">
      <dgm:prSet presAssocID="{A6E74887-463C-4879-B293-74430AE138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DF260D-6FA1-D44E-A14D-8485CB072C50}" type="presOf" srcId="{A6E74887-463C-4879-B293-74430AE138F4}" destId="{A3AE60A8-1A07-F14D-95D4-44EA94B610E1}" srcOrd="0" destOrd="0" presId="urn:microsoft.com/office/officeart/2005/8/layout/vList2"/>
    <dgm:cxn modelId="{C50B5C1A-A94F-D043-A564-A8CACBFCF8AA}" type="presOf" srcId="{7A2D46D9-9EC6-4B27-BE58-6A894AB7BAC0}" destId="{E65D0B53-75A5-3748-B4E6-EF1FE9E8B76E}" srcOrd="0" destOrd="0" presId="urn:microsoft.com/office/officeart/2005/8/layout/vList2"/>
    <dgm:cxn modelId="{8A1D542E-2A0C-4D83-883A-F1860B366E97}" srcId="{761698FA-FEBF-4200-8207-BF5BC98E0AAD}" destId="{7A2D46D9-9EC6-4B27-BE58-6A894AB7BAC0}" srcOrd="1" destOrd="0" parTransId="{4BBAC5E5-6DA2-427B-B6C1-E3975976D918}" sibTransId="{125F3A5F-D948-4377-9FB2-57CC9C7DEA17}"/>
    <dgm:cxn modelId="{9FB7E140-E9C9-4780-A5E4-C4C51E978482}" srcId="{761698FA-FEBF-4200-8207-BF5BC98E0AAD}" destId="{A6E74887-463C-4879-B293-74430AE138F4}" srcOrd="2" destOrd="0" parTransId="{A93ED70D-5A62-4776-9607-D7B488EC8CDB}" sibTransId="{4237A795-F4C3-4A91-A01D-93961783386E}"/>
    <dgm:cxn modelId="{8E44A048-6EA4-5E40-8E7F-92569C85077D}" type="presOf" srcId="{761698FA-FEBF-4200-8207-BF5BC98E0AAD}" destId="{2D8364C1-B73E-6F43-95B1-3E3E190B841B}" srcOrd="0" destOrd="0" presId="urn:microsoft.com/office/officeart/2005/8/layout/vList2"/>
    <dgm:cxn modelId="{5816A07B-E15D-4E04-B198-0E8F9E9FA097}" srcId="{761698FA-FEBF-4200-8207-BF5BC98E0AAD}" destId="{9EDF7A4B-D62D-402E-BDCF-0EF105DC2EB2}" srcOrd="0" destOrd="0" parTransId="{5A7191B9-053C-447E-A546-CAE047BF8367}" sibTransId="{0B40E24D-7170-48AD-9D24-6FF228B4A882}"/>
    <dgm:cxn modelId="{B1C649C0-171F-9144-9DAC-8946F16B3BB8}" type="presOf" srcId="{9EDF7A4B-D62D-402E-BDCF-0EF105DC2EB2}" destId="{A7642D16-DD46-1047-8203-F670D7FF56B7}" srcOrd="0" destOrd="0" presId="urn:microsoft.com/office/officeart/2005/8/layout/vList2"/>
    <dgm:cxn modelId="{86609924-7C35-DE44-BE55-1E0A4FDA22EB}" type="presParOf" srcId="{2D8364C1-B73E-6F43-95B1-3E3E190B841B}" destId="{A7642D16-DD46-1047-8203-F670D7FF56B7}" srcOrd="0" destOrd="0" presId="urn:microsoft.com/office/officeart/2005/8/layout/vList2"/>
    <dgm:cxn modelId="{EF889AB2-5B7E-8A48-AEA2-937416736C24}" type="presParOf" srcId="{2D8364C1-B73E-6F43-95B1-3E3E190B841B}" destId="{3FBD3F34-7308-5040-B6FD-39055293383A}" srcOrd="1" destOrd="0" presId="urn:microsoft.com/office/officeart/2005/8/layout/vList2"/>
    <dgm:cxn modelId="{FBE8561F-D0AF-8140-A772-36E9E19DD2C1}" type="presParOf" srcId="{2D8364C1-B73E-6F43-95B1-3E3E190B841B}" destId="{E65D0B53-75A5-3748-B4E6-EF1FE9E8B76E}" srcOrd="2" destOrd="0" presId="urn:microsoft.com/office/officeart/2005/8/layout/vList2"/>
    <dgm:cxn modelId="{B68815A7-7D6E-B342-A9A3-76454A80C176}" type="presParOf" srcId="{2D8364C1-B73E-6F43-95B1-3E3E190B841B}" destId="{1D098750-5F6F-CB43-A4EE-E8B970612174}" srcOrd="3" destOrd="0" presId="urn:microsoft.com/office/officeart/2005/8/layout/vList2"/>
    <dgm:cxn modelId="{232362AF-89D3-1840-BCAA-6628880DE36E}" type="presParOf" srcId="{2D8364C1-B73E-6F43-95B1-3E3E190B841B}" destId="{A3AE60A8-1A07-F14D-95D4-44EA94B610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50742-70CF-41B4-8A5E-5AC83A9F5674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FA5906-9437-4237-B8B3-BD037858D721}">
      <dgm:prSet/>
      <dgm:spPr>
        <a:solidFill>
          <a:srgbClr val="EC6F1E"/>
        </a:solidFill>
      </dgm:spPr>
      <dgm:t>
        <a:bodyPr/>
        <a:lstStyle/>
        <a:p>
          <a:r>
            <a:rPr lang="en-US" b="1" dirty="0"/>
            <a:t>Planning Grants</a:t>
          </a:r>
        </a:p>
      </dgm:t>
    </dgm:pt>
    <dgm:pt modelId="{8513B0BC-BC9C-4CE4-ADA5-0A190F9CA561}" type="parTrans" cxnId="{2B09790C-D9BC-4462-9D7A-44644FD51135}">
      <dgm:prSet/>
      <dgm:spPr/>
      <dgm:t>
        <a:bodyPr/>
        <a:lstStyle/>
        <a:p>
          <a:endParaRPr lang="en-US"/>
        </a:p>
      </dgm:t>
    </dgm:pt>
    <dgm:pt modelId="{27029B3B-F70F-4C11-8E7B-D2D592BE5A32}" type="sibTrans" cxnId="{2B09790C-D9BC-4462-9D7A-44644FD51135}">
      <dgm:prSet/>
      <dgm:spPr/>
      <dgm:t>
        <a:bodyPr/>
        <a:lstStyle/>
        <a:p>
          <a:endParaRPr lang="en-US"/>
        </a:p>
      </dgm:t>
    </dgm:pt>
    <dgm:pt modelId="{85A81CB6-ACE0-4F7D-ACEF-1B9F0591BE17}">
      <dgm:prSet/>
      <dgm:spPr>
        <a:solidFill>
          <a:srgbClr val="EC6F1E"/>
        </a:solidFill>
      </dgm:spPr>
      <dgm:t>
        <a:bodyPr/>
        <a:lstStyle/>
        <a:p>
          <a:r>
            <a:rPr lang="en-US" b="1" dirty="0"/>
            <a:t>Conference Grants</a:t>
          </a:r>
        </a:p>
      </dgm:t>
    </dgm:pt>
    <dgm:pt modelId="{BEF19053-1AE7-4E56-999D-BC69741992F1}" type="parTrans" cxnId="{2260BD1A-7E7D-408A-8485-72268C3D9D0F}">
      <dgm:prSet/>
      <dgm:spPr/>
      <dgm:t>
        <a:bodyPr/>
        <a:lstStyle/>
        <a:p>
          <a:endParaRPr lang="en-US"/>
        </a:p>
      </dgm:t>
    </dgm:pt>
    <dgm:pt modelId="{254A98F7-E337-4822-8E3C-98035CF46599}" type="sibTrans" cxnId="{2260BD1A-7E7D-408A-8485-72268C3D9D0F}">
      <dgm:prSet/>
      <dgm:spPr/>
      <dgm:t>
        <a:bodyPr/>
        <a:lstStyle/>
        <a:p>
          <a:endParaRPr lang="en-US"/>
        </a:p>
      </dgm:t>
    </dgm:pt>
    <dgm:pt modelId="{47950421-B7E6-419F-B372-C22F4FAD4CFF}">
      <dgm:prSet/>
      <dgm:spPr>
        <a:solidFill>
          <a:srgbClr val="EC6F1E"/>
        </a:solidFill>
      </dgm:spPr>
      <dgm:t>
        <a:bodyPr/>
        <a:lstStyle/>
        <a:p>
          <a:r>
            <a:rPr lang="en-US" b="1" dirty="0"/>
            <a:t>Research Grants</a:t>
          </a:r>
        </a:p>
      </dgm:t>
    </dgm:pt>
    <dgm:pt modelId="{B2AE28C9-D8E5-4F6A-BB46-8A73E86A48A0}" type="parTrans" cxnId="{711DC582-AD0C-4ADB-B72D-F26B6BCA84A1}">
      <dgm:prSet/>
      <dgm:spPr/>
      <dgm:t>
        <a:bodyPr/>
        <a:lstStyle/>
        <a:p>
          <a:endParaRPr lang="en-US"/>
        </a:p>
      </dgm:t>
    </dgm:pt>
    <dgm:pt modelId="{8A687AED-B1E5-41F1-BAFC-77A81B04DDB9}" type="sibTrans" cxnId="{711DC582-AD0C-4ADB-B72D-F26B6BCA84A1}">
      <dgm:prSet/>
      <dgm:spPr/>
      <dgm:t>
        <a:bodyPr/>
        <a:lstStyle/>
        <a:p>
          <a:endParaRPr lang="en-US"/>
        </a:p>
      </dgm:t>
    </dgm:pt>
    <dgm:pt modelId="{A5CBBCE5-82B7-DB42-963A-7CA275D00284}" type="pres">
      <dgm:prSet presAssocID="{1B750742-70CF-41B4-8A5E-5AC83A9F5674}" presName="linear" presStyleCnt="0">
        <dgm:presLayoutVars>
          <dgm:dir/>
          <dgm:animLvl val="lvl"/>
          <dgm:resizeHandles val="exact"/>
        </dgm:presLayoutVars>
      </dgm:prSet>
      <dgm:spPr/>
    </dgm:pt>
    <dgm:pt modelId="{E6A7DA07-F0CD-724A-891F-DD518824A3A4}" type="pres">
      <dgm:prSet presAssocID="{DCFA5906-9437-4237-B8B3-BD037858D721}" presName="parentLin" presStyleCnt="0"/>
      <dgm:spPr/>
    </dgm:pt>
    <dgm:pt modelId="{CC777C74-CAAF-7F4F-AF6B-7F84929852EA}" type="pres">
      <dgm:prSet presAssocID="{DCFA5906-9437-4237-B8B3-BD037858D721}" presName="parentLeftMargin" presStyleLbl="node1" presStyleIdx="0" presStyleCnt="3"/>
      <dgm:spPr/>
    </dgm:pt>
    <dgm:pt modelId="{55E3D704-2A94-3247-BDFB-9296FC324A0B}" type="pres">
      <dgm:prSet presAssocID="{DCFA5906-9437-4237-B8B3-BD037858D7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52A616-1CE8-D04B-88C1-BF9C031A2E8B}" type="pres">
      <dgm:prSet presAssocID="{DCFA5906-9437-4237-B8B3-BD037858D721}" presName="negativeSpace" presStyleCnt="0"/>
      <dgm:spPr/>
    </dgm:pt>
    <dgm:pt modelId="{19BDA1AD-0710-054A-B518-1E1638E554E3}" type="pres">
      <dgm:prSet presAssocID="{DCFA5906-9437-4237-B8B3-BD037858D721}" presName="childText" presStyleLbl="conFgAcc1" presStyleIdx="0" presStyleCnt="3">
        <dgm:presLayoutVars>
          <dgm:bulletEnabled val="1"/>
        </dgm:presLayoutVars>
      </dgm:prSet>
      <dgm:spPr/>
    </dgm:pt>
    <dgm:pt modelId="{F41C1EE2-1F5B-194D-80DA-86F0B839936F}" type="pres">
      <dgm:prSet presAssocID="{27029B3B-F70F-4C11-8E7B-D2D592BE5A32}" presName="spaceBetweenRectangles" presStyleCnt="0"/>
      <dgm:spPr/>
    </dgm:pt>
    <dgm:pt modelId="{6D1EB1D8-A831-9D47-8773-765DE5D3E8CE}" type="pres">
      <dgm:prSet presAssocID="{85A81CB6-ACE0-4F7D-ACEF-1B9F0591BE17}" presName="parentLin" presStyleCnt="0"/>
      <dgm:spPr/>
    </dgm:pt>
    <dgm:pt modelId="{A090F7D7-1D9C-F644-B6BE-E54218574D38}" type="pres">
      <dgm:prSet presAssocID="{85A81CB6-ACE0-4F7D-ACEF-1B9F0591BE17}" presName="parentLeftMargin" presStyleLbl="node1" presStyleIdx="0" presStyleCnt="3"/>
      <dgm:spPr/>
    </dgm:pt>
    <dgm:pt modelId="{84667892-EF15-A446-A13A-18371E5BFCD0}" type="pres">
      <dgm:prSet presAssocID="{85A81CB6-ACE0-4F7D-ACEF-1B9F0591BE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5CE84A-A04A-4240-9708-8BD0223897F7}" type="pres">
      <dgm:prSet presAssocID="{85A81CB6-ACE0-4F7D-ACEF-1B9F0591BE17}" presName="negativeSpace" presStyleCnt="0"/>
      <dgm:spPr/>
    </dgm:pt>
    <dgm:pt modelId="{4A31A8C5-C299-E541-BB6B-121362761671}" type="pres">
      <dgm:prSet presAssocID="{85A81CB6-ACE0-4F7D-ACEF-1B9F0591BE17}" presName="childText" presStyleLbl="conFgAcc1" presStyleIdx="1" presStyleCnt="3">
        <dgm:presLayoutVars>
          <dgm:bulletEnabled val="1"/>
        </dgm:presLayoutVars>
      </dgm:prSet>
      <dgm:spPr/>
    </dgm:pt>
    <dgm:pt modelId="{1A06BD2A-1A16-F84F-9A3D-064D8D7DAD59}" type="pres">
      <dgm:prSet presAssocID="{254A98F7-E337-4822-8E3C-98035CF46599}" presName="spaceBetweenRectangles" presStyleCnt="0"/>
      <dgm:spPr/>
    </dgm:pt>
    <dgm:pt modelId="{22D0A7D3-1190-B94A-92D1-2954E975B357}" type="pres">
      <dgm:prSet presAssocID="{47950421-B7E6-419F-B372-C22F4FAD4CFF}" presName="parentLin" presStyleCnt="0"/>
      <dgm:spPr/>
    </dgm:pt>
    <dgm:pt modelId="{2ED58EC3-8808-0748-BCFB-E85AC4381888}" type="pres">
      <dgm:prSet presAssocID="{47950421-B7E6-419F-B372-C22F4FAD4CFF}" presName="parentLeftMargin" presStyleLbl="node1" presStyleIdx="1" presStyleCnt="3"/>
      <dgm:spPr/>
    </dgm:pt>
    <dgm:pt modelId="{3FC6752A-EB97-3247-A76C-962BF331C202}" type="pres">
      <dgm:prSet presAssocID="{47950421-B7E6-419F-B372-C22F4FAD4C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84001EA-E07F-3A44-9585-D0DF32B4CE55}" type="pres">
      <dgm:prSet presAssocID="{47950421-B7E6-419F-B372-C22F4FAD4CFF}" presName="negativeSpace" presStyleCnt="0"/>
      <dgm:spPr/>
    </dgm:pt>
    <dgm:pt modelId="{D6FFD073-5796-F244-A738-D4EF13F58059}" type="pres">
      <dgm:prSet presAssocID="{47950421-B7E6-419F-B372-C22F4FAD4C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09790C-D9BC-4462-9D7A-44644FD51135}" srcId="{1B750742-70CF-41B4-8A5E-5AC83A9F5674}" destId="{DCFA5906-9437-4237-B8B3-BD037858D721}" srcOrd="0" destOrd="0" parTransId="{8513B0BC-BC9C-4CE4-ADA5-0A190F9CA561}" sibTransId="{27029B3B-F70F-4C11-8E7B-D2D592BE5A32}"/>
    <dgm:cxn modelId="{2260BD1A-7E7D-408A-8485-72268C3D9D0F}" srcId="{1B750742-70CF-41B4-8A5E-5AC83A9F5674}" destId="{85A81CB6-ACE0-4F7D-ACEF-1B9F0591BE17}" srcOrd="1" destOrd="0" parTransId="{BEF19053-1AE7-4E56-999D-BC69741992F1}" sibTransId="{254A98F7-E337-4822-8E3C-98035CF46599}"/>
    <dgm:cxn modelId="{4DF2365D-7642-124B-9866-60DE887FCADC}" type="presOf" srcId="{85A81CB6-ACE0-4F7D-ACEF-1B9F0591BE17}" destId="{84667892-EF15-A446-A13A-18371E5BFCD0}" srcOrd="1" destOrd="0" presId="urn:microsoft.com/office/officeart/2005/8/layout/list1"/>
    <dgm:cxn modelId="{0460EE71-2B3A-DE42-8B2D-AC56146542F1}" type="presOf" srcId="{47950421-B7E6-419F-B372-C22F4FAD4CFF}" destId="{3FC6752A-EB97-3247-A76C-962BF331C202}" srcOrd="1" destOrd="0" presId="urn:microsoft.com/office/officeart/2005/8/layout/list1"/>
    <dgm:cxn modelId="{B9595A53-6D56-764E-AE27-827C7C1AE058}" type="presOf" srcId="{1B750742-70CF-41B4-8A5E-5AC83A9F5674}" destId="{A5CBBCE5-82B7-DB42-963A-7CA275D00284}" srcOrd="0" destOrd="0" presId="urn:microsoft.com/office/officeart/2005/8/layout/list1"/>
    <dgm:cxn modelId="{711DC582-AD0C-4ADB-B72D-F26B6BCA84A1}" srcId="{1B750742-70CF-41B4-8A5E-5AC83A9F5674}" destId="{47950421-B7E6-419F-B372-C22F4FAD4CFF}" srcOrd="2" destOrd="0" parTransId="{B2AE28C9-D8E5-4F6A-BB46-8A73E86A48A0}" sibTransId="{8A687AED-B1E5-41F1-BAFC-77A81B04DDB9}"/>
    <dgm:cxn modelId="{21FE378C-01A2-8E49-ABD3-C2A980DE0A3F}" type="presOf" srcId="{47950421-B7E6-419F-B372-C22F4FAD4CFF}" destId="{2ED58EC3-8808-0748-BCFB-E85AC4381888}" srcOrd="0" destOrd="0" presId="urn:microsoft.com/office/officeart/2005/8/layout/list1"/>
    <dgm:cxn modelId="{C04547A6-9000-8046-A79E-C1B8DA5A508D}" type="presOf" srcId="{85A81CB6-ACE0-4F7D-ACEF-1B9F0591BE17}" destId="{A090F7D7-1D9C-F644-B6BE-E54218574D38}" srcOrd="0" destOrd="0" presId="urn:microsoft.com/office/officeart/2005/8/layout/list1"/>
    <dgm:cxn modelId="{B290D6C4-DBD5-8B48-95AD-50A2EDABCF8F}" type="presOf" srcId="{DCFA5906-9437-4237-B8B3-BD037858D721}" destId="{55E3D704-2A94-3247-BDFB-9296FC324A0B}" srcOrd="1" destOrd="0" presId="urn:microsoft.com/office/officeart/2005/8/layout/list1"/>
    <dgm:cxn modelId="{FCEC04FF-FF1A-BF4B-9203-618E54FAA73E}" type="presOf" srcId="{DCFA5906-9437-4237-B8B3-BD037858D721}" destId="{CC777C74-CAAF-7F4F-AF6B-7F84929852EA}" srcOrd="0" destOrd="0" presId="urn:microsoft.com/office/officeart/2005/8/layout/list1"/>
    <dgm:cxn modelId="{1CF1B1BA-D019-6543-B68F-97A412B1A10D}" type="presParOf" srcId="{A5CBBCE5-82B7-DB42-963A-7CA275D00284}" destId="{E6A7DA07-F0CD-724A-891F-DD518824A3A4}" srcOrd="0" destOrd="0" presId="urn:microsoft.com/office/officeart/2005/8/layout/list1"/>
    <dgm:cxn modelId="{5F64B0BB-5E59-5040-8570-1D304415604A}" type="presParOf" srcId="{E6A7DA07-F0CD-724A-891F-DD518824A3A4}" destId="{CC777C74-CAAF-7F4F-AF6B-7F84929852EA}" srcOrd="0" destOrd="0" presId="urn:microsoft.com/office/officeart/2005/8/layout/list1"/>
    <dgm:cxn modelId="{70159279-E40A-C443-9D7E-69D195DD1EC6}" type="presParOf" srcId="{E6A7DA07-F0CD-724A-891F-DD518824A3A4}" destId="{55E3D704-2A94-3247-BDFB-9296FC324A0B}" srcOrd="1" destOrd="0" presId="urn:microsoft.com/office/officeart/2005/8/layout/list1"/>
    <dgm:cxn modelId="{5769C7BE-CEF4-F141-85B7-25F3C2B3AF7D}" type="presParOf" srcId="{A5CBBCE5-82B7-DB42-963A-7CA275D00284}" destId="{1852A616-1CE8-D04B-88C1-BF9C031A2E8B}" srcOrd="1" destOrd="0" presId="urn:microsoft.com/office/officeart/2005/8/layout/list1"/>
    <dgm:cxn modelId="{01CA658E-B237-CF42-8D1F-4F3CE22C66D4}" type="presParOf" srcId="{A5CBBCE5-82B7-DB42-963A-7CA275D00284}" destId="{19BDA1AD-0710-054A-B518-1E1638E554E3}" srcOrd="2" destOrd="0" presId="urn:microsoft.com/office/officeart/2005/8/layout/list1"/>
    <dgm:cxn modelId="{71442F95-C4DD-0341-B8BE-AAC18DA2806B}" type="presParOf" srcId="{A5CBBCE5-82B7-DB42-963A-7CA275D00284}" destId="{F41C1EE2-1F5B-194D-80DA-86F0B839936F}" srcOrd="3" destOrd="0" presId="urn:microsoft.com/office/officeart/2005/8/layout/list1"/>
    <dgm:cxn modelId="{B31B56AF-B1D8-E649-9919-396C4EC995E1}" type="presParOf" srcId="{A5CBBCE5-82B7-DB42-963A-7CA275D00284}" destId="{6D1EB1D8-A831-9D47-8773-765DE5D3E8CE}" srcOrd="4" destOrd="0" presId="urn:microsoft.com/office/officeart/2005/8/layout/list1"/>
    <dgm:cxn modelId="{145A0C81-B252-A644-81DF-9A6718603591}" type="presParOf" srcId="{6D1EB1D8-A831-9D47-8773-765DE5D3E8CE}" destId="{A090F7D7-1D9C-F644-B6BE-E54218574D38}" srcOrd="0" destOrd="0" presId="urn:microsoft.com/office/officeart/2005/8/layout/list1"/>
    <dgm:cxn modelId="{C9B772EC-2175-C74E-8EE0-43D3C8070985}" type="presParOf" srcId="{6D1EB1D8-A831-9D47-8773-765DE5D3E8CE}" destId="{84667892-EF15-A446-A13A-18371E5BFCD0}" srcOrd="1" destOrd="0" presId="urn:microsoft.com/office/officeart/2005/8/layout/list1"/>
    <dgm:cxn modelId="{8E7026F6-DA46-4A40-A3D5-AB9B9E5450B5}" type="presParOf" srcId="{A5CBBCE5-82B7-DB42-963A-7CA275D00284}" destId="{F35CE84A-A04A-4240-9708-8BD0223897F7}" srcOrd="5" destOrd="0" presId="urn:microsoft.com/office/officeart/2005/8/layout/list1"/>
    <dgm:cxn modelId="{8F00E3E3-9192-3448-AB68-412EF9882A1D}" type="presParOf" srcId="{A5CBBCE5-82B7-DB42-963A-7CA275D00284}" destId="{4A31A8C5-C299-E541-BB6B-121362761671}" srcOrd="6" destOrd="0" presId="urn:microsoft.com/office/officeart/2005/8/layout/list1"/>
    <dgm:cxn modelId="{6AEA5A5C-B5C3-BE42-83AE-61ECB7B0CF40}" type="presParOf" srcId="{A5CBBCE5-82B7-DB42-963A-7CA275D00284}" destId="{1A06BD2A-1A16-F84F-9A3D-064D8D7DAD59}" srcOrd="7" destOrd="0" presId="urn:microsoft.com/office/officeart/2005/8/layout/list1"/>
    <dgm:cxn modelId="{2C6940E0-5EE6-F445-A3AA-666802AA0126}" type="presParOf" srcId="{A5CBBCE5-82B7-DB42-963A-7CA275D00284}" destId="{22D0A7D3-1190-B94A-92D1-2954E975B357}" srcOrd="8" destOrd="0" presId="urn:microsoft.com/office/officeart/2005/8/layout/list1"/>
    <dgm:cxn modelId="{D14A34B2-3E39-874D-BAC8-7F0F60CFF03D}" type="presParOf" srcId="{22D0A7D3-1190-B94A-92D1-2954E975B357}" destId="{2ED58EC3-8808-0748-BCFB-E85AC4381888}" srcOrd="0" destOrd="0" presId="urn:microsoft.com/office/officeart/2005/8/layout/list1"/>
    <dgm:cxn modelId="{F3A83DB2-63E9-0942-B089-29B8D7246BEC}" type="presParOf" srcId="{22D0A7D3-1190-B94A-92D1-2954E975B357}" destId="{3FC6752A-EB97-3247-A76C-962BF331C202}" srcOrd="1" destOrd="0" presId="urn:microsoft.com/office/officeart/2005/8/layout/list1"/>
    <dgm:cxn modelId="{D04DFF05-40F8-3F45-8D03-B0EDB6163520}" type="presParOf" srcId="{A5CBBCE5-82B7-DB42-963A-7CA275D00284}" destId="{784001EA-E07F-3A44-9585-D0DF32B4CE55}" srcOrd="9" destOrd="0" presId="urn:microsoft.com/office/officeart/2005/8/layout/list1"/>
    <dgm:cxn modelId="{44CB40C1-A2F0-8B4B-96C7-2A610DCE75F4}" type="presParOf" srcId="{A5CBBCE5-82B7-DB42-963A-7CA275D00284}" destId="{D6FFD073-5796-F244-A738-D4EF13F580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42D16-DD46-1047-8203-F670D7FF56B7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rgbClr val="EC6F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bg1"/>
              </a:solidFill>
            </a:rPr>
            <a:t>Solicitation 22-564</a:t>
          </a:r>
        </a:p>
      </dsp:txBody>
      <dsp:txXfrm>
        <a:off x="85326" y="89089"/>
        <a:ext cx="6092988" cy="1577254"/>
      </dsp:txXfrm>
    </dsp:sp>
    <dsp:sp modelId="{E65D0B53-75A5-3748-B4E6-EF1FE9E8B76E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rgbClr val="EC6F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Proposal Submission </a:t>
          </a:r>
          <a:r>
            <a:rPr lang="en-US" sz="4400" b="1" u="sng" kern="1200" dirty="0"/>
            <a:t>Deadline</a:t>
          </a:r>
          <a:r>
            <a:rPr lang="en-US" sz="4400" b="1" kern="1200" dirty="0"/>
            <a:t> is May 5, 2022</a:t>
          </a:r>
        </a:p>
      </dsp:txBody>
      <dsp:txXfrm>
        <a:off x="85326" y="1963716"/>
        <a:ext cx="6092988" cy="1577254"/>
      </dsp:txXfrm>
    </dsp:sp>
    <dsp:sp modelId="{A3AE60A8-1A07-F14D-95D4-44EA94B610E1}">
      <dsp:nvSpPr>
        <dsp:cNvPr id="0" name=""/>
        <dsp:cNvSpPr/>
      </dsp:nvSpPr>
      <dsp:spPr>
        <a:xfrm>
          <a:off x="0" y="3753017"/>
          <a:ext cx="6263640" cy="1747906"/>
        </a:xfrm>
        <a:prstGeom prst="roundRect">
          <a:avLst/>
        </a:prstGeom>
        <a:solidFill>
          <a:srgbClr val="EC6F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Three Proposal Types</a:t>
          </a:r>
        </a:p>
      </dsp:txBody>
      <dsp:txXfrm>
        <a:off x="85326" y="3838343"/>
        <a:ext cx="6092988" cy="1577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DA1AD-0710-054A-B518-1E1638E554E3}">
      <dsp:nvSpPr>
        <dsp:cNvPr id="0" name=""/>
        <dsp:cNvSpPr/>
      </dsp:nvSpPr>
      <dsp:spPr>
        <a:xfrm>
          <a:off x="0" y="729143"/>
          <a:ext cx="626364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3D704-2A94-3247-BDFB-9296FC324A0B}">
      <dsp:nvSpPr>
        <dsp:cNvPr id="0" name=""/>
        <dsp:cNvSpPr/>
      </dsp:nvSpPr>
      <dsp:spPr>
        <a:xfrm>
          <a:off x="313182" y="138743"/>
          <a:ext cx="4384548" cy="1180800"/>
        </a:xfrm>
        <a:prstGeom prst="roundRect">
          <a:avLst/>
        </a:prstGeom>
        <a:solidFill>
          <a:srgbClr val="EC6F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Planning Grants</a:t>
          </a:r>
        </a:p>
      </dsp:txBody>
      <dsp:txXfrm>
        <a:off x="370824" y="196385"/>
        <a:ext cx="4269264" cy="1065516"/>
      </dsp:txXfrm>
    </dsp:sp>
    <dsp:sp modelId="{4A31A8C5-C299-E541-BB6B-121362761671}">
      <dsp:nvSpPr>
        <dsp:cNvPr id="0" name=""/>
        <dsp:cNvSpPr/>
      </dsp:nvSpPr>
      <dsp:spPr>
        <a:xfrm>
          <a:off x="0" y="2543544"/>
          <a:ext cx="626364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67892-EF15-A446-A13A-18371E5BFCD0}">
      <dsp:nvSpPr>
        <dsp:cNvPr id="0" name=""/>
        <dsp:cNvSpPr/>
      </dsp:nvSpPr>
      <dsp:spPr>
        <a:xfrm>
          <a:off x="313182" y="1953143"/>
          <a:ext cx="4384548" cy="1180800"/>
        </a:xfrm>
        <a:prstGeom prst="roundRect">
          <a:avLst/>
        </a:prstGeom>
        <a:solidFill>
          <a:srgbClr val="EC6F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Conference Grants</a:t>
          </a:r>
        </a:p>
      </dsp:txBody>
      <dsp:txXfrm>
        <a:off x="370824" y="2010785"/>
        <a:ext cx="4269264" cy="1065516"/>
      </dsp:txXfrm>
    </dsp:sp>
    <dsp:sp modelId="{D6FFD073-5796-F244-A738-D4EF13F58059}">
      <dsp:nvSpPr>
        <dsp:cNvPr id="0" name=""/>
        <dsp:cNvSpPr/>
      </dsp:nvSpPr>
      <dsp:spPr>
        <a:xfrm>
          <a:off x="0" y="4357944"/>
          <a:ext cx="626364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6752A-EB97-3247-A76C-962BF331C202}">
      <dsp:nvSpPr>
        <dsp:cNvPr id="0" name=""/>
        <dsp:cNvSpPr/>
      </dsp:nvSpPr>
      <dsp:spPr>
        <a:xfrm>
          <a:off x="313182" y="3767544"/>
          <a:ext cx="4384548" cy="1180800"/>
        </a:xfrm>
        <a:prstGeom prst="roundRect">
          <a:avLst/>
        </a:prstGeom>
        <a:solidFill>
          <a:srgbClr val="EC6F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Research Grants</a:t>
          </a:r>
        </a:p>
      </dsp:txBody>
      <dsp:txXfrm>
        <a:off x="370824" y="3825186"/>
        <a:ext cx="4269264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BB6BF-C33F-4392-BC3D-2E27EB2B75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4349A-219E-45A4-A6E4-E9799664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3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7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9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3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1816E1-7D1A-4668-B4F5-B746A8C9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24130C-95CE-4A6E-BD86-9510E8519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8602E-4EA1-4653-BE2D-3B962244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EF0BB-CF22-43B5-ADB4-4B24AC1C7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EA649-8AF4-4F2F-9A21-0E5C491AA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2662E2-DF3B-4976-B382-E855B344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0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E17384-A5DB-45C3-8DF6-A047BD10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B080F-1562-4A3B-A14A-1B556FAF8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0B0DB3-9E04-4EC3-9B5D-2DCA8764B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C517D5-C28A-4B40-A8A3-5BE8348B1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5871ED-BE21-4160-99D0-D7F9405B7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12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EE496-80F9-4FF5-A92B-3EA3F4C869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" y="6021658"/>
            <a:ext cx="743256" cy="74714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56B8CB-54D0-417F-A936-24C84F1B6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" descr="  ">
            <a:extLst>
              <a:ext uri="{FF2B5EF4-FFF2-40B4-BE49-F238E27FC236}">
                <a16:creationId xmlns:a16="http://schemas.microsoft.com/office/drawing/2014/main" id="{6BB047E4-A08F-468E-AA2B-A2EF5108184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fl" descr="  ">
            <a:extLst>
              <a:ext uri="{FF2B5EF4-FFF2-40B4-BE49-F238E27FC236}">
                <a16:creationId xmlns:a16="http://schemas.microsoft.com/office/drawing/2014/main" id="{0820F166-3594-4495-AE51-0DFC44CF805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5527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9E94B-0035-43AB-983A-FEEEEEFF0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16DCC95-DEE7-4B10-8A6A-BF1D5F94D5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0626" y="593387"/>
            <a:ext cx="3428998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Strengthening American Infrastructure</a:t>
            </a:r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9683BF1A-2330-4931-93BE-EA3DBBD63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57" y="4472748"/>
            <a:ext cx="1052736" cy="105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626" y="5676900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Informational Webinar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March 15,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8655-A95A-4356-B75E-D0276EA6A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9E94B-0035-43AB-983A-FEEEEEFF0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16DCC95-DEE7-4B10-8A6A-BF1D5F94D5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0626" y="593387"/>
            <a:ext cx="3428998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Strengthening American Infrastructure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(SAI)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626" y="5676900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Informational Webinar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March 15, 2022</a:t>
            </a:r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9683BF1A-2330-4931-93BE-EA3DBBD63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57" y="4472748"/>
            <a:ext cx="1052736" cy="10582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8655-A95A-4356-B75E-D0276EA6A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7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3D200C-1995-F54A-8F38-6DF0299F8A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Span of </a:t>
            </a:r>
            <a:r>
              <a:rPr lang="en-US"/>
              <a:t>Infrastructure Domains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3D1CA-8FF4-0E40-A1D9-46CA39A8FC3F}"/>
              </a:ext>
            </a:extLst>
          </p:cNvPr>
          <p:cNvSpPr txBox="1"/>
          <p:nvPr/>
        </p:nvSpPr>
        <p:spPr>
          <a:xfrm>
            <a:off x="1165770" y="6341519"/>
            <a:ext cx="87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Credits (Left to Right, U=</a:t>
            </a:r>
            <a:r>
              <a:rPr lang="en-US" sz="1200" dirty="0" err="1">
                <a:solidFill>
                  <a:schemeClr val="bg1"/>
                </a:solidFill>
              </a:rPr>
              <a:t>Unsplash</a:t>
            </a:r>
            <a:r>
              <a:rPr lang="en-US" sz="1200" dirty="0">
                <a:solidFill>
                  <a:schemeClr val="bg1"/>
                </a:solidFill>
              </a:rPr>
              <a:t>): Sasin </a:t>
            </a:r>
            <a:r>
              <a:rPr lang="en-US" sz="1200" dirty="0" err="1">
                <a:solidFill>
                  <a:schemeClr val="bg1"/>
                </a:solidFill>
              </a:rPr>
              <a:t>Tipchai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Pixabay</a:t>
            </a:r>
            <a:r>
              <a:rPr lang="en-US" sz="1200" dirty="0">
                <a:solidFill>
                  <a:schemeClr val="bg1"/>
                </a:solidFill>
              </a:rPr>
              <a:t>; Josue Isai Ramos Figueroa/U; Jan </a:t>
            </a:r>
            <a:r>
              <a:rPr lang="en-US" sz="1200" dirty="0" err="1">
                <a:solidFill>
                  <a:schemeClr val="bg1"/>
                </a:solidFill>
              </a:rPr>
              <a:t>Kaluz</a:t>
            </a:r>
            <a:r>
              <a:rPr lang="en-US" sz="1200" dirty="0">
                <a:solidFill>
                  <a:schemeClr val="bg1"/>
                </a:solidFill>
              </a:rPr>
              <a:t>/U; Marvin Meyer/U; NREL scientist/U; </a:t>
            </a:r>
            <a:r>
              <a:rPr lang="en-US" sz="1200" dirty="0" err="1">
                <a:solidFill>
                  <a:schemeClr val="bg1"/>
                </a:solidFill>
              </a:rPr>
              <a:t>Jannis</a:t>
            </a:r>
            <a:r>
              <a:rPr lang="en-US" sz="1200" dirty="0">
                <a:solidFill>
                  <a:schemeClr val="bg1"/>
                </a:solidFill>
              </a:rPr>
              <a:t> Knorr/</a:t>
            </a:r>
            <a:r>
              <a:rPr lang="en-US" sz="1200" dirty="0" err="1">
                <a:solidFill>
                  <a:schemeClr val="bg1"/>
                </a:solidFill>
              </a:rPr>
              <a:t>Pexels</a:t>
            </a:r>
            <a:r>
              <a:rPr lang="en-US" sz="1200" dirty="0">
                <a:solidFill>
                  <a:schemeClr val="bg1"/>
                </a:solidFill>
              </a:rPr>
              <a:t>; Spencer Davis/U; Sam Warren/U.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D02BB4-4B35-A14B-8B40-5A47C7DDC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04280" y="1651810"/>
            <a:ext cx="3487720" cy="2959992"/>
            <a:chOff x="8704280" y="1651810"/>
            <a:chExt cx="3487720" cy="2959992"/>
          </a:xfrm>
        </p:grpSpPr>
        <p:pic>
          <p:nvPicPr>
            <p:cNvPr id="61" name="Picture 60" descr="Firefighters">
              <a:extLst>
                <a:ext uri="{FF2B5EF4-FFF2-40B4-BE49-F238E27FC236}">
                  <a16:creationId xmlns:a16="http://schemas.microsoft.com/office/drawing/2014/main" id="{3E4E5114-D4A2-0948-A18E-C1245A0F0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943" b="11943"/>
            <a:stretch/>
          </p:blipFill>
          <p:spPr>
            <a:xfrm>
              <a:off x="8704280" y="1651810"/>
              <a:ext cx="2423092" cy="2101020"/>
            </a:xfrm>
            <a:prstGeom prst="hexagon">
              <a:avLst>
                <a:gd name="adj" fmla="val 24697"/>
                <a:gd name="vf" fmla="val 115470"/>
              </a:avLst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EB0AC28-05DB-9440-A682-2ACCA5B4D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484050" y="3615060"/>
              <a:ext cx="239812" cy="239812"/>
              <a:chOff x="1306599" y="4018661"/>
              <a:chExt cx="239812" cy="239812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9EF42A2-7F9D-224D-95E2-4B220E38AA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7596" y="4079658"/>
                <a:ext cx="117819" cy="11781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2A2A6F7-BF63-1E4F-B453-68FBB5C74E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599" y="4018661"/>
                <a:ext cx="239812" cy="239812"/>
              </a:xfrm>
              <a:prstGeom prst="ellipse">
                <a:avLst/>
              </a:prstGeom>
              <a:noFill/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7496883-F598-164A-A2A0-254CFC89DA01}"/>
                </a:ext>
              </a:extLst>
            </p:cNvPr>
            <p:cNvSpPr/>
            <p:nvPr/>
          </p:nvSpPr>
          <p:spPr>
            <a:xfrm>
              <a:off x="10436657" y="3780805"/>
              <a:ext cx="17553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Emergency response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3755F-A94D-AE4D-8AEE-1011AB45A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07537" y="2718722"/>
            <a:ext cx="4220893" cy="2335524"/>
            <a:chOff x="6707537" y="2718722"/>
            <a:chExt cx="4220893" cy="2335524"/>
          </a:xfrm>
        </p:grpSpPr>
        <p:pic>
          <p:nvPicPr>
            <p:cNvPr id="65" name="Picture 64" descr="Manufacturing worker">
              <a:extLst>
                <a:ext uri="{FF2B5EF4-FFF2-40B4-BE49-F238E27FC236}">
                  <a16:creationId xmlns:a16="http://schemas.microsoft.com/office/drawing/2014/main" id="{189EE326-8111-374F-ACBC-07725F106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401" r="2401"/>
            <a:stretch/>
          </p:blipFill>
          <p:spPr>
            <a:xfrm>
              <a:off x="6707537" y="2718722"/>
              <a:ext cx="2423092" cy="2092668"/>
            </a:xfrm>
            <a:prstGeom prst="hexagon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9D4B39D-11EA-D74A-8275-6FA44A305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485725" y="4677790"/>
              <a:ext cx="239812" cy="239812"/>
              <a:chOff x="1306599" y="4018661"/>
              <a:chExt cx="239812" cy="239812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D0AED30-9C72-5943-AB88-7295CE9625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7596" y="4079658"/>
                <a:ext cx="117819" cy="11781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89B234D-F251-DA44-8285-6A489F9492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599" y="4018661"/>
                <a:ext cx="239812" cy="239812"/>
              </a:xfrm>
              <a:prstGeom prst="ellipse">
                <a:avLst/>
              </a:prstGeom>
              <a:noFill/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5725D05-4626-DC41-ABB9-475315BAE369}"/>
                </a:ext>
              </a:extLst>
            </p:cNvPr>
            <p:cNvSpPr/>
            <p:nvPr/>
          </p:nvSpPr>
          <p:spPr>
            <a:xfrm>
              <a:off x="8704280" y="4592581"/>
              <a:ext cx="22241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Manufacturing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0B6CF4-7E2F-6846-B44D-A74D83C5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07537" y="331173"/>
            <a:ext cx="3496547" cy="2311009"/>
            <a:chOff x="6707537" y="331173"/>
            <a:chExt cx="3496547" cy="2311009"/>
          </a:xfrm>
        </p:grpSpPr>
        <p:pic>
          <p:nvPicPr>
            <p:cNvPr id="46" name="Picture 45" descr="Tractor in a field">
              <a:extLst>
                <a:ext uri="{FF2B5EF4-FFF2-40B4-BE49-F238E27FC236}">
                  <a16:creationId xmlns:a16="http://schemas.microsoft.com/office/drawing/2014/main" id="{AD78292F-BE0D-9644-800A-2A6E438D9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96" r="10896"/>
            <a:stretch/>
          </p:blipFill>
          <p:spPr>
            <a:xfrm>
              <a:off x="6707537" y="541162"/>
              <a:ext cx="2432769" cy="2101020"/>
            </a:xfrm>
            <a:prstGeom prst="hexagon">
              <a:avLst/>
            </a:prstGeom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682FD4A-F621-1C4D-869F-5D90B5FDF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502895" y="437072"/>
              <a:ext cx="239812" cy="239812"/>
              <a:chOff x="1306599" y="4018661"/>
              <a:chExt cx="239812" cy="23981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7A9AB70-D3D3-2246-B104-E0EA9BFCA1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7596" y="4079658"/>
                <a:ext cx="117819" cy="11781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E1430CC-EA5E-9A47-B28E-CD3F5A739F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599" y="4018661"/>
                <a:ext cx="239812" cy="239812"/>
              </a:xfrm>
              <a:prstGeom prst="ellipse">
                <a:avLst/>
              </a:prstGeom>
              <a:noFill/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7BF1DF7-0E8C-8949-948E-D53A36C27B84}"/>
                </a:ext>
              </a:extLst>
            </p:cNvPr>
            <p:cNvSpPr/>
            <p:nvPr/>
          </p:nvSpPr>
          <p:spPr>
            <a:xfrm>
              <a:off x="8698544" y="331173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Agriculture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00525B-6BDA-8B47-8FA0-1EF552DE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979" y="3816420"/>
            <a:ext cx="4028727" cy="2319828"/>
            <a:chOff x="4709979" y="3816420"/>
            <a:chExt cx="4028727" cy="2319828"/>
          </a:xfrm>
        </p:grpSpPr>
        <p:pic>
          <p:nvPicPr>
            <p:cNvPr id="69" name="Picture 68" descr="Resercher working with technology">
              <a:extLst>
                <a:ext uri="{FF2B5EF4-FFF2-40B4-BE49-F238E27FC236}">
                  <a16:creationId xmlns:a16="http://schemas.microsoft.com/office/drawing/2014/main" id="{E38C6155-98BC-1245-9B9E-0DB77691B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390" r="11390"/>
            <a:stretch/>
          </p:blipFill>
          <p:spPr>
            <a:xfrm>
              <a:off x="4709979" y="3816420"/>
              <a:ext cx="2427698" cy="2092620"/>
            </a:xfrm>
            <a:prstGeom prst="hexagon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91FA375-5EE9-C443-B7FE-3E6774170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482446" y="5781990"/>
              <a:ext cx="239812" cy="239812"/>
              <a:chOff x="1306599" y="4018661"/>
              <a:chExt cx="239812" cy="23981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AD6F09B-E0D0-F346-AB5E-1391E5889C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7596" y="4079658"/>
                <a:ext cx="117819" cy="11781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02A6B3C-128C-A147-B33C-673C6E2751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599" y="4018661"/>
                <a:ext cx="239812" cy="239812"/>
              </a:xfrm>
              <a:prstGeom prst="ellipse">
                <a:avLst/>
              </a:prstGeom>
              <a:noFill/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CE195BC-7370-3B4E-BA2C-F3B7A374F804}"/>
                </a:ext>
              </a:extLst>
            </p:cNvPr>
            <p:cNvSpPr/>
            <p:nvPr/>
          </p:nvSpPr>
          <p:spPr>
            <a:xfrm>
              <a:off x="6689234" y="5674583"/>
              <a:ext cx="20494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Science &amp; Tech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1EF97D-FE9B-A34F-AF4F-E3153AC32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3536" y="1177537"/>
            <a:ext cx="2435224" cy="2557429"/>
            <a:chOff x="4703536" y="1177537"/>
            <a:chExt cx="2435224" cy="2557429"/>
          </a:xfrm>
        </p:grpSpPr>
        <p:pic>
          <p:nvPicPr>
            <p:cNvPr id="73" name="Picture 72" descr="Students at computers">
              <a:extLst>
                <a:ext uri="{FF2B5EF4-FFF2-40B4-BE49-F238E27FC236}">
                  <a16:creationId xmlns:a16="http://schemas.microsoft.com/office/drawing/2014/main" id="{A68C52B1-F3A7-EA4D-95C1-6230938CD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030" r="15030"/>
            <a:stretch/>
          </p:blipFill>
          <p:spPr>
            <a:xfrm>
              <a:off x="4703536" y="1638765"/>
              <a:ext cx="2435224" cy="2096201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995398A-2151-B84E-A6DA-F1EB3FFF8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115429" y="1527928"/>
              <a:ext cx="239812" cy="239812"/>
              <a:chOff x="1306599" y="4018661"/>
              <a:chExt cx="239812" cy="239812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0F2438C-09FC-834C-A4C6-107734079B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7596" y="4079658"/>
                <a:ext cx="117819" cy="11781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019A7A8-F5E8-0D49-BD3A-C283220593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599" y="4018661"/>
                <a:ext cx="239812" cy="239812"/>
              </a:xfrm>
              <a:prstGeom prst="ellipse">
                <a:avLst/>
              </a:prstGeom>
              <a:noFill/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26BE6EB-2F6F-DC40-A608-C67AD784E0BA}"/>
                </a:ext>
              </a:extLst>
            </p:cNvPr>
            <p:cNvSpPr/>
            <p:nvPr/>
          </p:nvSpPr>
          <p:spPr>
            <a:xfrm>
              <a:off x="5111195" y="1177537"/>
              <a:ext cx="13516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Education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BBDF0D-E956-F84B-A09A-1D8EC94A1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96750" y="2724085"/>
            <a:ext cx="2498645" cy="2644161"/>
            <a:chOff x="2696750" y="2724085"/>
            <a:chExt cx="2498645" cy="2644161"/>
          </a:xfrm>
        </p:grpSpPr>
        <p:pic>
          <p:nvPicPr>
            <p:cNvPr id="80" name="Picture 79" descr="Windmills">
              <a:extLst>
                <a:ext uri="{FF2B5EF4-FFF2-40B4-BE49-F238E27FC236}">
                  <a16:creationId xmlns:a16="http://schemas.microsoft.com/office/drawing/2014/main" id="{A961CD62-3B2E-9E4A-9A78-1EE559D86F9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8"/>
            <a:srcRect l="6303" r="6303"/>
            <a:stretch/>
          </p:blipFill>
          <p:spPr>
            <a:xfrm>
              <a:off x="2696750" y="2724085"/>
              <a:ext cx="2436926" cy="2092668"/>
            </a:xfrm>
            <a:prstGeom prst="hexagon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56FFED3-0DB3-B142-9D73-C90B3BCE8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117692" y="4691484"/>
              <a:ext cx="239812" cy="239812"/>
              <a:chOff x="1306599" y="4018661"/>
              <a:chExt cx="239812" cy="239812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E76B09A-E29E-154F-A21C-EC85C2E679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7596" y="4079658"/>
                <a:ext cx="117819" cy="11781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1BC76C2-FC57-4541-9483-C40FC2132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599" y="4018661"/>
                <a:ext cx="239812" cy="239812"/>
              </a:xfrm>
              <a:prstGeom prst="ellipse">
                <a:avLst/>
              </a:prstGeom>
              <a:noFill/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F4B85A0-D04E-A64B-B6BD-A65BC8996784}"/>
                </a:ext>
              </a:extLst>
            </p:cNvPr>
            <p:cNvSpPr/>
            <p:nvPr/>
          </p:nvSpPr>
          <p:spPr>
            <a:xfrm>
              <a:off x="3031908" y="4906581"/>
              <a:ext cx="21634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Energy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38DF0D5-7208-5C40-82AE-6C6F64DA7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97059" y="331172"/>
            <a:ext cx="4406048" cy="2311010"/>
            <a:chOff x="2697059" y="331172"/>
            <a:chExt cx="4406048" cy="2311010"/>
          </a:xfrm>
        </p:grpSpPr>
        <p:pic>
          <p:nvPicPr>
            <p:cNvPr id="54" name="Picture 53" descr="Construction site">
              <a:extLst>
                <a:ext uri="{FF2B5EF4-FFF2-40B4-BE49-F238E27FC236}">
                  <a16:creationId xmlns:a16="http://schemas.microsoft.com/office/drawing/2014/main" id="{BDD5488D-3E11-CD49-A2F1-B595BF095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3198" r="13198"/>
            <a:stretch/>
          </p:blipFill>
          <p:spPr>
            <a:xfrm>
              <a:off x="2697059" y="541162"/>
              <a:ext cx="2436926" cy="2101020"/>
            </a:xfrm>
            <a:prstGeom prst="hexagon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E74023E-EC4D-8546-AC9C-D47613927515}"/>
                </a:ext>
              </a:extLst>
            </p:cNvPr>
            <p:cNvSpPr/>
            <p:nvPr/>
          </p:nvSpPr>
          <p:spPr>
            <a:xfrm>
              <a:off x="4671002" y="331172"/>
              <a:ext cx="24321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Construction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C06C4C4-7653-BC48-9124-AB01DA6DB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475863" y="421862"/>
              <a:ext cx="239812" cy="239812"/>
              <a:chOff x="1306599" y="4018661"/>
              <a:chExt cx="239812" cy="239812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A38A32E-A6E8-5149-8B81-4FAA5AAC3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7596" y="4079658"/>
                <a:ext cx="117819" cy="11781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25E3CAE-F45C-3945-846F-194F53325A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599" y="4018661"/>
                <a:ext cx="239812" cy="239812"/>
              </a:xfrm>
              <a:prstGeom prst="ellipse">
                <a:avLst/>
              </a:prstGeom>
              <a:noFill/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871CFA-1CD9-B64A-AB9C-BD4843BE4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1408" y="1659487"/>
            <a:ext cx="2445574" cy="2657049"/>
            <a:chOff x="691408" y="1659487"/>
            <a:chExt cx="2445574" cy="2657049"/>
          </a:xfrm>
        </p:grpSpPr>
        <p:pic>
          <p:nvPicPr>
            <p:cNvPr id="56" name="Picture 55" descr="Operating room">
              <a:extLst>
                <a:ext uri="{FF2B5EF4-FFF2-40B4-BE49-F238E27FC236}">
                  <a16:creationId xmlns:a16="http://schemas.microsoft.com/office/drawing/2014/main" id="{DD7D6B08-DD6F-4E46-86E6-0B43E3A74C3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1510" r="11510"/>
            <a:stretch/>
          </p:blipFill>
          <p:spPr>
            <a:xfrm>
              <a:off x="691408" y="1659487"/>
              <a:ext cx="2445574" cy="2093088"/>
            </a:xfrm>
            <a:prstGeom prst="hexagon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50AB3D-A259-1C4D-AF52-67029805BB3A}"/>
                </a:ext>
              </a:extLst>
            </p:cNvPr>
            <p:cNvSpPr/>
            <p:nvPr/>
          </p:nvSpPr>
          <p:spPr>
            <a:xfrm>
              <a:off x="1045490" y="3854871"/>
              <a:ext cx="1748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Healthcare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9B1552F-4D4F-8B46-8AC5-A16F5F392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94918" y="3632669"/>
              <a:ext cx="239812" cy="239812"/>
              <a:chOff x="1306599" y="4018661"/>
              <a:chExt cx="239812" cy="23981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ED9AF76-BB20-E04F-AE9D-A20C3E7F7E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7596" y="4079658"/>
                <a:ext cx="117819" cy="11781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82A749E-7886-2B48-A7DF-4D1E4C93F2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6599" y="4018661"/>
                <a:ext cx="239812" cy="239812"/>
              </a:xfrm>
              <a:prstGeom prst="ellipse">
                <a:avLst/>
              </a:prstGeom>
              <a:noFill/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Slide Number Placeholder 1">
            <a:extLst>
              <a:ext uri="{FF2B5EF4-FFF2-40B4-BE49-F238E27FC236}">
                <a16:creationId xmlns:a16="http://schemas.microsoft.com/office/drawing/2014/main" id="{54B9C563-8C45-0540-9372-9319C9E08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227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4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F52A2-61A6-C84F-9008-A4F9C587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dirty="0"/>
              <a:t>The SAI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80F5-A316-7F4B-8A6D-000C42FC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572ACC-5FD6-1442-BBC7-BC542045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355" y="1686045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human-centered</a:t>
            </a:r>
            <a:r>
              <a:rPr lang="en-US" sz="2000" dirty="0"/>
              <a:t> approach to strengthening infrastructure.</a:t>
            </a:r>
          </a:p>
          <a:p>
            <a:endParaRPr lang="en-US" sz="2000" dirty="0"/>
          </a:p>
          <a:p>
            <a:r>
              <a:rPr lang="en-US" sz="2000" dirty="0"/>
              <a:t>Understanding how </a:t>
            </a:r>
            <a:r>
              <a:rPr lang="en-US" sz="2000" b="1" dirty="0"/>
              <a:t>fundamental knowledge </a:t>
            </a:r>
            <a:r>
              <a:rPr lang="en-US" sz="2000" dirty="0"/>
              <a:t>about human reasoning and decision-making, governance, and social and cultural processes enables the building and maintenance of effective infrastructure.</a:t>
            </a:r>
          </a:p>
          <a:p>
            <a:endParaRPr lang="en-US" sz="2000" dirty="0"/>
          </a:p>
          <a:p>
            <a:r>
              <a:rPr lang="en-US" sz="2000" dirty="0"/>
              <a:t>Research that requires </a:t>
            </a:r>
            <a:r>
              <a:rPr lang="en-US" sz="2000" b="1" dirty="0"/>
              <a:t>convergence across sciences </a:t>
            </a:r>
            <a:r>
              <a:rPr lang="en-US" sz="2000" dirty="0"/>
              <a:t>and stakeholder engagement.</a:t>
            </a:r>
          </a:p>
        </p:txBody>
      </p:sp>
    </p:spTree>
    <p:extLst>
      <p:ext uri="{BB962C8B-B14F-4D97-AF65-F5344CB8AC3E}">
        <p14:creationId xmlns:p14="http://schemas.microsoft.com/office/powerpoint/2010/main" val="62987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F52A2-61A6-C84F-9008-A4F9C587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dirty="0"/>
              <a:t>SAI Fiscal Year 2022 Competition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80F5-A316-7F4B-8A6D-000C42FC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 descr="Listing of three guidelines">
            <a:extLst>
              <a:ext uri="{FF2B5EF4-FFF2-40B4-BE49-F238E27FC236}">
                <a16:creationId xmlns:a16="http://schemas.microsoft.com/office/drawing/2014/main" id="{CD92E13B-3FFB-47CB-A974-DD9F19441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82024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549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F52A2-61A6-C84F-9008-A4F9C587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/>
              <a:t>SAI Proposal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80F5-A316-7F4B-8A6D-000C42FC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 descr="Listing of three proposal types">
            <a:extLst>
              <a:ext uri="{FF2B5EF4-FFF2-40B4-BE49-F238E27FC236}">
                <a16:creationId xmlns:a16="http://schemas.microsoft.com/office/drawing/2014/main" id="{3ABA665D-085F-4B8E-BFF5-7BBB40A27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46464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372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F52A2-61A6-C84F-9008-A4F9C587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/>
              <a:t>SAI Key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80F5-A316-7F4B-8A6D-000C42FC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C96089-87BC-9F47-BF0F-3C68D73DC30A}"/>
              </a:ext>
            </a:extLst>
          </p:cNvPr>
          <p:cNvSpPr txBox="1">
            <a:spLocks/>
          </p:cNvSpPr>
          <p:nvPr/>
        </p:nvSpPr>
        <p:spPr>
          <a:xfrm>
            <a:off x="5404969" y="1261685"/>
            <a:ext cx="5948831" cy="4334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EFFFF"/>
                </a:solidFill>
              </a:rPr>
              <a:t>Grounded in user-centered concepts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A specific, focal, and well-defined infrastructure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Deep understanding of at least one SBE science relevant to the focal infrastructure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Deep understanding of relevant fields of science and engineering beyond SBE science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Relevant deep expertise in the focal infrastructure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Integrated and convergent research approach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10961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F52A2-61A6-C84F-9008-A4F9C587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/>
              <a:t>Integrated and Convergent Research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80F5-A316-7F4B-8A6D-000C42FC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C96089-87BC-9F47-BF0F-3C68D73DC30A}"/>
              </a:ext>
            </a:extLst>
          </p:cNvPr>
          <p:cNvSpPr txBox="1">
            <a:spLocks/>
          </p:cNvSpPr>
          <p:nvPr/>
        </p:nvSpPr>
        <p:spPr>
          <a:xfrm>
            <a:off x="5404969" y="1261685"/>
            <a:ext cx="5948831" cy="4334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EFFFF"/>
                </a:solidFill>
              </a:rPr>
              <a:t>Deep understanding of at least one SBE science relevant to the focal infrastructure</a:t>
            </a:r>
          </a:p>
          <a:p>
            <a:pPr lvl="1"/>
            <a:endParaRPr lang="en-US" sz="1400" dirty="0">
              <a:solidFill>
                <a:srgbClr val="FEFFFF"/>
              </a:solidFill>
            </a:endParaRP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Connections to Core Research Programs in the Directorate for Social, Behavioral and Economic Sciences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Relevant deep expertise from other fields of science and engineering and in the focal infrastructure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Directorate for Biological Sciences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Directorate for Computer and Information Science and Engineering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Directorate for Education and Human Resources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Directorate for Engineering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Directorate for Geosciences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Directorate for Mathematical and Physical Sciences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Office of Integrative Activities</a:t>
            </a:r>
          </a:p>
          <a:p>
            <a:endParaRPr lang="en-US" sz="1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F52A2-61A6-C84F-9008-A4F9C587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/>
              <a:t>SAI Solicitation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80F5-A316-7F4B-8A6D-000C42FC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C96089-87BC-9F47-BF0F-3C68D73DC30A}"/>
              </a:ext>
            </a:extLst>
          </p:cNvPr>
          <p:cNvSpPr txBox="1">
            <a:spLocks/>
          </p:cNvSpPr>
          <p:nvPr/>
        </p:nvSpPr>
        <p:spPr>
          <a:xfrm>
            <a:off x="5404969" y="620392"/>
            <a:ext cx="5948831" cy="559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EFFFF"/>
                </a:solidFill>
              </a:rPr>
              <a:t>Proposals must be submitted via </a:t>
            </a:r>
            <a:r>
              <a:rPr lang="en-US" sz="1800" dirty="0" err="1">
                <a:solidFill>
                  <a:srgbClr val="FEFFFF"/>
                </a:solidFill>
              </a:rPr>
              <a:t>Research.gov</a:t>
            </a:r>
            <a:r>
              <a:rPr lang="en-US" sz="1800" dirty="0">
                <a:solidFill>
                  <a:srgbClr val="FEFFFF"/>
                </a:solidFill>
              </a:rPr>
              <a:t> or </a:t>
            </a:r>
            <a:r>
              <a:rPr lang="en-US" sz="1800" dirty="0" err="1">
                <a:solidFill>
                  <a:srgbClr val="FEFFFF"/>
                </a:solidFill>
              </a:rPr>
              <a:t>Grants.gov</a:t>
            </a:r>
            <a:r>
              <a:rPr lang="en-US" sz="1800" dirty="0">
                <a:solidFill>
                  <a:srgbClr val="FEFFFF"/>
                </a:solidFill>
              </a:rPr>
              <a:t> (Fastlane proposals not allowed)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An individual may appear as PI, co-PI, Senior Personnel, or Consultant on only one proposal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Required Proposal Components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Focal Infrastructure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Integrative Research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Access and Inclusion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Stakeholder Engagement</a:t>
            </a:r>
          </a:p>
          <a:p>
            <a:pPr lvl="1"/>
            <a:endParaRPr lang="en-US" sz="14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Required Supplementary Documents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List of Project Personnel and Partner Institutions (SAI-R, SAI-P)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Management and Coordination Plan (SAI-R)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</a:rPr>
              <a:t>Letters of Collaboration that conform with PAPPG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endParaRPr lang="en-US" sz="1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F52A2-61A6-C84F-9008-A4F9C587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/>
              <a:t>SAI Points of Emphasis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80F5-A316-7F4B-8A6D-000C42FC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F4BEAD3-91E3-4FFC-B7DC-935959D1748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C96089-87BC-9F47-BF0F-3C68D73DC30A}"/>
              </a:ext>
            </a:extLst>
          </p:cNvPr>
          <p:cNvSpPr txBox="1">
            <a:spLocks/>
          </p:cNvSpPr>
          <p:nvPr/>
        </p:nvSpPr>
        <p:spPr>
          <a:xfrm>
            <a:off x="5404969" y="620392"/>
            <a:ext cx="5948831" cy="559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EFFFF"/>
                </a:solidFill>
              </a:rPr>
              <a:t>Projects should focus on how infrastructure is designed and deployed, and </a:t>
            </a:r>
            <a:r>
              <a:rPr lang="en-US" sz="1800" u="sng" dirty="0">
                <a:solidFill>
                  <a:srgbClr val="FEFFFF"/>
                </a:solidFill>
              </a:rPr>
              <a:t>not solely </a:t>
            </a:r>
            <a:r>
              <a:rPr lang="en-US" sz="1800" dirty="0">
                <a:solidFill>
                  <a:srgbClr val="FEFFFF"/>
                </a:solidFill>
              </a:rPr>
              <a:t>on the social, behavioral, or economic </a:t>
            </a:r>
            <a:r>
              <a:rPr lang="en-US" sz="1800" u="sng" dirty="0">
                <a:solidFill>
                  <a:srgbClr val="FEFFFF"/>
                </a:solidFill>
              </a:rPr>
              <a:t>impacts</a:t>
            </a:r>
            <a:r>
              <a:rPr lang="en-US" sz="1800" dirty="0">
                <a:solidFill>
                  <a:srgbClr val="FEFFFF"/>
                </a:solidFill>
              </a:rPr>
              <a:t> of infrastructure</a:t>
            </a:r>
          </a:p>
          <a:p>
            <a:pPr marL="0" indent="0">
              <a:buNone/>
            </a:pPr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The infrastructure must be specific, focused, and well-defined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Projects must bring a </a:t>
            </a:r>
            <a:r>
              <a:rPr lang="en-US" sz="1800" u="sng" dirty="0">
                <a:solidFill>
                  <a:srgbClr val="FEFFFF"/>
                </a:solidFill>
              </a:rPr>
              <a:t>deep understanding </a:t>
            </a:r>
            <a:r>
              <a:rPr lang="en-US" sz="1800" dirty="0">
                <a:solidFill>
                  <a:srgbClr val="FEFFFF"/>
                </a:solidFill>
              </a:rPr>
              <a:t>of at least one SBE science, as NSF represents those sciences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Projects must bring a </a:t>
            </a:r>
            <a:r>
              <a:rPr lang="en-US" sz="1800" u="sng" dirty="0">
                <a:solidFill>
                  <a:srgbClr val="FEFFFF"/>
                </a:solidFill>
              </a:rPr>
              <a:t>deep understanding </a:t>
            </a:r>
            <a:r>
              <a:rPr lang="en-US" sz="1800" dirty="0">
                <a:solidFill>
                  <a:srgbClr val="FEFFFF"/>
                </a:solidFill>
              </a:rPr>
              <a:t>from relevant fields of science and engineering beyond SBE science</a:t>
            </a:r>
          </a:p>
          <a:p>
            <a:endParaRPr lang="en-US" sz="1800" dirty="0">
              <a:solidFill>
                <a:srgbClr val="FEFFFF"/>
              </a:solidFill>
            </a:endParaRPr>
          </a:p>
          <a:p>
            <a:r>
              <a:rPr lang="en-US" sz="1800" dirty="0">
                <a:solidFill>
                  <a:srgbClr val="FEFFFF"/>
                </a:solidFill>
              </a:rPr>
              <a:t>Projects must bring a </a:t>
            </a:r>
            <a:r>
              <a:rPr lang="en-US" sz="1800" u="sng" dirty="0">
                <a:solidFill>
                  <a:srgbClr val="FEFFFF"/>
                </a:solidFill>
              </a:rPr>
              <a:t>deep understanding </a:t>
            </a:r>
            <a:r>
              <a:rPr lang="en-US" sz="1800" dirty="0">
                <a:solidFill>
                  <a:srgbClr val="FEFFFF"/>
                </a:solidFill>
              </a:rPr>
              <a:t>of the focal infrastructure, from one or more appropriate disciplines</a:t>
            </a:r>
          </a:p>
          <a:p>
            <a:endParaRPr lang="en-US" sz="1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2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AB21F91937A4CA511AA968E3C7EE3" ma:contentTypeVersion="1" ma:contentTypeDescription="Create a new document." ma:contentTypeScope="" ma:versionID="2873416e1abe168f16869cba5c2dfc03">
  <xsd:schema xmlns:xsd="http://www.w3.org/2001/XMLSchema" xmlns:xs="http://www.w3.org/2001/XMLSchema" xmlns:p="http://schemas.microsoft.com/office/2006/metadata/properties" xmlns:ns2="e77df2dc-1bb8-42a7-bebd-d4908e2d581a" targetNamespace="http://schemas.microsoft.com/office/2006/metadata/properties" ma:root="true" ma:fieldsID="c9656104b79fcfadfd99af355d7cbec5" ns2:_="">
    <xsd:import namespace="e77df2dc-1bb8-42a7-bebd-d4908e2d581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df2dc-1bb8-42a7-bebd-d4908e2d58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09DA9-CFAF-4363-8BF2-36A58AB3299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77df2dc-1bb8-42a7-bebd-d4908e2d581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B000F2-9A84-4D34-8A74-B9E9A6A06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C1D0F-73E5-48B9-946F-90A556B750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df2dc-1bb8-42a7-bebd-d4908e2d5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489</Words>
  <Application>Microsoft Office PowerPoint</Application>
  <PresentationFormat>Widescreen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Microsoft Sans Serif</vt:lpstr>
      <vt:lpstr>Tw Cen MT</vt:lpstr>
      <vt:lpstr>Office Theme</vt:lpstr>
      <vt:lpstr>Strengthening American Infrastructure</vt:lpstr>
      <vt:lpstr>Span of Infrastructure Domains</vt:lpstr>
      <vt:lpstr>The SAI Approach</vt:lpstr>
      <vt:lpstr>SAI Fiscal Year 2022 Competition</vt:lpstr>
      <vt:lpstr>SAI Proposal Types</vt:lpstr>
      <vt:lpstr>SAI Key Requirements</vt:lpstr>
      <vt:lpstr>Integrated and Convergent Research Approach</vt:lpstr>
      <vt:lpstr>SAI Solicitation Requirements</vt:lpstr>
      <vt:lpstr>SAI Points of Emphasis</vt:lpstr>
      <vt:lpstr>Strengthening American Infrastructure (SAI)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Kensill, Trinka (Contractor)</dc:creator>
  <cp:lastModifiedBy>Johnson, Philip</cp:lastModifiedBy>
  <cp:revision>105</cp:revision>
  <dcterms:created xsi:type="dcterms:W3CDTF">2017-05-04T14:12:29Z</dcterms:created>
  <dcterms:modified xsi:type="dcterms:W3CDTF">2022-03-17T16:17:17Z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0x010100A19AB21F91937A4CA511AA968E3C7EE3</vt:lpwstr>
  </property>
  <property fmtid="{D5CDD505-2E9C-101B-9397-08002B2CF9AE}" pid="3" name="TitusGUID">
    <vt:lpwstr>7193bfc4-5938-4ace-bf31-7efd8fa2ed1a</vt:lpwstr>
  </property>
  <property fmtid="{D5CDD505-2E9C-101B-9397-08002B2CF9AE}" pid="4" name="ContainsCUI">
    <vt:lpwstr>No</vt:lpwstr>
  </property>
</Properties>
</file>