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wmf" ContentType="image/x-wmf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34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5" r:id="rId1"/>
  </p:sldMasterIdLst>
  <p:notesMasterIdLst>
    <p:notesMasterId r:id="rId47"/>
  </p:notesMasterIdLst>
  <p:handoutMasterIdLst>
    <p:handoutMasterId r:id="rId48"/>
  </p:handoutMasterIdLst>
  <p:sldIdLst>
    <p:sldId id="864" r:id="rId2"/>
    <p:sldId id="875" r:id="rId3"/>
    <p:sldId id="876" r:id="rId4"/>
    <p:sldId id="877" r:id="rId5"/>
    <p:sldId id="263" r:id="rId6"/>
    <p:sldId id="264" r:id="rId7"/>
    <p:sldId id="870" r:id="rId8"/>
    <p:sldId id="840" r:id="rId9"/>
    <p:sldId id="869" r:id="rId10"/>
    <p:sldId id="836" r:id="rId11"/>
    <p:sldId id="841" r:id="rId12"/>
    <p:sldId id="842" r:id="rId13"/>
    <p:sldId id="843" r:id="rId14"/>
    <p:sldId id="844" r:id="rId15"/>
    <p:sldId id="845" r:id="rId16"/>
    <p:sldId id="868" r:id="rId17"/>
    <p:sldId id="812" r:id="rId18"/>
    <p:sldId id="413" r:id="rId19"/>
    <p:sldId id="847" r:id="rId20"/>
    <p:sldId id="848" r:id="rId21"/>
    <p:sldId id="414" r:id="rId22"/>
    <p:sldId id="817" r:id="rId23"/>
    <p:sldId id="849" r:id="rId24"/>
    <p:sldId id="860" r:id="rId25"/>
    <p:sldId id="830" r:id="rId26"/>
    <p:sldId id="850" r:id="rId27"/>
    <p:sldId id="867" r:id="rId28"/>
    <p:sldId id="863" r:id="rId29"/>
    <p:sldId id="827" r:id="rId30"/>
    <p:sldId id="871" r:id="rId31"/>
    <p:sldId id="458" r:id="rId32"/>
    <p:sldId id="459" r:id="rId33"/>
    <p:sldId id="460" r:id="rId34"/>
    <p:sldId id="461" r:id="rId35"/>
    <p:sldId id="874" r:id="rId36"/>
    <p:sldId id="464" r:id="rId37"/>
    <p:sldId id="856" r:id="rId38"/>
    <p:sldId id="858" r:id="rId39"/>
    <p:sldId id="853" r:id="rId40"/>
    <p:sldId id="855" r:id="rId41"/>
    <p:sldId id="859" r:id="rId42"/>
    <p:sldId id="467" r:id="rId43"/>
    <p:sldId id="261" r:id="rId44"/>
    <p:sldId id="489" r:id="rId45"/>
    <p:sldId id="878" r:id="rId46"/>
  </p:sldIdLst>
  <p:sldSz cx="9144000" cy="6858000" type="letter"/>
  <p:notesSz cx="9080500" cy="6940550"/>
  <p:custDataLst>
    <p:tags r:id="rId49"/>
  </p:custDataLst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186" userDrawn="1">
          <p15:clr>
            <a:srgbClr val="A4A3A4"/>
          </p15:clr>
        </p15:guide>
        <p15:guide id="2" pos="28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browse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453"/>
    <p:restoredTop sz="91925"/>
  </p:normalViewPr>
  <p:slideViewPr>
    <p:cSldViewPr snapToGrid="0" showGuides="1">
      <p:cViewPr varScale="1">
        <p:scale>
          <a:sx n="151" d="100"/>
          <a:sy n="151" d="100"/>
        </p:scale>
        <p:origin x="2256" y="84"/>
      </p:cViewPr>
      <p:guideLst/>
    </p:cSldViewPr>
  </p:slideViewPr>
  <p:outlineViewPr>
    <p:cViewPr>
      <p:scale>
        <a:sx n="33" d="100"/>
        <a:sy n="33" d="100"/>
      </p:scale>
      <p:origin x="0" y="-176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2552"/>
    </p:cViewPr>
  </p:sorterViewPr>
  <p:notesViewPr>
    <p:cSldViewPr snapToGrid="0" showGuides="1">
      <p:cViewPr varScale="1">
        <p:scale>
          <a:sx n="53" d="100"/>
          <a:sy n="53" d="100"/>
        </p:scale>
        <p:origin x="-1056" y="-102"/>
      </p:cViewPr>
      <p:guideLst>
        <p:guide orient="horz" pos="2186"/>
        <p:guide pos="28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56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3B9C0C0-C9D1-074F-8AEE-35ABD96FE6C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04641" y="3293121"/>
            <a:ext cx="6664988" cy="3123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5208" tIns="44432" rIns="95208" bIns="444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A1372C34-90D6-5D4C-85C6-B14D0292C67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11463" y="525463"/>
            <a:ext cx="3457575" cy="25923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8620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42913" algn="l" defTabSz="8620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887413" algn="l" defTabSz="8620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28738" algn="l" defTabSz="8620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766888" algn="l" defTabSz="8620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>
            <a:extLst>
              <a:ext uri="{FF2B5EF4-FFF2-40B4-BE49-F238E27FC236}">
                <a16:creationId xmlns:a16="http://schemas.microsoft.com/office/drawing/2014/main" id="{324ACE2E-0EDF-F14B-A530-A910086E80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11463" y="525463"/>
            <a:ext cx="3457575" cy="25923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5FAB3EA0-F671-564A-8C0D-22867FCB3D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lIns="89999" tIns="45001" rIns="89999" bIns="45001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1944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11463" y="525463"/>
            <a:ext cx="3457575" cy="2592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448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11463" y="525463"/>
            <a:ext cx="3457575" cy="2592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275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394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11463" y="525463"/>
            <a:ext cx="3457575" cy="2592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3758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11463" y="525463"/>
            <a:ext cx="3457575" cy="2592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11463" y="525463"/>
            <a:ext cx="3457575" cy="2592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612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11463" y="525463"/>
            <a:ext cx="3457575" cy="2592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3514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11463" y="525463"/>
            <a:ext cx="3457575" cy="2592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32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11463" y="525463"/>
            <a:ext cx="3457575" cy="2592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714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11463" y="525463"/>
            <a:ext cx="3457575" cy="2592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14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6375" y="528638"/>
            <a:ext cx="3481388" cy="261143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0314" y="3314928"/>
            <a:ext cx="6585715" cy="3146310"/>
          </a:xfrm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6556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635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11463" y="525463"/>
            <a:ext cx="3457575" cy="2592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1083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11463" y="525463"/>
            <a:ext cx="3457575" cy="2592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1761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11463" y="525463"/>
            <a:ext cx="3457575" cy="2592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4500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11463" y="525463"/>
            <a:ext cx="3457575" cy="2592387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8883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11463" y="525463"/>
            <a:ext cx="3457575" cy="25923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6969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11463" y="525463"/>
            <a:ext cx="3457575" cy="25923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6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72099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11463" y="525463"/>
            <a:ext cx="3457575" cy="25923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0503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11463" y="525463"/>
            <a:ext cx="3457575" cy="25923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30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8943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11463" y="525463"/>
            <a:ext cx="3457575" cy="25923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8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61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6375" y="528638"/>
            <a:ext cx="3481388" cy="261143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0314" y="3314928"/>
            <a:ext cx="6585715" cy="3146310"/>
          </a:xfrm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3363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11463" y="525463"/>
            <a:ext cx="3457575" cy="25923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38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6439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11463" y="525463"/>
            <a:ext cx="3457575" cy="25923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8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7064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11463" y="525463"/>
            <a:ext cx="3457575" cy="25923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9648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11463" y="525463"/>
            <a:ext cx="3457575" cy="2592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5646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11463" y="525463"/>
            <a:ext cx="3457575" cy="25923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505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11463" y="525463"/>
            <a:ext cx="3457575" cy="25923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3669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11463" y="525463"/>
            <a:ext cx="3457575" cy="2592387"/>
          </a:xfrm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22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2742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11463" y="525463"/>
            <a:ext cx="3457575" cy="259238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8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706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11463" y="525463"/>
            <a:ext cx="3457575" cy="2592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8789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11463" y="525463"/>
            <a:ext cx="3457575" cy="2592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A37C0C-24FE-4F48-AF6A-064D544E4F6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31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6375" y="528638"/>
            <a:ext cx="3481388" cy="26114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0314" y="3314928"/>
            <a:ext cx="6585715" cy="3146310"/>
          </a:xfrm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530514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925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6375" y="528638"/>
            <a:ext cx="3481388" cy="26114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0314" y="3314928"/>
            <a:ext cx="6585715" cy="3146310"/>
          </a:xfrm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56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6375" y="528638"/>
            <a:ext cx="3481388" cy="2611437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0314" y="3314928"/>
            <a:ext cx="6585715" cy="3146310"/>
          </a:xfrm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974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11463" y="525463"/>
            <a:ext cx="3457575" cy="2592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74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11463" y="525463"/>
            <a:ext cx="3457575" cy="2592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935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11463" y="525463"/>
            <a:ext cx="3457575" cy="2592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79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6384" y="2130426"/>
            <a:ext cx="777123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12" y="3886200"/>
            <a:ext cx="640157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823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6092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5158" y="73025"/>
            <a:ext cx="2147867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73025"/>
            <a:ext cx="6295741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9132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73025"/>
            <a:ext cx="8593025" cy="6172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23994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025"/>
            <a:ext cx="8144775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5060" y="1216025"/>
            <a:ext cx="4068496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22973" y="1216025"/>
            <a:ext cx="4070053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22973" y="3806825"/>
            <a:ext cx="4070053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4269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025"/>
            <a:ext cx="8144775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5060" y="1216025"/>
            <a:ext cx="4068496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22973" y="1216025"/>
            <a:ext cx="4070053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22973" y="3806825"/>
            <a:ext cx="4070053" cy="2438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1010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025"/>
            <a:ext cx="8144775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5060" y="1216025"/>
            <a:ext cx="4068496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2973" y="1216025"/>
            <a:ext cx="4070053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142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1705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2" y="4406901"/>
            <a:ext cx="777278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2" y="2906713"/>
            <a:ext cx="7772789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5491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5060" y="1216025"/>
            <a:ext cx="4068496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22973" y="1216025"/>
            <a:ext cx="4070053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2065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89" y="274638"/>
            <a:ext cx="822882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589" y="1535113"/>
            <a:ext cx="40404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89" y="2174875"/>
            <a:ext cx="404048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374" y="1535113"/>
            <a:ext cx="40420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374" y="2174875"/>
            <a:ext cx="40420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6674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969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156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589" y="273050"/>
            <a:ext cx="300857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10" y="273051"/>
            <a:ext cx="51113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589" y="1435101"/>
            <a:ext cx="300857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4971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3002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3002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3002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701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>
            <a:extLst>
              <a:ext uri="{FF2B5EF4-FFF2-40B4-BE49-F238E27FC236}">
                <a16:creationId xmlns:a16="http://schemas.microsoft.com/office/drawing/2014/main" id="{18541749-CEB5-FB4D-9BCF-14390845C4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0818" y="73025"/>
            <a:ext cx="8635048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13059" name="Rectangle 3">
            <a:extLst>
              <a:ext uri="{FF2B5EF4-FFF2-40B4-BE49-F238E27FC236}">
                <a16:creationId xmlns:a16="http://schemas.microsoft.com/office/drawing/2014/main" id="{8EC4C23B-D514-9340-ABC9-67438ECE29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5060" y="1216025"/>
            <a:ext cx="860080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3060" name="Rectangle 4">
            <a:extLst>
              <a:ext uri="{FF2B5EF4-FFF2-40B4-BE49-F238E27FC236}">
                <a16:creationId xmlns:a16="http://schemas.microsoft.com/office/drawing/2014/main" id="{ECF890EF-4FFD-9D4E-8A2A-B147FD4A0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57" y="6475413"/>
            <a:ext cx="13898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800">
              <a:latin typeface="Verdana" charset="0"/>
              <a:ea typeface="ＭＳ Ｐゴシック" charset="0"/>
            </a:endParaRPr>
          </a:p>
        </p:txBody>
      </p:sp>
      <p:sp>
        <p:nvSpPr>
          <p:cNvPr id="813061" name="Rectangle 5">
            <a:extLst>
              <a:ext uri="{FF2B5EF4-FFF2-40B4-BE49-F238E27FC236}">
                <a16:creationId xmlns:a16="http://schemas.microsoft.com/office/drawing/2014/main" id="{07E7714F-3535-AB48-A159-EA1AA0707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6716" y="6489701"/>
            <a:ext cx="182808" cy="371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ts val="1100"/>
              </a:lnSpc>
              <a:defRPr/>
            </a:pPr>
            <a:endParaRPr lang="en-US" sz="1000">
              <a:latin typeface="Arial" charset="0"/>
              <a:ea typeface="ＭＳ Ｐゴシック" charset="0"/>
            </a:endParaRPr>
          </a:p>
          <a:p>
            <a:pPr eaLnBrk="0" hangingPunct="0">
              <a:lnSpc>
                <a:spcPts val="1100"/>
              </a:lnSpc>
              <a:defRPr/>
            </a:pPr>
            <a:endParaRPr lang="en-US" sz="1000">
              <a:latin typeface="Arial" charset="0"/>
              <a:ea typeface="ＭＳ Ｐゴシック" charset="0"/>
            </a:endParaRPr>
          </a:p>
        </p:txBody>
      </p:sp>
      <p:sp>
        <p:nvSpPr>
          <p:cNvPr id="813062" name="Rectangle 6">
            <a:extLst>
              <a:ext uri="{FF2B5EF4-FFF2-40B4-BE49-F238E27FC236}">
                <a16:creationId xmlns:a16="http://schemas.microsoft.com/office/drawing/2014/main" id="{0B6C52E4-4C49-2149-86E5-C6B93009E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57" y="6626225"/>
            <a:ext cx="195642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100"/>
              </a:lnSpc>
            </a:pPr>
            <a:fld id="{6BE3BE2E-5052-8249-AF88-2F0EBCD66B53}" type="slidenum">
              <a:rPr lang="en-US" altLang="en-US" sz="1000">
                <a:latin typeface="Arial" panose="020B0604020202020204" pitchFamily="34" charset="0"/>
              </a:rPr>
              <a:pPr>
                <a:lnSpc>
                  <a:spcPts val="1100"/>
                </a:lnSpc>
              </a:pPr>
              <a:t>‹#›</a:t>
            </a:fld>
            <a:r>
              <a:rPr lang="en-US" altLang="en-US" sz="1000">
                <a:latin typeface="Arial" panose="020B0604020202020204" pitchFamily="34" charset="0"/>
              </a:rPr>
              <a:t>     Al Aho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ＭＳ Ｐゴシック" charset="0"/>
        </a:defRPr>
      </a:lvl9pPr>
    </p:titleStyle>
    <p:bodyStyle>
      <a:lvl1pPr marL="171450" indent="-171450" algn="l" rtl="0" eaLnBrk="0" fontAlgn="base" hangingPunct="0">
        <a:spcBef>
          <a:spcPct val="34000"/>
        </a:spcBef>
        <a:spcAft>
          <a:spcPct val="0"/>
        </a:spcAft>
        <a:buClr>
          <a:schemeClr val="accent1"/>
        </a:buClr>
        <a:buSzPct val="100000"/>
        <a:buChar char="•"/>
        <a:tabLst>
          <a:tab pos="1082675" algn="l"/>
        </a:tabLst>
        <a:defRPr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455613" indent="-169863" algn="l" rtl="0" eaLnBrk="0" fontAlgn="base" hangingPunct="0">
        <a:spcBef>
          <a:spcPct val="25000"/>
        </a:spcBef>
        <a:spcAft>
          <a:spcPct val="0"/>
        </a:spcAft>
        <a:buClr>
          <a:schemeClr val="accent1"/>
        </a:buClr>
        <a:buSzPct val="100000"/>
        <a:buChar char="–"/>
        <a:tabLst>
          <a:tab pos="1082675" algn="l"/>
        </a:tabLst>
        <a:defRPr sz="1600">
          <a:solidFill>
            <a:schemeClr val="tx1"/>
          </a:solidFill>
          <a:latin typeface="+mn-lt"/>
          <a:ea typeface="+mn-ea"/>
        </a:defRPr>
      </a:lvl2pPr>
      <a:lvl3pPr marL="749300" indent="-174625" algn="l" rtl="0" eaLnBrk="0" fontAlgn="base" hangingPunct="0">
        <a:spcBef>
          <a:spcPct val="15000"/>
        </a:spcBef>
        <a:spcAft>
          <a:spcPct val="0"/>
        </a:spcAft>
        <a:buClr>
          <a:schemeClr val="accent1"/>
        </a:buClr>
        <a:buSzPct val="100000"/>
        <a:buChar char="•"/>
        <a:tabLst>
          <a:tab pos="1082675" algn="l"/>
        </a:tabLst>
        <a:defRPr sz="1400">
          <a:solidFill>
            <a:schemeClr val="tx1"/>
          </a:solidFill>
          <a:latin typeface="+mn-lt"/>
          <a:ea typeface="+mn-ea"/>
        </a:defRPr>
      </a:lvl3pPr>
      <a:lvl4pPr marL="1082675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–"/>
        <a:tabLst>
          <a:tab pos="1082675" algn="l"/>
        </a:tabLst>
        <a:defRPr sz="1200">
          <a:solidFill>
            <a:schemeClr val="tx1"/>
          </a:solidFill>
          <a:latin typeface="+mn-lt"/>
          <a:ea typeface="+mn-ea"/>
        </a:defRPr>
      </a:lvl4pPr>
      <a:lvl5pPr marL="1374775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tabLst>
          <a:tab pos="1082675" algn="l"/>
        </a:tabLst>
        <a:defRPr sz="1200">
          <a:solidFill>
            <a:schemeClr val="tx1"/>
          </a:solidFill>
          <a:latin typeface="+mn-lt"/>
          <a:ea typeface="+mn-ea"/>
        </a:defRPr>
      </a:lvl5pPr>
      <a:lvl6pPr marL="1831975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tabLst>
          <a:tab pos="1082675" algn="l"/>
        </a:tabLst>
        <a:defRPr sz="1200">
          <a:solidFill>
            <a:schemeClr val="tx1"/>
          </a:solidFill>
          <a:latin typeface="+mn-lt"/>
          <a:ea typeface="+mn-ea"/>
        </a:defRPr>
      </a:lvl6pPr>
      <a:lvl7pPr marL="2289175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tabLst>
          <a:tab pos="1082675" algn="l"/>
        </a:tabLst>
        <a:defRPr sz="1200">
          <a:solidFill>
            <a:schemeClr val="tx1"/>
          </a:solidFill>
          <a:latin typeface="+mn-lt"/>
          <a:ea typeface="+mn-ea"/>
        </a:defRPr>
      </a:lvl7pPr>
      <a:lvl8pPr marL="2746375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tabLst>
          <a:tab pos="1082675" algn="l"/>
        </a:tabLst>
        <a:defRPr sz="1200">
          <a:solidFill>
            <a:schemeClr val="tx1"/>
          </a:solidFill>
          <a:latin typeface="+mn-lt"/>
          <a:ea typeface="+mn-ea"/>
        </a:defRPr>
      </a:lvl8pPr>
      <a:lvl9pPr marL="3203575" indent="-1714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Char char="•"/>
        <a:tabLst>
          <a:tab pos="1082675" algn="l"/>
        </a:tabLs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oleObject" Target="../embeddings/oleObject2.bin"/><Relationship Id="rId3" Type="http://schemas.openxmlformats.org/officeDocument/2006/relationships/tags" Target="../tags/tag3.xml"/><Relationship Id="rId7" Type="http://schemas.openxmlformats.org/officeDocument/2006/relationships/notesSlide" Target="../notesSlides/notesSlide28.xml"/><Relationship Id="rId12" Type="http://schemas.openxmlformats.org/officeDocument/2006/relationships/image" Target="../media/image16.emf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5.emf"/><Relationship Id="rId5" Type="http://schemas.openxmlformats.org/officeDocument/2006/relationships/tags" Target="../tags/tag5.xml"/><Relationship Id="rId10" Type="http://schemas.openxmlformats.org/officeDocument/2006/relationships/image" Target="../media/image14.emf"/><Relationship Id="rId4" Type="http://schemas.openxmlformats.org/officeDocument/2006/relationships/tags" Target="../tags/tag4.xml"/><Relationship Id="rId9" Type="http://schemas.openxmlformats.org/officeDocument/2006/relationships/image" Target="../media/image13.emf"/><Relationship Id="rId14" Type="http://schemas.openxmlformats.org/officeDocument/2006/relationships/image" Target="../media/image12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17.wmf"/><Relationship Id="rId4" Type="http://schemas.openxmlformats.org/officeDocument/2006/relationships/oleObject" Target="../embeddings/oleObject3.bin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The_Thinker,_Rodin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>
            <a:extLst>
              <a:ext uri="{FF2B5EF4-FFF2-40B4-BE49-F238E27FC236}">
                <a16:creationId xmlns:a16="http://schemas.microsoft.com/office/drawing/2014/main" id="{0E2BFE96-40BD-784C-B127-51432FF5A0B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99282" y="2389843"/>
            <a:ext cx="7924800" cy="2693147"/>
          </a:xfrm>
        </p:spPr>
        <p:txBody>
          <a:bodyPr/>
          <a:lstStyle/>
          <a:p>
            <a:pPr algn="ctr">
              <a:defRPr/>
            </a:pPr>
            <a:r>
              <a:rPr lang="en-US" sz="4000" dirty="0">
                <a:cs typeface="+mj-cs"/>
              </a:rPr>
              <a:t>Abstractions and Algorithms in</a:t>
            </a:r>
            <a:br>
              <a:rPr lang="en-US" sz="4000" dirty="0">
                <a:cs typeface="+mj-cs"/>
              </a:rPr>
            </a:br>
            <a:r>
              <a:rPr lang="en-US" sz="4000" dirty="0">
                <a:cs typeface="+mj-cs"/>
              </a:rPr>
              <a:t>Computer Science and Computational Thinking</a:t>
            </a:r>
          </a:p>
        </p:txBody>
      </p:sp>
      <p:sp>
        <p:nvSpPr>
          <p:cNvPr id="263171" name="Rectangle 3">
            <a:extLst>
              <a:ext uri="{FF2B5EF4-FFF2-40B4-BE49-F238E27FC236}">
                <a16:creationId xmlns:a16="http://schemas.microsoft.com/office/drawing/2014/main" id="{C245D777-C490-FE45-B6D6-7DB7DEDB360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53232" y="850900"/>
            <a:ext cx="8393112" cy="1358900"/>
          </a:xfrm>
        </p:spPr>
        <p:txBody>
          <a:bodyPr/>
          <a:lstStyle/>
          <a:p>
            <a:pPr algn="l">
              <a:lnSpc>
                <a:spcPct val="83000"/>
              </a:lnSpc>
              <a:defRPr/>
            </a:pPr>
            <a:r>
              <a:rPr lang="en-US" sz="2800" b="1" dirty="0">
                <a:cs typeface="+mn-cs"/>
              </a:rPr>
              <a:t>Al </a:t>
            </a:r>
            <a:r>
              <a:rPr lang="en-US" sz="2800" b="1" dirty="0" err="1">
                <a:cs typeface="+mn-cs"/>
              </a:rPr>
              <a:t>Aho</a:t>
            </a:r>
            <a:endParaRPr lang="en-US" sz="2800" b="1" dirty="0">
              <a:cs typeface="+mn-cs"/>
            </a:endParaRPr>
          </a:p>
          <a:p>
            <a:pPr algn="l">
              <a:lnSpc>
                <a:spcPct val="83000"/>
              </a:lnSpc>
              <a:defRPr/>
            </a:pPr>
            <a:r>
              <a:rPr lang="en-US" sz="2800" b="1" dirty="0">
                <a:cs typeface="+mn-cs"/>
              </a:rPr>
              <a:t>aho@cs.columbia.edu</a:t>
            </a:r>
            <a:endParaRPr lang="en-US" i="1" dirty="0">
              <a:cs typeface="+mn-cs"/>
            </a:endParaRPr>
          </a:p>
        </p:txBody>
      </p:sp>
      <p:sp>
        <p:nvSpPr>
          <p:cNvPr id="263173" name="Text Box 5">
            <a:extLst>
              <a:ext uri="{FF2B5EF4-FFF2-40B4-BE49-F238E27FC236}">
                <a16:creationId xmlns:a16="http://schemas.microsoft.com/office/drawing/2014/main" id="{04593A3F-1EAF-AF40-A2F2-F6BCAB26A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6875" y="5922711"/>
            <a:ext cx="3706143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lnSpc>
                <a:spcPct val="90000"/>
              </a:lnSpc>
              <a:spcAft>
                <a:spcPct val="20000"/>
              </a:spcAft>
              <a:defRPr/>
            </a:pPr>
            <a:r>
              <a:rPr lang="en-US" sz="2000" b="1" dirty="0">
                <a:latin typeface="Arial" charset="0"/>
                <a:ea typeface="ＭＳ Ｐゴシック" charset="0"/>
              </a:rPr>
              <a:t>National Science Foundation</a:t>
            </a:r>
          </a:p>
          <a:p>
            <a:pPr algn="ctr" eaLnBrk="0" hangingPunct="0">
              <a:lnSpc>
                <a:spcPct val="90000"/>
              </a:lnSpc>
              <a:spcAft>
                <a:spcPct val="20000"/>
              </a:spcAft>
              <a:defRPr/>
            </a:pPr>
            <a:r>
              <a:rPr lang="en-US" sz="2000" b="1" dirty="0">
                <a:latin typeface="Arial" charset="0"/>
                <a:ea typeface="ＭＳ Ｐゴシック" charset="0"/>
              </a:rPr>
              <a:t>April 7, 2022</a:t>
            </a:r>
          </a:p>
        </p:txBody>
      </p:sp>
      <p:sp>
        <p:nvSpPr>
          <p:cNvPr id="263172" name="Text Box 4">
            <a:extLst>
              <a:ext uri="{FF2B5EF4-FFF2-40B4-BE49-F238E27FC236}">
                <a16:creationId xmlns:a16="http://schemas.microsoft.com/office/drawing/2014/main" id="{A223E7A2-E41E-884E-9F2B-60BAD30EA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2557" y="5232357"/>
            <a:ext cx="186012" cy="36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lnSpc>
                <a:spcPct val="90000"/>
              </a:lnSpc>
              <a:spcAft>
                <a:spcPct val="20000"/>
              </a:spcAft>
              <a:defRPr/>
            </a:pPr>
            <a:endParaRPr lang="en-US" sz="2000" b="1">
              <a:solidFill>
                <a:schemeClr val="bg1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263174" name="Text Box 6">
            <a:extLst>
              <a:ext uri="{FF2B5EF4-FFF2-40B4-BE49-F238E27FC236}">
                <a16:creationId xmlns:a16="http://schemas.microsoft.com/office/drawing/2014/main" id="{8AAB64ED-285C-6E4C-941C-C8F107B3D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1157" y="9207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263176" name="Text Box 8">
            <a:extLst>
              <a:ext uri="{FF2B5EF4-FFF2-40B4-BE49-F238E27FC236}">
                <a16:creationId xmlns:a16="http://schemas.microsoft.com/office/drawing/2014/main" id="{A1EC2379-FC92-0E43-9285-B7834C750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4582" y="41878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aphicFrame>
        <p:nvGraphicFramePr>
          <p:cNvPr id="4103" name="Object 14">
            <a:extLst>
              <a:ext uri="{FF2B5EF4-FFF2-40B4-BE49-F238E27FC236}">
                <a16:creationId xmlns:a16="http://schemas.microsoft.com/office/drawing/2014/main" id="{47CECDA0-92B0-6E48-A49E-0CB2B78805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530536"/>
              </p:ext>
            </p:extLst>
          </p:nvPr>
        </p:nvGraphicFramePr>
        <p:xfrm>
          <a:off x="4514057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43" name="Equation" r:id="rId4" imgW="2628900" imgH="4978400" progId="Equation.3">
                  <p:embed/>
                </p:oleObj>
              </mc:Choice>
              <mc:Fallback>
                <p:oleObj name="Equation" r:id="rId4" imgW="2628900" imgH="4978400" progId="Equation.3">
                  <p:embed/>
                  <p:pic>
                    <p:nvPicPr>
                      <p:cNvPr id="4103" name="Object 14">
                        <a:extLst>
                          <a:ext uri="{FF2B5EF4-FFF2-40B4-BE49-F238E27FC236}">
                            <a16:creationId xmlns:a16="http://schemas.microsoft.com/office/drawing/2014/main" id="{47CECDA0-92B0-6E48-A49E-0CB2B78805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057" y="331946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870417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Taxonomy of CS abstractions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based on their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2"/>
            <a:ext cx="883920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000FF"/>
                </a:solidFill>
              </a:rPr>
              <a:t>Fundamental abstractions </a:t>
            </a:r>
            <a:r>
              <a:rPr lang="en-US" sz="2800" dirty="0">
                <a:solidFill>
                  <a:schemeClr val="accent1"/>
                </a:solidFill>
              </a:rPr>
              <a:t>to express basic algorithms and processes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000FF"/>
                </a:solidFill>
              </a:rPr>
              <a:t>Abstract implementations </a:t>
            </a:r>
            <a:r>
              <a:rPr lang="en-US" sz="2800" dirty="0">
                <a:solidFill>
                  <a:schemeClr val="accent1"/>
                </a:solidFill>
              </a:rPr>
              <a:t>for fundamental abstractions</a:t>
            </a:r>
            <a:endParaRPr lang="en-US" sz="2400" dirty="0">
              <a:solidFill>
                <a:schemeClr val="accent1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000FF"/>
                </a:solidFill>
              </a:rPr>
              <a:t>Declarative abstractions </a:t>
            </a:r>
            <a:r>
              <a:rPr lang="en-US" sz="2800" dirty="0">
                <a:solidFill>
                  <a:schemeClr val="accent1"/>
                </a:solidFill>
              </a:rPr>
              <a:t>for saying what you want but not how to do it</a:t>
            </a:r>
            <a:endParaRPr lang="en-US" sz="2400" dirty="0">
              <a:solidFill>
                <a:schemeClr val="accent1"/>
              </a:solidFill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800" dirty="0">
                <a:solidFill>
                  <a:srgbClr val="0000FF"/>
                </a:solidFill>
              </a:rPr>
              <a:t>Computational abstractions </a:t>
            </a:r>
            <a:r>
              <a:rPr lang="en-US" sz="2800" dirty="0">
                <a:solidFill>
                  <a:schemeClr val="accent1"/>
                </a:solidFill>
              </a:rPr>
              <a:t>to model real machines and conventional programming languages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1. Fundamental abstractions: to study algorithms for common computations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2"/>
            <a:ext cx="8839200" cy="4525963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>
                <a:solidFill>
                  <a:schemeClr val="accent1"/>
                </a:solidFill>
              </a:rPr>
              <a:t>  </a:t>
            </a:r>
            <a:r>
              <a:rPr lang="en-US" sz="2800" dirty="0">
                <a:solidFill>
                  <a:srgbClr val="0000FF"/>
                </a:solidFill>
              </a:rPr>
              <a:t>Stand-alone abstractions </a:t>
            </a:r>
            <a:r>
              <a:rPr lang="en-US" sz="2800" dirty="0">
                <a:solidFill>
                  <a:schemeClr val="accent1"/>
                </a:solidFill>
              </a:rPr>
              <a:t>– studied in isolation</a:t>
            </a:r>
          </a:p>
          <a:p>
            <a:pPr marL="741363" lvl="1" indent="-457200">
              <a:buFont typeface="Wingdings" pitchFamily="2" charset="2"/>
              <a:buChar char="§"/>
            </a:pPr>
            <a:r>
              <a:rPr lang="en-US" sz="2600" dirty="0">
                <a:solidFill>
                  <a:schemeClr val="accent1"/>
                </a:solidFill>
              </a:rPr>
              <a:t>E.g.: dictionary, stack, queue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solidFill>
                  <a:srgbClr val="0000FF"/>
                </a:solidFill>
              </a:rPr>
              <a:t>Embedded abstractions in a general-purpose language:</a:t>
            </a:r>
          </a:p>
          <a:p>
            <a:pPr marL="798513" lvl="1" indent="-514350">
              <a:buFont typeface="Wingdings" pitchFamily="2" charset="2"/>
              <a:buChar char="§"/>
            </a:pPr>
            <a:r>
              <a:rPr lang="en-US" sz="2600" dirty="0">
                <a:solidFill>
                  <a:schemeClr val="accent1"/>
                </a:solidFill>
              </a:rPr>
              <a:t>Essentially classes + their methods, but without implementation</a:t>
            </a:r>
          </a:p>
          <a:p>
            <a:pPr marL="798513" lvl="1" indent="-514350">
              <a:buFont typeface="Wingdings" pitchFamily="2" charset="2"/>
              <a:buChar char="§"/>
            </a:pPr>
            <a:r>
              <a:rPr lang="en-US" sz="2600" dirty="0">
                <a:solidFill>
                  <a:schemeClr val="accent1"/>
                </a:solidFill>
              </a:rPr>
              <a:t>E.g.: many kinds of graphs and trees</a:t>
            </a:r>
          </a:p>
          <a:p>
            <a:pPr marL="284163" lvl="1" indent="0">
              <a:buNone/>
            </a:pPr>
            <a:endParaRPr lang="en-US" sz="2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899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281" y="13446"/>
            <a:ext cx="91440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2. Abstract implementations: to support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fundamental abstractions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2"/>
            <a:ext cx="8839200" cy="4525963"/>
          </a:xfrm>
        </p:spPr>
        <p:txBody>
          <a:bodyPr>
            <a:normAutofit/>
          </a:bodyPr>
          <a:lstStyle/>
          <a:p>
            <a:pPr marL="741363" lvl="1" indent="-457200">
              <a:buFont typeface="Wingdings" pitchFamily="2" charset="2"/>
              <a:buChar char="§"/>
            </a:pPr>
            <a:r>
              <a:rPr lang="en-US" sz="2600" dirty="0">
                <a:solidFill>
                  <a:srgbClr val="0000FF"/>
                </a:solidFill>
              </a:rPr>
              <a:t>Data structures that are useful for implementing many fundamental abstractions</a:t>
            </a:r>
          </a:p>
          <a:p>
            <a:pPr lvl="3">
              <a:buFont typeface="Wingdings" pitchFamily="2" charset="2"/>
              <a:buChar char="§"/>
            </a:pP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>
                <a:solidFill>
                  <a:schemeClr val="accent1"/>
                </a:solidFill>
              </a:rPr>
              <a:t>E.g.: hash tables, search trees</a:t>
            </a:r>
          </a:p>
          <a:p>
            <a:pPr marL="577850" lvl="2" indent="0"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pPr marL="741363" lvl="1" indent="-457200">
              <a:buFont typeface="Wingdings" pitchFamily="2" charset="2"/>
              <a:buChar char="§"/>
            </a:pPr>
            <a:r>
              <a:rPr lang="en-US" sz="2600" dirty="0">
                <a:solidFill>
                  <a:srgbClr val="0000FF"/>
                </a:solidFill>
              </a:rPr>
              <a:t>They admit different instantiations at the machine level. </a:t>
            </a:r>
          </a:p>
          <a:p>
            <a:pPr lvl="3">
              <a:buFont typeface="Wingdings" pitchFamily="2" charset="2"/>
              <a:buChar char="§"/>
            </a:pP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>
                <a:solidFill>
                  <a:schemeClr val="accent1"/>
                </a:solidFill>
              </a:rPr>
              <a:t>E.g.: a hash table could be implemented in a RAM model of a computer or in a secondary-storage model with very different notions of running time.</a:t>
            </a:r>
          </a:p>
          <a:p>
            <a:pPr marL="798513" lvl="1" indent="-514350">
              <a:buFont typeface="Wingdings" pitchFamily="2" charset="2"/>
              <a:buChar char="§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68041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3. Declarative abstractions: to raise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the level of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2"/>
            <a:ext cx="8839200" cy="4525963"/>
          </a:xfrm>
        </p:spPr>
        <p:txBody>
          <a:bodyPr>
            <a:normAutofit/>
          </a:bodyPr>
          <a:lstStyle/>
          <a:p>
            <a:pPr marL="741363" lvl="1" indent="-457200">
              <a:buFont typeface="Wingdings" pitchFamily="2" charset="2"/>
              <a:buChar char="§"/>
            </a:pPr>
            <a:r>
              <a:rPr lang="en-US" sz="2600" dirty="0">
                <a:solidFill>
                  <a:srgbClr val="0000FF"/>
                </a:solidFill>
              </a:rPr>
              <a:t>High-level abstractions that specify what you want, but not how to do it</a:t>
            </a:r>
          </a:p>
          <a:p>
            <a:pPr lvl="3">
              <a:buFont typeface="Wingdings" pitchFamily="2" charset="2"/>
              <a:buChar char="§"/>
            </a:pP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200" dirty="0">
                <a:solidFill>
                  <a:schemeClr val="accent1"/>
                </a:solidFill>
              </a:rPr>
              <a:t>Need detailed implementations to be executable</a:t>
            </a:r>
          </a:p>
          <a:p>
            <a:pPr lvl="3">
              <a:buFont typeface="Wingdings" pitchFamily="2" charset="2"/>
              <a:buChar char="§"/>
            </a:pPr>
            <a:r>
              <a:rPr lang="en-US" sz="2200" dirty="0">
                <a:solidFill>
                  <a:schemeClr val="accent1"/>
                </a:solidFill>
              </a:rPr>
              <a:t> Valuable because they make programming much easier</a:t>
            </a:r>
          </a:p>
          <a:p>
            <a:pPr lvl="3">
              <a:buFont typeface="Wingdings" pitchFamily="2" charset="2"/>
              <a:buChar char="§"/>
            </a:pPr>
            <a:r>
              <a:rPr lang="en-US" sz="2200" dirty="0">
                <a:solidFill>
                  <a:schemeClr val="accent1"/>
                </a:solidFill>
              </a:rPr>
              <a:t> Associated set of operations is usually not Turing-complete</a:t>
            </a:r>
          </a:p>
          <a:p>
            <a:pPr marL="577850" lvl="2" indent="0"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pPr marL="798513" lvl="1" indent="-514350">
              <a:buFont typeface="Wingdings" pitchFamily="2" charset="2"/>
              <a:buChar char="§"/>
            </a:pPr>
            <a:r>
              <a:rPr lang="en-US" sz="2600" dirty="0">
                <a:solidFill>
                  <a:schemeClr val="accent1"/>
                </a:solidFill>
              </a:rPr>
              <a:t>Examples</a:t>
            </a:r>
          </a:p>
          <a:p>
            <a:pPr lvl="3">
              <a:buFont typeface="Wingdings" pitchFamily="2" charset="2"/>
              <a:buChar char="§"/>
            </a:pP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>
                <a:solidFill>
                  <a:schemeClr val="accent1"/>
                </a:solidFill>
              </a:rPr>
              <a:t>Regular expressions, context-free grammars, flow graphs</a:t>
            </a:r>
          </a:p>
        </p:txBody>
      </p:sp>
    </p:spTree>
    <p:extLst>
      <p:ext uri="{BB962C8B-B14F-4D97-AF65-F5344CB8AC3E}">
        <p14:creationId xmlns:p14="http://schemas.microsoft.com/office/powerpoint/2010/main" val="3831345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4. Computational abstractions: to more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closely model systems and PLs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2"/>
            <a:ext cx="8839200" cy="4525963"/>
          </a:xfrm>
        </p:spPr>
        <p:txBody>
          <a:bodyPr>
            <a:normAutofit/>
          </a:bodyPr>
          <a:lstStyle/>
          <a:p>
            <a:pPr marL="741363" lvl="1" indent="-457200">
              <a:buFont typeface="Wingdings" pitchFamily="2" charset="2"/>
              <a:buChar char="§"/>
            </a:pPr>
            <a:r>
              <a:rPr lang="en-US" sz="2600" dirty="0">
                <a:solidFill>
                  <a:srgbClr val="0000FF"/>
                </a:solidFill>
              </a:rPr>
              <a:t>Actual machine model or directly translatable to one.</a:t>
            </a:r>
          </a:p>
          <a:p>
            <a:pPr lvl="3">
              <a:buFont typeface="Wingdings" pitchFamily="2" charset="2"/>
              <a:buChar char="§"/>
            </a:pP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>
                <a:solidFill>
                  <a:schemeClr val="accent1"/>
                </a:solidFill>
              </a:rPr>
              <a:t>Machines and programming languages: RAM, C++, Python.</a:t>
            </a:r>
          </a:p>
          <a:p>
            <a:pPr lvl="3">
              <a:buFont typeface="Wingdings" pitchFamily="2" charset="2"/>
              <a:buChar char="§"/>
            </a:pPr>
            <a:r>
              <a:rPr lang="en-US" sz="2200" dirty="0">
                <a:solidFill>
                  <a:schemeClr val="accent1"/>
                </a:solidFill>
              </a:rPr>
              <a:t> Parallel/distributed-machine examples: PRAM,</a:t>
            </a:r>
          </a:p>
          <a:p>
            <a:pPr marL="911225" lvl="3" indent="0">
              <a:buNone/>
            </a:pPr>
            <a:r>
              <a:rPr lang="en-US" sz="2200" dirty="0">
                <a:solidFill>
                  <a:schemeClr val="accent1"/>
                </a:solidFill>
              </a:rPr>
              <a:t>   MapReduce.</a:t>
            </a:r>
          </a:p>
          <a:p>
            <a:pPr marL="577850" lvl="2" indent="0"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pPr marL="798513" lvl="1" indent="-514350">
              <a:buFont typeface="Wingdings" pitchFamily="2" charset="2"/>
              <a:buChar char="§"/>
            </a:pPr>
            <a:r>
              <a:rPr lang="en-US" sz="2600" dirty="0">
                <a:solidFill>
                  <a:srgbClr val="0000FF"/>
                </a:solidFill>
              </a:rPr>
              <a:t>Abstractions for computer-like models that are not “conventional.”</a:t>
            </a:r>
          </a:p>
          <a:p>
            <a:pPr lvl="3">
              <a:buFont typeface="Wingdings" pitchFamily="2" charset="2"/>
              <a:buChar char="§"/>
            </a:pP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>
                <a:solidFill>
                  <a:schemeClr val="accent1"/>
                </a:solidFill>
              </a:rPr>
              <a:t>Models of computation: Turing machines, Boolean circuits,</a:t>
            </a:r>
          </a:p>
          <a:p>
            <a:pPr marL="911225" lvl="3" indent="0">
              <a:buNone/>
            </a:pPr>
            <a:r>
              <a:rPr lang="en-US" sz="2200" dirty="0">
                <a:solidFill>
                  <a:schemeClr val="accent1"/>
                </a:solidFill>
              </a:rPr>
              <a:t>   quantum circuits.</a:t>
            </a:r>
          </a:p>
          <a:p>
            <a:pPr marL="284163" lvl="1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088270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Abstractions can be layered</a:t>
            </a:r>
          </a:p>
        </p:txBody>
      </p:sp>
      <p:sp>
        <p:nvSpPr>
          <p:cNvPr id="3" name="Content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600202"/>
            <a:ext cx="8839200" cy="4525963"/>
          </a:xfrm>
        </p:spPr>
        <p:txBody>
          <a:bodyPr>
            <a:normAutofit/>
          </a:bodyPr>
          <a:lstStyle/>
          <a:p>
            <a:pPr marL="284163" lvl="1" indent="0">
              <a:buNone/>
            </a:pPr>
            <a:r>
              <a:rPr lang="en-US" sz="26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6AD6AB-E3B4-4940-93F2-2BA0EC7AA176}"/>
              </a:ext>
            </a:extLst>
          </p:cNvPr>
          <p:cNvSpPr/>
          <p:nvPr/>
        </p:nvSpPr>
        <p:spPr>
          <a:xfrm>
            <a:off x="1138137" y="1905001"/>
            <a:ext cx="1962978" cy="991603"/>
          </a:xfrm>
          <a:prstGeom prst="rect">
            <a:avLst/>
          </a:prstGeom>
          <a:solidFill>
            <a:srgbClr val="D60093">
              <a:lumMod val="20000"/>
              <a:lumOff val="80000"/>
            </a:srgbClr>
          </a:solidFill>
          <a:ln w="48000" cap="flat" cmpd="thickThin" algn="ctr">
            <a:solidFill>
              <a:srgbClr val="F0AD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/>
                <a:ea typeface="+mn-ea"/>
              </a:rPr>
              <a:t>Abstraction 1</a:t>
            </a:r>
            <a:endParaRPr lang="en-US" sz="1800" kern="0" dirty="0">
              <a:solidFill>
                <a:prstClr val="white"/>
              </a:solidFill>
              <a:latin typeface="Corbel"/>
              <a:ea typeface="+mn-ea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395716-3487-8D49-9D38-A49C9F1BCE14}"/>
              </a:ext>
            </a:extLst>
          </p:cNvPr>
          <p:cNvSpPr/>
          <p:nvPr/>
        </p:nvSpPr>
        <p:spPr>
          <a:xfrm>
            <a:off x="5040543" y="1906468"/>
            <a:ext cx="1952758" cy="1000568"/>
          </a:xfrm>
          <a:prstGeom prst="rect">
            <a:avLst/>
          </a:prstGeom>
          <a:solidFill>
            <a:srgbClr val="FF6600">
              <a:lumMod val="20000"/>
              <a:lumOff val="80000"/>
            </a:srgbClr>
          </a:solidFill>
          <a:ln w="48000" cap="flat" cmpd="thickThin" algn="ctr">
            <a:solidFill>
              <a:srgbClr val="F0AD0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orbel"/>
                <a:ea typeface="+mn-ea"/>
              </a:rPr>
              <a:t>Algorithm 1</a:t>
            </a:r>
            <a:endParaRPr lang="en-US" sz="1800" kern="0" dirty="0">
              <a:solidFill>
                <a:prstClr val="white"/>
              </a:solidFill>
              <a:latin typeface="Corbel"/>
              <a:ea typeface="+mn-ea"/>
            </a:endParaRPr>
          </a:p>
        </p:txBody>
      </p:sp>
      <p:grpSp>
        <p:nvGrpSpPr>
          <p:cNvPr id="20" name="Group 19" descr="Implementation">
            <a:extLst>
              <a:ext uri="{FF2B5EF4-FFF2-40B4-BE49-F238E27FC236}">
                <a16:creationId xmlns:a16="http://schemas.microsoft.com/office/drawing/2014/main" id="{E58B65D6-47B0-9C4B-B243-0875F719E7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1114478" y="2936947"/>
            <a:ext cx="2708543" cy="2661833"/>
            <a:chOff x="244031" y="2343844"/>
            <a:chExt cx="2708543" cy="2661833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CBD8AF5B-0F0E-C448-BD8E-9BE924D4ACE0}"/>
                </a:ext>
              </a:extLst>
            </p:cNvPr>
            <p:cNvCxnSpPr>
              <a:cxnSpLocks/>
            </p:cNvCxnSpPr>
            <p:nvPr/>
          </p:nvCxnSpPr>
          <p:spPr>
            <a:xfrm>
              <a:off x="1225519" y="4600657"/>
              <a:ext cx="0" cy="405020"/>
            </a:xfrm>
            <a:prstGeom prst="straightConnector1">
              <a:avLst/>
            </a:prstGeom>
            <a:noFill/>
            <a:ln w="19050" cap="rnd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D0BEFFC0-69F5-9945-ADB7-B2D257C801FB}"/>
                </a:ext>
              </a:extLst>
            </p:cNvPr>
            <p:cNvGrpSpPr/>
            <p:nvPr/>
          </p:nvGrpSpPr>
          <p:grpSpPr>
            <a:xfrm>
              <a:off x="244031" y="2343844"/>
              <a:ext cx="2708543" cy="2256819"/>
              <a:chOff x="244031" y="2343844"/>
              <a:chExt cx="2708543" cy="2256819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4BFECA2C-D566-EC41-8914-8D539517B192}"/>
                  </a:ext>
                </a:extLst>
              </p:cNvPr>
              <p:cNvSpPr/>
              <p:nvPr/>
            </p:nvSpPr>
            <p:spPr>
              <a:xfrm>
                <a:off x="244031" y="3609060"/>
                <a:ext cx="1962977" cy="991603"/>
              </a:xfrm>
              <a:prstGeom prst="rect">
                <a:avLst/>
              </a:prstGeom>
              <a:solidFill>
                <a:srgbClr val="D60093">
                  <a:lumMod val="20000"/>
                  <a:lumOff val="80000"/>
                </a:srgbClr>
              </a:solidFill>
              <a:ln w="48000" cap="flat" cmpd="thickThin" algn="ctr">
                <a:solidFill>
                  <a:srgbClr val="F0AD00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orbel"/>
                    <a:ea typeface="+mn-ea"/>
                  </a:rPr>
                  <a:t>Abstraction 2</a:t>
                </a:r>
                <a:endParaRPr lang="en-US" sz="1800" kern="0" dirty="0">
                  <a:solidFill>
                    <a:prstClr val="white"/>
                  </a:solidFill>
                  <a:latin typeface="Corbel"/>
                  <a:ea typeface="+mn-ea"/>
                </a:endParaRP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E1F5B3C5-0911-9047-BBFB-DC639B475EF9}"/>
                  </a:ext>
                </a:extLst>
              </p:cNvPr>
              <p:cNvCxnSpPr>
                <a:cxnSpLocks/>
                <a:endCxn id="25" idx="0"/>
              </p:cNvCxnSpPr>
              <p:nvPr/>
            </p:nvCxnSpPr>
            <p:spPr>
              <a:xfrm flipH="1">
                <a:off x="1225520" y="2343844"/>
                <a:ext cx="10219" cy="1265216"/>
              </a:xfrm>
              <a:prstGeom prst="straightConnector1">
                <a:avLst/>
              </a:prstGeom>
              <a:noFill/>
              <a:ln w="19050" cap="rnd" cmpd="sng" algn="ctr">
                <a:solidFill>
                  <a:sysClr val="windowText" lastClr="000000"/>
                </a:solidFill>
                <a:prstDash val="solid"/>
                <a:tailEnd type="triangle"/>
              </a:ln>
              <a:effectLst/>
            </p:spPr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C6BA412-AA35-6A48-9FDC-37CA7B46060B}"/>
                  </a:ext>
                </a:extLst>
              </p:cNvPr>
              <p:cNvSpPr txBox="1"/>
              <p:nvPr/>
            </p:nvSpPr>
            <p:spPr>
              <a:xfrm>
                <a:off x="1230628" y="2782471"/>
                <a:ext cx="172194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dirty="0">
                    <a:solidFill>
                      <a:prstClr val="black"/>
                    </a:solidFill>
                    <a:latin typeface="Corbel"/>
                    <a:ea typeface="+mn-ea"/>
                  </a:rPr>
                  <a:t>Implementation</a:t>
                </a:r>
              </a:p>
            </p:txBody>
          </p:sp>
        </p:grpSp>
      </p:grpSp>
      <p:grpSp>
        <p:nvGrpSpPr>
          <p:cNvPr id="37" name="Group 36" descr="Compilation">
            <a:extLst>
              <a:ext uri="{FF2B5EF4-FFF2-40B4-BE49-F238E27FC236}">
                <a16:creationId xmlns:a16="http://schemas.microsoft.com/office/drawing/2014/main" id="{2277E4E8-1839-FA48-A4E6-8BBBB0518F7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GrpSpPr/>
          <p:nvPr/>
        </p:nvGrpSpPr>
        <p:grpSpPr>
          <a:xfrm>
            <a:off x="3101119" y="2946121"/>
            <a:ext cx="3880462" cy="2227104"/>
            <a:chOff x="4013628" y="1916354"/>
            <a:chExt cx="3880462" cy="2227104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5267737-859F-FD45-A6CE-68E8B7A02EEE}"/>
                </a:ext>
              </a:extLst>
            </p:cNvPr>
            <p:cNvCxnSpPr>
              <a:cxnSpLocks/>
            </p:cNvCxnSpPr>
            <p:nvPr/>
          </p:nvCxnSpPr>
          <p:spPr>
            <a:xfrm>
              <a:off x="6551978" y="1916354"/>
              <a:ext cx="125" cy="1206779"/>
            </a:xfrm>
            <a:prstGeom prst="straightConnector1">
              <a:avLst/>
            </a:prstGeom>
            <a:noFill/>
            <a:ln w="19050" cap="rnd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3267895-AD50-CD45-8D44-9DB229DE7377}"/>
                </a:ext>
              </a:extLst>
            </p:cNvPr>
            <p:cNvSpPr/>
            <p:nvPr/>
          </p:nvSpPr>
          <p:spPr>
            <a:xfrm>
              <a:off x="5972008" y="3151856"/>
              <a:ext cx="1922082" cy="991602"/>
            </a:xfrm>
            <a:prstGeom prst="rect">
              <a:avLst/>
            </a:prstGeom>
            <a:solidFill>
              <a:srgbClr val="FF6600">
                <a:lumMod val="20000"/>
                <a:lumOff val="80000"/>
              </a:srgbClr>
            </a:solidFill>
            <a:ln w="48000" cap="flat" cmpd="thickThin" algn="ctr">
              <a:solidFill>
                <a:srgbClr val="F0AD0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rbel"/>
                  <a:ea typeface="+mn-ea"/>
                </a:rPr>
                <a:t>Algorithm 2</a:t>
              </a:r>
              <a:endParaRPr lang="en-US" sz="1800" kern="0" dirty="0">
                <a:solidFill>
                  <a:prstClr val="white"/>
                </a:solidFill>
                <a:latin typeface="Corbel"/>
                <a:ea typeface="+mn-ea"/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2AF8E2B7-CAEC-2C4E-935D-BB44710423AB}"/>
                </a:ext>
              </a:extLst>
            </p:cNvPr>
            <p:cNvCxnSpPr>
              <a:cxnSpLocks/>
              <a:endCxn id="39" idx="1"/>
            </p:cNvCxnSpPr>
            <p:nvPr/>
          </p:nvCxnSpPr>
          <p:spPr>
            <a:xfrm flipV="1">
              <a:off x="4013628" y="3647656"/>
              <a:ext cx="1958381" cy="1952"/>
            </a:xfrm>
            <a:prstGeom prst="straightConnector1">
              <a:avLst/>
            </a:prstGeom>
            <a:noFill/>
            <a:ln w="19050" cap="rnd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7528AC0-8590-1444-A9DC-D766DBEFCFC7}"/>
                </a:ext>
              </a:extLst>
            </p:cNvPr>
            <p:cNvSpPr txBox="1"/>
            <p:nvPr/>
          </p:nvSpPr>
          <p:spPr>
            <a:xfrm>
              <a:off x="5244811" y="2336947"/>
              <a:ext cx="13548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solidFill>
                    <a:prstClr val="black"/>
                  </a:solidFill>
                  <a:latin typeface="Corbel"/>
                  <a:ea typeface="+mn-ea"/>
                </a:rPr>
                <a:t>Compilation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77FE6D5-9CD3-954A-BA69-129A0531F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101117" y="1906468"/>
            <a:ext cx="3892185" cy="1000568"/>
            <a:chOff x="2217228" y="1353709"/>
            <a:chExt cx="3892185" cy="1000568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E3F459A4-1D63-E245-B54E-56A6A2C5FF3C}"/>
                </a:ext>
              </a:extLst>
            </p:cNvPr>
            <p:cNvSpPr/>
            <p:nvPr/>
          </p:nvSpPr>
          <p:spPr>
            <a:xfrm>
              <a:off x="4156655" y="1353709"/>
              <a:ext cx="1952758" cy="1000568"/>
            </a:xfrm>
            <a:prstGeom prst="rect">
              <a:avLst/>
            </a:prstGeom>
            <a:solidFill>
              <a:srgbClr val="FF6600">
                <a:lumMod val="20000"/>
                <a:lumOff val="80000"/>
              </a:srgbClr>
            </a:solidFill>
            <a:ln w="48000" cap="flat" cmpd="thickThin" algn="ctr">
              <a:solidFill>
                <a:srgbClr val="F0AD00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800" kern="0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Corbel"/>
                  <a:ea typeface="+mn-ea"/>
                </a:rPr>
                <a:t>Algorithm 1</a:t>
              </a:r>
              <a:endParaRPr lang="en-US" sz="1800" kern="0" dirty="0">
                <a:solidFill>
                  <a:prstClr val="white"/>
                </a:solidFill>
                <a:latin typeface="Corbel"/>
                <a:ea typeface="+mn-ea"/>
              </a:endParaRPr>
            </a:p>
          </p:txBody>
        </p: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A43F510A-B5AC-CB4F-81C0-435944EE16DC}"/>
                </a:ext>
              </a:extLst>
            </p:cNvPr>
            <p:cNvCxnSpPr>
              <a:cxnSpLocks/>
              <a:endCxn id="46" idx="1"/>
            </p:cNvCxnSpPr>
            <p:nvPr/>
          </p:nvCxnSpPr>
          <p:spPr>
            <a:xfrm>
              <a:off x="2217228" y="1848043"/>
              <a:ext cx="1939427" cy="5950"/>
            </a:xfrm>
            <a:prstGeom prst="straightConnector1">
              <a:avLst/>
            </a:prstGeom>
            <a:noFill/>
            <a:ln w="19050" cap="rnd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039ACF12-5B49-B540-BE43-FAD3410D7636}"/>
              </a:ext>
            </a:extLst>
          </p:cNvPr>
          <p:cNvSpPr txBox="1"/>
          <p:nvPr/>
        </p:nvSpPr>
        <p:spPr>
          <a:xfrm>
            <a:off x="6514134" y="3369832"/>
            <a:ext cx="146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prstClr val="black"/>
                </a:solidFill>
                <a:latin typeface="Corbel"/>
                <a:ea typeface="+mn-ea"/>
              </a:rPr>
              <a:t>Running time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B0C105A5-140F-7A48-AADB-37D091C91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488409" y="2891289"/>
            <a:ext cx="1" cy="1275845"/>
          </a:xfrm>
          <a:prstGeom prst="straightConnector1">
            <a:avLst/>
          </a:prstGeom>
          <a:noFill/>
          <a:ln w="1905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D2A5A70-DA55-D245-8043-3FA5C2F35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631152" y="5205800"/>
            <a:ext cx="0" cy="405020"/>
          </a:xfrm>
          <a:prstGeom prst="straightConnector1">
            <a:avLst/>
          </a:prstGeom>
          <a:noFill/>
          <a:ln w="1905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853810D-BCE3-784D-B6B4-2D03CEBC28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6477795" y="5208660"/>
            <a:ext cx="1" cy="398764"/>
          </a:xfrm>
          <a:prstGeom prst="straightConnector1">
            <a:avLst/>
          </a:prstGeom>
          <a:noFill/>
          <a:ln w="19050" cap="rnd" cmpd="sng" algn="ctr">
            <a:solidFill>
              <a:sysClr val="windowText" lastClr="000000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995421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Abstractions and algorithms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in compiler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42970"/>
            <a:ext cx="8839200" cy="4525963"/>
          </a:xfrm>
        </p:spPr>
        <p:txBody>
          <a:bodyPr>
            <a:normAutofit/>
          </a:bodyPr>
          <a:lstStyle/>
          <a:p>
            <a:pPr marL="284163" lvl="1" indent="0">
              <a:buNone/>
            </a:pPr>
            <a:endParaRPr lang="en-US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30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accent1"/>
                </a:solidFill>
              </a:rPr>
              <a:t>Abstractions and algorithms, the two pillars of computer science and computational thinking, have transformed the field of compiler design from an art to a science.</a:t>
            </a:r>
          </a:p>
          <a:p>
            <a:pPr marL="0" indent="0" algn="ctr">
              <a:buNone/>
            </a:pPr>
            <a:endParaRPr lang="en-US" sz="3000" dirty="0">
              <a:solidFill>
                <a:schemeClr val="accent1"/>
              </a:solidFill>
            </a:endParaRPr>
          </a:p>
          <a:p>
            <a:pPr marL="284163" lvl="1" indent="0">
              <a:buNone/>
            </a:pP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349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54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What is a compiler?</a:t>
            </a:r>
          </a:p>
        </p:txBody>
      </p:sp>
      <p:sp>
        <p:nvSpPr>
          <p:cNvPr id="98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522525"/>
            <a:ext cx="8229600" cy="4449763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cs typeface="+mn-cs"/>
              </a:rPr>
              <a:t> </a:t>
            </a:r>
          </a:p>
        </p:txBody>
      </p:sp>
      <p:grpSp>
        <p:nvGrpSpPr>
          <p:cNvPr id="13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913785"/>
            <a:ext cx="8229599" cy="2798126"/>
            <a:chOff x="691" y="1508"/>
            <a:chExt cx="4550" cy="1210"/>
          </a:xfrm>
        </p:grpSpPr>
        <p:sp>
          <p:nvSpPr>
            <p:cNvPr id="14" name="Rectangle 4"/>
            <p:cNvSpPr>
              <a:spLocks noChangeArrowheads="1"/>
            </p:cNvSpPr>
            <p:nvPr/>
          </p:nvSpPr>
          <p:spPr bwMode="auto">
            <a:xfrm>
              <a:off x="2016" y="1508"/>
              <a:ext cx="1785" cy="1210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2800" b="1" dirty="0">
                  <a:latin typeface="Arial" charset="0"/>
                </a:rPr>
                <a:t>compiler</a:t>
              </a: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691" y="1831"/>
              <a:ext cx="864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accent1"/>
                  </a:solidFill>
                  <a:latin typeface="Arial" charset="0"/>
                </a:rPr>
                <a:t>source</a:t>
              </a:r>
            </a:p>
            <a:p>
              <a:pPr algn="ctr">
                <a:defRPr/>
              </a:pPr>
              <a:r>
                <a:rPr lang="en-US" b="1" dirty="0">
                  <a:solidFill>
                    <a:schemeClr val="accent1"/>
                  </a:solidFill>
                  <a:latin typeface="Arial" charset="0"/>
                </a:rPr>
                <a:t>program</a:t>
              </a:r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4249" y="1719"/>
              <a:ext cx="992" cy="8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b="1" dirty="0">
                  <a:solidFill>
                    <a:schemeClr val="accent1"/>
                  </a:solidFill>
                  <a:latin typeface="Arial" charset="0"/>
                </a:rPr>
                <a:t>semantically</a:t>
              </a:r>
            </a:p>
            <a:p>
              <a:pPr algn="ctr">
                <a:defRPr/>
              </a:pPr>
              <a:r>
                <a:rPr lang="en-US" b="1" dirty="0">
                  <a:solidFill>
                    <a:schemeClr val="accent1"/>
                  </a:solidFill>
                  <a:latin typeface="Arial" charset="0"/>
                </a:rPr>
                <a:t>equivalent</a:t>
              </a:r>
            </a:p>
            <a:p>
              <a:pPr algn="ctr">
                <a:defRPr/>
              </a:pPr>
              <a:r>
                <a:rPr lang="en-US" b="1" dirty="0">
                  <a:solidFill>
                    <a:schemeClr val="accent1"/>
                  </a:solidFill>
                  <a:latin typeface="Arial" charset="0"/>
                </a:rPr>
                <a:t>target</a:t>
              </a:r>
            </a:p>
            <a:p>
              <a:pPr algn="ctr">
                <a:defRPr/>
              </a:pPr>
              <a:r>
                <a:rPr lang="en-US" b="1" dirty="0">
                  <a:solidFill>
                    <a:schemeClr val="accent1"/>
                  </a:solidFill>
                  <a:latin typeface="Arial" charset="0"/>
                </a:rPr>
                <a:t>program</a:t>
              </a:r>
            </a:p>
          </p:txBody>
        </p:sp>
        <p:cxnSp>
          <p:nvCxnSpPr>
            <p:cNvPr id="19" name="AutoShape 9"/>
            <p:cNvCxnSpPr>
              <a:cxnSpLocks noChangeShapeType="1"/>
            </p:cNvCxnSpPr>
            <p:nvPr/>
          </p:nvCxnSpPr>
          <p:spPr bwMode="auto">
            <a:xfrm>
              <a:off x="1555" y="2118"/>
              <a:ext cx="461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10"/>
            <p:cNvCxnSpPr>
              <a:cxnSpLocks noChangeShapeType="1"/>
            </p:cNvCxnSpPr>
            <p:nvPr/>
          </p:nvCxnSpPr>
          <p:spPr bwMode="auto">
            <a:xfrm>
              <a:off x="3795" y="2124"/>
              <a:ext cx="461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722094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cs typeface="Comic Sans MS"/>
              </a:rPr>
              <a:t>A compiler as a composition of phases</a:t>
            </a:r>
          </a:p>
        </p:txBody>
      </p:sp>
      <p:sp>
        <p:nvSpPr>
          <p:cNvPr id="1075215" name="Rectangle 15"/>
          <p:cNvSpPr>
            <a:spLocks noChangeArrowheads="1"/>
          </p:cNvSpPr>
          <p:nvPr/>
        </p:nvSpPr>
        <p:spPr bwMode="auto">
          <a:xfrm>
            <a:off x="448251" y="1600200"/>
            <a:ext cx="107549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1F497D"/>
                </a:solidFill>
                <a:latin typeface="Arial" charset="0"/>
              </a:rPr>
              <a:t>source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1F497D"/>
                </a:solidFill>
                <a:latin typeface="Arial" charset="0"/>
              </a:rPr>
              <a:t>program</a:t>
            </a:r>
          </a:p>
        </p:txBody>
      </p:sp>
      <p:sp>
        <p:nvSpPr>
          <p:cNvPr id="1075207" name="Rectangle 7"/>
          <p:cNvSpPr>
            <a:spLocks noChangeArrowheads="1"/>
          </p:cNvSpPr>
          <p:nvPr/>
        </p:nvSpPr>
        <p:spPr bwMode="auto">
          <a:xfrm>
            <a:off x="448251" y="2606678"/>
            <a:ext cx="1075490" cy="1096963"/>
          </a:xfrm>
          <a:prstGeom prst="rect">
            <a:avLst/>
          </a:prstGeom>
          <a:solidFill>
            <a:srgbClr val="FF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b="1" dirty="0">
                <a:latin typeface="Arial" charset="0"/>
              </a:rPr>
              <a:t>lexical</a:t>
            </a:r>
          </a:p>
          <a:p>
            <a:pPr algn="ctr">
              <a:defRPr/>
            </a:pPr>
            <a:r>
              <a:rPr lang="en-US" sz="1800" b="1" dirty="0">
                <a:latin typeface="Arial" charset="0"/>
              </a:rPr>
              <a:t>analyzer</a:t>
            </a:r>
          </a:p>
        </p:txBody>
      </p:sp>
      <p:sp>
        <p:nvSpPr>
          <p:cNvPr id="1075206" name="Rectangle 6"/>
          <p:cNvSpPr>
            <a:spLocks noChangeArrowheads="1"/>
          </p:cNvSpPr>
          <p:nvPr/>
        </p:nvSpPr>
        <p:spPr bwMode="auto">
          <a:xfrm>
            <a:off x="1883276" y="2606678"/>
            <a:ext cx="1075490" cy="1096963"/>
          </a:xfrm>
          <a:prstGeom prst="rect">
            <a:avLst/>
          </a:prstGeom>
          <a:solidFill>
            <a:srgbClr val="FF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b="1" dirty="0">
                <a:latin typeface="Arial" charset="0"/>
              </a:rPr>
              <a:t>syntax</a:t>
            </a:r>
          </a:p>
          <a:p>
            <a:pPr algn="ctr">
              <a:defRPr/>
            </a:pPr>
            <a:r>
              <a:rPr lang="en-US" sz="1800" b="1" dirty="0">
                <a:latin typeface="Arial" charset="0"/>
              </a:rPr>
              <a:t>analyzer</a:t>
            </a:r>
          </a:p>
        </p:txBody>
      </p:sp>
      <p:sp>
        <p:nvSpPr>
          <p:cNvPr id="1075204" name="Rectangle 4"/>
          <p:cNvSpPr>
            <a:spLocks noChangeArrowheads="1"/>
          </p:cNvSpPr>
          <p:nvPr/>
        </p:nvSpPr>
        <p:spPr bwMode="auto">
          <a:xfrm>
            <a:off x="3316745" y="2606678"/>
            <a:ext cx="1179057" cy="1096963"/>
          </a:xfrm>
          <a:prstGeom prst="rect">
            <a:avLst/>
          </a:prstGeom>
          <a:solidFill>
            <a:srgbClr val="FF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b="1" dirty="0">
                <a:latin typeface="Arial" charset="0"/>
              </a:rPr>
              <a:t>semantic</a:t>
            </a:r>
          </a:p>
          <a:p>
            <a:pPr algn="ctr">
              <a:defRPr/>
            </a:pPr>
            <a:r>
              <a:rPr lang="en-US" sz="1800" b="1" dirty="0">
                <a:latin typeface="Arial" charset="0"/>
              </a:rPr>
              <a:t>analyzer</a:t>
            </a:r>
          </a:p>
        </p:txBody>
      </p:sp>
      <p:sp>
        <p:nvSpPr>
          <p:cNvPr id="1075205" name="Rectangle 5"/>
          <p:cNvSpPr>
            <a:spLocks noChangeArrowheads="1"/>
          </p:cNvSpPr>
          <p:nvPr/>
        </p:nvSpPr>
        <p:spPr bwMode="auto">
          <a:xfrm>
            <a:off x="4751770" y="2606678"/>
            <a:ext cx="1075489" cy="1096963"/>
          </a:xfrm>
          <a:prstGeom prst="rect">
            <a:avLst/>
          </a:prstGeom>
          <a:solidFill>
            <a:srgbClr val="FF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b="1" dirty="0" err="1">
                <a:latin typeface="Arial" charset="0"/>
              </a:rPr>
              <a:t>interm</a:t>
            </a:r>
            <a:r>
              <a:rPr lang="en-US" sz="1800" b="1" dirty="0">
                <a:latin typeface="Arial" charset="0"/>
              </a:rPr>
              <a:t>.</a:t>
            </a:r>
          </a:p>
          <a:p>
            <a:pPr algn="ctr">
              <a:defRPr/>
            </a:pPr>
            <a:r>
              <a:rPr lang="en-US" sz="1800" b="1" dirty="0">
                <a:latin typeface="Arial" charset="0"/>
              </a:rPr>
              <a:t>code</a:t>
            </a:r>
          </a:p>
          <a:p>
            <a:pPr algn="ctr">
              <a:defRPr/>
            </a:pPr>
            <a:r>
              <a:rPr lang="en-US" sz="1800" b="1" dirty="0">
                <a:latin typeface="Arial" charset="0"/>
              </a:rPr>
              <a:t>gen.</a:t>
            </a:r>
          </a:p>
        </p:txBody>
      </p:sp>
      <p:sp>
        <p:nvSpPr>
          <p:cNvPr id="1075208" name="Rectangle 8"/>
          <p:cNvSpPr>
            <a:spLocks noChangeArrowheads="1"/>
          </p:cNvSpPr>
          <p:nvPr/>
        </p:nvSpPr>
        <p:spPr bwMode="auto">
          <a:xfrm>
            <a:off x="6185236" y="2606678"/>
            <a:ext cx="1206165" cy="1096963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b="1" dirty="0">
                <a:latin typeface="Arial" charset="0"/>
              </a:rPr>
              <a:t>code</a:t>
            </a:r>
          </a:p>
          <a:p>
            <a:pPr algn="ctr">
              <a:defRPr/>
            </a:pPr>
            <a:r>
              <a:rPr lang="en-US" sz="1800" b="1" dirty="0">
                <a:latin typeface="Arial" charset="0"/>
              </a:rPr>
              <a:t>optimizer</a:t>
            </a:r>
          </a:p>
        </p:txBody>
      </p:sp>
      <p:sp>
        <p:nvSpPr>
          <p:cNvPr id="1075209" name="Rectangle 9"/>
          <p:cNvSpPr>
            <a:spLocks noChangeArrowheads="1"/>
          </p:cNvSpPr>
          <p:nvPr/>
        </p:nvSpPr>
        <p:spPr bwMode="auto">
          <a:xfrm>
            <a:off x="7606254" y="2606678"/>
            <a:ext cx="1075489" cy="1096963"/>
          </a:xfrm>
          <a:prstGeom prst="rect">
            <a:avLst/>
          </a:prstGeom>
          <a:solidFill>
            <a:srgbClr val="66CC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1800" b="1" dirty="0">
                <a:latin typeface="Arial" charset="0"/>
              </a:rPr>
              <a:t>target</a:t>
            </a:r>
          </a:p>
          <a:p>
            <a:pPr algn="ctr">
              <a:defRPr/>
            </a:pPr>
            <a:r>
              <a:rPr lang="en-US" sz="1800" b="1" dirty="0">
                <a:latin typeface="Arial" charset="0"/>
              </a:rPr>
              <a:t>code</a:t>
            </a:r>
          </a:p>
          <a:p>
            <a:pPr algn="ctr">
              <a:defRPr/>
            </a:pPr>
            <a:r>
              <a:rPr lang="en-US" sz="1800" b="1" dirty="0">
                <a:latin typeface="Arial" charset="0"/>
              </a:rPr>
              <a:t>gen.</a:t>
            </a:r>
          </a:p>
        </p:txBody>
      </p:sp>
      <p:sp>
        <p:nvSpPr>
          <p:cNvPr id="1075222" name="Rectangle 22"/>
          <p:cNvSpPr>
            <a:spLocks noChangeArrowheads="1"/>
          </p:cNvSpPr>
          <p:nvPr/>
        </p:nvSpPr>
        <p:spPr bwMode="auto">
          <a:xfrm>
            <a:off x="7606254" y="1600200"/>
            <a:ext cx="1075489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1F497D"/>
                </a:solidFill>
                <a:latin typeface="Arial" charset="0"/>
              </a:rPr>
              <a:t>target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1F497D"/>
                </a:solidFill>
                <a:latin typeface="Arial" charset="0"/>
              </a:rPr>
              <a:t>program</a:t>
            </a:r>
          </a:p>
        </p:txBody>
      </p:sp>
      <p:sp>
        <p:nvSpPr>
          <p:cNvPr id="1075217" name="Rectangle 17"/>
          <p:cNvSpPr>
            <a:spLocks noChangeArrowheads="1"/>
          </p:cNvSpPr>
          <p:nvPr/>
        </p:nvSpPr>
        <p:spPr bwMode="auto">
          <a:xfrm>
            <a:off x="1254481" y="3886200"/>
            <a:ext cx="896501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1F497D"/>
                </a:solidFill>
                <a:latin typeface="Arial" charset="0"/>
              </a:rPr>
              <a:t>token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1F497D"/>
                </a:solidFill>
                <a:latin typeface="Arial" charset="0"/>
              </a:rPr>
              <a:t>stream</a:t>
            </a:r>
          </a:p>
        </p:txBody>
      </p:sp>
      <p:sp>
        <p:nvSpPr>
          <p:cNvPr id="1075218" name="Rectangle 18"/>
          <p:cNvSpPr>
            <a:spLocks noChangeArrowheads="1"/>
          </p:cNvSpPr>
          <p:nvPr/>
        </p:nvSpPr>
        <p:spPr bwMode="auto">
          <a:xfrm>
            <a:off x="2689505" y="3886200"/>
            <a:ext cx="896501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1F497D"/>
                </a:solidFill>
                <a:latin typeface="Arial" charset="0"/>
              </a:rPr>
              <a:t>syntax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1F497D"/>
                </a:solidFill>
                <a:latin typeface="Arial" charset="0"/>
              </a:rPr>
              <a:t>tree</a:t>
            </a:r>
          </a:p>
        </p:txBody>
      </p:sp>
      <p:sp>
        <p:nvSpPr>
          <p:cNvPr id="1075219" name="Rectangle 19"/>
          <p:cNvSpPr>
            <a:spLocks noChangeArrowheads="1"/>
          </p:cNvSpPr>
          <p:nvPr/>
        </p:nvSpPr>
        <p:spPr bwMode="auto">
          <a:xfrm>
            <a:off x="4124529" y="3886200"/>
            <a:ext cx="896501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1F497D"/>
                </a:solidFill>
                <a:latin typeface="Arial" charset="0"/>
              </a:rPr>
              <a:t>annotated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1F497D"/>
                </a:solidFill>
                <a:latin typeface="Arial" charset="0"/>
              </a:rPr>
              <a:t>syntax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1F497D"/>
                </a:solidFill>
                <a:latin typeface="Arial" charset="0"/>
              </a:rPr>
              <a:t>tree</a:t>
            </a:r>
          </a:p>
        </p:txBody>
      </p:sp>
      <p:sp>
        <p:nvSpPr>
          <p:cNvPr id="1075220" name="Rectangle 20"/>
          <p:cNvSpPr>
            <a:spLocks noChangeArrowheads="1"/>
          </p:cNvSpPr>
          <p:nvPr/>
        </p:nvSpPr>
        <p:spPr bwMode="auto">
          <a:xfrm>
            <a:off x="5557998" y="3886200"/>
            <a:ext cx="896501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1F497D"/>
                </a:solidFill>
                <a:latin typeface="Arial" charset="0"/>
              </a:rPr>
              <a:t>interm</a:t>
            </a:r>
            <a:r>
              <a:rPr lang="en-US" sz="2000" b="1" dirty="0">
                <a:solidFill>
                  <a:srgbClr val="1F497D"/>
                </a:solidFill>
                <a:latin typeface="Arial" charset="0"/>
              </a:rPr>
              <a:t>.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1F497D"/>
                </a:solidFill>
                <a:latin typeface="Arial" charset="0"/>
              </a:rPr>
              <a:t>rep.</a:t>
            </a:r>
          </a:p>
        </p:txBody>
      </p:sp>
      <p:sp>
        <p:nvSpPr>
          <p:cNvPr id="1075221" name="Rectangle 21"/>
          <p:cNvSpPr>
            <a:spLocks noChangeArrowheads="1"/>
          </p:cNvSpPr>
          <p:nvPr/>
        </p:nvSpPr>
        <p:spPr bwMode="auto">
          <a:xfrm>
            <a:off x="6993022" y="3886200"/>
            <a:ext cx="896501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1F497D"/>
                </a:solidFill>
                <a:latin typeface="Arial" charset="0"/>
              </a:rPr>
              <a:t>interm</a:t>
            </a:r>
            <a:r>
              <a:rPr lang="en-US" sz="2000" b="1" dirty="0">
                <a:solidFill>
                  <a:srgbClr val="1F497D"/>
                </a:solidFill>
                <a:latin typeface="Arial" charset="0"/>
              </a:rPr>
              <a:t>.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1F497D"/>
                </a:solidFill>
                <a:latin typeface="Arial" charset="0"/>
              </a:rPr>
              <a:t>rep.</a:t>
            </a:r>
          </a:p>
        </p:txBody>
      </p:sp>
      <p:sp>
        <p:nvSpPr>
          <p:cNvPr id="1075224" name="Rectangle 24"/>
          <p:cNvSpPr>
            <a:spLocks noChangeArrowheads="1"/>
          </p:cNvSpPr>
          <p:nvPr/>
        </p:nvSpPr>
        <p:spPr bwMode="auto">
          <a:xfrm>
            <a:off x="448253" y="4953002"/>
            <a:ext cx="8233491" cy="639763"/>
          </a:xfrm>
          <a:prstGeom prst="rect">
            <a:avLst/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Arial" charset="0"/>
              </a:rPr>
              <a:t>symbol table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19921" y="5764306"/>
            <a:ext cx="65358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1"/>
                </a:solidFill>
                <a:latin typeface="+mn-lt"/>
                <a:cs typeface="Comic Sans MS"/>
              </a:rPr>
              <a:t>Alfred V. Aho, Monica S. Lam, Ravi </a:t>
            </a:r>
            <a:r>
              <a:rPr lang="en-US" sz="1400" dirty="0" err="1">
                <a:solidFill>
                  <a:schemeClr val="accent1"/>
                </a:solidFill>
                <a:latin typeface="+mn-lt"/>
                <a:cs typeface="Comic Sans MS"/>
              </a:rPr>
              <a:t>Sethi</a:t>
            </a:r>
            <a:r>
              <a:rPr lang="en-US" sz="1400" dirty="0">
                <a:solidFill>
                  <a:schemeClr val="accent1"/>
                </a:solidFill>
                <a:latin typeface="+mn-lt"/>
                <a:cs typeface="Comic Sans MS"/>
              </a:rPr>
              <a:t> and Jeffrey D. Ullman</a:t>
            </a:r>
          </a:p>
          <a:p>
            <a:pPr algn="r"/>
            <a:r>
              <a:rPr lang="en-US" sz="1400" i="1" dirty="0">
                <a:latin typeface="+mn-lt"/>
                <a:cs typeface="Comic Sans MS"/>
              </a:rPr>
              <a:t>Compilers: Principles, Techniques, &amp; Tools</a:t>
            </a:r>
          </a:p>
          <a:p>
            <a:pPr algn="r"/>
            <a:r>
              <a:rPr lang="en-US" sz="1400" dirty="0">
                <a:solidFill>
                  <a:schemeClr val="accent1"/>
                </a:solidFill>
                <a:latin typeface="+mn-lt"/>
                <a:cs typeface="Comic Sans MS"/>
              </a:rPr>
              <a:t>Addison Wesley, 2007</a:t>
            </a:r>
          </a:p>
        </p:txBody>
      </p:sp>
      <p:cxnSp>
        <p:nvCxnSpPr>
          <p:cNvPr id="1075210" name="Auto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  <a:stCxn id="1075207" idx="3"/>
            <a:endCxn id="1075206" idx="1"/>
          </p:cNvCxnSpPr>
          <p:nvPr/>
        </p:nvCxnSpPr>
        <p:spPr bwMode="auto">
          <a:xfrm>
            <a:off x="1523741" y="3155950"/>
            <a:ext cx="359534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75211" name="AutoShap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  <a:stCxn id="1075206" idx="3"/>
            <a:endCxn id="1075204" idx="1"/>
          </p:cNvCxnSpPr>
          <p:nvPr/>
        </p:nvCxnSpPr>
        <p:spPr bwMode="auto">
          <a:xfrm>
            <a:off x="2958768" y="3155158"/>
            <a:ext cx="35797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75212" name="AutoShape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  <a:stCxn id="1075204" idx="3"/>
            <a:endCxn id="1075205" idx="1"/>
          </p:cNvCxnSpPr>
          <p:nvPr/>
        </p:nvCxnSpPr>
        <p:spPr bwMode="auto">
          <a:xfrm>
            <a:off x="4495800" y="3155158"/>
            <a:ext cx="25596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75213" name="AutoShap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  <a:stCxn id="1075205" idx="3"/>
            <a:endCxn id="1075208" idx="1"/>
          </p:cNvCxnSpPr>
          <p:nvPr/>
        </p:nvCxnSpPr>
        <p:spPr bwMode="auto">
          <a:xfrm>
            <a:off x="5827259" y="3155158"/>
            <a:ext cx="35797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75214" name="AutoShap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  <a:stCxn id="1075208" idx="3"/>
            <a:endCxn id="1075209" idx="1"/>
          </p:cNvCxnSpPr>
          <p:nvPr/>
        </p:nvCxnSpPr>
        <p:spPr bwMode="auto">
          <a:xfrm>
            <a:off x="7391401" y="3155158"/>
            <a:ext cx="214853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75216" name="Lin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986774" y="2332041"/>
            <a:ext cx="0" cy="274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75223" name="Line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8144775" y="2332041"/>
            <a:ext cx="0" cy="2746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7520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400" b="1" dirty="0">
                <a:solidFill>
                  <a:schemeClr val="accent1"/>
                </a:solidFill>
                <a:latin typeface="Comic Sans MS"/>
                <a:cs typeface="Comic Sans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31310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Declarative abstraction for lexical analysis: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regular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2"/>
            <a:ext cx="8839200" cy="4525963"/>
          </a:xfrm>
        </p:spPr>
        <p:txBody>
          <a:bodyPr>
            <a:normAutofit/>
          </a:bodyPr>
          <a:lstStyle/>
          <a:p>
            <a:pPr marL="1035050" lvl="2" indent="-457200">
              <a:buFont typeface="Wingdings" pitchFamily="2" charset="2"/>
              <a:buChar char="§"/>
            </a:pPr>
            <a:r>
              <a:rPr lang="en-US" sz="2800" dirty="0">
                <a:solidFill>
                  <a:srgbClr val="0000FF"/>
                </a:solidFill>
              </a:rPr>
              <a:t>Data model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B050"/>
                </a:solidFill>
              </a:rPr>
              <a:t> </a:t>
            </a:r>
            <a:r>
              <a:rPr lang="en-US" sz="2600" dirty="0">
                <a:solidFill>
                  <a:schemeClr val="accent1"/>
                </a:solidFill>
              </a:rPr>
              <a:t>Sets of strings over some finite alphabet</a:t>
            </a:r>
          </a:p>
          <a:p>
            <a:pPr marL="911225" lvl="3" indent="0">
              <a:buNone/>
            </a:pPr>
            <a:endParaRPr lang="en-US" sz="2600" dirty="0">
              <a:solidFill>
                <a:schemeClr val="accent1"/>
              </a:solidFill>
            </a:endParaRPr>
          </a:p>
          <a:p>
            <a:pPr marL="1035050" lvl="2" indent="-457200">
              <a:buFont typeface="Wingdings" pitchFamily="2" charset="2"/>
              <a:buChar char="§"/>
            </a:pPr>
            <a:r>
              <a:rPr lang="en-US" sz="2800" dirty="0">
                <a:solidFill>
                  <a:srgbClr val="0000FF"/>
                </a:solidFill>
              </a:rPr>
              <a:t>Operations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00B050"/>
                </a:solidFill>
              </a:rPr>
              <a:t> </a:t>
            </a:r>
            <a:r>
              <a:rPr lang="en-US" sz="2600" dirty="0">
                <a:solidFill>
                  <a:schemeClr val="accent1"/>
                </a:solidFill>
              </a:rPr>
              <a:t>Union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/>
                </a:solidFill>
              </a:rPr>
              <a:t> Concatenation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1"/>
                </a:solidFill>
              </a:rPr>
              <a:t> Kleene star</a:t>
            </a:r>
          </a:p>
        </p:txBody>
      </p:sp>
    </p:spTree>
    <p:extLst>
      <p:ext uri="{BB962C8B-B14F-4D97-AF65-F5344CB8AC3E}">
        <p14:creationId xmlns:p14="http://schemas.microsoft.com/office/powerpoint/2010/main" val="1572488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" y="73025"/>
            <a:ext cx="8965011" cy="8382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cs typeface="+mj-cs"/>
              </a:rPr>
              <a:t>Me in one slide</a:t>
            </a:r>
          </a:p>
        </p:txBody>
      </p:sp>
      <p:sp>
        <p:nvSpPr>
          <p:cNvPr id="967683" name="Text Box 3"/>
          <p:cNvSpPr txBox="1">
            <a:spLocks noChangeArrowheads="1"/>
          </p:cNvSpPr>
          <p:nvPr/>
        </p:nvSpPr>
        <p:spPr bwMode="auto">
          <a:xfrm>
            <a:off x="1883391" y="911223"/>
            <a:ext cx="694671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200" dirty="0" err="1">
                <a:solidFill>
                  <a:schemeClr val="accent1"/>
                </a:solidFill>
                <a:latin typeface="Arial" charset="0"/>
              </a:rPr>
              <a:t>BASc</a:t>
            </a:r>
            <a:r>
              <a:rPr lang="en-US" sz="2200" dirty="0">
                <a:solidFill>
                  <a:schemeClr val="accent1"/>
                </a:solidFill>
                <a:latin typeface="Arial" charset="0"/>
              </a:rPr>
              <a:t> in Engineering Physics, U. of Toronto, 1963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accent1"/>
                </a:solidFill>
                <a:latin typeface="Arial" charset="0"/>
              </a:rPr>
              <a:t>PhD in EE/CS, Princeton, 1967.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solidFill>
                  <a:schemeClr val="accent1"/>
                </a:solidFill>
                <a:latin typeface="Arial" charset="0"/>
              </a:rPr>
              <a:t>MTS in the Computing Sciences Research Center at Bell Labs, 1967-90.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18428C-10EF-624E-9FF9-4714DFC889F7}"/>
              </a:ext>
            </a:extLst>
          </p:cNvPr>
          <p:cNvSpPr txBox="1"/>
          <p:nvPr/>
        </p:nvSpPr>
        <p:spPr>
          <a:xfrm>
            <a:off x="609600" y="2291437"/>
            <a:ext cx="8220501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latin typeface="Arial" charset="0"/>
              </a:rPr>
              <a:t>In the first 10 years at Bell Labs, wrote five books (including </a:t>
            </a:r>
            <a:r>
              <a:rPr lang="en-US" sz="2200" i="1" dirty="0">
                <a:solidFill>
                  <a:schemeClr val="accent1"/>
                </a:solidFill>
                <a:latin typeface="Arial" charset="0"/>
              </a:rPr>
              <a:t>The Design and Analysis of Computer Algorithms</a:t>
            </a:r>
            <a:r>
              <a:rPr lang="en-US" sz="2200" dirty="0">
                <a:solidFill>
                  <a:schemeClr val="accent1"/>
                </a:solidFill>
                <a:latin typeface="Arial" charset="0"/>
              </a:rPr>
              <a:t> with Hopcroft and Ullman and the first “dragon” compilers book with Ullman), 40 papers, created the Aho-</a:t>
            </a:r>
            <a:r>
              <a:rPr lang="en-US" sz="2200" dirty="0" err="1">
                <a:solidFill>
                  <a:schemeClr val="accent1"/>
                </a:solidFill>
                <a:latin typeface="Arial" charset="0"/>
              </a:rPr>
              <a:t>Corasick</a:t>
            </a:r>
            <a:r>
              <a:rPr lang="en-US" sz="2200" dirty="0">
                <a:solidFill>
                  <a:schemeClr val="accent1"/>
                </a:solidFill>
                <a:latin typeface="Arial" charset="0"/>
              </a:rPr>
              <a:t> algorithm and the AWK programming language with Kernighan and Weinberger.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latin typeface="+mn-lt"/>
              </a:rPr>
              <a:t>Then, General Manager of the Information Sciences and Technologies Research Lab at </a:t>
            </a:r>
            <a:r>
              <a:rPr lang="en-US" sz="2200" dirty="0" err="1">
                <a:solidFill>
                  <a:schemeClr val="accent1"/>
                </a:solidFill>
                <a:latin typeface="+mn-lt"/>
              </a:rPr>
              <a:t>Bellcore</a:t>
            </a:r>
            <a:r>
              <a:rPr lang="en-US" sz="2200" dirty="0">
                <a:solidFill>
                  <a:schemeClr val="accent1"/>
                </a:solidFill>
                <a:latin typeface="+mn-lt"/>
              </a:rPr>
              <a:t>, and then Professor and Chair of CS at Columbia.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accent1"/>
                </a:solidFill>
                <a:latin typeface="+mn-lt"/>
              </a:rPr>
              <a:t>A few memorable professional activities/awards: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1"/>
                </a:solidFill>
                <a:latin typeface="+mn-lt"/>
              </a:rPr>
              <a:t>served on the NSF CISE Advisory Committee (twice)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1"/>
                </a:solidFill>
                <a:latin typeface="+mn-lt"/>
              </a:rPr>
              <a:t>chaired ACM SIGACT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1"/>
                </a:solidFill>
                <a:latin typeface="+mn-lt"/>
              </a:rPr>
              <a:t>won the ACM A.M. Turing Award with Jeff Ullman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26BA99-7EA2-0047-B30B-14B4C44C9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062632"/>
            <a:ext cx="1041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090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Implementations of regular expression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pattern matchers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2"/>
            <a:ext cx="8839200" cy="4525963"/>
          </a:xfrm>
        </p:spPr>
        <p:txBody>
          <a:bodyPr>
            <a:normAutofit/>
          </a:bodyPr>
          <a:lstStyle/>
          <a:p>
            <a:pPr marL="741363" lvl="1" indent="-457200">
              <a:buFont typeface="Wingdings" pitchFamily="2" charset="2"/>
              <a:buChar char="§"/>
            </a:pPr>
            <a:r>
              <a:rPr lang="en-US" sz="2600" dirty="0">
                <a:solidFill>
                  <a:srgbClr val="0000FF"/>
                </a:solidFill>
              </a:rPr>
              <a:t>Choices using finite automata:</a:t>
            </a:r>
          </a:p>
          <a:p>
            <a:pPr lvl="3">
              <a:buFont typeface="Wingdings" pitchFamily="2" charset="2"/>
              <a:buChar char="§"/>
            </a:pP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>
                <a:solidFill>
                  <a:srgbClr val="0000FF"/>
                </a:solidFill>
              </a:rPr>
              <a:t>Nondeterministic finite automata</a:t>
            </a:r>
          </a:p>
          <a:p>
            <a:pPr lvl="4"/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>
                <a:solidFill>
                  <a:schemeClr val="accent1"/>
                </a:solidFill>
              </a:rPr>
              <a:t>McNaughton-Yamada-Thompson construction</a:t>
            </a:r>
          </a:p>
          <a:p>
            <a:pPr marL="1203325" lvl="4" indent="0">
              <a:buNone/>
            </a:pPr>
            <a:r>
              <a:rPr lang="en-US" sz="2200" dirty="0">
                <a:solidFill>
                  <a:schemeClr val="accent1"/>
                </a:solidFill>
              </a:rPr>
              <a:t>      yields an </a:t>
            </a:r>
            <a:r>
              <a:rPr lang="en-US" sz="2200" i="1" dirty="0">
                <a:solidFill>
                  <a:schemeClr val="accent1"/>
                </a:solidFill>
              </a:rPr>
              <a:t>O</a:t>
            </a:r>
            <a:r>
              <a:rPr lang="en-US" sz="2200" dirty="0">
                <a:solidFill>
                  <a:schemeClr val="accent1"/>
                </a:solidFill>
              </a:rPr>
              <a:t>(|RE| x |input|) time algorithm</a:t>
            </a:r>
          </a:p>
          <a:p>
            <a:pPr marL="1203325" lvl="4" indent="0">
              <a:buNone/>
            </a:pPr>
            <a:endParaRPr lang="en-US" sz="2200" dirty="0">
              <a:solidFill>
                <a:schemeClr val="accent1"/>
              </a:solidFill>
            </a:endParaRPr>
          </a:p>
          <a:p>
            <a:pPr lvl="3">
              <a:buFont typeface="Wingdings" pitchFamily="2" charset="2"/>
              <a:buChar char="§"/>
            </a:pPr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>
                <a:solidFill>
                  <a:srgbClr val="0000FF"/>
                </a:solidFill>
              </a:rPr>
              <a:t>Deterministic finite automata</a:t>
            </a:r>
          </a:p>
          <a:p>
            <a:pPr lvl="4"/>
            <a:r>
              <a:rPr lang="en-US" sz="2200" dirty="0">
                <a:solidFill>
                  <a:srgbClr val="00B050"/>
                </a:solidFill>
              </a:rPr>
              <a:t> </a:t>
            </a:r>
            <a:r>
              <a:rPr lang="en-US" sz="2200" dirty="0">
                <a:solidFill>
                  <a:schemeClr val="accent1"/>
                </a:solidFill>
              </a:rPr>
              <a:t>Subset construction converting NFA to DFA yields an</a:t>
            </a:r>
          </a:p>
          <a:p>
            <a:pPr marL="1203325" lvl="4" indent="0">
              <a:buNone/>
            </a:pPr>
            <a:r>
              <a:rPr lang="en-US" sz="2200" dirty="0">
                <a:solidFill>
                  <a:schemeClr val="accent1"/>
                </a:solidFill>
              </a:rPr>
              <a:t>      </a:t>
            </a:r>
            <a:r>
              <a:rPr lang="en-US" sz="2200" i="1" dirty="0">
                <a:solidFill>
                  <a:schemeClr val="accent1"/>
                </a:solidFill>
              </a:rPr>
              <a:t>O</a:t>
            </a:r>
            <a:r>
              <a:rPr lang="en-US" sz="2200" dirty="0">
                <a:solidFill>
                  <a:schemeClr val="accent1"/>
                </a:solidFill>
              </a:rPr>
              <a:t>(2</a:t>
            </a:r>
            <a:r>
              <a:rPr lang="en-US" sz="2200" baseline="30000" dirty="0">
                <a:solidFill>
                  <a:schemeClr val="accent1"/>
                </a:solidFill>
              </a:rPr>
              <a:t>|RE|</a:t>
            </a:r>
            <a:r>
              <a:rPr lang="en-US" sz="2200" dirty="0">
                <a:solidFill>
                  <a:schemeClr val="accent1"/>
                </a:solidFill>
              </a:rPr>
              <a:t> + |input|)-time algorithm</a:t>
            </a:r>
          </a:p>
          <a:p>
            <a:pPr lvl="4"/>
            <a:r>
              <a:rPr lang="en-US" sz="2200" dirty="0">
                <a:solidFill>
                  <a:schemeClr val="accent1"/>
                </a:solidFill>
              </a:rPr>
              <a:t> Dynamic construction of DFA transitions yields an</a:t>
            </a:r>
          </a:p>
          <a:p>
            <a:pPr marL="1203325" lvl="4" indent="0">
              <a:buNone/>
            </a:pPr>
            <a:r>
              <a:rPr lang="en-US" sz="2200" dirty="0">
                <a:solidFill>
                  <a:schemeClr val="accent1"/>
                </a:solidFill>
              </a:rPr>
              <a:t>      observed </a:t>
            </a:r>
            <a:r>
              <a:rPr lang="en-US" sz="2200" i="1" dirty="0">
                <a:solidFill>
                  <a:schemeClr val="accent1"/>
                </a:solidFill>
              </a:rPr>
              <a:t>O</a:t>
            </a:r>
            <a:r>
              <a:rPr lang="en-US" sz="2200" dirty="0">
                <a:solidFill>
                  <a:schemeClr val="accent1"/>
                </a:solidFill>
              </a:rPr>
              <a:t>(|RE| + |input|) time algorithm</a:t>
            </a:r>
          </a:p>
          <a:p>
            <a:pPr marL="798513" lvl="1" indent="-514350">
              <a:buFont typeface="Wingdings" pitchFamily="2" charset="2"/>
              <a:buChar char="§"/>
            </a:pPr>
            <a:endParaRPr lang="en-US" sz="2600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994A65C-70C5-EB47-B492-0BD3EDCCE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3081" y="5849354"/>
            <a:ext cx="788952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defRPr/>
            </a:pPr>
            <a:r>
              <a:rPr lang="en-US" sz="1400" dirty="0">
                <a:solidFill>
                  <a:schemeClr val="accent1"/>
                </a:solidFill>
                <a:latin typeface="Arial" charset="0"/>
              </a:rPr>
              <a:t>Alfred V. Aho</a:t>
            </a:r>
          </a:p>
          <a:p>
            <a:pPr algn="r">
              <a:defRPr/>
            </a:pPr>
            <a:r>
              <a:rPr lang="en-US" sz="1400" dirty="0">
                <a:latin typeface="Arial" charset="0"/>
              </a:rPr>
              <a:t>Algorithms for Finding Patterns in Strings</a:t>
            </a:r>
          </a:p>
          <a:p>
            <a:pPr algn="r">
              <a:defRPr/>
            </a:pPr>
            <a:r>
              <a:rPr lang="en-US" sz="1400" i="1" dirty="0">
                <a:solidFill>
                  <a:schemeClr val="accent1"/>
                </a:solidFill>
                <a:latin typeface="Arial" charset="0"/>
              </a:rPr>
              <a:t>Handbook of Theoretical Computer Science, Volume A</a:t>
            </a:r>
            <a:r>
              <a:rPr lang="en-US" sz="1400" dirty="0">
                <a:solidFill>
                  <a:schemeClr val="accent1"/>
                </a:solidFill>
                <a:latin typeface="Arial" charset="0"/>
              </a:rPr>
              <a:t>, pp. 255-300, 1990</a:t>
            </a:r>
          </a:p>
          <a:p>
            <a:pPr algn="r">
              <a:defRPr/>
            </a:pPr>
            <a:endParaRPr lang="en-US" dirty="0">
              <a:solidFill>
                <a:schemeClr val="accent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652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5883" y="73025"/>
            <a:ext cx="9078120" cy="8382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cs typeface="Comic Sans MS"/>
              </a:rPr>
              <a:t>LEX: a lexical analyzer generator</a:t>
            </a:r>
          </a:p>
        </p:txBody>
      </p:sp>
      <p:sp>
        <p:nvSpPr>
          <p:cNvPr id="1074192" name="Rectangle 16"/>
          <p:cNvSpPr>
            <a:spLocks noChangeArrowheads="1"/>
          </p:cNvSpPr>
          <p:nvPr/>
        </p:nvSpPr>
        <p:spPr bwMode="auto">
          <a:xfrm>
            <a:off x="3743662" y="1216025"/>
            <a:ext cx="1614013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1F497D"/>
                </a:solidFill>
                <a:latin typeface="Arial" charset="0"/>
              </a:rPr>
              <a:t>lex</a:t>
            </a:r>
            <a:endParaRPr lang="en-US" sz="2000" b="1" dirty="0">
              <a:solidFill>
                <a:srgbClr val="1F497D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1F497D"/>
                </a:solidFill>
                <a:latin typeface="Arial" charset="0"/>
              </a:rPr>
              <a:t>specification</a:t>
            </a:r>
          </a:p>
        </p:txBody>
      </p:sp>
      <p:sp>
        <p:nvSpPr>
          <p:cNvPr id="1074188" name="Rectangle 12"/>
          <p:cNvSpPr>
            <a:spLocks noChangeArrowheads="1"/>
          </p:cNvSpPr>
          <p:nvPr/>
        </p:nvSpPr>
        <p:spPr bwMode="auto">
          <a:xfrm>
            <a:off x="3743658" y="2239966"/>
            <a:ext cx="1614013" cy="1279525"/>
          </a:xfrm>
          <a:prstGeom prst="rect">
            <a:avLst/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Arial" charset="0"/>
              </a:rPr>
              <a:t>lexical</a:t>
            </a:r>
          </a:p>
          <a:p>
            <a:pPr algn="ctr">
              <a:defRPr/>
            </a:pPr>
            <a:r>
              <a:rPr lang="en-US" sz="2000" b="1" dirty="0">
                <a:latin typeface="Arial" charset="0"/>
              </a:rPr>
              <a:t>analyzer</a:t>
            </a:r>
          </a:p>
          <a:p>
            <a:pPr algn="ctr">
              <a:defRPr/>
            </a:pPr>
            <a:r>
              <a:rPr lang="en-US" sz="2000" b="1" dirty="0">
                <a:latin typeface="Arial" charset="0"/>
              </a:rPr>
              <a:t>generator</a:t>
            </a:r>
          </a:p>
          <a:p>
            <a:pPr algn="ctr">
              <a:defRPr/>
            </a:pPr>
            <a:r>
              <a:rPr lang="en-US" sz="2000" b="1" dirty="0">
                <a:latin typeface="Arial" charset="0"/>
              </a:rPr>
              <a:t>LEX</a:t>
            </a:r>
          </a:p>
        </p:txBody>
      </p:sp>
      <p:sp>
        <p:nvSpPr>
          <p:cNvPr id="1074184" name="Rectangle 8"/>
          <p:cNvSpPr>
            <a:spLocks noChangeArrowheads="1"/>
          </p:cNvSpPr>
          <p:nvPr/>
        </p:nvSpPr>
        <p:spPr bwMode="auto">
          <a:xfrm>
            <a:off x="2291027" y="4433891"/>
            <a:ext cx="107549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1F497D"/>
                </a:solidFill>
                <a:latin typeface="Arial" charset="0"/>
              </a:rPr>
              <a:t>source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1F497D"/>
                </a:solidFill>
                <a:latin typeface="Arial" charset="0"/>
              </a:rPr>
              <a:t>program</a:t>
            </a:r>
          </a:p>
        </p:txBody>
      </p:sp>
      <p:sp>
        <p:nvSpPr>
          <p:cNvPr id="1074181" name="Rectangle 5"/>
          <p:cNvSpPr>
            <a:spLocks noChangeArrowheads="1"/>
          </p:cNvSpPr>
          <p:nvPr/>
        </p:nvSpPr>
        <p:spPr bwMode="auto">
          <a:xfrm>
            <a:off x="3743662" y="4251328"/>
            <a:ext cx="1614013" cy="1096963"/>
          </a:xfrm>
          <a:prstGeom prst="rect">
            <a:avLst/>
          </a:prstGeom>
          <a:solidFill>
            <a:srgbClr val="FF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Arial" charset="0"/>
              </a:rPr>
              <a:t>lexical</a:t>
            </a:r>
          </a:p>
          <a:p>
            <a:pPr algn="ctr">
              <a:defRPr/>
            </a:pPr>
            <a:r>
              <a:rPr lang="en-US" sz="2000" b="1" dirty="0">
                <a:latin typeface="Arial" charset="0"/>
              </a:rPr>
              <a:t>analyzer</a:t>
            </a:r>
          </a:p>
        </p:txBody>
      </p:sp>
      <p:sp>
        <p:nvSpPr>
          <p:cNvPr id="1074185" name="Rectangle 9"/>
          <p:cNvSpPr>
            <a:spLocks noChangeArrowheads="1"/>
          </p:cNvSpPr>
          <p:nvPr/>
        </p:nvSpPr>
        <p:spPr bwMode="auto">
          <a:xfrm>
            <a:off x="5744216" y="4433891"/>
            <a:ext cx="896501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1F497D"/>
                </a:solidFill>
                <a:latin typeface="Arial" charset="0"/>
              </a:rPr>
              <a:t>token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1F497D"/>
                </a:solidFill>
                <a:latin typeface="Arial" charset="0"/>
              </a:rPr>
              <a:t>stream</a:t>
            </a:r>
          </a:p>
        </p:txBody>
      </p:sp>
      <p:sp>
        <p:nvSpPr>
          <p:cNvPr id="1074179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cs typeface="+mn-cs"/>
              </a:rPr>
              <a:t> </a:t>
            </a:r>
          </a:p>
        </p:txBody>
      </p:sp>
      <p:cxnSp>
        <p:nvCxnSpPr>
          <p:cNvPr id="1074187" name="AutoShap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57362" y="4784725"/>
            <a:ext cx="35797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74190" name="Line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537148" y="3519491"/>
            <a:ext cx="0" cy="731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74194" name="Lin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537148" y="1965325"/>
            <a:ext cx="0" cy="274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010955" y="5750934"/>
            <a:ext cx="29715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1"/>
                </a:solidFill>
                <a:latin typeface="+mn-lt"/>
                <a:cs typeface="Comic Sans MS"/>
              </a:rPr>
              <a:t>Michael E. </a:t>
            </a:r>
            <a:r>
              <a:rPr lang="en-US" sz="1400" dirty="0" err="1">
                <a:solidFill>
                  <a:schemeClr val="accent1"/>
                </a:solidFill>
                <a:latin typeface="+mn-lt"/>
                <a:cs typeface="Comic Sans MS"/>
              </a:rPr>
              <a:t>Lesk</a:t>
            </a:r>
            <a:r>
              <a:rPr lang="en-US" sz="1400" dirty="0">
                <a:solidFill>
                  <a:schemeClr val="accent1"/>
                </a:solidFill>
                <a:latin typeface="+mn-lt"/>
                <a:cs typeface="Comic Sans MS"/>
              </a:rPr>
              <a:t> and Eric Schmidt</a:t>
            </a:r>
          </a:p>
          <a:p>
            <a:pPr algn="r"/>
            <a:r>
              <a:rPr lang="en-US" sz="1400" dirty="0" err="1">
                <a:latin typeface="+mn-lt"/>
                <a:cs typeface="Comic Sans MS"/>
              </a:rPr>
              <a:t>Lex</a:t>
            </a:r>
            <a:r>
              <a:rPr lang="en-US" sz="1400" dirty="0">
                <a:latin typeface="+mn-lt"/>
                <a:cs typeface="Comic Sans MS"/>
              </a:rPr>
              <a:t> – A Lexical Analyzer Generator</a:t>
            </a:r>
          </a:p>
          <a:p>
            <a:pPr algn="r"/>
            <a:r>
              <a:rPr lang="en-US" sz="1400" dirty="0">
                <a:solidFill>
                  <a:schemeClr val="accent1"/>
                </a:solidFill>
                <a:latin typeface="+mn-lt"/>
                <a:cs typeface="Comic Sans MS"/>
              </a:rPr>
              <a:t>CSTR 39, Bell Labs 1975</a:t>
            </a:r>
          </a:p>
        </p:txBody>
      </p:sp>
      <p:cxnSp>
        <p:nvCxnSpPr>
          <p:cNvPr id="22" name="AutoShape 11">
            <a:extLst>
              <a:ext uri="{FF2B5EF4-FFF2-40B4-BE49-F238E27FC236}">
                <a16:creationId xmlns:a16="http://schemas.microsoft.com/office/drawing/2014/main" id="{72464488-B310-6242-AE6C-017910629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80920" y="4794245"/>
            <a:ext cx="35797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639407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LEX specification for a token NUM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1"/>
            <a:ext cx="8839200" cy="4983164"/>
          </a:xfrm>
        </p:spPr>
        <p:txBody>
          <a:bodyPr>
            <a:normAutofit/>
          </a:bodyPr>
          <a:lstStyle/>
          <a:p>
            <a:pPr marL="284163" lvl="1" indent="0">
              <a:buNone/>
            </a:pPr>
            <a:endParaRPr lang="en-US" sz="2000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pPr marL="284163" lvl="1" indent="0">
              <a:buNone/>
            </a:pPr>
            <a:endParaRPr lang="en-US" sz="2000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pPr marL="284163" lvl="1" indent="0">
              <a:buNone/>
            </a:pPr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/* regular definitions */</a:t>
            </a:r>
          </a:p>
          <a:p>
            <a:pPr marL="284163" lvl="1" indent="0">
              <a:buNone/>
            </a:pPr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digit		[0-9]</a:t>
            </a:r>
          </a:p>
          <a:p>
            <a:pPr marL="284163" lvl="1" indent="0">
              <a:buNone/>
            </a:pPr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number	{digit}+</a:t>
            </a:r>
          </a:p>
          <a:p>
            <a:pPr marL="284163" lvl="1" indent="0">
              <a:buNone/>
            </a:pPr>
            <a:endParaRPr lang="en-US" sz="2000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pPr marL="284163" lvl="1" indent="0">
              <a:buNone/>
            </a:pPr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%%</a:t>
            </a:r>
          </a:p>
          <a:p>
            <a:pPr marL="284163" lvl="1" indent="0">
              <a:buNone/>
            </a:pPr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/* translation rules */</a:t>
            </a:r>
          </a:p>
          <a:p>
            <a:pPr marL="284163" lvl="1" indent="0">
              <a:buNone/>
            </a:pPr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{number}	{</a:t>
            </a:r>
            <a:r>
              <a:rPr lang="en-US" sz="20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yylval</a:t>
            </a:r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 = (int) </a:t>
            </a:r>
            <a:r>
              <a:rPr lang="en-US" sz="20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installNum</a:t>
            </a:r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();</a:t>
            </a:r>
          </a:p>
          <a:p>
            <a:pPr marL="284163" lvl="1" indent="0">
              <a:buNone/>
            </a:pPr>
            <a:r>
              <a:rPr lang="en-US" sz="2000" dirty="0">
                <a:solidFill>
                  <a:schemeClr val="accent1"/>
                </a:solidFill>
                <a:latin typeface="Lucida Console" panose="020B0609040504020204" pitchFamily="49" charset="0"/>
              </a:rPr>
              <a:t>		   return(NUM);}</a:t>
            </a:r>
          </a:p>
          <a:p>
            <a:pPr marL="284163" lvl="1" indent="0">
              <a:buNone/>
            </a:pPr>
            <a:endParaRPr lang="en-US" sz="2800" b="1" dirty="0">
              <a:solidFill>
                <a:schemeClr val="accent1"/>
              </a:solidFill>
              <a:latin typeface="Lucida Console" panose="020B0609040504020204" pitchFamily="49" charset="0"/>
            </a:endParaRPr>
          </a:p>
          <a:p>
            <a:pPr marL="284163" lvl="1" indent="0">
              <a:buNone/>
            </a:pPr>
            <a:endParaRPr lang="en-US" sz="2600" dirty="0">
              <a:latin typeface="Lucida Console" panose="020B0609040504020204" pitchFamily="49" charset="0"/>
            </a:endParaRPr>
          </a:p>
          <a:p>
            <a:pPr marL="284163" lvl="1" indent="0">
              <a:buNone/>
            </a:pPr>
            <a:endParaRPr lang="en-US" sz="2600" dirty="0"/>
          </a:p>
          <a:p>
            <a:pPr marL="284163" lvl="1" indent="0">
              <a:buNone/>
            </a:pPr>
            <a:endParaRPr lang="en-US" sz="2600" dirty="0"/>
          </a:p>
          <a:p>
            <a:pPr marL="284163" lvl="1" indent="0">
              <a:buNone/>
            </a:pPr>
            <a:endParaRPr lang="en-US" sz="2600" dirty="0"/>
          </a:p>
          <a:p>
            <a:pPr marL="284163" lvl="1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9554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Abstractions for syntax analyzers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2"/>
            <a:ext cx="8839200" cy="4525963"/>
          </a:xfrm>
        </p:spPr>
        <p:txBody>
          <a:bodyPr>
            <a:normAutofit/>
          </a:bodyPr>
          <a:lstStyle/>
          <a:p>
            <a:pPr marL="741363" lvl="1" indent="-457200">
              <a:buFont typeface="Wingdings" pitchFamily="2" charset="2"/>
              <a:buChar char="§"/>
            </a:pPr>
            <a:r>
              <a:rPr lang="en-US" sz="2600" dirty="0">
                <a:solidFill>
                  <a:schemeClr val="accent1"/>
                </a:solidFill>
              </a:rPr>
              <a:t>Context-free grammars (BNF)</a:t>
            </a:r>
          </a:p>
          <a:p>
            <a:pPr marL="284163" lvl="1" indent="0">
              <a:buNone/>
            </a:pPr>
            <a:endParaRPr lang="en-US" sz="2600" dirty="0">
              <a:solidFill>
                <a:schemeClr val="accent1"/>
              </a:solidFill>
            </a:endParaRPr>
          </a:p>
          <a:p>
            <a:pPr marL="741363" lvl="1" indent="-457200">
              <a:buFont typeface="Wingdings" pitchFamily="2" charset="2"/>
              <a:buChar char="§"/>
            </a:pPr>
            <a:r>
              <a:rPr lang="en-US" sz="2600" dirty="0">
                <a:solidFill>
                  <a:schemeClr val="accent1"/>
                </a:solidFill>
              </a:rPr>
              <a:t>Knuth’s LR(k) grammars</a:t>
            </a:r>
            <a:endParaRPr lang="en-US" sz="2600" dirty="0">
              <a:solidFill>
                <a:srgbClr val="00B050"/>
              </a:solidFill>
            </a:endParaRPr>
          </a:p>
          <a:p>
            <a:pPr marL="911225" lvl="3" indent="0">
              <a:buNone/>
            </a:pPr>
            <a:endParaRPr lang="en-US" sz="2600" dirty="0">
              <a:solidFill>
                <a:schemeClr val="accent1"/>
              </a:solidFill>
            </a:endParaRPr>
          </a:p>
          <a:p>
            <a:pPr marL="741363" lvl="1" indent="-457200">
              <a:buFont typeface="Wingdings" pitchFamily="2" charset="2"/>
              <a:buChar char="§"/>
            </a:pPr>
            <a:r>
              <a:rPr lang="en-US" sz="2600" dirty="0">
                <a:solidFill>
                  <a:schemeClr val="accent1"/>
                </a:solidFill>
              </a:rPr>
              <a:t>Syntax-directed translation scheme with semantic actions attached to the productions of a shift-reduce </a:t>
            </a:r>
            <a:r>
              <a:rPr lang="en-US" sz="2600" dirty="0" err="1">
                <a:solidFill>
                  <a:schemeClr val="accent1"/>
                </a:solidFill>
              </a:rPr>
              <a:t>parsable</a:t>
            </a:r>
            <a:r>
              <a:rPr lang="en-US" sz="2600" dirty="0">
                <a:solidFill>
                  <a:schemeClr val="accent1"/>
                </a:solidFill>
              </a:rPr>
              <a:t> ambiguous grammar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17157C-86F3-1A4A-A8EE-B774884B340F}"/>
              </a:ext>
            </a:extLst>
          </p:cNvPr>
          <p:cNvSpPr txBox="1"/>
          <p:nvPr/>
        </p:nvSpPr>
        <p:spPr>
          <a:xfrm>
            <a:off x="2446815" y="5419105"/>
            <a:ext cx="65358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1"/>
                </a:solidFill>
                <a:latin typeface="+mj-lt"/>
                <a:cs typeface="Comic Sans MS"/>
              </a:rPr>
              <a:t>A. V. Aho, S. C. Johnson, and J. D. Ullman</a:t>
            </a:r>
          </a:p>
          <a:p>
            <a:pPr algn="r"/>
            <a:r>
              <a:rPr lang="en-US" sz="1400" dirty="0">
                <a:latin typeface="+mj-lt"/>
                <a:cs typeface="Comic Sans MS"/>
              </a:rPr>
              <a:t>Deterministic parsing of ambiguous grammars</a:t>
            </a:r>
          </a:p>
          <a:p>
            <a:pPr algn="r"/>
            <a:r>
              <a:rPr lang="en-US" sz="1400" dirty="0">
                <a:solidFill>
                  <a:schemeClr val="accent1"/>
                </a:solidFill>
                <a:latin typeface="+mj-lt"/>
                <a:cs typeface="Comic Sans MS"/>
              </a:rPr>
              <a:t>ACM POPL, pp. 1-21, 1973</a:t>
            </a:r>
          </a:p>
        </p:txBody>
      </p:sp>
    </p:spTree>
    <p:extLst>
      <p:ext uri="{BB962C8B-B14F-4D97-AF65-F5344CB8AC3E}">
        <p14:creationId xmlns:p14="http://schemas.microsoft.com/office/powerpoint/2010/main" val="1919072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37308" y="73025"/>
            <a:ext cx="9106695" cy="8382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cs typeface="Comic Sans MS"/>
              </a:rPr>
              <a:t>YACC: a syntax analyzer generator</a:t>
            </a:r>
          </a:p>
        </p:txBody>
      </p:sp>
      <p:sp>
        <p:nvSpPr>
          <p:cNvPr id="1074193" name="Rectangle 17"/>
          <p:cNvSpPr>
            <a:spLocks noChangeArrowheads="1"/>
          </p:cNvSpPr>
          <p:nvPr/>
        </p:nvSpPr>
        <p:spPr bwMode="auto">
          <a:xfrm>
            <a:off x="3782670" y="1233491"/>
            <a:ext cx="1614014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err="1">
                <a:solidFill>
                  <a:srgbClr val="1F497D"/>
                </a:solidFill>
                <a:latin typeface="Arial" charset="0"/>
              </a:rPr>
              <a:t>yacc</a:t>
            </a:r>
            <a:endParaRPr lang="en-US" sz="2000" b="1" dirty="0">
              <a:solidFill>
                <a:srgbClr val="1F497D"/>
              </a:solidFill>
              <a:latin typeface="Arial" charset="0"/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1F497D"/>
                </a:solidFill>
                <a:latin typeface="Arial" charset="0"/>
              </a:rPr>
              <a:t>specification</a:t>
            </a:r>
          </a:p>
        </p:txBody>
      </p:sp>
      <p:sp>
        <p:nvSpPr>
          <p:cNvPr id="1074189" name="Rectangle 13"/>
          <p:cNvSpPr>
            <a:spLocks noChangeArrowheads="1"/>
          </p:cNvSpPr>
          <p:nvPr/>
        </p:nvSpPr>
        <p:spPr bwMode="auto">
          <a:xfrm>
            <a:off x="3769223" y="2239966"/>
            <a:ext cx="1614014" cy="1279525"/>
          </a:xfrm>
          <a:prstGeom prst="rect">
            <a:avLst/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Arial" charset="0"/>
              </a:rPr>
              <a:t>syntax</a:t>
            </a:r>
          </a:p>
          <a:p>
            <a:pPr algn="ctr">
              <a:defRPr/>
            </a:pPr>
            <a:r>
              <a:rPr lang="en-US" sz="2000" b="1" dirty="0">
                <a:latin typeface="Arial" charset="0"/>
              </a:rPr>
              <a:t>analyzer</a:t>
            </a:r>
          </a:p>
          <a:p>
            <a:pPr algn="ctr">
              <a:defRPr/>
            </a:pPr>
            <a:r>
              <a:rPr lang="en-US" sz="2000" b="1" dirty="0">
                <a:latin typeface="Arial" charset="0"/>
              </a:rPr>
              <a:t>generator</a:t>
            </a:r>
          </a:p>
          <a:p>
            <a:pPr algn="ctr">
              <a:defRPr/>
            </a:pPr>
            <a:r>
              <a:rPr lang="en-US" sz="2000" b="1" dirty="0">
                <a:latin typeface="Arial" charset="0"/>
              </a:rPr>
              <a:t>YACC</a:t>
            </a:r>
          </a:p>
        </p:txBody>
      </p:sp>
      <p:sp>
        <p:nvSpPr>
          <p:cNvPr id="1074185" name="Rectangle 9"/>
          <p:cNvSpPr>
            <a:spLocks noChangeArrowheads="1"/>
          </p:cNvSpPr>
          <p:nvPr/>
        </p:nvSpPr>
        <p:spPr bwMode="auto">
          <a:xfrm>
            <a:off x="2451367" y="4433891"/>
            <a:ext cx="896501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1F497D"/>
                </a:solidFill>
                <a:latin typeface="Arial" charset="0"/>
              </a:rPr>
              <a:t>token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1F497D"/>
                </a:solidFill>
                <a:latin typeface="Arial" charset="0"/>
              </a:rPr>
              <a:t>stream</a:t>
            </a:r>
          </a:p>
        </p:txBody>
      </p:sp>
      <p:sp>
        <p:nvSpPr>
          <p:cNvPr id="1074180" name="Rectangle 4"/>
          <p:cNvSpPr>
            <a:spLocks noChangeArrowheads="1"/>
          </p:cNvSpPr>
          <p:nvPr/>
        </p:nvSpPr>
        <p:spPr bwMode="auto">
          <a:xfrm>
            <a:off x="3769223" y="4251328"/>
            <a:ext cx="1614014" cy="1096963"/>
          </a:xfrm>
          <a:prstGeom prst="rect">
            <a:avLst/>
          </a:prstGeom>
          <a:solidFill>
            <a:srgbClr val="FF66F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latin typeface="Arial" charset="0"/>
              </a:rPr>
              <a:t>syntax</a:t>
            </a:r>
          </a:p>
          <a:p>
            <a:pPr algn="ctr">
              <a:defRPr/>
            </a:pPr>
            <a:r>
              <a:rPr lang="en-US" sz="2000" b="1" dirty="0">
                <a:latin typeface="Arial" charset="0"/>
              </a:rPr>
              <a:t>analyzer</a:t>
            </a:r>
          </a:p>
        </p:txBody>
      </p:sp>
      <p:sp>
        <p:nvSpPr>
          <p:cNvPr id="1074179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1554" y="1216025"/>
            <a:ext cx="8600807" cy="50292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cs typeface="+mn-cs"/>
              </a:rPr>
              <a:t> </a:t>
            </a:r>
          </a:p>
        </p:txBody>
      </p:sp>
      <p:cxnSp>
        <p:nvCxnSpPr>
          <p:cNvPr id="1074183" name="AutoShap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383237" y="4789488"/>
            <a:ext cx="35797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74186" name="Rectangle 10"/>
          <p:cNvSpPr>
            <a:spLocks noChangeArrowheads="1"/>
          </p:cNvSpPr>
          <p:nvPr/>
        </p:nvSpPr>
        <p:spPr bwMode="auto">
          <a:xfrm>
            <a:off x="5768110" y="4422775"/>
            <a:ext cx="896501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>
                <a:solidFill>
                  <a:srgbClr val="1F497D"/>
                </a:solidFill>
                <a:latin typeface="Arial" charset="0"/>
              </a:rPr>
              <a:t>syntax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1F497D"/>
                </a:solidFill>
                <a:latin typeface="Arial" charset="0"/>
              </a:rPr>
              <a:t>tree</a:t>
            </a:r>
          </a:p>
        </p:txBody>
      </p:sp>
      <p:cxnSp>
        <p:nvCxnSpPr>
          <p:cNvPr id="1074187" name="AutoShap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402466" y="4784725"/>
            <a:ext cx="35797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74191" name="Lin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577006" y="3519491"/>
            <a:ext cx="0" cy="7318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74195" name="Lin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577007" y="1965325"/>
            <a:ext cx="0" cy="274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854385" y="5765231"/>
            <a:ext cx="4114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accent1"/>
                </a:solidFill>
                <a:latin typeface="+mn-lt"/>
                <a:cs typeface="Comic Sans MS"/>
              </a:rPr>
              <a:t>Stephen C. Johnson</a:t>
            </a:r>
          </a:p>
          <a:p>
            <a:pPr algn="r"/>
            <a:r>
              <a:rPr lang="en-US" sz="1400" dirty="0" err="1">
                <a:latin typeface="+mn-lt"/>
                <a:cs typeface="Comic Sans MS"/>
              </a:rPr>
              <a:t>Yacc</a:t>
            </a:r>
            <a:r>
              <a:rPr lang="en-US" sz="1400" dirty="0">
                <a:latin typeface="+mn-lt"/>
                <a:cs typeface="Comic Sans MS"/>
              </a:rPr>
              <a:t> - Yet Another Compiler Compiler</a:t>
            </a:r>
          </a:p>
          <a:p>
            <a:pPr algn="r"/>
            <a:r>
              <a:rPr lang="en-US" sz="1400" dirty="0">
                <a:solidFill>
                  <a:schemeClr val="accent1"/>
                </a:solidFill>
                <a:latin typeface="+mn-lt"/>
                <a:cs typeface="Comic Sans MS"/>
              </a:rPr>
              <a:t>CSTR 32, Bell Labs, 1975</a:t>
            </a:r>
          </a:p>
        </p:txBody>
      </p:sp>
    </p:spTree>
    <p:extLst>
      <p:ext uri="{BB962C8B-B14F-4D97-AF65-F5344CB8AC3E}">
        <p14:creationId xmlns:p14="http://schemas.microsoft.com/office/powerpoint/2010/main" val="21970441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YACC specification for a desk calculator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1"/>
            <a:ext cx="8839200" cy="5257799"/>
          </a:xfrm>
        </p:spPr>
        <p:txBody>
          <a:bodyPr>
            <a:normAutofit fontScale="92500" lnSpcReduction="20000"/>
          </a:bodyPr>
          <a:lstStyle/>
          <a:p>
            <a:pPr marL="284163" lvl="1" indent="0">
              <a:buNone/>
            </a:pPr>
            <a:r>
              <a:rPr lang="en-US" sz="2200" dirty="0">
                <a:solidFill>
                  <a:schemeClr val="accent1"/>
                </a:solidFill>
                <a:latin typeface="Lucida Console" panose="020B0609040504020204" pitchFamily="49" charset="0"/>
              </a:rPr>
              <a:t>%token NUM</a:t>
            </a:r>
          </a:p>
          <a:p>
            <a:pPr marL="284163" lvl="1" indent="0">
              <a:buNone/>
            </a:pPr>
            <a:r>
              <a:rPr lang="en-US" sz="2200" dirty="0">
                <a:solidFill>
                  <a:schemeClr val="accent1"/>
                </a:solidFill>
                <a:latin typeface="Lucida Console" panose="020B0609040504020204" pitchFamily="49" charset="0"/>
              </a:rPr>
              <a:t>%left ‘+’</a:t>
            </a:r>
          </a:p>
          <a:p>
            <a:pPr marL="284163" lvl="1" indent="0">
              <a:buNone/>
            </a:pPr>
            <a:r>
              <a:rPr lang="en-US" sz="2200" dirty="0">
                <a:solidFill>
                  <a:schemeClr val="accent1"/>
                </a:solidFill>
                <a:latin typeface="Lucida Console" panose="020B0609040504020204" pitchFamily="49" charset="0"/>
              </a:rPr>
              <a:t>%left ‘*’</a:t>
            </a:r>
          </a:p>
          <a:p>
            <a:pPr marL="284163" lvl="1" indent="0">
              <a:buNone/>
            </a:pPr>
            <a:r>
              <a:rPr lang="en-US" sz="2200" dirty="0">
                <a:solidFill>
                  <a:schemeClr val="accent1"/>
                </a:solidFill>
                <a:latin typeface="Lucida Console" panose="020B0609040504020204" pitchFamily="49" charset="0"/>
              </a:rPr>
              <a:t>%%</a:t>
            </a:r>
          </a:p>
          <a:p>
            <a:pPr marL="284163" lvl="1" indent="0">
              <a:buNone/>
            </a:pPr>
            <a:r>
              <a:rPr lang="en-US" sz="2200" dirty="0">
                <a:solidFill>
                  <a:schemeClr val="accent1"/>
                </a:solidFill>
                <a:latin typeface="Lucida Console" panose="020B0609040504020204" pitchFamily="49" charset="0"/>
              </a:rPr>
              <a:t>/* translation rules */</a:t>
            </a:r>
          </a:p>
          <a:p>
            <a:pPr marL="284163" lvl="1" indent="0">
              <a:buNone/>
            </a:pPr>
            <a:r>
              <a:rPr lang="en-US" sz="2200" dirty="0">
                <a:solidFill>
                  <a:schemeClr val="accent1"/>
                </a:solidFill>
                <a:latin typeface="Lucida Console" panose="020B0609040504020204" pitchFamily="49" charset="0"/>
              </a:rPr>
              <a:t>lines   : lines expr ‘\n’   { </a:t>
            </a:r>
            <a:r>
              <a:rPr lang="en-US" sz="22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printf</a:t>
            </a:r>
            <a:r>
              <a:rPr lang="en-US" sz="2200" dirty="0">
                <a:solidFill>
                  <a:schemeClr val="accent1"/>
                </a:solidFill>
                <a:latin typeface="Lucida Console" panose="020B0609040504020204" pitchFamily="49" charset="0"/>
              </a:rPr>
              <a:t>(“%d\n”, $1); }</a:t>
            </a:r>
          </a:p>
          <a:p>
            <a:pPr marL="284163" lvl="1" indent="0">
              <a:buNone/>
            </a:pPr>
            <a:r>
              <a:rPr lang="en-US" sz="2200" dirty="0">
                <a:solidFill>
                  <a:schemeClr val="accent1"/>
                </a:solidFill>
                <a:latin typeface="Lucida Console" panose="020B0609040504020204" pitchFamily="49" charset="0"/>
              </a:rPr>
              <a:t>        | lines ‘\n’</a:t>
            </a:r>
          </a:p>
          <a:p>
            <a:pPr marL="284163" lvl="1" indent="0">
              <a:buNone/>
            </a:pPr>
            <a:r>
              <a:rPr lang="en-US" sz="2200" dirty="0">
                <a:solidFill>
                  <a:schemeClr val="accent1"/>
                </a:solidFill>
                <a:latin typeface="Lucida Console" panose="020B0609040504020204" pitchFamily="49" charset="0"/>
              </a:rPr>
              <a:t>        |	/* empty */</a:t>
            </a:r>
          </a:p>
          <a:p>
            <a:pPr marL="284163" lvl="1" indent="0">
              <a:buNone/>
            </a:pPr>
            <a:r>
              <a:rPr lang="en-US" sz="2200" dirty="0">
                <a:solidFill>
                  <a:schemeClr val="accent1"/>
                </a:solidFill>
                <a:latin typeface="Lucida Console" panose="020B0609040504020204" pitchFamily="49" charset="0"/>
              </a:rPr>
              <a:t>        ;</a:t>
            </a:r>
          </a:p>
          <a:p>
            <a:pPr marL="284163" lvl="1" indent="0">
              <a:buNone/>
            </a:pPr>
            <a:r>
              <a:rPr lang="en-US" sz="2200" dirty="0">
                <a:solidFill>
                  <a:schemeClr val="accent1"/>
                </a:solidFill>
                <a:latin typeface="Lucida Console" panose="020B0609040504020204" pitchFamily="49" charset="0"/>
              </a:rPr>
              <a:t>expr    : expr ‘+’ expr	{ $$ = $1 + $3; }</a:t>
            </a:r>
          </a:p>
          <a:p>
            <a:pPr marL="284163" lvl="1" indent="0">
              <a:buNone/>
            </a:pPr>
            <a:r>
              <a:rPr lang="en-US" sz="2200" dirty="0">
                <a:solidFill>
                  <a:schemeClr val="accent1"/>
                </a:solidFill>
                <a:latin typeface="Lucida Console" panose="020B0609040504020204" pitchFamily="49" charset="0"/>
              </a:rPr>
              <a:t>        | expr ‘*’ expr     { $$ = $1 * $3; }</a:t>
            </a:r>
          </a:p>
          <a:p>
            <a:pPr marL="284163" lvl="1" indent="0">
              <a:buNone/>
            </a:pPr>
            <a:r>
              <a:rPr lang="en-US" sz="2200" dirty="0">
                <a:solidFill>
                  <a:schemeClr val="accent1"/>
                </a:solidFill>
                <a:latin typeface="Lucida Console" panose="020B0609040504020204" pitchFamily="49" charset="0"/>
              </a:rPr>
              <a:t>        | ‘(’ expr ‘)’      { $$ = $2; }</a:t>
            </a:r>
          </a:p>
          <a:p>
            <a:pPr marL="284163" lvl="1" indent="0">
              <a:buNone/>
            </a:pPr>
            <a:r>
              <a:rPr lang="en-US" sz="2200" dirty="0">
                <a:solidFill>
                  <a:schemeClr val="accent1"/>
                </a:solidFill>
                <a:latin typeface="Lucida Console" panose="020B0609040504020204" pitchFamily="49" charset="0"/>
              </a:rPr>
              <a:t>        | NUM</a:t>
            </a:r>
          </a:p>
          <a:p>
            <a:pPr marL="284163" lvl="1" indent="0">
              <a:buNone/>
            </a:pPr>
            <a:r>
              <a:rPr lang="en-US" sz="2200" dirty="0">
                <a:solidFill>
                  <a:schemeClr val="accent1"/>
                </a:solidFill>
                <a:latin typeface="Lucida Console" panose="020B0609040504020204" pitchFamily="49" charset="0"/>
              </a:rPr>
              <a:t>        ;</a:t>
            </a:r>
          </a:p>
          <a:p>
            <a:pPr marL="284163" lvl="1" indent="0">
              <a:buNone/>
            </a:pPr>
            <a:r>
              <a:rPr lang="en-US" sz="2200" dirty="0">
                <a:solidFill>
                  <a:schemeClr val="accent1"/>
                </a:solidFill>
                <a:latin typeface="Lucida Console" panose="020B0609040504020204" pitchFamily="49" charset="0"/>
              </a:rPr>
              <a:t>%%</a:t>
            </a:r>
          </a:p>
          <a:p>
            <a:pPr marL="284163" lvl="1" indent="0">
              <a:buNone/>
            </a:pPr>
            <a:r>
              <a:rPr lang="en-US" sz="2200" dirty="0">
                <a:solidFill>
                  <a:schemeClr val="accent1"/>
                </a:solidFill>
                <a:latin typeface="Lucida Console" panose="020B0609040504020204" pitchFamily="49" charset="0"/>
              </a:rPr>
              <a:t>#include “</a:t>
            </a:r>
            <a:r>
              <a:rPr lang="en-US" sz="2200" dirty="0" err="1">
                <a:solidFill>
                  <a:schemeClr val="accent1"/>
                </a:solidFill>
                <a:latin typeface="Lucida Console" panose="020B0609040504020204" pitchFamily="49" charset="0"/>
              </a:rPr>
              <a:t>lex.yy.c</a:t>
            </a:r>
            <a:r>
              <a:rPr lang="en-US" sz="2200" dirty="0">
                <a:solidFill>
                  <a:schemeClr val="accent1"/>
                </a:solidFill>
                <a:latin typeface="Lucida Console" panose="020B0609040504020204" pitchFamily="49" charset="0"/>
              </a:rPr>
              <a:t>”</a:t>
            </a:r>
          </a:p>
          <a:p>
            <a:pPr marL="284163" lvl="1" indent="0">
              <a:buNone/>
            </a:pPr>
            <a:endParaRPr lang="en-US" sz="2600" dirty="0"/>
          </a:p>
          <a:p>
            <a:pPr marL="284163" lvl="1" indent="0">
              <a:buNone/>
            </a:pPr>
            <a:endParaRPr lang="en-US" sz="2600" dirty="0"/>
          </a:p>
          <a:p>
            <a:pPr marL="284163" lvl="1" indent="0">
              <a:buNone/>
            </a:pPr>
            <a:endParaRPr lang="en-US" sz="2600" dirty="0"/>
          </a:p>
          <a:p>
            <a:pPr marL="284163" lvl="1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220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Reaching definitions in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the intermediate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2"/>
            <a:ext cx="8839200" cy="4525963"/>
          </a:xfrm>
        </p:spPr>
        <p:txBody>
          <a:bodyPr>
            <a:normAutofit lnSpcReduction="10000"/>
          </a:bodyPr>
          <a:lstStyle/>
          <a:p>
            <a:pPr marL="741363" lvl="1" indent="-457200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chemeClr val="accent1"/>
                </a:solidFill>
              </a:rPr>
              <a:t>The three-address statement </a:t>
            </a:r>
            <a:r>
              <a:rPr lang="en-US" sz="2400" i="1" dirty="0">
                <a:solidFill>
                  <a:schemeClr val="accent1"/>
                </a:solidFill>
              </a:rPr>
              <a:t>s</a:t>
            </a:r>
            <a:r>
              <a:rPr lang="en-US" sz="2400" dirty="0">
                <a:solidFill>
                  <a:schemeClr val="accent1"/>
                </a:solidFill>
              </a:rPr>
              <a:t>: </a:t>
            </a:r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v</a:t>
            </a:r>
            <a:r>
              <a:rPr lang="en-US" sz="2400" dirty="0">
                <a:solidFill>
                  <a:schemeClr val="accent1"/>
                </a:solidFill>
              </a:rPr>
              <a:t> = </a:t>
            </a:r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w</a:t>
            </a:r>
            <a:r>
              <a:rPr lang="en-US" sz="2400" dirty="0">
                <a:solidFill>
                  <a:schemeClr val="accent1"/>
                </a:solidFill>
              </a:rPr>
              <a:t> + </a:t>
            </a:r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x</a:t>
            </a:r>
            <a:r>
              <a:rPr lang="en-US" sz="2400" dirty="0">
                <a:solidFill>
                  <a:schemeClr val="accent1"/>
                </a:solidFill>
              </a:rPr>
              <a:t> in the intermediate representation generates a</a:t>
            </a:r>
            <a:r>
              <a:rPr lang="en-US" sz="2400" dirty="0">
                <a:solidFill>
                  <a:srgbClr val="0000FF"/>
                </a:solidFill>
              </a:rPr>
              <a:t> definition </a:t>
            </a:r>
            <a:r>
              <a:rPr lang="en-US" sz="2400" dirty="0">
                <a:solidFill>
                  <a:schemeClr val="accent1"/>
                </a:solidFill>
              </a:rPr>
              <a:t>of variable </a:t>
            </a:r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v</a:t>
            </a:r>
            <a:r>
              <a:rPr lang="en-US" sz="2400" dirty="0">
                <a:solidFill>
                  <a:schemeClr val="accent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2400" dirty="0">
              <a:solidFill>
                <a:srgbClr val="0000FF"/>
              </a:solidFill>
            </a:endParaRPr>
          </a:p>
          <a:p>
            <a:pPr marL="741363" lvl="1" indent="-45720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chemeClr val="accent1"/>
                </a:solidFill>
              </a:rPr>
              <a:t>A definition of </a:t>
            </a:r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v</a:t>
            </a:r>
            <a:r>
              <a:rPr lang="en-US" sz="2400" dirty="0">
                <a:solidFill>
                  <a:schemeClr val="accent1"/>
                </a:solidFill>
              </a:rPr>
              <a:t> from a statement </a:t>
            </a:r>
            <a:r>
              <a:rPr lang="en-US" sz="2400" i="1" dirty="0">
                <a:solidFill>
                  <a:schemeClr val="accent1"/>
                </a:solidFill>
              </a:rPr>
              <a:t>s</a:t>
            </a:r>
            <a:r>
              <a:rPr lang="en-US" sz="2400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rgbClr val="0000FF"/>
                </a:solidFill>
              </a:rPr>
              <a:t>reaches</a:t>
            </a:r>
            <a:r>
              <a:rPr lang="en-US" sz="2400" dirty="0">
                <a:solidFill>
                  <a:schemeClr val="accent1"/>
                </a:solidFill>
              </a:rPr>
              <a:t> a statement </a:t>
            </a:r>
            <a:r>
              <a:rPr lang="en-US" sz="2400" i="1" dirty="0">
                <a:solidFill>
                  <a:schemeClr val="accent1"/>
                </a:solidFill>
              </a:rPr>
              <a:t>t</a:t>
            </a:r>
            <a:r>
              <a:rPr lang="en-US" sz="2400" dirty="0">
                <a:solidFill>
                  <a:schemeClr val="accent1"/>
                </a:solidFill>
              </a:rPr>
              <a:t> if there is an execution path from </a:t>
            </a:r>
            <a:r>
              <a:rPr lang="en-US" sz="2400" i="1" dirty="0">
                <a:solidFill>
                  <a:schemeClr val="accent1"/>
                </a:solidFill>
              </a:rPr>
              <a:t>s</a:t>
            </a:r>
            <a:r>
              <a:rPr lang="en-US" sz="2400" dirty="0">
                <a:solidFill>
                  <a:schemeClr val="accent1"/>
                </a:solidFill>
              </a:rPr>
              <a:t> to </a:t>
            </a:r>
            <a:r>
              <a:rPr lang="en-US" sz="2400" i="1" dirty="0">
                <a:solidFill>
                  <a:schemeClr val="accent1"/>
                </a:solidFill>
              </a:rPr>
              <a:t>t</a:t>
            </a:r>
            <a:r>
              <a:rPr lang="en-US" sz="2400" dirty="0">
                <a:solidFill>
                  <a:schemeClr val="accent1"/>
                </a:solidFill>
              </a:rPr>
              <a:t> where the variable </a:t>
            </a:r>
            <a:r>
              <a:rPr lang="en-US" sz="2400" dirty="0">
                <a:solidFill>
                  <a:schemeClr val="accent1"/>
                </a:solidFill>
                <a:latin typeface="Lucida Console" panose="020B0609040504020204" pitchFamily="49" charset="0"/>
              </a:rPr>
              <a:t>v</a:t>
            </a:r>
            <a:r>
              <a:rPr lang="en-US" sz="2400" dirty="0">
                <a:solidFill>
                  <a:schemeClr val="accent1"/>
                </a:solidFill>
              </a:rPr>
              <a:t> is not redefined (is not “killed”).</a:t>
            </a:r>
          </a:p>
          <a:p>
            <a:pPr marL="741363" lvl="1" indent="-45720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rgbClr val="0000FF"/>
                </a:solidFill>
              </a:rPr>
              <a:t>Reaching definitions problem</a:t>
            </a:r>
            <a:r>
              <a:rPr lang="en-US" sz="2400" dirty="0">
                <a:solidFill>
                  <a:schemeClr val="accent1"/>
                </a:solidFill>
              </a:rPr>
              <a:t>: determine what definitions may reach what program points.</a:t>
            </a:r>
          </a:p>
          <a:p>
            <a:pPr marL="741363" lvl="1" indent="-457200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400" dirty="0">
                <a:solidFill>
                  <a:schemeClr val="accent1"/>
                </a:solidFill>
              </a:rPr>
              <a:t>Reaching definitions are used to implement several important code optimizations such as constant propagation and loop-invariant code motion.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22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Data model of flow-graph abstraction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for reaching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63466"/>
            <a:ext cx="8839200" cy="4525963"/>
          </a:xfrm>
        </p:spPr>
        <p:txBody>
          <a:bodyPr>
            <a:normAutofit fontScale="92500"/>
          </a:bodyPr>
          <a:lstStyle/>
          <a:p>
            <a:pPr marL="741363" lvl="1" indent="-457200">
              <a:buFont typeface="Wingdings" pitchFamily="2" charset="2"/>
              <a:buChar char="§"/>
            </a:pPr>
            <a:r>
              <a:rPr lang="en-US" sz="2600" dirty="0">
                <a:solidFill>
                  <a:srgbClr val="0000FF"/>
                </a:solidFill>
              </a:rPr>
              <a:t>Data model</a:t>
            </a:r>
          </a:p>
          <a:p>
            <a:pPr lvl="3">
              <a:buFont typeface="Wingdings" pitchFamily="2" charset="2"/>
              <a:buChar char="§"/>
            </a:pPr>
            <a:r>
              <a:rPr lang="en-US" sz="2600" dirty="0">
                <a:solidFill>
                  <a:schemeClr val="accent1"/>
                </a:solidFill>
              </a:rPr>
              <a:t> A </a:t>
            </a:r>
            <a:r>
              <a:rPr lang="en-US" sz="2600" dirty="0">
                <a:solidFill>
                  <a:srgbClr val="0000FF"/>
                </a:solidFill>
              </a:rPr>
              <a:t>semi-lattice </a:t>
            </a:r>
            <a:r>
              <a:rPr lang="en-US" sz="2600" i="1" dirty="0">
                <a:solidFill>
                  <a:srgbClr val="0000FF"/>
                </a:solidFill>
              </a:rPr>
              <a:t>L</a:t>
            </a:r>
            <a:r>
              <a:rPr lang="en-US" sz="2600" dirty="0">
                <a:solidFill>
                  <a:schemeClr val="accent1"/>
                </a:solidFill>
              </a:rPr>
              <a:t> of subsets of variable definitions</a:t>
            </a:r>
          </a:p>
          <a:p>
            <a:pPr marL="911225" lvl="3" indent="0">
              <a:buNone/>
            </a:pPr>
            <a:r>
              <a:rPr lang="en-US" sz="2600" dirty="0">
                <a:solidFill>
                  <a:schemeClr val="accent1"/>
                </a:solidFill>
              </a:rPr>
              <a:t>   (the data-flow values). </a:t>
            </a:r>
          </a:p>
          <a:p>
            <a:pPr lvl="3">
              <a:buFont typeface="Wingdings" pitchFamily="2" charset="2"/>
              <a:buChar char="§"/>
            </a:pPr>
            <a:r>
              <a:rPr lang="en-US" sz="2600" dirty="0">
                <a:solidFill>
                  <a:schemeClr val="accent1"/>
                </a:solidFill>
              </a:rPr>
              <a:t> A </a:t>
            </a:r>
            <a:r>
              <a:rPr lang="en-US" sz="2600" dirty="0">
                <a:solidFill>
                  <a:srgbClr val="0000FF"/>
                </a:solidFill>
              </a:rPr>
              <a:t>directed graph </a:t>
            </a:r>
            <a:r>
              <a:rPr lang="en-US" sz="2600" i="1" dirty="0">
                <a:solidFill>
                  <a:srgbClr val="0000FF"/>
                </a:solidFill>
              </a:rPr>
              <a:t>G</a:t>
            </a:r>
            <a:r>
              <a:rPr lang="en-US" sz="2600" dirty="0">
                <a:solidFill>
                  <a:srgbClr val="0000FF"/>
                </a:solidFill>
              </a:rPr>
              <a:t> </a:t>
            </a:r>
            <a:r>
              <a:rPr lang="en-US" sz="2600" dirty="0">
                <a:solidFill>
                  <a:schemeClr val="accent1"/>
                </a:solidFill>
              </a:rPr>
              <a:t>in which each node represents</a:t>
            </a:r>
          </a:p>
          <a:p>
            <a:pPr marL="577850" lvl="2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      a basic block and whose edges indicate</a:t>
            </a:r>
          </a:p>
          <a:p>
            <a:pPr marL="577850" lvl="2" indent="0">
              <a:buNone/>
            </a:pPr>
            <a:r>
              <a:rPr lang="en-US" sz="2800" dirty="0">
                <a:solidFill>
                  <a:schemeClr val="accent1"/>
                </a:solidFill>
              </a:rPr>
              <a:t>      which blocks can follow which other blocks.</a:t>
            </a:r>
          </a:p>
          <a:p>
            <a:pPr lvl="3">
              <a:buFont typeface="Wingdings" pitchFamily="2" charset="2"/>
              <a:buChar char="§"/>
            </a:pPr>
            <a:r>
              <a:rPr lang="en-US" sz="2600" dirty="0">
                <a:solidFill>
                  <a:schemeClr val="accent1"/>
                </a:solidFill>
              </a:rPr>
              <a:t> Associated with each node </a:t>
            </a:r>
            <a:r>
              <a:rPr lang="en-US" sz="2600" i="1" dirty="0">
                <a:solidFill>
                  <a:schemeClr val="accent1"/>
                </a:solidFill>
              </a:rPr>
              <a:t>n</a:t>
            </a:r>
            <a:r>
              <a:rPr lang="en-US" sz="2600" dirty="0">
                <a:solidFill>
                  <a:schemeClr val="accent1"/>
                </a:solidFill>
              </a:rPr>
              <a:t> of </a:t>
            </a:r>
            <a:r>
              <a:rPr lang="en-US" sz="2600" i="1" dirty="0">
                <a:solidFill>
                  <a:schemeClr val="accent1"/>
                </a:solidFill>
              </a:rPr>
              <a:t>G</a:t>
            </a:r>
            <a:r>
              <a:rPr lang="en-US" sz="2600" dirty="0">
                <a:solidFill>
                  <a:schemeClr val="accent1"/>
                </a:solidFill>
              </a:rPr>
              <a:t> are two</a:t>
            </a:r>
          </a:p>
          <a:p>
            <a:pPr marL="911225" lvl="3" indent="0">
              <a:buNone/>
            </a:pPr>
            <a:r>
              <a:rPr lang="en-US" sz="2600" dirty="0">
                <a:solidFill>
                  <a:schemeClr val="accent1"/>
                </a:solidFill>
              </a:rPr>
              <a:t>   members of </a:t>
            </a:r>
            <a:r>
              <a:rPr lang="en-US" sz="2600" i="1" dirty="0">
                <a:solidFill>
                  <a:schemeClr val="accent1"/>
                </a:solidFill>
              </a:rPr>
              <a:t>L</a:t>
            </a:r>
            <a:r>
              <a:rPr lang="en-US" sz="2600" dirty="0">
                <a:solidFill>
                  <a:schemeClr val="accent1"/>
                </a:solidFill>
              </a:rPr>
              <a:t>, one for the variable definitions  	 	 reaching the beginning of </a:t>
            </a:r>
            <a:r>
              <a:rPr lang="en-US" sz="2600" i="1" dirty="0">
                <a:solidFill>
                  <a:schemeClr val="accent1"/>
                </a:solidFill>
              </a:rPr>
              <a:t>n</a:t>
            </a:r>
            <a:r>
              <a:rPr lang="en-US" sz="2600" dirty="0">
                <a:solidFill>
                  <a:schemeClr val="accent1"/>
                </a:solidFill>
              </a:rPr>
              <a:t> and one for the variable</a:t>
            </a:r>
          </a:p>
          <a:p>
            <a:pPr marL="911225" lvl="3" indent="0">
              <a:buNone/>
            </a:pPr>
            <a:r>
              <a:rPr lang="en-US" sz="2600" dirty="0">
                <a:solidFill>
                  <a:schemeClr val="accent1"/>
                </a:solidFill>
              </a:rPr>
              <a:t>   definitions reaching the end of </a:t>
            </a:r>
            <a:r>
              <a:rPr lang="en-US" sz="2600" i="1" dirty="0">
                <a:solidFill>
                  <a:schemeClr val="accent1"/>
                </a:solidFill>
              </a:rPr>
              <a:t>n</a:t>
            </a:r>
            <a:r>
              <a:rPr lang="en-US" sz="2600" dirty="0">
                <a:solidFill>
                  <a:schemeClr val="accent1"/>
                </a:solidFill>
              </a:rPr>
              <a:t>.</a:t>
            </a:r>
            <a:endParaRPr lang="en-US" sz="2600" i="1" dirty="0">
              <a:solidFill>
                <a:schemeClr val="accent1"/>
              </a:solidFill>
            </a:endParaRPr>
          </a:p>
          <a:p>
            <a:pPr marL="911225" lvl="3" indent="0">
              <a:buNone/>
            </a:pPr>
            <a:endParaRPr lang="en-US" sz="2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99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282" y="0"/>
            <a:ext cx="9326563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Operations of flow-graph abstraction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for reaching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2"/>
            <a:ext cx="8839200" cy="4639234"/>
          </a:xfrm>
        </p:spPr>
        <p:txBody>
          <a:bodyPr>
            <a:normAutofit fontScale="25000" lnSpcReduction="20000"/>
          </a:bodyPr>
          <a:lstStyle/>
          <a:p>
            <a:pPr marL="741363" lvl="1" indent="-457200">
              <a:buFont typeface="Wingdings" pitchFamily="2" charset="2"/>
              <a:buChar char="§"/>
            </a:pPr>
            <a:r>
              <a:rPr lang="en-US" sz="8800" dirty="0">
                <a:solidFill>
                  <a:srgbClr val="0000FF"/>
                </a:solidFill>
              </a:rPr>
              <a:t>Operations</a:t>
            </a:r>
          </a:p>
          <a:p>
            <a:pPr lvl="3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8800" dirty="0">
                <a:solidFill>
                  <a:srgbClr val="00B050"/>
                </a:solidFill>
              </a:rPr>
              <a:t> </a:t>
            </a:r>
            <a:r>
              <a:rPr lang="en-US" sz="8800" dirty="0">
                <a:solidFill>
                  <a:schemeClr val="accent1"/>
                </a:solidFill>
              </a:rPr>
              <a:t>A </a:t>
            </a:r>
            <a:r>
              <a:rPr lang="en-US" sz="8800" dirty="0">
                <a:solidFill>
                  <a:srgbClr val="0000FF"/>
                </a:solidFill>
              </a:rPr>
              <a:t>transfer function</a:t>
            </a:r>
            <a:r>
              <a:rPr lang="en-US" sz="8800" i="1" dirty="0">
                <a:solidFill>
                  <a:srgbClr val="0000FF"/>
                </a:solidFill>
              </a:rPr>
              <a:t> </a:t>
            </a:r>
            <a:r>
              <a:rPr lang="en-US" sz="8800" i="1" dirty="0" err="1">
                <a:solidFill>
                  <a:srgbClr val="0000FF"/>
                </a:solidFill>
              </a:rPr>
              <a:t>f</a:t>
            </a:r>
            <a:r>
              <a:rPr lang="en-US" sz="8800" i="1" baseline="-25000" dirty="0" err="1">
                <a:solidFill>
                  <a:srgbClr val="0000FF"/>
                </a:solidFill>
              </a:rPr>
              <a:t>n</a:t>
            </a:r>
            <a:r>
              <a:rPr lang="en-US" sz="8800" i="1" dirty="0">
                <a:solidFill>
                  <a:srgbClr val="0000FF"/>
                </a:solidFill>
              </a:rPr>
              <a:t> </a:t>
            </a:r>
            <a:r>
              <a:rPr lang="en-US" sz="8800" dirty="0">
                <a:solidFill>
                  <a:schemeClr val="accent1"/>
                </a:solidFill>
              </a:rPr>
              <a:t>associated with each node </a:t>
            </a:r>
            <a:r>
              <a:rPr lang="en-US" sz="8800" i="1" dirty="0">
                <a:solidFill>
                  <a:schemeClr val="accent1"/>
                </a:solidFill>
              </a:rPr>
              <a:t>n</a:t>
            </a:r>
            <a:r>
              <a:rPr lang="en-US" sz="8800" dirty="0">
                <a:solidFill>
                  <a:schemeClr val="accent1"/>
                </a:solidFill>
              </a:rPr>
              <a:t>:</a:t>
            </a:r>
            <a:endParaRPr lang="en-US" sz="8800" i="1" dirty="0">
              <a:solidFill>
                <a:schemeClr val="accent1"/>
              </a:solidFill>
            </a:endParaRPr>
          </a:p>
          <a:p>
            <a:pPr lvl="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8800" i="1" dirty="0">
                <a:solidFill>
                  <a:schemeClr val="accent1"/>
                </a:solidFill>
              </a:rPr>
              <a:t> </a:t>
            </a:r>
            <a:r>
              <a:rPr lang="en-US" sz="8800" i="1" dirty="0" err="1">
                <a:solidFill>
                  <a:schemeClr val="accent1"/>
                </a:solidFill>
              </a:rPr>
              <a:t>f</a:t>
            </a:r>
            <a:r>
              <a:rPr lang="en-US" sz="8800" i="1" baseline="-25000" dirty="0" err="1">
                <a:solidFill>
                  <a:schemeClr val="accent1"/>
                </a:solidFill>
              </a:rPr>
              <a:t>n</a:t>
            </a:r>
            <a:r>
              <a:rPr lang="en-US" sz="8800" dirty="0">
                <a:solidFill>
                  <a:schemeClr val="accent1"/>
                </a:solidFill>
              </a:rPr>
              <a:t> computes the output data-flow value OUT = </a:t>
            </a:r>
            <a:r>
              <a:rPr lang="en-US" sz="8800" i="1" dirty="0" err="1">
                <a:solidFill>
                  <a:schemeClr val="accent1"/>
                </a:solidFill>
              </a:rPr>
              <a:t>f</a:t>
            </a:r>
            <a:r>
              <a:rPr lang="en-US" sz="8800" i="1" baseline="-25000" dirty="0" err="1">
                <a:solidFill>
                  <a:schemeClr val="accent1"/>
                </a:solidFill>
              </a:rPr>
              <a:t>n</a:t>
            </a:r>
            <a:r>
              <a:rPr lang="en-US" sz="8800" dirty="0">
                <a:solidFill>
                  <a:schemeClr val="accent1"/>
                </a:solidFill>
              </a:rPr>
              <a:t>(IN) associated with the end of </a:t>
            </a:r>
            <a:r>
              <a:rPr lang="en-US" sz="8800" i="1" dirty="0">
                <a:solidFill>
                  <a:schemeClr val="accent1"/>
                </a:solidFill>
              </a:rPr>
              <a:t>n</a:t>
            </a:r>
            <a:r>
              <a:rPr lang="en-US" sz="8800" dirty="0">
                <a:solidFill>
                  <a:schemeClr val="accent1"/>
                </a:solidFill>
              </a:rPr>
              <a:t> from the input data-flow value IN associated with the beginning of </a:t>
            </a:r>
            <a:r>
              <a:rPr lang="en-US" sz="8800" i="1" dirty="0">
                <a:solidFill>
                  <a:schemeClr val="accent1"/>
                </a:solidFill>
              </a:rPr>
              <a:t>n</a:t>
            </a:r>
            <a:r>
              <a:rPr lang="en-US" sz="8800" dirty="0">
                <a:solidFill>
                  <a:schemeClr val="accent1"/>
                </a:solidFill>
              </a:rPr>
              <a:t>.</a:t>
            </a:r>
            <a:endParaRPr lang="en-US" sz="8800" i="1" dirty="0">
              <a:solidFill>
                <a:schemeClr val="accent1"/>
              </a:solidFill>
            </a:endParaRPr>
          </a:p>
          <a:p>
            <a:pPr lvl="3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8800" dirty="0">
                <a:solidFill>
                  <a:schemeClr val="accent1"/>
                </a:solidFill>
              </a:rPr>
              <a:t> A </a:t>
            </a:r>
            <a:r>
              <a:rPr lang="en-US" sz="8800" dirty="0">
                <a:solidFill>
                  <a:srgbClr val="0000FF"/>
                </a:solidFill>
              </a:rPr>
              <a:t>confluence operator </a:t>
            </a:r>
            <a:r>
              <a:rPr lang="en-US" sz="8800" dirty="0">
                <a:solidFill>
                  <a:schemeClr val="accent1"/>
                </a:solidFill>
              </a:rPr>
              <a:t>that computes the data-flow value</a:t>
            </a:r>
          </a:p>
          <a:p>
            <a:pPr marL="911225" lvl="3" indent="0">
              <a:lnSpc>
                <a:spcPct val="120000"/>
              </a:lnSpc>
              <a:buNone/>
            </a:pPr>
            <a:r>
              <a:rPr lang="en-US" sz="8800" dirty="0">
                <a:solidFill>
                  <a:schemeClr val="accent1"/>
                </a:solidFill>
              </a:rPr>
              <a:t>   associated with the beginning of a node from the values</a:t>
            </a:r>
          </a:p>
          <a:p>
            <a:pPr marL="911225" lvl="3" indent="0">
              <a:lnSpc>
                <a:spcPct val="120000"/>
              </a:lnSpc>
              <a:buNone/>
            </a:pPr>
            <a:r>
              <a:rPr lang="en-US" sz="8800" dirty="0">
                <a:solidFill>
                  <a:schemeClr val="accent1"/>
                </a:solidFill>
              </a:rPr>
              <a:t>   at the ends of all its predecessors in the flow graph:</a:t>
            </a:r>
          </a:p>
          <a:p>
            <a:pPr lvl="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8800" dirty="0">
                <a:solidFill>
                  <a:schemeClr val="accent1"/>
                </a:solidFill>
              </a:rPr>
              <a:t> The confluence operator needs to be commutative,</a:t>
            </a:r>
          </a:p>
          <a:p>
            <a:pPr marL="1203325" lvl="4" indent="0">
              <a:lnSpc>
                <a:spcPct val="120000"/>
              </a:lnSpc>
              <a:buNone/>
            </a:pPr>
            <a:r>
              <a:rPr lang="en-US" sz="8800" dirty="0">
                <a:solidFill>
                  <a:schemeClr val="accent1"/>
                </a:solidFill>
              </a:rPr>
              <a:t>   associative, and idempotent.</a:t>
            </a:r>
          </a:p>
          <a:p>
            <a:pPr lvl="3">
              <a:lnSpc>
                <a:spcPct val="120000"/>
              </a:lnSpc>
              <a:buFont typeface="Wingdings" pitchFamily="2" charset="2"/>
              <a:buChar char="§"/>
            </a:pPr>
            <a:r>
              <a:rPr lang="en-US" sz="8800" dirty="0">
                <a:solidFill>
                  <a:schemeClr val="accent1"/>
                </a:solidFill>
              </a:rPr>
              <a:t> Different algorithms can be used to solve for the data-flow</a:t>
            </a:r>
          </a:p>
          <a:p>
            <a:pPr marL="911225" lvl="3" indent="0">
              <a:lnSpc>
                <a:spcPct val="120000"/>
              </a:lnSpc>
              <a:buNone/>
            </a:pPr>
            <a:r>
              <a:rPr lang="en-US" sz="8800" dirty="0">
                <a:solidFill>
                  <a:schemeClr val="accent1"/>
                </a:solidFill>
              </a:rPr>
              <a:t>   values at the beginnings and ends of the nodes.</a:t>
            </a:r>
            <a:endParaRPr lang="en-US" sz="2600" b="1" dirty="0">
              <a:solidFill>
                <a:srgbClr val="00B050"/>
              </a:solidFill>
            </a:endParaRPr>
          </a:p>
          <a:p>
            <a:pPr marL="911225" lvl="3" indent="0">
              <a:buNone/>
            </a:pPr>
            <a:endParaRPr lang="en-US" sz="2600" b="1" dirty="0">
              <a:solidFill>
                <a:srgbClr val="00B050"/>
              </a:solidFill>
            </a:endParaRPr>
          </a:p>
          <a:p>
            <a:pPr marL="911225" lvl="3" indent="0">
              <a:buNone/>
            </a:pPr>
            <a:endParaRPr lang="en-US" sz="2600" b="1" dirty="0">
              <a:solidFill>
                <a:srgbClr val="00B05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2E4A6F-54A7-F047-82F9-02A7D86FE01E}"/>
              </a:ext>
            </a:extLst>
          </p:cNvPr>
          <p:cNvSpPr txBox="1"/>
          <p:nvPr/>
        </p:nvSpPr>
        <p:spPr>
          <a:xfrm>
            <a:off x="3818965" y="5782235"/>
            <a:ext cx="51726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378A"/>
                </a:solidFill>
                <a:cs typeface="Comic Sans MS"/>
              </a:rPr>
              <a:t>Gary A. </a:t>
            </a:r>
            <a:r>
              <a:rPr lang="en-US" sz="1400" dirty="0" err="1">
                <a:solidFill>
                  <a:srgbClr val="00378A"/>
                </a:solidFill>
                <a:cs typeface="Comic Sans MS"/>
              </a:rPr>
              <a:t>Kildall</a:t>
            </a:r>
            <a:endParaRPr lang="en-US" sz="1400" dirty="0">
              <a:solidFill>
                <a:srgbClr val="00378A"/>
              </a:solidFill>
              <a:cs typeface="Comic Sans MS"/>
            </a:endParaRPr>
          </a:p>
          <a:p>
            <a:pPr algn="r"/>
            <a:r>
              <a:rPr lang="en-US" sz="1400" dirty="0">
                <a:solidFill>
                  <a:srgbClr val="000000"/>
                </a:solidFill>
                <a:cs typeface="Comic Sans MS"/>
              </a:rPr>
              <a:t>A unified approach to global program optimization</a:t>
            </a:r>
          </a:p>
          <a:p>
            <a:pPr algn="r"/>
            <a:r>
              <a:rPr lang="en-US" sz="1400" dirty="0">
                <a:solidFill>
                  <a:srgbClr val="00378A"/>
                </a:solidFill>
                <a:cs typeface="Comic Sans MS"/>
              </a:rPr>
              <a:t>ACM POPL, pp. 194-206, 1973</a:t>
            </a:r>
          </a:p>
        </p:txBody>
      </p:sp>
    </p:spTree>
    <p:extLst>
      <p:ext uri="{BB962C8B-B14F-4D97-AF65-F5344CB8AC3E}">
        <p14:creationId xmlns:p14="http://schemas.microsoft.com/office/powerpoint/2010/main" val="931760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1004" y="125849"/>
            <a:ext cx="8716596" cy="10572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  <a:ea typeface="+mj-ea"/>
                <a:cs typeface="Comic Sans MS"/>
              </a:rPr>
              <a:t>The dragon </a:t>
            </a:r>
            <a:r>
              <a:rPr lang="en-US" dirty="0">
                <a:solidFill>
                  <a:schemeClr val="tx1"/>
                </a:solidFill>
                <a:cs typeface="Comic Sans MS"/>
              </a:rPr>
              <a:t>b</a:t>
            </a:r>
            <a:r>
              <a:rPr lang="en-US" dirty="0">
                <a:solidFill>
                  <a:schemeClr val="tx1"/>
                </a:solidFill>
                <a:ea typeface="+mj-ea"/>
                <a:cs typeface="Comic Sans MS"/>
              </a:rPr>
              <a:t>ooks </a:t>
            </a:r>
            <a:r>
              <a:rPr lang="en-US" dirty="0">
                <a:solidFill>
                  <a:schemeClr val="tx1"/>
                </a:solidFill>
                <a:cs typeface="Comic Sans MS"/>
              </a:rPr>
              <a:t>c</a:t>
            </a:r>
            <a:r>
              <a:rPr lang="en-US" dirty="0">
                <a:solidFill>
                  <a:schemeClr val="tx1"/>
                </a:solidFill>
                <a:ea typeface="+mj-ea"/>
                <a:cs typeface="Comic Sans MS"/>
              </a:rPr>
              <a:t>aptured the key abstractions and algorithms </a:t>
            </a:r>
            <a:r>
              <a:rPr lang="en-US" dirty="0">
                <a:solidFill>
                  <a:schemeClr val="tx1"/>
                </a:solidFill>
                <a:cs typeface="Comic Sans MS"/>
              </a:rPr>
              <a:t>of c</a:t>
            </a:r>
            <a:r>
              <a:rPr lang="en-US" dirty="0">
                <a:solidFill>
                  <a:schemeClr val="tx1"/>
                </a:solidFill>
                <a:ea typeface="+mj-ea"/>
                <a:cs typeface="Comic Sans MS"/>
              </a:rPr>
              <a:t>ompiler </a:t>
            </a:r>
            <a:r>
              <a:rPr lang="en-US" dirty="0">
                <a:solidFill>
                  <a:schemeClr val="tx1"/>
                </a:solidFill>
                <a:cs typeface="Comic Sans MS"/>
              </a:rPr>
              <a:t>d</a:t>
            </a:r>
            <a:r>
              <a:rPr lang="en-US" dirty="0">
                <a:solidFill>
                  <a:schemeClr val="tx1"/>
                </a:solidFill>
                <a:ea typeface="+mj-ea"/>
                <a:cs typeface="Comic Sans MS"/>
              </a:rPr>
              <a:t>esign</a:t>
            </a:r>
            <a:endParaRPr lang="en-US" b="0" dirty="0">
              <a:solidFill>
                <a:schemeClr val="tx1"/>
              </a:solidFill>
              <a:ea typeface="+mj-ea"/>
              <a:cs typeface="Comic Sans MS"/>
            </a:endParaRPr>
          </a:p>
        </p:txBody>
      </p:sp>
      <p:pic>
        <p:nvPicPr>
          <p:cNvPr id="2" name="Picture 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435" y="1295402"/>
            <a:ext cx="2338767" cy="3405961"/>
          </a:xfrm>
          <a:prstGeom prst="rect">
            <a:avLst/>
          </a:prstGeom>
        </p:spPr>
      </p:pic>
      <p:pic>
        <p:nvPicPr>
          <p:cNvPr id="4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2" y="1985335"/>
            <a:ext cx="2306821" cy="34854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7624" y="5562602"/>
            <a:ext cx="227337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Comic Sans MS"/>
                <a:cs typeface="Comic Sans MS"/>
              </a:rPr>
              <a:t>1977</a:t>
            </a:r>
          </a:p>
          <a:p>
            <a:pPr algn="ctr"/>
            <a:r>
              <a:rPr lang="en-US" sz="1400" dirty="0">
                <a:solidFill>
                  <a:srgbClr val="1F497D"/>
                </a:solidFill>
                <a:latin typeface="+mn-lt"/>
                <a:cs typeface="Comic Sans MS"/>
              </a:rPr>
              <a:t>finite automata</a:t>
            </a:r>
          </a:p>
          <a:p>
            <a:pPr algn="ctr"/>
            <a:r>
              <a:rPr lang="en-US" sz="1400" dirty="0">
                <a:solidFill>
                  <a:srgbClr val="1F497D"/>
                </a:solidFill>
                <a:latin typeface="+mn-lt"/>
                <a:cs typeface="Comic Sans MS"/>
              </a:rPr>
              <a:t>grammars</a:t>
            </a:r>
          </a:p>
          <a:p>
            <a:pPr algn="ctr"/>
            <a:r>
              <a:rPr lang="en-US" sz="1400" dirty="0" err="1">
                <a:solidFill>
                  <a:srgbClr val="1F497D"/>
                </a:solidFill>
                <a:latin typeface="+mn-lt"/>
                <a:cs typeface="Comic Sans MS"/>
              </a:rPr>
              <a:t>lex</a:t>
            </a:r>
            <a:r>
              <a:rPr lang="en-US" sz="1400" dirty="0">
                <a:solidFill>
                  <a:srgbClr val="1F497D"/>
                </a:solidFill>
                <a:latin typeface="+mn-lt"/>
                <a:cs typeface="Comic Sans MS"/>
              </a:rPr>
              <a:t> &amp; </a:t>
            </a:r>
            <a:r>
              <a:rPr lang="en-US" sz="1400" dirty="0" err="1">
                <a:solidFill>
                  <a:srgbClr val="1F497D"/>
                </a:solidFill>
                <a:latin typeface="+mn-lt"/>
                <a:cs typeface="Comic Sans MS"/>
              </a:rPr>
              <a:t>yacc</a:t>
            </a:r>
            <a:endParaRPr lang="en-US" sz="1400" dirty="0">
              <a:solidFill>
                <a:srgbClr val="1F497D"/>
              </a:solidFill>
              <a:latin typeface="+mn-lt"/>
              <a:cs typeface="Comic Sans MS"/>
            </a:endParaRPr>
          </a:p>
          <a:p>
            <a:pPr algn="ctr"/>
            <a:r>
              <a:rPr lang="en-US" sz="1400" dirty="0">
                <a:solidFill>
                  <a:srgbClr val="1F497D"/>
                </a:solidFill>
                <a:latin typeface="+mn-lt"/>
                <a:cs typeface="Comic Sans MS"/>
              </a:rPr>
              <a:t>syntax-directed translation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6996" y="5105402"/>
            <a:ext cx="186461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latin typeface="Comic Sans MS"/>
                <a:cs typeface="Comic Sans MS"/>
              </a:rPr>
              <a:t>1986</a:t>
            </a:r>
          </a:p>
          <a:p>
            <a:pPr algn="ctr"/>
            <a:r>
              <a:rPr lang="en-US" sz="1400" dirty="0">
                <a:solidFill>
                  <a:srgbClr val="1F497D"/>
                </a:solidFill>
                <a:latin typeface="+mn-lt"/>
                <a:cs typeface="Comic Sans MS"/>
              </a:rPr>
              <a:t>type checking</a:t>
            </a:r>
          </a:p>
          <a:p>
            <a:pPr algn="ctr"/>
            <a:r>
              <a:rPr lang="en-US" sz="1400" dirty="0">
                <a:solidFill>
                  <a:srgbClr val="1F497D"/>
                </a:solidFill>
                <a:latin typeface="+mn-lt"/>
                <a:cs typeface="Comic Sans MS"/>
              </a:rPr>
              <a:t>run-time organization</a:t>
            </a:r>
          </a:p>
          <a:p>
            <a:pPr algn="ctr"/>
            <a:r>
              <a:rPr lang="en-US" sz="1400" dirty="0">
                <a:solidFill>
                  <a:srgbClr val="1F497D"/>
                </a:solidFill>
                <a:latin typeface="+mn-lt"/>
                <a:cs typeface="Comic Sans MS"/>
              </a:rPr>
              <a:t>automatic code</a:t>
            </a:r>
          </a:p>
          <a:p>
            <a:pPr algn="ctr"/>
            <a:r>
              <a:rPr lang="en-US" sz="1400" dirty="0">
                <a:solidFill>
                  <a:srgbClr val="1F497D"/>
                </a:solidFill>
                <a:latin typeface="+mn-lt"/>
                <a:cs typeface="Comic Sans MS"/>
              </a:rPr>
              <a:t>generation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71288" y="5562602"/>
            <a:ext cx="266700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mic Sans MS"/>
                <a:cs typeface="Comic Sans MS"/>
              </a:rPr>
              <a:t>2007</a:t>
            </a:r>
          </a:p>
          <a:p>
            <a:pPr algn="ctr"/>
            <a:r>
              <a:rPr lang="en-US" sz="1400" dirty="0">
                <a:solidFill>
                  <a:srgbClr val="1F497D"/>
                </a:solidFill>
                <a:latin typeface="+mn-lt"/>
                <a:cs typeface="Comic Sans MS"/>
              </a:rPr>
              <a:t>garbage collection</a:t>
            </a:r>
          </a:p>
          <a:p>
            <a:pPr algn="ctr"/>
            <a:r>
              <a:rPr lang="en-US" sz="1400" dirty="0">
                <a:solidFill>
                  <a:srgbClr val="1F497D"/>
                </a:solidFill>
                <a:latin typeface="+mn-lt"/>
                <a:cs typeface="Comic Sans MS"/>
              </a:rPr>
              <a:t>optimization</a:t>
            </a:r>
          </a:p>
          <a:p>
            <a:pPr algn="ctr"/>
            <a:r>
              <a:rPr lang="en-US" sz="1400" dirty="0">
                <a:solidFill>
                  <a:srgbClr val="1F497D"/>
                </a:solidFill>
                <a:latin typeface="+mn-lt"/>
                <a:cs typeface="Comic Sans MS"/>
              </a:rPr>
              <a:t>parallelism</a:t>
            </a:r>
          </a:p>
          <a:p>
            <a:pPr algn="ctr"/>
            <a:r>
              <a:rPr lang="en-US" sz="1400" dirty="0" err="1">
                <a:solidFill>
                  <a:srgbClr val="1F497D"/>
                </a:solidFill>
                <a:latin typeface="+mn-lt"/>
                <a:cs typeface="Comic Sans MS"/>
              </a:rPr>
              <a:t>interprocedural</a:t>
            </a:r>
            <a:r>
              <a:rPr lang="en-US" sz="1400" dirty="0">
                <a:solidFill>
                  <a:srgbClr val="1F497D"/>
                </a:solidFill>
                <a:latin typeface="+mn-lt"/>
                <a:cs typeface="Comic Sans MS"/>
              </a:rPr>
              <a:t> analysis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0418E5-35BB-774B-B885-B53B7AD3B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62" b="-14"/>
          <a:stretch/>
        </p:blipFill>
        <p:spPr>
          <a:xfrm>
            <a:off x="405714" y="1993213"/>
            <a:ext cx="2413331" cy="359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09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2999" y="73025"/>
            <a:ext cx="8951003" cy="1130308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cs typeface="+mj-cs"/>
              </a:rPr>
              <a:t>Computer Science:</a:t>
            </a:r>
            <a:br>
              <a:rPr lang="en-US" dirty="0">
                <a:solidFill>
                  <a:schemeClr val="tx1"/>
                </a:solidFill>
                <a:cs typeface="+mj-cs"/>
              </a:rPr>
            </a:br>
            <a:r>
              <a:rPr lang="en-US" dirty="0">
                <a:solidFill>
                  <a:schemeClr val="tx1"/>
                </a:solidFill>
                <a:cs typeface="+mj-cs"/>
              </a:rPr>
              <a:t>The Mechanization of Abstraction</a:t>
            </a:r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483" y="1203334"/>
            <a:ext cx="5411820" cy="3659612"/>
          </a:xfrm>
        </p:spPr>
        <p:txBody>
          <a:bodyPr/>
          <a:lstStyle/>
          <a:p>
            <a:pPr marL="342900" indent="-342900">
              <a:spcBef>
                <a:spcPct val="60000"/>
              </a:spcBef>
              <a:buNone/>
              <a:defRPr/>
            </a:pPr>
            <a:r>
              <a:rPr lang="en-US" sz="2800" b="1" dirty="0">
                <a:cs typeface="+mn-cs"/>
              </a:rPr>
              <a:t>   </a:t>
            </a:r>
            <a:r>
              <a:rPr lang="en-US" sz="2800" dirty="0">
                <a:solidFill>
                  <a:schemeClr val="accent1"/>
                </a:solidFill>
                <a:cs typeface="+mn-cs"/>
              </a:rPr>
              <a:t>Fundamentally, computer science is a science of </a:t>
            </a:r>
            <a:r>
              <a:rPr lang="en-US" sz="2800" dirty="0">
                <a:solidFill>
                  <a:srgbClr val="0000FF"/>
                </a:solidFill>
                <a:cs typeface="+mn-cs"/>
              </a:rPr>
              <a:t>abstraction</a:t>
            </a:r>
            <a:r>
              <a:rPr lang="en-US" sz="2800" dirty="0">
                <a:solidFill>
                  <a:schemeClr val="accent1"/>
                </a:solidFill>
                <a:cs typeface="+mn-cs"/>
              </a:rPr>
              <a:t> – creating the right model for thinking about a problem and devising appropriate mechanizable techniques to solve it.</a:t>
            </a:r>
            <a:endParaRPr lang="en-US" sz="2800" dirty="0">
              <a:cs typeface="+mn-cs"/>
            </a:endParaRPr>
          </a:p>
        </p:txBody>
      </p:sp>
      <p:sp>
        <p:nvSpPr>
          <p:cNvPr id="969733" name="Rectangle 5"/>
          <p:cNvSpPr>
            <a:spLocks noChangeArrowheads="1"/>
          </p:cNvSpPr>
          <p:nvPr/>
        </p:nvSpPr>
        <p:spPr bwMode="auto">
          <a:xfrm>
            <a:off x="1067322" y="5639643"/>
            <a:ext cx="7889520" cy="76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defRPr/>
            </a:pPr>
            <a:endParaRPr lang="en-US" sz="1400" dirty="0">
              <a:solidFill>
                <a:schemeClr val="accent1"/>
              </a:solidFill>
              <a:latin typeface="Arial" charset="0"/>
            </a:endParaRPr>
          </a:p>
          <a:p>
            <a:pPr algn="r">
              <a:defRPr/>
            </a:pPr>
            <a:endParaRPr lang="en-US" sz="1400" dirty="0">
              <a:solidFill>
                <a:schemeClr val="accent1"/>
              </a:solidFill>
              <a:latin typeface="Arial" charset="0"/>
            </a:endParaRPr>
          </a:p>
          <a:p>
            <a:pPr algn="r">
              <a:defRPr/>
            </a:pPr>
            <a:endParaRPr lang="en-US" sz="1400" dirty="0">
              <a:solidFill>
                <a:schemeClr val="accent1"/>
              </a:solidFill>
              <a:latin typeface="Arial" charset="0"/>
            </a:endParaRPr>
          </a:p>
          <a:p>
            <a:pPr algn="r">
              <a:defRPr/>
            </a:pPr>
            <a:r>
              <a:rPr lang="en-US" sz="1400" dirty="0">
                <a:solidFill>
                  <a:schemeClr val="accent1"/>
                </a:solidFill>
                <a:latin typeface="Arial" charset="0"/>
              </a:rPr>
              <a:t>Alfred V. Aho and Jeffrey D. Ullman</a:t>
            </a:r>
          </a:p>
          <a:p>
            <a:pPr algn="r">
              <a:defRPr/>
            </a:pPr>
            <a:r>
              <a:rPr lang="en-US" sz="1400" i="1" dirty="0">
                <a:latin typeface="Arial" charset="0"/>
              </a:rPr>
              <a:t>Foundations of Computer Science </a:t>
            </a:r>
            <a:r>
              <a:rPr lang="en-US" sz="1400" dirty="0">
                <a:latin typeface="Arial" charset="0"/>
              </a:rPr>
              <a:t>– C Edition</a:t>
            </a:r>
          </a:p>
          <a:p>
            <a:pPr algn="r">
              <a:defRPr/>
            </a:pPr>
            <a:r>
              <a:rPr lang="en-US" sz="1400" dirty="0">
                <a:latin typeface="Arial" charset="0"/>
              </a:rPr>
              <a:t>W. H. Freeman, 1995</a:t>
            </a:r>
          </a:p>
          <a:p>
            <a:pPr algn="r">
              <a:defRPr/>
            </a:pPr>
            <a:endParaRPr lang="en-US" sz="1400" dirty="0">
              <a:solidFill>
                <a:schemeClr val="accent1"/>
              </a:solidFill>
              <a:latin typeface="Arial" charset="0"/>
            </a:endParaRPr>
          </a:p>
          <a:p>
            <a:pPr algn="r">
              <a:defRPr/>
            </a:pPr>
            <a:endParaRPr lang="en-US" dirty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A58E9089-BA7A-1447-BC39-4A47B59F3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73" y="1300318"/>
            <a:ext cx="2419350" cy="31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9032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cs typeface="Comic Sans MS"/>
              </a:rPr>
              <a:t>Impact</a:t>
            </a:r>
          </a:p>
        </p:txBody>
      </p:sp>
      <p:sp>
        <p:nvSpPr>
          <p:cNvPr id="1227779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7333" y="919163"/>
            <a:ext cx="8525669" cy="5029200"/>
          </a:xfrm>
        </p:spPr>
        <p:txBody>
          <a:bodyPr/>
          <a:lstStyle/>
          <a:p>
            <a:pPr marL="342900" indent="-342900">
              <a:spcBef>
                <a:spcPct val="80000"/>
              </a:spcBef>
              <a:buNone/>
            </a:pPr>
            <a:endParaRPr lang="en-US" sz="2400" b="1" dirty="0"/>
          </a:p>
          <a:p>
            <a:pPr marL="342900" indent="-342900">
              <a:spcBef>
                <a:spcPct val="80000"/>
              </a:spcBef>
              <a:buNone/>
            </a:pPr>
            <a:endParaRPr lang="en-US" sz="2400" b="1" dirty="0"/>
          </a:p>
          <a:p>
            <a:pPr marL="342900" indent="-342900">
              <a:spcBef>
                <a:spcPct val="70000"/>
              </a:spcBef>
              <a:buNone/>
            </a:pPr>
            <a:endParaRPr lang="en-US" sz="2400" b="1" dirty="0"/>
          </a:p>
          <a:p>
            <a:pPr marL="342900" indent="-342900">
              <a:spcBef>
                <a:spcPct val="60000"/>
              </a:spcBef>
              <a:buNone/>
            </a:pPr>
            <a:endParaRPr lang="en-US" b="1" dirty="0"/>
          </a:p>
        </p:txBody>
      </p:sp>
      <p:sp>
        <p:nvSpPr>
          <p:cNvPr id="1227780" name="Text 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052" y="323215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27781" name="Text Box 5"/>
          <p:cNvSpPr txBox="1">
            <a:spLocks noChangeArrowheads="1"/>
          </p:cNvSpPr>
          <p:nvPr/>
        </p:nvSpPr>
        <p:spPr bwMode="auto">
          <a:xfrm>
            <a:off x="380998" y="919163"/>
            <a:ext cx="8580074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endParaRPr lang="en-US" sz="2800" dirty="0">
              <a:solidFill>
                <a:schemeClr val="accent1"/>
              </a:solidFill>
              <a:latin typeface="+mn-lt"/>
              <a:cs typeface="Comic Sans MS"/>
            </a:endParaRPr>
          </a:p>
          <a:p>
            <a:pPr algn="l"/>
            <a:r>
              <a:rPr lang="en-US" sz="2800" dirty="0">
                <a:solidFill>
                  <a:schemeClr val="accent1"/>
                </a:solidFill>
                <a:latin typeface="+mn-lt"/>
                <a:cs typeface="Comic Sans MS"/>
              </a:rPr>
              <a:t>The FORTRAN team led by John W. Backus at IBM introduced the first commercially available compiler in 1957, which took 18 person-years to create.</a:t>
            </a:r>
          </a:p>
          <a:p>
            <a:pPr algn="l"/>
            <a:endParaRPr lang="en-US" sz="2800" dirty="0">
              <a:latin typeface="+mn-lt"/>
              <a:cs typeface="Comic Sans MS"/>
            </a:endParaRPr>
          </a:p>
          <a:p>
            <a:pPr algn="l"/>
            <a:endParaRPr lang="en-US" sz="2800" dirty="0">
              <a:latin typeface="+mn-lt"/>
              <a:cs typeface="Comic Sans MS"/>
            </a:endParaRPr>
          </a:p>
          <a:p>
            <a:pPr algn="l"/>
            <a:r>
              <a:rPr lang="en-US" sz="2800" dirty="0">
                <a:solidFill>
                  <a:schemeClr val="accent1"/>
                </a:solidFill>
                <a:latin typeface="+mn-lt"/>
                <a:cs typeface="Comic Sans MS"/>
              </a:rPr>
              <a:t>Today, a team of a five undergraduate students can create their own new programming language and write a compiler for it in a one-semester programming languages and compilers course.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028F5F-6755-E740-A468-E707AFF98A5A}"/>
              </a:ext>
            </a:extLst>
          </p:cNvPr>
          <p:cNvSpPr txBox="1"/>
          <p:nvPr/>
        </p:nvSpPr>
        <p:spPr>
          <a:xfrm>
            <a:off x="4551362" y="2828361"/>
            <a:ext cx="44149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err="1">
                <a:latin typeface="+mn-lt"/>
                <a:cs typeface="Comic Sans MS"/>
              </a:rPr>
              <a:t>en.Wikipedia.org</a:t>
            </a:r>
            <a:r>
              <a:rPr lang="en-US" sz="1400" dirty="0">
                <a:latin typeface="+mn-lt"/>
                <a:cs typeface="Comic Sans MS"/>
              </a:rPr>
              <a:t>/wiki/History of compiler construction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69D9743-BC69-364A-A64B-D38E54B12006}"/>
              </a:ext>
            </a:extLst>
          </p:cNvPr>
          <p:cNvSpPr txBox="1"/>
          <p:nvPr/>
        </p:nvSpPr>
        <p:spPr>
          <a:xfrm>
            <a:off x="5580820" y="5755338"/>
            <a:ext cx="33810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1"/>
                </a:solidFill>
                <a:latin typeface="+mn-lt"/>
                <a:cs typeface="Comic Sans MS"/>
              </a:rPr>
              <a:t>Alfred V. Aho</a:t>
            </a:r>
          </a:p>
          <a:p>
            <a:pPr algn="r"/>
            <a:r>
              <a:rPr lang="en-US" sz="1400" dirty="0">
                <a:latin typeface="+mn-lt"/>
                <a:cs typeface="Comic Sans MS"/>
              </a:rPr>
              <a:t>Teaching the compilers course</a:t>
            </a:r>
          </a:p>
          <a:p>
            <a:pPr algn="r"/>
            <a:r>
              <a:rPr lang="en-US" sz="1400" dirty="0">
                <a:solidFill>
                  <a:schemeClr val="accent1"/>
                </a:solidFill>
                <a:latin typeface="+mn-lt"/>
                <a:cs typeface="Comic Sans MS"/>
              </a:rPr>
              <a:t>ACM SIGCSE Bull., 40(4), pp. 6-8, 2008</a:t>
            </a:r>
          </a:p>
        </p:txBody>
      </p:sp>
    </p:spTree>
    <p:extLst>
      <p:ext uri="{BB962C8B-B14F-4D97-AF65-F5344CB8AC3E}">
        <p14:creationId xmlns:p14="http://schemas.microsoft.com/office/powerpoint/2010/main" val="9546116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677" y="73027"/>
            <a:ext cx="8950325" cy="1069975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cs typeface="Comic Sans MS"/>
              </a:rPr>
              <a:t>Abstractions and algorithms in quantum computing programming languages</a:t>
            </a:r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B27C550C-FC9D-214B-A734-BE985B3C1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44" y="1437111"/>
            <a:ext cx="3128143" cy="4384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BA245-CF43-C249-96A9-9E509DFE8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7091" y="1216025"/>
            <a:ext cx="4818776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30A7B0-DFFD-DD46-A747-23687442C56C}"/>
              </a:ext>
            </a:extLst>
          </p:cNvPr>
          <p:cNvSpPr txBox="1"/>
          <p:nvPr/>
        </p:nvSpPr>
        <p:spPr>
          <a:xfrm>
            <a:off x="4585859" y="2964873"/>
            <a:ext cx="3708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The four postulates</a:t>
            </a:r>
          </a:p>
          <a:p>
            <a:pPr algn="ctr"/>
            <a:r>
              <a:rPr lang="en-US" dirty="0">
                <a:solidFill>
                  <a:schemeClr val="accent1"/>
                </a:solidFill>
              </a:rPr>
              <a:t>of quantum mechanics</a:t>
            </a:r>
          </a:p>
        </p:txBody>
      </p:sp>
      <p:sp>
        <p:nvSpPr>
          <p:cNvPr id="1225732" name="Text Box 4"/>
          <p:cNvSpPr txBox="1">
            <a:spLocks noChangeArrowheads="1"/>
          </p:cNvSpPr>
          <p:nvPr/>
        </p:nvSpPr>
        <p:spPr bwMode="auto">
          <a:xfrm>
            <a:off x="4910221" y="5748991"/>
            <a:ext cx="4062330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schemeClr val="accent1"/>
                </a:solidFill>
                <a:latin typeface="+mj-lt"/>
                <a:cs typeface="Comic Sans MS"/>
              </a:rPr>
              <a:t>M. A. Nielsen and I. L. Chuang</a:t>
            </a:r>
          </a:p>
          <a:p>
            <a:pPr algn="r"/>
            <a:r>
              <a:rPr lang="en-US" sz="1400" i="1" dirty="0">
                <a:latin typeface="+mj-lt"/>
                <a:cs typeface="Comic Sans MS"/>
              </a:rPr>
              <a:t>Quantum Computation and Quantum Information</a:t>
            </a:r>
          </a:p>
          <a:p>
            <a:pPr algn="r"/>
            <a:r>
              <a:rPr lang="en-US" sz="1400" dirty="0">
                <a:solidFill>
                  <a:schemeClr val="accent1"/>
                </a:solidFill>
                <a:latin typeface="+mj-lt"/>
                <a:cs typeface="Comic Sans MS"/>
              </a:rPr>
              <a:t>Cambridge University Press, 2011</a:t>
            </a:r>
          </a:p>
        </p:txBody>
      </p:sp>
    </p:spTree>
    <p:extLst>
      <p:ext uri="{BB962C8B-B14F-4D97-AF65-F5344CB8AC3E}">
        <p14:creationId xmlns:p14="http://schemas.microsoft.com/office/powerpoint/2010/main" val="3854896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cs typeface="Comic Sans MS"/>
              </a:rPr>
              <a:t>Postulate 1: state space</a:t>
            </a:r>
          </a:p>
        </p:txBody>
      </p:sp>
      <p:sp>
        <p:nvSpPr>
          <p:cNvPr id="1227779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7333" y="919163"/>
            <a:ext cx="8525669" cy="5029200"/>
          </a:xfrm>
        </p:spPr>
        <p:txBody>
          <a:bodyPr/>
          <a:lstStyle/>
          <a:p>
            <a:pPr marL="342900" indent="-342900">
              <a:spcBef>
                <a:spcPct val="80000"/>
              </a:spcBef>
              <a:buNone/>
            </a:pPr>
            <a:endParaRPr lang="en-US" sz="2400" b="1" dirty="0"/>
          </a:p>
          <a:p>
            <a:pPr marL="342900" indent="-342900">
              <a:spcBef>
                <a:spcPct val="80000"/>
              </a:spcBef>
              <a:buNone/>
            </a:pPr>
            <a:endParaRPr lang="en-US" sz="2400" b="1" dirty="0"/>
          </a:p>
          <a:p>
            <a:pPr marL="342900" indent="-342900">
              <a:spcBef>
                <a:spcPct val="70000"/>
              </a:spcBef>
              <a:buNone/>
            </a:pPr>
            <a:endParaRPr lang="en-US" sz="2400" b="1" dirty="0"/>
          </a:p>
          <a:p>
            <a:pPr marL="342900" indent="-342900">
              <a:spcBef>
                <a:spcPct val="60000"/>
              </a:spcBef>
              <a:buNone/>
            </a:pPr>
            <a:endParaRPr lang="en-US" b="1" dirty="0"/>
          </a:p>
        </p:txBody>
      </p:sp>
      <p:sp>
        <p:nvSpPr>
          <p:cNvPr id="1227780" name="Text 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052" y="323215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27781" name="Text Box 5"/>
          <p:cNvSpPr txBox="1">
            <a:spLocks noChangeArrowheads="1"/>
          </p:cNvSpPr>
          <p:nvPr/>
        </p:nvSpPr>
        <p:spPr bwMode="auto">
          <a:xfrm>
            <a:off x="338138" y="1905000"/>
            <a:ext cx="8622934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solidFill>
                  <a:schemeClr val="accent1"/>
                </a:solidFill>
                <a:latin typeface="+mn-lt"/>
                <a:cs typeface="Comic Sans MS"/>
              </a:rPr>
              <a:t>The </a:t>
            </a:r>
            <a:r>
              <a:rPr lang="en-US" sz="2800" dirty="0">
                <a:solidFill>
                  <a:srgbClr val="0000FF"/>
                </a:solidFill>
                <a:latin typeface="+mn-lt"/>
                <a:cs typeface="Comic Sans MS"/>
              </a:rPr>
              <a:t>state space </a:t>
            </a:r>
            <a:r>
              <a:rPr lang="en-US" sz="2800" dirty="0">
                <a:solidFill>
                  <a:schemeClr val="accent1"/>
                </a:solidFill>
                <a:latin typeface="+mn-lt"/>
                <a:cs typeface="Comic Sans MS"/>
              </a:rPr>
              <a:t>of an isolated physical system can be modeled by a Hilbert space, a complex vector space with an inner product.</a:t>
            </a:r>
          </a:p>
          <a:p>
            <a:pPr algn="l"/>
            <a:endParaRPr lang="en-US" sz="2800" dirty="0">
              <a:latin typeface="+mn-lt"/>
              <a:cs typeface="Comic Sans MS"/>
            </a:endParaRPr>
          </a:p>
          <a:p>
            <a:pPr algn="l"/>
            <a:r>
              <a:rPr lang="en-US" sz="2800" dirty="0">
                <a:solidFill>
                  <a:schemeClr val="accent1"/>
                </a:solidFill>
                <a:latin typeface="+mn-lt"/>
                <a:cs typeface="Comic Sans MS"/>
              </a:rPr>
              <a:t>The state of the system is completely </a:t>
            </a:r>
            <a:r>
              <a:rPr lang="en-US" sz="2800">
                <a:solidFill>
                  <a:schemeClr val="accent1"/>
                </a:solidFill>
                <a:latin typeface="+mn-lt"/>
                <a:cs typeface="Comic Sans MS"/>
              </a:rPr>
              <a:t>described by a </a:t>
            </a:r>
            <a:r>
              <a:rPr lang="en-US" sz="2800" dirty="0">
                <a:solidFill>
                  <a:srgbClr val="0000FF"/>
                </a:solidFill>
                <a:latin typeface="+mn-lt"/>
                <a:cs typeface="Comic Sans MS"/>
              </a:rPr>
              <a:t>unit</a:t>
            </a:r>
            <a:r>
              <a:rPr lang="en-US" sz="2800" dirty="0">
                <a:solidFill>
                  <a:schemeClr val="accent1"/>
                </a:solidFill>
                <a:latin typeface="+mn-lt"/>
                <a:cs typeface="Comic Sans MS"/>
              </a:rPr>
              <a:t> </a:t>
            </a:r>
            <a:r>
              <a:rPr lang="en-US" sz="2800" dirty="0">
                <a:solidFill>
                  <a:srgbClr val="0000FF"/>
                </a:solidFill>
                <a:latin typeface="+mn-lt"/>
                <a:cs typeface="Comic Sans MS"/>
              </a:rPr>
              <a:t>vector</a:t>
            </a:r>
            <a:r>
              <a:rPr lang="en-US" sz="2800" dirty="0">
                <a:solidFill>
                  <a:schemeClr val="accent1"/>
                </a:solidFill>
                <a:latin typeface="+mn-lt"/>
                <a:cs typeface="Comic Sans MS"/>
              </a:rPr>
              <a:t> in this state space.</a:t>
            </a:r>
          </a:p>
        </p:txBody>
      </p:sp>
    </p:spTree>
    <p:extLst>
      <p:ext uri="{BB962C8B-B14F-4D97-AF65-F5344CB8AC3E}">
        <p14:creationId xmlns:p14="http://schemas.microsoft.com/office/powerpoint/2010/main" val="14595453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/>
          <a:lstStyle/>
          <a:p>
            <a:pPr algn="ctr"/>
            <a:r>
              <a:rPr lang="en-US" dirty="0" err="1">
                <a:solidFill>
                  <a:schemeClr val="accent4"/>
                </a:solidFill>
                <a:cs typeface="Comic Sans MS"/>
              </a:rPr>
              <a:t>Qubit</a:t>
            </a:r>
            <a:r>
              <a:rPr lang="en-US" dirty="0">
                <a:solidFill>
                  <a:schemeClr val="accent4"/>
                </a:solidFill>
                <a:cs typeface="Comic Sans MS"/>
              </a:rPr>
              <a:t>: quantum 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827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317865" y="1216025"/>
                <a:ext cx="8640763" cy="50292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1"/>
                    </a:solidFill>
                    <a:cs typeface="Comic Sans MS"/>
                  </a:rPr>
                  <a:t>The state of a quantum bit, called a </a:t>
                </a:r>
                <a:r>
                  <a:rPr lang="en-US" sz="2800" dirty="0">
                    <a:solidFill>
                      <a:srgbClr val="0000FF"/>
                    </a:solidFill>
                    <a:cs typeface="Comic Sans MS"/>
                  </a:rPr>
                  <a:t>qubit</a:t>
                </a:r>
                <a:r>
                  <a:rPr lang="en-US" sz="2800" dirty="0">
                    <a:solidFill>
                      <a:schemeClr val="accent1"/>
                    </a:solidFill>
                    <a:cs typeface="Comic Sans MS"/>
                  </a:rPr>
                  <a:t>, can be described by a unit vector in a 2-dimensional state space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Comic Sans M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800" dirty="0">
                    <a:cs typeface="Comic Sans MS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𝛼</m:t>
                    </m:r>
                    <m:r>
                      <a:rPr lang="en-US" sz="2800" i="1">
                        <a:latin typeface="Cambria Math" panose="02040503050406030204" pitchFamily="18" charset="0"/>
                        <a:cs typeface="Comic Sans M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>
                    <a:cs typeface="Comic Sans MS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𝛽</m:t>
                    </m:r>
                    <m:r>
                      <a:rPr lang="en-US" sz="2800" i="1">
                        <a:latin typeface="Cambria Math" panose="02040503050406030204" pitchFamily="18" charset="0"/>
                        <a:cs typeface="Comic Sans M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>
                  <a:cs typeface="Comic Sans MS"/>
                </a:endParaRPr>
              </a:p>
              <a:p>
                <a:pPr>
                  <a:buNone/>
                </a:pPr>
                <a:r>
                  <a:rPr lang="en-US" sz="2800" dirty="0">
                    <a:solidFill>
                      <a:schemeClr val="accent1"/>
                    </a:solidFill>
                    <a:cs typeface="Comic Sans MS"/>
                  </a:rPr>
                  <a:t>where </a:t>
                </a:r>
                <a:r>
                  <a:rPr lang="el-GR" sz="2800" i="1" dirty="0">
                    <a:solidFill>
                      <a:schemeClr val="accent1"/>
                    </a:solidFill>
                    <a:cs typeface="Comic Sans MS"/>
                  </a:rPr>
                  <a:t>α</a:t>
                </a:r>
                <a:r>
                  <a:rPr lang="en-US" sz="2800" dirty="0">
                    <a:solidFill>
                      <a:schemeClr val="accent1"/>
                    </a:solidFill>
                    <a:cs typeface="Comic Sans MS"/>
                  </a:rPr>
                  <a:t> and </a:t>
                </a:r>
                <a:r>
                  <a:rPr lang="el-GR" sz="2800" i="1" dirty="0">
                    <a:solidFill>
                      <a:schemeClr val="accent1"/>
                    </a:solidFill>
                    <a:cs typeface="Comic Sans MS"/>
                  </a:rPr>
                  <a:t>β</a:t>
                </a:r>
                <a:r>
                  <a:rPr lang="en-US" sz="2800" dirty="0">
                    <a:solidFill>
                      <a:schemeClr val="accent1"/>
                    </a:solidFill>
                    <a:cs typeface="Comic Sans MS"/>
                  </a:rPr>
                  <a:t> are complex coefficients called the</a:t>
                </a:r>
              </a:p>
              <a:p>
                <a:pPr>
                  <a:buNone/>
                </a:pPr>
                <a:r>
                  <a:rPr lang="en-US" sz="2800" dirty="0">
                    <a:solidFill>
                      <a:srgbClr val="0000FF"/>
                    </a:solidFill>
                    <a:cs typeface="Comic Sans MS"/>
                  </a:rPr>
                  <a:t>amplitudes </a:t>
                </a:r>
                <a:r>
                  <a:rPr lang="en-US" sz="2800" dirty="0">
                    <a:solidFill>
                      <a:schemeClr val="accent1"/>
                    </a:solidFill>
                    <a:cs typeface="Comic Sans MS"/>
                  </a:rPr>
                  <a:t>of the computational basis states          </a:t>
                </a:r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omic Sans M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1"/>
                    </a:solidFill>
                    <a:cs typeface="Comic Sans MS"/>
                  </a:rPr>
                  <a:t> = (1,0) and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omic Sans M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1"/>
                    </a:solidFill>
                    <a:cs typeface="Comic Sans MS"/>
                  </a:rPr>
                  <a:t> = (0,1). Note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omic Sans MS"/>
                              </a:rPr>
                              <m:t>𝛽</m:t>
                            </m:r>
                          </m:e>
                        </m:d>
                      </m:e>
                      <m:sup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  <a:cs typeface="Comic Sans MS"/>
                  </a:rPr>
                  <a:t> </a:t>
                </a:r>
              </a:p>
              <a:p>
                <a:pPr>
                  <a:buFontTx/>
                  <a:buNone/>
                </a:pPr>
                <a:endParaRPr lang="en-US" sz="2400" dirty="0">
                  <a:solidFill>
                    <a:schemeClr val="accent1"/>
                  </a:solidFill>
                  <a:cs typeface="Comic Sans MS"/>
                </a:endParaRPr>
              </a:p>
              <a:p>
                <a:pPr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omic Sans M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1"/>
                    </a:solidFill>
                    <a:cs typeface="Comic Sans MS"/>
                  </a:rPr>
                  <a:t> is said to be a </a:t>
                </a:r>
                <a:r>
                  <a:rPr lang="en-US" sz="2800" dirty="0">
                    <a:solidFill>
                      <a:srgbClr val="0000FF"/>
                    </a:solidFill>
                    <a:cs typeface="Comic Sans MS"/>
                  </a:rPr>
                  <a:t>superposition</a:t>
                </a:r>
                <a:r>
                  <a:rPr lang="en-US" sz="2800" dirty="0">
                    <a:solidFill>
                      <a:schemeClr val="accent1"/>
                    </a:solidFill>
                    <a:cs typeface="Comic Sans MS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omic Sans M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1"/>
                    </a:solidFill>
                    <a:cs typeface="Comic Sans MS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omic Sans M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1"/>
                    </a:solidFill>
                    <a:cs typeface="Comic Sans MS"/>
                  </a:rPr>
                  <a:t>.</a:t>
                </a:r>
              </a:p>
              <a:p>
                <a:pPr>
                  <a:buFontTx/>
                  <a:buNone/>
                </a:pPr>
                <a:endParaRPr lang="en-US" sz="2400" dirty="0">
                  <a:solidFill>
                    <a:schemeClr val="accent1"/>
                  </a:solidFill>
                  <a:cs typeface="Comic Sans MS"/>
                </a:endParaRPr>
              </a:p>
              <a:p>
                <a:pPr>
                  <a:buFontTx/>
                  <a:buNone/>
                </a:pPr>
                <a:endParaRPr lang="en-US" sz="2400" b="1" dirty="0">
                  <a:solidFill>
                    <a:schemeClr val="accent1"/>
                  </a:solidFill>
                  <a:cs typeface="Comic Sans MS"/>
                </a:endParaRPr>
              </a:p>
              <a:p>
                <a:pPr>
                  <a:buFontTx/>
                  <a:buNone/>
                </a:pPr>
                <a:endParaRPr lang="en-US" sz="2400" b="1" dirty="0">
                  <a:solidFill>
                    <a:schemeClr val="accent1"/>
                  </a:solidFill>
                  <a:cs typeface="Comic Sans MS"/>
                </a:endParaRPr>
              </a:p>
              <a:p>
                <a:pPr>
                  <a:buFontTx/>
                  <a:buNone/>
                </a:pPr>
                <a:endParaRPr lang="en-US" sz="2400" b="1" dirty="0">
                  <a:solidFill>
                    <a:schemeClr val="accent1"/>
                  </a:solidFill>
                  <a:cs typeface="Comic Sans MS"/>
                </a:endParaRPr>
              </a:p>
              <a:p>
                <a:pPr algn="ctr">
                  <a:buFontTx/>
                  <a:buNone/>
                </a:pPr>
                <a:endParaRPr lang="en-US" sz="2400" b="1" dirty="0">
                  <a:cs typeface="Comic Sans MS"/>
                </a:endParaRPr>
              </a:p>
              <a:p>
                <a:endParaRPr lang="en-US" sz="2000" b="1" dirty="0">
                  <a:cs typeface="Comic Sans MS"/>
                </a:endParaRPr>
              </a:p>
              <a:p>
                <a:endParaRPr lang="en-US" sz="2000" b="1" dirty="0">
                  <a:cs typeface="Comic Sans MS"/>
                </a:endParaRPr>
              </a:p>
              <a:p>
                <a:r>
                  <a:rPr lang="en-US" sz="2000" b="1" dirty="0">
                    <a:solidFill>
                      <a:schemeClr val="accent1"/>
                    </a:solidFill>
                    <a:cs typeface="Comic Sans MS"/>
                  </a:rPr>
                  <a:t>In linear algebra</a:t>
                </a:r>
              </a:p>
            </p:txBody>
          </p:sp>
        </mc:Choice>
        <mc:Fallback xmlns="">
          <p:sp>
            <p:nvSpPr>
              <p:cNvPr id="12298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317865" y="1216025"/>
                <a:ext cx="8640763" cy="5029200"/>
              </a:xfrm>
              <a:blipFill>
                <a:blip r:embed="rId8"/>
                <a:stretch>
                  <a:fillRect l="-2933" t="-1259" b="-69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29829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3175000"/>
            <a:ext cx="49212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9830" name="Picture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3175000"/>
            <a:ext cx="49212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9831" name="Picture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2" y="3378200"/>
            <a:ext cx="49213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9832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013" y="3175000"/>
            <a:ext cx="49212" cy="5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1229835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289039"/>
              </p:ext>
            </p:extLst>
          </p:nvPr>
        </p:nvGraphicFramePr>
        <p:xfrm>
          <a:off x="4514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17" name="Equation" r:id="rId13" imgW="114120" imgH="215640" progId="Equation.3">
                  <p:embed/>
                </p:oleObj>
              </mc:Choice>
              <mc:Fallback>
                <p:oleObj name="Equation" r:id="rId13" imgW="114120" imgH="215640" progId="Equation.3">
                  <p:embed/>
                  <p:pic>
                    <p:nvPicPr>
                      <p:cNvPr id="122983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19463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48139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880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0519" y="4867294"/>
            <a:ext cx="949325" cy="781050"/>
          </a:xfrm>
          <a:prstGeom prst="rect">
            <a:avLst/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cs typeface="Comic Sans MS"/>
              </a:rPr>
              <a:t>Postulate 2: time evolution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1878" name="Text Box 6"/>
              <p:cNvSpPr txBox="1">
                <a:spLocks noChangeArrowheads="1"/>
              </p:cNvSpPr>
              <p:nvPr/>
            </p:nvSpPr>
            <p:spPr bwMode="auto">
              <a:xfrm>
                <a:off x="268288" y="1039889"/>
                <a:ext cx="8534400" cy="30733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sz="2800" dirty="0">
                    <a:solidFill>
                      <a:schemeClr val="accent1"/>
                    </a:solidFill>
                    <a:latin typeface="+mn-lt"/>
                    <a:cs typeface="Comic Sans MS"/>
                  </a:rPr>
                  <a:t>The evolution of the state of a closed quantum system from one time to another can be described by a </a:t>
                </a:r>
                <a:r>
                  <a:rPr lang="en-US" sz="2800" dirty="0">
                    <a:solidFill>
                      <a:srgbClr val="0000FF"/>
                    </a:solidFill>
                    <a:latin typeface="+mn-lt"/>
                    <a:cs typeface="Comic Sans MS"/>
                  </a:rPr>
                  <a:t>unitary operator</a:t>
                </a:r>
                <a:r>
                  <a:rPr lang="en-US" sz="2800" dirty="0">
                    <a:solidFill>
                      <a:schemeClr val="accent1"/>
                    </a:solidFill>
                    <a:latin typeface="+mn-lt"/>
                    <a:cs typeface="Comic Sans MS"/>
                  </a:rPr>
                  <a:t>.</a:t>
                </a:r>
              </a:p>
              <a:p>
                <a:pPr algn="l">
                  <a:lnSpc>
                    <a:spcPct val="120000"/>
                  </a:lnSpc>
                </a:pPr>
                <a:endParaRPr lang="en-US" dirty="0">
                  <a:solidFill>
                    <a:schemeClr val="accent1"/>
                  </a:solidFill>
                  <a:latin typeface="+mn-lt"/>
                  <a:cs typeface="Comic Sans MS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sz="2800" dirty="0">
                    <a:solidFill>
                      <a:schemeClr val="accent1"/>
                    </a:solidFill>
                    <a:latin typeface="+mn-lt"/>
                    <a:cs typeface="Comic Sans MS"/>
                  </a:rPr>
                  <a:t>A matrix </a:t>
                </a:r>
                <a:r>
                  <a:rPr lang="en-US" sz="2800" i="1" dirty="0">
                    <a:solidFill>
                      <a:schemeClr val="accent1"/>
                    </a:solidFill>
                    <a:latin typeface="+mn-lt"/>
                    <a:cs typeface="Comic Sans MS"/>
                  </a:rPr>
                  <a:t>U</a:t>
                </a:r>
                <a:r>
                  <a:rPr lang="en-US" sz="2800" dirty="0">
                    <a:solidFill>
                      <a:schemeClr val="accent1"/>
                    </a:solidFill>
                    <a:latin typeface="+mn-lt"/>
                    <a:cs typeface="Comic Sans MS"/>
                  </a:rPr>
                  <a:t> is </a:t>
                </a:r>
                <a:r>
                  <a:rPr lang="en-US" sz="2800" dirty="0">
                    <a:solidFill>
                      <a:srgbClr val="0000FF"/>
                    </a:solidFill>
                    <a:latin typeface="+mn-lt"/>
                    <a:cs typeface="Comic Sans MS"/>
                  </a:rPr>
                  <a:t>unitary</a:t>
                </a:r>
                <a:r>
                  <a:rPr lang="en-US" sz="2800" dirty="0">
                    <a:solidFill>
                      <a:schemeClr val="accent1"/>
                    </a:solidFill>
                    <a:latin typeface="+mn-lt"/>
                    <a:cs typeface="Comic Sans MS"/>
                  </a:rPr>
                  <a:t> if </a:t>
                </a:r>
                <a:r>
                  <a:rPr lang="en-US" sz="2800" i="1" dirty="0">
                    <a:solidFill>
                      <a:schemeClr val="accent1"/>
                    </a:solidFill>
                    <a:latin typeface="+mn-lt"/>
                    <a:cs typeface="Comic Sans MS"/>
                  </a:rPr>
                  <a:t>UU</a:t>
                </a:r>
                <a14:m>
                  <m:oMath xmlns:m="http://schemas.openxmlformats.org/officeDocument/2006/math">
                    <m:r>
                      <a:rPr lang="en-US" sz="2800" i="1" baseline="300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†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  <a:latin typeface="+mn-lt"/>
                    <a:cs typeface="Comic Sans MS"/>
                  </a:rPr>
                  <a:t> = </a:t>
                </a:r>
                <a:r>
                  <a:rPr lang="en-US" sz="2800" i="1" dirty="0">
                    <a:solidFill>
                      <a:schemeClr val="accent1"/>
                    </a:solidFill>
                    <a:latin typeface="+mn-lt"/>
                    <a:cs typeface="Comic Sans MS"/>
                  </a:rPr>
                  <a:t>I</a:t>
                </a:r>
                <a:r>
                  <a:rPr lang="en-US" sz="2800" dirty="0">
                    <a:solidFill>
                      <a:schemeClr val="accent1"/>
                    </a:solidFill>
                    <a:latin typeface="+mn-lt"/>
                    <a:cs typeface="Comic Sans MS"/>
                  </a:rPr>
                  <a:t> where </a:t>
                </a:r>
                <a:r>
                  <a:rPr lang="en-US" sz="2800" i="1" dirty="0">
                    <a:solidFill>
                      <a:schemeClr val="accent1"/>
                    </a:solidFill>
                    <a:latin typeface="+mn-lt"/>
                    <a:cs typeface="Comic Sans MS"/>
                  </a:rPr>
                  <a:t>I</a:t>
                </a:r>
                <a:r>
                  <a:rPr lang="en-US" sz="2800" dirty="0">
                    <a:solidFill>
                      <a:schemeClr val="accent1"/>
                    </a:solidFill>
                    <a:latin typeface="+mn-lt"/>
                    <a:cs typeface="Comic Sans MS"/>
                  </a:rPr>
                  <a:t> is the identity. </a:t>
                </a:r>
                <a:r>
                  <a:rPr lang="en-US" sz="2800" i="1" dirty="0">
                    <a:solidFill>
                      <a:schemeClr val="accent1"/>
                    </a:solidFill>
                    <a:latin typeface="+mn-lt"/>
                    <a:cs typeface="Comic Sans MS"/>
                  </a:rPr>
                  <a:t>U</a:t>
                </a:r>
                <a14:m>
                  <m:oMath xmlns:m="http://schemas.openxmlformats.org/officeDocument/2006/math">
                    <m:r>
                      <a:rPr lang="en-US" sz="2800" i="1" baseline="300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†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  <a:latin typeface="+mn-lt"/>
                    <a:cs typeface="Comic Sans MS"/>
                  </a:rPr>
                  <a:t> is the conjugate-transpose of the matrix </a:t>
                </a:r>
                <a:r>
                  <a:rPr lang="en-US" sz="2800" i="1" dirty="0">
                    <a:solidFill>
                      <a:schemeClr val="accent1"/>
                    </a:solidFill>
                    <a:latin typeface="+mn-lt"/>
                    <a:cs typeface="Comic Sans MS"/>
                  </a:rPr>
                  <a:t>U</a:t>
                </a:r>
                <a:r>
                  <a:rPr lang="en-US" sz="2800" dirty="0">
                    <a:solidFill>
                      <a:schemeClr val="accent1"/>
                    </a:solidFill>
                    <a:latin typeface="+mn-lt"/>
                    <a:cs typeface="Comic Sans MS"/>
                  </a:rPr>
                  <a:t>. </a:t>
                </a:r>
              </a:p>
            </p:txBody>
          </p:sp>
        </mc:Choice>
        <mc:Fallback xmlns="">
          <p:sp>
            <p:nvSpPr>
              <p:cNvPr id="1231878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288" y="1039889"/>
                <a:ext cx="8534400" cy="3073342"/>
              </a:xfrm>
              <a:prstGeom prst="rect">
                <a:avLst/>
              </a:prstGeom>
              <a:blipFill>
                <a:blip r:embed="rId3"/>
                <a:stretch>
                  <a:fillRect l="-1486" t="-1240" r="-743" b="-454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1875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2" y="1216025"/>
            <a:ext cx="4068763" cy="5029200"/>
          </a:xfrm>
        </p:spPr>
        <p:txBody>
          <a:bodyPr/>
          <a:lstStyle/>
          <a:p>
            <a:pPr marL="342900" indent="-342900">
              <a:spcBef>
                <a:spcPct val="80000"/>
              </a:spcBef>
              <a:buNone/>
            </a:pPr>
            <a:endParaRPr lang="en-US" sz="2000" b="1" dirty="0"/>
          </a:p>
          <a:p>
            <a:pPr marL="342900" indent="-342900">
              <a:spcBef>
                <a:spcPct val="80000"/>
              </a:spcBef>
              <a:buNone/>
            </a:pPr>
            <a:endParaRPr lang="en-US" sz="2000" b="1" dirty="0"/>
          </a:p>
          <a:p>
            <a:pPr marL="342900" indent="-342900">
              <a:spcBef>
                <a:spcPct val="70000"/>
              </a:spcBef>
              <a:buNone/>
            </a:pPr>
            <a:endParaRPr lang="en-US" sz="2000" b="1" dirty="0"/>
          </a:p>
          <a:p>
            <a:pPr marL="342900" indent="-342900">
              <a:spcBef>
                <a:spcPct val="60000"/>
              </a:spcBef>
              <a:buNone/>
            </a:pPr>
            <a:endParaRPr lang="en-US" sz="1600" b="1" dirty="0"/>
          </a:p>
        </p:txBody>
      </p:sp>
      <p:sp>
        <p:nvSpPr>
          <p:cNvPr id="1231876" name="Text 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6752" y="282892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31881" name="Lin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638558" y="5253040"/>
            <a:ext cx="4476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882" name="Lin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049845" y="5253044"/>
            <a:ext cx="4079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F551C95-1B43-514B-B9D7-0C44EAD42D07}"/>
                  </a:ext>
                </a:extLst>
              </p:cNvPr>
              <p:cNvSpPr/>
              <p:nvPr/>
            </p:nvSpPr>
            <p:spPr>
              <a:xfrm>
                <a:off x="2929167" y="4998409"/>
                <a:ext cx="74090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omic Sans MS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𝝍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F551C95-1B43-514B-B9D7-0C44EAD42D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167" y="4998409"/>
                <a:ext cx="740908" cy="461665"/>
              </a:xfrm>
              <a:prstGeom prst="rect">
                <a:avLst/>
              </a:prstGeom>
              <a:blipFill>
                <a:blip r:embed="rId5"/>
                <a:stretch>
                  <a:fillRect l="-10169" t="-118421" r="-40678" b="-18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1883" name="Text Box 11"/>
          <p:cNvSpPr txBox="1">
            <a:spLocks noChangeArrowheads="1"/>
          </p:cNvSpPr>
          <p:nvPr/>
        </p:nvSpPr>
        <p:spPr bwMode="auto">
          <a:xfrm>
            <a:off x="4344997" y="5002235"/>
            <a:ext cx="4443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i="1" dirty="0">
                <a:solidFill>
                  <a:schemeClr val="accent1"/>
                </a:solidFill>
                <a:latin typeface="+mn-lt"/>
              </a:rPr>
              <a:t>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1884" name="Text Box 12"/>
              <p:cNvSpPr txBox="1">
                <a:spLocks noChangeArrowheads="1"/>
              </p:cNvSpPr>
              <p:nvPr/>
            </p:nvSpPr>
            <p:spPr bwMode="auto">
              <a:xfrm>
                <a:off x="5448299" y="4668844"/>
                <a:ext cx="854721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 i="1" dirty="0">
                  <a:solidFill>
                    <a:schemeClr val="accent1"/>
                  </a:solidFill>
                  <a:latin typeface="+mn-lt"/>
                </a:endParaRPr>
              </a:p>
              <a:p>
                <a:r>
                  <a:rPr lang="en-US" b="1" i="1" dirty="0">
                    <a:solidFill>
                      <a:schemeClr val="accent1"/>
                    </a:solidFill>
                    <a:latin typeface="+mn-lt"/>
                  </a:rPr>
                  <a:t>U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omic Sans M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𝝍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i="1" dirty="0">
                  <a:solidFill>
                    <a:schemeClr val="accent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231884" name="Text 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48299" y="4668844"/>
                <a:ext cx="854721" cy="1200329"/>
              </a:xfrm>
              <a:prstGeom prst="rect">
                <a:avLst/>
              </a:prstGeom>
              <a:blipFill>
                <a:blip r:embed="rId4"/>
                <a:stretch>
                  <a:fillRect l="-11765" t="-18750" r="-41176" b="-4375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1886" name="Text Box 14"/>
          <p:cNvSpPr txBox="1">
            <a:spLocks noChangeArrowheads="1"/>
          </p:cNvSpPr>
          <p:nvPr/>
        </p:nvSpPr>
        <p:spPr bwMode="auto">
          <a:xfrm>
            <a:off x="2586255" y="5500698"/>
            <a:ext cx="142218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+mn-lt"/>
              </a:rPr>
              <a:t>state of</a:t>
            </a:r>
          </a:p>
          <a:p>
            <a:pPr algn="ctr"/>
            <a:r>
              <a:rPr lang="en-US" sz="2000" dirty="0">
                <a:solidFill>
                  <a:schemeClr val="accent1"/>
                </a:solidFill>
                <a:latin typeface="+mn-lt"/>
              </a:rPr>
              <a:t>the system</a:t>
            </a:r>
          </a:p>
          <a:p>
            <a:pPr algn="ctr"/>
            <a:r>
              <a:rPr lang="en-US" sz="2000" dirty="0">
                <a:solidFill>
                  <a:schemeClr val="accent1"/>
                </a:solidFill>
                <a:latin typeface="+mn-lt"/>
              </a:rPr>
              <a:t>at time </a:t>
            </a:r>
            <a:r>
              <a:rPr lang="en-US" sz="2000" i="1" dirty="0">
                <a:solidFill>
                  <a:schemeClr val="accent1"/>
                </a:solidFill>
                <a:latin typeface="+mn-lt"/>
              </a:rPr>
              <a:t>t</a:t>
            </a:r>
            <a:r>
              <a:rPr lang="en-US" sz="2000" baseline="-25000" dirty="0">
                <a:solidFill>
                  <a:schemeClr val="accent1"/>
                </a:solidFill>
                <a:latin typeface="+mn-lt"/>
              </a:rPr>
              <a:t>1</a:t>
            </a:r>
            <a:endParaRPr lang="en-US" sz="200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231887" name="Text Box 15"/>
          <p:cNvSpPr txBox="1">
            <a:spLocks noChangeArrowheads="1"/>
          </p:cNvSpPr>
          <p:nvPr/>
        </p:nvSpPr>
        <p:spPr bwMode="auto">
          <a:xfrm>
            <a:off x="5111965" y="5500698"/>
            <a:ext cx="142218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+mn-lt"/>
              </a:rPr>
              <a:t>state of</a:t>
            </a:r>
          </a:p>
          <a:p>
            <a:pPr algn="ctr"/>
            <a:r>
              <a:rPr lang="en-US" sz="2000" dirty="0">
                <a:solidFill>
                  <a:schemeClr val="accent1"/>
                </a:solidFill>
                <a:latin typeface="+mn-lt"/>
              </a:rPr>
              <a:t>the system</a:t>
            </a:r>
          </a:p>
          <a:p>
            <a:pPr algn="ctr"/>
            <a:r>
              <a:rPr lang="en-US" sz="2000" dirty="0">
                <a:solidFill>
                  <a:schemeClr val="accent1"/>
                </a:solidFill>
                <a:latin typeface="+mn-lt"/>
              </a:rPr>
              <a:t>at time </a:t>
            </a:r>
            <a:r>
              <a:rPr lang="en-US" sz="2000" i="1" dirty="0">
                <a:solidFill>
                  <a:schemeClr val="accent1"/>
                </a:solidFill>
                <a:latin typeface="+mn-lt"/>
              </a:rPr>
              <a:t>t</a:t>
            </a:r>
            <a:r>
              <a:rPr lang="en-US" sz="2000" baseline="-25000" dirty="0">
                <a:solidFill>
                  <a:schemeClr val="accent1"/>
                </a:solidFill>
                <a:latin typeface="+mn-lt"/>
              </a:rPr>
              <a:t>2</a:t>
            </a:r>
            <a:endParaRPr lang="en-US" sz="20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84267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cs typeface="Comic Sans MS"/>
              </a:rPr>
              <a:t>Single-qubit Hadamard quantum operator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7235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222069" y="1216025"/>
                <a:ext cx="8694420" cy="5029200"/>
              </a:xfrm>
            </p:spPr>
            <p:txBody>
              <a:bodyPr/>
              <a:lstStyle/>
              <a:p>
                <a:pPr>
                  <a:buFontTx/>
                  <a:buNone/>
                </a:pPr>
                <a:r>
                  <a:rPr lang="en-US" sz="2800" dirty="0">
                    <a:solidFill>
                      <a:schemeClr val="accent1"/>
                    </a:solidFill>
                    <a:cs typeface="Comic Sans MS"/>
                  </a:rPr>
                  <a:t>Hadamard operator has the matrix representation:</a:t>
                </a:r>
              </a:p>
              <a:p>
                <a:endParaRPr lang="en-US" sz="12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√2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   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accent1"/>
                  </a:solidFill>
                </a:endParaRPr>
              </a:p>
              <a:p>
                <a:endParaRPr lang="en-US" sz="1200" dirty="0">
                  <a:solidFill>
                    <a:schemeClr val="accent1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2800" dirty="0">
                    <a:solidFill>
                      <a:schemeClr val="accent1"/>
                    </a:solidFill>
                  </a:rPr>
                  <a:t>Note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omic Sans M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1"/>
                    </a:solidFill>
                    <a:cs typeface="Comic Sans MS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1"/>
                    </a:solidFill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omic Sans MS"/>
                      </a:rPr>
                      <m:t>(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omic Sans M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omic Sans M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accent1"/>
                    </a:solidFill>
                    <a:cs typeface="Comic Sans MS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omic Sans M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1"/>
                    </a:solidFill>
                    <a:cs typeface="Comic Sans MS"/>
                  </a:rPr>
                  <a:t>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√2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accent1"/>
                    </a:solidFill>
                    <a:cs typeface="Comic Sans M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omic Sans MS"/>
                      </a:rPr>
                      <m:t>(|</m:t>
                    </m:r>
                    <m:d>
                      <m:dPr>
                        <m:begChr m:val=""/>
                        <m:endChr m:val="⟩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ctrlPr>
                          <a:rPr lang="en-US" sz="2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  <m:r>
                      <a:rPr lang="en-US" sz="28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solidFill>
                    <a:schemeClr val="accent1"/>
                  </a:solidFill>
                </a:endParaRPr>
              </a:p>
              <a:p>
                <a:pPr>
                  <a:buFontTx/>
                  <a:buNone/>
                </a:pPr>
                <a:endParaRPr lang="en-US" sz="2800" dirty="0">
                  <a:solidFill>
                    <a:schemeClr val="accent1"/>
                  </a:solidFill>
                  <a:cs typeface="Comic Sans MS"/>
                </a:endParaRPr>
              </a:p>
              <a:p>
                <a:pPr>
                  <a:buFontTx/>
                  <a:buNone/>
                </a:pPr>
                <a:r>
                  <a:rPr lang="en-US" sz="2800" dirty="0">
                    <a:solidFill>
                      <a:schemeClr val="accent1"/>
                    </a:solidFill>
                    <a:cs typeface="Comic Sans MS"/>
                  </a:rPr>
                  <a:t>Also note that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𝐻𝐻</m:t>
                    </m:r>
                  </m:oMath>
                </a14:m>
                <a:r>
                  <a:rPr lang="en-US" sz="2800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mic Sans MS"/>
                  </a:rPr>
                  <a:t> </a:t>
                </a:r>
                <a:r>
                  <a:rPr lang="en-US" sz="2800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mic Sans MS"/>
                  </a:rPr>
                  <a:t>=</a:t>
                </a:r>
                <a:r>
                  <a:rPr lang="en-US" sz="2800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Comic Sans MS"/>
                  </a:rPr>
                  <a:t> </a:t>
                </a:r>
                <a:r>
                  <a:rPr lang="en-US" sz="2800" i="1" dirty="0">
                    <a:solidFill>
                      <a:schemeClr val="accent1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2800" i="1" dirty="0">
                    <a:solidFill>
                      <a:schemeClr val="accent1"/>
                    </a:solidFill>
                    <a:latin typeface="Comic Sans MS"/>
                    <a:cs typeface="Comic Sans MS"/>
                  </a:rPr>
                  <a:t>.</a:t>
                </a:r>
                <a:endParaRPr lang="en-US" sz="2800" dirty="0">
                  <a:solidFill>
                    <a:schemeClr val="accent1"/>
                  </a:solidFill>
                  <a:latin typeface="Comic Sans MS"/>
                  <a:cs typeface="Comic Sans MS"/>
                </a:endParaRPr>
              </a:p>
              <a:p>
                <a:pPr marL="0" indent="0">
                  <a:buNone/>
                </a:pPr>
                <a:endParaRPr lang="en-US" sz="2400" dirty="0">
                  <a:solidFill>
                    <a:schemeClr val="accent1"/>
                  </a:solidFill>
                </a:endParaRPr>
              </a:p>
              <a:p>
                <a:endParaRPr lang="en-US" sz="2400" b="1" dirty="0">
                  <a:solidFill>
                    <a:schemeClr val="accent1"/>
                  </a:solidFill>
                </a:endParaRPr>
              </a:p>
              <a:p>
                <a:pPr lvl="1"/>
                <a:endParaRPr lang="en-US" sz="1400" dirty="0"/>
              </a:p>
            </p:txBody>
          </p:sp>
        </mc:Choice>
        <mc:Fallback xmlns="">
          <p:sp>
            <p:nvSpPr>
              <p:cNvPr id="12472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222069" y="1216025"/>
                <a:ext cx="8694420" cy="5029200"/>
              </a:xfrm>
              <a:blipFill>
                <a:blip r:embed="rId3"/>
                <a:stretch>
                  <a:fillRect l="-1458" t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950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cs typeface="Comic Sans MS"/>
              </a:rPr>
              <a:t>Two-qubit CNOT quantum operator</a:t>
            </a:r>
          </a:p>
        </p:txBody>
      </p:sp>
      <p:sp>
        <p:nvSpPr>
          <p:cNvPr id="1246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2" y="1216025"/>
            <a:ext cx="4122087" cy="313214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b="1" dirty="0"/>
              <a:t>  </a:t>
            </a:r>
            <a:r>
              <a:rPr lang="en-US" sz="2400" dirty="0">
                <a:solidFill>
                  <a:schemeClr val="accent1"/>
                </a:solidFill>
                <a:cs typeface="Comic Sans MS"/>
              </a:rPr>
              <a:t>The two-qubit CNOT (controlled-NOT) operator has the matrix representation on the right:</a:t>
            </a:r>
          </a:p>
          <a:p>
            <a:pPr marL="0" indent="0">
              <a:lnSpc>
                <a:spcPct val="90000"/>
              </a:lnSpc>
              <a:buNone/>
            </a:pPr>
            <a:endParaRPr lang="en-US" sz="2400" dirty="0">
              <a:solidFill>
                <a:schemeClr val="accent1"/>
              </a:solidFill>
              <a:latin typeface="Comic Sans MS"/>
              <a:cs typeface="Comic Sans MS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dirty="0">
                <a:solidFill>
                  <a:schemeClr val="tx2"/>
                </a:solidFill>
                <a:latin typeface="Comic Sans MS"/>
                <a:cs typeface="Comic Sans MS"/>
              </a:rPr>
              <a:t>  </a:t>
            </a:r>
            <a:r>
              <a:rPr lang="en-US" sz="2400" dirty="0">
                <a:solidFill>
                  <a:schemeClr val="accent1"/>
                </a:solidFill>
                <a:cs typeface="Comic Sans MS"/>
              </a:rPr>
              <a:t>CNOT flips the target qubit </a:t>
            </a:r>
            <a:r>
              <a:rPr lang="en-US" sz="2400" i="1" dirty="0">
                <a:solidFill>
                  <a:schemeClr val="accent1"/>
                </a:solidFill>
                <a:cs typeface="Comic Sans MS"/>
              </a:rPr>
              <a:t>t</a:t>
            </a:r>
            <a:r>
              <a:rPr lang="en-US" sz="2400" dirty="0">
                <a:solidFill>
                  <a:schemeClr val="accent1"/>
                </a:solidFill>
                <a:cs typeface="Comic Sans MS"/>
              </a:rPr>
              <a:t> </a:t>
            </a:r>
            <a:r>
              <a:rPr lang="en-US" sz="2400" dirty="0" err="1">
                <a:solidFill>
                  <a:schemeClr val="accent1"/>
                </a:solidFill>
                <a:cs typeface="Comic Sans MS"/>
              </a:rPr>
              <a:t>iff</a:t>
            </a:r>
            <a:r>
              <a:rPr lang="en-US" sz="2400" dirty="0">
                <a:solidFill>
                  <a:schemeClr val="accent1"/>
                </a:solidFill>
                <a:cs typeface="Comic Sans MS"/>
              </a:rPr>
              <a:t> the control qubit </a:t>
            </a:r>
            <a:r>
              <a:rPr lang="en-US" sz="2400" i="1" dirty="0">
                <a:solidFill>
                  <a:schemeClr val="accent1"/>
                </a:solidFill>
                <a:cs typeface="Comic Sans MS"/>
              </a:rPr>
              <a:t>c</a:t>
            </a:r>
            <a:r>
              <a:rPr lang="en-US" sz="2400" dirty="0">
                <a:solidFill>
                  <a:schemeClr val="accent1"/>
                </a:solidFill>
                <a:cs typeface="Comic Sans MS"/>
              </a:rPr>
              <a:t> has the value 1: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/>
          </a:p>
          <a:p>
            <a:pPr marL="0" indent="0">
              <a:lnSpc>
                <a:spcPct val="90000"/>
              </a:lnSpc>
              <a:buNone/>
            </a:pPr>
            <a:endParaRPr lang="en-US" sz="2400" b="1" dirty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endParaRPr lang="en-US" sz="1400" dirty="0"/>
          </a:p>
        </p:txBody>
      </p:sp>
      <p:graphicFrame>
        <p:nvGraphicFramePr>
          <p:cNvPr id="1246212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991353165"/>
              </p:ext>
            </p:extLst>
          </p:nvPr>
        </p:nvGraphicFramePr>
        <p:xfrm>
          <a:off x="5389565" y="973136"/>
          <a:ext cx="1925637" cy="195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11" name="Equation" r:id="rId4" imgW="901440" imgH="914400" progId="Equation.3">
                  <p:embed/>
                </p:oleObj>
              </mc:Choice>
              <mc:Fallback>
                <p:oleObj name="Equation" r:id="rId4" imgW="901440" imgH="914400" progId="Equation.3">
                  <p:embed/>
                  <p:pic>
                    <p:nvPicPr>
                      <p:cNvPr id="124621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9565" y="973136"/>
                        <a:ext cx="1925637" cy="195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46213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5064124" y="2509823"/>
            <a:ext cx="2627153" cy="2055813"/>
            <a:chOff x="3262" y="2136"/>
            <a:chExt cx="1827" cy="1295"/>
          </a:xfrm>
        </p:grpSpPr>
        <p:sp>
          <p:nvSpPr>
            <p:cNvPr id="1246214" name="Text Box 6"/>
            <p:cNvSpPr txBox="1">
              <a:spLocks noChangeArrowheads="1"/>
            </p:cNvSpPr>
            <p:nvPr/>
          </p:nvSpPr>
          <p:spPr bwMode="auto">
            <a:xfrm>
              <a:off x="4033" y="2136"/>
              <a:ext cx="307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8000" b="1" dirty="0">
                  <a:solidFill>
                    <a:schemeClr val="accent1"/>
                  </a:solidFill>
                  <a:latin typeface="Times New Roman" charset="0"/>
                </a:rPr>
                <a:t>.</a:t>
              </a:r>
            </a:p>
          </p:txBody>
        </p:sp>
        <p:grpSp>
          <p:nvGrpSpPr>
            <p:cNvPr id="1246215" name="Group 7"/>
            <p:cNvGrpSpPr>
              <a:grpSpLocks/>
            </p:cNvGrpSpPr>
            <p:nvPr/>
          </p:nvGrpSpPr>
          <p:grpSpPr bwMode="auto">
            <a:xfrm>
              <a:off x="3262" y="2567"/>
              <a:ext cx="1827" cy="864"/>
              <a:chOff x="3262" y="2567"/>
              <a:chExt cx="1827" cy="864"/>
            </a:xfrm>
          </p:grpSpPr>
          <p:sp>
            <p:nvSpPr>
              <p:cNvPr id="1246216" name="Line 8"/>
              <p:cNvSpPr>
                <a:spLocks noChangeShapeType="1"/>
              </p:cNvSpPr>
              <p:nvPr/>
            </p:nvSpPr>
            <p:spPr bwMode="auto">
              <a:xfrm>
                <a:off x="3533" y="2739"/>
                <a:ext cx="1266" cy="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46217" name="Line 9"/>
              <p:cNvSpPr>
                <a:spLocks noChangeShapeType="1"/>
              </p:cNvSpPr>
              <p:nvPr/>
            </p:nvSpPr>
            <p:spPr bwMode="auto">
              <a:xfrm>
                <a:off x="3507" y="3312"/>
                <a:ext cx="1276" cy="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46218" name="Text Box 10"/>
              <p:cNvSpPr txBox="1">
                <a:spLocks noChangeArrowheads="1"/>
              </p:cNvSpPr>
              <p:nvPr/>
            </p:nvSpPr>
            <p:spPr bwMode="auto">
              <a:xfrm>
                <a:off x="3262" y="2573"/>
                <a:ext cx="22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1">
                    <a:solidFill>
                      <a:schemeClr val="accent1"/>
                    </a:solidFill>
                    <a:latin typeface="Times New Roman" charset="0"/>
                  </a:rPr>
                  <a:t>c</a:t>
                </a:r>
              </a:p>
            </p:txBody>
          </p:sp>
          <p:sp>
            <p:nvSpPr>
              <p:cNvPr id="1246219" name="Text Box 11"/>
              <p:cNvSpPr txBox="1">
                <a:spLocks noChangeArrowheads="1"/>
              </p:cNvSpPr>
              <p:nvPr/>
            </p:nvSpPr>
            <p:spPr bwMode="auto">
              <a:xfrm>
                <a:off x="3270" y="3140"/>
                <a:ext cx="18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chemeClr val="accent1"/>
                    </a:solidFill>
                    <a:latin typeface="Times New Roman" charset="0"/>
                  </a:rPr>
                  <a:t>t</a:t>
                </a:r>
              </a:p>
            </p:txBody>
          </p:sp>
          <p:sp>
            <p:nvSpPr>
              <p:cNvPr id="1246220" name="AutoShape 12"/>
              <p:cNvSpPr>
                <a:spLocks noChangeArrowheads="1"/>
              </p:cNvSpPr>
              <p:nvPr/>
            </p:nvSpPr>
            <p:spPr bwMode="auto">
              <a:xfrm>
                <a:off x="4089" y="3218"/>
                <a:ext cx="169" cy="178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46221" name="Line 13"/>
              <p:cNvSpPr>
                <a:spLocks noChangeShapeType="1"/>
              </p:cNvSpPr>
              <p:nvPr/>
            </p:nvSpPr>
            <p:spPr bwMode="auto">
              <a:xfrm>
                <a:off x="4171" y="2787"/>
                <a:ext cx="0" cy="60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246222" name="Text Box 14"/>
              <p:cNvSpPr txBox="1">
                <a:spLocks noChangeArrowheads="1"/>
              </p:cNvSpPr>
              <p:nvPr/>
            </p:nvSpPr>
            <p:spPr bwMode="auto">
              <a:xfrm>
                <a:off x="4866" y="2567"/>
                <a:ext cx="22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chemeClr val="accent1"/>
                    </a:solidFill>
                    <a:latin typeface="Times New Roman" charset="0"/>
                  </a:rPr>
                  <a:t>c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46224" name="Text Box 16"/>
              <p:cNvSpPr txBox="1">
                <a:spLocks noChangeArrowheads="1"/>
              </p:cNvSpPr>
              <p:nvPr/>
            </p:nvSpPr>
            <p:spPr bwMode="auto">
              <a:xfrm>
                <a:off x="447677" y="4505314"/>
                <a:ext cx="4560500" cy="1323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l"/>
                <a:r>
                  <a:rPr lang="en-US" dirty="0">
                    <a:solidFill>
                      <a:schemeClr val="accent1"/>
                    </a:solidFill>
                    <a:latin typeface="+mn-lt"/>
                    <a:cs typeface="Comic Sans MS"/>
                  </a:rPr>
                  <a:t>The CNOT gate maps</a:t>
                </a:r>
              </a:p>
              <a:p>
                <a:pPr algn="l"/>
                <a:endParaRPr lang="en-US" sz="800" dirty="0">
                  <a:solidFill>
                    <a:schemeClr val="accent1"/>
                  </a:solidFill>
                  <a:latin typeface="+mn-lt"/>
                  <a:cs typeface="Comic Sans MS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omic Sans MS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00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omic Sans MS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00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omic Sans MS"/>
                        </a:rPr>
                        <m:t>   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01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omic Sans MS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01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Courier New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omic Sans MS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omic Sans MS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omic Sans MS"/>
                        </a:rPr>
                        <m:t>   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</m:e>
                      </m:d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omic Sans MS"/>
                        </a:rPr>
                        <m:t>|</m:t>
                      </m:r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</m:d>
                    </m:oMath>
                  </m:oMathPara>
                </a14:m>
                <a:endParaRPr lang="en-US" dirty="0">
                  <a:latin typeface="Courier New" charset="0"/>
                </a:endParaRPr>
              </a:p>
            </p:txBody>
          </p:sp>
        </mc:Choice>
        <mc:Fallback xmlns="">
          <p:sp>
            <p:nvSpPr>
              <p:cNvPr id="1246224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7677" y="4505314"/>
                <a:ext cx="4560500" cy="1323439"/>
              </a:xfrm>
              <a:prstGeom prst="rect">
                <a:avLst/>
              </a:prstGeom>
              <a:blipFill>
                <a:blip r:embed="rId6"/>
                <a:stretch>
                  <a:fillRect l="-2222" t="-8571" r="-2500" b="-6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14">
                <a:extLst>
                  <a:ext uri="{FF2B5EF4-FFF2-40B4-BE49-F238E27FC236}">
                    <a16:creationId xmlns:a16="http://schemas.microsoft.com/office/drawing/2014/main" id="{7CBEC4A9-209F-FC43-A394-CBF0887F36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56453" y="4117961"/>
                <a:ext cx="817019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i="1" dirty="0">
                    <a:solidFill>
                      <a:schemeClr val="accent1"/>
                    </a:solidFill>
                    <a:latin typeface="Times New Roman" charset="0"/>
                  </a:rPr>
                  <a:t>c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⊕</m:t>
                    </m:r>
                    <m:r>
                      <a:rPr lang="en-US" sz="20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000" i="1" dirty="0">
                  <a:solidFill>
                    <a:schemeClr val="accent1"/>
                  </a:solidFill>
                  <a:latin typeface="Times New Roman" charset="0"/>
                </a:endParaRPr>
              </a:p>
            </p:txBody>
          </p:sp>
        </mc:Choice>
        <mc:Fallback xmlns="">
          <p:sp>
            <p:nvSpPr>
              <p:cNvPr id="18" name="Text Box 14">
                <a:extLst>
                  <a:ext uri="{FF2B5EF4-FFF2-40B4-BE49-F238E27FC236}">
                    <a16:creationId xmlns:a16="http://schemas.microsoft.com/office/drawing/2014/main" id="{7CBEC4A9-209F-FC43-A394-CBF0887F3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56453" y="4117961"/>
                <a:ext cx="817019" cy="461665"/>
              </a:xfrm>
              <a:prstGeom prst="rect">
                <a:avLst/>
              </a:prstGeom>
              <a:blipFill>
                <a:blip r:embed="rId7"/>
                <a:stretch>
                  <a:fillRect l="-12308" t="-10811" b="-2973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50D1E1E5-18AF-CB49-9F5D-F19404CA3CA3}"/>
              </a:ext>
            </a:extLst>
          </p:cNvPr>
          <p:cNvSpPr txBox="1"/>
          <p:nvPr/>
        </p:nvSpPr>
        <p:spPr>
          <a:xfrm>
            <a:off x="5502700" y="4518214"/>
            <a:ext cx="1735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CNOT gate</a:t>
            </a:r>
          </a:p>
        </p:txBody>
      </p:sp>
    </p:spTree>
    <p:extLst>
      <p:ext uri="{BB962C8B-B14F-4D97-AF65-F5344CB8AC3E}">
        <p14:creationId xmlns:p14="http://schemas.microsoft.com/office/powerpoint/2010/main" val="10860485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cs typeface="Comic Sans MS"/>
              </a:rPr>
              <a:t>Postulate 3: measurements (simplified)</a:t>
            </a:r>
          </a:p>
        </p:txBody>
      </p:sp>
      <p:sp>
        <p:nvSpPr>
          <p:cNvPr id="1227779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7333" y="919163"/>
            <a:ext cx="8525669" cy="5029200"/>
          </a:xfrm>
        </p:spPr>
        <p:txBody>
          <a:bodyPr/>
          <a:lstStyle/>
          <a:p>
            <a:pPr marL="342900" indent="-342900">
              <a:spcBef>
                <a:spcPct val="80000"/>
              </a:spcBef>
              <a:buNone/>
            </a:pPr>
            <a:endParaRPr lang="en-US" sz="2400" b="1" dirty="0"/>
          </a:p>
          <a:p>
            <a:pPr marL="342900" indent="-342900">
              <a:spcBef>
                <a:spcPct val="80000"/>
              </a:spcBef>
              <a:buNone/>
            </a:pPr>
            <a:endParaRPr lang="en-US" sz="2400" b="1" dirty="0"/>
          </a:p>
          <a:p>
            <a:pPr marL="342900" indent="-342900">
              <a:spcBef>
                <a:spcPct val="70000"/>
              </a:spcBef>
              <a:buNone/>
            </a:pPr>
            <a:endParaRPr lang="en-US" sz="2400" b="1" dirty="0"/>
          </a:p>
          <a:p>
            <a:pPr marL="342900" indent="-342900">
              <a:spcBef>
                <a:spcPct val="60000"/>
              </a:spcBef>
              <a:buNone/>
            </a:pPr>
            <a:endParaRPr lang="en-US" b="1" dirty="0"/>
          </a:p>
        </p:txBody>
      </p:sp>
      <p:sp>
        <p:nvSpPr>
          <p:cNvPr id="1227780" name="Text 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052" y="323215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27781" name="Text Box 5"/>
          <p:cNvSpPr txBox="1">
            <a:spLocks noChangeArrowheads="1"/>
          </p:cNvSpPr>
          <p:nvPr/>
        </p:nvSpPr>
        <p:spPr bwMode="auto">
          <a:xfrm>
            <a:off x="338138" y="1076320"/>
            <a:ext cx="8622934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+mn-lt"/>
                <a:cs typeface="Comic Sans MS"/>
              </a:rPr>
              <a:t>To get information from a closed quantum system, measurements need be applied to the system.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+mn-lt"/>
                <a:cs typeface="Comic Sans MS"/>
              </a:rPr>
              <a:t>A measurement returns an outcome with some probability.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+mn-lt"/>
                <a:cs typeface="Comic Sans MS"/>
              </a:rPr>
              <a:t>The sum of the probabilities of the possible outcomes is 1.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+mn-lt"/>
                <a:cs typeface="Comic Sans MS"/>
              </a:rPr>
              <a:t>A measurement collapses the state of a quantum system.</a:t>
            </a:r>
          </a:p>
        </p:txBody>
      </p:sp>
    </p:spTree>
    <p:extLst>
      <p:ext uri="{BB962C8B-B14F-4D97-AF65-F5344CB8AC3E}">
        <p14:creationId xmlns:p14="http://schemas.microsoft.com/office/powerpoint/2010/main" val="32235652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Measurement of a single qubit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66961"/>
                <a:ext cx="8913767" cy="4484968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Wingdings" pitchFamily="2" charset="2"/>
                  <a:buChar char="§"/>
                </a:pPr>
                <a:r>
                  <a:rPr lang="en-US" sz="2600" dirty="0">
                    <a:solidFill>
                      <a:schemeClr val="accent1"/>
                    </a:solidFill>
                  </a:rPr>
                  <a:t>Consider the measurement of a qubit in the state</a:t>
                </a:r>
              </a:p>
              <a:p>
                <a:pPr marL="284163" lvl="1" indent="0">
                  <a:buNone/>
                </a:pPr>
                <a:r>
                  <a:rPr lang="en-US" sz="2600" dirty="0">
                    <a:solidFill>
                      <a:schemeClr val="accent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omic Sans M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chemeClr val="accent1"/>
                    </a:solidFill>
                    <a:cs typeface="Comic Sans MS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𝛼</m:t>
                    </m:r>
                    <m:r>
                      <a:rPr lang="en-US" sz="2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omic Sans M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chemeClr val="accent1"/>
                    </a:solidFill>
                    <a:cs typeface="Comic Sans MS"/>
                  </a:rPr>
                  <a:t> +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𝛽</m:t>
                    </m:r>
                    <m:r>
                      <a:rPr lang="en-US" sz="2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omic Sans M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 in the computational basis.</a:t>
                </a:r>
              </a:p>
              <a:p>
                <a:pPr marL="457200" indent="-457200">
                  <a:buFont typeface="Wingdings" pitchFamily="2" charset="2"/>
                  <a:buChar char="§"/>
                </a:pPr>
                <a:r>
                  <a:rPr lang="en-US" sz="2600" dirty="0">
                    <a:solidFill>
                      <a:schemeClr val="accent1"/>
                    </a:solidFill>
                  </a:rPr>
                  <a:t>The output of the measurement is a classical bit. The probability of getting 0 is |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𝛼</m:t>
                    </m:r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|</a:t>
                </a:r>
                <a:r>
                  <a:rPr lang="en-US" sz="2600" baseline="30000" dirty="0">
                    <a:solidFill>
                      <a:schemeClr val="accent1"/>
                    </a:solidFill>
                  </a:rPr>
                  <a:t>2 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and the probability of getting 1 is |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𝛽</m:t>
                    </m:r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|</a:t>
                </a:r>
                <a:r>
                  <a:rPr lang="en-US" sz="2600" baseline="30000" dirty="0">
                    <a:solidFill>
                      <a:schemeClr val="accent1"/>
                    </a:solidFill>
                  </a:rPr>
                  <a:t>2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.  Note that |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𝛼</m:t>
                    </m:r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|</a:t>
                </a:r>
                <a:r>
                  <a:rPr lang="en-US" sz="2600" baseline="30000" dirty="0">
                    <a:solidFill>
                      <a:schemeClr val="accent1"/>
                    </a:solidFill>
                  </a:rPr>
                  <a:t>2 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 + |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omic Sans MS"/>
                      </a:rPr>
                      <m:t>𝛽</m:t>
                    </m:r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|</a:t>
                </a:r>
                <a:r>
                  <a:rPr lang="en-US" sz="2600" baseline="30000" dirty="0">
                    <a:solidFill>
                      <a:schemeClr val="accent1"/>
                    </a:solidFill>
                  </a:rPr>
                  <a:t>2 </a:t>
                </a:r>
                <a:r>
                  <a:rPr lang="en-US" sz="26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600" dirty="0">
                    <a:solidFill>
                      <a:schemeClr val="accent1"/>
                    </a:solidFill>
                    <a:cs typeface="Comic Sans MS"/>
                  </a:rPr>
                  <a:t>= 1.</a:t>
                </a:r>
                <a:endParaRPr lang="en-US" sz="2600" dirty="0">
                  <a:solidFill>
                    <a:schemeClr val="accent1"/>
                  </a:solidFill>
                </a:endParaRPr>
              </a:p>
              <a:p>
                <a:pPr marL="457200" indent="-457200">
                  <a:buFont typeface="Wingdings" pitchFamily="2" charset="2"/>
                  <a:buChar char="§"/>
                </a:pPr>
                <a:r>
                  <a:rPr lang="en-US" sz="2600" dirty="0">
                    <a:solidFill>
                      <a:schemeClr val="accent1"/>
                    </a:solidFill>
                  </a:rPr>
                  <a:t>If the outcome is 0, the state after measurement is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omic Sans M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sz="260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if the outcome is 1, the state after measurement is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omic Sans MS"/>
                      </a:rPr>
                      <m:t>|</m:t>
                    </m:r>
                    <m:d>
                      <m:dPr>
                        <m:begChr m:val=""/>
                        <m:endChr m:val="⟩"/>
                        <m:ctrlP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.</a:t>
                </a:r>
              </a:p>
              <a:p>
                <a:pPr marL="457200" indent="-457200">
                  <a:buFont typeface="Wingdings" pitchFamily="2" charset="2"/>
                  <a:buChar char="§"/>
                </a:pPr>
                <a:endParaRPr lang="en-US" sz="2400" b="1" dirty="0">
                  <a:solidFill>
                    <a:schemeClr val="accent1"/>
                  </a:solidFill>
                </a:endParaRPr>
              </a:p>
              <a:p>
                <a:pPr marL="741363" lvl="1" indent="-457200">
                  <a:buFont typeface="Wingdings" pitchFamily="2" charset="2"/>
                  <a:buChar char="§"/>
                </a:pPr>
                <a:endParaRPr lang="en-US" sz="2600" b="1" dirty="0">
                  <a:solidFill>
                    <a:schemeClr val="accent1"/>
                  </a:solidFill>
                </a:endParaRPr>
              </a:p>
              <a:p>
                <a:pPr marL="284163" lvl="1" indent="0">
                  <a:buNone/>
                </a:pPr>
                <a:endParaRPr lang="en-US" sz="2600" b="1" baseline="30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66961"/>
                <a:ext cx="8913767" cy="4484968"/>
              </a:xfrm>
              <a:blipFill>
                <a:blip r:embed="rId3"/>
                <a:stretch>
                  <a:fillRect l="-1140" t="-3390" r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2" name="Picture 4" descr="Understanding the basics of measurements in Quantum Computation | by Nimish  Mishra | Towards Data Science">
            <a:extLst>
              <a:ext uri="{FF2B5EF4-FFF2-40B4-BE49-F238E27FC236}">
                <a16:creationId xmlns:a16="http://schemas.microsoft.com/office/drawing/2014/main" id="{93F27F3C-78F5-9E4D-8DF1-FC8C5C43B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146" y="4240028"/>
            <a:ext cx="4537168" cy="208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4590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  <a:cs typeface="Comic Sans MS"/>
              </a:rPr>
              <a:t>Postulate 4: composite systems</a:t>
            </a:r>
          </a:p>
        </p:txBody>
      </p:sp>
      <p:sp>
        <p:nvSpPr>
          <p:cNvPr id="1227779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4665" y="919163"/>
            <a:ext cx="8288337" cy="5029200"/>
          </a:xfrm>
        </p:spPr>
        <p:txBody>
          <a:bodyPr/>
          <a:lstStyle/>
          <a:p>
            <a:pPr marL="342900" indent="-342900">
              <a:spcBef>
                <a:spcPct val="80000"/>
              </a:spcBef>
              <a:buNone/>
            </a:pPr>
            <a:endParaRPr lang="en-US" sz="2400" b="1" dirty="0"/>
          </a:p>
          <a:p>
            <a:pPr marL="342900" indent="-342900">
              <a:spcBef>
                <a:spcPct val="80000"/>
              </a:spcBef>
              <a:buNone/>
            </a:pPr>
            <a:endParaRPr lang="en-US" sz="2400" b="1" dirty="0"/>
          </a:p>
          <a:p>
            <a:pPr marL="342900" indent="-342900">
              <a:spcBef>
                <a:spcPct val="70000"/>
              </a:spcBef>
              <a:buNone/>
            </a:pPr>
            <a:endParaRPr lang="en-US" sz="2400" b="1" dirty="0"/>
          </a:p>
        </p:txBody>
      </p:sp>
      <p:sp>
        <p:nvSpPr>
          <p:cNvPr id="1227780" name="Text 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052" y="323215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7781" name="Text Box 5"/>
              <p:cNvSpPr txBox="1">
                <a:spLocks noChangeArrowheads="1"/>
              </p:cNvSpPr>
              <p:nvPr/>
            </p:nvSpPr>
            <p:spPr bwMode="auto">
              <a:xfrm>
                <a:off x="457199" y="1071284"/>
                <a:ext cx="8568813" cy="47727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800" dirty="0">
                    <a:solidFill>
                      <a:schemeClr val="accent1"/>
                    </a:solidFill>
                    <a:latin typeface="+mn-lt"/>
                    <a:cs typeface="Comic Sans MS"/>
                  </a:rPr>
                  <a:t>The state space of a composite physical system is the </a:t>
                </a:r>
                <a:r>
                  <a:rPr lang="en-US" sz="2800" dirty="0">
                    <a:solidFill>
                      <a:srgbClr val="0000FF"/>
                    </a:solidFill>
                    <a:latin typeface="+mn-lt"/>
                    <a:cs typeface="Comic Sans MS"/>
                  </a:rPr>
                  <a:t>tensor product </a:t>
                </a:r>
                <a:r>
                  <a:rPr lang="en-US" sz="2800" dirty="0">
                    <a:solidFill>
                      <a:schemeClr val="accent1"/>
                    </a:solidFill>
                    <a:latin typeface="+mn-lt"/>
                    <a:cs typeface="Comic Sans MS"/>
                  </a:rPr>
                  <a:t>space of the state spaces of its component subsystems.</a:t>
                </a:r>
              </a:p>
              <a:p>
                <a:pPr>
                  <a:lnSpc>
                    <a:spcPct val="120000"/>
                  </a:lnSpc>
                </a:pPr>
                <a:endParaRPr lang="en-US" sz="2800" dirty="0">
                  <a:solidFill>
                    <a:schemeClr val="accent1"/>
                  </a:solidFill>
                  <a:latin typeface="+mn-lt"/>
                  <a:cs typeface="Comic Sans MS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rgbClr val="0000FF"/>
                    </a:solidFill>
                  </a:rPr>
                  <a:t>Example: </a:t>
                </a:r>
                <a:r>
                  <a:rPr lang="en-US" dirty="0">
                    <a:solidFill>
                      <a:schemeClr val="accent1"/>
                    </a:solidFill>
                  </a:rPr>
                  <a:t>If </a:t>
                </a:r>
                <a:r>
                  <a:rPr lang="en-US" i="1" dirty="0">
                    <a:solidFill>
                      <a:schemeClr val="accent1"/>
                    </a:solidFill>
                  </a:rPr>
                  <a:t>A</a:t>
                </a:r>
                <a:r>
                  <a:rPr lang="en-US" dirty="0">
                    <a:solidFill>
                      <a:schemeClr val="accent1"/>
                    </a:solidFill>
                  </a:rPr>
                  <a:t> = (</a:t>
                </a:r>
                <a:r>
                  <a:rPr lang="en-US" i="1" dirty="0">
                    <a:solidFill>
                      <a:schemeClr val="accent1"/>
                    </a:solidFill>
                  </a:rPr>
                  <a:t>a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:r>
                  <a:rPr lang="en-US" i="1" dirty="0">
                    <a:solidFill>
                      <a:schemeClr val="accent1"/>
                    </a:solidFill>
                  </a:rPr>
                  <a:t>a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n-US" dirty="0">
                    <a:solidFill>
                      <a:schemeClr val="accent1"/>
                    </a:solidFill>
                  </a:rPr>
                  <a:t>) and </a:t>
                </a:r>
                <a:r>
                  <a:rPr lang="en-US" i="1" dirty="0">
                    <a:solidFill>
                      <a:schemeClr val="accent1"/>
                    </a:solidFill>
                  </a:rPr>
                  <a:t>B</a:t>
                </a:r>
                <a:r>
                  <a:rPr lang="en-US" dirty="0">
                    <a:solidFill>
                      <a:schemeClr val="accent1"/>
                    </a:solidFill>
                  </a:rPr>
                  <a:t> = (</a:t>
                </a:r>
                <a:r>
                  <a:rPr lang="en-US" i="1" dirty="0">
                    <a:solidFill>
                      <a:schemeClr val="accent1"/>
                    </a:solidFill>
                  </a:rPr>
                  <a:t>b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:r>
                  <a:rPr lang="en-US" i="1" dirty="0">
                    <a:solidFill>
                      <a:schemeClr val="accent1"/>
                    </a:solidFill>
                  </a:rPr>
                  <a:t>b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n-US" dirty="0">
                    <a:solidFill>
                      <a:schemeClr val="accent1"/>
                    </a:solidFill>
                  </a:rPr>
                  <a:t>), then          </a:t>
                </a:r>
                <a:r>
                  <a:rPr lang="en-US" i="1" dirty="0">
                    <a:solidFill>
                      <a:schemeClr val="accent1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i="1" dirty="0">
                    <a:solidFill>
                      <a:schemeClr val="accent1"/>
                    </a:solidFill>
                  </a:rPr>
                  <a:t>B </a:t>
                </a:r>
                <a:r>
                  <a:rPr lang="en-US" dirty="0">
                    <a:solidFill>
                      <a:schemeClr val="accent1"/>
                    </a:solidFill>
                  </a:rPr>
                  <a:t>is the vector (</a:t>
                </a:r>
                <a:r>
                  <a:rPr lang="en-US" i="1" dirty="0">
                    <a:solidFill>
                      <a:schemeClr val="accent1"/>
                    </a:solidFill>
                  </a:rPr>
                  <a:t>a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i="1" dirty="0">
                    <a:solidFill>
                      <a:schemeClr val="accent1"/>
                    </a:solidFill>
                  </a:rPr>
                  <a:t>b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:r>
                  <a:rPr lang="en-US" i="1" dirty="0">
                    <a:solidFill>
                      <a:schemeClr val="accent1"/>
                    </a:solidFill>
                  </a:rPr>
                  <a:t>a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i="1" dirty="0">
                    <a:solidFill>
                      <a:schemeClr val="accent1"/>
                    </a:solidFill>
                  </a:rPr>
                  <a:t>b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:r>
                  <a:rPr lang="en-US" i="1" dirty="0">
                    <a:solidFill>
                      <a:schemeClr val="accent1"/>
                    </a:solidFill>
                  </a:rPr>
                  <a:t>a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n-US" i="1" dirty="0">
                    <a:solidFill>
                      <a:schemeClr val="accent1"/>
                    </a:solidFill>
                  </a:rPr>
                  <a:t>b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:r>
                  <a:rPr lang="en-US" i="1" dirty="0">
                    <a:solidFill>
                      <a:schemeClr val="accent1"/>
                    </a:solidFill>
                  </a:rPr>
                  <a:t>a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n-US" i="1" dirty="0">
                    <a:solidFill>
                      <a:schemeClr val="accent1"/>
                    </a:solidFill>
                  </a:rPr>
                  <a:t>b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n-US" dirty="0">
                    <a:solidFill>
                      <a:schemeClr val="accent1"/>
                    </a:solidFill>
                  </a:rPr>
                  <a:t>).</a:t>
                </a:r>
              </a:p>
              <a:p>
                <a:pPr>
                  <a:lnSpc>
                    <a:spcPct val="120000"/>
                  </a:lnSpc>
                </a:pPr>
                <a:endParaRPr lang="en-US" dirty="0">
                  <a:solidFill>
                    <a:schemeClr val="accent1"/>
                  </a:solidFill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dirty="0">
                    <a:solidFill>
                      <a:schemeClr val="accent1"/>
                    </a:solidFill>
                  </a:rPr>
                  <a:t>If </a:t>
                </a:r>
                <a:r>
                  <a:rPr lang="en-US" i="1" dirty="0">
                    <a:solidFill>
                      <a:schemeClr val="accent1"/>
                    </a:solidFill>
                  </a:rPr>
                  <a:t>C</a:t>
                </a:r>
                <a:r>
                  <a:rPr lang="en-US" dirty="0">
                    <a:solidFill>
                      <a:schemeClr val="accent1"/>
                    </a:solidFill>
                  </a:rPr>
                  <a:t> = (</a:t>
                </a:r>
                <a:r>
                  <a:rPr lang="en-US" i="1" dirty="0">
                    <a:solidFill>
                      <a:schemeClr val="accent1"/>
                    </a:solidFill>
                  </a:rPr>
                  <a:t>c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:r>
                  <a:rPr lang="en-US" i="1" dirty="0">
                    <a:solidFill>
                      <a:schemeClr val="accent1"/>
                    </a:solidFill>
                  </a:rPr>
                  <a:t>c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n-US" dirty="0">
                    <a:solidFill>
                      <a:schemeClr val="accent1"/>
                    </a:solidFill>
                  </a:rPr>
                  <a:t>), then </a:t>
                </a:r>
                <a:r>
                  <a:rPr lang="en-US" i="1" dirty="0">
                    <a:solidFill>
                      <a:schemeClr val="accent1"/>
                    </a:solidFill>
                  </a:rPr>
                  <a:t>A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i="1" dirty="0">
                    <a:solidFill>
                      <a:schemeClr val="accent1"/>
                    </a:solidFill>
                  </a:rPr>
                  <a:t>B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⊗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i="1" dirty="0">
                    <a:solidFill>
                      <a:schemeClr val="accent1"/>
                    </a:solidFill>
                  </a:rPr>
                  <a:t>C</a:t>
                </a:r>
                <a:r>
                  <a:rPr lang="en-US" dirty="0">
                    <a:solidFill>
                      <a:schemeClr val="accent1"/>
                    </a:solidFill>
                  </a:rPr>
                  <a:t> is the vector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dirty="0">
                    <a:solidFill>
                      <a:schemeClr val="accent1"/>
                    </a:solidFill>
                  </a:rPr>
                  <a:t>(</a:t>
                </a:r>
                <a:r>
                  <a:rPr lang="en-US" i="1" dirty="0">
                    <a:solidFill>
                      <a:schemeClr val="accent1"/>
                    </a:solidFill>
                  </a:rPr>
                  <a:t>a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i="1" dirty="0">
                    <a:solidFill>
                      <a:schemeClr val="accent1"/>
                    </a:solidFill>
                  </a:rPr>
                  <a:t>b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i="1" dirty="0">
                    <a:solidFill>
                      <a:schemeClr val="accent1"/>
                    </a:solidFill>
                  </a:rPr>
                  <a:t>c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:r>
                  <a:rPr lang="en-US" i="1" dirty="0">
                    <a:solidFill>
                      <a:schemeClr val="accent1"/>
                    </a:solidFill>
                  </a:rPr>
                  <a:t>a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i="1" dirty="0">
                    <a:solidFill>
                      <a:schemeClr val="accent1"/>
                    </a:solidFill>
                  </a:rPr>
                  <a:t>b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i="1" dirty="0">
                    <a:solidFill>
                      <a:schemeClr val="accent1"/>
                    </a:solidFill>
                  </a:rPr>
                  <a:t>c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:r>
                  <a:rPr lang="en-US" i="1" dirty="0">
                    <a:solidFill>
                      <a:schemeClr val="accent1"/>
                    </a:solidFill>
                  </a:rPr>
                  <a:t>a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i="1" dirty="0">
                    <a:solidFill>
                      <a:schemeClr val="accent1"/>
                    </a:solidFill>
                  </a:rPr>
                  <a:t>b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n-US" i="1" dirty="0">
                    <a:solidFill>
                      <a:schemeClr val="accent1"/>
                    </a:solidFill>
                  </a:rPr>
                  <a:t>c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:r>
                  <a:rPr lang="en-US" i="1" dirty="0">
                    <a:solidFill>
                      <a:schemeClr val="accent1"/>
                    </a:solidFill>
                  </a:rPr>
                  <a:t>a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i="1" dirty="0">
                    <a:solidFill>
                      <a:schemeClr val="accent1"/>
                    </a:solidFill>
                  </a:rPr>
                  <a:t>b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n-US" i="1" dirty="0">
                    <a:solidFill>
                      <a:schemeClr val="accent1"/>
                    </a:solidFill>
                  </a:rPr>
                  <a:t>c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i="1" dirty="0">
                    <a:solidFill>
                      <a:schemeClr val="accent1"/>
                    </a:solidFill>
                  </a:rPr>
                  <a:t>  a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n-US" i="1" dirty="0">
                    <a:solidFill>
                      <a:schemeClr val="accent1"/>
                    </a:solidFill>
                  </a:rPr>
                  <a:t>b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i="1" dirty="0">
                    <a:solidFill>
                      <a:schemeClr val="accent1"/>
                    </a:solidFill>
                  </a:rPr>
                  <a:t>c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:r>
                  <a:rPr lang="en-US" i="1" dirty="0">
                    <a:solidFill>
                      <a:schemeClr val="accent1"/>
                    </a:solidFill>
                  </a:rPr>
                  <a:t>a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n-US" i="1" dirty="0">
                    <a:solidFill>
                      <a:schemeClr val="accent1"/>
                    </a:solidFill>
                  </a:rPr>
                  <a:t>b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i="1" dirty="0">
                    <a:solidFill>
                      <a:schemeClr val="accent1"/>
                    </a:solidFill>
                  </a:rPr>
                  <a:t>c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:r>
                  <a:rPr lang="en-US" i="1" dirty="0">
                    <a:solidFill>
                      <a:schemeClr val="accent1"/>
                    </a:solidFill>
                  </a:rPr>
                  <a:t>a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n-US" i="1" dirty="0">
                    <a:solidFill>
                      <a:schemeClr val="accent1"/>
                    </a:solidFill>
                  </a:rPr>
                  <a:t>b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n-US" i="1" dirty="0">
                    <a:solidFill>
                      <a:schemeClr val="accent1"/>
                    </a:solidFill>
                  </a:rPr>
                  <a:t>c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1</a:t>
                </a:r>
                <a:r>
                  <a:rPr lang="en-US" dirty="0">
                    <a:solidFill>
                      <a:schemeClr val="accent1"/>
                    </a:solidFill>
                  </a:rPr>
                  <a:t>, </a:t>
                </a:r>
                <a:r>
                  <a:rPr lang="en-US" i="1" dirty="0">
                    <a:solidFill>
                      <a:schemeClr val="accent1"/>
                    </a:solidFill>
                  </a:rPr>
                  <a:t>a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n-US" i="1" dirty="0">
                    <a:solidFill>
                      <a:schemeClr val="accent1"/>
                    </a:solidFill>
                  </a:rPr>
                  <a:t>b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n-US" i="1" dirty="0">
                    <a:solidFill>
                      <a:schemeClr val="accent1"/>
                    </a:solidFill>
                  </a:rPr>
                  <a:t>c</a:t>
                </a:r>
                <a:r>
                  <a:rPr lang="en-US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n-US" dirty="0">
                    <a:solidFill>
                      <a:schemeClr val="accent1"/>
                    </a:solidFill>
                  </a:rPr>
                  <a:t>).</a:t>
                </a:r>
              </a:p>
            </p:txBody>
          </p:sp>
        </mc:Choice>
        <mc:Fallback xmlns="">
          <p:sp>
            <p:nvSpPr>
              <p:cNvPr id="1227781" name="Text 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199" y="1071284"/>
                <a:ext cx="8568813" cy="4772781"/>
              </a:xfrm>
              <a:prstGeom prst="rect">
                <a:avLst/>
              </a:prstGeom>
              <a:blipFill>
                <a:blip r:embed="rId3"/>
                <a:stretch>
                  <a:fillRect l="-1630" t="-531" b="-185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53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2999" y="73025"/>
            <a:ext cx="8951003" cy="1130308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cs typeface="+mj-cs"/>
              </a:rPr>
              <a:t>The Design and Analysis of</a:t>
            </a:r>
            <a:br>
              <a:rPr lang="en-US" dirty="0">
                <a:solidFill>
                  <a:schemeClr val="tx1"/>
                </a:solidFill>
                <a:cs typeface="+mj-cs"/>
              </a:rPr>
            </a:br>
            <a:r>
              <a:rPr lang="en-US" dirty="0">
                <a:solidFill>
                  <a:schemeClr val="tx1"/>
                </a:solidFill>
                <a:cs typeface="+mj-cs"/>
              </a:rPr>
              <a:t>Computer Algorithms</a:t>
            </a:r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5919" y="1467620"/>
            <a:ext cx="5411820" cy="3659612"/>
          </a:xfrm>
        </p:spPr>
        <p:txBody>
          <a:bodyPr/>
          <a:lstStyle/>
          <a:p>
            <a:pPr marL="342900" indent="-342900">
              <a:spcBef>
                <a:spcPct val="60000"/>
              </a:spcBef>
              <a:buNone/>
              <a:defRPr/>
            </a:pPr>
            <a:r>
              <a:rPr lang="en-US" sz="2800" b="1" dirty="0">
                <a:cs typeface="+mn-cs"/>
              </a:rPr>
              <a:t>   </a:t>
            </a:r>
            <a:r>
              <a:rPr lang="en-US" sz="2800" dirty="0">
                <a:solidFill>
                  <a:schemeClr val="accent1"/>
                </a:solidFill>
                <a:cs typeface="+mn-cs"/>
              </a:rPr>
              <a:t>The study of </a:t>
            </a:r>
            <a:r>
              <a:rPr lang="en-US" sz="2800" dirty="0">
                <a:solidFill>
                  <a:srgbClr val="0000FF"/>
                </a:solidFill>
                <a:cs typeface="+mn-cs"/>
              </a:rPr>
              <a:t>algorithms</a:t>
            </a:r>
            <a:r>
              <a:rPr lang="en-US" sz="2800" dirty="0">
                <a:solidFill>
                  <a:schemeClr val="accent1"/>
                </a:solidFill>
                <a:cs typeface="+mn-cs"/>
              </a:rPr>
              <a:t> is at the very heart of computer science.</a:t>
            </a:r>
            <a:endParaRPr lang="en-US" sz="2800" dirty="0">
              <a:cs typeface="+mn-cs"/>
            </a:endParaRPr>
          </a:p>
        </p:txBody>
      </p:sp>
      <p:sp>
        <p:nvSpPr>
          <p:cNvPr id="969733" name="Rectangle 5"/>
          <p:cNvSpPr>
            <a:spLocks noChangeArrowheads="1"/>
          </p:cNvSpPr>
          <p:nvPr/>
        </p:nvSpPr>
        <p:spPr bwMode="auto">
          <a:xfrm>
            <a:off x="1067322" y="5639643"/>
            <a:ext cx="7889520" cy="76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defRPr/>
            </a:pPr>
            <a:endParaRPr lang="en-US" sz="1400" dirty="0">
              <a:solidFill>
                <a:schemeClr val="accent1"/>
              </a:solidFill>
              <a:latin typeface="Arial" charset="0"/>
            </a:endParaRPr>
          </a:p>
          <a:p>
            <a:pPr algn="r">
              <a:defRPr/>
            </a:pPr>
            <a:endParaRPr lang="en-US" sz="1400" dirty="0">
              <a:solidFill>
                <a:schemeClr val="accent1"/>
              </a:solidFill>
              <a:latin typeface="Arial" charset="0"/>
            </a:endParaRPr>
          </a:p>
          <a:p>
            <a:pPr algn="r">
              <a:defRPr/>
            </a:pPr>
            <a:endParaRPr lang="en-US" sz="1400" dirty="0">
              <a:solidFill>
                <a:schemeClr val="accent1"/>
              </a:solidFill>
              <a:latin typeface="Arial" charset="0"/>
            </a:endParaRPr>
          </a:p>
          <a:p>
            <a:pPr algn="r">
              <a:defRPr/>
            </a:pPr>
            <a:r>
              <a:rPr lang="en-US" sz="1400" dirty="0">
                <a:solidFill>
                  <a:schemeClr val="accent1"/>
                </a:solidFill>
                <a:latin typeface="Arial" charset="0"/>
              </a:rPr>
              <a:t>Alfred V. Aho, John E. Hopcroft, and Jeffrey D. Ullman</a:t>
            </a:r>
          </a:p>
          <a:p>
            <a:pPr algn="r">
              <a:defRPr/>
            </a:pPr>
            <a:r>
              <a:rPr lang="en-US" sz="1400" i="1" dirty="0">
                <a:latin typeface="Arial" charset="0"/>
              </a:rPr>
              <a:t>The Design and Analysis of Computer Algorithms</a:t>
            </a:r>
            <a:endParaRPr lang="en-US" sz="1400" dirty="0">
              <a:latin typeface="Arial" charset="0"/>
            </a:endParaRPr>
          </a:p>
          <a:p>
            <a:pPr algn="r">
              <a:defRPr/>
            </a:pPr>
            <a:r>
              <a:rPr lang="en-US" sz="1400" dirty="0">
                <a:latin typeface="Arial" charset="0"/>
              </a:rPr>
              <a:t>Addison-Wesley Publishing Company, 1974</a:t>
            </a:r>
          </a:p>
          <a:p>
            <a:pPr algn="r">
              <a:defRPr/>
            </a:pPr>
            <a:endParaRPr lang="en-US" sz="1400" dirty="0">
              <a:solidFill>
                <a:schemeClr val="accent1"/>
              </a:solidFill>
              <a:latin typeface="Arial" charset="0"/>
            </a:endParaRPr>
          </a:p>
          <a:p>
            <a:pPr algn="r">
              <a:defRPr/>
            </a:pPr>
            <a:endParaRPr lang="en-US" dirty="0">
              <a:solidFill>
                <a:schemeClr val="accent1"/>
              </a:solidFill>
              <a:latin typeface="Arial" charset="0"/>
            </a:endParaRP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426D38D3-7DE3-CB4B-BA29-B3C442436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29" y="1467620"/>
            <a:ext cx="2322025" cy="358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2492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  <a:cs typeface="Comic Sans MS"/>
              </a:rPr>
              <a:t>Combining quantum systems</a:t>
            </a:r>
          </a:p>
        </p:txBody>
      </p:sp>
      <p:sp>
        <p:nvSpPr>
          <p:cNvPr id="1227779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4665" y="919163"/>
            <a:ext cx="8288337" cy="5029200"/>
          </a:xfrm>
        </p:spPr>
        <p:txBody>
          <a:bodyPr/>
          <a:lstStyle/>
          <a:p>
            <a:pPr marL="342900" indent="-342900">
              <a:spcBef>
                <a:spcPct val="80000"/>
              </a:spcBef>
              <a:buNone/>
            </a:pPr>
            <a:endParaRPr lang="en-US" sz="2400" b="1" dirty="0"/>
          </a:p>
          <a:p>
            <a:pPr marL="342900" indent="-342900">
              <a:spcBef>
                <a:spcPct val="80000"/>
              </a:spcBef>
              <a:buNone/>
            </a:pPr>
            <a:endParaRPr lang="en-US" sz="2400" b="1" dirty="0"/>
          </a:p>
          <a:p>
            <a:pPr marL="342900" indent="-342900">
              <a:spcBef>
                <a:spcPct val="70000"/>
              </a:spcBef>
              <a:buNone/>
            </a:pPr>
            <a:endParaRPr lang="en-US" sz="2400" b="1" dirty="0"/>
          </a:p>
        </p:txBody>
      </p:sp>
      <p:sp>
        <p:nvSpPr>
          <p:cNvPr id="1227780" name="Text 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052" y="323215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27781" name="Text Box 5"/>
          <p:cNvSpPr txBox="1">
            <a:spLocks noChangeArrowheads="1"/>
          </p:cNvSpPr>
          <p:nvPr/>
        </p:nvSpPr>
        <p:spPr bwMode="auto">
          <a:xfrm>
            <a:off x="265908" y="1071284"/>
            <a:ext cx="8687227" cy="308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c="http://schemas.openxmlformats.org/markup-compatibility/2006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+mn-lt"/>
                <a:cs typeface="Comic Sans MS"/>
              </a:rPr>
              <a:t>If we combine </a:t>
            </a:r>
            <a:r>
              <a:rPr lang="en-US" sz="2800" i="1" dirty="0">
                <a:solidFill>
                  <a:schemeClr val="accent1"/>
                </a:solidFill>
                <a:latin typeface="+mn-lt"/>
                <a:cs typeface="Comic Sans MS"/>
              </a:rPr>
              <a:t>n</a:t>
            </a:r>
            <a:r>
              <a:rPr lang="en-US" sz="2800" dirty="0">
                <a:solidFill>
                  <a:schemeClr val="accent1"/>
                </a:solidFill>
                <a:latin typeface="+mn-lt"/>
                <a:cs typeface="Comic Sans MS"/>
              </a:rPr>
              <a:t> single-qubit systems, we get a composite system with a state space of dimension 2</a:t>
            </a:r>
            <a:r>
              <a:rPr lang="en-US" sz="2800" i="1" baseline="30000" dirty="0">
                <a:solidFill>
                  <a:schemeClr val="accent1"/>
                </a:solidFill>
                <a:latin typeface="+mn-lt"/>
                <a:cs typeface="Comic Sans MS"/>
              </a:rPr>
              <a:t>n</a:t>
            </a:r>
            <a:r>
              <a:rPr lang="en-US" sz="2800" dirty="0">
                <a:solidFill>
                  <a:schemeClr val="accent1"/>
                </a:solidFill>
                <a:latin typeface="+mn-lt"/>
                <a:cs typeface="Comic Sans MS"/>
              </a:rPr>
              <a:t> by taking the tensor product of the state spaces of the </a:t>
            </a:r>
            <a:r>
              <a:rPr lang="en-US" sz="2800" i="1" dirty="0">
                <a:solidFill>
                  <a:schemeClr val="accent1"/>
                </a:solidFill>
                <a:latin typeface="+mn-lt"/>
                <a:cs typeface="Comic Sans MS"/>
              </a:rPr>
              <a:t>n</a:t>
            </a:r>
            <a:r>
              <a:rPr lang="en-US" sz="2800" dirty="0">
                <a:solidFill>
                  <a:schemeClr val="accent1"/>
                </a:solidFill>
                <a:latin typeface="+mn-lt"/>
                <a:cs typeface="Comic Sans MS"/>
              </a:rPr>
              <a:t> single-qubit systems.</a:t>
            </a:r>
            <a:endParaRPr lang="en-US" sz="2800" b="1" dirty="0">
              <a:solidFill>
                <a:schemeClr val="accent1"/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endParaRPr lang="en-US" sz="2800" b="1" dirty="0">
              <a:solidFill>
                <a:schemeClr val="accent1"/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endParaRPr lang="en-US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3414661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  <a:cs typeface="Comic Sans MS"/>
              </a:rPr>
              <a:t>Abstraction for quantum systems:</a:t>
            </a:r>
            <a:br>
              <a:rPr lang="en-US" dirty="0">
                <a:solidFill>
                  <a:schemeClr val="tx1"/>
                </a:solidFill>
                <a:latin typeface="+mn-lt"/>
                <a:cs typeface="Comic Sans MS"/>
              </a:rPr>
            </a:br>
            <a:r>
              <a:rPr lang="en-US" dirty="0">
                <a:solidFill>
                  <a:schemeClr val="tx1"/>
                </a:solidFill>
                <a:latin typeface="+mn-lt"/>
                <a:cs typeface="Comic Sans MS"/>
              </a:rPr>
              <a:t>quantum circuits</a:t>
            </a:r>
          </a:p>
        </p:txBody>
      </p:sp>
      <p:sp>
        <p:nvSpPr>
          <p:cNvPr id="1227779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74665" y="919163"/>
            <a:ext cx="8288337" cy="5029200"/>
          </a:xfrm>
        </p:spPr>
        <p:txBody>
          <a:bodyPr/>
          <a:lstStyle/>
          <a:p>
            <a:pPr marL="342900" indent="-342900">
              <a:spcBef>
                <a:spcPct val="80000"/>
              </a:spcBef>
              <a:buNone/>
            </a:pPr>
            <a:endParaRPr lang="en-US" sz="2400" b="1" dirty="0"/>
          </a:p>
          <a:p>
            <a:pPr marL="342900" indent="-342900">
              <a:spcBef>
                <a:spcPct val="80000"/>
              </a:spcBef>
              <a:buNone/>
            </a:pPr>
            <a:endParaRPr lang="en-US" sz="2400" b="1" dirty="0"/>
          </a:p>
          <a:p>
            <a:pPr marL="342900" indent="-342900">
              <a:spcBef>
                <a:spcPct val="70000"/>
              </a:spcBef>
              <a:buNone/>
            </a:pPr>
            <a:endParaRPr lang="en-US" sz="2400" b="1" dirty="0"/>
          </a:p>
        </p:txBody>
      </p:sp>
      <p:sp>
        <p:nvSpPr>
          <p:cNvPr id="1227780" name="Text 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4052" y="323215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27781" name="Text Box 5"/>
          <p:cNvSpPr txBox="1">
            <a:spLocks noChangeArrowheads="1"/>
          </p:cNvSpPr>
          <p:nvPr/>
        </p:nvSpPr>
        <p:spPr bwMode="auto">
          <a:xfrm>
            <a:off x="265908" y="1219201"/>
            <a:ext cx="8687227" cy="4638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+mn-lt"/>
                <a:cs typeface="Comic Sans MS"/>
              </a:rPr>
              <a:t>A </a:t>
            </a:r>
            <a:r>
              <a:rPr lang="en-US" sz="2800" dirty="0">
                <a:solidFill>
                  <a:srgbClr val="0000FF"/>
                </a:solidFill>
                <a:latin typeface="+mn-lt"/>
                <a:cs typeface="Comic Sans MS"/>
              </a:rPr>
              <a:t>quantum circuit </a:t>
            </a:r>
            <a:r>
              <a:rPr lang="en-US" sz="2800" dirty="0">
                <a:solidFill>
                  <a:schemeClr val="accent1"/>
                </a:solidFill>
                <a:latin typeface="+mn-lt"/>
                <a:cs typeface="Comic Sans MS"/>
              </a:rPr>
              <a:t>is an acyclic graph consisting of lines, quantum gates, and measurement gates.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+mn-lt"/>
                <a:cs typeface="Comic Sans MS"/>
              </a:rPr>
              <a:t>No fan-in: logical OR is not a unitary operation.</a:t>
            </a:r>
          </a:p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/>
                </a:solidFill>
                <a:latin typeface="+mn-lt"/>
                <a:cs typeface="Comic Sans MS"/>
              </a:rPr>
              <a:t>No fan-out: in quantum mechanics, it is not possible to make a copy of an unknown quantum state </a:t>
            </a:r>
            <a:r>
              <a:rPr lang="en-US" sz="2800" dirty="0">
                <a:solidFill>
                  <a:srgbClr val="0000FF"/>
                </a:solidFill>
                <a:latin typeface="+mn-lt"/>
                <a:cs typeface="Comic Sans MS"/>
              </a:rPr>
              <a:t>(the no-cloning theorem).</a:t>
            </a:r>
          </a:p>
          <a:p>
            <a:pPr>
              <a:lnSpc>
                <a:spcPct val="120000"/>
              </a:lnSpc>
            </a:pPr>
            <a:endParaRPr lang="en-US" sz="2800" b="1" dirty="0">
              <a:solidFill>
                <a:schemeClr val="accent1"/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endParaRPr lang="en-US" sz="2800" b="1" dirty="0">
              <a:solidFill>
                <a:schemeClr val="accent1"/>
              </a:solidFill>
              <a:latin typeface="+mn-lt"/>
            </a:endParaRPr>
          </a:p>
          <a:p>
            <a:pPr>
              <a:lnSpc>
                <a:spcPct val="120000"/>
              </a:lnSpc>
            </a:pPr>
            <a:endParaRPr lang="en-US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328897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008" name="Rectangl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8238" y="1949450"/>
            <a:ext cx="658812" cy="552450"/>
          </a:xfrm>
          <a:prstGeom prst="rect">
            <a:avLst/>
          </a:prstGeom>
          <a:solidFill>
            <a:srgbClr val="99FF33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13" name="AutoShap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3163" y="3159127"/>
            <a:ext cx="252412" cy="271463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7014" name="AutoShape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0150" y="2124077"/>
            <a:ext cx="198438" cy="187325"/>
          </a:xfrm>
          <a:prstGeom prst="flowChartConnector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6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73025"/>
            <a:ext cx="8964612" cy="8382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  <a:latin typeface="+mn-lt"/>
                <a:cs typeface="Comic Sans MS"/>
              </a:rPr>
              <a:t>Quantum circuit to generate</a:t>
            </a:r>
            <a:br>
              <a:rPr lang="en-US" dirty="0">
                <a:solidFill>
                  <a:schemeClr val="tx1"/>
                </a:solidFill>
                <a:latin typeface="+mn-lt"/>
                <a:cs typeface="Comic Sans MS"/>
              </a:rPr>
            </a:br>
            <a:r>
              <a:rPr lang="en-US" dirty="0">
                <a:solidFill>
                  <a:schemeClr val="tx1"/>
                </a:solidFill>
                <a:latin typeface="+mn-lt"/>
                <a:cs typeface="Comic Sans MS"/>
              </a:rPr>
              <a:t>Einstein-</a:t>
            </a:r>
            <a:r>
              <a:rPr lang="en-US" dirty="0" err="1">
                <a:solidFill>
                  <a:schemeClr val="tx1"/>
                </a:solidFill>
                <a:latin typeface="+mn-lt"/>
                <a:cs typeface="Comic Sans MS"/>
              </a:rPr>
              <a:t>Podolsky</a:t>
            </a:r>
            <a:r>
              <a:rPr lang="en-US" dirty="0">
                <a:solidFill>
                  <a:schemeClr val="tx1"/>
                </a:solidFill>
                <a:latin typeface="+mn-lt"/>
                <a:cs typeface="Comic Sans MS"/>
              </a:rPr>
              <a:t>-Rosen states</a:t>
            </a:r>
          </a:p>
        </p:txBody>
      </p:sp>
      <p:sp>
        <p:nvSpPr>
          <p:cNvPr id="1236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80247"/>
            <a:ext cx="9144000" cy="53292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accent1"/>
                </a:solidFill>
                <a:cs typeface="Comic Sans MS"/>
              </a:rPr>
              <a:t>  Quantum circuit to create EPR states, also known as Bell states: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endParaRPr lang="en-US" sz="16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endParaRPr lang="en-US" sz="16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endParaRPr lang="en-US" sz="16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b="1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b="1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b="1" dirty="0">
              <a:solidFill>
                <a:schemeClr val="accent1"/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b="1" dirty="0">
              <a:solidFill>
                <a:schemeClr val="accent1"/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b="1" dirty="0">
              <a:solidFill>
                <a:schemeClr val="accent1"/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b="1" dirty="0">
              <a:solidFill>
                <a:schemeClr val="accent1"/>
              </a:solidFill>
              <a:latin typeface="Comic Sans MS"/>
              <a:cs typeface="Comic Sans MS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US" sz="2800" dirty="0">
                <a:solidFill>
                  <a:schemeClr val="accent1"/>
                </a:solidFill>
                <a:cs typeface="Comic Sans MS"/>
              </a:rPr>
              <a:t>  Circuit maps</a:t>
            </a:r>
          </a:p>
          <a:p>
            <a:pPr>
              <a:lnSpc>
                <a:spcPct val="80000"/>
              </a:lnSpc>
            </a:pPr>
            <a:endParaRPr lang="en-US" sz="16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endParaRPr lang="en-US" sz="16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endParaRPr lang="en-US" sz="16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</a:pPr>
            <a:endParaRPr lang="en-US" sz="1600" dirty="0">
              <a:solidFill>
                <a:schemeClr val="accent1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000" b="1" dirty="0">
              <a:solidFill>
                <a:schemeClr val="accent1"/>
              </a:solidFill>
            </a:endParaRPr>
          </a:p>
          <a:p>
            <a:pPr>
              <a:buFontTx/>
              <a:buNone/>
            </a:pPr>
            <a:endParaRPr lang="en-US" sz="2400" b="1" dirty="0">
              <a:solidFill>
                <a:schemeClr val="accent1"/>
              </a:solidFill>
              <a:latin typeface="Comic Sans MS"/>
              <a:cs typeface="Comic Sans MS"/>
            </a:endParaRPr>
          </a:p>
          <a:p>
            <a:pPr>
              <a:buFontTx/>
              <a:buNone/>
            </a:pPr>
            <a:r>
              <a:rPr lang="en-US" sz="2800" dirty="0">
                <a:solidFill>
                  <a:schemeClr val="accent1"/>
                </a:solidFill>
                <a:cs typeface="Comic Sans MS"/>
              </a:rPr>
              <a:t>  Each output is an </a:t>
            </a:r>
            <a:r>
              <a:rPr lang="en-US" sz="2800" dirty="0">
                <a:solidFill>
                  <a:srgbClr val="0000FF"/>
                </a:solidFill>
                <a:cs typeface="Comic Sans MS"/>
              </a:rPr>
              <a:t>entangled state</a:t>
            </a:r>
            <a:r>
              <a:rPr lang="en-US" sz="2800" dirty="0">
                <a:solidFill>
                  <a:schemeClr val="accent1"/>
                </a:solidFill>
                <a:cs typeface="Comic Sans MS"/>
              </a:rPr>
              <a:t>, one that cannot be written in a product form.  (Einstein: </a:t>
            </a:r>
            <a:r>
              <a:rPr lang="ja-JP" altLang="en-US" sz="2800" dirty="0">
                <a:solidFill>
                  <a:schemeClr val="accent1"/>
                </a:solidFill>
                <a:cs typeface="Comic Sans MS"/>
              </a:rPr>
              <a:t>“</a:t>
            </a:r>
            <a:r>
              <a:rPr lang="en-US" sz="2800" dirty="0">
                <a:solidFill>
                  <a:schemeClr val="accent1"/>
                </a:solidFill>
                <a:cs typeface="Comic Sans MS"/>
              </a:rPr>
              <a:t>Spooky action at a distance.</a:t>
            </a:r>
            <a:r>
              <a:rPr lang="ja-JP" altLang="en-US" sz="2800" dirty="0">
                <a:solidFill>
                  <a:schemeClr val="accent1"/>
                </a:solidFill>
                <a:cs typeface="Comic Sans MS"/>
              </a:rPr>
              <a:t>”</a:t>
            </a:r>
            <a:r>
              <a:rPr lang="en-US" sz="2800" dirty="0">
                <a:solidFill>
                  <a:schemeClr val="accent1"/>
                </a:solidFill>
                <a:cs typeface="Comic Sans MS"/>
              </a:rPr>
              <a:t>)</a:t>
            </a:r>
          </a:p>
          <a:p>
            <a:pPr marL="0" indent="0">
              <a:lnSpc>
                <a:spcPct val="80000"/>
              </a:lnSpc>
              <a:buNone/>
            </a:pPr>
            <a:endParaRPr lang="en-US" sz="1600" dirty="0"/>
          </a:p>
          <a:p>
            <a:pPr>
              <a:lnSpc>
                <a:spcPct val="80000"/>
              </a:lnSpc>
            </a:pPr>
            <a:endParaRPr lang="en-US" sz="1600" dirty="0"/>
          </a:p>
        </p:txBody>
      </p:sp>
      <p:graphicFrame>
        <p:nvGraphicFramePr>
          <p:cNvPr id="1237012" name="Object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402924"/>
              </p:ext>
            </p:extLst>
          </p:nvPr>
        </p:nvGraphicFramePr>
        <p:xfrm>
          <a:off x="6161090" y="2339975"/>
          <a:ext cx="936625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1" name="Equation" r:id="rId4" imgW="342720" imgH="279360" progId="Equation.3">
                  <p:embed/>
                </p:oleObj>
              </mc:Choice>
              <mc:Fallback>
                <p:oleObj name="Equation" r:id="rId4" imgW="342720" imgH="279360" progId="Equation.3">
                  <p:embed/>
                  <p:pic>
                    <p:nvPicPr>
                      <p:cNvPr id="1237012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1090" y="2339975"/>
                        <a:ext cx="936625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7003" name="Text Box 11"/>
          <p:cNvSpPr txBox="1">
            <a:spLocks noChangeArrowheads="1"/>
          </p:cNvSpPr>
          <p:nvPr/>
        </p:nvSpPr>
        <p:spPr bwMode="auto">
          <a:xfrm>
            <a:off x="2576513" y="1870077"/>
            <a:ext cx="3674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i="1">
                <a:latin typeface="Times New Roman" charset="0"/>
              </a:rPr>
              <a:t>x</a:t>
            </a:r>
          </a:p>
        </p:txBody>
      </p:sp>
      <p:sp>
        <p:nvSpPr>
          <p:cNvPr id="1237009" name="Text Box 17"/>
          <p:cNvSpPr txBox="1">
            <a:spLocks noChangeArrowheads="1"/>
          </p:cNvSpPr>
          <p:nvPr/>
        </p:nvSpPr>
        <p:spPr bwMode="auto">
          <a:xfrm>
            <a:off x="3787775" y="1928815"/>
            <a:ext cx="4812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i="1">
                <a:latin typeface="Times New Roman" charset="0"/>
              </a:rPr>
              <a:t>H</a:t>
            </a:r>
          </a:p>
        </p:txBody>
      </p:sp>
      <p:sp>
        <p:nvSpPr>
          <p:cNvPr id="1237004" name="Text Box 12"/>
          <p:cNvSpPr txBox="1">
            <a:spLocks noChangeArrowheads="1"/>
          </p:cNvSpPr>
          <p:nvPr/>
        </p:nvSpPr>
        <p:spPr bwMode="auto">
          <a:xfrm>
            <a:off x="2565400" y="2890840"/>
            <a:ext cx="36740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 i="1">
                <a:latin typeface="Times New Roman" charset="0"/>
              </a:rPr>
              <a:t>y</a:t>
            </a:r>
          </a:p>
        </p:txBody>
      </p:sp>
      <p:graphicFrame>
        <p:nvGraphicFramePr>
          <p:cNvPr id="1237006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245403611"/>
              </p:ext>
            </p:extLst>
          </p:nvPr>
        </p:nvGraphicFramePr>
        <p:xfrm>
          <a:off x="344488" y="4225925"/>
          <a:ext cx="856615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52" name="Equation" r:id="rId6" imgW="4952880" imgH="444240" progId="Equation.3">
                  <p:embed/>
                </p:oleObj>
              </mc:Choice>
              <mc:Fallback>
                <p:oleObj name="Equation" r:id="rId6" imgW="4952880" imgH="444240" progId="Equation.3">
                  <p:embed/>
                  <p:pic>
                    <p:nvPicPr>
                      <p:cNvPr id="1237006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488" y="4225925"/>
                        <a:ext cx="8566150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7007" name="Lin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3005138" y="2219325"/>
            <a:ext cx="673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010" name="Lin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349750" y="2219325"/>
            <a:ext cx="15573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011" name="Lin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940050" y="3294063"/>
            <a:ext cx="30051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7015" name="Line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116513" y="2219327"/>
            <a:ext cx="0" cy="1209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2258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025"/>
            <a:ext cx="9144000" cy="8382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cs typeface="Comic Sans MS"/>
              </a:rPr>
              <a:t>Shor’s integer factorization algorithm</a:t>
            </a:r>
          </a:p>
        </p:txBody>
      </p:sp>
      <p:sp>
        <p:nvSpPr>
          <p:cNvPr id="71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577" y="1075073"/>
            <a:ext cx="8287966" cy="5029200"/>
          </a:xfrm>
        </p:spPr>
        <p:txBody>
          <a:bodyPr/>
          <a:lstStyle/>
          <a:p>
            <a:pPr>
              <a:spcBef>
                <a:spcPct val="100000"/>
              </a:spcBef>
              <a:buFontTx/>
              <a:buNone/>
              <a:defRPr/>
            </a:pPr>
            <a:r>
              <a:rPr lang="en-US" sz="2400" dirty="0">
                <a:solidFill>
                  <a:srgbClr val="0000FF"/>
                </a:solidFill>
                <a:cs typeface="Comic Sans MS"/>
              </a:rPr>
              <a:t>Problem: </a:t>
            </a:r>
            <a:r>
              <a:rPr lang="en-US" sz="2400" dirty="0">
                <a:solidFill>
                  <a:schemeClr val="accent1"/>
                </a:solidFill>
                <a:cs typeface="Comic Sans MS"/>
              </a:rPr>
              <a:t>Given a composite </a:t>
            </a:r>
            <a:r>
              <a:rPr lang="en-US" sz="2400" i="1" dirty="0">
                <a:solidFill>
                  <a:schemeClr val="accent1"/>
                </a:solidFill>
                <a:cs typeface="Comic Sans MS"/>
              </a:rPr>
              <a:t>n</a:t>
            </a:r>
            <a:r>
              <a:rPr lang="en-US" sz="2400" dirty="0">
                <a:solidFill>
                  <a:schemeClr val="accent1"/>
                </a:solidFill>
                <a:cs typeface="Comic Sans MS"/>
              </a:rPr>
              <a:t>-bit integer, find a prime factor.</a:t>
            </a:r>
          </a:p>
          <a:p>
            <a:pPr>
              <a:spcBef>
                <a:spcPct val="100000"/>
              </a:spcBef>
              <a:buFontTx/>
              <a:buNone/>
              <a:defRPr/>
            </a:pPr>
            <a:r>
              <a:rPr lang="en-US" sz="2400" dirty="0">
                <a:solidFill>
                  <a:schemeClr val="accent1"/>
                </a:solidFill>
                <a:cs typeface="Comic Sans MS"/>
              </a:rPr>
              <a:t>Best-known deterministic algorithm on a classical computer has time complexity </a:t>
            </a:r>
            <a:r>
              <a:rPr lang="en-US" sz="2400" dirty="0">
                <a:solidFill>
                  <a:srgbClr val="0000FF"/>
                </a:solidFill>
                <a:cs typeface="+mn-cs"/>
              </a:rPr>
              <a:t>exp(</a:t>
            </a:r>
            <a:r>
              <a:rPr lang="en-US" sz="2400" i="1" dirty="0">
                <a:solidFill>
                  <a:srgbClr val="0000FF"/>
                </a:solidFill>
                <a:cs typeface="+mn-cs"/>
              </a:rPr>
              <a:t>O</a:t>
            </a:r>
            <a:r>
              <a:rPr lang="en-US" sz="2400" dirty="0">
                <a:solidFill>
                  <a:srgbClr val="0000FF"/>
                </a:solidFill>
                <a:cs typeface="+mn-cs"/>
              </a:rPr>
              <a:t>(</a:t>
            </a:r>
            <a:r>
              <a:rPr lang="en-US" sz="2400" i="1" dirty="0">
                <a:solidFill>
                  <a:srgbClr val="0000FF"/>
                </a:solidFill>
                <a:cs typeface="+mn-cs"/>
              </a:rPr>
              <a:t>n</a:t>
            </a:r>
            <a:r>
              <a:rPr lang="en-US" sz="2400" baseline="30000" dirty="0">
                <a:solidFill>
                  <a:srgbClr val="0000FF"/>
                </a:solidFill>
                <a:cs typeface="+mn-cs"/>
              </a:rPr>
              <a:t>1/3</a:t>
            </a:r>
            <a:r>
              <a:rPr lang="en-US" sz="2400" dirty="0">
                <a:solidFill>
                  <a:srgbClr val="0000FF"/>
                </a:solidFill>
                <a:cs typeface="+mn-cs"/>
              </a:rPr>
              <a:t> log</a:t>
            </a:r>
            <a:r>
              <a:rPr lang="en-US" sz="2400" baseline="30000" dirty="0">
                <a:solidFill>
                  <a:srgbClr val="0000FF"/>
                </a:solidFill>
              </a:rPr>
              <a:t>2</a:t>
            </a:r>
            <a:r>
              <a:rPr lang="en-US" sz="2400" baseline="30000" dirty="0">
                <a:solidFill>
                  <a:srgbClr val="0000FF"/>
                </a:solidFill>
                <a:cs typeface="+mn-cs"/>
              </a:rPr>
              <a:t>/</a:t>
            </a:r>
            <a:r>
              <a:rPr lang="en-US" sz="2400" baseline="30000" dirty="0">
                <a:solidFill>
                  <a:srgbClr val="0000FF"/>
                </a:solidFill>
              </a:rPr>
              <a:t>3</a:t>
            </a:r>
            <a:r>
              <a:rPr lang="en-US" sz="2400" baseline="30000" dirty="0">
                <a:solidFill>
                  <a:srgbClr val="0000FF"/>
                </a:solidFill>
                <a:cs typeface="+mn-cs"/>
              </a:rPr>
              <a:t> </a:t>
            </a:r>
            <a:r>
              <a:rPr lang="en-US" sz="2400" i="1" dirty="0">
                <a:solidFill>
                  <a:srgbClr val="0000FF"/>
                </a:solidFill>
                <a:cs typeface="+mn-cs"/>
              </a:rPr>
              <a:t>n</a:t>
            </a:r>
            <a:r>
              <a:rPr lang="en-US" sz="2400" dirty="0">
                <a:solidFill>
                  <a:srgbClr val="0000FF"/>
                </a:solidFill>
                <a:cs typeface="+mn-cs"/>
              </a:rPr>
              <a:t>)) </a:t>
            </a:r>
            <a:r>
              <a:rPr lang="en-US" sz="2400" dirty="0">
                <a:solidFill>
                  <a:schemeClr val="accent1"/>
                </a:solidFill>
                <a:cs typeface="+mn-cs"/>
              </a:rPr>
              <a:t>.</a:t>
            </a:r>
          </a:p>
          <a:p>
            <a:pPr>
              <a:spcBef>
                <a:spcPct val="100000"/>
              </a:spcBef>
              <a:buFontTx/>
              <a:buNone/>
              <a:defRPr/>
            </a:pPr>
            <a:r>
              <a:rPr lang="en-US" sz="2400" dirty="0">
                <a:solidFill>
                  <a:schemeClr val="accent1"/>
                </a:solidFill>
                <a:cs typeface="Comic Sans MS"/>
              </a:rPr>
              <a:t>A hybrid classical-quantum computer can                          solve this problem in </a:t>
            </a:r>
            <a:r>
              <a:rPr lang="en-US" sz="2400" i="1" dirty="0">
                <a:solidFill>
                  <a:srgbClr val="0000FF"/>
                </a:solidFill>
                <a:cs typeface="+mn-cs"/>
              </a:rPr>
              <a:t>O</a:t>
            </a:r>
            <a:r>
              <a:rPr lang="en-US" sz="2400" dirty="0">
                <a:solidFill>
                  <a:srgbClr val="0000FF"/>
                </a:solidFill>
                <a:cs typeface="+mn-cs"/>
              </a:rPr>
              <a:t>(</a:t>
            </a:r>
            <a:r>
              <a:rPr lang="en-US" sz="2400" i="1" dirty="0">
                <a:solidFill>
                  <a:srgbClr val="0000FF"/>
                </a:solidFill>
                <a:cs typeface="+mn-cs"/>
              </a:rPr>
              <a:t>n</a:t>
            </a:r>
            <a:r>
              <a:rPr lang="en-US" sz="2400" i="1" baseline="30000" dirty="0">
                <a:solidFill>
                  <a:srgbClr val="0000FF"/>
                </a:solidFill>
                <a:cs typeface="+mn-cs"/>
              </a:rPr>
              <a:t>3</a:t>
            </a:r>
            <a:r>
              <a:rPr lang="en-US" sz="2400" dirty="0">
                <a:solidFill>
                  <a:srgbClr val="0000FF"/>
                </a:solidFill>
                <a:cs typeface="+mn-cs"/>
              </a:rPr>
              <a:t>) </a:t>
            </a:r>
            <a:r>
              <a:rPr lang="en-US" sz="2400" dirty="0">
                <a:solidFill>
                  <a:schemeClr val="accent1"/>
                </a:solidFill>
                <a:cs typeface="Comic Sans MS"/>
              </a:rPr>
              <a:t>operations.</a:t>
            </a:r>
          </a:p>
          <a:p>
            <a:pPr>
              <a:spcBef>
                <a:spcPct val="100000"/>
              </a:spcBef>
              <a:buFontTx/>
              <a:buNone/>
              <a:defRPr/>
            </a:pPr>
            <a:endParaRPr lang="en-US" sz="2400" dirty="0">
              <a:solidFill>
                <a:schemeClr val="accent1"/>
              </a:solidFill>
              <a:cs typeface="Comic Sans MS"/>
            </a:endParaRPr>
          </a:p>
        </p:txBody>
      </p:sp>
      <p:sp>
        <p:nvSpPr>
          <p:cNvPr id="714756" name="Text Box 4"/>
          <p:cNvSpPr txBox="1">
            <a:spLocks noChangeArrowheads="1"/>
          </p:cNvSpPr>
          <p:nvPr/>
        </p:nvSpPr>
        <p:spPr bwMode="auto">
          <a:xfrm>
            <a:off x="1447204" y="5292821"/>
            <a:ext cx="709335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400" dirty="0">
                <a:solidFill>
                  <a:schemeClr val="accent1"/>
                </a:solidFill>
                <a:latin typeface="+mn-lt"/>
                <a:cs typeface="Comic Sans MS"/>
              </a:rPr>
              <a:t>Peter </a:t>
            </a:r>
            <a:r>
              <a:rPr lang="en-US" sz="1400" dirty="0" err="1">
                <a:solidFill>
                  <a:schemeClr val="accent1"/>
                </a:solidFill>
                <a:latin typeface="+mn-lt"/>
                <a:cs typeface="Comic Sans MS"/>
              </a:rPr>
              <a:t>Shor</a:t>
            </a:r>
            <a:endParaRPr lang="en-US" sz="1400" dirty="0">
              <a:solidFill>
                <a:schemeClr val="accent1"/>
              </a:solidFill>
              <a:latin typeface="+mn-lt"/>
              <a:cs typeface="Comic Sans MS"/>
            </a:endParaRPr>
          </a:p>
          <a:p>
            <a:pPr algn="r">
              <a:defRPr/>
            </a:pPr>
            <a:r>
              <a:rPr lang="en-US" sz="1400" dirty="0">
                <a:latin typeface="+mn-lt"/>
                <a:cs typeface="Comic Sans MS"/>
              </a:rPr>
              <a:t>Algorithms for Quantum Computation: Discrete Logarithms and Factoring</a:t>
            </a:r>
          </a:p>
          <a:p>
            <a:pPr algn="r">
              <a:defRPr/>
            </a:pPr>
            <a:r>
              <a:rPr lang="en-US" sz="1400" i="1" dirty="0">
                <a:solidFill>
                  <a:schemeClr val="accent1"/>
                </a:solidFill>
                <a:latin typeface="+mn-lt"/>
                <a:cs typeface="Comic Sans MS"/>
              </a:rPr>
              <a:t>Proc. 35</a:t>
            </a:r>
            <a:r>
              <a:rPr lang="en-US" sz="1400" i="1" baseline="30000" dirty="0">
                <a:solidFill>
                  <a:schemeClr val="accent1"/>
                </a:solidFill>
                <a:latin typeface="+mn-lt"/>
                <a:cs typeface="Comic Sans MS"/>
              </a:rPr>
              <a:t>th</a:t>
            </a:r>
            <a:r>
              <a:rPr lang="en-US" sz="1400" i="1" dirty="0">
                <a:solidFill>
                  <a:schemeClr val="accent1"/>
                </a:solidFill>
                <a:latin typeface="+mn-lt"/>
                <a:cs typeface="Comic Sans MS"/>
              </a:rPr>
              <a:t> Annual Symposium on Foundations of Computer Science, </a:t>
            </a:r>
            <a:r>
              <a:rPr lang="en-US" sz="1400" dirty="0">
                <a:solidFill>
                  <a:schemeClr val="accent1"/>
                </a:solidFill>
                <a:latin typeface="+mn-lt"/>
                <a:cs typeface="Comic Sans MS"/>
              </a:rPr>
              <a:t>pp. 124-134, 1994</a:t>
            </a:r>
          </a:p>
        </p:txBody>
      </p:sp>
      <p:pic>
        <p:nvPicPr>
          <p:cNvPr id="714757" name="Pictur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890" y="2825286"/>
            <a:ext cx="1789889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4426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491" name="AutoShap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8354" y="2505075"/>
            <a:ext cx="1424129" cy="914400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6490" name="AutoShap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0718" y="2505075"/>
            <a:ext cx="1424130" cy="914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6485" name="AutoShape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1958" y="2505075"/>
            <a:ext cx="1424129" cy="9144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6489" name="AutoShap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996113" y="2505075"/>
            <a:ext cx="1424130" cy="914400"/>
          </a:xfrm>
          <a:prstGeom prst="roundRect">
            <a:avLst>
              <a:gd name="adj" fmla="val 16667"/>
            </a:avLst>
          </a:prstGeom>
          <a:solidFill>
            <a:srgbClr val="99FF33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" y="73025"/>
            <a:ext cx="8980575" cy="838200"/>
          </a:xfrm>
        </p:spPr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chemeClr val="tx1"/>
                </a:solidFill>
                <a:cs typeface="Comic Sans MS"/>
              </a:rPr>
              <a:t>Quantum computer compilers</a:t>
            </a:r>
          </a:p>
        </p:txBody>
      </p:sp>
      <p:sp>
        <p:nvSpPr>
          <p:cNvPr id="916518" name="Text Box 38"/>
          <p:cNvSpPr txBox="1">
            <a:spLocks noChangeArrowheads="1"/>
          </p:cNvSpPr>
          <p:nvPr/>
        </p:nvSpPr>
        <p:spPr bwMode="auto">
          <a:xfrm>
            <a:off x="3962661" y="914401"/>
            <a:ext cx="518134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1600" b="1" dirty="0">
                <a:solidFill>
                  <a:schemeClr val="accent1"/>
                </a:solidFill>
                <a:latin typeface="Arial" charset="0"/>
              </a:rPr>
              <a:t>QIR: quantum intermediate representation</a:t>
            </a:r>
          </a:p>
          <a:p>
            <a:pPr algn="l">
              <a:defRPr/>
            </a:pPr>
            <a:r>
              <a:rPr lang="en-US" sz="1600" b="1" dirty="0">
                <a:solidFill>
                  <a:schemeClr val="accent1"/>
                </a:solidFill>
                <a:latin typeface="Arial" charset="0"/>
              </a:rPr>
              <a:t>QASM: quantum assembly language</a:t>
            </a:r>
          </a:p>
          <a:p>
            <a:pPr algn="l">
              <a:defRPr/>
            </a:pPr>
            <a:r>
              <a:rPr lang="en-US" sz="1600" b="1" dirty="0">
                <a:solidFill>
                  <a:schemeClr val="accent1"/>
                </a:solidFill>
                <a:latin typeface="Arial" charset="0"/>
              </a:rPr>
              <a:t>QPOL: quantum physical operations language</a:t>
            </a:r>
          </a:p>
        </p:txBody>
      </p:sp>
      <p:sp>
        <p:nvSpPr>
          <p:cNvPr id="916500" name="Text Box 20"/>
          <p:cNvSpPr txBox="1">
            <a:spLocks noChangeArrowheads="1"/>
          </p:cNvSpPr>
          <p:nvPr/>
        </p:nvSpPr>
        <p:spPr bwMode="auto">
          <a:xfrm>
            <a:off x="82493" y="1236665"/>
            <a:ext cx="105088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1"/>
                </a:solidFill>
                <a:latin typeface="Arial" charset="0"/>
              </a:rPr>
              <a:t>quantum</a:t>
            </a:r>
          </a:p>
          <a:p>
            <a:pPr>
              <a:defRPr/>
            </a:pPr>
            <a:r>
              <a:rPr lang="en-US" sz="1600" b="1" dirty="0">
                <a:solidFill>
                  <a:schemeClr val="accent1"/>
                </a:solidFill>
                <a:latin typeface="Arial" charset="0"/>
              </a:rPr>
              <a:t>source</a:t>
            </a:r>
          </a:p>
          <a:p>
            <a:pPr>
              <a:defRPr/>
            </a:pPr>
            <a:r>
              <a:rPr lang="en-US" sz="1600" b="1" dirty="0">
                <a:solidFill>
                  <a:schemeClr val="accent1"/>
                </a:solidFill>
                <a:latin typeface="Arial" charset="0"/>
              </a:rPr>
              <a:t>program</a:t>
            </a:r>
          </a:p>
        </p:txBody>
      </p:sp>
      <p:sp>
        <p:nvSpPr>
          <p:cNvPr id="916529" name="Text Box 49"/>
          <p:cNvSpPr txBox="1">
            <a:spLocks noChangeArrowheads="1"/>
          </p:cNvSpPr>
          <p:nvPr/>
        </p:nvSpPr>
        <p:spPr bwMode="auto">
          <a:xfrm>
            <a:off x="1754092" y="3895726"/>
            <a:ext cx="43845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/>
              <a:t>Quantum Computer Compiler</a:t>
            </a:r>
          </a:p>
        </p:txBody>
      </p:sp>
      <p:sp>
        <p:nvSpPr>
          <p:cNvPr id="916488" name="Text Box 8"/>
          <p:cNvSpPr txBox="1">
            <a:spLocks noChangeArrowheads="1"/>
          </p:cNvSpPr>
          <p:nvPr/>
        </p:nvSpPr>
        <p:spPr bwMode="auto">
          <a:xfrm>
            <a:off x="1361875" y="2660651"/>
            <a:ext cx="71045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latin typeface="Arial" charset="0"/>
              </a:rPr>
              <a:t>Front</a:t>
            </a:r>
          </a:p>
          <a:p>
            <a:pPr>
              <a:defRPr/>
            </a:pPr>
            <a:r>
              <a:rPr lang="en-US" sz="1600" b="1" dirty="0">
                <a:latin typeface="Arial" charset="0"/>
              </a:rPr>
              <a:t>End</a:t>
            </a:r>
          </a:p>
        </p:txBody>
      </p:sp>
      <p:sp>
        <p:nvSpPr>
          <p:cNvPr id="916501" name="Text Box 21"/>
          <p:cNvSpPr txBox="1">
            <a:spLocks noChangeArrowheads="1"/>
          </p:cNvSpPr>
          <p:nvPr/>
        </p:nvSpPr>
        <p:spPr bwMode="auto">
          <a:xfrm>
            <a:off x="2449816" y="2378075"/>
            <a:ext cx="55656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accent1"/>
                </a:solidFill>
                <a:latin typeface="Arial" charset="0"/>
              </a:rPr>
              <a:t>QIR</a:t>
            </a:r>
          </a:p>
        </p:txBody>
      </p:sp>
      <p:sp>
        <p:nvSpPr>
          <p:cNvPr id="916492" name="Text Box 12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1490" y="2538415"/>
            <a:ext cx="15585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latin typeface="Arial" charset="0"/>
              </a:rPr>
              <a:t>Technology</a:t>
            </a:r>
          </a:p>
          <a:p>
            <a:pPr>
              <a:defRPr/>
            </a:pPr>
            <a:r>
              <a:rPr lang="en-US" sz="1600" b="1" dirty="0">
                <a:latin typeface="Arial" charset="0"/>
              </a:rPr>
              <a:t>Independent</a:t>
            </a:r>
          </a:p>
          <a:p>
            <a:pPr>
              <a:defRPr/>
            </a:pPr>
            <a:r>
              <a:rPr lang="en-US" sz="1600" b="1" dirty="0" err="1">
                <a:latin typeface="Arial" charset="0"/>
              </a:rPr>
              <a:t>CG+Optimizer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916502" name="Text Box 22"/>
          <p:cNvSpPr txBox="1">
            <a:spLocks noChangeArrowheads="1"/>
          </p:cNvSpPr>
          <p:nvPr/>
        </p:nvSpPr>
        <p:spPr bwMode="auto">
          <a:xfrm>
            <a:off x="4477838" y="2378075"/>
            <a:ext cx="8002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chemeClr val="accent1"/>
                </a:solidFill>
                <a:latin typeface="Arial" charset="0"/>
              </a:rPr>
              <a:t>QASM</a:t>
            </a:r>
          </a:p>
        </p:txBody>
      </p:sp>
      <p:sp>
        <p:nvSpPr>
          <p:cNvPr id="916493" name="Text Box 13"/>
          <p:cNvSpPr txBox="1">
            <a:spLocks noChangeArrowheads="1"/>
          </p:cNvSpPr>
          <p:nvPr/>
        </p:nvSpPr>
        <p:spPr bwMode="auto">
          <a:xfrm>
            <a:off x="5190680" y="2538415"/>
            <a:ext cx="15585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latin typeface="Arial" charset="0"/>
              </a:rPr>
              <a:t>Technology</a:t>
            </a:r>
          </a:p>
          <a:p>
            <a:pPr>
              <a:defRPr/>
            </a:pPr>
            <a:r>
              <a:rPr lang="en-US" sz="1600" b="1" dirty="0">
                <a:latin typeface="Arial" charset="0"/>
              </a:rPr>
              <a:t>Dependent</a:t>
            </a:r>
          </a:p>
          <a:p>
            <a:pPr>
              <a:defRPr/>
            </a:pPr>
            <a:r>
              <a:rPr lang="en-US" sz="1600" b="1" dirty="0" err="1">
                <a:latin typeface="Arial" charset="0"/>
              </a:rPr>
              <a:t>CG+Optimizer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916504" name="Text Box 24"/>
          <p:cNvSpPr txBox="1">
            <a:spLocks noChangeArrowheads="1"/>
          </p:cNvSpPr>
          <p:nvPr/>
        </p:nvSpPr>
        <p:spPr bwMode="auto">
          <a:xfrm>
            <a:off x="6628817" y="2378075"/>
            <a:ext cx="7623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>
                <a:solidFill>
                  <a:schemeClr val="accent1"/>
                </a:solidFill>
                <a:latin typeface="Arial" charset="0"/>
              </a:rPr>
              <a:t>QPOL</a:t>
            </a:r>
          </a:p>
        </p:txBody>
      </p:sp>
      <p:sp>
        <p:nvSpPr>
          <p:cNvPr id="916494" name="Text Box 14"/>
          <p:cNvSpPr txBox="1">
            <a:spLocks noChangeArrowheads="1"/>
          </p:cNvSpPr>
          <p:nvPr/>
        </p:nvSpPr>
        <p:spPr bwMode="auto">
          <a:xfrm>
            <a:off x="7464616" y="2660651"/>
            <a:ext cx="1338828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latin typeface="Arial" charset="0"/>
              </a:rPr>
              <a:t>Technology</a:t>
            </a:r>
          </a:p>
          <a:p>
            <a:pPr>
              <a:defRPr/>
            </a:pPr>
            <a:r>
              <a:rPr lang="en-US" sz="1600" b="1" dirty="0">
                <a:latin typeface="Arial" charset="0"/>
              </a:rPr>
              <a:t>Simulator</a:t>
            </a:r>
          </a:p>
        </p:txBody>
      </p:sp>
      <p:grpSp>
        <p:nvGrpSpPr>
          <p:cNvPr id="916530" name="Group 50" descr="Abstractions&#10;Green is Quantum Mechanics&#10;Yellow and Red are Quantum Circuits&#10;Blue is Quantum Device"/>
          <p:cNvGrpSpPr>
            <a:grpSpLocks/>
          </p:cNvGrpSpPr>
          <p:nvPr/>
        </p:nvGrpSpPr>
        <p:grpSpPr bwMode="auto">
          <a:xfrm>
            <a:off x="0" y="4556128"/>
            <a:ext cx="2319074" cy="1249363"/>
            <a:chOff x="0" y="2870"/>
            <a:chExt cx="1490" cy="787"/>
          </a:xfrm>
        </p:grpSpPr>
        <p:sp>
          <p:nvSpPr>
            <p:cNvPr id="916505" name="Rectangle 25"/>
            <p:cNvSpPr>
              <a:spLocks noChangeArrowheads="1"/>
            </p:cNvSpPr>
            <p:nvPr/>
          </p:nvSpPr>
          <p:spPr bwMode="auto">
            <a:xfrm>
              <a:off x="63" y="3208"/>
              <a:ext cx="711" cy="449"/>
            </a:xfrm>
            <a:prstGeom prst="rect">
              <a:avLst/>
            </a:prstGeom>
            <a:solidFill>
              <a:srgbClr val="99FF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6506" name="Text Box 26"/>
            <p:cNvSpPr txBox="1">
              <a:spLocks noChangeArrowheads="1"/>
            </p:cNvSpPr>
            <p:nvPr/>
          </p:nvSpPr>
          <p:spPr bwMode="auto">
            <a:xfrm>
              <a:off x="18" y="3231"/>
              <a:ext cx="810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Arial" charset="0"/>
                </a:rPr>
                <a:t>quantum</a:t>
              </a:r>
            </a:p>
            <a:p>
              <a:pPr>
                <a:defRPr/>
              </a:pPr>
              <a:r>
                <a:rPr lang="en-US" sz="1600" b="1" dirty="0">
                  <a:latin typeface="Arial" charset="0"/>
                </a:rPr>
                <a:t>mechanics</a:t>
              </a:r>
            </a:p>
          </p:txBody>
        </p:sp>
        <p:sp>
          <p:nvSpPr>
            <p:cNvPr id="916519" name="Text Box 39"/>
            <p:cNvSpPr txBox="1">
              <a:spLocks noChangeArrowheads="1"/>
            </p:cNvSpPr>
            <p:nvPr/>
          </p:nvSpPr>
          <p:spPr bwMode="auto">
            <a:xfrm>
              <a:off x="0" y="2870"/>
              <a:ext cx="149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000" b="1" dirty="0">
                  <a:latin typeface="Arial" charset="0"/>
                </a:rPr>
                <a:t>ABSTRACTIONS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B3DA5D1-45E7-6F47-B028-D9AF51B9D1D3}"/>
              </a:ext>
            </a:extLst>
          </p:cNvPr>
          <p:cNvSpPr txBox="1"/>
          <p:nvPr/>
        </p:nvSpPr>
        <p:spPr>
          <a:xfrm>
            <a:off x="3606661" y="5997390"/>
            <a:ext cx="53080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en-US" sz="1200" dirty="0">
                <a:solidFill>
                  <a:schemeClr val="accent1"/>
                </a:solidFill>
                <a:latin typeface="+mn-lt"/>
              </a:rPr>
              <a:t>K. </a:t>
            </a:r>
            <a:r>
              <a:rPr lang="en-US" sz="1200" dirty="0" err="1">
                <a:solidFill>
                  <a:schemeClr val="accent1"/>
                </a:solidFill>
                <a:latin typeface="+mn-lt"/>
              </a:rPr>
              <a:t>Svore</a:t>
            </a:r>
            <a:r>
              <a:rPr lang="en-US" sz="1200" dirty="0">
                <a:solidFill>
                  <a:schemeClr val="accent1"/>
                </a:solidFill>
                <a:latin typeface="+mn-lt"/>
              </a:rPr>
              <a:t>, A. Aho, A. Cross, I. Chuang, I. Markov</a:t>
            </a:r>
          </a:p>
          <a:p>
            <a:pPr algn="r">
              <a:defRPr/>
            </a:pPr>
            <a:r>
              <a:rPr lang="en-US" sz="1200" dirty="0">
                <a:latin typeface="+mn-lt"/>
              </a:rPr>
              <a:t>A Layered Software Architecture for Quantum Computing Design Tools</a:t>
            </a:r>
          </a:p>
          <a:p>
            <a:pPr algn="r">
              <a:defRPr/>
            </a:pPr>
            <a:r>
              <a:rPr lang="en-US" sz="1200" i="1" dirty="0">
                <a:solidFill>
                  <a:schemeClr val="accent1"/>
                </a:solidFill>
                <a:latin typeface="+mn-lt"/>
              </a:rPr>
              <a:t>IEEE Computer</a:t>
            </a:r>
            <a:r>
              <a:rPr lang="en-US" sz="1200" dirty="0">
                <a:solidFill>
                  <a:schemeClr val="accent1"/>
                </a:solidFill>
                <a:latin typeface="+mn-lt"/>
              </a:rPr>
              <a:t>, 39(1), pp.74-83, 2006</a:t>
            </a:r>
          </a:p>
        </p:txBody>
      </p:sp>
      <p:grpSp>
        <p:nvGrpSpPr>
          <p:cNvPr id="916524" name="Group 4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2168101" y="5064125"/>
            <a:ext cx="1106618" cy="712788"/>
            <a:chOff x="1375" y="2742"/>
            <a:chExt cx="711" cy="449"/>
          </a:xfrm>
        </p:grpSpPr>
        <p:sp>
          <p:nvSpPr>
            <p:cNvPr id="916507" name="Rectangle 27"/>
            <p:cNvSpPr>
              <a:spLocks noChangeArrowheads="1"/>
            </p:cNvSpPr>
            <p:nvPr/>
          </p:nvSpPr>
          <p:spPr bwMode="auto">
            <a:xfrm>
              <a:off x="1375" y="2742"/>
              <a:ext cx="711" cy="44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6511" name="Text Box 31"/>
            <p:cNvSpPr txBox="1">
              <a:spLocks noChangeArrowheads="1"/>
            </p:cNvSpPr>
            <p:nvPr/>
          </p:nvSpPr>
          <p:spPr bwMode="auto">
            <a:xfrm>
              <a:off x="1404" y="2773"/>
              <a:ext cx="6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latin typeface="Arial" charset="0"/>
                </a:rPr>
                <a:t>quantum</a:t>
              </a:r>
            </a:p>
            <a:p>
              <a:pPr>
                <a:defRPr/>
              </a:pPr>
              <a:r>
                <a:rPr lang="en-US" sz="1600" b="1">
                  <a:latin typeface="Arial" charset="0"/>
                </a:rPr>
                <a:t>circuit</a:t>
              </a:r>
            </a:p>
          </p:txBody>
        </p:sp>
      </p:grpSp>
      <p:sp>
        <p:nvSpPr>
          <p:cNvPr id="916495" name="Lin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13621" y="2944813"/>
            <a:ext cx="47471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16496" name="Line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2412460" y="2944813"/>
            <a:ext cx="68638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16497" name="Lin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4535424" y="2971800"/>
            <a:ext cx="725294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16498" name="Lin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6684850" y="2971800"/>
            <a:ext cx="69883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16499" name="Line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>
            <a:off x="513620" y="2151063"/>
            <a:ext cx="0" cy="7937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916525" name="Group 4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4340871" y="5078416"/>
            <a:ext cx="1106618" cy="712787"/>
            <a:chOff x="2835" y="2742"/>
            <a:chExt cx="711" cy="449"/>
          </a:xfrm>
          <a:solidFill>
            <a:srgbClr val="FF0000"/>
          </a:solidFill>
        </p:grpSpPr>
        <p:sp>
          <p:nvSpPr>
            <p:cNvPr id="916508" name="Rectangle 28"/>
            <p:cNvSpPr>
              <a:spLocks noChangeArrowheads="1"/>
            </p:cNvSpPr>
            <p:nvPr/>
          </p:nvSpPr>
          <p:spPr bwMode="auto">
            <a:xfrm>
              <a:off x="2835" y="2742"/>
              <a:ext cx="711" cy="449"/>
            </a:xfrm>
            <a:prstGeom prst="rect">
              <a:avLst/>
            </a:prstGeom>
            <a:grp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6512" name="Text Box 32"/>
            <p:cNvSpPr txBox="1">
              <a:spLocks noChangeArrowheads="1"/>
            </p:cNvSpPr>
            <p:nvPr/>
          </p:nvSpPr>
          <p:spPr bwMode="auto">
            <a:xfrm>
              <a:off x="2863" y="2774"/>
              <a:ext cx="675" cy="36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 dirty="0">
                  <a:latin typeface="Arial" charset="0"/>
                </a:rPr>
                <a:t>quantum</a:t>
              </a:r>
            </a:p>
            <a:p>
              <a:pPr>
                <a:defRPr/>
              </a:pPr>
              <a:r>
                <a:rPr lang="en-US" sz="1600" b="1" dirty="0">
                  <a:latin typeface="Arial" charset="0"/>
                </a:rPr>
                <a:t>circuit</a:t>
              </a:r>
            </a:p>
          </p:txBody>
        </p:sp>
      </p:grpSp>
      <p:grpSp>
        <p:nvGrpSpPr>
          <p:cNvPr id="916526" name="Group 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/>
        </p:nvGrpSpPr>
        <p:grpSpPr bwMode="auto">
          <a:xfrm>
            <a:off x="6480958" y="5092700"/>
            <a:ext cx="1106619" cy="712788"/>
            <a:chOff x="4210" y="2742"/>
            <a:chExt cx="711" cy="449"/>
          </a:xfrm>
        </p:grpSpPr>
        <p:sp>
          <p:nvSpPr>
            <p:cNvPr id="916509" name="Rectangle 29"/>
            <p:cNvSpPr>
              <a:spLocks noChangeArrowheads="1"/>
            </p:cNvSpPr>
            <p:nvPr/>
          </p:nvSpPr>
          <p:spPr bwMode="auto">
            <a:xfrm>
              <a:off x="4210" y="2742"/>
              <a:ext cx="711" cy="449"/>
            </a:xfrm>
            <a:prstGeom prst="rect">
              <a:avLst/>
            </a:prstGeom>
            <a:solidFill>
              <a:srgbClr val="66CC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6513" name="Text Box 33"/>
            <p:cNvSpPr txBox="1">
              <a:spLocks noChangeArrowheads="1"/>
            </p:cNvSpPr>
            <p:nvPr/>
          </p:nvSpPr>
          <p:spPr bwMode="auto">
            <a:xfrm>
              <a:off x="4239" y="2774"/>
              <a:ext cx="6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b="1">
                  <a:latin typeface="Arial" charset="0"/>
                </a:rPr>
                <a:t>quantum</a:t>
              </a:r>
            </a:p>
            <a:p>
              <a:pPr>
                <a:defRPr/>
              </a:pPr>
              <a:r>
                <a:rPr lang="en-US" sz="1600" b="1">
                  <a:latin typeface="Arial" charset="0"/>
                </a:rPr>
                <a:t>device</a:t>
              </a:r>
            </a:p>
          </p:txBody>
        </p:sp>
      </p:grpSp>
      <p:sp>
        <p:nvSpPr>
          <p:cNvPr id="916528" name="Rectangle 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481" y="2206625"/>
            <a:ext cx="6445157" cy="1639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16483" name="Rectangl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6341805"/>
            <a:ext cx="45719" cy="146307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06569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>
                <a:solidFill>
                  <a:srgbClr val="000000"/>
                </a:solidFill>
              </a:rPr>
              <a:t>Conclusion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42970"/>
            <a:ext cx="8839200" cy="4525963"/>
          </a:xfrm>
        </p:spPr>
        <p:txBody>
          <a:bodyPr>
            <a:normAutofit/>
          </a:bodyPr>
          <a:lstStyle/>
          <a:p>
            <a:pPr marL="284163" lvl="1" indent="0">
              <a:buNone/>
            </a:pPr>
            <a:endParaRPr lang="en-US" sz="2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30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accent1"/>
                </a:solidFill>
              </a:rPr>
              <a:t>Abstractions and algorithms, the two pillars of computer science and computational thinking, have transformed the field of compiler design from an art to a science.</a:t>
            </a:r>
          </a:p>
          <a:p>
            <a:pPr marL="0" indent="0" algn="ctr">
              <a:buNone/>
            </a:pPr>
            <a:endParaRPr lang="en-US" sz="3000" dirty="0">
              <a:solidFill>
                <a:schemeClr val="accent1"/>
              </a:solidFill>
            </a:endParaRPr>
          </a:p>
          <a:p>
            <a:pPr marL="284163" lvl="1" indent="0">
              <a:buNone/>
            </a:pP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477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" y="73025"/>
            <a:ext cx="8965011" cy="8382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cs typeface="+mj-cs"/>
              </a:rPr>
              <a:t>  </a:t>
            </a:r>
            <a:r>
              <a:rPr lang="en-US" dirty="0">
                <a:solidFill>
                  <a:schemeClr val="tx1"/>
                </a:solidFill>
                <a:cs typeface="+mj-cs"/>
              </a:rPr>
              <a:t>The i</a:t>
            </a:r>
            <a:r>
              <a:rPr lang="en-US" dirty="0">
                <a:solidFill>
                  <a:schemeClr val="tx1"/>
                </a:solidFill>
              </a:rPr>
              <a:t>mportance</a:t>
            </a:r>
            <a:r>
              <a:rPr lang="en-US" dirty="0">
                <a:solidFill>
                  <a:schemeClr val="tx1"/>
                </a:solidFill>
                <a:cs typeface="+mj-cs"/>
              </a:rPr>
              <a:t> of computational thinking</a:t>
            </a:r>
          </a:p>
        </p:txBody>
      </p:sp>
      <p:sp>
        <p:nvSpPr>
          <p:cNvPr id="967683" name="Text Box 3"/>
          <p:cNvSpPr txBox="1">
            <a:spLocks noChangeArrowheads="1"/>
          </p:cNvSpPr>
          <p:nvPr/>
        </p:nvSpPr>
        <p:spPr bwMode="auto">
          <a:xfrm>
            <a:off x="2599230" y="1600198"/>
            <a:ext cx="593517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Computational thinking </a:t>
            </a:r>
            <a:r>
              <a:rPr lang="en-US" dirty="0">
                <a:solidFill>
                  <a:schemeClr val="accent1"/>
                </a:solidFill>
                <a:latin typeface="Arial" charset="0"/>
              </a:rPr>
              <a:t>is a fundamental skill for everyone, not just for computer scientists. To reading, writing, and arithmetic, we should add computational thinking to every child</a:t>
            </a:r>
            <a:r>
              <a:rPr lang="en-US" dirty="0">
                <a:solidFill>
                  <a:schemeClr val="accent1"/>
                </a:solidFill>
                <a:latin typeface="Arial"/>
              </a:rPr>
              <a:t>’</a:t>
            </a:r>
            <a:r>
              <a:rPr lang="en-US" dirty="0">
                <a:solidFill>
                  <a:schemeClr val="accent1"/>
                </a:solidFill>
                <a:latin typeface="Arial" charset="0"/>
              </a:rPr>
              <a:t>s analytical ability. </a:t>
            </a:r>
          </a:p>
        </p:txBody>
      </p:sp>
      <p:pic>
        <p:nvPicPr>
          <p:cNvPr id="96768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4" y="1257300"/>
            <a:ext cx="1710511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D35684C-4DD9-3646-A2B3-3EF16CEEA4BF}"/>
              </a:ext>
            </a:extLst>
          </p:cNvPr>
          <p:cNvSpPr txBox="1"/>
          <p:nvPr/>
        </p:nvSpPr>
        <p:spPr>
          <a:xfrm>
            <a:off x="5899747" y="5755339"/>
            <a:ext cx="30714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accent1"/>
                </a:solidFill>
                <a:latin typeface="Arial" charset="0"/>
              </a:rPr>
              <a:t>Jeannette M. Wing</a:t>
            </a:r>
          </a:p>
          <a:p>
            <a:pPr algn="r"/>
            <a:r>
              <a:rPr lang="en-US" sz="1400" dirty="0">
                <a:latin typeface="Arial" charset="0"/>
              </a:rPr>
              <a:t>Computational Thinking</a:t>
            </a:r>
          </a:p>
          <a:p>
            <a:pPr algn="r"/>
            <a:r>
              <a:rPr lang="en-US" sz="1400" i="1" dirty="0">
                <a:solidFill>
                  <a:schemeClr val="accent1"/>
                </a:solidFill>
                <a:latin typeface="Arial" charset="0"/>
              </a:rPr>
              <a:t>Comm. ACM</a:t>
            </a:r>
            <a:r>
              <a:rPr lang="en-US" sz="1400" dirty="0">
                <a:solidFill>
                  <a:schemeClr val="accent1"/>
                </a:solidFill>
                <a:latin typeface="Arial" charset="0"/>
              </a:rPr>
              <a:t>, 49(3), pp. 33-35, 2006</a:t>
            </a:r>
          </a:p>
        </p:txBody>
      </p:sp>
    </p:spTree>
    <p:extLst>
      <p:ext uri="{BB962C8B-B14F-4D97-AF65-F5344CB8AC3E}">
        <p14:creationId xmlns:p14="http://schemas.microsoft.com/office/powerpoint/2010/main" val="2800697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2999" y="73025"/>
            <a:ext cx="8951003" cy="8382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cs typeface="+mj-cs"/>
              </a:rPr>
              <a:t>Computational thinking</a:t>
            </a:r>
          </a:p>
        </p:txBody>
      </p:sp>
      <p:sp>
        <p:nvSpPr>
          <p:cNvPr id="96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483" y="1050928"/>
            <a:ext cx="5411820" cy="4805363"/>
          </a:xfrm>
        </p:spPr>
        <p:txBody>
          <a:bodyPr/>
          <a:lstStyle/>
          <a:p>
            <a:pPr marL="342900" indent="-342900">
              <a:spcBef>
                <a:spcPct val="60000"/>
              </a:spcBef>
              <a:buNone/>
              <a:defRPr/>
            </a:pPr>
            <a:r>
              <a:rPr lang="en-US" sz="2800" b="1" dirty="0">
                <a:cs typeface="+mn-cs"/>
              </a:rPr>
              <a:t>   </a:t>
            </a:r>
            <a:r>
              <a:rPr lang="en-US" sz="2800" dirty="0">
                <a:solidFill>
                  <a:schemeClr val="accent1"/>
                </a:solidFill>
                <a:cs typeface="+mn-cs"/>
              </a:rPr>
              <a:t>The thought processes involved in formulating problems using </a:t>
            </a:r>
            <a:r>
              <a:rPr lang="en-US" sz="2800" dirty="0">
                <a:solidFill>
                  <a:srgbClr val="0000FF"/>
                </a:solidFill>
                <a:cs typeface="+mn-cs"/>
              </a:rPr>
              <a:t>abstractions</a:t>
            </a:r>
            <a:r>
              <a:rPr lang="en-US" sz="2800" dirty="0">
                <a:solidFill>
                  <a:schemeClr val="accent1"/>
                </a:solidFill>
                <a:cs typeface="+mn-cs"/>
              </a:rPr>
              <a:t> so that their solutions can be represented as computational steps and</a:t>
            </a:r>
            <a:r>
              <a:rPr lang="en-US" sz="2800" dirty="0">
                <a:solidFill>
                  <a:srgbClr val="0000FF"/>
                </a:solidFill>
                <a:cs typeface="+mn-cs"/>
              </a:rPr>
              <a:t> algorithms</a:t>
            </a:r>
            <a:r>
              <a:rPr lang="en-US" sz="2800" dirty="0">
                <a:cs typeface="+mn-cs"/>
              </a:rPr>
              <a:t>.</a:t>
            </a:r>
          </a:p>
        </p:txBody>
      </p:sp>
      <p:pic>
        <p:nvPicPr>
          <p:cNvPr id="13315" name="Picture 4">
            <a:hlinkClick r:id="rId3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22" y="1143003"/>
            <a:ext cx="2336194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9733" name="Rectangle 5"/>
          <p:cNvSpPr>
            <a:spLocks noChangeArrowheads="1"/>
          </p:cNvSpPr>
          <p:nvPr/>
        </p:nvSpPr>
        <p:spPr bwMode="auto">
          <a:xfrm>
            <a:off x="1067322" y="5855551"/>
            <a:ext cx="788952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defRPr/>
            </a:pPr>
            <a:r>
              <a:rPr lang="en-US" sz="1400" dirty="0">
                <a:solidFill>
                  <a:schemeClr val="accent1"/>
                </a:solidFill>
                <a:latin typeface="Arial" charset="0"/>
              </a:rPr>
              <a:t>Alfred V. Aho</a:t>
            </a:r>
          </a:p>
          <a:p>
            <a:pPr algn="r">
              <a:defRPr/>
            </a:pPr>
            <a:r>
              <a:rPr lang="en-US" sz="1400" dirty="0">
                <a:latin typeface="Arial" charset="0"/>
              </a:rPr>
              <a:t>Computation and Computational Thinking</a:t>
            </a:r>
          </a:p>
          <a:p>
            <a:pPr algn="r">
              <a:defRPr/>
            </a:pPr>
            <a:r>
              <a:rPr lang="en-US" sz="1400" i="1" dirty="0">
                <a:solidFill>
                  <a:schemeClr val="accent1"/>
                </a:solidFill>
                <a:latin typeface="Arial" charset="0"/>
              </a:rPr>
              <a:t>The Computer Journal</a:t>
            </a:r>
            <a:r>
              <a:rPr lang="en-US" sz="1400" dirty="0">
                <a:solidFill>
                  <a:schemeClr val="accent1"/>
                </a:solidFill>
                <a:latin typeface="Arial" charset="0"/>
              </a:rPr>
              <a:t>, 55(7), pp. 832-835, 2012</a:t>
            </a:r>
          </a:p>
          <a:p>
            <a:pPr algn="r">
              <a:defRPr/>
            </a:pPr>
            <a:endParaRPr lang="en-US" dirty="0">
              <a:solidFill>
                <a:schemeClr val="accent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55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What is an abstraction?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642" y="789751"/>
            <a:ext cx="88392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3200" dirty="0">
                <a:solidFill>
                  <a:schemeClr val="accent1"/>
                </a:solidFill>
              </a:rPr>
              <a:t>A mathematical model with two components:</a:t>
            </a:r>
          </a:p>
          <a:p>
            <a:pPr marL="798513" lvl="1" indent="-514350">
              <a:lnSpc>
                <a:spcPct val="2000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A data model</a:t>
            </a:r>
          </a:p>
          <a:p>
            <a:pPr marL="798513" lvl="1" indent="-514350">
              <a:buFont typeface="+mj-lt"/>
              <a:buAutoNum type="arabicPeriod"/>
            </a:pPr>
            <a:r>
              <a:rPr lang="en-US" sz="3200" dirty="0">
                <a:solidFill>
                  <a:schemeClr val="accent1"/>
                </a:solidFill>
              </a:rPr>
              <a:t>A set of operations for manipulating the data in that model (the “programming language” of the abstraction)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6CC076-DAEC-404D-8D49-ED4F3300B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3254" y="5855551"/>
            <a:ext cx="788952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>
              <a:defRPr/>
            </a:pPr>
            <a:r>
              <a:rPr lang="en-US" sz="1400" dirty="0">
                <a:solidFill>
                  <a:schemeClr val="accent1"/>
                </a:solidFill>
                <a:latin typeface="Arial" charset="0"/>
              </a:rPr>
              <a:t>Alfred Aho and Jeffrey Ullman</a:t>
            </a:r>
          </a:p>
          <a:p>
            <a:pPr algn="r">
              <a:defRPr/>
            </a:pPr>
            <a:r>
              <a:rPr lang="en-US" sz="1400" dirty="0">
                <a:latin typeface="Arial" charset="0"/>
              </a:rPr>
              <a:t>Abstractions, Their Algorithms, and Their Compilers</a:t>
            </a:r>
          </a:p>
          <a:p>
            <a:pPr algn="r">
              <a:defRPr/>
            </a:pPr>
            <a:r>
              <a:rPr lang="en-US" sz="1400" i="1" dirty="0">
                <a:solidFill>
                  <a:schemeClr val="accent1"/>
                </a:solidFill>
                <a:latin typeface="Arial" charset="0"/>
              </a:rPr>
              <a:t>Comm. ACM, </a:t>
            </a:r>
            <a:r>
              <a:rPr lang="en-US" sz="1400" dirty="0">
                <a:solidFill>
                  <a:schemeClr val="accent1"/>
                </a:solidFill>
                <a:latin typeface="Arial" charset="0"/>
              </a:rPr>
              <a:t>65(2), pp. 76-91, 2022</a:t>
            </a:r>
          </a:p>
          <a:p>
            <a:pPr algn="r">
              <a:defRPr/>
            </a:pPr>
            <a:endParaRPr lang="en-US" dirty="0">
              <a:solidFill>
                <a:schemeClr val="accent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342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Example: the Dictionary abstraction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042969"/>
                <a:ext cx="8839200" cy="503917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>
                    <a:solidFill>
                      <a:srgbClr val="0000FF"/>
                    </a:solidFill>
                  </a:rPr>
                  <a:t>Data model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>
                    <a:solidFill>
                      <a:schemeClr val="accent1"/>
                    </a:solidFill>
                  </a:rPr>
                  <a:t> a universal set </a:t>
                </a:r>
                <a:r>
                  <a:rPr lang="en-US" sz="2400" i="1" dirty="0">
                    <a:solidFill>
                      <a:schemeClr val="accent1"/>
                    </a:solidFill>
                  </a:rPr>
                  <a:t>U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of elements and a subset </a:t>
                </a:r>
                <a:r>
                  <a:rPr lang="en-US" sz="2400" i="1" dirty="0">
                    <a:solidFill>
                      <a:schemeClr val="accent1"/>
                    </a:solidFill>
                  </a:rPr>
                  <a:t>S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of</a:t>
                </a:r>
                <a:r>
                  <a:rPr lang="en-US" sz="2400" i="1" dirty="0">
                    <a:solidFill>
                      <a:schemeClr val="accent1"/>
                    </a:solidFill>
                  </a:rPr>
                  <a:t> U</a:t>
                </a:r>
                <a:endParaRPr lang="en-US" sz="24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0000FF"/>
                    </a:solidFill>
                  </a:rPr>
                  <a:t>Operations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400" i="1" dirty="0">
                    <a:solidFill>
                      <a:schemeClr val="accent1"/>
                    </a:solidFill>
                  </a:rPr>
                  <a:t>insert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(</a:t>
                </a:r>
                <a:r>
                  <a:rPr lang="en-US" sz="2400" i="1" dirty="0">
                    <a:solidFill>
                      <a:schemeClr val="accent1"/>
                    </a:solidFill>
                  </a:rPr>
                  <a:t>x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): </a:t>
                </a:r>
                <a:r>
                  <a:rPr lang="en-US" sz="2400" i="1" dirty="0">
                    <a:solidFill>
                      <a:schemeClr val="accent1"/>
                    </a:solidFill>
                  </a:rPr>
                  <a:t>S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sz="2400" i="1" dirty="0">
                    <a:solidFill>
                      <a:schemeClr val="accent1"/>
                    </a:solidFill>
                  </a:rPr>
                  <a:t>S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</m:oMath>
                </a14:m>
                <a:r>
                  <a:rPr lang="en-US" sz="2400" i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{</a:t>
                </a:r>
                <a:r>
                  <a:rPr lang="en-US" sz="2400" i="1" dirty="0">
                    <a:solidFill>
                      <a:schemeClr val="accent1"/>
                    </a:solidFill>
                  </a:rPr>
                  <a:t>x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}</a:t>
                </a:r>
                <a:endParaRPr lang="en-US" sz="2400" dirty="0">
                  <a:solidFill>
                    <a:schemeClr val="accent1"/>
                  </a:solidFill>
                  <a:ea typeface="Cambria Math" panose="02040503050406030204" pitchFamily="18" charset="0"/>
                </a:endParaRP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400" i="1" dirty="0">
                    <a:solidFill>
                      <a:schemeClr val="accent1"/>
                    </a:solidFill>
                  </a:rPr>
                  <a:t>delete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(</a:t>
                </a:r>
                <a:r>
                  <a:rPr lang="en-US" sz="2400" i="1" dirty="0">
                    <a:solidFill>
                      <a:schemeClr val="accent1"/>
                    </a:solidFill>
                  </a:rPr>
                  <a:t>x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): </a:t>
                </a:r>
                <a:r>
                  <a:rPr lang="en-US" sz="2400" i="1" dirty="0">
                    <a:solidFill>
                      <a:schemeClr val="accent1"/>
                    </a:solidFill>
                  </a:rPr>
                  <a:t>S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 </m:t>
                    </m:r>
                  </m:oMath>
                </a14:m>
                <a:r>
                  <a:rPr lang="en-US" sz="2400" i="1" dirty="0">
                    <a:solidFill>
                      <a:schemeClr val="accent1"/>
                    </a:solidFill>
                  </a:rPr>
                  <a:t>S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{</a:t>
                </a:r>
                <a:r>
                  <a:rPr lang="en-US" sz="2400" i="1" dirty="0">
                    <a:solidFill>
                      <a:schemeClr val="accent1"/>
                    </a:solidFill>
                  </a:rPr>
                  <a:t>x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}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400" i="1" dirty="0">
                    <a:solidFill>
                      <a:schemeClr val="accent1"/>
                    </a:solidFill>
                  </a:rPr>
                  <a:t>lookup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(</a:t>
                </a:r>
                <a:r>
                  <a:rPr lang="en-US" sz="2400" i="1" dirty="0">
                    <a:solidFill>
                      <a:schemeClr val="accent1"/>
                    </a:solidFill>
                  </a:rPr>
                  <a:t>x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): if </a:t>
                </a:r>
                <a:r>
                  <a:rPr lang="en-US" sz="2400" i="1" dirty="0">
                    <a:solidFill>
                      <a:schemeClr val="accent1"/>
                    </a:solidFill>
                  </a:rPr>
                  <a:t>x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</m:oMath>
                </a14:m>
                <a:r>
                  <a:rPr lang="en-US" sz="2400" i="1" dirty="0">
                    <a:solidFill>
                      <a:schemeClr val="accent1"/>
                    </a:solidFill>
                  </a:rPr>
                  <a:t>S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then true else false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1"/>
                    </a:solidFill>
                  </a:rPr>
                  <a:t>The dictionary abstraction can be used to model a symbol table of a compiler where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400" i="1" dirty="0">
                    <a:solidFill>
                      <a:schemeClr val="accent1"/>
                    </a:solidFill>
                  </a:rPr>
                  <a:t>U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= set of character strings</a:t>
                </a:r>
              </a:p>
              <a:p>
                <a:pPr lvl="1">
                  <a:buFont typeface="Wingdings" pitchFamily="2" charset="2"/>
                  <a:buChar char="§"/>
                </a:pPr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400" i="1" dirty="0">
                    <a:solidFill>
                      <a:schemeClr val="accent1"/>
                    </a:solidFill>
                  </a:rPr>
                  <a:t>S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 = set of currently valid variable names in a program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042969"/>
                <a:ext cx="8839200" cy="5039176"/>
              </a:xfrm>
              <a:blipFill>
                <a:blip r:embed="rId2"/>
                <a:stretch>
                  <a:fillRect l="-1580" t="-1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236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What is an algorithm?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42970"/>
            <a:ext cx="8839200" cy="4525963"/>
          </a:xfrm>
        </p:spPr>
        <p:txBody>
          <a:bodyPr>
            <a:normAutofit/>
          </a:bodyPr>
          <a:lstStyle/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Informally: </a:t>
            </a:r>
            <a:r>
              <a:rPr lang="en-US" sz="3200" dirty="0">
                <a:solidFill>
                  <a:schemeClr val="accent1"/>
                </a:solidFill>
              </a:rPr>
              <a:t>a recipe for doing something</a:t>
            </a:r>
          </a:p>
          <a:p>
            <a:pPr marL="0" indent="0">
              <a:buNone/>
            </a:pPr>
            <a:endParaRPr lang="en-US" sz="32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3200" dirty="0"/>
              <a:t>Formally:  </a:t>
            </a:r>
            <a:r>
              <a:rPr lang="en-US" sz="3200" dirty="0">
                <a:solidFill>
                  <a:schemeClr val="accent1"/>
                </a:solidFill>
              </a:rPr>
              <a:t>a Turing machine that halts on all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accent1"/>
                </a:solidFill>
              </a:rPr>
              <a:t>                 inputs</a:t>
            </a:r>
          </a:p>
        </p:txBody>
      </p:sp>
    </p:spTree>
    <p:extLst>
      <p:ext uri="{BB962C8B-B14F-4D97-AF65-F5344CB8AC3E}">
        <p14:creationId xmlns:p14="http://schemas.microsoft.com/office/powerpoint/2010/main" val="32812811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ALFRED20AHO@ADJJFMNFUVWXYL42" val="3073"/>
  <p:tag name="DEFAULTDISPLAYSOURCE" val="\documentclass{article}\pagestyle{empty}&#10;\begin{document}&#10;&#10;\end{document}&#10;"/>
  <p:tag name="EMBEDFONT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\[ \begin{array}{c}&#10;a\&#10;b&#10;\end{array} \]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"/>
  <p:tag name="PICTUREFILESIZE" val="87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 = b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"/>
  <p:tag name="PICTUREFILESIZE" val="17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 = b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"/>
  <p:tag name="PICTUREFILESIZE" val="177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_1 = b_1$&#10;\end{document}&#10;"/>
  <p:tag name="FILENAME" val="TP_tmp"/>
  <p:tag name="FORMAT" val="emf"/>
  <p:tag name="RES" val="1200"/>
  <p:tag name="BLEND" val="0"/>
  <p:tag name="TRANSPARENT" val="0"/>
  <p:tag name="TBUG" val="0"/>
  <p:tag name="ALLOWFS" val="0"/>
  <p:tag name="ORIGWIDTH" val="1"/>
  <p:tag name="PICTUREFILESIZE" val="2776"/>
</p:tagLst>
</file>

<file path=ppt/theme/theme1.xml><?xml version="1.0" encoding="utf-8"?>
<a:theme xmlns:a="http://schemas.openxmlformats.org/drawingml/2006/main" name="Council Format">
  <a:themeElements>
    <a:clrScheme name="">
      <a:dk1>
        <a:srgbClr val="000000"/>
      </a:dk1>
      <a:lt1>
        <a:srgbClr val="FFFFFF"/>
      </a:lt1>
      <a:dk2>
        <a:srgbClr val="E84A09"/>
      </a:dk2>
      <a:lt2>
        <a:srgbClr val="727377"/>
      </a:lt2>
      <a:accent1>
        <a:srgbClr val="00378A"/>
      </a:accent1>
      <a:accent2>
        <a:srgbClr val="EC9D00"/>
      </a:accent2>
      <a:accent3>
        <a:srgbClr val="FFFFFF"/>
      </a:accent3>
      <a:accent4>
        <a:srgbClr val="000000"/>
      </a:accent4>
      <a:accent5>
        <a:srgbClr val="AAAEC4"/>
      </a:accent5>
      <a:accent6>
        <a:srgbClr val="D68E00"/>
      </a:accent6>
      <a:hlink>
        <a:srgbClr val="690057"/>
      </a:hlink>
      <a:folHlink>
        <a:srgbClr val="006147"/>
      </a:folHlink>
    </a:clrScheme>
    <a:fontScheme name="Council Forma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Council Forma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ncil Forma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ncil Forma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ncil Forma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ncil Forma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ncil Forma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ncil Forma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176FF569A72144925470ED9676DC30" ma:contentTypeVersion="8" ma:contentTypeDescription="Create a new document." ma:contentTypeScope="" ma:versionID="61e35a3766a54ced0cbcac5d093416e3">
  <xsd:schema xmlns:xsd="http://www.w3.org/2001/XMLSchema" xmlns:xs="http://www.w3.org/2001/XMLSchema" xmlns:p="http://schemas.microsoft.com/office/2006/metadata/properties" xmlns:ns2="0cf77daa-5445-4d26-ace6-97094430d631" targetNamespace="http://schemas.microsoft.com/office/2006/metadata/properties" ma:root="true" ma:fieldsID="2afc24a38483a6145d573f72598346fd" ns2:_="">
    <xsd:import namespace="0cf77daa-5445-4d26-ace6-97094430d6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77daa-5445-4d26-ace6-97094430d6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4DB0B8A-CB1E-4198-AB8E-B097D7DAF9F5}"/>
</file>

<file path=customXml/itemProps2.xml><?xml version="1.0" encoding="utf-8"?>
<ds:datastoreItem xmlns:ds="http://schemas.openxmlformats.org/officeDocument/2006/customXml" ds:itemID="{1BBBD56D-EBCF-4030-BE02-DBF891E0E056}"/>
</file>

<file path=customXml/itemProps3.xml><?xml version="1.0" encoding="utf-8"?>
<ds:datastoreItem xmlns:ds="http://schemas.openxmlformats.org/officeDocument/2006/customXml" ds:itemID="{384A64C8-9B2B-4A69-BB8A-C935970C209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15799722</TotalTime>
  <Pages>17</Pages>
  <Words>2855</Words>
  <Application>Microsoft Office PowerPoint</Application>
  <PresentationFormat>Letter Paper (8.5x11 in)</PresentationFormat>
  <Paragraphs>493</Paragraphs>
  <Slides>45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Arial</vt:lpstr>
      <vt:lpstr>Cambria Math</vt:lpstr>
      <vt:lpstr>Comic Sans MS</vt:lpstr>
      <vt:lpstr>Corbel</vt:lpstr>
      <vt:lpstr>Courier New</vt:lpstr>
      <vt:lpstr>Lucida Console</vt:lpstr>
      <vt:lpstr>Times New Roman</vt:lpstr>
      <vt:lpstr>Trebuchet MS</vt:lpstr>
      <vt:lpstr>Verdana</vt:lpstr>
      <vt:lpstr>Wingdings</vt:lpstr>
      <vt:lpstr>Council Format</vt:lpstr>
      <vt:lpstr>Equation</vt:lpstr>
      <vt:lpstr>Abstractions and Algorithms in Computer Science and Computational Thinking</vt:lpstr>
      <vt:lpstr>Me in one slide</vt:lpstr>
      <vt:lpstr>Computer Science: The Mechanization of Abstraction</vt:lpstr>
      <vt:lpstr>The Design and Analysis of Computer Algorithms</vt:lpstr>
      <vt:lpstr>  The importance of computational thinking</vt:lpstr>
      <vt:lpstr>Computational thinking</vt:lpstr>
      <vt:lpstr>What is an abstraction?</vt:lpstr>
      <vt:lpstr>Example: the Dictionary abstraction</vt:lpstr>
      <vt:lpstr>What is an algorithm?</vt:lpstr>
      <vt:lpstr>Taxonomy of CS abstractions based on their purpose</vt:lpstr>
      <vt:lpstr>1. Fundamental abstractions: to study algorithms for common computations</vt:lpstr>
      <vt:lpstr>2. Abstract implementations: to support fundamental abstractions</vt:lpstr>
      <vt:lpstr>3. Declarative abstractions: to raise the level of programming</vt:lpstr>
      <vt:lpstr>4. Computational abstractions: to more closely model systems and PLs</vt:lpstr>
      <vt:lpstr>Abstractions can be layered</vt:lpstr>
      <vt:lpstr>Abstractions and algorithms in compiler design</vt:lpstr>
      <vt:lpstr>What is a compiler?</vt:lpstr>
      <vt:lpstr>A compiler as a composition of phases</vt:lpstr>
      <vt:lpstr>Declarative abstraction for lexical analysis: regular expressions</vt:lpstr>
      <vt:lpstr>Implementations of regular expression pattern matchers</vt:lpstr>
      <vt:lpstr>LEX: a lexical analyzer generator</vt:lpstr>
      <vt:lpstr>LEX specification for a token NUM</vt:lpstr>
      <vt:lpstr>Abstractions for syntax analyzers</vt:lpstr>
      <vt:lpstr>YACC: a syntax analyzer generator</vt:lpstr>
      <vt:lpstr>YACC specification for a desk calculator</vt:lpstr>
      <vt:lpstr>Reaching definitions in the intermediate representation</vt:lpstr>
      <vt:lpstr>Data model of flow-graph abstraction for reaching definitions</vt:lpstr>
      <vt:lpstr>Operations of flow-graph abstraction for reaching definitions</vt:lpstr>
      <vt:lpstr>The dragon books captured the key abstractions and algorithms of compiler design</vt:lpstr>
      <vt:lpstr>Impact</vt:lpstr>
      <vt:lpstr>Abstractions and algorithms in quantum computing programming languages</vt:lpstr>
      <vt:lpstr>Postulate 1: state space</vt:lpstr>
      <vt:lpstr>Qubit: quantum bit</vt:lpstr>
      <vt:lpstr>Postulate 2: time evolution</vt:lpstr>
      <vt:lpstr>Single-qubit Hadamard quantum operator</vt:lpstr>
      <vt:lpstr>Two-qubit CNOT quantum operator</vt:lpstr>
      <vt:lpstr>Postulate 3: measurements (simplified)</vt:lpstr>
      <vt:lpstr>Measurement of a single qubit</vt:lpstr>
      <vt:lpstr>Postulate 4: composite systems</vt:lpstr>
      <vt:lpstr>Combining quantum systems</vt:lpstr>
      <vt:lpstr>Abstraction for quantum systems: quantum circuits</vt:lpstr>
      <vt:lpstr>Quantum circuit to generate Einstein-Podolsky-Rosen states</vt:lpstr>
      <vt:lpstr>Shor’s integer factorization algorithm</vt:lpstr>
      <vt:lpstr>Quantum computer compilers</vt:lpstr>
      <vt:lpstr>Conclusion</vt:lpstr>
    </vt:vector>
  </TitlesOfParts>
  <Company>Columbia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Computer Science</dc:title>
  <dc:subject/>
  <dc:creator>Al Aho</dc:creator>
  <cp:keywords/>
  <dc:description/>
  <cp:lastModifiedBy>Carlson, Paul L. (Contractor)</cp:lastModifiedBy>
  <cp:revision>1300</cp:revision>
  <cp:lastPrinted>2022-01-16T21:09:00Z</cp:lastPrinted>
  <dcterms:created xsi:type="dcterms:W3CDTF">1998-11-02T15:20:37Z</dcterms:created>
  <dcterms:modified xsi:type="dcterms:W3CDTF">2022-04-11T19:56:23Z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0x010100A1176FF569A72144925470ED9676DC30</vt:lpwstr>
  </property>
</Properties>
</file>