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20"/>
  </p:notesMasterIdLst>
  <p:sldIdLst>
    <p:sldId id="257" r:id="rId5"/>
    <p:sldId id="287" r:id="rId6"/>
    <p:sldId id="261" r:id="rId7"/>
    <p:sldId id="288" r:id="rId8"/>
    <p:sldId id="291" r:id="rId9"/>
    <p:sldId id="292" r:id="rId10"/>
    <p:sldId id="283" r:id="rId11"/>
    <p:sldId id="282" r:id="rId12"/>
    <p:sldId id="290" r:id="rId13"/>
    <p:sldId id="281" r:id="rId14"/>
    <p:sldId id="289" r:id="rId15"/>
    <p:sldId id="266" r:id="rId16"/>
    <p:sldId id="280" r:id="rId17"/>
    <p:sldId id="270" r:id="rId18"/>
    <p:sldId id="271" r:id="rId19"/>
  </p:sldIdLst>
  <p:sldSz cx="12192000" cy="6858000"/>
  <p:notesSz cx="12192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24"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736FD2-7069-4294-B9A1-4F66BAB9B574}" v="4" dt="2022-04-13T16:51:30.253"/>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79" autoAdjust="0"/>
    <p:restoredTop sz="86389" autoAdjust="0"/>
  </p:normalViewPr>
  <p:slideViewPr>
    <p:cSldViewPr snapToGrid="0">
      <p:cViewPr varScale="1">
        <p:scale>
          <a:sx n="114" d="100"/>
          <a:sy n="114" d="100"/>
        </p:scale>
        <p:origin x="52" y="688"/>
      </p:cViewPr>
      <p:guideLst>
        <p:guide orient="horz" pos="624"/>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7ED22700-DAAF-EC4A-B084-4470C2F47D7C}" type="datetimeFigureOut">
              <a:rPr lang="en-US" smtClean="0"/>
              <a:t>4/20/2022</a:t>
            </a:fld>
            <a:endParaRPr lang="en-US"/>
          </a:p>
        </p:txBody>
      </p:sp>
      <p:sp>
        <p:nvSpPr>
          <p:cNvPr id="4" name="Slide Image Placeholder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9CE2C8B9-F8EE-6A4D-B376-219684FF4E46}" type="slidenum">
              <a:rPr lang="en-US" smtClean="0"/>
              <a:t>‹#›</a:t>
            </a:fld>
            <a:endParaRPr lang="en-US"/>
          </a:p>
        </p:txBody>
      </p:sp>
    </p:spTree>
    <p:extLst>
      <p:ext uri="{BB962C8B-B14F-4D97-AF65-F5344CB8AC3E}">
        <p14:creationId xmlns:p14="http://schemas.microsoft.com/office/powerpoint/2010/main" val="80183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CE2C8B9-F8EE-6A4D-B376-219684FF4E46}" type="slidenum">
              <a:rPr lang="en-US" smtClean="0"/>
              <a:t>6</a:t>
            </a:fld>
            <a:endParaRPr lang="en-US"/>
          </a:p>
        </p:txBody>
      </p:sp>
    </p:spTree>
    <p:extLst>
      <p:ext uri="{BB962C8B-B14F-4D97-AF65-F5344CB8AC3E}">
        <p14:creationId xmlns:p14="http://schemas.microsoft.com/office/powerpoint/2010/main" val="5191652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CE2C8B9-F8EE-6A4D-B376-219684FF4E46}" type="slidenum">
              <a:rPr lang="en-US" smtClean="0"/>
              <a:t>9</a:t>
            </a:fld>
            <a:endParaRPr lang="en-US"/>
          </a:p>
        </p:txBody>
      </p:sp>
    </p:spTree>
    <p:extLst>
      <p:ext uri="{BB962C8B-B14F-4D97-AF65-F5344CB8AC3E}">
        <p14:creationId xmlns:p14="http://schemas.microsoft.com/office/powerpoint/2010/main" val="13868630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4/20/2022</a:t>
            </a:fld>
            <a:endParaRPr lang="en-US"/>
          </a:p>
        </p:txBody>
      </p:sp>
      <p:sp>
        <p:nvSpPr>
          <p:cNvPr id="6" name="Holder 6"/>
          <p:cNvSpPr>
            <a:spLocks noGrp="1"/>
          </p:cNvSpPr>
          <p:nvPr>
            <p:ph type="sldNum" sz="quarter" idx="7"/>
          </p:nvPr>
        </p:nvSpPr>
        <p:spPr/>
        <p:txBody>
          <a:bodyPr lIns="0" tIns="0" rIns="0" bIns="0"/>
          <a:lstStyle>
            <a:lvl1pPr>
              <a:defRPr sz="1800" b="0" i="0">
                <a:solidFill>
                  <a:schemeClr val="bg1"/>
                </a:solidFill>
                <a:latin typeface="Calibri"/>
                <a:cs typeface="Calibri"/>
              </a:defRPr>
            </a:lvl1pPr>
          </a:lstStyle>
          <a:p>
            <a:pPr marL="38100">
              <a:lnSpc>
                <a:spcPts val="1810"/>
              </a:lnSpc>
            </a:pPr>
            <a:fld id="{81D60167-4931-47E6-BA6A-407CBD079E47}" type="slidenum">
              <a:r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tx1"/>
                </a:solidFill>
                <a:latin typeface="Calibri Light"/>
                <a:cs typeface="Calibri Light"/>
              </a:defRPr>
            </a:lvl1pPr>
          </a:lstStyle>
          <a:p>
            <a:endParaRPr/>
          </a:p>
        </p:txBody>
      </p:sp>
      <p:sp>
        <p:nvSpPr>
          <p:cNvPr id="3" name="Holder 3"/>
          <p:cNvSpPr>
            <a:spLocks noGrp="1"/>
          </p:cNvSpPr>
          <p:nvPr>
            <p:ph type="body" idx="1"/>
          </p:nvPr>
        </p:nvSpPr>
        <p:spPr/>
        <p:txBody>
          <a:bodyPr lIns="0" tIns="0" rIns="0" bIns="0"/>
          <a:lstStyle>
            <a:lvl1pPr>
              <a:defRPr sz="28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4/20/2022</a:t>
            </a:fld>
            <a:endParaRPr lang="en-US"/>
          </a:p>
        </p:txBody>
      </p:sp>
      <p:sp>
        <p:nvSpPr>
          <p:cNvPr id="6" name="Holder 6"/>
          <p:cNvSpPr>
            <a:spLocks noGrp="1"/>
          </p:cNvSpPr>
          <p:nvPr>
            <p:ph type="sldNum" sz="quarter" idx="7"/>
          </p:nvPr>
        </p:nvSpPr>
        <p:spPr/>
        <p:txBody>
          <a:bodyPr lIns="0" tIns="0" rIns="0" bIns="0"/>
          <a:lstStyle>
            <a:lvl1pPr>
              <a:defRPr sz="1800" b="0" i="0">
                <a:solidFill>
                  <a:schemeClr val="bg1"/>
                </a:solidFill>
                <a:latin typeface="Calibri"/>
                <a:cs typeface="Calibri"/>
              </a:defRPr>
            </a:lvl1pPr>
          </a:lstStyle>
          <a:p>
            <a:pPr marL="38100">
              <a:lnSpc>
                <a:spcPts val="1810"/>
              </a:lnSpc>
            </a:pPr>
            <a:fld id="{81D60167-4931-47E6-BA6A-407CBD079E47}" type="slidenum">
              <a:r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tx1"/>
                </a:solidFill>
                <a:latin typeface="Calibri Light"/>
                <a:cs typeface="Calibri Light"/>
              </a:defRPr>
            </a:lvl1pPr>
          </a:lstStyle>
          <a:p>
            <a:endParaRPr/>
          </a:p>
        </p:txBody>
      </p:sp>
      <p:sp>
        <p:nvSpPr>
          <p:cNvPr id="3" name="Holder 3"/>
          <p:cNvSpPr>
            <a:spLocks noGrp="1"/>
          </p:cNvSpPr>
          <p:nvPr>
            <p:ph sz="half" idx="2"/>
          </p:nvPr>
        </p:nvSpPr>
        <p:spPr>
          <a:xfrm>
            <a:off x="433034" y="1490470"/>
            <a:ext cx="5313680" cy="4605020"/>
          </a:xfrm>
          <a:prstGeom prst="rect">
            <a:avLst/>
          </a:prstGeom>
        </p:spPr>
        <p:txBody>
          <a:bodyPr wrap="square" lIns="0" tIns="0" rIns="0" bIns="0">
            <a:spAutoFit/>
          </a:bodyPr>
          <a:lstStyle>
            <a:lvl1pPr>
              <a:defRPr sz="2800" b="0" i="0">
                <a:solidFill>
                  <a:schemeClr val="tx1"/>
                </a:solidFill>
                <a:latin typeface="Calibri"/>
                <a:cs typeface="Calibri"/>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4/20/2022</a:t>
            </a:fld>
            <a:endParaRPr lang="en-US"/>
          </a:p>
        </p:txBody>
      </p:sp>
      <p:sp>
        <p:nvSpPr>
          <p:cNvPr id="7" name="Holder 7"/>
          <p:cNvSpPr>
            <a:spLocks noGrp="1"/>
          </p:cNvSpPr>
          <p:nvPr>
            <p:ph type="sldNum" sz="quarter" idx="7"/>
          </p:nvPr>
        </p:nvSpPr>
        <p:spPr/>
        <p:txBody>
          <a:bodyPr lIns="0" tIns="0" rIns="0" bIns="0"/>
          <a:lstStyle>
            <a:lvl1pPr>
              <a:defRPr sz="1800" b="0" i="0">
                <a:solidFill>
                  <a:schemeClr val="bg1"/>
                </a:solidFill>
                <a:latin typeface="Calibri"/>
                <a:cs typeface="Calibri"/>
              </a:defRPr>
            </a:lvl1pPr>
          </a:lstStyle>
          <a:p>
            <a:pPr marL="38100">
              <a:lnSpc>
                <a:spcPts val="1810"/>
              </a:lnSpc>
            </a:pPr>
            <a:fld id="{81D60167-4931-47E6-BA6A-407CBD079E47}" type="slidenum">
              <a:r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tx1"/>
                </a:solidFill>
                <a:latin typeface="Calibri Light"/>
                <a:cs typeface="Calibri Light"/>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4/20/2022</a:t>
            </a:fld>
            <a:endParaRPr lang="en-US"/>
          </a:p>
        </p:txBody>
      </p:sp>
      <p:sp>
        <p:nvSpPr>
          <p:cNvPr id="5" name="Holder 5"/>
          <p:cNvSpPr>
            <a:spLocks noGrp="1"/>
          </p:cNvSpPr>
          <p:nvPr>
            <p:ph type="sldNum" sz="quarter" idx="7"/>
          </p:nvPr>
        </p:nvSpPr>
        <p:spPr/>
        <p:txBody>
          <a:bodyPr lIns="0" tIns="0" rIns="0" bIns="0"/>
          <a:lstStyle>
            <a:lvl1pPr>
              <a:defRPr sz="1800" b="0" i="0">
                <a:solidFill>
                  <a:schemeClr val="bg1"/>
                </a:solidFill>
                <a:latin typeface="Calibri"/>
                <a:cs typeface="Calibri"/>
              </a:defRPr>
            </a:lvl1pPr>
          </a:lstStyle>
          <a:p>
            <a:pPr marL="38100">
              <a:lnSpc>
                <a:spcPts val="1810"/>
              </a:lnSpc>
            </a:pPr>
            <a:fld id="{81D60167-4931-47E6-BA6A-407CBD079E47}" type="slidenum">
              <a:r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4/20/2022</a:t>
            </a:fld>
            <a:endParaRPr lang="en-US"/>
          </a:p>
        </p:txBody>
      </p:sp>
      <p:sp>
        <p:nvSpPr>
          <p:cNvPr id="4" name="Holder 4"/>
          <p:cNvSpPr>
            <a:spLocks noGrp="1"/>
          </p:cNvSpPr>
          <p:nvPr>
            <p:ph type="sldNum" sz="quarter" idx="7"/>
          </p:nvPr>
        </p:nvSpPr>
        <p:spPr/>
        <p:txBody>
          <a:bodyPr lIns="0" tIns="0" rIns="0" bIns="0"/>
          <a:lstStyle>
            <a:lvl1pPr>
              <a:defRPr sz="1800" b="0" i="0">
                <a:solidFill>
                  <a:schemeClr val="bg1"/>
                </a:solidFill>
                <a:latin typeface="Calibri"/>
                <a:cs typeface="Calibri"/>
              </a:defRPr>
            </a:lvl1pPr>
          </a:lstStyle>
          <a:p>
            <a:pPr marL="38100">
              <a:lnSpc>
                <a:spcPts val="1810"/>
              </a:lnSpc>
            </a:pPr>
            <a:fld id="{81D60167-4931-47E6-BA6A-407CBD079E47}" type="slidenum">
              <a:r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6176771"/>
            <a:ext cx="12192000" cy="681227"/>
          </a:xfrm>
          <a:prstGeom prst="rect">
            <a:avLst/>
          </a:prstGeom>
        </p:spPr>
      </p:pic>
      <p:pic>
        <p:nvPicPr>
          <p:cNvPr id="17" name="bg object 17"/>
          <p:cNvPicPr/>
          <p:nvPr/>
        </p:nvPicPr>
        <p:blipFill>
          <a:blip r:embed="rId8" cstate="print"/>
          <a:stretch>
            <a:fillRect/>
          </a:stretch>
        </p:blipFill>
        <p:spPr>
          <a:xfrm>
            <a:off x="11308842" y="6052565"/>
            <a:ext cx="743711" cy="746759"/>
          </a:xfrm>
          <a:prstGeom prst="rect">
            <a:avLst/>
          </a:prstGeom>
        </p:spPr>
      </p:pic>
      <p:sp>
        <p:nvSpPr>
          <p:cNvPr id="2" name="Holder 2"/>
          <p:cNvSpPr>
            <a:spLocks noGrp="1"/>
          </p:cNvSpPr>
          <p:nvPr>
            <p:ph type="title"/>
          </p:nvPr>
        </p:nvSpPr>
        <p:spPr>
          <a:xfrm>
            <a:off x="516890" y="149024"/>
            <a:ext cx="9110345" cy="695960"/>
          </a:xfrm>
          <a:prstGeom prst="rect">
            <a:avLst/>
          </a:prstGeom>
        </p:spPr>
        <p:txBody>
          <a:bodyPr wrap="square" lIns="0" tIns="0" rIns="0" bIns="0">
            <a:spAutoFit/>
          </a:bodyPr>
          <a:lstStyle>
            <a:lvl1pPr>
              <a:defRPr sz="3200" b="0" i="0">
                <a:solidFill>
                  <a:schemeClr val="tx1"/>
                </a:solidFill>
                <a:latin typeface="Calibri Light"/>
                <a:cs typeface="Calibri Light"/>
              </a:defRPr>
            </a:lvl1pPr>
          </a:lstStyle>
          <a:p>
            <a:endParaRPr/>
          </a:p>
        </p:txBody>
      </p:sp>
      <p:sp>
        <p:nvSpPr>
          <p:cNvPr id="3" name="Holder 3"/>
          <p:cNvSpPr>
            <a:spLocks noGrp="1"/>
          </p:cNvSpPr>
          <p:nvPr>
            <p:ph type="body" idx="1"/>
          </p:nvPr>
        </p:nvSpPr>
        <p:spPr>
          <a:xfrm>
            <a:off x="241702" y="2304385"/>
            <a:ext cx="5619750" cy="3820795"/>
          </a:xfrm>
          <a:prstGeom prst="rect">
            <a:avLst/>
          </a:prstGeom>
        </p:spPr>
        <p:txBody>
          <a:bodyPr wrap="square" lIns="0" tIns="0" rIns="0" bIns="0">
            <a:spAutoFit/>
          </a:bodyPr>
          <a:lstStyle>
            <a:lvl1pPr>
              <a:defRPr sz="280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4/20/2022</a:t>
            </a:fld>
            <a:endParaRPr lang="en-US"/>
          </a:p>
        </p:txBody>
      </p:sp>
      <p:sp>
        <p:nvSpPr>
          <p:cNvPr id="6" name="Holder 6"/>
          <p:cNvSpPr>
            <a:spLocks noGrp="1"/>
          </p:cNvSpPr>
          <p:nvPr>
            <p:ph type="sldNum" sz="quarter" idx="7"/>
          </p:nvPr>
        </p:nvSpPr>
        <p:spPr>
          <a:xfrm>
            <a:off x="5941947" y="6432041"/>
            <a:ext cx="308610" cy="254000"/>
          </a:xfrm>
          <a:prstGeom prst="rect">
            <a:avLst/>
          </a:prstGeom>
        </p:spPr>
        <p:txBody>
          <a:bodyPr wrap="square" lIns="0" tIns="0" rIns="0" bIns="0">
            <a:spAutoFit/>
          </a:bodyPr>
          <a:lstStyle>
            <a:lvl1pPr>
              <a:defRPr sz="1800" b="0" i="0">
                <a:solidFill>
                  <a:schemeClr val="bg1"/>
                </a:solidFill>
                <a:latin typeface="Calibri"/>
                <a:cs typeface="Calibri"/>
              </a:defRPr>
            </a:lvl1pPr>
          </a:lstStyle>
          <a:p>
            <a:pPr marL="38100">
              <a:lnSpc>
                <a:spcPts val="1810"/>
              </a:lnSpc>
            </a:pPr>
            <a:fld id="{81D60167-4931-47E6-BA6A-407CBD079E47}" type="slidenum">
              <a:r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nsf.gov/pubs/2022/nsf22567/nsf22567.pdf" TargetMode="External"/><Relationship Id="rId2" Type="http://schemas.openxmlformats.org/officeDocument/2006/relationships/hyperlink" Target="mailto:FutureManufacturing@nsf.gov"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mailto:mbasu@nsf.gov"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rwachter@nsf.gov" TargetMode="External"/><Relationship Id="rId2" Type="http://schemas.openxmlformats.org/officeDocument/2006/relationships/hyperlink" Target="mailto:mbasu@nsf.gov" TargetMode="External"/><Relationship Id="rId1" Type="http://schemas.openxmlformats.org/officeDocument/2006/relationships/slideLayout" Target="../slideLayouts/slideLayout2.xml"/><Relationship Id="rId5" Type="http://schemas.openxmlformats.org/officeDocument/2006/relationships/hyperlink" Target="mailto:tkosar@nsf.gov" TargetMode="External"/><Relationship Id="rId4" Type="http://schemas.openxmlformats.org/officeDocument/2006/relationships/hyperlink" Target="mailto:hmunoz@nsf.gov"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93929" y="279628"/>
            <a:ext cx="10674350" cy="1674817"/>
          </a:xfrm>
          <a:prstGeom prst="rect">
            <a:avLst/>
          </a:prstGeom>
        </p:spPr>
        <p:txBody>
          <a:bodyPr vert="horz" wrap="square" lIns="0" tIns="12700" rIns="0" bIns="0" rtlCol="0">
            <a:spAutoFit/>
          </a:bodyPr>
          <a:lstStyle/>
          <a:p>
            <a:pPr marL="12700" algn="ctr">
              <a:lnSpc>
                <a:spcPct val="100000"/>
              </a:lnSpc>
              <a:spcBef>
                <a:spcPts val="100"/>
              </a:spcBef>
            </a:pPr>
            <a:r>
              <a:rPr lang="en-US" sz="3600" spc="-40" dirty="0">
                <a:latin typeface="+mn-lt"/>
              </a:rPr>
              <a:t>Research Visioning for Computer and Information Science and Engineering : Future Research Directions for the CISE Community (CISE-RV) Webinar</a:t>
            </a:r>
            <a:endParaRPr sz="3600" dirty="0">
              <a:latin typeface="+mn-lt"/>
            </a:endParaRPr>
          </a:p>
        </p:txBody>
      </p:sp>
      <p:sp>
        <p:nvSpPr>
          <p:cNvPr id="3" name="object 3"/>
          <p:cNvSpPr txBox="1"/>
          <p:nvPr/>
        </p:nvSpPr>
        <p:spPr>
          <a:xfrm>
            <a:off x="220980" y="2803794"/>
            <a:ext cx="11750040" cy="3392595"/>
          </a:xfrm>
          <a:prstGeom prst="rect">
            <a:avLst/>
          </a:prstGeom>
        </p:spPr>
        <p:txBody>
          <a:bodyPr vert="horz" wrap="square" lIns="0" tIns="12065" rIns="0" bIns="0" rtlCol="0" anchor="t">
            <a:spAutoFit/>
          </a:bodyPr>
          <a:lstStyle/>
          <a:p>
            <a:pPr algn="ctr">
              <a:spcBef>
                <a:spcPts val="95"/>
              </a:spcBef>
            </a:pPr>
            <a:r>
              <a:rPr lang="en-US" sz="2400" spc="-5" dirty="0">
                <a:cs typeface="Calibri"/>
              </a:rPr>
              <a:t>April 13, 2022</a:t>
            </a:r>
            <a:r>
              <a:rPr lang="en-US" sz="2400" spc="-5">
                <a:cs typeface="Calibri"/>
              </a:rPr>
              <a:t>, 3-4 </a:t>
            </a:r>
            <a:r>
              <a:rPr lang="en-US" sz="2400" spc="-5" dirty="0">
                <a:cs typeface="Calibri"/>
              </a:rPr>
              <a:t>PM EDT</a:t>
            </a:r>
            <a:endParaRPr lang="en-US" sz="2400" dirty="0">
              <a:cs typeface="Calibri"/>
            </a:endParaRPr>
          </a:p>
          <a:p>
            <a:pPr algn="ctr">
              <a:spcBef>
                <a:spcPts val="95"/>
              </a:spcBef>
            </a:pPr>
            <a:endParaRPr lang="en-US" sz="2400" spc="-5" dirty="0">
              <a:cs typeface="Calibri"/>
            </a:endParaRPr>
          </a:p>
          <a:p>
            <a:pPr algn="ctr">
              <a:spcBef>
                <a:spcPts val="95"/>
              </a:spcBef>
            </a:pPr>
            <a:r>
              <a:rPr lang="en-US" sz="2400" spc="-5" dirty="0">
                <a:cs typeface="Calibri"/>
              </a:rPr>
              <a:t>Use</a:t>
            </a:r>
            <a:r>
              <a:rPr sz="2400" spc="-15" dirty="0">
                <a:cs typeface="Calibri"/>
              </a:rPr>
              <a:t> </a:t>
            </a:r>
            <a:r>
              <a:rPr sz="2400" spc="-5" dirty="0">
                <a:cs typeface="Calibri"/>
              </a:rPr>
              <a:t>the Q&amp;A</a:t>
            </a:r>
            <a:r>
              <a:rPr sz="2400" dirty="0">
                <a:cs typeface="Calibri"/>
              </a:rPr>
              <a:t> </a:t>
            </a:r>
            <a:r>
              <a:rPr sz="2400" spc="-5" dirty="0">
                <a:cs typeface="Calibri"/>
              </a:rPr>
              <a:t>panel in</a:t>
            </a:r>
            <a:r>
              <a:rPr sz="2400" spc="5" dirty="0">
                <a:cs typeface="Calibri"/>
              </a:rPr>
              <a:t> </a:t>
            </a:r>
            <a:r>
              <a:rPr sz="2400" spc="-15" dirty="0">
                <a:cs typeface="Calibri"/>
              </a:rPr>
              <a:t>Zoom</a:t>
            </a:r>
            <a:r>
              <a:rPr sz="2400" spc="5" dirty="0">
                <a:cs typeface="Calibri"/>
              </a:rPr>
              <a:t> </a:t>
            </a:r>
            <a:r>
              <a:rPr sz="2400" spc="-15" dirty="0">
                <a:cs typeface="Calibri"/>
              </a:rPr>
              <a:t>to</a:t>
            </a:r>
            <a:r>
              <a:rPr sz="2400" spc="10" dirty="0">
                <a:cs typeface="Calibri"/>
              </a:rPr>
              <a:t> </a:t>
            </a:r>
            <a:r>
              <a:rPr sz="2400" spc="-5" dirty="0">
                <a:cs typeface="Calibri"/>
              </a:rPr>
              <a:t>send</a:t>
            </a:r>
            <a:r>
              <a:rPr sz="2400" spc="-15" dirty="0">
                <a:cs typeface="Calibri"/>
              </a:rPr>
              <a:t> </a:t>
            </a:r>
            <a:r>
              <a:rPr sz="2400" spc="-10" dirty="0">
                <a:cs typeface="Calibri"/>
              </a:rPr>
              <a:t>question</a:t>
            </a:r>
            <a:r>
              <a:rPr lang="en-US" sz="2400" spc="-10" dirty="0">
                <a:cs typeface="Calibri"/>
              </a:rPr>
              <a:t>s!</a:t>
            </a:r>
            <a:endParaRPr sz="2400" dirty="0">
              <a:cs typeface="Calibri"/>
            </a:endParaRPr>
          </a:p>
          <a:p>
            <a:pPr>
              <a:lnSpc>
                <a:spcPct val="100000"/>
              </a:lnSpc>
              <a:spcBef>
                <a:spcPts val="40"/>
              </a:spcBef>
            </a:pPr>
            <a:endParaRPr sz="2400" dirty="0">
              <a:cs typeface="Calibri"/>
            </a:endParaRPr>
          </a:p>
          <a:p>
            <a:pPr marL="635" algn="ctr">
              <a:lnSpc>
                <a:spcPct val="100000"/>
              </a:lnSpc>
            </a:pPr>
            <a:r>
              <a:rPr sz="2400" spc="-10" dirty="0">
                <a:cs typeface="Calibri"/>
              </a:rPr>
              <a:t>After</a:t>
            </a:r>
            <a:r>
              <a:rPr sz="2400" dirty="0">
                <a:cs typeface="Calibri"/>
              </a:rPr>
              <a:t> </a:t>
            </a:r>
            <a:r>
              <a:rPr sz="2400" spc="-5" dirty="0">
                <a:cs typeface="Calibri"/>
              </a:rPr>
              <a:t>the</a:t>
            </a:r>
            <a:r>
              <a:rPr sz="2400" spc="-10" dirty="0">
                <a:cs typeface="Calibri"/>
              </a:rPr>
              <a:t> </a:t>
            </a:r>
            <a:r>
              <a:rPr sz="2400" spc="-35" dirty="0">
                <a:cs typeface="Calibri"/>
              </a:rPr>
              <a:t>webinar,</a:t>
            </a:r>
            <a:r>
              <a:rPr sz="2400" spc="15" dirty="0">
                <a:cs typeface="Calibri"/>
              </a:rPr>
              <a:t> </a:t>
            </a:r>
            <a:r>
              <a:rPr sz="2400" spc="-5" dirty="0">
                <a:cs typeface="Calibri"/>
              </a:rPr>
              <a:t>send</a:t>
            </a:r>
            <a:r>
              <a:rPr sz="2400" spc="-10" dirty="0">
                <a:cs typeface="Calibri"/>
              </a:rPr>
              <a:t> questions </a:t>
            </a:r>
            <a:r>
              <a:rPr sz="2400" spc="-15" dirty="0">
                <a:cs typeface="Calibri"/>
              </a:rPr>
              <a:t>to</a:t>
            </a:r>
            <a:r>
              <a:rPr sz="2400" spc="10" dirty="0">
                <a:cs typeface="Calibri"/>
              </a:rPr>
              <a:t> </a:t>
            </a:r>
            <a:r>
              <a:rPr lang="en-US" sz="2400" u="heavy" spc="-15" dirty="0">
                <a:solidFill>
                  <a:srgbClr val="0562C1"/>
                </a:solidFill>
                <a:uFill>
                  <a:solidFill>
                    <a:srgbClr val="0562C1"/>
                  </a:solidFill>
                </a:uFill>
                <a:cs typeface="Calibri"/>
              </a:rPr>
              <a:t>mbasu</a:t>
            </a:r>
            <a:r>
              <a:rPr sz="2400" u="heavy" spc="-15" dirty="0">
                <a:solidFill>
                  <a:srgbClr val="0562C1"/>
                </a:solidFill>
                <a:uFill>
                  <a:solidFill>
                    <a:srgbClr val="0562C1"/>
                  </a:solidFill>
                </a:uFill>
                <a:cs typeface="Calibri"/>
                <a:hlinkClick r:id="rId2"/>
              </a:rPr>
              <a:t>@nsf.gov</a:t>
            </a:r>
            <a:endParaRPr sz="2400" dirty="0">
              <a:cs typeface="Calibri"/>
            </a:endParaRPr>
          </a:p>
          <a:p>
            <a:pPr>
              <a:lnSpc>
                <a:spcPct val="100000"/>
              </a:lnSpc>
              <a:spcBef>
                <a:spcPts val="30"/>
              </a:spcBef>
            </a:pPr>
            <a:endParaRPr sz="2400" dirty="0">
              <a:cs typeface="Calibri"/>
            </a:endParaRPr>
          </a:p>
          <a:p>
            <a:pPr>
              <a:lnSpc>
                <a:spcPct val="100000"/>
              </a:lnSpc>
              <a:spcBef>
                <a:spcPts val="15"/>
              </a:spcBef>
            </a:pPr>
            <a:endParaRPr sz="2400" dirty="0">
              <a:cs typeface="Calibri"/>
            </a:endParaRPr>
          </a:p>
          <a:p>
            <a:pPr algn="ctr">
              <a:lnSpc>
                <a:spcPct val="100000"/>
              </a:lnSpc>
            </a:pPr>
            <a:r>
              <a:rPr sz="2400" spc="-10" dirty="0">
                <a:cs typeface="Calibri"/>
              </a:rPr>
              <a:t>Solicitation</a:t>
            </a:r>
            <a:r>
              <a:rPr sz="2400" spc="20" dirty="0">
                <a:cs typeface="Calibri"/>
              </a:rPr>
              <a:t> </a:t>
            </a:r>
            <a:r>
              <a:rPr sz="2400" spc="-10" dirty="0">
                <a:cs typeface="Calibri"/>
              </a:rPr>
              <a:t>page:</a:t>
            </a:r>
            <a:r>
              <a:rPr sz="2400" spc="10" dirty="0">
                <a:cs typeface="Calibri"/>
              </a:rPr>
              <a:t> </a:t>
            </a:r>
            <a:r>
              <a:rPr lang="en-US" sz="2400" dirty="0">
                <a:cs typeface="Calibri"/>
                <a:hlinkClick r:id="rId3"/>
              </a:rPr>
              <a:t>https://www.nsf.gov/pubs/2022/nsf22567/nsf22567.pdf</a:t>
            </a:r>
            <a:r>
              <a:rPr lang="en-US" sz="2400" dirty="0">
                <a:cs typeface="Calibri"/>
              </a:rPr>
              <a:t> </a:t>
            </a:r>
          </a:p>
          <a:p>
            <a:pPr algn="ctr">
              <a:lnSpc>
                <a:spcPct val="100000"/>
              </a:lnSpc>
            </a:pPr>
            <a:endParaRPr sz="2600" dirty="0">
              <a:solidFill>
                <a:srgbClr val="FF0000"/>
              </a:solidFill>
              <a:latin typeface="Calibri"/>
              <a:cs typeface="Calibri"/>
            </a:endParaRPr>
          </a:p>
        </p:txBody>
      </p:sp>
      <p:cxnSp>
        <p:nvCxnSpPr>
          <p:cNvPr id="6" name="Straight Connector 5">
            <a:extLst>
              <a:ext uri="{FF2B5EF4-FFF2-40B4-BE49-F238E27FC236}">
                <a16:creationId xmlns:a16="http://schemas.microsoft.com/office/drawing/2014/main" id="{B8BF652E-2A5C-4B40-8887-812A64915E92}"/>
              </a:ext>
              <a:ext uri="{C183D7F6-B498-43B3-948B-1728B52AA6E4}">
                <adec:decorative xmlns:adec="http://schemas.microsoft.com/office/drawing/2017/decorative" val="1"/>
              </a:ext>
            </a:extLst>
          </p:cNvPr>
          <p:cNvCxnSpPr/>
          <p:nvPr/>
        </p:nvCxnSpPr>
        <p:spPr>
          <a:xfrm>
            <a:off x="1514901" y="2238233"/>
            <a:ext cx="8843750" cy="0"/>
          </a:xfrm>
          <a:prstGeom prst="line">
            <a:avLst/>
          </a:prstGeom>
          <a:ln w="38100"/>
        </p:spPr>
        <p:style>
          <a:lnRef idx="1">
            <a:schemeClr val="accent2"/>
          </a:lnRef>
          <a:fillRef idx="0">
            <a:schemeClr val="accent2"/>
          </a:fillRef>
          <a:effectRef idx="0">
            <a:schemeClr val="accent2"/>
          </a:effectRef>
          <a:fontRef idx="minor">
            <a:schemeClr val="tx1"/>
          </a:fontRef>
        </p:style>
      </p:cxn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31C8F-B485-4E97-A7C8-1E68BD2785C1}"/>
              </a:ext>
            </a:extLst>
          </p:cNvPr>
          <p:cNvSpPr>
            <a:spLocks noGrp="1"/>
          </p:cNvSpPr>
          <p:nvPr>
            <p:ph type="title"/>
          </p:nvPr>
        </p:nvSpPr>
        <p:spPr>
          <a:xfrm>
            <a:off x="609600" y="592996"/>
            <a:ext cx="3909798" cy="492443"/>
          </a:xfrm>
        </p:spPr>
        <p:txBody>
          <a:bodyPr/>
          <a:lstStyle/>
          <a:p>
            <a:pPr algn="l"/>
            <a:r>
              <a:rPr lang="en-US" b="1" spc="400" dirty="0">
                <a:latin typeface="Calibri" panose="020F0502020204030204" pitchFamily="34" charset="0"/>
                <a:cs typeface="Calibri" panose="020F0502020204030204" pitchFamily="34" charset="0"/>
              </a:rPr>
              <a:t>Eligibility</a:t>
            </a:r>
            <a:r>
              <a:rPr lang="en-US" b="1" spc="400" dirty="0">
                <a:solidFill>
                  <a:srgbClr val="FF0000"/>
                </a:solidFill>
                <a:latin typeface="Calibri" panose="020F0502020204030204" pitchFamily="34" charset="0"/>
                <a:cs typeface="Calibri" panose="020F0502020204030204" pitchFamily="34" charset="0"/>
              </a:rPr>
              <a:t>*</a:t>
            </a:r>
          </a:p>
        </p:txBody>
      </p:sp>
      <p:sp>
        <p:nvSpPr>
          <p:cNvPr id="3" name="Text Placeholder 2">
            <a:extLst>
              <a:ext uri="{FF2B5EF4-FFF2-40B4-BE49-F238E27FC236}">
                <a16:creationId xmlns:a16="http://schemas.microsoft.com/office/drawing/2014/main" id="{8E04744E-8B69-4D67-B309-B5A4D93535E9}"/>
              </a:ext>
            </a:extLst>
          </p:cNvPr>
          <p:cNvSpPr>
            <a:spLocks noGrp="1"/>
          </p:cNvSpPr>
          <p:nvPr>
            <p:ph type="body" idx="1"/>
          </p:nvPr>
        </p:nvSpPr>
        <p:spPr>
          <a:xfrm>
            <a:off x="1447801" y="1298090"/>
            <a:ext cx="8578702" cy="3816429"/>
          </a:xfrm>
        </p:spPr>
        <p:txBody>
          <a:bodyPr/>
          <a:lstStyle/>
          <a:p>
            <a:r>
              <a:rPr lang="en-US" sz="2400" u="sng" dirty="0"/>
              <a:t>Who May Submit Proposals</a:t>
            </a:r>
            <a:r>
              <a:rPr lang="en-US" sz="2400" dirty="0"/>
              <a:t>:</a:t>
            </a:r>
          </a:p>
          <a:p>
            <a:pPr marL="465138" indent="-222250">
              <a:buFont typeface="Arial" panose="020B0604020202020204" pitchFamily="34" charset="0"/>
              <a:buChar char="•"/>
            </a:pPr>
            <a:r>
              <a:rPr lang="en-US" sz="2000" dirty="0"/>
              <a:t>Institutions of Higher Education (IHEs)</a:t>
            </a:r>
          </a:p>
          <a:p>
            <a:pPr marL="465138" indent="-222250">
              <a:buFont typeface="Arial" panose="020B0604020202020204" pitchFamily="34" charset="0"/>
              <a:buChar char="•"/>
            </a:pPr>
            <a:r>
              <a:rPr lang="en-US" sz="2000" dirty="0"/>
              <a:t>Non-profit, non-academic organizations</a:t>
            </a:r>
          </a:p>
          <a:p>
            <a:pPr marL="457200" indent="-457200">
              <a:buFont typeface="Arial" panose="020B0604020202020204" pitchFamily="34" charset="0"/>
              <a:buChar char="•"/>
            </a:pPr>
            <a:endParaRPr lang="en-US" sz="2400" dirty="0"/>
          </a:p>
          <a:p>
            <a:r>
              <a:rPr lang="en-US" sz="2400" u="sng" dirty="0"/>
              <a:t>Who May Serve as PI</a:t>
            </a:r>
            <a:r>
              <a:rPr lang="en-US" sz="2400" dirty="0"/>
              <a:t>:</a:t>
            </a:r>
          </a:p>
          <a:p>
            <a:pPr marL="231775"/>
            <a:r>
              <a:rPr lang="en-US" sz="2000" dirty="0"/>
              <a:t>Either the PI or a co-PI should hold a primary appointment at an institution of higher education </a:t>
            </a:r>
          </a:p>
          <a:p>
            <a:endParaRPr lang="en-US" sz="2400" u="sng" dirty="0"/>
          </a:p>
          <a:p>
            <a:r>
              <a:rPr lang="en-US" sz="2400" u="sng" dirty="0"/>
              <a:t>Limit on Number of Proposals per Organization</a:t>
            </a:r>
            <a:r>
              <a:rPr lang="en-US" sz="2400" dirty="0"/>
              <a:t>: 1</a:t>
            </a:r>
          </a:p>
          <a:p>
            <a:endParaRPr lang="en-US" sz="2400" dirty="0"/>
          </a:p>
          <a:p>
            <a:r>
              <a:rPr lang="en-US" sz="2400" u="sng" dirty="0"/>
              <a:t>Limit on Number of Proposals per PI or co-PI</a:t>
            </a:r>
            <a:r>
              <a:rPr lang="en-US" sz="2400" dirty="0"/>
              <a:t>: 1</a:t>
            </a:r>
          </a:p>
        </p:txBody>
      </p:sp>
      <p:sp>
        <p:nvSpPr>
          <p:cNvPr id="4" name="Rectangle 3">
            <a:extLst>
              <a:ext uri="{FF2B5EF4-FFF2-40B4-BE49-F238E27FC236}">
                <a16:creationId xmlns:a16="http://schemas.microsoft.com/office/drawing/2014/main" id="{27FE29B4-F449-8F46-94B4-D3A10C2D798F}"/>
              </a:ext>
            </a:extLst>
          </p:cNvPr>
          <p:cNvSpPr/>
          <p:nvPr/>
        </p:nvSpPr>
        <p:spPr>
          <a:xfrm>
            <a:off x="7443216" y="5312565"/>
            <a:ext cx="4042773" cy="400110"/>
          </a:xfrm>
          <a:prstGeom prst="rect">
            <a:avLst/>
          </a:prstGeom>
        </p:spPr>
        <p:txBody>
          <a:bodyPr wrap="none">
            <a:spAutoFit/>
          </a:bodyPr>
          <a:lstStyle/>
          <a:p>
            <a:r>
              <a:rPr lang="en-US" b="1" spc="-20" dirty="0">
                <a:solidFill>
                  <a:srgbClr val="FF0000"/>
                </a:solidFill>
              </a:rPr>
              <a:t>* </a:t>
            </a:r>
            <a:r>
              <a:rPr lang="en-US" b="1" spc="-20" dirty="0"/>
              <a:t> </a:t>
            </a:r>
            <a:r>
              <a:rPr lang="en-US" sz="2000" i="1" spc="-20" dirty="0">
                <a:solidFill>
                  <a:srgbClr val="002060"/>
                </a:solidFill>
              </a:rPr>
              <a:t>Please see</a:t>
            </a:r>
            <a:r>
              <a:rPr lang="en-US" sz="2000" i="1" spc="-50" dirty="0">
                <a:solidFill>
                  <a:srgbClr val="002060"/>
                </a:solidFill>
              </a:rPr>
              <a:t> the </a:t>
            </a:r>
            <a:r>
              <a:rPr lang="en-US" sz="2000" i="1" spc="-25" dirty="0">
                <a:solidFill>
                  <a:srgbClr val="002060"/>
                </a:solidFill>
              </a:rPr>
              <a:t>solicitation</a:t>
            </a:r>
            <a:r>
              <a:rPr lang="en-US" sz="2000" i="1" spc="-50" dirty="0">
                <a:solidFill>
                  <a:srgbClr val="002060"/>
                </a:solidFill>
              </a:rPr>
              <a:t> </a:t>
            </a:r>
            <a:r>
              <a:rPr lang="en-US" sz="2000" i="1" spc="-45" dirty="0">
                <a:solidFill>
                  <a:srgbClr val="002060"/>
                </a:solidFill>
              </a:rPr>
              <a:t>for</a:t>
            </a:r>
            <a:r>
              <a:rPr lang="en-US" sz="2000" i="1" spc="-40" dirty="0">
                <a:solidFill>
                  <a:srgbClr val="002060"/>
                </a:solidFill>
              </a:rPr>
              <a:t> </a:t>
            </a:r>
            <a:r>
              <a:rPr lang="en-US" sz="2000" i="1" spc="-30" dirty="0">
                <a:solidFill>
                  <a:srgbClr val="002060"/>
                </a:solidFill>
              </a:rPr>
              <a:t>details</a:t>
            </a:r>
            <a:endParaRPr lang="en-US" i="1" dirty="0">
              <a:solidFill>
                <a:srgbClr val="002060"/>
              </a:solidFill>
            </a:endParaRPr>
          </a:p>
        </p:txBody>
      </p:sp>
    </p:spTree>
    <p:extLst>
      <p:ext uri="{BB962C8B-B14F-4D97-AF65-F5344CB8AC3E}">
        <p14:creationId xmlns:p14="http://schemas.microsoft.com/office/powerpoint/2010/main" val="32435132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609C3A9-0464-4809-8D49-8ABA74E52AC2}"/>
              </a:ext>
            </a:extLst>
          </p:cNvPr>
          <p:cNvSpPr txBox="1">
            <a:spLocks noGrp="1"/>
          </p:cNvSpPr>
          <p:nvPr>
            <p:ph type="title" idx="4294967295"/>
          </p:nvPr>
        </p:nvSpPr>
        <p:spPr>
          <a:xfrm>
            <a:off x="743899" y="1182231"/>
            <a:ext cx="10704201" cy="181588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Collaborative Proposals:  </a:t>
            </a:r>
            <a:r>
              <a:rPr kumimoji="0" lang="en-US" sz="2800" b="0" i="0" u="none" strike="noStrike" kern="1200" cap="none" spc="0" normalizeH="0" baseline="0" noProof="0" dirty="0">
                <a:ln>
                  <a:noFill/>
                </a:ln>
                <a:solidFill>
                  <a:schemeClr val="tx1"/>
                </a:solidFill>
                <a:effectLst/>
                <a:uLnTx/>
                <a:uFillTx/>
                <a:latin typeface="+mn-lt"/>
                <a:ea typeface="+mn-ea"/>
                <a:cs typeface="+mn-cs"/>
              </a:rPr>
              <a:t>Collaborative proposals are welcome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marL="231775" marR="0" lvl="0" indent="-231775"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Submission Process:  </a:t>
            </a:r>
            <a:r>
              <a:rPr kumimoji="0" lang="en-US" sz="2800" b="0" i="0" u="none" strike="noStrike" kern="1200" cap="none" spc="0" normalizeH="0" baseline="0" noProof="0" dirty="0">
                <a:ln>
                  <a:noFill/>
                </a:ln>
                <a:solidFill>
                  <a:schemeClr val="tx1"/>
                </a:solidFill>
                <a:effectLst/>
                <a:uLnTx/>
                <a:uFillTx/>
                <a:latin typeface="+mn-lt"/>
                <a:ea typeface="+mn-ea"/>
                <a:cs typeface="+mn-cs"/>
              </a:rPr>
              <a:t>If </a:t>
            </a:r>
            <a:r>
              <a:rPr kumimoji="0" lang="en-US" sz="2800" b="0" i="1" u="sng" strike="noStrike" kern="1200" cap="none" spc="0" normalizeH="0" baseline="0" noProof="0" dirty="0">
                <a:ln>
                  <a:noFill/>
                </a:ln>
                <a:solidFill>
                  <a:schemeClr val="tx1"/>
                </a:solidFill>
                <a:effectLst/>
                <a:uLnTx/>
                <a:uFillTx/>
                <a:latin typeface="+mn-lt"/>
                <a:ea typeface="+mn-ea"/>
                <a:cs typeface="+mn-cs"/>
              </a:rPr>
              <a:t>multiple organizations</a:t>
            </a:r>
            <a:r>
              <a:rPr kumimoji="0" lang="en-US" sz="2800" b="0" i="1"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chemeClr val="tx1"/>
                </a:solidFill>
                <a:effectLst/>
                <a:uLnTx/>
                <a:uFillTx/>
                <a:latin typeface="+mn-lt"/>
                <a:ea typeface="+mn-ea"/>
                <a:cs typeface="+mn-cs"/>
              </a:rPr>
              <a:t>are involved in a proposal, it must be submitted as a </a:t>
            </a:r>
            <a:r>
              <a:rPr kumimoji="0" lang="en-US" sz="2800" b="0" i="1" u="sng" strike="noStrike" kern="1200" cap="none" spc="0" normalizeH="0" baseline="0" noProof="0" dirty="0">
                <a:ln>
                  <a:noFill/>
                </a:ln>
                <a:solidFill>
                  <a:schemeClr val="tx1"/>
                </a:solidFill>
                <a:effectLst/>
                <a:uLnTx/>
                <a:uFillTx/>
                <a:latin typeface="+mn-lt"/>
                <a:ea typeface="+mn-ea"/>
                <a:cs typeface="+mn-cs"/>
              </a:rPr>
              <a:t>single proposal</a:t>
            </a:r>
            <a:r>
              <a:rPr kumimoji="0" lang="en-US" sz="2800" b="0" i="1"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chemeClr val="tx1"/>
                </a:solidFill>
                <a:effectLst/>
                <a:uLnTx/>
                <a:uFillTx/>
                <a:latin typeface="+mn-lt"/>
                <a:ea typeface="+mn-ea"/>
                <a:cs typeface="+mn-cs"/>
              </a:rPr>
              <a:t>with subawards</a:t>
            </a:r>
          </a:p>
        </p:txBody>
      </p:sp>
    </p:spTree>
    <p:extLst>
      <p:ext uri="{BB962C8B-B14F-4D97-AF65-F5344CB8AC3E}">
        <p14:creationId xmlns:p14="http://schemas.microsoft.com/office/powerpoint/2010/main" val="21539035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47800" y="553560"/>
            <a:ext cx="3973033" cy="566181"/>
          </a:xfrm>
          <a:prstGeom prst="rect">
            <a:avLst/>
          </a:prstGeom>
        </p:spPr>
        <p:txBody>
          <a:bodyPr vert="horz" wrap="square" lIns="0" tIns="12065" rIns="0" bIns="0" rtlCol="0">
            <a:spAutoFit/>
          </a:bodyPr>
          <a:lstStyle/>
          <a:p>
            <a:pPr marL="12700">
              <a:lnSpc>
                <a:spcPct val="100000"/>
              </a:lnSpc>
              <a:spcBef>
                <a:spcPts val="95"/>
              </a:spcBef>
            </a:pPr>
            <a:r>
              <a:rPr sz="3600" b="1" spc="200" dirty="0">
                <a:latin typeface="Calibri" panose="020F0502020204030204" pitchFamily="34" charset="0"/>
                <a:cs typeface="Calibri" panose="020F0502020204030204" pitchFamily="34" charset="0"/>
              </a:rPr>
              <a:t>Timeline</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810"/>
              </a:lnSpc>
            </a:pPr>
            <a:fld id="{81D60167-4931-47E6-BA6A-407CBD079E47}" type="slidenum">
              <a:rPr/>
              <a:t>12</a:t>
            </a:fld>
            <a:endParaRPr/>
          </a:p>
        </p:txBody>
      </p:sp>
      <p:sp>
        <p:nvSpPr>
          <p:cNvPr id="7" name="TextBox 6">
            <a:extLst>
              <a:ext uri="{FF2B5EF4-FFF2-40B4-BE49-F238E27FC236}">
                <a16:creationId xmlns:a16="http://schemas.microsoft.com/office/drawing/2014/main" id="{4E647F5C-E1F5-438D-9A72-E547E5EB2023}"/>
              </a:ext>
            </a:extLst>
          </p:cNvPr>
          <p:cNvSpPr txBox="1"/>
          <p:nvPr/>
        </p:nvSpPr>
        <p:spPr>
          <a:xfrm>
            <a:off x="2617382" y="1410273"/>
            <a:ext cx="6953723" cy="3908762"/>
          </a:xfrm>
          <a:prstGeom prst="rect">
            <a:avLst/>
          </a:prstGeom>
          <a:noFill/>
        </p:spPr>
        <p:txBody>
          <a:bodyPr wrap="square">
            <a:spAutoFit/>
          </a:bodyPr>
          <a:lstStyle/>
          <a:p>
            <a:r>
              <a:rPr lang="en-US" sz="2800" b="1" dirty="0"/>
              <a:t>Required</a:t>
            </a:r>
          </a:p>
          <a:p>
            <a:endParaRPr lang="en-US" sz="1200" b="1" dirty="0"/>
          </a:p>
          <a:p>
            <a:pPr marL="914400" lvl="1" indent="-457200">
              <a:buFont typeface="Wingdings" pitchFamily="2" charset="2"/>
              <a:buChar char="ü"/>
            </a:pPr>
            <a:r>
              <a:rPr lang="en-US" sz="2800" dirty="0"/>
              <a:t>Letter of Intent (LOI) – May 10, 2022 </a:t>
            </a:r>
          </a:p>
          <a:p>
            <a:pPr lvl="1"/>
            <a:r>
              <a:rPr lang="en-US" sz="2800" dirty="0"/>
              <a:t>	</a:t>
            </a:r>
            <a:r>
              <a:rPr lang="en-US" sz="2400" dirty="0"/>
              <a:t>(</a:t>
            </a:r>
            <a:r>
              <a:rPr lang="en-US" sz="2400" i="1" dirty="0">
                <a:solidFill>
                  <a:srgbClr val="002060"/>
                </a:solidFill>
              </a:rPr>
              <a:t>Due by 5 p.m. submitter’s local time</a:t>
            </a:r>
            <a:r>
              <a:rPr lang="en-US" sz="2400" dirty="0"/>
              <a:t>)</a:t>
            </a:r>
          </a:p>
          <a:p>
            <a:pPr lvl="1"/>
            <a:endParaRPr lang="en-US" sz="1200" dirty="0"/>
          </a:p>
          <a:p>
            <a:pPr marL="914400" lvl="1" indent="-457200">
              <a:buFont typeface="Wingdings" pitchFamily="2" charset="2"/>
              <a:buChar char="ü"/>
            </a:pPr>
            <a:r>
              <a:rPr lang="en-US" sz="2800" dirty="0"/>
              <a:t>Full Proposal – October 5, 2022</a:t>
            </a:r>
          </a:p>
          <a:p>
            <a:pPr lvl="1"/>
            <a:r>
              <a:rPr lang="en-US" sz="2800" dirty="0"/>
              <a:t>	</a:t>
            </a:r>
            <a:r>
              <a:rPr lang="en-US" sz="2400" dirty="0"/>
              <a:t>(</a:t>
            </a:r>
            <a:r>
              <a:rPr lang="en-US" sz="2400" i="1" dirty="0">
                <a:solidFill>
                  <a:srgbClr val="002060"/>
                </a:solidFill>
              </a:rPr>
              <a:t>Due by 5 p.m. submitter’s local time</a:t>
            </a:r>
            <a:r>
              <a:rPr lang="en-US" sz="2400" dirty="0"/>
              <a:t>)</a:t>
            </a:r>
            <a:endParaRPr lang="en-US" sz="2800" dirty="0"/>
          </a:p>
          <a:p>
            <a:endParaRPr lang="en-US" sz="2800" dirty="0"/>
          </a:p>
          <a:p>
            <a:r>
              <a:rPr lang="en-US" sz="2800" b="1" dirty="0"/>
              <a:t>Not Required</a:t>
            </a:r>
          </a:p>
          <a:p>
            <a:pPr marL="914400" lvl="1" indent="-457200">
              <a:buFont typeface="Arial" panose="020B0604020202020204" pitchFamily="34" charset="0"/>
              <a:buChar char="•"/>
            </a:pPr>
            <a:r>
              <a:rPr lang="en-US" sz="2800" dirty="0"/>
              <a:t>Preliminary proposal – Not Required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98967" y="544504"/>
            <a:ext cx="9980422" cy="566181"/>
          </a:xfrm>
          <a:prstGeom prst="rect">
            <a:avLst/>
          </a:prstGeom>
        </p:spPr>
        <p:txBody>
          <a:bodyPr vert="horz" wrap="square" lIns="0" tIns="12065" rIns="0" bIns="0" rtlCol="0">
            <a:spAutoFit/>
          </a:bodyPr>
          <a:lstStyle/>
          <a:p>
            <a:pPr marL="12700">
              <a:lnSpc>
                <a:spcPct val="100000"/>
              </a:lnSpc>
              <a:spcBef>
                <a:spcPts val="95"/>
              </a:spcBef>
            </a:pPr>
            <a:r>
              <a:rPr lang="en-US" sz="3600" b="1" spc="200" dirty="0">
                <a:latin typeface="Calibri" panose="020F0502020204030204" pitchFamily="34" charset="0"/>
                <a:cs typeface="Calibri" panose="020F0502020204030204" pitchFamily="34" charset="0"/>
              </a:rPr>
              <a:t>Award Information</a:t>
            </a:r>
            <a:endParaRPr sz="1800" b="1" spc="200" dirty="0">
              <a:latin typeface="Calibri" panose="020F0502020204030204" pitchFamily="34" charset="0"/>
              <a:cs typeface="Calibri" panose="020F0502020204030204" pitchFamily="34" charset="0"/>
            </a:endParaRP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810"/>
              </a:lnSpc>
            </a:pPr>
            <a:fld id="{81D60167-4931-47E6-BA6A-407CBD079E47}" type="slidenum">
              <a:rPr/>
              <a:t>13</a:t>
            </a:fld>
            <a:endParaRPr/>
          </a:p>
        </p:txBody>
      </p:sp>
      <p:sp>
        <p:nvSpPr>
          <p:cNvPr id="3" name="object 3"/>
          <p:cNvSpPr txBox="1"/>
          <p:nvPr/>
        </p:nvSpPr>
        <p:spPr>
          <a:xfrm>
            <a:off x="1905009" y="1411785"/>
            <a:ext cx="9152855" cy="3557384"/>
          </a:xfrm>
          <a:prstGeom prst="rect">
            <a:avLst/>
          </a:prstGeom>
        </p:spPr>
        <p:txBody>
          <a:bodyPr vert="horz" wrap="square" lIns="0" tIns="48260" rIns="0" bIns="0" rtlCol="0" anchor="t">
            <a:spAutoFit/>
          </a:bodyPr>
          <a:lstStyle/>
          <a:p>
            <a:pPr algn="l"/>
            <a:r>
              <a:rPr lang="en-US" sz="2400" b="1" i="0" dirty="0">
                <a:solidFill>
                  <a:srgbClr val="000000"/>
                </a:solidFill>
                <a:effectLst/>
              </a:rPr>
              <a:t>Anticipated Type of Award:</a:t>
            </a:r>
            <a:r>
              <a:rPr lang="en-US" sz="2400" b="0" i="0" dirty="0">
                <a:solidFill>
                  <a:srgbClr val="000000"/>
                </a:solidFill>
                <a:effectLst/>
              </a:rPr>
              <a:t> Continuing Grant</a:t>
            </a:r>
          </a:p>
          <a:p>
            <a:pPr algn="l"/>
            <a:endParaRPr lang="en-US" sz="1600" b="1" i="0" dirty="0">
              <a:solidFill>
                <a:srgbClr val="000000"/>
              </a:solidFill>
              <a:effectLst/>
            </a:endParaRPr>
          </a:p>
          <a:p>
            <a:pPr algn="l"/>
            <a:r>
              <a:rPr lang="en-US" sz="2400" b="1" i="0" dirty="0">
                <a:solidFill>
                  <a:srgbClr val="000000"/>
                </a:solidFill>
                <a:effectLst/>
              </a:rPr>
              <a:t>Estimated Number of Awards:</a:t>
            </a:r>
            <a:r>
              <a:rPr lang="en-US" sz="2400" b="0" i="0" dirty="0">
                <a:solidFill>
                  <a:srgbClr val="000000"/>
                </a:solidFill>
                <a:effectLst/>
              </a:rPr>
              <a:t> </a:t>
            </a:r>
            <a:r>
              <a:rPr lang="en-US" sz="2400" dirty="0">
                <a:solidFill>
                  <a:srgbClr val="000000"/>
                </a:solidFill>
              </a:rPr>
              <a:t>1</a:t>
            </a:r>
            <a:endParaRPr lang="en-US" sz="2400" b="0" i="0" dirty="0">
              <a:solidFill>
                <a:srgbClr val="000000"/>
              </a:solidFill>
              <a:effectLst/>
            </a:endParaRPr>
          </a:p>
          <a:p>
            <a:pPr algn="l"/>
            <a:endParaRPr lang="en-US" sz="1600" b="1" i="0" dirty="0">
              <a:solidFill>
                <a:srgbClr val="000000"/>
              </a:solidFill>
              <a:effectLst/>
            </a:endParaRPr>
          </a:p>
          <a:p>
            <a:r>
              <a:rPr lang="en-US" sz="2400" b="1" i="0" dirty="0">
                <a:solidFill>
                  <a:srgbClr val="000000"/>
                </a:solidFill>
                <a:effectLst/>
              </a:rPr>
              <a:t>Anticipated Funding Amount:</a:t>
            </a:r>
            <a:r>
              <a:rPr lang="en-US" sz="2400" b="0" i="0" dirty="0">
                <a:solidFill>
                  <a:srgbClr val="000000"/>
                </a:solidFill>
                <a:effectLst/>
              </a:rPr>
              <a:t> </a:t>
            </a:r>
          </a:p>
          <a:p>
            <a:pPr lvl="1"/>
            <a:r>
              <a:rPr lang="en-US" sz="2400" dirty="0">
                <a:solidFill>
                  <a:srgbClr val="000000"/>
                </a:solidFill>
              </a:rPr>
              <a:t>$5,000,000 - </a:t>
            </a:r>
            <a:r>
              <a:rPr lang="en-US" sz="2400" b="0" i="0" dirty="0">
                <a:solidFill>
                  <a:srgbClr val="000000"/>
                </a:solidFill>
                <a:effectLst/>
              </a:rPr>
              <a:t>$9,000,000   </a:t>
            </a:r>
            <a:r>
              <a:rPr lang="en-US" b="1" spc="-35" dirty="0"/>
              <a:t>(</a:t>
            </a:r>
            <a:r>
              <a:rPr lang="en-US" i="1" spc="-35" dirty="0"/>
              <a:t>Subject to availability of Funds</a:t>
            </a:r>
            <a:r>
              <a:rPr lang="en-US" b="1" spc="-35" dirty="0"/>
              <a:t>)</a:t>
            </a:r>
          </a:p>
          <a:p>
            <a:endParaRPr lang="en-US" sz="1600" b="1" dirty="0">
              <a:solidFill>
                <a:srgbClr val="000000"/>
              </a:solidFill>
            </a:endParaRPr>
          </a:p>
          <a:p>
            <a:r>
              <a:rPr lang="en-US" sz="2400" b="1" i="0" dirty="0">
                <a:solidFill>
                  <a:srgbClr val="000000"/>
                </a:solidFill>
                <a:effectLst/>
              </a:rPr>
              <a:t>Duration: </a:t>
            </a:r>
            <a:r>
              <a:rPr lang="en-US" sz="2400" i="0" dirty="0">
                <a:solidFill>
                  <a:srgbClr val="000000"/>
                </a:solidFill>
                <a:effectLst/>
              </a:rPr>
              <a:t>Up to</a:t>
            </a:r>
            <a:r>
              <a:rPr lang="en-US" sz="2400" b="1" i="0" dirty="0">
                <a:solidFill>
                  <a:srgbClr val="000000"/>
                </a:solidFill>
                <a:effectLst/>
              </a:rPr>
              <a:t> </a:t>
            </a:r>
            <a:r>
              <a:rPr lang="en-US" sz="2400" b="0" i="0" dirty="0">
                <a:solidFill>
                  <a:srgbClr val="000000"/>
                </a:solidFill>
                <a:effectLst/>
              </a:rPr>
              <a:t>5 Years</a:t>
            </a:r>
            <a:r>
              <a:rPr lang="en-US" sz="2400" b="0" i="0" dirty="0">
                <a:solidFill>
                  <a:srgbClr val="FF0000"/>
                </a:solidFill>
                <a:effectLst/>
              </a:rPr>
              <a:t>*</a:t>
            </a:r>
            <a:r>
              <a:rPr lang="en-US" sz="2400" b="0" i="0" dirty="0">
                <a:solidFill>
                  <a:srgbClr val="000000"/>
                </a:solidFill>
                <a:effectLst/>
              </a:rPr>
              <a:t> </a:t>
            </a:r>
          </a:p>
          <a:p>
            <a:pPr marL="687388" lvl="1" indent="-230188"/>
            <a:r>
              <a:rPr lang="en-US" sz="2000" spc="-35" dirty="0">
                <a:solidFill>
                  <a:srgbClr val="FF0000"/>
                </a:solidFill>
              </a:rPr>
              <a:t>* </a:t>
            </a:r>
            <a:r>
              <a:rPr lang="en-US" sz="2000" spc="-35" dirty="0"/>
              <a:t>Please note </a:t>
            </a:r>
            <a:r>
              <a:rPr lang="en-US" sz="2000" spc="-35" dirty="0">
                <a:solidFill>
                  <a:srgbClr val="000000"/>
                </a:solidFill>
              </a:rPr>
              <a:t>proposals that need a </a:t>
            </a:r>
            <a:r>
              <a:rPr lang="en-US" sz="2000" u="sng" spc="-35" dirty="0">
                <a:solidFill>
                  <a:srgbClr val="000000"/>
                </a:solidFill>
              </a:rPr>
              <a:t>startup phase</a:t>
            </a:r>
            <a:r>
              <a:rPr lang="en-US" sz="2000" spc="-35" dirty="0">
                <a:solidFill>
                  <a:srgbClr val="000000"/>
                </a:solidFill>
              </a:rPr>
              <a:t> to develop/setup the organizational structure may request 1 year of additional support, thereby requesting up to 5 years of support</a:t>
            </a:r>
            <a:endParaRPr lang="en-US" sz="2000" i="1" dirty="0">
              <a:solidFill>
                <a:srgbClr val="000000"/>
              </a:solidFill>
            </a:endParaRPr>
          </a:p>
        </p:txBody>
      </p:sp>
    </p:spTree>
    <p:extLst>
      <p:ext uri="{BB962C8B-B14F-4D97-AF65-F5344CB8AC3E}">
        <p14:creationId xmlns:p14="http://schemas.microsoft.com/office/powerpoint/2010/main" val="42862140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59422" y="540571"/>
            <a:ext cx="10029190" cy="566181"/>
          </a:xfrm>
          <a:prstGeom prst="rect">
            <a:avLst/>
          </a:prstGeom>
        </p:spPr>
        <p:txBody>
          <a:bodyPr vert="horz" wrap="square" lIns="0" tIns="12065" rIns="0" bIns="0" rtlCol="0">
            <a:spAutoFit/>
          </a:bodyPr>
          <a:lstStyle/>
          <a:p>
            <a:pPr marL="12700">
              <a:lnSpc>
                <a:spcPct val="100000"/>
              </a:lnSpc>
              <a:spcBef>
                <a:spcPts val="95"/>
              </a:spcBef>
            </a:pPr>
            <a:r>
              <a:rPr lang="en-US" sz="3600" b="1" spc="-50" dirty="0">
                <a:latin typeface="Calibri" panose="020F0502020204030204" pitchFamily="34" charset="0"/>
                <a:cs typeface="Calibri" panose="020F0502020204030204" pitchFamily="34" charset="0"/>
              </a:rPr>
              <a:t>Recording and Transcript of the Webinar</a:t>
            </a:r>
            <a:endParaRPr sz="3600" b="1" dirty="0">
              <a:latin typeface="Calibri" panose="020F0502020204030204" pitchFamily="34" charset="0"/>
              <a:cs typeface="Calibri" panose="020F0502020204030204" pitchFamily="34" charset="0"/>
            </a:endParaRPr>
          </a:p>
        </p:txBody>
      </p:sp>
      <p:sp>
        <p:nvSpPr>
          <p:cNvPr id="3" name="object 3"/>
          <p:cNvSpPr txBox="1"/>
          <p:nvPr/>
        </p:nvSpPr>
        <p:spPr>
          <a:xfrm>
            <a:off x="1447800" y="919723"/>
            <a:ext cx="10631170" cy="2031966"/>
          </a:xfrm>
          <a:prstGeom prst="rect">
            <a:avLst/>
          </a:prstGeom>
        </p:spPr>
        <p:txBody>
          <a:bodyPr vert="horz" wrap="square" lIns="0" tIns="61594" rIns="0" bIns="0" rtlCol="0" anchor="t">
            <a:spAutoFit/>
          </a:bodyPr>
          <a:lstStyle/>
          <a:p>
            <a:pPr marL="12700">
              <a:spcBef>
                <a:spcPts val="625"/>
              </a:spcBef>
              <a:tabLst>
                <a:tab pos="241300" algn="l"/>
              </a:tabLst>
            </a:pPr>
            <a:endParaRPr lang="en-US" sz="2800" dirty="0">
              <a:latin typeface="Calibri"/>
              <a:cs typeface="Calibri"/>
            </a:endParaRPr>
          </a:p>
          <a:p>
            <a:pPr marL="241300" marR="210185" indent="-228600">
              <a:lnSpc>
                <a:spcPts val="3020"/>
              </a:lnSpc>
              <a:buFont typeface="Arial"/>
              <a:buChar char="•"/>
              <a:tabLst>
                <a:tab pos="241300" algn="l"/>
              </a:tabLst>
            </a:pPr>
            <a:endParaRPr lang="en-US" sz="2800" dirty="0">
              <a:latin typeface="Calibri"/>
              <a:cs typeface="Calibri"/>
            </a:endParaRPr>
          </a:p>
          <a:p>
            <a:pPr marL="295275" marR="210185" indent="-282575">
              <a:lnSpc>
                <a:spcPts val="3020"/>
              </a:lnSpc>
              <a:buFont typeface="Wingdings" panose="05000000000000000000" pitchFamily="2" charset="2"/>
              <a:buChar char="§"/>
              <a:tabLst>
                <a:tab pos="241300" algn="l"/>
              </a:tabLst>
            </a:pPr>
            <a:r>
              <a:rPr sz="2800" dirty="0">
                <a:latin typeface="Calibri"/>
                <a:cs typeface="Calibri"/>
              </a:rPr>
              <a:t>A</a:t>
            </a:r>
            <a:r>
              <a:rPr sz="2800" spc="5" dirty="0">
                <a:latin typeface="Calibri"/>
                <a:cs typeface="Calibri"/>
              </a:rPr>
              <a:t> </a:t>
            </a:r>
            <a:r>
              <a:rPr sz="2800" spc="-15" dirty="0">
                <a:latin typeface="Calibri"/>
                <a:cs typeface="Calibri"/>
              </a:rPr>
              <a:t>recording</a:t>
            </a:r>
            <a:r>
              <a:rPr sz="2800" dirty="0">
                <a:latin typeface="Calibri"/>
                <a:cs typeface="Calibri"/>
              </a:rPr>
              <a:t> </a:t>
            </a:r>
            <a:r>
              <a:rPr sz="2800" spc="-5" dirty="0">
                <a:latin typeface="Calibri"/>
                <a:cs typeface="Calibri"/>
              </a:rPr>
              <a:t>and</a:t>
            </a:r>
            <a:r>
              <a:rPr sz="2800" spc="5" dirty="0">
                <a:latin typeface="Calibri"/>
                <a:cs typeface="Calibri"/>
              </a:rPr>
              <a:t> </a:t>
            </a:r>
            <a:r>
              <a:rPr sz="2800" spc="-10" dirty="0">
                <a:latin typeface="Calibri"/>
                <a:cs typeface="Calibri"/>
              </a:rPr>
              <a:t>transcript</a:t>
            </a:r>
            <a:r>
              <a:rPr sz="2800" spc="10" dirty="0">
                <a:latin typeface="Calibri"/>
                <a:cs typeface="Calibri"/>
              </a:rPr>
              <a:t> </a:t>
            </a:r>
            <a:r>
              <a:rPr sz="2800" spc="-5" dirty="0">
                <a:latin typeface="Calibri"/>
                <a:cs typeface="Calibri"/>
              </a:rPr>
              <a:t>of the</a:t>
            </a:r>
            <a:r>
              <a:rPr sz="2800" spc="10" dirty="0">
                <a:latin typeface="Calibri"/>
                <a:cs typeface="Calibri"/>
              </a:rPr>
              <a:t> </a:t>
            </a:r>
            <a:r>
              <a:rPr sz="2800" spc="-35" dirty="0">
                <a:latin typeface="Calibri"/>
                <a:cs typeface="Calibri"/>
              </a:rPr>
              <a:t>webinar,</a:t>
            </a:r>
            <a:r>
              <a:rPr sz="2800" spc="-10" dirty="0">
                <a:latin typeface="Calibri"/>
                <a:cs typeface="Calibri"/>
              </a:rPr>
              <a:t> </a:t>
            </a:r>
            <a:r>
              <a:rPr sz="2800" spc="-5" dirty="0">
                <a:latin typeface="Calibri"/>
                <a:cs typeface="Calibri"/>
              </a:rPr>
              <a:t>along</a:t>
            </a:r>
            <a:r>
              <a:rPr sz="2800" spc="-10" dirty="0">
                <a:latin typeface="Calibri"/>
                <a:cs typeface="Calibri"/>
              </a:rPr>
              <a:t> </a:t>
            </a:r>
            <a:r>
              <a:rPr sz="2800" spc="-5" dirty="0">
                <a:latin typeface="Calibri"/>
                <a:cs typeface="Calibri"/>
              </a:rPr>
              <a:t>with</a:t>
            </a:r>
            <a:r>
              <a:rPr sz="2800" spc="5" dirty="0">
                <a:latin typeface="Calibri"/>
                <a:cs typeface="Calibri"/>
              </a:rPr>
              <a:t> </a:t>
            </a:r>
            <a:r>
              <a:rPr sz="2800" spc="-5" dirty="0">
                <a:latin typeface="Calibri"/>
                <a:cs typeface="Calibri"/>
              </a:rPr>
              <a:t>the</a:t>
            </a:r>
            <a:r>
              <a:rPr sz="2800" spc="5" dirty="0">
                <a:latin typeface="Calibri"/>
                <a:cs typeface="Calibri"/>
              </a:rPr>
              <a:t> </a:t>
            </a:r>
            <a:r>
              <a:rPr sz="2800" spc="-5" dirty="0">
                <a:latin typeface="Calibri"/>
                <a:cs typeface="Calibri"/>
              </a:rPr>
              <a:t>slides,</a:t>
            </a:r>
            <a:r>
              <a:rPr sz="2800" dirty="0">
                <a:latin typeface="Calibri"/>
                <a:cs typeface="Calibri"/>
              </a:rPr>
              <a:t> </a:t>
            </a:r>
            <a:r>
              <a:rPr sz="2800" spc="-5" dirty="0">
                <a:latin typeface="Calibri"/>
                <a:cs typeface="Calibri"/>
              </a:rPr>
              <a:t>will</a:t>
            </a:r>
            <a:r>
              <a:rPr sz="2800" spc="-15" dirty="0">
                <a:latin typeface="Calibri"/>
                <a:cs typeface="Calibri"/>
              </a:rPr>
              <a:t> </a:t>
            </a:r>
            <a:r>
              <a:rPr sz="2800" spc="-5" dirty="0">
                <a:latin typeface="Calibri"/>
                <a:cs typeface="Calibri"/>
              </a:rPr>
              <a:t>be</a:t>
            </a:r>
            <a:r>
              <a:rPr lang="en-US" sz="2800" spc="-5" dirty="0">
                <a:latin typeface="Calibri"/>
                <a:cs typeface="Calibri"/>
              </a:rPr>
              <a:t> </a:t>
            </a:r>
            <a:r>
              <a:rPr sz="2800" spc="-620" dirty="0">
                <a:latin typeface="Calibri"/>
                <a:cs typeface="Calibri"/>
              </a:rPr>
              <a:t> </a:t>
            </a:r>
            <a:r>
              <a:rPr sz="2800" spc="-5" dirty="0">
                <a:latin typeface="Calibri"/>
                <a:cs typeface="Calibri"/>
              </a:rPr>
              <a:t>accessible</a:t>
            </a:r>
            <a:r>
              <a:rPr sz="2800" spc="5" dirty="0">
                <a:latin typeface="Calibri"/>
                <a:cs typeface="Calibri"/>
              </a:rPr>
              <a:t> </a:t>
            </a:r>
            <a:r>
              <a:rPr sz="2800" spc="-15" dirty="0">
                <a:latin typeface="Calibri"/>
                <a:cs typeface="Calibri"/>
              </a:rPr>
              <a:t>from</a:t>
            </a:r>
            <a:r>
              <a:rPr sz="2800" spc="-5" dirty="0">
                <a:latin typeface="Calibri"/>
                <a:cs typeface="Calibri"/>
              </a:rPr>
              <a:t> the</a:t>
            </a:r>
            <a:r>
              <a:rPr sz="2800" spc="15" dirty="0">
                <a:latin typeface="Calibri"/>
                <a:cs typeface="Calibri"/>
              </a:rPr>
              <a:t> </a:t>
            </a:r>
            <a:r>
              <a:rPr sz="2800" spc="-15" dirty="0">
                <a:latin typeface="Calibri"/>
                <a:cs typeface="Calibri"/>
              </a:rPr>
              <a:t>event</a:t>
            </a:r>
            <a:r>
              <a:rPr sz="2800" spc="-5" dirty="0">
                <a:latin typeface="Calibri"/>
                <a:cs typeface="Calibri"/>
              </a:rPr>
              <a:t> </a:t>
            </a:r>
            <a:r>
              <a:rPr sz="2800" spc="-10" dirty="0">
                <a:latin typeface="Calibri"/>
                <a:cs typeface="Calibri"/>
              </a:rPr>
              <a:t>page</a:t>
            </a:r>
            <a:r>
              <a:rPr sz="2800" spc="-5" dirty="0">
                <a:latin typeface="Calibri"/>
                <a:cs typeface="Calibri"/>
              </a:rPr>
              <a:t> shortly</a:t>
            </a:r>
            <a:r>
              <a:rPr sz="2800" spc="10" dirty="0">
                <a:latin typeface="Calibri"/>
                <a:cs typeface="Calibri"/>
              </a:rPr>
              <a:t> </a:t>
            </a:r>
            <a:r>
              <a:rPr sz="2800" spc="-15" dirty="0">
                <a:latin typeface="Calibri"/>
                <a:cs typeface="Calibri"/>
              </a:rPr>
              <a:t>after</a:t>
            </a:r>
            <a:r>
              <a:rPr lang="en-US" sz="2800" spc="-15" dirty="0">
                <a:latin typeface="Calibri"/>
                <a:cs typeface="Calibri"/>
              </a:rPr>
              <a:t> the</a:t>
            </a:r>
            <a:r>
              <a:rPr sz="2800" spc="-10" dirty="0">
                <a:latin typeface="Calibri"/>
                <a:cs typeface="Calibri"/>
              </a:rPr>
              <a:t> conclusion</a:t>
            </a:r>
            <a:r>
              <a:rPr sz="2800" spc="20" dirty="0">
                <a:latin typeface="Calibri"/>
                <a:cs typeface="Calibri"/>
              </a:rPr>
              <a:t> </a:t>
            </a:r>
            <a:r>
              <a:rPr sz="2800" spc="-5" dirty="0">
                <a:latin typeface="Calibri"/>
                <a:cs typeface="Calibri"/>
              </a:rPr>
              <a:t>of</a:t>
            </a:r>
            <a:r>
              <a:rPr sz="2800" spc="5" dirty="0">
                <a:latin typeface="Calibri"/>
                <a:cs typeface="Calibri"/>
              </a:rPr>
              <a:t> </a:t>
            </a:r>
            <a:r>
              <a:rPr sz="2800" spc="-5" dirty="0">
                <a:latin typeface="Calibri"/>
                <a:cs typeface="Calibri"/>
              </a:rPr>
              <a:t>th</a:t>
            </a:r>
            <a:r>
              <a:rPr lang="en-US" sz="2800" spc="-5" dirty="0">
                <a:latin typeface="Calibri"/>
                <a:cs typeface="Calibri"/>
              </a:rPr>
              <a:t>is</a:t>
            </a:r>
            <a:r>
              <a:rPr sz="2800" spc="5" dirty="0">
                <a:latin typeface="Calibri"/>
                <a:cs typeface="Calibri"/>
              </a:rPr>
              <a:t> </a:t>
            </a:r>
            <a:r>
              <a:rPr sz="2800" spc="-5" dirty="0">
                <a:latin typeface="Calibri"/>
                <a:cs typeface="Calibri"/>
              </a:rPr>
              <a:t>webinar</a:t>
            </a:r>
          </a:p>
        </p:txBody>
      </p:sp>
      <p:sp>
        <p:nvSpPr>
          <p:cNvPr id="6" name="TextBox 5">
            <a:extLst>
              <a:ext uri="{FF2B5EF4-FFF2-40B4-BE49-F238E27FC236}">
                <a16:creationId xmlns:a16="http://schemas.microsoft.com/office/drawing/2014/main" id="{00B85FF4-8451-47F1-85E2-AFFDC64873AA}"/>
              </a:ext>
            </a:extLst>
          </p:cNvPr>
          <p:cNvSpPr txBox="1"/>
          <p:nvPr/>
        </p:nvSpPr>
        <p:spPr>
          <a:xfrm>
            <a:off x="1801585" y="3536006"/>
            <a:ext cx="8588829" cy="523220"/>
          </a:xfrm>
          <a:prstGeom prst="rect">
            <a:avLst/>
          </a:prstGeom>
          <a:noFill/>
        </p:spPr>
        <p:txBody>
          <a:bodyPr wrap="square">
            <a:spAutoFit/>
          </a:bodyPr>
          <a:lstStyle/>
          <a:p>
            <a:pPr algn="ctr"/>
            <a:r>
              <a:rPr lang="en-US" sz="2800" dirty="0"/>
              <a:t>You may submit questions by e-mail:  </a:t>
            </a:r>
            <a:r>
              <a:rPr lang="en-US" sz="2800" dirty="0">
                <a:hlinkClick r:id="rId2"/>
              </a:rPr>
              <a:t>mbasu@nsf.gov</a:t>
            </a:r>
            <a:endParaRPr lang="en-US" sz="2800" dirty="0"/>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810"/>
              </a:lnSpc>
            </a:pPr>
            <a:fld id="{81D60167-4931-47E6-BA6A-407CBD079E47}" type="slidenum">
              <a:rPr/>
              <a:t>14</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888239" y="1400531"/>
            <a:ext cx="2660564" cy="936154"/>
          </a:xfrm>
          <a:prstGeom prst="rect">
            <a:avLst/>
          </a:prstGeom>
        </p:spPr>
        <p:txBody>
          <a:bodyPr vert="horz" wrap="square" lIns="0" tIns="12700" rIns="0" bIns="0" rtlCol="0">
            <a:spAutoFit/>
          </a:bodyPr>
          <a:lstStyle/>
          <a:p>
            <a:pPr marL="12700">
              <a:lnSpc>
                <a:spcPct val="100000"/>
              </a:lnSpc>
              <a:spcBef>
                <a:spcPts val="100"/>
              </a:spcBef>
            </a:pPr>
            <a:r>
              <a:rPr sz="6000" b="1" spc="-75" dirty="0">
                <a:latin typeface="Calibri" panose="020F0502020204030204" pitchFamily="34" charset="0"/>
                <a:cs typeface="Calibri" panose="020F0502020204030204" pitchFamily="34" charset="0"/>
              </a:rPr>
              <a:t>Q</a:t>
            </a:r>
            <a:r>
              <a:rPr lang="en-US" sz="6000" b="1" spc="-75" dirty="0">
                <a:latin typeface="Calibri" panose="020F0502020204030204" pitchFamily="34" charset="0"/>
                <a:cs typeface="Calibri" panose="020F0502020204030204" pitchFamily="34" charset="0"/>
              </a:rPr>
              <a:t> </a:t>
            </a:r>
            <a:r>
              <a:rPr sz="6000" b="1" spc="-75" dirty="0">
                <a:latin typeface="Calibri" panose="020F0502020204030204" pitchFamily="34" charset="0"/>
                <a:cs typeface="Calibri" panose="020F0502020204030204" pitchFamily="34" charset="0"/>
              </a:rPr>
              <a:t>&amp;</a:t>
            </a:r>
            <a:r>
              <a:rPr lang="en-US" sz="6000" b="1" spc="-75" dirty="0">
                <a:latin typeface="Calibri" panose="020F0502020204030204" pitchFamily="34" charset="0"/>
                <a:cs typeface="Calibri" panose="020F0502020204030204" pitchFamily="34" charset="0"/>
              </a:rPr>
              <a:t> </a:t>
            </a:r>
            <a:r>
              <a:rPr sz="6000" b="1" spc="-75" dirty="0">
                <a:latin typeface="Calibri" panose="020F0502020204030204" pitchFamily="34" charset="0"/>
                <a:cs typeface="Calibri" panose="020F0502020204030204" pitchFamily="34" charset="0"/>
              </a:rPr>
              <a:t>A</a:t>
            </a:r>
            <a:endParaRPr sz="6000" b="1" dirty="0">
              <a:latin typeface="Calibri" panose="020F0502020204030204" pitchFamily="34" charset="0"/>
              <a:cs typeface="Calibri" panose="020F0502020204030204" pitchFamily="34" charset="0"/>
            </a:endParaRPr>
          </a:p>
        </p:txBody>
      </p:sp>
      <p:sp>
        <p:nvSpPr>
          <p:cNvPr id="4" name="object 4"/>
          <p:cNvSpPr txBox="1"/>
          <p:nvPr/>
        </p:nvSpPr>
        <p:spPr>
          <a:xfrm>
            <a:off x="3589891" y="2579492"/>
            <a:ext cx="3565821" cy="874598"/>
          </a:xfrm>
          <a:prstGeom prst="rect">
            <a:avLst/>
          </a:prstGeom>
        </p:spPr>
        <p:txBody>
          <a:bodyPr vert="horz" wrap="square" lIns="0" tIns="12700" rIns="0" bIns="0" rtlCol="0">
            <a:spAutoFit/>
          </a:bodyPr>
          <a:lstStyle/>
          <a:p>
            <a:pPr marL="12700" marR="5080">
              <a:lnSpc>
                <a:spcPct val="100000"/>
              </a:lnSpc>
              <a:spcBef>
                <a:spcPts val="100"/>
              </a:spcBef>
            </a:pPr>
            <a:r>
              <a:rPr sz="2800" dirty="0">
                <a:latin typeface="Calibri"/>
                <a:cs typeface="Calibri"/>
              </a:rPr>
              <a:t>Submit</a:t>
            </a:r>
            <a:r>
              <a:rPr sz="2800" spc="-40" dirty="0">
                <a:latin typeface="Calibri"/>
                <a:cs typeface="Calibri"/>
              </a:rPr>
              <a:t> </a:t>
            </a:r>
            <a:r>
              <a:rPr sz="2800" spc="-5" dirty="0">
                <a:latin typeface="Calibri"/>
                <a:cs typeface="Calibri"/>
              </a:rPr>
              <a:t>questions</a:t>
            </a:r>
            <a:r>
              <a:rPr sz="2800" spc="-25" dirty="0">
                <a:latin typeface="Calibri"/>
                <a:cs typeface="Calibri"/>
              </a:rPr>
              <a:t> </a:t>
            </a:r>
            <a:r>
              <a:rPr sz="2800" spc="-5" dirty="0">
                <a:latin typeface="Calibri"/>
                <a:cs typeface="Calibri"/>
              </a:rPr>
              <a:t>using </a:t>
            </a:r>
            <a:r>
              <a:rPr sz="2800" spc="-390" dirty="0">
                <a:latin typeface="Calibri"/>
                <a:cs typeface="Calibri"/>
              </a:rPr>
              <a:t> </a:t>
            </a:r>
            <a:r>
              <a:rPr sz="2800" spc="-5" dirty="0">
                <a:latin typeface="Calibri"/>
                <a:cs typeface="Calibri"/>
              </a:rPr>
              <a:t>the </a:t>
            </a:r>
            <a:r>
              <a:rPr sz="2800" dirty="0">
                <a:latin typeface="Calibri"/>
                <a:cs typeface="Calibri"/>
              </a:rPr>
              <a:t>Q&amp;A</a:t>
            </a:r>
            <a:r>
              <a:rPr sz="2800" spc="-15" dirty="0">
                <a:latin typeface="Calibri"/>
                <a:cs typeface="Calibri"/>
              </a:rPr>
              <a:t> </a:t>
            </a:r>
            <a:r>
              <a:rPr sz="2800" spc="-10" dirty="0">
                <a:latin typeface="Calibri"/>
                <a:cs typeface="Calibri"/>
              </a:rPr>
              <a:t>icon</a:t>
            </a:r>
            <a:r>
              <a:rPr sz="2800" spc="-5" dirty="0">
                <a:latin typeface="Calibri"/>
                <a:cs typeface="Calibri"/>
              </a:rPr>
              <a:t> </a:t>
            </a:r>
            <a:r>
              <a:rPr sz="2800" dirty="0">
                <a:latin typeface="Calibri"/>
                <a:cs typeface="Calibri"/>
              </a:rPr>
              <a:t>in</a:t>
            </a:r>
            <a:r>
              <a:rPr sz="2800" spc="-5" dirty="0">
                <a:latin typeface="Calibri"/>
                <a:cs typeface="Calibri"/>
              </a:rPr>
              <a:t> </a:t>
            </a:r>
            <a:r>
              <a:rPr sz="2800" spc="-10" dirty="0">
                <a:latin typeface="Calibri"/>
                <a:cs typeface="Calibri"/>
              </a:rPr>
              <a:t>Zoom</a:t>
            </a:r>
            <a:endParaRPr sz="2800" dirty="0">
              <a:latin typeface="Calibri"/>
              <a:cs typeface="Calibri"/>
            </a:endParaRPr>
          </a:p>
        </p:txBody>
      </p:sp>
      <p:pic>
        <p:nvPicPr>
          <p:cNvPr id="5" name="object 5">
            <a:extLst>
              <a:ext uri="{C183D7F6-B498-43B3-948B-1728B52AA6E4}">
                <adec:decorative xmlns:adec="http://schemas.microsoft.com/office/drawing/2017/decorative" val="1"/>
              </a:ext>
            </a:extLst>
          </p:cNvPr>
          <p:cNvPicPr/>
          <p:nvPr/>
        </p:nvPicPr>
        <p:blipFill>
          <a:blip r:embed="rId2" cstate="print"/>
          <a:stretch>
            <a:fillRect/>
          </a:stretch>
        </p:blipFill>
        <p:spPr>
          <a:xfrm>
            <a:off x="7683077" y="2510701"/>
            <a:ext cx="1117854" cy="1012181"/>
          </a:xfrm>
          <a:prstGeom prst="rect">
            <a:avLst/>
          </a:prstGeom>
        </p:spPr>
      </p:pic>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38100">
              <a:lnSpc>
                <a:spcPts val="1810"/>
              </a:lnSpc>
            </a:pPr>
            <a:fld id="{81D60167-4931-47E6-BA6A-407CBD079E47}" type="slidenum">
              <a:rPr/>
              <a:t>15</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3634B991-99DE-4020-937D-4EBA52AB6B67}"/>
              </a:ext>
            </a:extLst>
          </p:cNvPr>
          <p:cNvSpPr txBox="1">
            <a:spLocks noGrp="1"/>
          </p:cNvSpPr>
          <p:nvPr>
            <p:ph type="title" idx="4294967295"/>
          </p:nvPr>
        </p:nvSpPr>
        <p:spPr>
          <a:xfrm>
            <a:off x="560864" y="285573"/>
            <a:ext cx="11070263"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sng" strike="noStrike" kern="1200" cap="none" spc="400" normalizeH="0" baseline="0" noProof="0" dirty="0">
                <a:ln>
                  <a:noFill/>
                </a:ln>
                <a:solidFill>
                  <a:schemeClr val="tx1"/>
                </a:solidFill>
                <a:effectLst/>
                <a:uLnTx/>
                <a:uFillTx/>
                <a:latin typeface="+mn-lt"/>
                <a:ea typeface="+mn-ea"/>
                <a:cs typeface="+mn-cs"/>
              </a:rPr>
              <a:t>Synopsis</a:t>
            </a:r>
          </a:p>
        </p:txBody>
      </p:sp>
      <p:sp>
        <p:nvSpPr>
          <p:cNvPr id="6" name="TextBox 5">
            <a:extLst>
              <a:ext uri="{FF2B5EF4-FFF2-40B4-BE49-F238E27FC236}">
                <a16:creationId xmlns:a16="http://schemas.microsoft.com/office/drawing/2014/main" id="{AAA1EA20-BA91-3C43-8638-13C2EE0BA464}"/>
              </a:ext>
            </a:extLst>
          </p:cNvPr>
          <p:cNvSpPr txBox="1"/>
          <p:nvPr/>
        </p:nvSpPr>
        <p:spPr>
          <a:xfrm>
            <a:off x="996675" y="1071586"/>
            <a:ext cx="10195990" cy="1569660"/>
          </a:xfrm>
          <a:prstGeom prst="rect">
            <a:avLst/>
          </a:prstGeom>
          <a:noFill/>
        </p:spPr>
        <p:txBody>
          <a:bodyPr wrap="square">
            <a:spAutoFit/>
          </a:bodyPr>
          <a:lstStyle/>
          <a:p>
            <a:r>
              <a:rPr lang="en-US" sz="2400" i="1" dirty="0"/>
              <a:t>This open call seeks to fund a community driven organization that will identify ambitious new fundamental and translational research directions that align with national and societal priorities and thereby catalyze the computing research community's pursuit of innovative, high-impact research</a:t>
            </a:r>
          </a:p>
        </p:txBody>
      </p:sp>
      <p:sp>
        <p:nvSpPr>
          <p:cNvPr id="5" name="TextBox 4">
            <a:extLst>
              <a:ext uri="{FF2B5EF4-FFF2-40B4-BE49-F238E27FC236}">
                <a16:creationId xmlns:a16="http://schemas.microsoft.com/office/drawing/2014/main" id="{DBBD11D6-DE95-4553-AA10-1EB4605EDA18}"/>
              </a:ext>
            </a:extLst>
          </p:cNvPr>
          <p:cNvSpPr txBox="1"/>
          <p:nvPr/>
        </p:nvSpPr>
        <p:spPr>
          <a:xfrm>
            <a:off x="1360840" y="2863750"/>
            <a:ext cx="9473738" cy="2154436"/>
          </a:xfrm>
          <a:prstGeom prst="rect">
            <a:avLst/>
          </a:prstGeom>
          <a:noFill/>
        </p:spPr>
        <p:txBody>
          <a:bodyPr wrap="square">
            <a:spAutoFit/>
          </a:bodyPr>
          <a:lstStyle/>
          <a:p>
            <a:r>
              <a:rPr lang="en-US" sz="2800" dirty="0"/>
              <a:t>The goals of this webinar are:</a:t>
            </a:r>
          </a:p>
          <a:p>
            <a:endParaRPr lang="en-US" sz="2800" dirty="0"/>
          </a:p>
          <a:p>
            <a:pPr marL="457200" indent="-457200">
              <a:buFont typeface="Wingdings" pitchFamily="2" charset="2"/>
              <a:buChar char="ü"/>
            </a:pPr>
            <a:r>
              <a:rPr lang="en-US" sz="2600" dirty="0"/>
              <a:t>To inform the community about the CISE-RV Program Solicitation</a:t>
            </a:r>
          </a:p>
          <a:p>
            <a:pPr marL="457200" indent="-457200">
              <a:buFont typeface="Wingdings" pitchFamily="2" charset="2"/>
              <a:buChar char="ü"/>
            </a:pPr>
            <a:endParaRPr lang="en-US" sz="2600" dirty="0"/>
          </a:p>
          <a:p>
            <a:pPr marL="457200" indent="-457200">
              <a:buFont typeface="Wingdings" pitchFamily="2" charset="2"/>
              <a:buChar char="ü"/>
            </a:pPr>
            <a:r>
              <a:rPr lang="en-US" sz="2600" dirty="0"/>
              <a:t>To respond to questions from potential applicants</a:t>
            </a:r>
          </a:p>
        </p:txBody>
      </p:sp>
    </p:spTree>
    <p:extLst>
      <p:ext uri="{BB962C8B-B14F-4D97-AF65-F5344CB8AC3E}">
        <p14:creationId xmlns:p14="http://schemas.microsoft.com/office/powerpoint/2010/main" val="3657299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60434" y="349177"/>
            <a:ext cx="11076396" cy="947824"/>
          </a:xfrm>
          <a:prstGeom prst="rect">
            <a:avLst/>
          </a:prstGeom>
        </p:spPr>
        <p:txBody>
          <a:bodyPr vert="horz" wrap="square" lIns="0" tIns="12065" rIns="0" bIns="0" rtlCol="0">
            <a:spAutoFit/>
          </a:bodyPr>
          <a:lstStyle/>
          <a:p>
            <a:pPr marL="12700" algn="ctr">
              <a:lnSpc>
                <a:spcPct val="95000"/>
              </a:lnSpc>
              <a:spcBef>
                <a:spcPts val="95"/>
              </a:spcBef>
            </a:pPr>
            <a:r>
              <a:rPr lang="en-US" b="1" spc="-30" dirty="0">
                <a:latin typeface="+mn-lt"/>
              </a:rPr>
              <a:t>CISE Divisions/Office </a:t>
            </a:r>
            <a:r>
              <a:rPr b="1" spc="-35" dirty="0">
                <a:latin typeface="+mn-lt"/>
              </a:rPr>
              <a:t>participating</a:t>
            </a:r>
            <a:r>
              <a:rPr b="1" spc="-75" dirty="0">
                <a:latin typeface="+mn-lt"/>
              </a:rPr>
              <a:t> </a:t>
            </a:r>
            <a:r>
              <a:rPr b="1" spc="-10" dirty="0">
                <a:latin typeface="+mn-lt"/>
              </a:rPr>
              <a:t>in</a:t>
            </a:r>
            <a:r>
              <a:rPr b="1" spc="-85" dirty="0">
                <a:latin typeface="+mn-lt"/>
              </a:rPr>
              <a:t> </a:t>
            </a:r>
            <a:r>
              <a:rPr b="1" spc="-20" dirty="0">
                <a:latin typeface="+mn-lt"/>
              </a:rPr>
              <a:t>this</a:t>
            </a:r>
            <a:r>
              <a:rPr b="1" spc="-80" dirty="0">
                <a:latin typeface="+mn-lt"/>
              </a:rPr>
              <a:t> </a:t>
            </a:r>
            <a:r>
              <a:rPr b="1" spc="-40" dirty="0">
                <a:latin typeface="+mn-lt"/>
              </a:rPr>
              <a:t>solicitation</a:t>
            </a:r>
            <a:r>
              <a:rPr lang="en-US" b="1" spc="-40" dirty="0">
                <a:latin typeface="+mn-lt"/>
              </a:rPr>
              <a:t> &amp; </a:t>
            </a:r>
            <a:br>
              <a:rPr lang="en-US" b="1" spc="-40" dirty="0">
                <a:latin typeface="+mn-lt"/>
              </a:rPr>
            </a:br>
            <a:r>
              <a:rPr lang="en-US" b="1" spc="-40" dirty="0">
                <a:latin typeface="+mn-lt"/>
              </a:rPr>
              <a:t>Cognizant Program Directors</a:t>
            </a:r>
            <a:endParaRPr sz="2800" b="1" dirty="0">
              <a:latin typeface="+mn-lt"/>
            </a:endParaRP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810"/>
              </a:lnSpc>
            </a:pPr>
            <a:fld id="{81D60167-4931-47E6-BA6A-407CBD079E47}" type="slidenum">
              <a:rPr/>
              <a:t>3</a:t>
            </a:fld>
            <a:endParaRPr/>
          </a:p>
        </p:txBody>
      </p:sp>
      <p:sp>
        <p:nvSpPr>
          <p:cNvPr id="3" name="object 3"/>
          <p:cNvSpPr txBox="1"/>
          <p:nvPr/>
        </p:nvSpPr>
        <p:spPr>
          <a:xfrm>
            <a:off x="1715918" y="1597543"/>
            <a:ext cx="8767788" cy="4263347"/>
          </a:xfrm>
          <a:prstGeom prst="rect">
            <a:avLst/>
          </a:prstGeom>
        </p:spPr>
        <p:txBody>
          <a:bodyPr vert="horz" wrap="square" lIns="0" tIns="97155" rIns="0" bIns="0" rtlCol="0">
            <a:spAutoFit/>
          </a:bodyPr>
          <a:lstStyle/>
          <a:p>
            <a:pPr marL="12700">
              <a:lnSpc>
                <a:spcPct val="100000"/>
              </a:lnSpc>
              <a:spcBef>
                <a:spcPts val="600"/>
              </a:spcBef>
              <a:spcAft>
                <a:spcPts val="200"/>
              </a:spcAft>
              <a:tabLst>
                <a:tab pos="241300" algn="l"/>
              </a:tabLst>
            </a:pPr>
            <a:r>
              <a:rPr sz="2800" spc="-20" dirty="0">
                <a:latin typeface="Calibri"/>
                <a:cs typeface="Calibri"/>
              </a:rPr>
              <a:t>Di</a:t>
            </a:r>
            <a:r>
              <a:rPr lang="en-US" sz="2800" spc="-20" dirty="0">
                <a:latin typeface="Calibri"/>
                <a:cs typeface="Calibri"/>
              </a:rPr>
              <a:t>vision of Computing and Communication Foundations</a:t>
            </a:r>
            <a:r>
              <a:rPr lang="en-US" sz="2800" spc="-5" dirty="0">
                <a:latin typeface="Calibri"/>
                <a:cs typeface="Calibri"/>
              </a:rPr>
              <a:t> (CCF)</a:t>
            </a:r>
          </a:p>
          <a:p>
            <a:pPr marL="1206500" lvl="2">
              <a:spcBef>
                <a:spcPts val="600"/>
              </a:spcBef>
              <a:spcAft>
                <a:spcPts val="200"/>
              </a:spcAft>
              <a:tabLst>
                <a:tab pos="241300" algn="l"/>
              </a:tabLst>
            </a:pPr>
            <a:r>
              <a:rPr lang="en-US" sz="2600" dirty="0">
                <a:solidFill>
                  <a:srgbClr val="000000"/>
                </a:solidFill>
                <a:effectLst/>
                <a:latin typeface="Calibri Light" panose="020F0302020204030204" pitchFamily="34" charset="0"/>
                <a:cs typeface="Calibri Light" panose="020F0302020204030204" pitchFamily="34" charset="0"/>
              </a:rPr>
              <a:t>Mitra Basu, CCF, </a:t>
            </a:r>
            <a:r>
              <a:rPr lang="en-US" sz="2600" u="none" strike="noStrike" dirty="0">
                <a:solidFill>
                  <a:srgbClr val="2C66C3"/>
                </a:solidFill>
                <a:effectLst/>
                <a:latin typeface="Calibri Light" panose="020F0302020204030204" pitchFamily="34" charset="0"/>
                <a:cs typeface="Calibri Light" panose="020F0302020204030204" pitchFamily="34" charset="0"/>
                <a:hlinkClick r:id="rId2"/>
              </a:rPr>
              <a:t>mbasu@nsf.gov</a:t>
            </a:r>
            <a:endParaRPr sz="2600" dirty="0">
              <a:latin typeface="Calibri Light" panose="020F0302020204030204" pitchFamily="34" charset="0"/>
              <a:cs typeface="Calibri Light" panose="020F0302020204030204" pitchFamily="34" charset="0"/>
            </a:endParaRPr>
          </a:p>
          <a:p>
            <a:pPr marL="12700">
              <a:lnSpc>
                <a:spcPct val="100000"/>
              </a:lnSpc>
              <a:spcBef>
                <a:spcPts val="600"/>
              </a:spcBef>
              <a:spcAft>
                <a:spcPts val="200"/>
              </a:spcAft>
              <a:tabLst>
                <a:tab pos="241300" algn="l"/>
              </a:tabLst>
            </a:pPr>
            <a:r>
              <a:rPr sz="2800" spc="-20" dirty="0">
                <a:latin typeface="Calibri"/>
                <a:cs typeface="Calibri"/>
              </a:rPr>
              <a:t>Di</a:t>
            </a:r>
            <a:r>
              <a:rPr lang="en-US" sz="2800" spc="-20" dirty="0">
                <a:latin typeface="Calibri"/>
                <a:cs typeface="Calibri"/>
              </a:rPr>
              <a:t>vision of Computer and Network Systems</a:t>
            </a:r>
            <a:r>
              <a:rPr lang="en-US" sz="2800" spc="-5" dirty="0">
                <a:latin typeface="Calibri"/>
                <a:cs typeface="Calibri"/>
              </a:rPr>
              <a:t> (CNS)</a:t>
            </a:r>
          </a:p>
          <a:p>
            <a:pPr marL="1608138" lvl="2">
              <a:spcBef>
                <a:spcPts val="600"/>
              </a:spcBef>
              <a:spcAft>
                <a:spcPts val="200"/>
              </a:spcAft>
              <a:tabLst>
                <a:tab pos="241300" algn="l"/>
              </a:tabLst>
            </a:pPr>
            <a:r>
              <a:rPr lang="en-US" sz="2600" dirty="0">
                <a:solidFill>
                  <a:srgbClr val="000000"/>
                </a:solidFill>
                <a:effectLst/>
                <a:latin typeface="Calibri Light" panose="020F0302020204030204" pitchFamily="34" charset="0"/>
                <a:cs typeface="Calibri Light" panose="020F0302020204030204" pitchFamily="34" charset="0"/>
              </a:rPr>
              <a:t>Ralph Wachter, CNS, </a:t>
            </a:r>
            <a:r>
              <a:rPr lang="en-US" sz="2600" u="none" strike="noStrike" dirty="0">
                <a:solidFill>
                  <a:srgbClr val="2C66C3"/>
                </a:solidFill>
                <a:effectLst/>
                <a:latin typeface="Calibri Light" panose="020F0302020204030204" pitchFamily="34" charset="0"/>
                <a:cs typeface="Calibri Light" panose="020F0302020204030204" pitchFamily="34" charset="0"/>
                <a:hlinkClick r:id="rId3"/>
              </a:rPr>
              <a:t>rwachter@nsf.gov</a:t>
            </a:r>
            <a:endParaRPr lang="en-US" sz="2600" spc="-5" dirty="0">
              <a:latin typeface="Calibri Light" panose="020F0302020204030204" pitchFamily="34" charset="0"/>
              <a:cs typeface="Calibri Light" panose="020F0302020204030204" pitchFamily="34" charset="0"/>
            </a:endParaRPr>
          </a:p>
          <a:p>
            <a:pPr marL="12700">
              <a:spcBef>
                <a:spcPts val="600"/>
              </a:spcBef>
              <a:spcAft>
                <a:spcPts val="200"/>
              </a:spcAft>
              <a:tabLst>
                <a:tab pos="241300" algn="l"/>
              </a:tabLst>
            </a:pPr>
            <a:r>
              <a:rPr lang="en-US" sz="2800" spc="-20" dirty="0">
                <a:latin typeface="Calibri"/>
                <a:cs typeface="Calibri"/>
              </a:rPr>
              <a:t>Division of Information Intelligent Systems</a:t>
            </a:r>
            <a:r>
              <a:rPr lang="en-US" sz="2800" spc="-5" dirty="0">
                <a:latin typeface="Calibri"/>
                <a:cs typeface="Calibri"/>
              </a:rPr>
              <a:t> (IIS)</a:t>
            </a:r>
          </a:p>
          <a:p>
            <a:pPr marL="1608138" lvl="2">
              <a:spcBef>
                <a:spcPts val="600"/>
              </a:spcBef>
              <a:spcAft>
                <a:spcPts val="200"/>
              </a:spcAft>
              <a:tabLst>
                <a:tab pos="241300" algn="l"/>
              </a:tabLst>
            </a:pPr>
            <a:r>
              <a:rPr lang="en-US" sz="2600" dirty="0">
                <a:solidFill>
                  <a:srgbClr val="000000"/>
                </a:solidFill>
                <a:latin typeface="Calibri Light" panose="020F0302020204030204" pitchFamily="34" charset="0"/>
                <a:cs typeface="Calibri Light" panose="020F0302020204030204" pitchFamily="34" charset="0"/>
              </a:rPr>
              <a:t>Hector Munoz-Avila</a:t>
            </a:r>
            <a:r>
              <a:rPr lang="en-US" sz="2600" dirty="0">
                <a:solidFill>
                  <a:srgbClr val="000000"/>
                </a:solidFill>
                <a:effectLst/>
                <a:latin typeface="Calibri Light" panose="020F0302020204030204" pitchFamily="34" charset="0"/>
                <a:cs typeface="Calibri Light" panose="020F0302020204030204" pitchFamily="34" charset="0"/>
              </a:rPr>
              <a:t>, IIS, </a:t>
            </a:r>
            <a:r>
              <a:rPr lang="en-US" sz="2600" dirty="0">
                <a:solidFill>
                  <a:srgbClr val="2C66C3"/>
                </a:solidFill>
                <a:latin typeface="Calibri Light" panose="020F0302020204030204" pitchFamily="34" charset="0"/>
                <a:cs typeface="Calibri Light" panose="020F0302020204030204" pitchFamily="34" charset="0"/>
                <a:hlinkClick r:id="rId4"/>
              </a:rPr>
              <a:t>hmunoz</a:t>
            </a:r>
            <a:r>
              <a:rPr lang="en-US" sz="2600" u="none" strike="noStrike" dirty="0">
                <a:solidFill>
                  <a:srgbClr val="2C66C3"/>
                </a:solidFill>
                <a:effectLst/>
                <a:latin typeface="Calibri Light" panose="020F0302020204030204" pitchFamily="34" charset="0"/>
                <a:cs typeface="Calibri Light" panose="020F0302020204030204" pitchFamily="34" charset="0"/>
                <a:hlinkClick r:id="rId4"/>
              </a:rPr>
              <a:t>@nsf.gov</a:t>
            </a:r>
            <a:endParaRPr lang="en-US" sz="2600" dirty="0">
              <a:latin typeface="Calibri Light" panose="020F0302020204030204" pitchFamily="34" charset="0"/>
              <a:cs typeface="Calibri Light" panose="020F0302020204030204" pitchFamily="34" charset="0"/>
            </a:endParaRPr>
          </a:p>
          <a:p>
            <a:pPr marL="12700">
              <a:spcBef>
                <a:spcPts val="600"/>
              </a:spcBef>
              <a:spcAft>
                <a:spcPts val="200"/>
              </a:spcAft>
              <a:tabLst>
                <a:tab pos="241300" algn="l"/>
              </a:tabLst>
            </a:pPr>
            <a:r>
              <a:rPr lang="en-US" sz="2800" spc="-20" dirty="0">
                <a:latin typeface="Calibri"/>
                <a:cs typeface="Calibri"/>
              </a:rPr>
              <a:t>Office of Advanced Cyberinfrastructure</a:t>
            </a:r>
            <a:r>
              <a:rPr lang="en-US" sz="2800" spc="-5" dirty="0">
                <a:latin typeface="Calibri"/>
                <a:cs typeface="Calibri"/>
              </a:rPr>
              <a:t> (OAC)</a:t>
            </a:r>
          </a:p>
          <a:p>
            <a:pPr marL="1608138" lvl="2">
              <a:spcBef>
                <a:spcPts val="600"/>
              </a:spcBef>
              <a:spcAft>
                <a:spcPts val="200"/>
              </a:spcAft>
            </a:pPr>
            <a:r>
              <a:rPr lang="en-US" sz="2600" dirty="0">
                <a:latin typeface="Calibri Light" panose="020F0302020204030204" pitchFamily="34" charset="0"/>
                <a:cs typeface="Calibri Light" panose="020F0302020204030204" pitchFamily="34" charset="0"/>
              </a:rPr>
              <a:t>Tevfik Kosar, OAC, </a:t>
            </a:r>
            <a:r>
              <a:rPr lang="en-US" sz="2600" dirty="0">
                <a:solidFill>
                  <a:srgbClr val="2C66C3"/>
                </a:solidFill>
                <a:latin typeface="Calibri Light" panose="020F0302020204030204" pitchFamily="34" charset="0"/>
                <a:cs typeface="Calibri Light" panose="020F0302020204030204" pitchFamily="34" charset="0"/>
                <a:hlinkClick r:id="rId5"/>
              </a:rPr>
              <a:t>tkosar@nsf.gov</a:t>
            </a:r>
            <a:r>
              <a:rPr lang="en-US" sz="2600" dirty="0">
                <a:solidFill>
                  <a:srgbClr val="2C66C3"/>
                </a:solidFill>
                <a:latin typeface="Calibri Light" panose="020F0302020204030204" pitchFamily="34" charset="0"/>
                <a:cs typeface="Calibri Light" panose="020F0302020204030204" pitchFamily="34" charset="0"/>
              </a:rPr>
              <a:t> </a:t>
            </a:r>
            <a:endParaRPr lang="en-US" sz="2600" dirty="0">
              <a:solidFill>
                <a:srgbClr val="000000"/>
              </a:solidFill>
              <a:effectLst/>
              <a:latin typeface="Calibri Light" panose="020F0302020204030204" pitchFamily="34" charset="0"/>
              <a:cs typeface="Calibri Light" panose="020F030202020403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8F106A9-14FE-4D33-84EA-581861061A7B}"/>
              </a:ext>
            </a:extLst>
          </p:cNvPr>
          <p:cNvSpPr txBox="1">
            <a:spLocks noGrp="1"/>
          </p:cNvSpPr>
          <p:nvPr>
            <p:ph type="title" idx="4294967295"/>
          </p:nvPr>
        </p:nvSpPr>
        <p:spPr>
          <a:xfrm>
            <a:off x="0" y="344321"/>
            <a:ext cx="12192000" cy="98488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schemeClr val="tx1"/>
                </a:solidFill>
                <a:effectLst/>
                <a:uLnTx/>
                <a:uFillTx/>
                <a:latin typeface="+mn-lt"/>
                <a:ea typeface="+mn-ea"/>
                <a:cs typeface="+mn-cs"/>
              </a:rPr>
              <a:t>Research Visioning for Computer and Information Science and Engineering:</a:t>
            </a:r>
            <a:r>
              <a:rPr kumimoji="0" lang="en-US" sz="2800" b="1" i="0" u="none" strike="noStrike" kern="1200" cap="none" spc="0" normalizeH="0" baseline="0" noProof="0" dirty="0">
                <a:ln>
                  <a:noFill/>
                </a:ln>
                <a:solidFill>
                  <a:schemeClr val="tx1"/>
                </a:solidFill>
                <a:effectLst/>
                <a:uLnTx/>
                <a:uFillTx/>
                <a:latin typeface="+mn-lt"/>
                <a:ea typeface="+mn-ea"/>
                <a:cs typeface="+mn-cs"/>
              </a:rPr>
              <a:t> Future Research Directions for the CISE Community (CISE-RV) </a:t>
            </a:r>
            <a:endParaRPr kumimoji="0" lang="en-US" sz="2700" b="1" i="0" u="none" strike="noStrike" kern="1200" cap="none" spc="0" normalizeH="0" baseline="0" noProof="0" dirty="0">
              <a:ln>
                <a:noFill/>
              </a:ln>
              <a:solidFill>
                <a:schemeClr val="tx1"/>
              </a:solidFill>
              <a:effectLst/>
              <a:uLnTx/>
              <a:uFillTx/>
              <a:latin typeface="+mn-lt"/>
              <a:ea typeface="+mn-ea"/>
              <a:cs typeface="+mn-cs"/>
            </a:endParaRPr>
          </a:p>
        </p:txBody>
      </p:sp>
      <p:grpSp>
        <p:nvGrpSpPr>
          <p:cNvPr id="2" name="Group 1" descr="Academia&#10;Industry&#10;Professional Societies&#10;Government Agencies and the public">
            <a:extLst>
              <a:ext uri="{FF2B5EF4-FFF2-40B4-BE49-F238E27FC236}">
                <a16:creationId xmlns:a16="http://schemas.microsoft.com/office/drawing/2014/main" id="{CE77C0D0-B8A3-5B49-9805-17B90E68207E}"/>
              </a:ext>
            </a:extLst>
          </p:cNvPr>
          <p:cNvGrpSpPr/>
          <p:nvPr/>
        </p:nvGrpSpPr>
        <p:grpSpPr>
          <a:xfrm>
            <a:off x="2608480" y="2661047"/>
            <a:ext cx="7279798" cy="1200329"/>
            <a:chOff x="1604335" y="2324351"/>
            <a:chExt cx="7419923" cy="1200329"/>
          </a:xfrm>
        </p:grpSpPr>
        <p:sp>
          <p:nvSpPr>
            <p:cNvPr id="6" name="TextBox 5">
              <a:extLst>
                <a:ext uri="{FF2B5EF4-FFF2-40B4-BE49-F238E27FC236}">
                  <a16:creationId xmlns:a16="http://schemas.microsoft.com/office/drawing/2014/main" id="{F5A2C064-E941-45BE-807B-4BE52A6582AE}"/>
                </a:ext>
              </a:extLst>
            </p:cNvPr>
            <p:cNvSpPr txBox="1"/>
            <p:nvPr/>
          </p:nvSpPr>
          <p:spPr>
            <a:xfrm>
              <a:off x="1604335" y="2324351"/>
              <a:ext cx="3459553" cy="1200329"/>
            </a:xfrm>
            <a:prstGeom prst="rect">
              <a:avLst/>
            </a:prstGeom>
            <a:noFill/>
          </p:spPr>
          <p:txBody>
            <a:bodyPr wrap="square" rtlCol="0">
              <a:spAutoFit/>
            </a:bodyPr>
            <a:lstStyle/>
            <a:p>
              <a:pPr marL="349250" indent="-349250">
                <a:buFont typeface="Wingdings" panose="05000000000000000000" pitchFamily="2" charset="2"/>
                <a:buChar char="ü"/>
              </a:pPr>
              <a:r>
                <a:rPr lang="en-US" sz="2400" dirty="0">
                  <a:solidFill>
                    <a:srgbClr val="002060"/>
                  </a:solidFill>
                </a:rPr>
                <a:t>Academia		</a:t>
              </a:r>
            </a:p>
            <a:p>
              <a:pPr marL="349250" indent="-349250">
                <a:buFont typeface="Wingdings" panose="05000000000000000000" pitchFamily="2" charset="2"/>
                <a:buChar char="ü"/>
              </a:pPr>
              <a:r>
                <a:rPr lang="en-US" sz="2400" dirty="0">
                  <a:solidFill>
                    <a:srgbClr val="002060"/>
                  </a:solidFill>
                </a:rPr>
                <a:t>Industry		</a:t>
              </a:r>
            </a:p>
            <a:p>
              <a:pPr marL="349250" indent="-349250">
                <a:buFont typeface="Wingdings" panose="05000000000000000000" pitchFamily="2" charset="2"/>
                <a:buChar char="ü"/>
              </a:pPr>
              <a:r>
                <a:rPr lang="en-US" sz="2400" dirty="0">
                  <a:solidFill>
                    <a:srgbClr val="002060"/>
                  </a:solidFill>
                </a:rPr>
                <a:t>Professional Societies</a:t>
              </a:r>
            </a:p>
          </p:txBody>
        </p:sp>
        <p:sp>
          <p:nvSpPr>
            <p:cNvPr id="8" name="TextBox 7">
              <a:extLst>
                <a:ext uri="{FF2B5EF4-FFF2-40B4-BE49-F238E27FC236}">
                  <a16:creationId xmlns:a16="http://schemas.microsoft.com/office/drawing/2014/main" id="{43102F46-B28B-4991-89CC-50B06B6FACCE}"/>
                </a:ext>
              </a:extLst>
            </p:cNvPr>
            <p:cNvSpPr txBox="1"/>
            <p:nvPr/>
          </p:nvSpPr>
          <p:spPr>
            <a:xfrm>
              <a:off x="5063888" y="2432818"/>
              <a:ext cx="3960370" cy="830997"/>
            </a:xfrm>
            <a:prstGeom prst="rect">
              <a:avLst/>
            </a:prstGeom>
            <a:noFill/>
          </p:spPr>
          <p:txBody>
            <a:bodyPr wrap="square" rtlCol="0">
              <a:spAutoFit/>
            </a:bodyPr>
            <a:lstStyle/>
            <a:p>
              <a:pPr marL="349250" indent="-349250">
                <a:buFont typeface="Wingdings" panose="05000000000000000000" pitchFamily="2" charset="2"/>
                <a:buChar char="ü"/>
              </a:pPr>
              <a:r>
                <a:rPr lang="en-US" sz="2400" dirty="0">
                  <a:solidFill>
                    <a:srgbClr val="002060"/>
                  </a:solidFill>
                </a:rPr>
                <a:t>Government Agencies, and</a:t>
              </a:r>
            </a:p>
            <a:p>
              <a:pPr marL="349250" indent="-349250">
                <a:buFont typeface="Wingdings" panose="05000000000000000000" pitchFamily="2" charset="2"/>
                <a:buChar char="ü"/>
              </a:pPr>
              <a:r>
                <a:rPr lang="en-US" sz="2400" dirty="0">
                  <a:solidFill>
                    <a:srgbClr val="002060"/>
                  </a:solidFill>
                </a:rPr>
                <a:t>The Public</a:t>
              </a:r>
            </a:p>
          </p:txBody>
        </p:sp>
      </p:grpSp>
      <p:sp>
        <p:nvSpPr>
          <p:cNvPr id="5" name="TextBox 4">
            <a:extLst>
              <a:ext uri="{FF2B5EF4-FFF2-40B4-BE49-F238E27FC236}">
                <a16:creationId xmlns:a16="http://schemas.microsoft.com/office/drawing/2014/main" id="{F6BAD42F-5AF5-4DE7-847B-493C6D62810A}"/>
              </a:ext>
            </a:extLst>
          </p:cNvPr>
          <p:cNvSpPr txBox="1"/>
          <p:nvPr/>
        </p:nvSpPr>
        <p:spPr>
          <a:xfrm>
            <a:off x="1034914" y="1397011"/>
            <a:ext cx="10129277" cy="4078039"/>
          </a:xfrm>
          <a:prstGeom prst="rect">
            <a:avLst/>
          </a:prstGeom>
          <a:noFill/>
        </p:spPr>
        <p:txBody>
          <a:bodyPr wrap="square">
            <a:spAutoFit/>
          </a:bodyPr>
          <a:lstStyle/>
          <a:p>
            <a:r>
              <a:rPr lang="en-US" sz="2800" b="1" dirty="0"/>
              <a:t>Goals</a:t>
            </a:r>
            <a:endParaRPr lang="en-US" sz="2700" b="1" dirty="0"/>
          </a:p>
          <a:p>
            <a:endParaRPr lang="en-US" dirty="0"/>
          </a:p>
          <a:p>
            <a:pPr marL="687388" indent="-349250"/>
            <a:r>
              <a:rPr lang="en-US" sz="2700" dirty="0"/>
              <a:t>1. Obtain and integrate input from all stakeholders, including:</a:t>
            </a:r>
          </a:p>
          <a:p>
            <a:pPr marL="687388" indent="-349250"/>
            <a:endParaRPr lang="en-US" sz="2800" dirty="0"/>
          </a:p>
          <a:p>
            <a:pPr marL="687388" indent="-349250"/>
            <a:endParaRPr lang="en-US" sz="2800" dirty="0"/>
          </a:p>
          <a:p>
            <a:pPr marL="687388" indent="-349250"/>
            <a:endParaRPr lang="en-US" sz="1000" dirty="0"/>
          </a:p>
          <a:p>
            <a:pPr marL="687388" indent="-349250"/>
            <a:endParaRPr lang="en-US" dirty="0"/>
          </a:p>
          <a:p>
            <a:pPr marL="687388" indent="-349250"/>
            <a:r>
              <a:rPr lang="en-US" sz="2800" dirty="0"/>
              <a:t>2. </a:t>
            </a:r>
            <a:r>
              <a:rPr lang="en-US" sz="2700" dirty="0"/>
              <a:t>Facilitate the articulation of compelling long-term research visions </a:t>
            </a:r>
          </a:p>
          <a:p>
            <a:pPr marL="687388" indent="-349250"/>
            <a:endParaRPr lang="en-US" dirty="0"/>
          </a:p>
          <a:p>
            <a:pPr marL="687388" indent="-349250"/>
            <a:r>
              <a:rPr lang="en-US" sz="2800" dirty="0"/>
              <a:t>3. </a:t>
            </a:r>
            <a:r>
              <a:rPr lang="en-US" sz="2700" dirty="0"/>
              <a:t>Strengthen connectivity and increase coordination across these diverse stakeholders</a:t>
            </a:r>
          </a:p>
        </p:txBody>
      </p:sp>
    </p:spTree>
    <p:extLst>
      <p:ext uri="{BB962C8B-B14F-4D97-AF65-F5344CB8AC3E}">
        <p14:creationId xmlns:p14="http://schemas.microsoft.com/office/powerpoint/2010/main" val="2322721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B2A8C35-3518-4BD8-A24B-17AA410A7287}"/>
              </a:ext>
            </a:extLst>
          </p:cNvPr>
          <p:cNvSpPr txBox="1">
            <a:spLocks noGrp="1"/>
          </p:cNvSpPr>
          <p:nvPr>
            <p:ph type="title" idx="4294967295"/>
          </p:nvPr>
        </p:nvSpPr>
        <p:spPr>
          <a:xfrm>
            <a:off x="543780" y="210119"/>
            <a:ext cx="11114315"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3200" b="1" i="0" u="none" strike="noStrike" kern="1200" cap="none" spc="0" normalizeH="0" baseline="0" noProof="0" dirty="0">
                <a:ln>
                  <a:noFill/>
                </a:ln>
                <a:solidFill>
                  <a:schemeClr val="tx1"/>
                </a:solidFill>
                <a:effectLst/>
                <a:uLnTx/>
                <a:uFillTx/>
                <a:latin typeface="+mn-lt"/>
                <a:ea typeface="+mn-ea"/>
                <a:cs typeface="+mn-cs"/>
              </a:rPr>
              <a:t>A Letter of Intent (LOI) is </a:t>
            </a:r>
            <a:r>
              <a:rPr kumimoji="0" lang="en-US" sz="3200" b="1" i="0" u="sng" strike="noStrike" kern="1200" cap="none" spc="0" normalizeH="0" baseline="0" noProof="0" dirty="0">
                <a:ln>
                  <a:noFill/>
                </a:ln>
                <a:solidFill>
                  <a:srgbClr val="FF0000"/>
                </a:solidFill>
                <a:effectLst/>
                <a:uLnTx/>
                <a:uFillTx/>
                <a:latin typeface="+mn-lt"/>
                <a:ea typeface="+mn-ea"/>
                <a:cs typeface="+mn-cs"/>
              </a:rPr>
              <a:t>Required </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Due Date: May 10, 2022</a:t>
            </a:r>
          </a:p>
        </p:txBody>
      </p:sp>
      <p:sp>
        <p:nvSpPr>
          <p:cNvPr id="3" name="TextBox 2">
            <a:extLst>
              <a:ext uri="{FF2B5EF4-FFF2-40B4-BE49-F238E27FC236}">
                <a16:creationId xmlns:a16="http://schemas.microsoft.com/office/drawing/2014/main" id="{DE0C6D19-465B-48E9-A5E0-93A7D9FD8A7B}"/>
              </a:ext>
            </a:extLst>
          </p:cNvPr>
          <p:cNvSpPr txBox="1"/>
          <p:nvPr/>
        </p:nvSpPr>
        <p:spPr>
          <a:xfrm>
            <a:off x="849093" y="1285351"/>
            <a:ext cx="10493824" cy="5324535"/>
          </a:xfrm>
          <a:prstGeom prst="rect">
            <a:avLst/>
          </a:prstGeom>
          <a:noFill/>
        </p:spPr>
        <p:txBody>
          <a:bodyPr wrap="square">
            <a:spAutoFit/>
          </a:bodyPr>
          <a:lstStyle/>
          <a:p>
            <a:pPr marL="285750" indent="-285750">
              <a:buFont typeface="Wingdings" panose="05000000000000000000" pitchFamily="2" charset="2"/>
              <a:buChar char="Ø"/>
            </a:pPr>
            <a:r>
              <a:rPr lang="en-US" sz="2000" dirty="0"/>
              <a:t>Submission by Authorized Organizational Representative (AOR)</a:t>
            </a:r>
          </a:p>
          <a:p>
            <a:pPr marL="285750" indent="-285750">
              <a:buFont typeface="Wingdings" panose="05000000000000000000" pitchFamily="2" charset="2"/>
              <a:buChar char="Ø"/>
            </a:pPr>
            <a:r>
              <a:rPr lang="en-US" sz="2000" dirty="0"/>
              <a:t>Submission of multiple LOIs is </a:t>
            </a:r>
            <a:r>
              <a:rPr lang="en-US" sz="2000" u="sng" dirty="0"/>
              <a:t>not</a:t>
            </a:r>
            <a:r>
              <a:rPr lang="en-US" sz="2000" dirty="0"/>
              <a:t> permitted</a:t>
            </a:r>
          </a:p>
          <a:p>
            <a:endParaRPr lang="en-US" sz="1600" dirty="0"/>
          </a:p>
          <a:p>
            <a:r>
              <a:rPr lang="en-US" sz="2000" dirty="0"/>
              <a:t>Each LOI must include:</a:t>
            </a:r>
          </a:p>
          <a:p>
            <a:endParaRPr lang="en-US" sz="1400" dirty="0"/>
          </a:p>
          <a:p>
            <a:pPr marL="574675" indent="-336550">
              <a:spcAft>
                <a:spcPts val="700"/>
              </a:spcAft>
              <a:buAutoNum type="arabicPeriod"/>
            </a:pPr>
            <a:r>
              <a:rPr lang="en-US" sz="2000" dirty="0"/>
              <a:t>TITLE – The title must begin with the acronym “CISE-RV”</a:t>
            </a:r>
          </a:p>
          <a:p>
            <a:pPr marL="574675" indent="-336550">
              <a:spcAft>
                <a:spcPts val="700"/>
              </a:spcAft>
              <a:buAutoNum type="arabicPeriod"/>
            </a:pPr>
            <a:r>
              <a:rPr lang="en-US" sz="2000" dirty="0"/>
              <a:t>PROJECT SYNOPSIS (</a:t>
            </a:r>
            <a:r>
              <a:rPr lang="en-US" sz="2000" i="1" dirty="0"/>
              <a:t>up to </a:t>
            </a:r>
            <a:r>
              <a:rPr lang="en-US" sz="2000" dirty="0"/>
              <a:t>2500 characters) - Brief summary of the project, including the organizational and management principles for the CISE-RV</a:t>
            </a:r>
          </a:p>
          <a:p>
            <a:pPr marL="574675" indent="-336550">
              <a:spcAft>
                <a:spcPts val="700"/>
              </a:spcAft>
              <a:buAutoNum type="arabicPeriod"/>
            </a:pPr>
            <a:r>
              <a:rPr lang="en-US" sz="2000" dirty="0"/>
              <a:t>TEAM – </a:t>
            </a:r>
          </a:p>
          <a:p>
            <a:pPr marL="922338" lvl="1" indent="-336550">
              <a:spcAft>
                <a:spcPts val="300"/>
              </a:spcAft>
              <a:buFont typeface="Arial" panose="020B0604020202020204" pitchFamily="34" charset="0"/>
              <a:buChar char="•"/>
            </a:pPr>
            <a:r>
              <a:rPr lang="en-US" sz="2000" dirty="0"/>
              <a:t>The name and departmental affiliation (if any) of the Principal Investigator (PI)</a:t>
            </a:r>
          </a:p>
          <a:p>
            <a:pPr marL="922338" lvl="1" indent="-336550">
              <a:spcAft>
                <a:spcPts val="300"/>
              </a:spcAft>
              <a:buFont typeface="Arial" panose="020B0604020202020204" pitchFamily="34" charset="0"/>
              <a:buChar char="•"/>
            </a:pPr>
            <a:r>
              <a:rPr lang="en-US" sz="2000" dirty="0"/>
              <a:t>The name(s) and departmental affiliation(s) (if any) of the Co-PI(s) and all senior personnel </a:t>
            </a:r>
          </a:p>
          <a:p>
            <a:pPr marL="922338" lvl="1" indent="-336550">
              <a:spcAft>
                <a:spcPts val="300"/>
              </a:spcAft>
              <a:buFont typeface="Arial" panose="020B0604020202020204" pitchFamily="34" charset="0"/>
              <a:buChar char="•"/>
            </a:pPr>
            <a:r>
              <a:rPr lang="en-US" sz="2000" dirty="0"/>
              <a:t>The name(s) of any additional participating institutions or organizations,                     including all sub-awardees</a:t>
            </a:r>
          </a:p>
          <a:p>
            <a:pPr marL="9525">
              <a:spcAft>
                <a:spcPts val="300"/>
              </a:spcAft>
            </a:pPr>
            <a:endParaRPr lang="en-US" sz="1050" dirty="0"/>
          </a:p>
          <a:p>
            <a:pPr marL="9525">
              <a:spcAft>
                <a:spcPts val="300"/>
              </a:spcAft>
            </a:pPr>
            <a:r>
              <a:rPr lang="en-US" sz="2000" b="1" dirty="0"/>
              <a:t>LOIs are not merit reviewed and </a:t>
            </a:r>
            <a:r>
              <a:rPr lang="en-US" sz="2000" b="1" u="sng" dirty="0"/>
              <a:t>no feedback is provided to the submitters</a:t>
            </a:r>
          </a:p>
          <a:p>
            <a:pPr marL="128588">
              <a:spcAft>
                <a:spcPts val="300"/>
              </a:spcAft>
            </a:pPr>
            <a:endParaRPr lang="en-US" sz="2000" dirty="0"/>
          </a:p>
        </p:txBody>
      </p:sp>
    </p:spTree>
    <p:extLst>
      <p:ext uri="{BB962C8B-B14F-4D97-AF65-F5344CB8AC3E}">
        <p14:creationId xmlns:p14="http://schemas.microsoft.com/office/powerpoint/2010/main" val="34848008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405FD2E-5AB1-44BD-8BBD-E4B1530FE515}"/>
              </a:ext>
            </a:extLst>
          </p:cNvPr>
          <p:cNvSpPr txBox="1">
            <a:spLocks noGrp="1"/>
          </p:cNvSpPr>
          <p:nvPr>
            <p:ph type="title" idx="4294967295"/>
          </p:nvPr>
        </p:nvSpPr>
        <p:spPr>
          <a:xfrm>
            <a:off x="620485" y="324802"/>
            <a:ext cx="10961915"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chemeClr val="tx1"/>
                </a:solidFill>
                <a:effectLst/>
                <a:uLnTx/>
                <a:uFillTx/>
                <a:latin typeface="+mn-lt"/>
                <a:ea typeface="+mn-ea"/>
                <a:cs typeface="+mn-cs"/>
              </a:rPr>
              <a:t>Full Proposals Due Date: October 5, 2022</a:t>
            </a:r>
          </a:p>
        </p:txBody>
      </p:sp>
      <p:sp>
        <p:nvSpPr>
          <p:cNvPr id="3" name="TextBox 2">
            <a:extLst>
              <a:ext uri="{FF2B5EF4-FFF2-40B4-BE49-F238E27FC236}">
                <a16:creationId xmlns:a16="http://schemas.microsoft.com/office/drawing/2014/main" id="{FA2F6EF5-9A24-4550-B77A-B6D9B95FBD5E}"/>
              </a:ext>
            </a:extLst>
          </p:cNvPr>
          <p:cNvSpPr txBox="1"/>
          <p:nvPr/>
        </p:nvSpPr>
        <p:spPr>
          <a:xfrm>
            <a:off x="391883" y="1068438"/>
            <a:ext cx="11419116" cy="4755148"/>
          </a:xfrm>
          <a:prstGeom prst="rect">
            <a:avLst/>
          </a:prstGeom>
          <a:noFill/>
        </p:spPr>
        <p:txBody>
          <a:bodyPr wrap="square">
            <a:spAutoFit/>
          </a:bodyPr>
          <a:lstStyle/>
          <a:p>
            <a:r>
              <a:rPr lang="en-US" sz="2400" u="sng" dirty="0"/>
              <a:t>Proposal Title</a:t>
            </a:r>
            <a:r>
              <a:rPr lang="en-US" sz="2400" dirty="0"/>
              <a:t>:  The title must include the prefix “CISE-RV”</a:t>
            </a:r>
          </a:p>
          <a:p>
            <a:pPr marL="574675" lvl="1" indent="-117475"/>
            <a:r>
              <a:rPr lang="en-US" sz="2000" dirty="0"/>
              <a:t>Please note that minor alterations in </a:t>
            </a:r>
            <a:r>
              <a:rPr lang="en-US" sz="2000" u="sng" dirty="0"/>
              <a:t>title</a:t>
            </a:r>
            <a:r>
              <a:rPr lang="en-US" sz="2000" dirty="0"/>
              <a:t> between the Letter of Intent and Full Proposal are permitted</a:t>
            </a:r>
            <a:endParaRPr lang="en-US" sz="2400" dirty="0"/>
          </a:p>
          <a:p>
            <a:endParaRPr lang="en-US" sz="2000" u="sng" dirty="0"/>
          </a:p>
          <a:p>
            <a:r>
              <a:rPr lang="en-US" sz="2400" u="sng" dirty="0"/>
              <a:t>Project Description </a:t>
            </a:r>
            <a:r>
              <a:rPr lang="en-US" sz="2400" dirty="0"/>
              <a:t>(</a:t>
            </a:r>
            <a:r>
              <a:rPr lang="en-US" sz="2400" i="1" u="sng" dirty="0"/>
              <a:t>up to </a:t>
            </a:r>
            <a:r>
              <a:rPr lang="en-US" sz="2400" u="sng" dirty="0"/>
              <a:t>20 pages</a:t>
            </a:r>
            <a:r>
              <a:rPr lang="en-US" sz="2400" dirty="0"/>
              <a:t>): </a:t>
            </a:r>
          </a:p>
          <a:p>
            <a:pPr marL="809625" indent="-342900">
              <a:spcBef>
                <a:spcPts val="600"/>
              </a:spcBef>
              <a:buFont typeface="Arial" panose="020B0604020202020204" pitchFamily="34" charset="0"/>
              <a:buChar char="•"/>
            </a:pPr>
            <a:r>
              <a:rPr lang="en-US" sz="2000" dirty="0"/>
              <a:t>Follow the guidance in the NSF PAPPG, including the requirement for a separate section labeled “Broader Impacts” </a:t>
            </a:r>
          </a:p>
          <a:p>
            <a:pPr marL="171450" indent="-171450" algn="ctr">
              <a:buFont typeface="Arial" panose="020B0604020202020204" pitchFamily="34" charset="0"/>
              <a:buChar char="•"/>
            </a:pPr>
            <a:endParaRPr lang="en-US" sz="1000" b="1" dirty="0"/>
          </a:p>
          <a:p>
            <a:pPr marL="809625" indent="-342900">
              <a:buFont typeface="Arial" panose="020B0604020202020204" pitchFamily="34" charset="0"/>
              <a:buChar char="•"/>
            </a:pPr>
            <a:r>
              <a:rPr lang="en-US" sz="2000" dirty="0"/>
              <a:t>Other sections should be included in the Project Description (included in the 20-page limit) (See section on Proposal Preparation)</a:t>
            </a:r>
          </a:p>
          <a:p>
            <a:endParaRPr lang="en-US" sz="1000" dirty="0"/>
          </a:p>
          <a:p>
            <a:pPr marL="466725"/>
            <a:r>
              <a:rPr lang="en-US" sz="2000" dirty="0"/>
              <a:t>Please note that</a:t>
            </a:r>
          </a:p>
          <a:p>
            <a:pPr marL="466725"/>
            <a:endParaRPr lang="en-US" sz="800" dirty="0"/>
          </a:p>
          <a:p>
            <a:pPr marL="1209675" lvl="1" indent="-285750">
              <a:buFont typeface="Arial" panose="020B0604020202020204" pitchFamily="34" charset="0"/>
              <a:buChar char="•"/>
            </a:pPr>
            <a:r>
              <a:rPr lang="en-US" dirty="0"/>
              <a:t>The Principal Investigator and Lead Institution should be identical in the Letter of Intent and in the            Full Proposal</a:t>
            </a:r>
          </a:p>
          <a:p>
            <a:pPr marL="638175" indent="-171450">
              <a:buFont typeface="Arial" panose="020B0604020202020204" pitchFamily="34" charset="0"/>
              <a:buChar char="•"/>
            </a:pPr>
            <a:endParaRPr lang="en-US" sz="1000" dirty="0"/>
          </a:p>
          <a:p>
            <a:pPr marL="1209675" lvl="1" indent="-285750">
              <a:buFont typeface="Arial" panose="020B0604020202020204" pitchFamily="34" charset="0"/>
              <a:buChar char="•"/>
            </a:pPr>
            <a:r>
              <a:rPr lang="en-US" dirty="0"/>
              <a:t>Additional personnel and participating institutions/organizations may be included in the Full Proposal     that were not listed in the Letter of Intent</a:t>
            </a:r>
          </a:p>
        </p:txBody>
      </p:sp>
    </p:spTree>
    <p:extLst>
      <p:ext uri="{BB962C8B-B14F-4D97-AF65-F5344CB8AC3E}">
        <p14:creationId xmlns:p14="http://schemas.microsoft.com/office/powerpoint/2010/main" val="3530115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1F47C38-4437-4152-9E8D-0DAE0FA5CD59}"/>
              </a:ext>
            </a:extLst>
          </p:cNvPr>
          <p:cNvSpPr txBox="1">
            <a:spLocks noGrp="1"/>
          </p:cNvSpPr>
          <p:nvPr>
            <p:ph type="title" idx="4294967295"/>
          </p:nvPr>
        </p:nvSpPr>
        <p:spPr>
          <a:xfrm>
            <a:off x="1065913" y="329607"/>
            <a:ext cx="10060172"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200" normalizeH="0" baseline="0" noProof="0" dirty="0">
                <a:ln>
                  <a:noFill/>
                </a:ln>
                <a:solidFill>
                  <a:schemeClr val="tx1"/>
                </a:solidFill>
                <a:effectLst/>
                <a:uLnTx/>
                <a:uFillTx/>
                <a:latin typeface="+mn-lt"/>
                <a:ea typeface="+mn-ea"/>
                <a:cs typeface="+mn-cs"/>
              </a:rPr>
              <a:t>The Project Description should describe ways to …</a:t>
            </a:r>
          </a:p>
        </p:txBody>
      </p:sp>
      <p:sp>
        <p:nvSpPr>
          <p:cNvPr id="5" name="TextBox 4">
            <a:extLst>
              <a:ext uri="{FF2B5EF4-FFF2-40B4-BE49-F238E27FC236}">
                <a16:creationId xmlns:a16="http://schemas.microsoft.com/office/drawing/2014/main" id="{2C84F9A5-93E6-41E5-8849-5CC072745622}"/>
              </a:ext>
            </a:extLst>
          </p:cNvPr>
          <p:cNvSpPr txBox="1"/>
          <p:nvPr/>
        </p:nvSpPr>
        <p:spPr>
          <a:xfrm>
            <a:off x="683140" y="1189925"/>
            <a:ext cx="10825718" cy="4478149"/>
          </a:xfrm>
          <a:prstGeom prst="rect">
            <a:avLst/>
          </a:prstGeom>
          <a:noFill/>
        </p:spPr>
        <p:txBody>
          <a:bodyPr wrap="square">
            <a:spAutoFit/>
          </a:bodyPr>
          <a:lstStyle/>
          <a:p>
            <a:pPr marL="401638" indent="-401638">
              <a:spcAft>
                <a:spcPts val="600"/>
              </a:spcAft>
              <a:buFont typeface="Wingdings" panose="05000000000000000000" pitchFamily="2" charset="2"/>
              <a:buChar char="ü"/>
            </a:pPr>
            <a:r>
              <a:rPr lang="en-US" sz="2000" u="sng" dirty="0"/>
              <a:t>Engage</a:t>
            </a:r>
            <a:r>
              <a:rPr lang="en-US" sz="2000" dirty="0"/>
              <a:t> all fields of CISE including emerging areas and applications, and areas overlapping with other science and engineering fields</a:t>
            </a:r>
          </a:p>
          <a:p>
            <a:pPr marL="401638" indent="-401638">
              <a:spcAft>
                <a:spcPts val="600"/>
              </a:spcAft>
              <a:buFont typeface="Wingdings" panose="05000000000000000000" pitchFamily="2" charset="2"/>
              <a:buChar char="ü"/>
            </a:pPr>
            <a:r>
              <a:rPr lang="en-US" sz="2000" u="sng" dirty="0"/>
              <a:t>Embrace</a:t>
            </a:r>
            <a:r>
              <a:rPr lang="en-US" sz="2000" dirty="0"/>
              <a:t> a diverse organizational model that strives to balance factors like diversity of topics, demography, geography, institution types and departments, and rank/career stages</a:t>
            </a:r>
          </a:p>
          <a:p>
            <a:pPr marL="401638" indent="-401638">
              <a:spcAft>
                <a:spcPts val="600"/>
              </a:spcAft>
              <a:buFont typeface="Wingdings" panose="05000000000000000000" pitchFamily="2" charset="2"/>
              <a:buChar char="ü"/>
            </a:pPr>
            <a:r>
              <a:rPr lang="en-US" sz="2000" u="sng" dirty="0"/>
              <a:t>Facilitate</a:t>
            </a:r>
            <a:r>
              <a:rPr lang="en-US" sz="2000" dirty="0"/>
              <a:t> the generation of ambitious medium- and long-range (fundamental and translational) research visions that have broad support from the CISE research community</a:t>
            </a:r>
          </a:p>
          <a:p>
            <a:pPr marL="401638" indent="-401638">
              <a:spcAft>
                <a:spcPts val="600"/>
              </a:spcAft>
              <a:buFont typeface="Wingdings" panose="05000000000000000000" pitchFamily="2" charset="2"/>
              <a:buChar char="ü"/>
            </a:pPr>
            <a:r>
              <a:rPr lang="en-US" sz="2000" u="sng" dirty="0"/>
              <a:t>Enable </a:t>
            </a:r>
            <a:r>
              <a:rPr lang="en-US" sz="2000" dirty="0"/>
              <a:t>rapid and efficient community response to emerging opportunities and areas of national and societal need</a:t>
            </a:r>
          </a:p>
          <a:p>
            <a:pPr marL="401638" indent="-401638">
              <a:spcAft>
                <a:spcPts val="600"/>
              </a:spcAft>
              <a:buFont typeface="Wingdings" panose="05000000000000000000" pitchFamily="2" charset="2"/>
              <a:buChar char="ü"/>
            </a:pPr>
            <a:r>
              <a:rPr lang="en-US" sz="2000" u="sng" dirty="0"/>
              <a:t>Communicate</a:t>
            </a:r>
            <a:r>
              <a:rPr lang="en-US" sz="2000" dirty="0"/>
              <a:t> the research visions and their importance to a wide range of stakeholders including the research community itself, and also others in industry and government, as well as more broadly to the general public</a:t>
            </a:r>
          </a:p>
          <a:p>
            <a:pPr marL="401638" indent="-401638">
              <a:spcAft>
                <a:spcPts val="600"/>
              </a:spcAft>
              <a:buFont typeface="Wingdings" panose="05000000000000000000" pitchFamily="2" charset="2"/>
              <a:buChar char="ü"/>
            </a:pPr>
            <a:r>
              <a:rPr lang="en-US" sz="2000" u="sng" dirty="0"/>
              <a:t>Evaluate</a:t>
            </a:r>
            <a:r>
              <a:rPr lang="en-US" sz="2000" dirty="0"/>
              <a:t> outcomes including meetings and workshops, topics considered at these meetings, and effectiveness of communication and dissemination efforts</a:t>
            </a:r>
          </a:p>
        </p:txBody>
      </p:sp>
    </p:spTree>
    <p:extLst>
      <p:ext uri="{BB962C8B-B14F-4D97-AF65-F5344CB8AC3E}">
        <p14:creationId xmlns:p14="http://schemas.microsoft.com/office/powerpoint/2010/main" val="3504902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D1E6829-C316-4D7C-8BE3-01AE41835B62}"/>
              </a:ext>
            </a:extLst>
          </p:cNvPr>
          <p:cNvSpPr txBox="1">
            <a:spLocks noGrp="1"/>
          </p:cNvSpPr>
          <p:nvPr>
            <p:ph type="title" idx="4294967295"/>
          </p:nvPr>
        </p:nvSpPr>
        <p:spPr>
          <a:xfrm>
            <a:off x="507527" y="551814"/>
            <a:ext cx="883920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200" normalizeH="0" baseline="0" noProof="0" dirty="0">
                <a:ln>
                  <a:noFill/>
                </a:ln>
                <a:solidFill>
                  <a:schemeClr val="tx1"/>
                </a:solidFill>
                <a:effectLst/>
                <a:uLnTx/>
                <a:uFillTx/>
                <a:latin typeface="+mn-lt"/>
                <a:ea typeface="+mn-ea"/>
                <a:cs typeface="+mn-cs"/>
              </a:rPr>
              <a:t>More on the Project Description …</a:t>
            </a:r>
          </a:p>
        </p:txBody>
      </p:sp>
      <p:sp>
        <p:nvSpPr>
          <p:cNvPr id="5" name="TextBox 4">
            <a:extLst>
              <a:ext uri="{FF2B5EF4-FFF2-40B4-BE49-F238E27FC236}">
                <a16:creationId xmlns:a16="http://schemas.microsoft.com/office/drawing/2014/main" id="{0FD9A318-8DDA-4B23-A879-183E6B83E510}"/>
              </a:ext>
            </a:extLst>
          </p:cNvPr>
          <p:cNvSpPr txBox="1"/>
          <p:nvPr/>
        </p:nvSpPr>
        <p:spPr>
          <a:xfrm>
            <a:off x="1772097" y="1541786"/>
            <a:ext cx="8839200" cy="3754874"/>
          </a:xfrm>
          <a:prstGeom prst="rect">
            <a:avLst/>
          </a:prstGeom>
          <a:noFill/>
        </p:spPr>
        <p:txBody>
          <a:bodyPr wrap="square">
            <a:spAutoFit/>
          </a:bodyPr>
          <a:lstStyle/>
          <a:p>
            <a:r>
              <a:rPr lang="en-US" sz="2800" dirty="0"/>
              <a:t>Successful Proposals are expected to describe:</a:t>
            </a:r>
          </a:p>
          <a:p>
            <a:endParaRPr lang="en-US" sz="2800" dirty="0"/>
          </a:p>
          <a:p>
            <a:pPr marL="1258888" lvl="1" indent="-349250">
              <a:buFont typeface="Wingdings" panose="05000000000000000000" pitchFamily="2" charset="2"/>
              <a:buChar char="ü"/>
            </a:pPr>
            <a:r>
              <a:rPr lang="en-US" sz="2600" dirty="0"/>
              <a:t>Organizational Structure</a:t>
            </a:r>
          </a:p>
          <a:p>
            <a:pPr marL="1258888" lvl="1" indent="-349250">
              <a:buFont typeface="Wingdings" panose="05000000000000000000" pitchFamily="2" charset="2"/>
              <a:buChar char="ü"/>
            </a:pPr>
            <a:endParaRPr lang="en-US" sz="2600" dirty="0"/>
          </a:p>
          <a:p>
            <a:pPr marL="1258888" lvl="1" indent="-349250">
              <a:buFont typeface="Wingdings" panose="05000000000000000000" pitchFamily="2" charset="2"/>
              <a:buChar char="ü"/>
            </a:pPr>
            <a:r>
              <a:rPr lang="en-US" sz="2600" dirty="0"/>
              <a:t>Ambitious and Forward-looking Visioning Strategies</a:t>
            </a:r>
          </a:p>
          <a:p>
            <a:pPr marL="1258888" lvl="1" indent="-349250">
              <a:buFont typeface="Wingdings" panose="05000000000000000000" pitchFamily="2" charset="2"/>
              <a:buChar char="ü"/>
            </a:pPr>
            <a:endParaRPr lang="en-US" sz="2600" dirty="0"/>
          </a:p>
          <a:p>
            <a:pPr marL="1258888" lvl="1" indent="-349250">
              <a:buFont typeface="Wingdings" panose="05000000000000000000" pitchFamily="2" charset="2"/>
              <a:buChar char="ü"/>
            </a:pPr>
            <a:r>
              <a:rPr lang="en-US" sz="2600" dirty="0"/>
              <a:t>Communication and Engagement Strategy</a:t>
            </a:r>
          </a:p>
          <a:p>
            <a:pPr marL="1258888" lvl="1" indent="-349250">
              <a:buFont typeface="Wingdings" panose="05000000000000000000" pitchFamily="2" charset="2"/>
              <a:buChar char="ü"/>
            </a:pPr>
            <a:endParaRPr lang="en-US" sz="2600" dirty="0"/>
          </a:p>
          <a:p>
            <a:pPr marL="1258888" lvl="1" indent="-349250">
              <a:buFont typeface="Wingdings" panose="05000000000000000000" pitchFamily="2" charset="2"/>
              <a:buChar char="ü"/>
            </a:pPr>
            <a:r>
              <a:rPr lang="en-US" sz="2600" dirty="0"/>
              <a:t>Evaluation Framework</a:t>
            </a:r>
          </a:p>
        </p:txBody>
      </p:sp>
    </p:spTree>
    <p:extLst>
      <p:ext uri="{BB962C8B-B14F-4D97-AF65-F5344CB8AC3E}">
        <p14:creationId xmlns:p14="http://schemas.microsoft.com/office/powerpoint/2010/main" val="3757162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91321" y="579755"/>
            <a:ext cx="7778024" cy="504625"/>
          </a:xfrm>
          <a:prstGeom prst="rect">
            <a:avLst/>
          </a:prstGeom>
        </p:spPr>
        <p:txBody>
          <a:bodyPr vert="horz" wrap="square" lIns="0" tIns="12065" rIns="0" bIns="0" rtlCol="0">
            <a:spAutoFit/>
          </a:bodyPr>
          <a:lstStyle/>
          <a:p>
            <a:pPr marL="12700">
              <a:lnSpc>
                <a:spcPct val="100000"/>
              </a:lnSpc>
              <a:spcBef>
                <a:spcPts val="95"/>
              </a:spcBef>
            </a:pPr>
            <a:r>
              <a:rPr lang="en-US" b="1" spc="200" dirty="0">
                <a:latin typeface="Calibri" panose="020F0502020204030204" pitchFamily="34" charset="0"/>
                <a:cs typeface="Calibri" panose="020F0502020204030204" pitchFamily="34" charset="0"/>
              </a:rPr>
              <a:t>How will the proposal be evaluated </a:t>
            </a:r>
            <a:r>
              <a:rPr lang="en-US" b="1" spc="200" baseline="30000" dirty="0">
                <a:solidFill>
                  <a:srgbClr val="FF0000"/>
                </a:solidFill>
                <a:latin typeface="Calibri" panose="020F0502020204030204" pitchFamily="34" charset="0"/>
                <a:cs typeface="Calibri" panose="020F0502020204030204" pitchFamily="34" charset="0"/>
              </a:rPr>
              <a:t>*</a:t>
            </a:r>
            <a:endParaRPr sz="2400" b="1" spc="200" dirty="0">
              <a:solidFill>
                <a:srgbClr val="FF0000"/>
              </a:solidFill>
              <a:latin typeface="Calibri" panose="020F0502020204030204" pitchFamily="34" charset="0"/>
              <a:cs typeface="Calibri" panose="020F0502020204030204" pitchFamily="34" charset="0"/>
            </a:endParaRPr>
          </a:p>
        </p:txBody>
      </p:sp>
      <p:sp>
        <p:nvSpPr>
          <p:cNvPr id="3" name="object 3"/>
          <p:cNvSpPr txBox="1"/>
          <p:nvPr/>
        </p:nvSpPr>
        <p:spPr>
          <a:xfrm>
            <a:off x="878408" y="1461471"/>
            <a:ext cx="10969099" cy="2546659"/>
          </a:xfrm>
          <a:prstGeom prst="rect">
            <a:avLst/>
          </a:prstGeom>
        </p:spPr>
        <p:txBody>
          <a:bodyPr vert="horz" wrap="square" lIns="0" tIns="54610" rIns="0" bIns="0" rtlCol="0">
            <a:spAutoFit/>
          </a:bodyPr>
          <a:lstStyle/>
          <a:p>
            <a:pPr marL="12700">
              <a:spcBef>
                <a:spcPts val="430"/>
              </a:spcBef>
              <a:tabLst>
                <a:tab pos="241300" algn="l"/>
              </a:tabLst>
            </a:pPr>
            <a:r>
              <a:rPr lang="en-US" sz="2800" b="1" dirty="0"/>
              <a:t>Proposals reviewed by Panel Review and/or Reverse Site Visit Review </a:t>
            </a:r>
          </a:p>
          <a:p>
            <a:pPr marL="12700">
              <a:spcBef>
                <a:spcPts val="430"/>
              </a:spcBef>
              <a:tabLst>
                <a:tab pos="241300" algn="l"/>
              </a:tabLst>
            </a:pPr>
            <a:endParaRPr lang="en-US" sz="1200" b="1" spc="-35" dirty="0"/>
          </a:p>
          <a:p>
            <a:pPr marL="12700">
              <a:spcBef>
                <a:spcPts val="430"/>
              </a:spcBef>
              <a:tabLst>
                <a:tab pos="241300" algn="l"/>
              </a:tabLst>
            </a:pPr>
            <a:r>
              <a:rPr lang="en-US" sz="2800" b="1" spc="-35" dirty="0"/>
              <a:t>Merit</a:t>
            </a:r>
            <a:r>
              <a:rPr lang="en-US" sz="2800" b="1" spc="-50" dirty="0"/>
              <a:t> </a:t>
            </a:r>
            <a:r>
              <a:rPr lang="en-US" sz="2800" b="1" spc="-55" dirty="0"/>
              <a:t>Review</a:t>
            </a:r>
            <a:r>
              <a:rPr lang="en-US" sz="2800" b="1" spc="-90" dirty="0"/>
              <a:t> </a:t>
            </a:r>
            <a:r>
              <a:rPr lang="en-US" sz="2800" b="1" spc="-35" dirty="0"/>
              <a:t>Criteria</a:t>
            </a:r>
          </a:p>
          <a:p>
            <a:pPr marL="12700">
              <a:spcBef>
                <a:spcPts val="430"/>
              </a:spcBef>
              <a:tabLst>
                <a:tab pos="241300" algn="l"/>
              </a:tabLst>
            </a:pPr>
            <a:endParaRPr lang="en-US" sz="1600" b="1" spc="-35" dirty="0"/>
          </a:p>
          <a:p>
            <a:pPr marL="698500" lvl="1" indent="-228600">
              <a:buFont typeface="Arial"/>
              <a:buChar char="•"/>
              <a:tabLst>
                <a:tab pos="241300" algn="l"/>
              </a:tabLst>
            </a:pPr>
            <a:r>
              <a:rPr sz="2400" spc="-10" dirty="0">
                <a:cs typeface="Calibri"/>
              </a:rPr>
              <a:t>Intellectual</a:t>
            </a:r>
            <a:r>
              <a:rPr sz="2400" spc="-25" dirty="0">
                <a:cs typeface="Calibri"/>
              </a:rPr>
              <a:t> </a:t>
            </a:r>
            <a:r>
              <a:rPr sz="2400" spc="-5" dirty="0">
                <a:cs typeface="Calibri"/>
              </a:rPr>
              <a:t>Merit</a:t>
            </a:r>
            <a:r>
              <a:rPr lang="en-US" sz="2400" spc="-5" dirty="0">
                <a:cs typeface="Calibri"/>
              </a:rPr>
              <a:t> and </a:t>
            </a:r>
            <a:r>
              <a:rPr sz="2400" spc="-10" dirty="0">
                <a:cs typeface="Calibri"/>
              </a:rPr>
              <a:t>Broader</a:t>
            </a:r>
            <a:r>
              <a:rPr sz="2400" spc="-20" dirty="0">
                <a:cs typeface="Calibri"/>
              </a:rPr>
              <a:t> </a:t>
            </a:r>
            <a:r>
              <a:rPr sz="2400" spc="-5" dirty="0">
                <a:cs typeface="Calibri"/>
              </a:rPr>
              <a:t>Impacts</a:t>
            </a:r>
            <a:endParaRPr lang="en-US" sz="2400" spc="-5" dirty="0">
              <a:cs typeface="Calibri"/>
            </a:endParaRPr>
          </a:p>
          <a:p>
            <a:pPr marL="698500" lvl="1" indent="-228600">
              <a:buFont typeface="Arial"/>
              <a:buChar char="•"/>
              <a:tabLst>
                <a:tab pos="241300" algn="l"/>
              </a:tabLst>
            </a:pPr>
            <a:endParaRPr dirty="0">
              <a:cs typeface="Calibri"/>
            </a:endParaRPr>
          </a:p>
          <a:p>
            <a:pPr marL="698500" lvl="1" indent="-228600">
              <a:lnSpc>
                <a:spcPts val="3275"/>
              </a:lnSpc>
              <a:buFont typeface="Arial"/>
              <a:buChar char="•"/>
              <a:tabLst>
                <a:tab pos="241300" algn="l"/>
              </a:tabLst>
            </a:pPr>
            <a:r>
              <a:rPr sz="2400" spc="-10" dirty="0">
                <a:cs typeface="Calibri"/>
              </a:rPr>
              <a:t>Solicitation-specific criteria:</a:t>
            </a:r>
            <a:endParaRPr lang="en-US" sz="2400" spc="-10" dirty="0">
              <a:cs typeface="Calibri"/>
            </a:endParaRPr>
          </a:p>
        </p:txBody>
      </p:sp>
      <p:sp>
        <p:nvSpPr>
          <p:cNvPr id="5" name="TextBox 4">
            <a:extLst>
              <a:ext uri="{FF2B5EF4-FFF2-40B4-BE49-F238E27FC236}">
                <a16:creationId xmlns:a16="http://schemas.microsoft.com/office/drawing/2014/main" id="{6AF7FAF4-33C1-426A-8640-0AB172F1DFBA}"/>
              </a:ext>
            </a:extLst>
          </p:cNvPr>
          <p:cNvSpPr txBox="1"/>
          <p:nvPr/>
        </p:nvSpPr>
        <p:spPr>
          <a:xfrm>
            <a:off x="767550" y="4111760"/>
            <a:ext cx="5106905" cy="907941"/>
          </a:xfrm>
          <a:prstGeom prst="rect">
            <a:avLst/>
          </a:prstGeom>
          <a:noFill/>
        </p:spPr>
        <p:txBody>
          <a:bodyPr wrap="square">
            <a:spAutoFit/>
          </a:bodyPr>
          <a:lstStyle/>
          <a:p>
            <a:pPr marL="1371600" lvl="2" indent="-457200">
              <a:spcBef>
                <a:spcPts val="600"/>
              </a:spcBef>
              <a:buFont typeface="Wingdings" panose="05000000000000000000" pitchFamily="2" charset="2"/>
              <a:buChar char="ü"/>
            </a:pPr>
            <a:r>
              <a:rPr lang="en-US" sz="2300" b="0" i="0" dirty="0">
                <a:solidFill>
                  <a:srgbClr val="000000"/>
                </a:solidFill>
                <a:effectLst/>
              </a:rPr>
              <a:t>Organizational Structure</a:t>
            </a:r>
          </a:p>
          <a:p>
            <a:pPr marL="1371600" lvl="2" indent="-457200">
              <a:spcBef>
                <a:spcPts val="600"/>
              </a:spcBef>
              <a:buFont typeface="Wingdings" panose="05000000000000000000" pitchFamily="2" charset="2"/>
              <a:buChar char="ü"/>
            </a:pPr>
            <a:r>
              <a:rPr lang="en-US" sz="2300" b="0" i="0" dirty="0">
                <a:solidFill>
                  <a:srgbClr val="000000"/>
                </a:solidFill>
                <a:effectLst/>
              </a:rPr>
              <a:t>Visioning Strategy</a:t>
            </a:r>
          </a:p>
        </p:txBody>
      </p:sp>
      <p:sp>
        <p:nvSpPr>
          <p:cNvPr id="6" name="TextBox 5">
            <a:extLst>
              <a:ext uri="{FF2B5EF4-FFF2-40B4-BE49-F238E27FC236}">
                <a16:creationId xmlns:a16="http://schemas.microsoft.com/office/drawing/2014/main" id="{4F576453-9027-411B-889F-649290398F93}"/>
              </a:ext>
            </a:extLst>
          </p:cNvPr>
          <p:cNvSpPr txBox="1"/>
          <p:nvPr/>
        </p:nvSpPr>
        <p:spPr>
          <a:xfrm>
            <a:off x="4997665" y="4112535"/>
            <a:ext cx="7239001" cy="907941"/>
          </a:xfrm>
          <a:prstGeom prst="rect">
            <a:avLst/>
          </a:prstGeom>
          <a:noFill/>
        </p:spPr>
        <p:txBody>
          <a:bodyPr wrap="square" rtlCol="0">
            <a:spAutoFit/>
          </a:bodyPr>
          <a:lstStyle/>
          <a:p>
            <a:pPr marL="1371600" lvl="2" indent="-457200">
              <a:spcBef>
                <a:spcPts val="600"/>
              </a:spcBef>
              <a:buFont typeface="Wingdings" panose="05000000000000000000" pitchFamily="2" charset="2"/>
              <a:buChar char="ü"/>
            </a:pPr>
            <a:r>
              <a:rPr lang="en-US" sz="2300" b="0" i="0" dirty="0">
                <a:solidFill>
                  <a:srgbClr val="000000"/>
                </a:solidFill>
                <a:effectLst/>
              </a:rPr>
              <a:t>Communication and Engagement Strategy</a:t>
            </a:r>
          </a:p>
          <a:p>
            <a:pPr marL="1371600" lvl="2" indent="-457200">
              <a:spcBef>
                <a:spcPts val="600"/>
              </a:spcBef>
              <a:buFont typeface="Wingdings" panose="05000000000000000000" pitchFamily="2" charset="2"/>
              <a:buChar char="ü"/>
            </a:pPr>
            <a:r>
              <a:rPr lang="en-US" sz="2300" b="0" i="0" dirty="0">
                <a:solidFill>
                  <a:srgbClr val="000000"/>
                </a:solidFill>
                <a:effectLst/>
              </a:rPr>
              <a:t>Evaluation Framework</a:t>
            </a:r>
          </a:p>
        </p:txBody>
      </p:sp>
      <p:sp>
        <p:nvSpPr>
          <p:cNvPr id="7" name="Rectangle 6">
            <a:extLst>
              <a:ext uri="{FF2B5EF4-FFF2-40B4-BE49-F238E27FC236}">
                <a16:creationId xmlns:a16="http://schemas.microsoft.com/office/drawing/2014/main" id="{43B53D13-F48A-0F42-B5CB-AB19763F58E1}"/>
              </a:ext>
            </a:extLst>
          </p:cNvPr>
          <p:cNvSpPr/>
          <p:nvPr/>
        </p:nvSpPr>
        <p:spPr>
          <a:xfrm>
            <a:off x="7443216" y="5312565"/>
            <a:ext cx="4042773" cy="400110"/>
          </a:xfrm>
          <a:prstGeom prst="rect">
            <a:avLst/>
          </a:prstGeom>
        </p:spPr>
        <p:txBody>
          <a:bodyPr wrap="none">
            <a:spAutoFit/>
          </a:bodyPr>
          <a:lstStyle/>
          <a:p>
            <a:r>
              <a:rPr lang="en-US" b="1" spc="-20" dirty="0">
                <a:solidFill>
                  <a:srgbClr val="FF0000"/>
                </a:solidFill>
              </a:rPr>
              <a:t>* </a:t>
            </a:r>
            <a:r>
              <a:rPr lang="en-US" b="1" spc="-20" dirty="0"/>
              <a:t> </a:t>
            </a:r>
            <a:r>
              <a:rPr lang="en-US" sz="2000" i="1" spc="-20" dirty="0">
                <a:solidFill>
                  <a:srgbClr val="002060"/>
                </a:solidFill>
              </a:rPr>
              <a:t>Please see</a:t>
            </a:r>
            <a:r>
              <a:rPr lang="en-US" sz="2000" i="1" spc="-50" dirty="0">
                <a:solidFill>
                  <a:srgbClr val="002060"/>
                </a:solidFill>
              </a:rPr>
              <a:t> the </a:t>
            </a:r>
            <a:r>
              <a:rPr lang="en-US" sz="2000" i="1" spc="-25" dirty="0">
                <a:solidFill>
                  <a:srgbClr val="002060"/>
                </a:solidFill>
              </a:rPr>
              <a:t>solicitation</a:t>
            </a:r>
            <a:r>
              <a:rPr lang="en-US" sz="2000" i="1" spc="-50" dirty="0">
                <a:solidFill>
                  <a:srgbClr val="002060"/>
                </a:solidFill>
              </a:rPr>
              <a:t> </a:t>
            </a:r>
            <a:r>
              <a:rPr lang="en-US" sz="2000" i="1" spc="-45" dirty="0">
                <a:solidFill>
                  <a:srgbClr val="002060"/>
                </a:solidFill>
              </a:rPr>
              <a:t>for</a:t>
            </a:r>
            <a:r>
              <a:rPr lang="en-US" sz="2000" i="1" spc="-40" dirty="0">
                <a:solidFill>
                  <a:srgbClr val="002060"/>
                </a:solidFill>
              </a:rPr>
              <a:t> </a:t>
            </a:r>
            <a:r>
              <a:rPr lang="en-US" sz="2000" i="1" spc="-30" dirty="0">
                <a:solidFill>
                  <a:srgbClr val="002060"/>
                </a:solidFill>
              </a:rPr>
              <a:t>details</a:t>
            </a:r>
            <a:endParaRPr lang="en-US" i="1" dirty="0">
              <a:solidFill>
                <a:srgbClr val="002060"/>
              </a:solidFill>
            </a:endParaRP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810"/>
              </a:lnSpc>
            </a:pPr>
            <a:fld id="{81D60167-4931-47E6-BA6A-407CBD079E47}" type="slidenum">
              <a:rPr/>
              <a:t>9</a:t>
            </a:fld>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562C1"/>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1176FF569A72144925470ED9676DC30" ma:contentTypeVersion="8" ma:contentTypeDescription="Create a new document." ma:contentTypeScope="" ma:versionID="61e35a3766a54ced0cbcac5d093416e3">
  <xsd:schema xmlns:xsd="http://www.w3.org/2001/XMLSchema" xmlns:xs="http://www.w3.org/2001/XMLSchema" xmlns:p="http://schemas.microsoft.com/office/2006/metadata/properties" xmlns:ns2="0cf77daa-5445-4d26-ace6-97094430d631" targetNamespace="http://schemas.microsoft.com/office/2006/metadata/properties" ma:root="true" ma:fieldsID="2afc24a38483a6145d573f72598346fd" ns2:_="">
    <xsd:import namespace="0cf77daa-5445-4d26-ace6-97094430d63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f77daa-5445-4d26-ace6-97094430d63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94650BA-3A4B-46D2-A8B0-C9BDA52944AB}">
  <ds:schemaRefs>
    <ds:schemaRef ds:uri="http://schemas.microsoft.com/sharepoint/v3/contenttype/forms"/>
  </ds:schemaRefs>
</ds:datastoreItem>
</file>

<file path=customXml/itemProps2.xml><?xml version="1.0" encoding="utf-8"?>
<ds:datastoreItem xmlns:ds="http://schemas.openxmlformats.org/officeDocument/2006/customXml" ds:itemID="{98982AD1-3C55-4CF1-BD61-E091AD99BB27}"/>
</file>

<file path=customXml/itemProps3.xml><?xml version="1.0" encoding="utf-8"?>
<ds:datastoreItem xmlns:ds="http://schemas.openxmlformats.org/officeDocument/2006/customXml" ds:itemID="{5615BDB8-006C-4F94-879E-D7846718AD15}">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8116</TotalTime>
  <Words>1085</Words>
  <Application>Microsoft Office PowerPoint</Application>
  <PresentationFormat>Widescreen</PresentationFormat>
  <Paragraphs>151</Paragraphs>
  <Slides>15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Wingdings</vt:lpstr>
      <vt:lpstr>Office Theme</vt:lpstr>
      <vt:lpstr>Research Visioning for Computer and Information Science and Engineering : Future Research Directions for the CISE Community (CISE-RV) Webinar</vt:lpstr>
      <vt:lpstr>Synopsis</vt:lpstr>
      <vt:lpstr>CISE Divisions/Office participating in this solicitation &amp;  Cognizant Program Directors</vt:lpstr>
      <vt:lpstr>Research Visioning for Computer and Information Science and Engineering: Future Research Directions for the CISE Community (CISE-RV) </vt:lpstr>
      <vt:lpstr>A Letter of Intent (LOI) is Required  Due Date: May 10, 2022</vt:lpstr>
      <vt:lpstr>Full Proposals Due Date: October 5, 2022</vt:lpstr>
      <vt:lpstr>The Project Description should describe ways to …</vt:lpstr>
      <vt:lpstr>More on the Project Description …</vt:lpstr>
      <vt:lpstr>How will the proposal be evaluated *</vt:lpstr>
      <vt:lpstr>Eligibility*</vt:lpstr>
      <vt:lpstr>Collaborative Proposals:  Collaborative proposals are welcome  Submission Process:  If multiple organizations are involved in a proposal, it must be submitted as a single proposal with subawards</vt:lpstr>
      <vt:lpstr>Timeline</vt:lpstr>
      <vt:lpstr>Award Information</vt:lpstr>
      <vt:lpstr>Recording and Transcript of the Webinar</vt:lpstr>
      <vt:lpstr>Q &amp; 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Future Manufacturing Working Group Webinar- Feb 26, 2021</dc:title>
  <dc:creator>Wells, Andrew B</dc:creator>
  <cp:lastModifiedBy>Carlson, Paul L. (Contractor)</cp:lastModifiedBy>
  <cp:revision>13</cp:revision>
  <dcterms:created xsi:type="dcterms:W3CDTF">2021-05-05T17:03:29Z</dcterms:created>
  <dcterms:modified xsi:type="dcterms:W3CDTF">2022-04-20T20:41:27Z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2021-03-03T00:00:00Z</vt:filetime>
  </property>
  <property fmtid="{D5CDD505-2E9C-101B-9397-08002B2CF9AE}" pid="3" name="Creator">
    <vt:lpwstr>Acrobat PDFMaker 21 for PowerPoint</vt:lpwstr>
  </property>
  <property fmtid="{D5CDD505-2E9C-101B-9397-08002B2CF9AE}" pid="4" name="LastSaved">
    <vt:filetime>2021-05-05T00:00:00Z</vt:filetime>
  </property>
  <property fmtid="{D5CDD505-2E9C-101B-9397-08002B2CF9AE}" pid="5" name="ContentTypeId">
    <vt:lpwstr>0x010100A1176FF569A72144925470ED9676DC30</vt:lpwstr>
  </property>
</Properties>
</file>