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8"/>
  </p:notesMasterIdLst>
  <p:sldIdLst>
    <p:sldId id="257" r:id="rId2"/>
    <p:sldId id="2628" r:id="rId3"/>
    <p:sldId id="2636" r:id="rId4"/>
    <p:sldId id="2631" r:id="rId5"/>
    <p:sldId id="2620" r:id="rId6"/>
    <p:sldId id="2651" r:id="rId7"/>
    <p:sldId id="2650" r:id="rId8"/>
    <p:sldId id="2644" r:id="rId9"/>
    <p:sldId id="2633" r:id="rId10"/>
    <p:sldId id="2637" r:id="rId11"/>
    <p:sldId id="2635" r:id="rId12"/>
    <p:sldId id="2640" r:id="rId13"/>
    <p:sldId id="2645" r:id="rId14"/>
    <p:sldId id="2641" r:id="rId15"/>
    <p:sldId id="2643" r:id="rId16"/>
    <p:sldId id="386" r:id="rId17"/>
    <p:sldId id="340" r:id="rId18"/>
    <p:sldId id="2638" r:id="rId19"/>
    <p:sldId id="347" r:id="rId20"/>
    <p:sldId id="370" r:id="rId21"/>
    <p:sldId id="374" r:id="rId22"/>
    <p:sldId id="375" r:id="rId23"/>
    <p:sldId id="373" r:id="rId24"/>
    <p:sldId id="295" r:id="rId25"/>
    <p:sldId id="2642" r:id="rId26"/>
    <p:sldId id="3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139" autoAdjust="0"/>
    <p:restoredTop sz="80918" autoAdjust="0"/>
  </p:normalViewPr>
  <p:slideViewPr>
    <p:cSldViewPr snapToGrid="0">
      <p:cViewPr varScale="1">
        <p:scale>
          <a:sx n="133" d="100"/>
          <a:sy n="133" d="100"/>
        </p:scale>
        <p:origin x="96" y="84"/>
      </p:cViewPr>
      <p:guideLst/>
    </p:cSldViewPr>
  </p:slideViewPr>
  <p:outlineViewPr>
    <p:cViewPr>
      <p:scale>
        <a:sx n="33" d="100"/>
        <a:sy n="33" d="100"/>
      </p:scale>
      <p:origin x="0" y="-1308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46C0-6312-4EF2-8133-CD3A082A51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100B9B3-15A6-439B-8C8D-A1514C8BC7CC}">
      <dgm:prSet phldrT="[Text]"/>
      <dgm:spPr/>
      <dgm:t>
        <a:bodyPr/>
        <a:lstStyle/>
        <a:p>
          <a:r>
            <a:rPr lang="en-US" dirty="0"/>
            <a:t>Project Motivation and Impact</a:t>
          </a:r>
        </a:p>
      </dgm:t>
    </dgm:pt>
    <dgm:pt modelId="{D915E71D-59E2-483A-8310-04EC7C950439}" type="parTrans" cxnId="{972E539E-D024-40E1-BDCF-88CD8D1C68EA}">
      <dgm:prSet/>
      <dgm:spPr/>
      <dgm:t>
        <a:bodyPr/>
        <a:lstStyle/>
        <a:p>
          <a:endParaRPr lang="en-US"/>
        </a:p>
      </dgm:t>
    </dgm:pt>
    <dgm:pt modelId="{D8773869-DB62-42C4-8DCC-B45CB44E0008}" type="sibTrans" cxnId="{972E539E-D024-40E1-BDCF-88CD8D1C68EA}">
      <dgm:prSet/>
      <dgm:spPr/>
      <dgm:t>
        <a:bodyPr/>
        <a:lstStyle/>
        <a:p>
          <a:endParaRPr lang="en-US"/>
        </a:p>
      </dgm:t>
    </dgm:pt>
    <dgm:pt modelId="{88F10732-62E3-4CF5-85C5-08F78FF7AEB7}">
      <dgm:prSet phldrT="[Text]" custT="1"/>
      <dgm:spPr>
        <a:solidFill>
          <a:schemeClr val="accent2">
            <a:lumMod val="75000"/>
          </a:schemeClr>
        </a:solidFill>
      </dgm:spPr>
      <dgm:t>
        <a:bodyPr/>
        <a:lstStyle/>
        <a:p>
          <a:r>
            <a:rPr lang="en-US" sz="2400" dirty="0"/>
            <a:t>Science-driven</a:t>
          </a:r>
        </a:p>
      </dgm:t>
    </dgm:pt>
    <dgm:pt modelId="{FCFF5D30-5C89-4C09-BE3D-DEBFBBE3CAE7}" type="parTrans" cxnId="{609A0A53-C6F9-4A6E-857D-10B25A67BC79}">
      <dgm:prSet/>
      <dgm:spPr/>
      <dgm:t>
        <a:bodyPr/>
        <a:lstStyle/>
        <a:p>
          <a:endParaRPr lang="en-US"/>
        </a:p>
      </dgm:t>
    </dgm:pt>
    <dgm:pt modelId="{A4165F51-EC3A-45F4-94B5-D1C4BF02C05C}" type="sibTrans" cxnId="{609A0A53-C6F9-4A6E-857D-10B25A67BC79}">
      <dgm:prSet/>
      <dgm:spPr/>
      <dgm:t>
        <a:bodyPr/>
        <a:lstStyle/>
        <a:p>
          <a:endParaRPr lang="en-US"/>
        </a:p>
      </dgm:t>
    </dgm:pt>
    <dgm:pt modelId="{90B4F5B7-C4FA-4EB8-99CC-4526FD0019F4}">
      <dgm:prSet phldrT="[Text]" custT="1"/>
      <dgm:spPr>
        <a:solidFill>
          <a:schemeClr val="accent2">
            <a:lumMod val="75000"/>
          </a:schemeClr>
        </a:solidFill>
      </dgm:spPr>
      <dgm:t>
        <a:bodyPr/>
        <a:lstStyle/>
        <a:p>
          <a:r>
            <a:rPr lang="en-US" sz="2400" dirty="0"/>
            <a:t>Innovation</a:t>
          </a:r>
        </a:p>
      </dgm:t>
    </dgm:pt>
    <dgm:pt modelId="{5D1C3A6A-3186-4CD7-B051-9BCE2F7FA3EB}" type="parTrans" cxnId="{6F34DE3D-543E-4D4E-90C9-758B93A4DE8A}">
      <dgm:prSet/>
      <dgm:spPr/>
      <dgm:t>
        <a:bodyPr/>
        <a:lstStyle/>
        <a:p>
          <a:endParaRPr lang="en-US"/>
        </a:p>
      </dgm:t>
    </dgm:pt>
    <dgm:pt modelId="{092C23A3-F7FF-4C96-9D3C-FC88AC6B7529}" type="sibTrans" cxnId="{6F34DE3D-543E-4D4E-90C9-758B93A4DE8A}">
      <dgm:prSet/>
      <dgm:spPr/>
      <dgm:t>
        <a:bodyPr/>
        <a:lstStyle/>
        <a:p>
          <a:endParaRPr lang="en-US"/>
        </a:p>
      </dgm:t>
    </dgm:pt>
    <dgm:pt modelId="{95DD1439-F073-40C4-9C9D-D9E7EC2882B2}">
      <dgm:prSet phldrT="[Text]"/>
      <dgm:spPr/>
      <dgm:t>
        <a:bodyPr/>
        <a:lstStyle/>
        <a:p>
          <a:r>
            <a:rPr lang="en-US" dirty="0"/>
            <a:t>Cyberinfrastructure Plans</a:t>
          </a:r>
        </a:p>
      </dgm:t>
    </dgm:pt>
    <dgm:pt modelId="{B1C8CE96-FCCB-4028-A67A-1272D4FCAADF}" type="parTrans" cxnId="{2C5B97DB-D803-4342-8355-767DE6F24CF4}">
      <dgm:prSet/>
      <dgm:spPr/>
      <dgm:t>
        <a:bodyPr/>
        <a:lstStyle/>
        <a:p>
          <a:endParaRPr lang="en-US"/>
        </a:p>
      </dgm:t>
    </dgm:pt>
    <dgm:pt modelId="{CB2C05A1-3D4D-4536-89FB-EFD8A869992C}" type="sibTrans" cxnId="{2C5B97DB-D803-4342-8355-767DE6F24CF4}">
      <dgm:prSet/>
      <dgm:spPr/>
      <dgm:t>
        <a:bodyPr/>
        <a:lstStyle/>
        <a:p>
          <a:endParaRPr lang="en-US"/>
        </a:p>
      </dgm:t>
    </dgm:pt>
    <dgm:pt modelId="{E5A65F19-075F-49B0-BAC9-0360DD8B6BFA}">
      <dgm:prSet phldrT="[Text]" custT="1"/>
      <dgm:spPr>
        <a:solidFill>
          <a:schemeClr val="accent2">
            <a:lumMod val="75000"/>
          </a:schemeClr>
        </a:solidFill>
      </dgm:spPr>
      <dgm:t>
        <a:bodyPr/>
        <a:lstStyle/>
        <a:p>
          <a:r>
            <a:rPr lang="en-US" sz="2400" dirty="0"/>
            <a:t>Project plans, and system and process architecture</a:t>
          </a:r>
        </a:p>
      </dgm:t>
    </dgm:pt>
    <dgm:pt modelId="{C7E18C12-A8E0-4B0A-8E4F-42AF190B22A0}" type="parTrans" cxnId="{FE6236F2-6CC1-4F40-A763-0BFA59BBECB0}">
      <dgm:prSet/>
      <dgm:spPr/>
      <dgm:t>
        <a:bodyPr/>
        <a:lstStyle/>
        <a:p>
          <a:endParaRPr lang="en-US"/>
        </a:p>
      </dgm:t>
    </dgm:pt>
    <dgm:pt modelId="{945AB40D-9D97-408E-B5A7-53BB0543ACB7}" type="sibTrans" cxnId="{FE6236F2-6CC1-4F40-A763-0BFA59BBECB0}">
      <dgm:prSet/>
      <dgm:spPr/>
      <dgm:t>
        <a:bodyPr/>
        <a:lstStyle/>
        <a:p>
          <a:endParaRPr lang="en-US"/>
        </a:p>
      </dgm:t>
    </dgm:pt>
    <dgm:pt modelId="{98C67807-9C4E-4131-9B54-38CEADF66542}">
      <dgm:prSet phldrT="[Text]" custT="1"/>
      <dgm:spPr>
        <a:solidFill>
          <a:schemeClr val="accent2">
            <a:lumMod val="75000"/>
          </a:schemeClr>
        </a:solidFill>
      </dgm:spPr>
      <dgm:t>
        <a:bodyPr/>
        <a:lstStyle/>
        <a:p>
          <a:r>
            <a:rPr lang="en-US" sz="2400" dirty="0"/>
            <a:t>Building on existing, recognized capabilities</a:t>
          </a:r>
        </a:p>
      </dgm:t>
    </dgm:pt>
    <dgm:pt modelId="{D4767337-41F9-49C0-92C8-7F4A5C57F4DC}" type="parTrans" cxnId="{359D622F-86C9-489F-A18C-697115262C87}">
      <dgm:prSet/>
      <dgm:spPr/>
      <dgm:t>
        <a:bodyPr/>
        <a:lstStyle/>
        <a:p>
          <a:endParaRPr lang="en-US"/>
        </a:p>
      </dgm:t>
    </dgm:pt>
    <dgm:pt modelId="{8DF5E4DC-F705-4F6C-AACA-134FA3C2186D}" type="sibTrans" cxnId="{359D622F-86C9-489F-A18C-697115262C87}">
      <dgm:prSet/>
      <dgm:spPr/>
      <dgm:t>
        <a:bodyPr/>
        <a:lstStyle/>
        <a:p>
          <a:endParaRPr lang="en-US"/>
        </a:p>
      </dgm:t>
    </dgm:pt>
    <dgm:pt modelId="{3D7D3ECB-56C4-4FBC-B435-2AF577307036}">
      <dgm:prSet phldrT="[Text]"/>
      <dgm:spPr/>
      <dgm:t>
        <a:bodyPr/>
        <a:lstStyle/>
        <a:p>
          <a:r>
            <a:rPr lang="en-US" dirty="0"/>
            <a:t>Measurable Outcomes</a:t>
          </a:r>
        </a:p>
      </dgm:t>
    </dgm:pt>
    <dgm:pt modelId="{198FD979-E616-4345-B880-2E6FEA851503}" type="parTrans" cxnId="{A17B5D8D-2089-4495-8384-D71562ACDE48}">
      <dgm:prSet/>
      <dgm:spPr/>
      <dgm:t>
        <a:bodyPr/>
        <a:lstStyle/>
        <a:p>
          <a:endParaRPr lang="en-US"/>
        </a:p>
      </dgm:t>
    </dgm:pt>
    <dgm:pt modelId="{67C287BE-8333-4ADC-B5F7-8A3BBA2D2AEE}" type="sibTrans" cxnId="{A17B5D8D-2089-4495-8384-D71562ACDE48}">
      <dgm:prSet/>
      <dgm:spPr/>
      <dgm:t>
        <a:bodyPr/>
        <a:lstStyle/>
        <a:p>
          <a:endParaRPr lang="en-US"/>
        </a:p>
      </dgm:t>
    </dgm:pt>
    <dgm:pt modelId="{C9823FA1-4CF9-4196-9299-351B9B7E70AF}">
      <dgm:prSet phldrT="[Text]" custT="1"/>
      <dgm:spPr>
        <a:solidFill>
          <a:schemeClr val="accent2">
            <a:lumMod val="75000"/>
          </a:schemeClr>
        </a:solidFill>
      </dgm:spPr>
      <dgm:t>
        <a:bodyPr/>
        <a:lstStyle/>
        <a:p>
          <a:r>
            <a:rPr lang="en-US" sz="2400" dirty="0"/>
            <a:t>Sustained and sustainable impacts</a:t>
          </a:r>
        </a:p>
      </dgm:t>
    </dgm:pt>
    <dgm:pt modelId="{15E4F806-9173-4436-8C0D-A0EC2475592F}" type="parTrans" cxnId="{60C077AA-8DE7-4ECB-834D-E194AE16013F}">
      <dgm:prSet/>
      <dgm:spPr/>
      <dgm:t>
        <a:bodyPr/>
        <a:lstStyle/>
        <a:p>
          <a:endParaRPr lang="en-US"/>
        </a:p>
      </dgm:t>
    </dgm:pt>
    <dgm:pt modelId="{EF431F00-9DA5-45AA-BFB7-916D53D366C6}" type="sibTrans" cxnId="{60C077AA-8DE7-4ECB-834D-E194AE16013F}">
      <dgm:prSet/>
      <dgm:spPr/>
      <dgm:t>
        <a:bodyPr/>
        <a:lstStyle/>
        <a:p>
          <a:endParaRPr lang="en-US"/>
        </a:p>
      </dgm:t>
    </dgm:pt>
    <dgm:pt modelId="{CB60A6CE-3E3B-4A11-8A7B-EC11A108C1F4}">
      <dgm:prSet phldrT="[Text]" custT="1"/>
      <dgm:spPr>
        <a:solidFill>
          <a:schemeClr val="accent2">
            <a:lumMod val="75000"/>
          </a:schemeClr>
        </a:solidFill>
      </dgm:spPr>
      <dgm:t>
        <a:bodyPr/>
        <a:lstStyle/>
        <a:p>
          <a:r>
            <a:rPr lang="en-US" sz="2400" dirty="0"/>
            <a:t>Close collaborations among stakeholders</a:t>
          </a:r>
        </a:p>
      </dgm:t>
    </dgm:pt>
    <dgm:pt modelId="{42E62E7E-2C79-4CC8-A9F9-6F6E1058A56C}" type="parTrans" cxnId="{0CA432BA-029F-4AA4-9747-F6E400A63888}">
      <dgm:prSet/>
      <dgm:spPr/>
      <dgm:t>
        <a:bodyPr/>
        <a:lstStyle/>
        <a:p>
          <a:endParaRPr lang="en-US"/>
        </a:p>
      </dgm:t>
    </dgm:pt>
    <dgm:pt modelId="{7BFCF8CD-0A88-49AC-8FB9-7B30F6FA4BE4}" type="sibTrans" cxnId="{0CA432BA-029F-4AA4-9747-F6E400A63888}">
      <dgm:prSet/>
      <dgm:spPr/>
      <dgm:t>
        <a:bodyPr/>
        <a:lstStyle/>
        <a:p>
          <a:endParaRPr lang="en-US"/>
        </a:p>
      </dgm:t>
    </dgm:pt>
    <dgm:pt modelId="{8D1EB715-94A5-40FF-AF72-5A8182F41005}" type="pres">
      <dgm:prSet presAssocID="{7E1C46C0-6312-4EF2-8133-CD3A082A512F}" presName="linearFlow" presStyleCnt="0">
        <dgm:presLayoutVars>
          <dgm:dir/>
          <dgm:animLvl val="lvl"/>
          <dgm:resizeHandles/>
        </dgm:presLayoutVars>
      </dgm:prSet>
      <dgm:spPr/>
    </dgm:pt>
    <dgm:pt modelId="{394EAA52-A83F-4D2B-872D-F9319E87DD92}" type="pres">
      <dgm:prSet presAssocID="{A100B9B3-15A6-439B-8C8D-A1514C8BC7CC}" presName="compositeNode" presStyleCnt="0">
        <dgm:presLayoutVars>
          <dgm:bulletEnabled val="1"/>
        </dgm:presLayoutVars>
      </dgm:prSet>
      <dgm:spPr/>
    </dgm:pt>
    <dgm:pt modelId="{DFDFDF1D-9433-4092-9E32-473FF5E8696C}" type="pres">
      <dgm:prSet presAssocID="{A100B9B3-15A6-439B-8C8D-A1514C8BC7CC}" presName="image"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 up of a microscope"/>
        </a:ext>
      </dgm:extLst>
    </dgm:pt>
    <dgm:pt modelId="{DFE0C7FB-B4B1-48DA-9548-E07992AF9522}" type="pres">
      <dgm:prSet presAssocID="{A100B9B3-15A6-439B-8C8D-A1514C8BC7CC}" presName="childNode" presStyleLbl="node1" presStyleIdx="0" presStyleCnt="3">
        <dgm:presLayoutVars>
          <dgm:bulletEnabled val="1"/>
        </dgm:presLayoutVars>
      </dgm:prSet>
      <dgm:spPr/>
    </dgm:pt>
    <dgm:pt modelId="{98B00710-A891-45A7-AB29-2760C6C8AC0B}" type="pres">
      <dgm:prSet presAssocID="{A100B9B3-15A6-439B-8C8D-A1514C8BC7CC}" presName="parentNode" presStyleLbl="revTx" presStyleIdx="0" presStyleCnt="3">
        <dgm:presLayoutVars>
          <dgm:chMax val="0"/>
          <dgm:bulletEnabled val="1"/>
        </dgm:presLayoutVars>
      </dgm:prSet>
      <dgm:spPr/>
    </dgm:pt>
    <dgm:pt modelId="{15909072-6CFE-4D0F-8D5F-9011B7415FED}" type="pres">
      <dgm:prSet presAssocID="{D8773869-DB62-42C4-8DCC-B45CB44E0008}" presName="sibTrans" presStyleCnt="0"/>
      <dgm:spPr/>
    </dgm:pt>
    <dgm:pt modelId="{6961195F-B18B-4089-97B4-AD7848FC61AA}" type="pres">
      <dgm:prSet presAssocID="{95DD1439-F073-40C4-9C9D-D9E7EC2882B2}" presName="compositeNode" presStyleCnt="0">
        <dgm:presLayoutVars>
          <dgm:bulletEnabled val="1"/>
        </dgm:presLayoutVars>
      </dgm:prSet>
      <dgm:spPr/>
    </dgm:pt>
    <dgm:pt modelId="{E7BE0BDC-59DC-464C-A214-9592421FF319}" type="pres">
      <dgm:prSet presAssocID="{95DD1439-F073-40C4-9C9D-D9E7EC2882B2}" presName="image"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White arrows painted on the asphalt"/>
        </a:ext>
      </dgm:extLst>
    </dgm:pt>
    <dgm:pt modelId="{793D5045-9F23-40C2-9557-79016CA488A5}" type="pres">
      <dgm:prSet presAssocID="{95DD1439-F073-40C4-9C9D-D9E7EC2882B2}" presName="childNode" presStyleLbl="node1" presStyleIdx="1" presStyleCnt="3">
        <dgm:presLayoutVars>
          <dgm:bulletEnabled val="1"/>
        </dgm:presLayoutVars>
      </dgm:prSet>
      <dgm:spPr/>
    </dgm:pt>
    <dgm:pt modelId="{2C84B8CA-5D0D-4439-BA7A-AFF3AE9B16C6}" type="pres">
      <dgm:prSet presAssocID="{95DD1439-F073-40C4-9C9D-D9E7EC2882B2}" presName="parentNode" presStyleLbl="revTx" presStyleIdx="1" presStyleCnt="3">
        <dgm:presLayoutVars>
          <dgm:chMax val="0"/>
          <dgm:bulletEnabled val="1"/>
        </dgm:presLayoutVars>
      </dgm:prSet>
      <dgm:spPr/>
    </dgm:pt>
    <dgm:pt modelId="{811E3151-95F6-4DD1-BE59-6C77061139F3}" type="pres">
      <dgm:prSet presAssocID="{CB2C05A1-3D4D-4536-89FB-EFD8A869992C}" presName="sibTrans" presStyleCnt="0"/>
      <dgm:spPr/>
    </dgm:pt>
    <dgm:pt modelId="{CE04398A-C8BD-4201-A59C-0510BF399BC8}" type="pres">
      <dgm:prSet presAssocID="{3D7D3ECB-56C4-4FBC-B435-2AF577307036}" presName="compositeNode" presStyleCnt="0">
        <dgm:presLayoutVars>
          <dgm:bulletEnabled val="1"/>
        </dgm:presLayoutVars>
      </dgm:prSet>
      <dgm:spPr/>
    </dgm:pt>
    <dgm:pt modelId="{CCC2E2C2-2F90-4315-9FC7-1069E0CF19F4}" type="pres">
      <dgm:prSet presAssocID="{3D7D3ECB-56C4-4FBC-B435-2AF577307036}" presName="image"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Graph"/>
        </a:ext>
      </dgm:extLst>
    </dgm:pt>
    <dgm:pt modelId="{A8D6B45C-1DD6-4FCE-BD65-69AFA8291EC2}" type="pres">
      <dgm:prSet presAssocID="{3D7D3ECB-56C4-4FBC-B435-2AF577307036}" presName="childNode" presStyleLbl="node1" presStyleIdx="2" presStyleCnt="3">
        <dgm:presLayoutVars>
          <dgm:bulletEnabled val="1"/>
        </dgm:presLayoutVars>
      </dgm:prSet>
      <dgm:spPr/>
    </dgm:pt>
    <dgm:pt modelId="{B32D178F-10A0-420D-9CC4-CC146B2C8039}" type="pres">
      <dgm:prSet presAssocID="{3D7D3ECB-56C4-4FBC-B435-2AF577307036}" presName="parentNode" presStyleLbl="revTx" presStyleIdx="2" presStyleCnt="3">
        <dgm:presLayoutVars>
          <dgm:chMax val="0"/>
          <dgm:bulletEnabled val="1"/>
        </dgm:presLayoutVars>
      </dgm:prSet>
      <dgm:spPr/>
    </dgm:pt>
  </dgm:ptLst>
  <dgm:cxnLst>
    <dgm:cxn modelId="{5F265203-2718-4098-8592-8F59CBE2DEA0}" type="presOf" srcId="{E5A65F19-075F-49B0-BAC9-0360DD8B6BFA}" destId="{793D5045-9F23-40C2-9557-79016CA488A5}" srcOrd="0" destOrd="0" presId="urn:microsoft.com/office/officeart/2005/8/layout/hList2"/>
    <dgm:cxn modelId="{DAF7D90B-5EAA-4DE4-A4EE-3B356D7D5856}" type="presOf" srcId="{90B4F5B7-C4FA-4EB8-99CC-4526FD0019F4}" destId="{DFE0C7FB-B4B1-48DA-9548-E07992AF9522}" srcOrd="0" destOrd="1" presId="urn:microsoft.com/office/officeart/2005/8/layout/hList2"/>
    <dgm:cxn modelId="{2DDCF014-F7C5-4D4A-9498-629CB8E243EC}" type="presOf" srcId="{3D7D3ECB-56C4-4FBC-B435-2AF577307036}" destId="{B32D178F-10A0-420D-9CC4-CC146B2C8039}" srcOrd="0" destOrd="0" presId="urn:microsoft.com/office/officeart/2005/8/layout/hList2"/>
    <dgm:cxn modelId="{A54CEE2E-5FF0-47C4-B640-E2621113A50C}" type="presOf" srcId="{88F10732-62E3-4CF5-85C5-08F78FF7AEB7}" destId="{DFE0C7FB-B4B1-48DA-9548-E07992AF9522}" srcOrd="0" destOrd="0" presId="urn:microsoft.com/office/officeart/2005/8/layout/hList2"/>
    <dgm:cxn modelId="{359D622F-86C9-489F-A18C-697115262C87}" srcId="{95DD1439-F073-40C4-9C9D-D9E7EC2882B2}" destId="{98C67807-9C4E-4131-9B54-38CEADF66542}" srcOrd="1" destOrd="0" parTransId="{D4767337-41F9-49C0-92C8-7F4A5C57F4DC}" sibTransId="{8DF5E4DC-F705-4F6C-AACA-134FA3C2186D}"/>
    <dgm:cxn modelId="{6F34DE3D-543E-4D4E-90C9-758B93A4DE8A}" srcId="{A100B9B3-15A6-439B-8C8D-A1514C8BC7CC}" destId="{90B4F5B7-C4FA-4EB8-99CC-4526FD0019F4}" srcOrd="1" destOrd="0" parTransId="{5D1C3A6A-3186-4CD7-B051-9BCE2F7FA3EB}" sibTransId="{092C23A3-F7FF-4C96-9D3C-FC88AC6B7529}"/>
    <dgm:cxn modelId="{F64BDF5F-0D4C-4A43-B3E8-BBF59B129502}" type="presOf" srcId="{CB60A6CE-3E3B-4A11-8A7B-EC11A108C1F4}" destId="{793D5045-9F23-40C2-9557-79016CA488A5}" srcOrd="0" destOrd="2" presId="urn:microsoft.com/office/officeart/2005/8/layout/hList2"/>
    <dgm:cxn modelId="{609A0A53-C6F9-4A6E-857D-10B25A67BC79}" srcId="{A100B9B3-15A6-439B-8C8D-A1514C8BC7CC}" destId="{88F10732-62E3-4CF5-85C5-08F78FF7AEB7}" srcOrd="0" destOrd="0" parTransId="{FCFF5D30-5C89-4C09-BE3D-DEBFBBE3CAE7}" sibTransId="{A4165F51-EC3A-45F4-94B5-D1C4BF02C05C}"/>
    <dgm:cxn modelId="{A17B5D8D-2089-4495-8384-D71562ACDE48}" srcId="{7E1C46C0-6312-4EF2-8133-CD3A082A512F}" destId="{3D7D3ECB-56C4-4FBC-B435-2AF577307036}" srcOrd="2" destOrd="0" parTransId="{198FD979-E616-4345-B880-2E6FEA851503}" sibTransId="{67C287BE-8333-4ADC-B5F7-8A3BBA2D2AEE}"/>
    <dgm:cxn modelId="{EE89019E-511B-4720-841F-88FD33C78698}" type="presOf" srcId="{7E1C46C0-6312-4EF2-8133-CD3A082A512F}" destId="{8D1EB715-94A5-40FF-AF72-5A8182F41005}" srcOrd="0" destOrd="0" presId="urn:microsoft.com/office/officeart/2005/8/layout/hList2"/>
    <dgm:cxn modelId="{972E539E-D024-40E1-BDCF-88CD8D1C68EA}" srcId="{7E1C46C0-6312-4EF2-8133-CD3A082A512F}" destId="{A100B9B3-15A6-439B-8C8D-A1514C8BC7CC}" srcOrd="0" destOrd="0" parTransId="{D915E71D-59E2-483A-8310-04EC7C950439}" sibTransId="{D8773869-DB62-42C4-8DCC-B45CB44E0008}"/>
    <dgm:cxn modelId="{60C077AA-8DE7-4ECB-834D-E194AE16013F}" srcId="{3D7D3ECB-56C4-4FBC-B435-2AF577307036}" destId="{C9823FA1-4CF9-4196-9299-351B9B7E70AF}" srcOrd="0" destOrd="0" parTransId="{15E4F806-9173-4436-8C0D-A0EC2475592F}" sibTransId="{EF431F00-9DA5-45AA-BFB7-916D53D366C6}"/>
    <dgm:cxn modelId="{FF57E5B4-8756-47F3-987F-719A04EA5857}" type="presOf" srcId="{C9823FA1-4CF9-4196-9299-351B9B7E70AF}" destId="{A8D6B45C-1DD6-4FCE-BD65-69AFA8291EC2}" srcOrd="0" destOrd="0" presId="urn:microsoft.com/office/officeart/2005/8/layout/hList2"/>
    <dgm:cxn modelId="{4CA5FAB7-5880-48C0-9E24-DE291C53EBA5}" type="presOf" srcId="{98C67807-9C4E-4131-9B54-38CEADF66542}" destId="{793D5045-9F23-40C2-9557-79016CA488A5}" srcOrd="0" destOrd="1" presId="urn:microsoft.com/office/officeart/2005/8/layout/hList2"/>
    <dgm:cxn modelId="{0CA432BA-029F-4AA4-9747-F6E400A63888}" srcId="{95DD1439-F073-40C4-9C9D-D9E7EC2882B2}" destId="{CB60A6CE-3E3B-4A11-8A7B-EC11A108C1F4}" srcOrd="2" destOrd="0" parTransId="{42E62E7E-2C79-4CC8-A9F9-6F6E1058A56C}" sibTransId="{7BFCF8CD-0A88-49AC-8FB9-7B30F6FA4BE4}"/>
    <dgm:cxn modelId="{2C5B97DB-D803-4342-8355-767DE6F24CF4}" srcId="{7E1C46C0-6312-4EF2-8133-CD3A082A512F}" destId="{95DD1439-F073-40C4-9C9D-D9E7EC2882B2}" srcOrd="1" destOrd="0" parTransId="{B1C8CE96-FCCB-4028-A67A-1272D4FCAADF}" sibTransId="{CB2C05A1-3D4D-4536-89FB-EFD8A869992C}"/>
    <dgm:cxn modelId="{28E5B8E0-0089-47F6-A490-2A1B493ADC3A}" type="presOf" srcId="{95DD1439-F073-40C4-9C9D-D9E7EC2882B2}" destId="{2C84B8CA-5D0D-4439-BA7A-AFF3AE9B16C6}" srcOrd="0" destOrd="0" presId="urn:microsoft.com/office/officeart/2005/8/layout/hList2"/>
    <dgm:cxn modelId="{BF1140EF-FA48-42EF-A341-6B09A1A08B4B}" type="presOf" srcId="{A100B9B3-15A6-439B-8C8D-A1514C8BC7CC}" destId="{98B00710-A891-45A7-AB29-2760C6C8AC0B}" srcOrd="0" destOrd="0" presId="urn:microsoft.com/office/officeart/2005/8/layout/hList2"/>
    <dgm:cxn modelId="{FE6236F2-6CC1-4F40-A763-0BFA59BBECB0}" srcId="{95DD1439-F073-40C4-9C9D-D9E7EC2882B2}" destId="{E5A65F19-075F-49B0-BAC9-0360DD8B6BFA}" srcOrd="0" destOrd="0" parTransId="{C7E18C12-A8E0-4B0A-8E4F-42AF190B22A0}" sibTransId="{945AB40D-9D97-408E-B5A7-53BB0543ACB7}"/>
    <dgm:cxn modelId="{13E39563-4842-445A-84F4-0967D7FEBAAC}" type="presParOf" srcId="{8D1EB715-94A5-40FF-AF72-5A8182F41005}" destId="{394EAA52-A83F-4D2B-872D-F9319E87DD92}" srcOrd="0" destOrd="0" presId="urn:microsoft.com/office/officeart/2005/8/layout/hList2"/>
    <dgm:cxn modelId="{1127F5AF-EF08-4219-B218-646C13FB7C1F}" type="presParOf" srcId="{394EAA52-A83F-4D2B-872D-F9319E87DD92}" destId="{DFDFDF1D-9433-4092-9E32-473FF5E8696C}" srcOrd="0" destOrd="0" presId="urn:microsoft.com/office/officeart/2005/8/layout/hList2"/>
    <dgm:cxn modelId="{A96CE8D4-BFBD-491E-84B6-0A2BDFE79A85}" type="presParOf" srcId="{394EAA52-A83F-4D2B-872D-F9319E87DD92}" destId="{DFE0C7FB-B4B1-48DA-9548-E07992AF9522}" srcOrd="1" destOrd="0" presId="urn:microsoft.com/office/officeart/2005/8/layout/hList2"/>
    <dgm:cxn modelId="{13792FF8-D695-4A8A-9B6F-8476F680CB11}" type="presParOf" srcId="{394EAA52-A83F-4D2B-872D-F9319E87DD92}" destId="{98B00710-A891-45A7-AB29-2760C6C8AC0B}" srcOrd="2" destOrd="0" presId="urn:microsoft.com/office/officeart/2005/8/layout/hList2"/>
    <dgm:cxn modelId="{FD059823-BC86-4C40-B96B-EE428F15892A}" type="presParOf" srcId="{8D1EB715-94A5-40FF-AF72-5A8182F41005}" destId="{15909072-6CFE-4D0F-8D5F-9011B7415FED}" srcOrd="1" destOrd="0" presId="urn:microsoft.com/office/officeart/2005/8/layout/hList2"/>
    <dgm:cxn modelId="{86D28679-0A1D-4BB6-AA1F-4CC67331946F}" type="presParOf" srcId="{8D1EB715-94A5-40FF-AF72-5A8182F41005}" destId="{6961195F-B18B-4089-97B4-AD7848FC61AA}" srcOrd="2" destOrd="0" presId="urn:microsoft.com/office/officeart/2005/8/layout/hList2"/>
    <dgm:cxn modelId="{EC1E3AE9-64EC-4E85-A202-6D4D1D11068D}" type="presParOf" srcId="{6961195F-B18B-4089-97B4-AD7848FC61AA}" destId="{E7BE0BDC-59DC-464C-A214-9592421FF319}" srcOrd="0" destOrd="0" presId="urn:microsoft.com/office/officeart/2005/8/layout/hList2"/>
    <dgm:cxn modelId="{DFAC282E-899D-4E4A-9289-BD11115F8811}" type="presParOf" srcId="{6961195F-B18B-4089-97B4-AD7848FC61AA}" destId="{793D5045-9F23-40C2-9557-79016CA488A5}" srcOrd="1" destOrd="0" presId="urn:microsoft.com/office/officeart/2005/8/layout/hList2"/>
    <dgm:cxn modelId="{F1EDADB6-476D-41F9-B4C2-42BFB2540F50}" type="presParOf" srcId="{6961195F-B18B-4089-97B4-AD7848FC61AA}" destId="{2C84B8CA-5D0D-4439-BA7A-AFF3AE9B16C6}" srcOrd="2" destOrd="0" presId="urn:microsoft.com/office/officeart/2005/8/layout/hList2"/>
    <dgm:cxn modelId="{7953F1CB-BC76-405A-ABEF-8EDA577574F5}" type="presParOf" srcId="{8D1EB715-94A5-40FF-AF72-5A8182F41005}" destId="{811E3151-95F6-4DD1-BE59-6C77061139F3}" srcOrd="3" destOrd="0" presId="urn:microsoft.com/office/officeart/2005/8/layout/hList2"/>
    <dgm:cxn modelId="{80F04C58-83F9-4F94-8CE2-58DFAC644783}" type="presParOf" srcId="{8D1EB715-94A5-40FF-AF72-5A8182F41005}" destId="{CE04398A-C8BD-4201-A59C-0510BF399BC8}" srcOrd="4" destOrd="0" presId="urn:microsoft.com/office/officeart/2005/8/layout/hList2"/>
    <dgm:cxn modelId="{AC65C596-A386-430D-8471-3548087B07CC}" type="presParOf" srcId="{CE04398A-C8BD-4201-A59C-0510BF399BC8}" destId="{CCC2E2C2-2F90-4315-9FC7-1069E0CF19F4}" srcOrd="0" destOrd="0" presId="urn:microsoft.com/office/officeart/2005/8/layout/hList2"/>
    <dgm:cxn modelId="{8F0A8378-10EF-4473-B93B-8C3B10828614}" type="presParOf" srcId="{CE04398A-C8BD-4201-A59C-0510BF399BC8}" destId="{A8D6B45C-1DD6-4FCE-BD65-69AFA8291EC2}" srcOrd="1" destOrd="0" presId="urn:microsoft.com/office/officeart/2005/8/layout/hList2"/>
    <dgm:cxn modelId="{57A3B451-5712-4327-9580-D7619DDFF59B}" type="presParOf" srcId="{CE04398A-C8BD-4201-A59C-0510BF399BC8}" destId="{B32D178F-10A0-420D-9CC4-CC146B2C803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0710-A891-45A7-AB29-2760C6C8AC0B}">
      <dsp:nvSpPr>
        <dsp:cNvPr id="0" name=""/>
        <dsp:cNvSpPr/>
      </dsp:nvSpPr>
      <dsp:spPr>
        <a:xfrm rot="16200000">
          <a:off x="-1762074"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dirty="0"/>
            <a:t>Project Motivation and Impact</a:t>
          </a:r>
        </a:p>
      </dsp:txBody>
      <dsp:txXfrm>
        <a:off x="-1762074" y="2758292"/>
        <a:ext cx="4174140" cy="516009"/>
      </dsp:txXfrm>
    </dsp:sp>
    <dsp:sp modelId="{DFE0C7FB-B4B1-48DA-9548-E07992AF9522}">
      <dsp:nvSpPr>
        <dsp:cNvPr id="0" name=""/>
        <dsp:cNvSpPr/>
      </dsp:nvSpPr>
      <dsp:spPr>
        <a:xfrm>
          <a:off x="583000" y="929227"/>
          <a:ext cx="2570276" cy="4174140"/>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Science-driven</a:t>
          </a:r>
        </a:p>
        <a:p>
          <a:pPr marL="228600" lvl="1" indent="-228600" algn="l" defTabSz="1066800">
            <a:lnSpc>
              <a:spcPct val="90000"/>
            </a:lnSpc>
            <a:spcBef>
              <a:spcPct val="0"/>
            </a:spcBef>
            <a:spcAft>
              <a:spcPct val="15000"/>
            </a:spcAft>
            <a:buChar char="•"/>
          </a:pPr>
          <a:r>
            <a:rPr lang="en-US" sz="2400" kern="1200" dirty="0"/>
            <a:t>Innovation</a:t>
          </a:r>
        </a:p>
      </dsp:txBody>
      <dsp:txXfrm>
        <a:off x="583000" y="929227"/>
        <a:ext cx="2570276" cy="4174140"/>
      </dsp:txXfrm>
    </dsp:sp>
    <dsp:sp modelId="{DFDFDF1D-9433-4092-9E32-473FF5E8696C}">
      <dsp:nvSpPr>
        <dsp:cNvPr id="0" name=""/>
        <dsp:cNvSpPr/>
      </dsp:nvSpPr>
      <dsp:spPr>
        <a:xfrm>
          <a:off x="66990" y="248094"/>
          <a:ext cx="1032019" cy="1032019"/>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4B8CA-5D0D-4439-BA7A-AFF3AE9B16C6}">
      <dsp:nvSpPr>
        <dsp:cNvPr id="0" name=""/>
        <dsp:cNvSpPr/>
      </dsp:nvSpPr>
      <dsp:spPr>
        <a:xfrm rot="16200000">
          <a:off x="1995128"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dirty="0"/>
            <a:t>Cyberinfrastructure Plans</a:t>
          </a:r>
        </a:p>
      </dsp:txBody>
      <dsp:txXfrm>
        <a:off x="1995128" y="2758292"/>
        <a:ext cx="4174140" cy="516009"/>
      </dsp:txXfrm>
    </dsp:sp>
    <dsp:sp modelId="{793D5045-9F23-40C2-9557-79016CA488A5}">
      <dsp:nvSpPr>
        <dsp:cNvPr id="0" name=""/>
        <dsp:cNvSpPr/>
      </dsp:nvSpPr>
      <dsp:spPr>
        <a:xfrm>
          <a:off x="4340204" y="929227"/>
          <a:ext cx="2570276" cy="4174140"/>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Project plans, and system and process architecture</a:t>
          </a:r>
        </a:p>
        <a:p>
          <a:pPr marL="228600" lvl="1" indent="-228600" algn="l" defTabSz="1066800">
            <a:lnSpc>
              <a:spcPct val="90000"/>
            </a:lnSpc>
            <a:spcBef>
              <a:spcPct val="0"/>
            </a:spcBef>
            <a:spcAft>
              <a:spcPct val="15000"/>
            </a:spcAft>
            <a:buChar char="•"/>
          </a:pPr>
          <a:r>
            <a:rPr lang="en-US" sz="2400" kern="1200" dirty="0"/>
            <a:t>Building on existing, recognized capabilities</a:t>
          </a:r>
        </a:p>
        <a:p>
          <a:pPr marL="228600" lvl="1" indent="-228600" algn="l" defTabSz="1066800">
            <a:lnSpc>
              <a:spcPct val="90000"/>
            </a:lnSpc>
            <a:spcBef>
              <a:spcPct val="0"/>
            </a:spcBef>
            <a:spcAft>
              <a:spcPct val="15000"/>
            </a:spcAft>
            <a:buChar char="•"/>
          </a:pPr>
          <a:r>
            <a:rPr lang="en-US" sz="2400" kern="1200" dirty="0"/>
            <a:t>Close collaborations among stakeholders</a:t>
          </a:r>
        </a:p>
      </dsp:txBody>
      <dsp:txXfrm>
        <a:off x="4340204" y="929227"/>
        <a:ext cx="2570276" cy="4174140"/>
      </dsp:txXfrm>
    </dsp:sp>
    <dsp:sp modelId="{E7BE0BDC-59DC-464C-A214-9592421FF319}">
      <dsp:nvSpPr>
        <dsp:cNvPr id="0" name=""/>
        <dsp:cNvSpPr/>
      </dsp:nvSpPr>
      <dsp:spPr>
        <a:xfrm>
          <a:off x="3824194" y="248094"/>
          <a:ext cx="1032019" cy="1032019"/>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D178F-10A0-420D-9CC4-CC146B2C8039}">
      <dsp:nvSpPr>
        <dsp:cNvPr id="0" name=""/>
        <dsp:cNvSpPr/>
      </dsp:nvSpPr>
      <dsp:spPr>
        <a:xfrm rot="16200000">
          <a:off x="5752332"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dirty="0"/>
            <a:t>Measurable Outcomes</a:t>
          </a:r>
        </a:p>
      </dsp:txBody>
      <dsp:txXfrm>
        <a:off x="5752332" y="2758292"/>
        <a:ext cx="4174140" cy="516009"/>
      </dsp:txXfrm>
    </dsp:sp>
    <dsp:sp modelId="{A8D6B45C-1DD6-4FCE-BD65-69AFA8291EC2}">
      <dsp:nvSpPr>
        <dsp:cNvPr id="0" name=""/>
        <dsp:cNvSpPr/>
      </dsp:nvSpPr>
      <dsp:spPr>
        <a:xfrm>
          <a:off x="8097407" y="929227"/>
          <a:ext cx="2570276" cy="4174140"/>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Sustained and sustainable impacts</a:t>
          </a:r>
        </a:p>
      </dsp:txBody>
      <dsp:txXfrm>
        <a:off x="8097407" y="929227"/>
        <a:ext cx="2570276" cy="4174140"/>
      </dsp:txXfrm>
    </dsp:sp>
    <dsp:sp modelId="{CCC2E2C2-2F90-4315-9FC7-1069E0CF19F4}">
      <dsp:nvSpPr>
        <dsp:cNvPr id="0" name=""/>
        <dsp:cNvSpPr/>
      </dsp:nvSpPr>
      <dsp:spPr>
        <a:xfrm>
          <a:off x="7581397" y="248094"/>
          <a:ext cx="1032019" cy="1032019"/>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E2E3E-BA09-4FEE-B829-77DF6C2B17BE}"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EAFE9-A011-4905-BEEB-819B53C2C504}" type="slidenum">
              <a:rPr lang="en-US" smtClean="0"/>
              <a:t>‹#›</a:t>
            </a:fld>
            <a:endParaRPr lang="en-US"/>
          </a:p>
        </p:txBody>
      </p:sp>
    </p:spTree>
    <p:extLst>
      <p:ext uri="{BB962C8B-B14F-4D97-AF65-F5344CB8AC3E}">
        <p14:creationId xmlns:p14="http://schemas.microsoft.com/office/powerpoint/2010/main" val="26080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a:t>
            </a:fld>
            <a:endParaRPr lang="en-US"/>
          </a:p>
        </p:txBody>
      </p:sp>
    </p:spTree>
    <p:extLst>
      <p:ext uri="{BB962C8B-B14F-4D97-AF65-F5344CB8AC3E}">
        <p14:creationId xmlns:p14="http://schemas.microsoft.com/office/powerpoint/2010/main" val="83749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484E55-490B-4EE9-896E-E452EEF5E58A}" type="slidenum">
              <a:rPr lang="en-US"/>
              <a:pPr/>
              <a:t>19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180683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a:p>
        </p:txBody>
      </p:sp>
      <p:sp>
        <p:nvSpPr>
          <p:cNvPr id="4" name="Slide Number Placeholder 3"/>
          <p:cNvSpPr>
            <a:spLocks noGrp="1"/>
          </p:cNvSpPr>
          <p:nvPr>
            <p:ph type="sldNum" sz="quarter" idx="5"/>
          </p:nvPr>
        </p:nvSpPr>
        <p:spPr/>
        <p:txBody>
          <a:bodyPr/>
          <a:lstStyle/>
          <a:p>
            <a:fld id="{81EEAFE9-A011-4905-BEEB-819B53C2C504}" type="slidenum">
              <a:rPr lang="en-US" smtClean="0"/>
              <a:t>20</a:t>
            </a:fld>
            <a:endParaRPr lang="en-US"/>
          </a:p>
        </p:txBody>
      </p:sp>
    </p:spTree>
    <p:extLst>
      <p:ext uri="{BB962C8B-B14F-4D97-AF65-F5344CB8AC3E}">
        <p14:creationId xmlns:p14="http://schemas.microsoft.com/office/powerpoint/2010/main" val="340114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4" name="Slide Number Placeholder 3"/>
          <p:cNvSpPr>
            <a:spLocks noGrp="1"/>
          </p:cNvSpPr>
          <p:nvPr>
            <p:ph type="sldNum" sz="quarter" idx="5"/>
          </p:nvPr>
        </p:nvSpPr>
        <p:spPr/>
        <p:txBody>
          <a:bodyPr/>
          <a:lstStyle/>
          <a:p>
            <a:fld id="{81EEAFE9-A011-4905-BEEB-819B53C2C504}" type="slidenum">
              <a:rPr lang="en-US" smtClean="0"/>
              <a:t>21</a:t>
            </a:fld>
            <a:endParaRPr lang="en-US"/>
          </a:p>
        </p:txBody>
      </p:sp>
    </p:spTree>
    <p:extLst>
      <p:ext uri="{BB962C8B-B14F-4D97-AF65-F5344CB8AC3E}">
        <p14:creationId xmlns:p14="http://schemas.microsoft.com/office/powerpoint/2010/main" val="217079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22</a:t>
            </a:fld>
            <a:endParaRPr lang="en-US"/>
          </a:p>
        </p:txBody>
      </p:sp>
    </p:spTree>
    <p:extLst>
      <p:ext uri="{BB962C8B-B14F-4D97-AF65-F5344CB8AC3E}">
        <p14:creationId xmlns:p14="http://schemas.microsoft.com/office/powerpoint/2010/main" val="384913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23</a:t>
            </a:fld>
            <a:endParaRPr lang="en-US"/>
          </a:p>
        </p:txBody>
      </p:sp>
    </p:spTree>
    <p:extLst>
      <p:ext uri="{BB962C8B-B14F-4D97-AF65-F5344CB8AC3E}">
        <p14:creationId xmlns:p14="http://schemas.microsoft.com/office/powerpoint/2010/main" val="278068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24</a:t>
            </a:fld>
            <a:endParaRPr lang="en-US"/>
          </a:p>
        </p:txBody>
      </p:sp>
    </p:spTree>
    <p:extLst>
      <p:ext uri="{BB962C8B-B14F-4D97-AF65-F5344CB8AC3E}">
        <p14:creationId xmlns:p14="http://schemas.microsoft.com/office/powerpoint/2010/main" val="243897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26</a:t>
            </a:fld>
            <a:endParaRPr lang="en-US"/>
          </a:p>
        </p:txBody>
      </p:sp>
    </p:spTree>
    <p:extLst>
      <p:ext uri="{BB962C8B-B14F-4D97-AF65-F5344CB8AC3E}">
        <p14:creationId xmlns:p14="http://schemas.microsoft.com/office/powerpoint/2010/main" val="323394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here is to emphasize the wide array of science that OAC supports, and some of the common challenges we face… then make the point that security permeates through all of these challenges in one way or another.</a:t>
            </a:r>
          </a:p>
        </p:txBody>
      </p:sp>
      <p:sp>
        <p:nvSpPr>
          <p:cNvPr id="4" name="Slide Number Placeholder 3"/>
          <p:cNvSpPr>
            <a:spLocks noGrp="1"/>
          </p:cNvSpPr>
          <p:nvPr>
            <p:ph type="sldNum" sz="quarter" idx="5"/>
          </p:nvPr>
        </p:nvSpPr>
        <p:spPr/>
        <p:txBody>
          <a:bodyPr/>
          <a:lstStyle/>
          <a:p>
            <a:fld id="{AE651379-91FA-4683-8605-4DED11A069B7}" type="slidenum">
              <a:rPr lang="en-US" smtClean="0"/>
              <a:t>5</a:t>
            </a:fld>
            <a:endParaRPr lang="en-US"/>
          </a:p>
        </p:txBody>
      </p:sp>
    </p:spTree>
    <p:extLst>
      <p:ext uri="{BB962C8B-B14F-4D97-AF65-F5344CB8AC3E}">
        <p14:creationId xmlns:p14="http://schemas.microsoft.com/office/powerpoint/2010/main" val="3019956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here is to emphasize the wide array of science that OAC supports, and some of the common challenges we face… then make the point that security permeates through all of these challenges in one way or another.</a:t>
            </a:r>
          </a:p>
        </p:txBody>
      </p:sp>
      <p:sp>
        <p:nvSpPr>
          <p:cNvPr id="4" name="Slide Number Placeholder 3"/>
          <p:cNvSpPr>
            <a:spLocks noGrp="1"/>
          </p:cNvSpPr>
          <p:nvPr>
            <p:ph type="sldNum" sz="quarter" idx="5"/>
          </p:nvPr>
        </p:nvSpPr>
        <p:spPr/>
        <p:txBody>
          <a:bodyPr/>
          <a:lstStyle/>
          <a:p>
            <a:fld id="{AE651379-91FA-4683-8605-4DED11A069B7}" type="slidenum">
              <a:rPr lang="en-US" smtClean="0"/>
              <a:t>6</a:t>
            </a:fld>
            <a:endParaRPr lang="en-US"/>
          </a:p>
        </p:txBody>
      </p:sp>
    </p:spTree>
    <p:extLst>
      <p:ext uri="{BB962C8B-B14F-4D97-AF65-F5344CB8AC3E}">
        <p14:creationId xmlns:p14="http://schemas.microsoft.com/office/powerpoint/2010/main" val="4807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7</a:t>
            </a:fld>
            <a:endParaRPr lang="en-US"/>
          </a:p>
        </p:txBody>
      </p:sp>
    </p:spTree>
    <p:extLst>
      <p:ext uri="{BB962C8B-B14F-4D97-AF65-F5344CB8AC3E}">
        <p14:creationId xmlns:p14="http://schemas.microsoft.com/office/powerpoint/2010/main" val="135757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show that “security” is quite complex and multi-faceted.  It all depends on what you’re trying to do, what your adversarial model is, etc.  Let’s now attempt to demonstrate how aspects of security can benefit different explicit science goal that we can all agree on….</a:t>
            </a:r>
          </a:p>
        </p:txBody>
      </p:sp>
      <p:sp>
        <p:nvSpPr>
          <p:cNvPr id="4" name="Slide Number Placeholder 3"/>
          <p:cNvSpPr>
            <a:spLocks noGrp="1"/>
          </p:cNvSpPr>
          <p:nvPr>
            <p:ph type="sldNum" sz="quarter" idx="5"/>
          </p:nvPr>
        </p:nvSpPr>
        <p:spPr/>
        <p:txBody>
          <a:bodyPr/>
          <a:lstStyle/>
          <a:p>
            <a:fld id="{AE651379-91FA-4683-8605-4DED11A069B7}" type="slidenum">
              <a:rPr lang="en-US" smtClean="0"/>
              <a:t>8</a:t>
            </a:fld>
            <a:endParaRPr lang="en-US"/>
          </a:p>
        </p:txBody>
      </p:sp>
    </p:spTree>
    <p:extLst>
      <p:ext uri="{BB962C8B-B14F-4D97-AF65-F5344CB8AC3E}">
        <p14:creationId xmlns:p14="http://schemas.microsoft.com/office/powerpoint/2010/main" val="228789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11</a:t>
            </a:fld>
            <a:endParaRPr lang="en-US"/>
          </a:p>
        </p:txBody>
      </p:sp>
    </p:spTree>
    <p:extLst>
      <p:ext uri="{BB962C8B-B14F-4D97-AF65-F5344CB8AC3E}">
        <p14:creationId xmlns:p14="http://schemas.microsoft.com/office/powerpoint/2010/main" val="419650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13</a:t>
            </a:fld>
            <a:endParaRPr lang="en-US"/>
          </a:p>
        </p:txBody>
      </p:sp>
    </p:spTree>
    <p:extLst>
      <p:ext uri="{BB962C8B-B14F-4D97-AF65-F5344CB8AC3E}">
        <p14:creationId xmlns:p14="http://schemas.microsoft.com/office/powerpoint/2010/main" val="163785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16</a:t>
            </a:fld>
            <a:endParaRPr lang="en-US"/>
          </a:p>
        </p:txBody>
      </p:sp>
    </p:spTree>
    <p:extLst>
      <p:ext uri="{BB962C8B-B14F-4D97-AF65-F5344CB8AC3E}">
        <p14:creationId xmlns:p14="http://schemas.microsoft.com/office/powerpoint/2010/main" val="268914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7E1CC9-C181-4583-9F0F-C39113424651}" type="slidenum">
              <a:rPr lang="en-US" smtClean="0"/>
              <a:t>17</a:t>
            </a:fld>
            <a:endParaRPr lang="en-US"/>
          </a:p>
        </p:txBody>
      </p:sp>
    </p:spTree>
    <p:extLst>
      <p:ext uri="{BB962C8B-B14F-4D97-AF65-F5344CB8AC3E}">
        <p14:creationId xmlns:p14="http://schemas.microsoft.com/office/powerpoint/2010/main" val="3701847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3B86736A-23D8-6E40-B712-86E6149CF47C}" type="datetime3">
              <a:rPr lang="en-US" smtClean="0"/>
              <a:t>29 April 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584D0F3B-D4FB-5744-9C54-202B99BA16AA}" type="datetime3">
              <a:rPr lang="en-US" smtClean="0"/>
              <a:t>29 April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538AEAED-7137-514B-9E7D-325D8B20B068}" type="datetime3">
              <a:rPr lang="en-US" smtClean="0"/>
              <a:t>29 April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EB229F30-68BD-A44D-A4E8-4F942FA1ADB7}" type="datetime3">
              <a:rPr lang="en-US" smtClean="0"/>
              <a:t>29 April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E16C4AD9-B896-6045-931D-E35F20D16892}" type="datetime3">
              <a:rPr lang="en-US" smtClean="0"/>
              <a:t>29 April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BDD2FB4B-1A4F-594D-B0D8-93D7030F2979}" type="datetime3">
              <a:rPr lang="en-US" smtClean="0"/>
              <a:t>29 April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963D6975-E0C9-164C-BBA9-895F65F2C244}" type="datetime3">
              <a:rPr lang="en-US" smtClean="0"/>
              <a:t>29 April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7ECBF74A-9881-FB47-96C8-EA2375B9F327}" type="datetime3">
              <a:rPr lang="en-US" smtClean="0"/>
              <a:t>29 April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6D4C4D3E-481F-1E41-9CEC-6933385F0F31}" type="datetime3">
              <a:rPr lang="en-US" smtClean="0"/>
              <a:t>29 April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6"/>
          <p:cNvSpPr txBox="1"/>
          <p:nvPr userDrawn="1"/>
        </p:nvSpPr>
        <p:spPr>
          <a:xfrm>
            <a:off x="3091862" y="6463430"/>
            <a:ext cx="240772" cy="338554"/>
          </a:xfrm>
          <a:prstGeom prst="rect">
            <a:avLst/>
          </a:prstGeom>
          <a:noFill/>
        </p:spPr>
        <p:txBody>
          <a:bodyPr wrap="none" rtlCol="0">
            <a:spAutoFit/>
          </a:bodyPr>
          <a:lstStyle/>
          <a:p>
            <a:r>
              <a:rPr lang="en-US" sz="1600" dirty="0"/>
              <a:t> </a:t>
            </a:r>
            <a:endParaRPr lang="en-US" sz="1800" dirty="0"/>
          </a:p>
        </p:txBody>
      </p:sp>
      <p:sp>
        <p:nvSpPr>
          <p:cNvPr id="18" name="Slide Number Placeholder 17">
            <a:extLst>
              <a:ext uri="{FF2B5EF4-FFF2-40B4-BE49-F238E27FC236}">
                <a16:creationId xmlns:a16="http://schemas.microsoft.com/office/drawing/2014/main" id="{E2C923D9-FF05-4D4D-A738-8F393250EDDF}"/>
              </a:ext>
            </a:extLst>
          </p:cNvPr>
          <p:cNvSpPr>
            <a:spLocks noGrp="1"/>
          </p:cNvSpPr>
          <p:nvPr>
            <p:ph type="sldNum" sz="quarter" idx="12"/>
          </p:nvPr>
        </p:nvSpPr>
        <p:spPr/>
        <p:txBody>
          <a:bodyPr/>
          <a:lstStyle/>
          <a:p>
            <a:fld id="{1403A9F4-2153-4E30-848A-357EB84591DA}" type="slidenum">
              <a:rPr lang="en-US" smtClean="0"/>
              <a:t>‹#›</a:t>
            </a:fld>
            <a:endParaRPr lang="en-US"/>
          </a:p>
        </p:txBody>
      </p:sp>
    </p:spTree>
    <p:extLst>
      <p:ext uri="{BB962C8B-B14F-4D97-AF65-F5344CB8AC3E}">
        <p14:creationId xmlns:p14="http://schemas.microsoft.com/office/powerpoint/2010/main" val="287001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6E33C6C8-5D83-7544-8203-F8CD4A6A028A}" type="datetime3">
              <a:rPr lang="en-US" smtClean="0"/>
              <a:t>29 April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E60C4354-A2D7-EB41-BB53-69B6A9FF326B}" type="datetime3">
              <a:rPr lang="en-US" smtClean="0"/>
              <a:t>29 April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2022DFD5-F19D-0440-94B7-0A8B632C7978}" type="datetime3">
              <a:rPr lang="en-US" smtClean="0"/>
              <a:t>29 April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29816F72-0630-9449-973B-B99083678A13}" type="datetime3">
              <a:rPr lang="en-US" smtClean="0"/>
              <a:t>29 April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CC57EB10-FDB5-7A4C-8197-964A20EDB43B}" type="datetime3">
              <a:rPr lang="en-US" smtClean="0"/>
              <a:t>29 April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0B44557E-7AD9-BD45-96A4-614B71D0F3B0}" type="datetime3">
              <a:rPr lang="en-US" smtClean="0"/>
              <a:t>29 April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5E1E1D98-5D4C-8146-AF53-BB83169E36EC}" type="datetime3">
              <a:rPr lang="en-US" smtClean="0"/>
              <a:t>29 April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708D1E3D-24D2-864E-BF2F-CA77190A6892}" type="datetime3">
              <a:rPr lang="en-US" smtClean="0"/>
              <a:t>29 April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002060"/>
          </a:fgClr>
          <a:bgClr>
            <a:schemeClr val="bg2"/>
          </a:bgClr>
        </a:pattFill>
        <a:effectLst/>
      </p:bgPr>
    </p:bg>
    <p:spTree>
      <p:nvGrpSpPr>
        <p:cNvPr id="1" name=""/>
        <p:cNvGrpSpPr/>
        <p:nvPr/>
      </p:nvGrpSpPr>
      <p:grpSpPr>
        <a:xfrm>
          <a:off x="0" y="0"/>
          <a:ext cx="0" cy="0"/>
          <a:chOff x="0" y="0"/>
          <a:chExt cx="0" cy="0"/>
        </a:xfrm>
      </p:grpSpPr>
      <p:grpSp>
        <p:nvGrpSpPr>
          <p:cNvPr id="8" name="Group 7"/>
          <p:cNvGrpSpPr/>
          <p:nvPr userDrawn="1"/>
        </p:nvGrpSpPr>
        <p:grpSpPr>
          <a:xfrm>
            <a:off x="-14288" y="0"/>
            <a:ext cx="12053888" cy="6858001"/>
            <a:chOff x="-14288" y="0"/>
            <a:chExt cx="12053888" cy="6858001"/>
          </a:xfrm>
          <a:gradFill flip="none" rotWithShape="1">
            <a:gsLst>
              <a:gs pos="2000">
                <a:schemeClr val="tx2"/>
              </a:gs>
              <a:gs pos="86000">
                <a:schemeClr val="accent1">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pic>
        <p:nvPicPr>
          <p:cNvPr id="51" name="Picture 2" descr="\\DROBO-FS\QuickDrops\JB\PPTX NG\Droplets\LightingOverlay.png">
            <a:extLst>
              <a:ext uri="{FF2B5EF4-FFF2-40B4-BE49-F238E27FC236}">
                <a16:creationId xmlns:a16="http://schemas.microsoft.com/office/drawing/2014/main" id="{F58649D9-D145-400E-AB7B-86EEB2452599}"/>
              </a:ext>
            </a:extLst>
          </p:cNvPr>
          <p:cNvPicPr>
            <a:picLocks noChangeAspect="1" noChangeArrowheads="1"/>
          </p:cNvPicPr>
          <p:nvPr userDrawn="1"/>
        </p:nvPicPr>
        <p:blipFill>
          <a:blip r:embed="rId20">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49337" y="6186487"/>
            <a:ext cx="6239309" cy="365125"/>
          </a:xfrm>
          <a:prstGeom prst="rect">
            <a:avLst/>
          </a:prstGeom>
        </p:spPr>
        <p:txBody>
          <a:bodyPr vert="horz" lIns="91440" tIns="45720" rIns="91440" bIns="45720" rtlCol="0" anchor="ctr"/>
          <a:lstStyle>
            <a:lvl1pPr algn="l">
              <a:defRPr sz="160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22373" y="6186486"/>
            <a:ext cx="77108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22F896-40B5-4ADD-8801-0D06FADFA095}" type="slidenum">
              <a:rPr lang="en-US" smtClean="0"/>
              <a:pPr/>
              <a:t>‹#›</a:t>
            </a:fld>
            <a:endParaRPr lang="en-US" dirty="0"/>
          </a:p>
        </p:txBody>
      </p:sp>
      <p:pic>
        <p:nvPicPr>
          <p:cNvPr id="49" name="Picture 48" descr="nsf1.png">
            <a:extLst>
              <a:ext uri="{FF2B5EF4-FFF2-40B4-BE49-F238E27FC236}">
                <a16:creationId xmlns:a16="http://schemas.microsoft.com/office/drawing/2014/main" id="{B05BE7C1-5EB0-4D21-B666-18ABA116A0DE}"/>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50339" y="5929512"/>
            <a:ext cx="779321" cy="78382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hdr="0" ftr="0" dt="0"/>
  <p:txStyles>
    <p:title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f.gov/pubs/policydocs/pappg22_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grants.gov/" TargetMode="External"/><Relationship Id="rId4" Type="http://schemas.openxmlformats.org/officeDocument/2006/relationships/hyperlink" Target="https://research.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6453" y="667953"/>
            <a:ext cx="8791576" cy="2600642"/>
          </a:xfrm>
        </p:spPr>
        <p:txBody>
          <a:bodyPr>
            <a:normAutofit/>
          </a:bodyPr>
          <a:lstStyle/>
          <a:p>
            <a:r>
              <a:rPr lang="en-US" sz="3600" b="1" dirty="0"/>
              <a:t>Cybersecurity Innovation for </a:t>
            </a:r>
            <a:br>
              <a:rPr lang="en-US" sz="3600" b="1" dirty="0"/>
            </a:br>
            <a:r>
              <a:rPr lang="en-US" sz="3600" b="1" dirty="0"/>
              <a:t>Cyberinfrastructure (CICI)</a:t>
            </a:r>
            <a:br>
              <a:rPr lang="en-US" sz="3600" b="1" dirty="0"/>
            </a:br>
            <a:r>
              <a:rPr lang="en-US" sz="3600" b="1" dirty="0"/>
              <a:t>NSF 22-581</a:t>
            </a:r>
            <a:br>
              <a:rPr lang="en-US" sz="2800" dirty="0"/>
            </a:br>
            <a:endParaRPr lang="en-US" sz="2400" dirty="0"/>
          </a:p>
        </p:txBody>
      </p:sp>
      <p:sp>
        <p:nvSpPr>
          <p:cNvPr id="7" name="Subtitle 2">
            <a:extLst>
              <a:ext uri="{FF2B5EF4-FFF2-40B4-BE49-F238E27FC236}">
                <a16:creationId xmlns:a16="http://schemas.microsoft.com/office/drawing/2014/main" id="{6F3CFDA9-A076-D54C-8F62-797151E12016}"/>
              </a:ext>
            </a:extLst>
          </p:cNvPr>
          <p:cNvSpPr txBox="1">
            <a:spLocks/>
          </p:cNvSpPr>
          <p:nvPr/>
        </p:nvSpPr>
        <p:spPr>
          <a:xfrm>
            <a:off x="2010225" y="3604641"/>
            <a:ext cx="6546283" cy="5616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a:solidFill>
                  <a:schemeClr val="tx1"/>
                </a:solidFill>
              </a:rPr>
              <a:t>Robert Beverly and Kevin Thompson</a:t>
            </a:r>
          </a:p>
        </p:txBody>
      </p:sp>
      <p:sp>
        <p:nvSpPr>
          <p:cNvPr id="6" name="Subtitle 2"/>
          <p:cNvSpPr txBox="1">
            <a:spLocks/>
          </p:cNvSpPr>
          <p:nvPr/>
        </p:nvSpPr>
        <p:spPr>
          <a:xfrm>
            <a:off x="1296736" y="4243267"/>
            <a:ext cx="8515480" cy="12363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20850" algn="l"/>
            <a:r>
              <a:rPr lang="en-US" sz="2400" dirty="0">
                <a:solidFill>
                  <a:schemeClr val="tx1"/>
                </a:solidFill>
              </a:rPr>
              <a:t>Office of Advanced Cyberinfrastructure (OAC)</a:t>
            </a:r>
          </a:p>
          <a:p>
            <a:pPr marL="1720850" algn="l"/>
            <a:r>
              <a:rPr lang="en-US" sz="2400" dirty="0">
                <a:solidFill>
                  <a:schemeClr val="tx1"/>
                </a:solidFill>
                <a:ea typeface="Verdana" pitchFamily="34" charset="0"/>
                <a:cs typeface="Verdana" pitchFamily="34" charset="0"/>
              </a:rPr>
              <a:t>Computer &amp; Information Science &amp; Engineering (CISE)</a:t>
            </a:r>
          </a:p>
        </p:txBody>
      </p:sp>
      <p:sp>
        <p:nvSpPr>
          <p:cNvPr id="3" name="Subtitle 2"/>
          <p:cNvSpPr>
            <a:spLocks noGrp="1"/>
          </p:cNvSpPr>
          <p:nvPr>
            <p:ph type="subTitle" idx="1"/>
          </p:nvPr>
        </p:nvSpPr>
        <p:spPr>
          <a:xfrm>
            <a:off x="8486169" y="6216978"/>
            <a:ext cx="3543720" cy="505097"/>
          </a:xfrm>
        </p:spPr>
        <p:txBody>
          <a:bodyPr>
            <a:normAutofit/>
          </a:bodyPr>
          <a:lstStyle/>
          <a:p>
            <a:r>
              <a:rPr lang="en-US" dirty="0">
                <a:solidFill>
                  <a:schemeClr val="tx1"/>
                </a:solidFill>
              </a:rPr>
              <a:t>Webinar: April 27, 2022</a:t>
            </a:r>
          </a:p>
          <a:p>
            <a:endParaRPr lang="en-US" sz="1800" dirty="0">
              <a:solidFill>
                <a:schemeClr val="tx1"/>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2446" y="679125"/>
            <a:ext cx="2175583" cy="2188157"/>
          </a:xfrm>
          <a:prstGeom prst="rect">
            <a:avLst/>
          </a:prstGeom>
        </p:spPr>
      </p:pic>
    </p:spTree>
    <p:extLst>
      <p:ext uri="{BB962C8B-B14F-4D97-AF65-F5344CB8AC3E}">
        <p14:creationId xmlns:p14="http://schemas.microsoft.com/office/powerpoint/2010/main" val="335346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solidFill>
                  <a:schemeClr val="tx1">
                    <a:lumMod val="65000"/>
                  </a:schemeClr>
                </a:solidFill>
              </a:rPr>
              <a:t>Introduce CICI program and objectives</a:t>
            </a:r>
          </a:p>
          <a:p>
            <a:r>
              <a:rPr lang="en-US" dirty="0"/>
              <a:t>Detail NSF 22-581 solicitation and changes</a:t>
            </a:r>
          </a:p>
          <a:p>
            <a:r>
              <a:rPr lang="en-US" dirty="0">
                <a:solidFill>
                  <a:schemeClr val="tx1">
                    <a:lumMod val="65000"/>
                  </a:schemeClr>
                </a:solidFill>
              </a:rPr>
              <a:t>Help ensure high-quality proposals aligned with program</a:t>
            </a:r>
          </a:p>
          <a:p>
            <a:r>
              <a:rPr lang="en-US" dirty="0">
                <a:solidFill>
                  <a:schemeClr val="tx1">
                    <a:lumMod val="65000"/>
                  </a:schemeClr>
                </a:solidFill>
              </a:rPr>
              <a:t>Answer questions from audience</a:t>
            </a:r>
          </a:p>
        </p:txBody>
      </p:sp>
      <p:sp>
        <p:nvSpPr>
          <p:cNvPr id="5" name="Slide Number Placeholder 4">
            <a:extLst>
              <a:ext uri="{FF2B5EF4-FFF2-40B4-BE49-F238E27FC236}">
                <a16:creationId xmlns:a16="http://schemas.microsoft.com/office/drawing/2014/main" id="{2E3F9ECE-516E-6743-829D-261E53BE5721}"/>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61303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5DFE-0FAA-6946-BB81-95E5BDB4D9A3}"/>
              </a:ext>
            </a:extLst>
          </p:cNvPr>
          <p:cNvSpPr>
            <a:spLocks noGrp="1"/>
          </p:cNvSpPr>
          <p:nvPr>
            <p:ph type="title"/>
          </p:nvPr>
        </p:nvSpPr>
        <p:spPr/>
        <p:txBody>
          <a:bodyPr/>
          <a:lstStyle/>
          <a:p>
            <a:r>
              <a:rPr lang="en-US" dirty="0"/>
              <a:t>NSF 22-581: CICI</a:t>
            </a:r>
          </a:p>
        </p:txBody>
      </p:sp>
      <p:sp>
        <p:nvSpPr>
          <p:cNvPr id="3" name="Content Placeholder 2">
            <a:extLst>
              <a:ext uri="{FF2B5EF4-FFF2-40B4-BE49-F238E27FC236}">
                <a16:creationId xmlns:a16="http://schemas.microsoft.com/office/drawing/2014/main" id="{923840A0-DA74-7549-BDE9-EB0B514D5ECA}"/>
              </a:ext>
            </a:extLst>
          </p:cNvPr>
          <p:cNvSpPr>
            <a:spLocks noGrp="1"/>
          </p:cNvSpPr>
          <p:nvPr>
            <p:ph idx="1"/>
          </p:nvPr>
        </p:nvSpPr>
        <p:spPr/>
        <p:txBody>
          <a:bodyPr>
            <a:normAutofit fontScale="92500" lnSpcReduction="10000"/>
          </a:bodyPr>
          <a:lstStyle/>
          <a:p>
            <a:r>
              <a:rPr lang="en-US" sz="2800" dirty="0"/>
              <a:t>New program area: Transition to Cyberinfrastructure Resilience (TCR):</a:t>
            </a:r>
          </a:p>
          <a:p>
            <a:pPr lvl="1"/>
            <a:r>
              <a:rPr lang="en-US" sz="2400" dirty="0"/>
              <a:t>Medium (up to $1.2M) up to 3 years</a:t>
            </a:r>
          </a:p>
          <a:p>
            <a:r>
              <a:rPr lang="en-US" sz="2800" dirty="0"/>
              <a:t>Continuing program areas from 2021 (21-512):</a:t>
            </a:r>
          </a:p>
          <a:p>
            <a:pPr lvl="1"/>
            <a:r>
              <a:rPr lang="en-US" sz="2400" dirty="0"/>
              <a:t>UCSS and RSSD</a:t>
            </a:r>
            <a:endParaRPr lang="en-US" sz="2200" dirty="0"/>
          </a:p>
          <a:p>
            <a:pPr lvl="1"/>
            <a:r>
              <a:rPr lang="en-US" sz="2400" dirty="0"/>
              <a:t>Small (up to $600k) up to 3 years</a:t>
            </a:r>
          </a:p>
          <a:p>
            <a:r>
              <a:rPr lang="en-US" sz="2800" dirty="0"/>
              <a:t>Due date: June 27, 2022</a:t>
            </a:r>
          </a:p>
          <a:p>
            <a:r>
              <a:rPr lang="en-US" sz="2800" dirty="0"/>
              <a:t>Anticipate supporting 12-20 awards total</a:t>
            </a:r>
          </a:p>
        </p:txBody>
      </p:sp>
      <p:sp>
        <p:nvSpPr>
          <p:cNvPr id="5" name="Slide Number Placeholder 4">
            <a:extLst>
              <a:ext uri="{FF2B5EF4-FFF2-40B4-BE49-F238E27FC236}">
                <a16:creationId xmlns:a16="http://schemas.microsoft.com/office/drawing/2014/main" id="{9F321919-AB76-0249-8030-D1A36B4F4031}"/>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81818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339A-404C-FF44-A7DB-48E3C0A02285}"/>
              </a:ext>
            </a:extLst>
          </p:cNvPr>
          <p:cNvSpPr>
            <a:spLocks noGrp="1"/>
          </p:cNvSpPr>
          <p:nvPr>
            <p:ph type="title"/>
          </p:nvPr>
        </p:nvSpPr>
        <p:spPr/>
        <p:txBody>
          <a:bodyPr/>
          <a:lstStyle/>
          <a:p>
            <a:r>
              <a:rPr lang="en-US" dirty="0"/>
              <a:t>CICI Program Area Key Themes</a:t>
            </a:r>
          </a:p>
        </p:txBody>
      </p:sp>
      <p:sp>
        <p:nvSpPr>
          <p:cNvPr id="3" name="Content Placeholder 2">
            <a:extLst>
              <a:ext uri="{FF2B5EF4-FFF2-40B4-BE49-F238E27FC236}">
                <a16:creationId xmlns:a16="http://schemas.microsoft.com/office/drawing/2014/main" id="{4F886B29-DCC5-E84F-A97A-4841929B2CD7}"/>
              </a:ext>
            </a:extLst>
          </p:cNvPr>
          <p:cNvSpPr>
            <a:spLocks noGrp="1"/>
          </p:cNvSpPr>
          <p:nvPr>
            <p:ph idx="1"/>
          </p:nvPr>
        </p:nvSpPr>
        <p:spPr/>
        <p:txBody>
          <a:bodyPr>
            <a:normAutofit fontScale="92500" lnSpcReduction="10000"/>
          </a:bodyPr>
          <a:lstStyle/>
          <a:p>
            <a:r>
              <a:rPr lang="en-US" dirty="0"/>
              <a:t>Applied security research to benefit science, domain scientists, and scientific CI</a:t>
            </a:r>
          </a:p>
          <a:p>
            <a:r>
              <a:rPr lang="en-US" dirty="0"/>
              <a:t>Recognize and leverage inherent differences in science CI ecosystem (data, software, workflows and workloads)</a:t>
            </a:r>
          </a:p>
          <a:p>
            <a:r>
              <a:rPr lang="en-US" dirty="0"/>
              <a:t>Consider usability, adoption, and empowering domain scientists</a:t>
            </a:r>
          </a:p>
          <a:p>
            <a:r>
              <a:rPr lang="en-US" dirty="0"/>
              <a:t>Transition cybersecurity research into science CI</a:t>
            </a:r>
          </a:p>
          <a:p>
            <a:r>
              <a:rPr lang="en-US" dirty="0"/>
              <a:t>Discover (and mitigate) weaknesses and vulnerabilities in science CI</a:t>
            </a:r>
          </a:p>
          <a:p>
            <a:r>
              <a:rPr lang="en-US" dirty="0"/>
              <a:t>Gather quantitative metrics where possible</a:t>
            </a:r>
          </a:p>
          <a:p>
            <a:endParaRPr lang="en-US" dirty="0"/>
          </a:p>
          <a:p>
            <a:endParaRPr lang="en-US" dirty="0"/>
          </a:p>
        </p:txBody>
      </p:sp>
      <p:sp>
        <p:nvSpPr>
          <p:cNvPr id="5" name="Slide Number Placeholder 4">
            <a:extLst>
              <a:ext uri="{FF2B5EF4-FFF2-40B4-BE49-F238E27FC236}">
                <a16:creationId xmlns:a16="http://schemas.microsoft.com/office/drawing/2014/main" id="{84A5C27A-529F-D14C-82F3-D57132C41CF7}"/>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05665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8966-D031-2646-8674-C35FEA1AB078}"/>
              </a:ext>
            </a:extLst>
          </p:cNvPr>
          <p:cNvSpPr>
            <a:spLocks noGrp="1"/>
          </p:cNvSpPr>
          <p:nvPr>
            <p:ph type="title"/>
          </p:nvPr>
        </p:nvSpPr>
        <p:spPr>
          <a:xfrm>
            <a:off x="1141413" y="238690"/>
            <a:ext cx="9905998" cy="1478570"/>
          </a:xfrm>
        </p:spPr>
        <p:txBody>
          <a:bodyPr/>
          <a:lstStyle/>
          <a:p>
            <a:r>
              <a:rPr lang="en-US" dirty="0"/>
              <a:t>CICI Program Areas</a:t>
            </a:r>
          </a:p>
        </p:txBody>
      </p:sp>
      <p:graphicFrame>
        <p:nvGraphicFramePr>
          <p:cNvPr id="4" name="Content Placeholder 3">
            <a:extLst>
              <a:ext uri="{FF2B5EF4-FFF2-40B4-BE49-F238E27FC236}">
                <a16:creationId xmlns:a16="http://schemas.microsoft.com/office/drawing/2014/main" id="{B68B3D7E-E8B2-D445-90F8-28B50DB76535}"/>
              </a:ext>
            </a:extLst>
          </p:cNvPr>
          <p:cNvGraphicFramePr>
            <a:graphicFrameLocks noGrp="1"/>
          </p:cNvGraphicFramePr>
          <p:nvPr>
            <p:ph idx="1"/>
            <p:extLst>
              <p:ext uri="{D42A27DB-BD31-4B8C-83A1-F6EECF244321}">
                <p14:modId xmlns:p14="http://schemas.microsoft.com/office/powerpoint/2010/main" val="3702083619"/>
              </p:ext>
            </p:extLst>
          </p:nvPr>
        </p:nvGraphicFramePr>
        <p:xfrm>
          <a:off x="1141413" y="1524045"/>
          <a:ext cx="10520704" cy="4353692"/>
        </p:xfrm>
        <a:graphic>
          <a:graphicData uri="http://schemas.openxmlformats.org/drawingml/2006/table">
            <a:tbl>
              <a:tblPr firstRow="1" bandRow="1">
                <a:tableStyleId>{073A0DAA-6AF3-43AB-8588-CEC1D06C72B9}</a:tableStyleId>
              </a:tblPr>
              <a:tblGrid>
                <a:gridCol w="3342079">
                  <a:extLst>
                    <a:ext uri="{9D8B030D-6E8A-4147-A177-3AD203B41FA5}">
                      <a16:colId xmlns:a16="http://schemas.microsoft.com/office/drawing/2014/main" val="3311706909"/>
                    </a:ext>
                  </a:extLst>
                </a:gridCol>
                <a:gridCol w="7178625">
                  <a:extLst>
                    <a:ext uri="{9D8B030D-6E8A-4147-A177-3AD203B41FA5}">
                      <a16:colId xmlns:a16="http://schemas.microsoft.com/office/drawing/2014/main" val="806540726"/>
                    </a:ext>
                  </a:extLst>
                </a:gridCol>
              </a:tblGrid>
              <a:tr h="475067">
                <a:tc>
                  <a:txBody>
                    <a:bodyPr/>
                    <a:lstStyle/>
                    <a:p>
                      <a:endParaRPr lang="en-US" sz="2400" b="0" dirty="0">
                        <a:solidFill>
                          <a:sysClr val="windowText" lastClr="000000"/>
                        </a:solidFill>
                      </a:endParaRPr>
                    </a:p>
                  </a:txBody>
                  <a:tcPr/>
                </a:tc>
                <a:tc>
                  <a:txBody>
                    <a:bodyPr/>
                    <a:lstStyle/>
                    <a:p>
                      <a:r>
                        <a:rPr lang="en-US" sz="2400" b="1" dirty="0">
                          <a:solidFill>
                            <a:schemeClr val="tx1"/>
                          </a:solidFill>
                        </a:rPr>
                        <a:t>Applied research</a:t>
                      </a:r>
                      <a:r>
                        <a:rPr lang="en-US" sz="2400" dirty="0">
                          <a:solidFill>
                            <a:schemeClr val="tx1"/>
                          </a:solidFill>
                        </a:rPr>
                        <a:t> to:</a:t>
                      </a:r>
                    </a:p>
                  </a:txBody>
                  <a:tcPr/>
                </a:tc>
                <a:extLst>
                  <a:ext uri="{0D108BD9-81ED-4DB2-BD59-A6C34878D82A}">
                    <a16:rowId xmlns:a16="http://schemas.microsoft.com/office/drawing/2014/main" val="3017849886"/>
                  </a:ext>
                </a:extLst>
              </a:tr>
              <a:tr h="1301072">
                <a:tc>
                  <a:txBody>
                    <a:bodyPr/>
                    <a:lstStyle/>
                    <a:p>
                      <a:r>
                        <a:rPr lang="en-US" sz="2400" dirty="0"/>
                        <a:t>Usable and Collaborative Security for Science (</a:t>
                      </a:r>
                      <a:r>
                        <a:rPr lang="en-US" sz="2400" b="1" dirty="0"/>
                        <a:t>UCSS</a:t>
                      </a:r>
                      <a:r>
                        <a:rPr lang="en-US" sz="2400" dirty="0"/>
                        <a:t>)</a:t>
                      </a:r>
                      <a:endParaRPr lang="en-US" sz="2400" b="0" dirty="0">
                        <a:solidFill>
                          <a:sysClr val="windowText" lastClr="000000"/>
                        </a:solidFill>
                      </a:endParaRPr>
                    </a:p>
                  </a:txBody>
                  <a:tcPr/>
                </a:tc>
                <a:tc>
                  <a:txBody>
                    <a:bodyPr/>
                    <a:lstStyle/>
                    <a:p>
                      <a:r>
                        <a:rPr lang="en-US" sz="2400" dirty="0">
                          <a:solidFill>
                            <a:sysClr val="windowText" lastClr="000000"/>
                          </a:solidFill>
                        </a:rPr>
                        <a:t>Facilitate scientific collaboration, adopt security into scientific workflows.  Overcome security and usability obstacles to data and resource sharing.</a:t>
                      </a:r>
                    </a:p>
                  </a:txBody>
                  <a:tcPr/>
                </a:tc>
                <a:extLst>
                  <a:ext uri="{0D108BD9-81ED-4DB2-BD59-A6C34878D82A}">
                    <a16:rowId xmlns:a16="http://schemas.microsoft.com/office/drawing/2014/main" val="2277226716"/>
                  </a:ext>
                </a:extLst>
              </a:tr>
              <a:tr h="1276481">
                <a:tc>
                  <a:txBody>
                    <a:bodyPr/>
                    <a:lstStyle/>
                    <a:p>
                      <a:r>
                        <a:rPr lang="en-US" sz="2400" dirty="0"/>
                        <a:t>Reference Scientific Security Datasets (</a:t>
                      </a:r>
                      <a:r>
                        <a:rPr lang="en-US" sz="2400" b="1" dirty="0"/>
                        <a:t>RSSD</a:t>
                      </a:r>
                      <a:r>
                        <a:rPr lang="en-US" sz="2400" dirty="0"/>
                        <a:t>)</a:t>
                      </a:r>
                      <a:endParaRPr lang="en-US" sz="2400" dirty="0">
                        <a:solidFill>
                          <a:sysClr val="windowText" lastClr="000000"/>
                        </a:solidFill>
                      </a:endParaRPr>
                    </a:p>
                  </a:txBody>
                  <a:tcPr/>
                </a:tc>
                <a:tc>
                  <a:txBody>
                    <a:bodyPr/>
                    <a:lstStyle/>
                    <a:p>
                      <a:r>
                        <a:rPr lang="en-US" sz="2400" dirty="0">
                          <a:solidFill>
                            <a:sysClr val="windowText" lastClr="000000"/>
                          </a:solidFill>
                        </a:rPr>
                        <a:t>Capture science-specific workflow/workload behavior.  Gather and curate canonical science workload datasets that can facilitate techniques to help secure science CI.</a:t>
                      </a:r>
                    </a:p>
                  </a:txBody>
                  <a:tcPr/>
                </a:tc>
                <a:extLst>
                  <a:ext uri="{0D108BD9-81ED-4DB2-BD59-A6C34878D82A}">
                    <a16:rowId xmlns:a16="http://schemas.microsoft.com/office/drawing/2014/main" val="3988743542"/>
                  </a:ext>
                </a:extLst>
              </a:tr>
              <a:tr h="1301072">
                <a:tc>
                  <a:txBody>
                    <a:bodyPr/>
                    <a:lstStyle/>
                    <a:p>
                      <a:r>
                        <a:rPr lang="en-US" sz="2400" dirty="0"/>
                        <a:t>Transition to Cyberinfrastructure Resilience (</a:t>
                      </a:r>
                      <a:r>
                        <a:rPr lang="en-US" sz="2400" b="1" dirty="0"/>
                        <a:t>TCR</a:t>
                      </a:r>
                      <a:r>
                        <a:rPr lang="en-US" sz="2400" dirty="0"/>
                        <a:t>)</a:t>
                      </a:r>
                      <a:endParaRPr lang="en-US" sz="2400" dirty="0">
                        <a:solidFill>
                          <a:sysClr val="windowText" lastClr="000000"/>
                        </a:solidFill>
                      </a:endParaRPr>
                    </a:p>
                  </a:txBody>
                  <a:tcPr/>
                </a:tc>
                <a:tc>
                  <a:txBody>
                    <a:bodyPr/>
                    <a:lstStyle/>
                    <a:p>
                      <a:r>
                        <a:rPr lang="en-US" sz="2400" dirty="0">
                          <a:solidFill>
                            <a:sysClr val="windowText" lastClr="000000"/>
                          </a:solidFill>
                        </a:rPr>
                        <a:t>Improve the robustness and resilience of scientific cyberinfrastructure through testing, evaluation, hardening, validation, and transition of novel cybersecurity research </a:t>
                      </a:r>
                    </a:p>
                  </a:txBody>
                  <a:tcPr/>
                </a:tc>
                <a:extLst>
                  <a:ext uri="{0D108BD9-81ED-4DB2-BD59-A6C34878D82A}">
                    <a16:rowId xmlns:a16="http://schemas.microsoft.com/office/drawing/2014/main" val="3657940212"/>
                  </a:ext>
                </a:extLst>
              </a:tr>
            </a:tbl>
          </a:graphicData>
        </a:graphic>
      </p:graphicFrame>
      <p:sp>
        <p:nvSpPr>
          <p:cNvPr id="5" name="Slide Number Placeholder 4">
            <a:extLst>
              <a:ext uri="{FF2B5EF4-FFF2-40B4-BE49-F238E27FC236}">
                <a16:creationId xmlns:a16="http://schemas.microsoft.com/office/drawing/2014/main" id="{CEFB8403-21F8-4745-8CAC-09D18B13E5FA}"/>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411102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1911-D368-514C-B390-14E66C0C9E0B}"/>
              </a:ext>
            </a:extLst>
          </p:cNvPr>
          <p:cNvSpPr>
            <a:spLocks noGrp="1"/>
          </p:cNvSpPr>
          <p:nvPr>
            <p:ph type="title"/>
          </p:nvPr>
        </p:nvSpPr>
        <p:spPr/>
        <p:txBody>
          <a:bodyPr/>
          <a:lstStyle/>
          <a:p>
            <a:r>
              <a:rPr lang="en-US" dirty="0"/>
              <a:t>Successful CICI proposals describe</a:t>
            </a:r>
          </a:p>
        </p:txBody>
      </p:sp>
      <p:sp>
        <p:nvSpPr>
          <p:cNvPr id="3" name="Content Placeholder 2">
            <a:extLst>
              <a:ext uri="{FF2B5EF4-FFF2-40B4-BE49-F238E27FC236}">
                <a16:creationId xmlns:a16="http://schemas.microsoft.com/office/drawing/2014/main" id="{E61D3D43-6965-EB40-A893-518B37D7D5F6}"/>
              </a:ext>
            </a:extLst>
          </p:cNvPr>
          <p:cNvSpPr>
            <a:spLocks noGrp="1"/>
          </p:cNvSpPr>
          <p:nvPr>
            <p:ph idx="1"/>
          </p:nvPr>
        </p:nvSpPr>
        <p:spPr/>
        <p:txBody>
          <a:bodyPr/>
          <a:lstStyle/>
          <a:p>
            <a:r>
              <a:rPr lang="en-US" dirty="0"/>
              <a:t>Science drivers (applications and users)</a:t>
            </a:r>
          </a:p>
          <a:p>
            <a:r>
              <a:rPr lang="en-US" dirty="0"/>
              <a:t>The scientific infrastructure / environment that will benefit</a:t>
            </a:r>
          </a:p>
          <a:p>
            <a:r>
              <a:rPr lang="en-US" dirty="0"/>
              <a:t>Unique properties of the scientific domain or CI that influence the desired security functionality, design, or mechanisms</a:t>
            </a:r>
          </a:p>
          <a:p>
            <a:r>
              <a:rPr lang="en-US" dirty="0"/>
              <a:t>Threat model in the science domain</a:t>
            </a:r>
          </a:p>
          <a:p>
            <a:r>
              <a:rPr lang="en-US" dirty="0"/>
              <a:t>Plan for gathering quantitative metrics to assess security benefits</a:t>
            </a:r>
          </a:p>
        </p:txBody>
      </p:sp>
      <p:sp>
        <p:nvSpPr>
          <p:cNvPr id="5" name="Slide Number Placeholder 4">
            <a:extLst>
              <a:ext uri="{FF2B5EF4-FFF2-40B4-BE49-F238E27FC236}">
                <a16:creationId xmlns:a16="http://schemas.microsoft.com/office/drawing/2014/main" id="{CFB5E0F2-7907-704C-9000-F57C462D0444}"/>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22705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923-680B-614F-A5D7-CC3710C759A5}"/>
              </a:ext>
            </a:extLst>
          </p:cNvPr>
          <p:cNvSpPr>
            <a:spLocks noGrp="1"/>
          </p:cNvSpPr>
          <p:nvPr>
            <p:ph type="title"/>
          </p:nvPr>
        </p:nvSpPr>
        <p:spPr/>
        <p:txBody>
          <a:bodyPr/>
          <a:lstStyle/>
          <a:p>
            <a:r>
              <a:rPr lang="en-US" dirty="0"/>
              <a:t>What CICI is not</a:t>
            </a:r>
          </a:p>
        </p:txBody>
      </p:sp>
      <p:sp>
        <p:nvSpPr>
          <p:cNvPr id="3" name="Content Placeholder 2">
            <a:extLst>
              <a:ext uri="{FF2B5EF4-FFF2-40B4-BE49-F238E27FC236}">
                <a16:creationId xmlns:a16="http://schemas.microsoft.com/office/drawing/2014/main" id="{9060A1FD-5EA6-7A4C-B2CB-9897DD651FDA}"/>
              </a:ext>
            </a:extLst>
          </p:cNvPr>
          <p:cNvSpPr>
            <a:spLocks noGrp="1"/>
          </p:cNvSpPr>
          <p:nvPr>
            <p:ph idx="1"/>
          </p:nvPr>
        </p:nvSpPr>
        <p:spPr/>
        <p:txBody>
          <a:bodyPr>
            <a:normAutofit/>
          </a:bodyPr>
          <a:lstStyle/>
          <a:p>
            <a:r>
              <a:rPr lang="en-US" sz="2800" dirty="0"/>
              <a:t>Not appropriate mechanism for non-security infrastructure efforts</a:t>
            </a:r>
          </a:p>
          <a:p>
            <a:pPr lvl="1"/>
            <a:r>
              <a:rPr lang="en-US" sz="2400" dirty="0"/>
              <a:t>Not intended to support pure infrastructure operation</a:t>
            </a:r>
          </a:p>
          <a:p>
            <a:r>
              <a:rPr lang="en-US" sz="2800" dirty="0"/>
              <a:t>Not intended to support fundamental cybersecurity or privacy research</a:t>
            </a:r>
          </a:p>
          <a:p>
            <a:pPr lvl="1"/>
            <a:r>
              <a:rPr lang="en-US" sz="2400" dirty="0"/>
              <a:t>May be better served by Secure and Trustworthy Cyberspace (</a:t>
            </a:r>
            <a:r>
              <a:rPr lang="en-US" sz="2400" dirty="0" err="1"/>
              <a:t>SaTC</a:t>
            </a:r>
            <a:r>
              <a:rPr lang="en-US" sz="2400" dirty="0"/>
              <a:t>) program</a:t>
            </a:r>
          </a:p>
        </p:txBody>
      </p:sp>
      <p:sp>
        <p:nvSpPr>
          <p:cNvPr id="5" name="Slide Number Placeholder 4">
            <a:extLst>
              <a:ext uri="{FF2B5EF4-FFF2-40B4-BE49-F238E27FC236}">
                <a16:creationId xmlns:a16="http://schemas.microsoft.com/office/drawing/2014/main" id="{FBF6649B-3DA9-9E47-A34E-8F27A8B8AD70}"/>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36947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2B184E-5726-B44B-8075-53FEFD65E104}"/>
              </a:ext>
            </a:extLst>
          </p:cNvPr>
          <p:cNvSpPr txBox="1">
            <a:spLocks noGrp="1"/>
          </p:cNvSpPr>
          <p:nvPr>
            <p:ph type="title" idx="4294967295"/>
          </p:nvPr>
        </p:nvSpPr>
        <p:spPr>
          <a:xfrm>
            <a:off x="1141413" y="618518"/>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Proposal Preparation</a:t>
            </a:r>
          </a:p>
        </p:txBody>
      </p:sp>
      <p:sp>
        <p:nvSpPr>
          <p:cNvPr id="4" name="Content Placeholder 3">
            <a:extLst>
              <a:ext uri="{FF2B5EF4-FFF2-40B4-BE49-F238E27FC236}">
                <a16:creationId xmlns:a16="http://schemas.microsoft.com/office/drawing/2014/main" id="{E00580EF-0E96-4E87-A9E9-0F40FF3AE53F}"/>
              </a:ext>
            </a:extLst>
          </p:cNvPr>
          <p:cNvSpPr>
            <a:spLocks noGrp="1"/>
          </p:cNvSpPr>
          <p:nvPr>
            <p:ph idx="1"/>
          </p:nvPr>
        </p:nvSpPr>
        <p:spPr/>
        <p:txBody>
          <a:bodyPr>
            <a:normAutofit/>
          </a:bodyPr>
          <a:lstStyle/>
          <a:p>
            <a:r>
              <a:rPr lang="en-US" sz="2800" kern="1200" dirty="0">
                <a:solidFill>
                  <a:schemeClr val="tx1"/>
                </a:solidFill>
                <a:effectLst/>
                <a:latin typeface="+mn-lt"/>
                <a:ea typeface="+mn-ea"/>
                <a:cs typeface="+mn-cs"/>
              </a:rPr>
              <a:t>The NSF proposal and award process is detailed in the Proposal &amp; Award Policies &amp; Procedures Guide (PAPPG, NSF 22-1). </a:t>
            </a:r>
          </a:p>
          <a:p>
            <a:pPr marL="0" indent="0" algn="ctr">
              <a:buNone/>
            </a:pPr>
            <a:r>
              <a:rPr lang="en-US" sz="2800" u="sng" dirty="0">
                <a:hlinkClick r:id="rId3"/>
              </a:rPr>
              <a:t>https://www.nsf.gov/pubs/policydocs/pappg22_1/</a:t>
            </a:r>
            <a:r>
              <a:rPr lang="en-US" sz="2800" u="sng" dirty="0"/>
              <a:t> </a:t>
            </a:r>
          </a:p>
          <a:p>
            <a:r>
              <a:rPr lang="en-US" sz="2800" dirty="0"/>
              <a:t>Proposal titles “</a:t>
            </a:r>
            <a:r>
              <a:rPr lang="en-US" sz="2800" dirty="0">
                <a:latin typeface="Courier" pitchFamily="2" charset="0"/>
              </a:rPr>
              <a:t>CICI:[UCSS,RSSD,TCR]:title</a:t>
            </a:r>
            <a:r>
              <a:rPr lang="en-US" sz="2800" dirty="0"/>
              <a:t>” </a:t>
            </a:r>
          </a:p>
          <a:p>
            <a:pPr lvl="1"/>
            <a:r>
              <a:rPr lang="en-US" sz="2400" dirty="0"/>
              <a:t>E.g., “</a:t>
            </a:r>
            <a:r>
              <a:rPr lang="en-US" sz="2400" dirty="0" err="1">
                <a:latin typeface="Courier" pitchFamily="2" charset="0"/>
              </a:rPr>
              <a:t>CICI:RSSD:An</a:t>
            </a:r>
            <a:r>
              <a:rPr lang="en-US" sz="2400" dirty="0">
                <a:latin typeface="Courier" pitchFamily="2" charset="0"/>
              </a:rPr>
              <a:t> amazing proposal</a:t>
            </a:r>
            <a:r>
              <a:rPr lang="en-US" sz="2400" dirty="0"/>
              <a:t>”</a:t>
            </a:r>
          </a:p>
          <a:p>
            <a:r>
              <a:rPr lang="en-US" sz="2800" dirty="0"/>
              <a:t>Must be submitted via </a:t>
            </a:r>
            <a:r>
              <a:rPr lang="en-US" sz="2800" dirty="0">
                <a:hlinkClick r:id="rId4"/>
              </a:rPr>
              <a:t>research.gov</a:t>
            </a:r>
            <a:r>
              <a:rPr lang="en-US" sz="2800" dirty="0"/>
              <a:t> or </a:t>
            </a:r>
            <a:r>
              <a:rPr lang="en-US" sz="2800" dirty="0">
                <a:hlinkClick r:id="rId5"/>
              </a:rPr>
              <a:t>grants.gov</a:t>
            </a:r>
            <a:r>
              <a:rPr lang="en-US" sz="2800" dirty="0"/>
              <a:t> (not </a:t>
            </a:r>
            <a:r>
              <a:rPr lang="en-US" sz="2800" dirty="0" err="1"/>
              <a:t>FastLane</a:t>
            </a:r>
            <a:r>
              <a:rPr lang="en-US" sz="2800" dirty="0"/>
              <a:t>)</a:t>
            </a:r>
            <a:endParaRPr lang="en-US" sz="2800" kern="1200" dirty="0">
              <a:solidFill>
                <a:schemeClr val="tx1"/>
              </a:solidFill>
              <a:effectLst/>
              <a:latin typeface="+mn-lt"/>
              <a:ea typeface="+mn-ea"/>
              <a:cs typeface="+mn-cs"/>
            </a:endParaRPr>
          </a:p>
        </p:txBody>
      </p:sp>
      <p:sp>
        <p:nvSpPr>
          <p:cNvPr id="3" name="Slide Number Placeholder 2">
            <a:extLst>
              <a:ext uri="{FF2B5EF4-FFF2-40B4-BE49-F238E27FC236}">
                <a16:creationId xmlns:a16="http://schemas.microsoft.com/office/drawing/2014/main" id="{4057176A-2EA2-7242-B3D7-11495DB15B0F}"/>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27013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5025DE-E053-3D4E-8D75-CEF88ABF39AD}"/>
              </a:ext>
            </a:extLst>
          </p:cNvPr>
          <p:cNvSpPr txBox="1">
            <a:spLocks noGrp="1"/>
          </p:cNvSpPr>
          <p:nvPr>
            <p:ph type="title" idx="4294967295"/>
          </p:nvPr>
        </p:nvSpPr>
        <p:spPr>
          <a:xfrm>
            <a:off x="1141413" y="646653"/>
            <a:ext cx="9905998" cy="9503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Eligibility</a:t>
            </a:r>
          </a:p>
        </p:txBody>
      </p:sp>
      <p:sp>
        <p:nvSpPr>
          <p:cNvPr id="4" name="Subtitle 3"/>
          <p:cNvSpPr>
            <a:spLocks noGrp="1"/>
          </p:cNvSpPr>
          <p:nvPr>
            <p:ph type="subTitle" idx="1"/>
          </p:nvPr>
        </p:nvSpPr>
        <p:spPr>
          <a:xfrm>
            <a:off x="824132" y="1597001"/>
            <a:ext cx="10369330" cy="4055654"/>
          </a:xfrm>
        </p:spPr>
        <p:txBody>
          <a:bodyPr>
            <a:normAutofit/>
          </a:bodyPr>
          <a:lstStyle/>
          <a:p>
            <a:pPr marL="457200" indent="-457200" algn="l">
              <a:buFont typeface="Courier New" panose="02070309020205020404" pitchFamily="49" charset="0"/>
              <a:buChar char="o"/>
            </a:pPr>
            <a:r>
              <a:rPr lang="en-US" sz="2800" b="1" kern="0" dirty="0">
                <a:solidFill>
                  <a:schemeClr val="tx1"/>
                </a:solidFill>
                <a:ea typeface="Verdana" pitchFamily="34" charset="0"/>
                <a:cs typeface="Verdana" pitchFamily="34" charset="0"/>
              </a:rPr>
              <a:t>Proposals may </a:t>
            </a:r>
            <a:r>
              <a:rPr lang="en-US" sz="2800" b="1" u="sng" kern="0" dirty="0">
                <a:solidFill>
                  <a:schemeClr val="tx1"/>
                </a:solidFill>
                <a:ea typeface="Verdana" pitchFamily="34" charset="0"/>
                <a:cs typeface="Verdana" pitchFamily="34" charset="0"/>
              </a:rPr>
              <a:t>only</a:t>
            </a:r>
            <a:r>
              <a:rPr lang="en-US" sz="2800" b="1" kern="0" dirty="0">
                <a:solidFill>
                  <a:schemeClr val="tx1"/>
                </a:solidFill>
                <a:ea typeface="Verdana" pitchFamily="34" charset="0"/>
                <a:cs typeface="Verdana" pitchFamily="34" charset="0"/>
              </a:rPr>
              <a:t> be submitted by:</a:t>
            </a:r>
          </a:p>
          <a:p>
            <a:pPr marL="800100" lvl="1" indent="-342900" algn="l">
              <a:buFont typeface="Courier New" panose="02070309020205020404" pitchFamily="49" charset="0"/>
              <a:buChar char="o"/>
            </a:pPr>
            <a:r>
              <a:rPr lang="en-US" sz="2400" kern="0" dirty="0">
                <a:solidFill>
                  <a:schemeClr val="tx1"/>
                </a:solidFill>
                <a:ea typeface="Verdana" pitchFamily="34" charset="0"/>
                <a:cs typeface="Verdana" pitchFamily="34" charset="0"/>
              </a:rPr>
              <a:t>Universities and Colleges</a:t>
            </a:r>
          </a:p>
          <a:p>
            <a:pPr marL="800100" lvl="1" indent="-342900" algn="l">
              <a:buFont typeface="Courier New" panose="02070309020205020404" pitchFamily="49" charset="0"/>
              <a:buChar char="o"/>
            </a:pPr>
            <a:r>
              <a:rPr lang="en-US" sz="2400" kern="0" dirty="0">
                <a:solidFill>
                  <a:schemeClr val="tx1"/>
                </a:solidFill>
                <a:ea typeface="Verdana" pitchFamily="34" charset="0"/>
                <a:cs typeface="Verdana" pitchFamily="34" charset="0"/>
              </a:rPr>
              <a:t>Non-profit, non-academic organizations</a:t>
            </a:r>
          </a:p>
          <a:p>
            <a:pPr marL="800100" lvl="1" indent="-342900" algn="l">
              <a:buFont typeface="Courier New" panose="02070309020205020404" pitchFamily="49" charset="0"/>
              <a:buChar char="o"/>
            </a:pPr>
            <a:endParaRPr lang="en-US" sz="1200" kern="0" dirty="0">
              <a:solidFill>
                <a:schemeClr val="tx1"/>
              </a:solidFill>
              <a:ea typeface="Verdana" pitchFamily="34" charset="0"/>
              <a:cs typeface="Verdana" pitchFamily="34" charset="0"/>
            </a:endParaRPr>
          </a:p>
          <a:p>
            <a:pPr marL="457200" indent="-457200" algn="l">
              <a:buFont typeface="Courier New" panose="02070309020205020404" pitchFamily="49" charset="0"/>
              <a:buChar char="o"/>
            </a:pPr>
            <a:r>
              <a:rPr lang="en-US" sz="2800" b="1" kern="0" dirty="0">
                <a:solidFill>
                  <a:schemeClr val="tx1"/>
                </a:solidFill>
                <a:ea typeface="Verdana" pitchFamily="34" charset="0"/>
                <a:cs typeface="Verdana" pitchFamily="34" charset="0"/>
              </a:rPr>
              <a:t>Limit on Number of Proposals per PI/Co-PI/Senior Personnel:    </a:t>
            </a:r>
            <a:r>
              <a:rPr lang="en-US" sz="2800" b="1" kern="0" dirty="0">
                <a:solidFill>
                  <a:srgbClr val="FFFF00"/>
                </a:solidFill>
                <a:ea typeface="Verdana" pitchFamily="34" charset="0"/>
                <a:cs typeface="Verdana" pitchFamily="34" charset="0"/>
              </a:rPr>
              <a:t>2</a:t>
            </a:r>
          </a:p>
          <a:p>
            <a:pPr marL="800100" lvl="1" indent="-342900" algn="l">
              <a:buFont typeface="Courier New" panose="02070309020205020404" pitchFamily="49" charset="0"/>
              <a:buChar char="o"/>
            </a:pPr>
            <a:r>
              <a:rPr lang="en-US" sz="2400" kern="0" dirty="0">
                <a:solidFill>
                  <a:schemeClr val="tx1"/>
                </a:solidFill>
                <a:ea typeface="Verdana" pitchFamily="34" charset="0"/>
                <a:cs typeface="Verdana" pitchFamily="34" charset="0"/>
              </a:rPr>
              <a:t>An individual may participate as Principal Investigator, co-Principal Investigator or other Senior Personnel on no more than two CICI proposals.</a:t>
            </a:r>
          </a:p>
          <a:p>
            <a:pPr marL="800100" lvl="1" indent="-342900" algn="l">
              <a:lnSpc>
                <a:spcPct val="120000"/>
              </a:lnSpc>
              <a:buFont typeface="Courier New" panose="02070309020205020404" pitchFamily="49" charset="0"/>
              <a:buChar char="o"/>
            </a:pPr>
            <a:endParaRPr lang="en-US" b="1" kern="0" dirty="0">
              <a:solidFill>
                <a:schemeClr val="tx1"/>
              </a:solidFill>
              <a:ea typeface="Verdana" pitchFamily="34" charset="0"/>
              <a:cs typeface="Verdana" pitchFamily="34" charset="0"/>
            </a:endParaRPr>
          </a:p>
          <a:p>
            <a:pPr lvl="1" algn="l">
              <a:lnSpc>
                <a:spcPct val="120000"/>
              </a:lnSpc>
            </a:pPr>
            <a:endParaRPr lang="en-US" b="1" kern="0" dirty="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dirty="0">
              <a:solidFill>
                <a:schemeClr val="tx1"/>
              </a:solidFill>
              <a:cs typeface="Arial"/>
            </a:endParaRPr>
          </a:p>
          <a:p>
            <a:pPr marL="457200" indent="-457200" algn="l">
              <a:buFont typeface="Courier New" panose="02070309020205020404" pitchFamily="49" charset="0"/>
              <a:buChar char="o"/>
              <a:defRPr/>
            </a:pPr>
            <a:endParaRPr lang="en-US" dirty="0">
              <a:solidFill>
                <a:schemeClr val="tx1"/>
              </a:solidFill>
              <a:cs typeface="Arial"/>
            </a:endParaRPr>
          </a:p>
          <a:p>
            <a:pPr marL="457200" indent="-457200" algn="l">
              <a:buFont typeface="Courier New" panose="02070309020205020404" pitchFamily="49" charset="0"/>
              <a:buChar char="o"/>
              <a:defRPr/>
            </a:pPr>
            <a:endParaRPr lang="en-US" dirty="0">
              <a:solidFill>
                <a:schemeClr val="tx1"/>
              </a:solidFill>
              <a:cs typeface="Arial"/>
            </a:endParaRPr>
          </a:p>
        </p:txBody>
      </p:sp>
      <p:sp>
        <p:nvSpPr>
          <p:cNvPr id="2" name="Slide Number Placeholder 1">
            <a:extLst>
              <a:ext uri="{FF2B5EF4-FFF2-40B4-BE49-F238E27FC236}">
                <a16:creationId xmlns:a16="http://schemas.microsoft.com/office/drawing/2014/main" id="{CBEE238D-283F-DD44-ACF4-07EDE41F769C}"/>
              </a:ext>
            </a:extLst>
          </p:cNvPr>
          <p:cNvSpPr>
            <a:spLocks noGrp="1"/>
          </p:cNvSpPr>
          <p:nvPr>
            <p:ph type="sldNum" sz="quarter" idx="12"/>
          </p:nvPr>
        </p:nvSpPr>
        <p:spPr/>
        <p:txBody>
          <a:bodyPr/>
          <a:lstStyle/>
          <a:p>
            <a:fld id="{1403A9F4-2153-4E30-848A-357EB84591DA}" type="slidenum">
              <a:rPr lang="en-US" smtClean="0"/>
              <a:t>17</a:t>
            </a:fld>
            <a:endParaRPr lang="en-US"/>
          </a:p>
        </p:txBody>
      </p:sp>
    </p:spTree>
    <p:extLst>
      <p:ext uri="{BB962C8B-B14F-4D97-AF65-F5344CB8AC3E}">
        <p14:creationId xmlns:p14="http://schemas.microsoft.com/office/powerpoint/2010/main" val="386139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solidFill>
                  <a:schemeClr val="tx1">
                    <a:lumMod val="65000"/>
                  </a:schemeClr>
                </a:solidFill>
              </a:rPr>
              <a:t>Introduce CICI program and objectives</a:t>
            </a:r>
          </a:p>
          <a:p>
            <a:r>
              <a:rPr lang="en-US" dirty="0">
                <a:solidFill>
                  <a:schemeClr val="tx1">
                    <a:lumMod val="65000"/>
                  </a:schemeClr>
                </a:solidFill>
              </a:rPr>
              <a:t>Detail NSF 22-581 solicitation and changes</a:t>
            </a:r>
          </a:p>
          <a:p>
            <a:r>
              <a:rPr lang="en-US" dirty="0"/>
              <a:t>Help ensure high-quality proposals aligned with program</a:t>
            </a:r>
          </a:p>
          <a:p>
            <a:r>
              <a:rPr lang="en-US" dirty="0">
                <a:solidFill>
                  <a:schemeClr val="tx1">
                    <a:lumMod val="65000"/>
                  </a:schemeClr>
                </a:solidFill>
              </a:rPr>
              <a:t>Answer questions from audience</a:t>
            </a:r>
          </a:p>
        </p:txBody>
      </p:sp>
      <p:sp>
        <p:nvSpPr>
          <p:cNvPr id="5" name="Slide Number Placeholder 4">
            <a:extLst>
              <a:ext uri="{FF2B5EF4-FFF2-40B4-BE49-F238E27FC236}">
                <a16:creationId xmlns:a16="http://schemas.microsoft.com/office/drawing/2014/main" id="{4572BB8A-E161-6644-AE51-65AEEB88E3C2}"/>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58627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A00985-91DE-F94D-976E-2D46A4329CE6}"/>
              </a:ext>
            </a:extLst>
          </p:cNvPr>
          <p:cNvSpPr>
            <a:spLocks noGrp="1"/>
          </p:cNvSpPr>
          <p:nvPr>
            <p:ph type="title"/>
          </p:nvPr>
        </p:nvSpPr>
        <p:spPr>
          <a:xfrm>
            <a:off x="1141413" y="618518"/>
            <a:ext cx="9905998" cy="1478570"/>
          </a:xfrm>
        </p:spPr>
        <p:txBody>
          <a:bodyPr/>
          <a:lstStyle/>
          <a:p>
            <a:r>
              <a:rPr lang="en-US" dirty="0"/>
              <a:t>Review Criteria</a:t>
            </a:r>
          </a:p>
        </p:txBody>
      </p:sp>
      <p:sp>
        <p:nvSpPr>
          <p:cNvPr id="29699" name="Rectangle 3"/>
          <p:cNvSpPr>
            <a:spLocks noGrp="1" noChangeArrowheads="1"/>
          </p:cNvSpPr>
          <p:nvPr>
            <p:ph idx="1"/>
          </p:nvPr>
        </p:nvSpPr>
        <p:spPr>
          <a:xfrm>
            <a:off x="1524000" y="2134771"/>
            <a:ext cx="8876714" cy="4135900"/>
          </a:xfrm>
        </p:spPr>
        <p:txBody>
          <a:bodyPr>
            <a:normAutofit/>
          </a:bodyPr>
          <a:lstStyle/>
          <a:p>
            <a:pPr marL="0" indent="0">
              <a:lnSpc>
                <a:spcPts val="3600"/>
              </a:lnSpc>
              <a:spcBef>
                <a:spcPct val="0"/>
              </a:spcBef>
              <a:buNone/>
            </a:pPr>
            <a:r>
              <a:rPr lang="en-US" sz="2800" dirty="0">
                <a:ea typeface="Verdana" pitchFamily="34" charset="0"/>
                <a:cs typeface="Verdana" pitchFamily="34" charset="0"/>
              </a:rPr>
              <a:t>Reviewers and review panel will address:</a:t>
            </a:r>
          </a:p>
          <a:p>
            <a:pPr marL="0" indent="0">
              <a:lnSpc>
                <a:spcPts val="3600"/>
              </a:lnSpc>
              <a:spcBef>
                <a:spcPct val="0"/>
              </a:spcBef>
              <a:buNone/>
            </a:pPr>
            <a:endParaRPr lang="en-US" sz="2800" dirty="0">
              <a:ea typeface="Verdana" pitchFamily="34" charset="0"/>
              <a:cs typeface="Verdana" pitchFamily="34" charset="0"/>
            </a:endParaRPr>
          </a:p>
          <a:p>
            <a:pPr>
              <a:lnSpc>
                <a:spcPts val="3600"/>
              </a:lnSpc>
              <a:spcBef>
                <a:spcPct val="0"/>
              </a:spcBef>
            </a:pPr>
            <a:r>
              <a:rPr lang="en-US" sz="2800" dirty="0">
                <a:ea typeface="Verdana" pitchFamily="34" charset="0"/>
                <a:cs typeface="Verdana" pitchFamily="34" charset="0"/>
              </a:rPr>
              <a:t>Intellectual Merit, </a:t>
            </a:r>
          </a:p>
          <a:p>
            <a:pPr>
              <a:lnSpc>
                <a:spcPts val="3600"/>
              </a:lnSpc>
              <a:spcBef>
                <a:spcPct val="0"/>
              </a:spcBef>
            </a:pPr>
            <a:r>
              <a:rPr lang="en-US" sz="2800" dirty="0">
                <a:ea typeface="Verdana" pitchFamily="34" charset="0"/>
                <a:cs typeface="Verdana" pitchFamily="34" charset="0"/>
              </a:rPr>
              <a:t>Broader Impacts, and </a:t>
            </a:r>
          </a:p>
          <a:p>
            <a:pPr>
              <a:lnSpc>
                <a:spcPts val="3600"/>
              </a:lnSpc>
              <a:spcBef>
                <a:spcPct val="0"/>
              </a:spcBef>
            </a:pPr>
            <a:endParaRPr lang="en-US" sz="2800" dirty="0">
              <a:ea typeface="Verdana" pitchFamily="34" charset="0"/>
              <a:cs typeface="Verdana" pitchFamily="34" charset="0"/>
            </a:endParaRPr>
          </a:p>
          <a:p>
            <a:pPr>
              <a:lnSpc>
                <a:spcPts val="3600"/>
              </a:lnSpc>
              <a:spcBef>
                <a:spcPct val="0"/>
              </a:spcBef>
            </a:pPr>
            <a:r>
              <a:rPr lang="en-US" sz="2800" dirty="0">
                <a:solidFill>
                  <a:srgbClr val="FFFF00"/>
                </a:solidFill>
                <a:ea typeface="Verdana" pitchFamily="34" charset="0"/>
                <a:cs typeface="Verdana" pitchFamily="34" charset="0"/>
              </a:rPr>
              <a:t>CICI Specific Review Criteria</a:t>
            </a:r>
          </a:p>
          <a:p>
            <a:pPr marL="0" indent="0">
              <a:lnSpc>
                <a:spcPts val="3600"/>
              </a:lnSpc>
              <a:spcBef>
                <a:spcPct val="0"/>
              </a:spcBef>
              <a:buNone/>
            </a:pPr>
            <a:endParaRPr lang="en-US" sz="2800" dirty="0">
              <a:ea typeface="Verdana" pitchFamily="34" charset="0"/>
              <a:cs typeface="Verdana" pitchFamily="34" charset="0"/>
            </a:endParaRPr>
          </a:p>
          <a:p>
            <a:pPr marL="0" indent="0">
              <a:lnSpc>
                <a:spcPts val="3600"/>
              </a:lnSpc>
              <a:spcBef>
                <a:spcPct val="0"/>
              </a:spcBef>
              <a:buNone/>
            </a:pPr>
            <a:r>
              <a:rPr lang="en-US" sz="2800" dirty="0">
                <a:ea typeface="Verdana" pitchFamily="34" charset="0"/>
                <a:cs typeface="Verdana" pitchFamily="34" charset="0"/>
              </a:rPr>
              <a:t>in their reviews, panel discussions, and panel summaries</a:t>
            </a:r>
          </a:p>
        </p:txBody>
      </p:sp>
      <p:sp>
        <p:nvSpPr>
          <p:cNvPr id="7" name="Left Arrow Callout 6"/>
          <p:cNvSpPr/>
          <p:nvPr/>
        </p:nvSpPr>
        <p:spPr>
          <a:xfrm>
            <a:off x="5631768" y="3039315"/>
            <a:ext cx="3276600" cy="1066800"/>
          </a:xfrm>
          <a:prstGeom prst="leftArrowCallou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Standard NSF Review Criteria</a:t>
            </a:r>
            <a:endParaRPr lang="en-US" sz="2400" baseline="30000" dirty="0">
              <a:solidFill>
                <a:schemeClr val="tx1"/>
              </a:solidFill>
            </a:endParaRPr>
          </a:p>
        </p:txBody>
      </p:sp>
      <p:sp>
        <p:nvSpPr>
          <p:cNvPr id="2" name="Slide Number Placeholder 1">
            <a:extLst>
              <a:ext uri="{FF2B5EF4-FFF2-40B4-BE49-F238E27FC236}">
                <a16:creationId xmlns:a16="http://schemas.microsoft.com/office/drawing/2014/main" id="{68DD920D-E773-9146-A03D-A0DCD0EFBA56}"/>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92373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t>Introduce CICI program and objectives</a:t>
            </a:r>
          </a:p>
          <a:p>
            <a:r>
              <a:rPr lang="en-US" dirty="0"/>
              <a:t>Detail NSF 22-581 solicitation and changes</a:t>
            </a:r>
          </a:p>
          <a:p>
            <a:r>
              <a:rPr lang="en-US" dirty="0"/>
              <a:t>Help ensure high-quality proposals aligned with program</a:t>
            </a:r>
          </a:p>
          <a:p>
            <a:r>
              <a:rPr lang="en-US" dirty="0"/>
              <a:t>Answer questions from audience</a:t>
            </a:r>
          </a:p>
          <a:p>
            <a:endParaRPr lang="en-US" dirty="0"/>
          </a:p>
        </p:txBody>
      </p:sp>
      <p:sp>
        <p:nvSpPr>
          <p:cNvPr id="5" name="Slide Number Placeholder 4">
            <a:extLst>
              <a:ext uri="{FF2B5EF4-FFF2-40B4-BE49-F238E27FC236}">
                <a16:creationId xmlns:a16="http://schemas.microsoft.com/office/drawing/2014/main" id="{497944E8-A548-CA4E-8E3E-8321DE3DBBAE}"/>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881766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C9E-6A19-4BA6-A6B1-B10304CEE18B}"/>
              </a:ext>
            </a:extLst>
          </p:cNvPr>
          <p:cNvSpPr>
            <a:spLocks noGrp="1"/>
          </p:cNvSpPr>
          <p:nvPr>
            <p:ph type="title"/>
          </p:nvPr>
        </p:nvSpPr>
        <p:spPr>
          <a:xfrm>
            <a:off x="1143001" y="190500"/>
            <a:ext cx="9905998" cy="763588"/>
          </a:xfrm>
        </p:spPr>
        <p:txBody>
          <a:bodyPr/>
          <a:lstStyle/>
          <a:p>
            <a:r>
              <a:rPr lang="en-US" dirty="0"/>
              <a:t>CICI Specific Criteria</a:t>
            </a:r>
          </a:p>
        </p:txBody>
      </p:sp>
      <p:graphicFrame>
        <p:nvGraphicFramePr>
          <p:cNvPr id="4" name="Content Placeholder 3">
            <a:extLst>
              <a:ext uri="{FF2B5EF4-FFF2-40B4-BE49-F238E27FC236}">
                <a16:creationId xmlns:a16="http://schemas.microsoft.com/office/drawing/2014/main" id="{4756113C-EA64-4859-8E3F-D216A4C1185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35710000"/>
              </p:ext>
            </p:extLst>
          </p:nvPr>
        </p:nvGraphicFramePr>
        <p:xfrm>
          <a:off x="819150" y="954088"/>
          <a:ext cx="10734675" cy="535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9CC0848-B289-E54F-BCB6-34B3000A7074}"/>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07035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35B96B-FA23-40FF-A233-E988A22BDE9C}"/>
              </a:ext>
              <a:ext uri="{C183D7F6-B498-43B3-948B-1728B52AA6E4}">
                <adec:decorative xmlns:adec="http://schemas.microsoft.com/office/drawing/2017/decorative" val="1"/>
              </a:ext>
            </a:extLst>
          </p:cNvPr>
          <p:cNvGrpSpPr/>
          <p:nvPr/>
        </p:nvGrpSpPr>
        <p:grpSpPr>
          <a:xfrm>
            <a:off x="1050925" y="1137179"/>
            <a:ext cx="10922000" cy="5413375"/>
            <a:chOff x="1050925" y="1137179"/>
            <a:chExt cx="10922000" cy="5413375"/>
          </a:xfrm>
        </p:grpSpPr>
        <p:sp>
          <p:nvSpPr>
            <p:cNvPr id="7" name="Straight Connector 6">
              <a:extLst>
                <a:ext uri="{FF2B5EF4-FFF2-40B4-BE49-F238E27FC236}">
                  <a16:creationId xmlns:a16="http://schemas.microsoft.com/office/drawing/2014/main" id="{FF5F48D5-7DC0-4C3D-852E-A77C02D5D083}"/>
                </a:ext>
              </a:extLst>
            </p:cNvPr>
            <p:cNvSpPr/>
            <p:nvPr/>
          </p:nvSpPr>
          <p:spPr>
            <a:xfrm>
              <a:off x="1050925" y="1137179"/>
              <a:ext cx="109220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9194F7F-046F-4AE3-8F1A-AFD986C3063F}"/>
                </a:ext>
              </a:extLst>
            </p:cNvPr>
            <p:cNvSpPr/>
            <p:nvPr/>
          </p:nvSpPr>
          <p:spPr>
            <a:xfrm>
              <a:off x="1050925" y="1137179"/>
              <a:ext cx="933711" cy="5413375"/>
            </a:xfrm>
            <a:custGeom>
              <a:avLst/>
              <a:gdLst>
                <a:gd name="connsiteX0" fmla="*/ 0 w 933711"/>
                <a:gd name="connsiteY0" fmla="*/ 0 h 5413375"/>
                <a:gd name="connsiteX1" fmla="*/ 933711 w 933711"/>
                <a:gd name="connsiteY1" fmla="*/ 0 h 5413375"/>
                <a:gd name="connsiteX2" fmla="*/ 933711 w 933711"/>
                <a:gd name="connsiteY2" fmla="*/ 5413375 h 5413375"/>
                <a:gd name="connsiteX3" fmla="*/ 0 w 933711"/>
                <a:gd name="connsiteY3" fmla="*/ 5413375 h 5413375"/>
                <a:gd name="connsiteX4" fmla="*/ 0 w 933711"/>
                <a:gd name="connsiteY4" fmla="*/ 0 h 54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711" h="5413375">
                  <a:moveTo>
                    <a:pt x="0" y="0"/>
                  </a:moveTo>
                  <a:lnTo>
                    <a:pt x="933711" y="0"/>
                  </a:lnTo>
                  <a:lnTo>
                    <a:pt x="933711" y="5413375"/>
                  </a:lnTo>
                  <a:lnTo>
                    <a:pt x="0" y="5413375"/>
                  </a:lnTo>
                  <a:lnTo>
                    <a:pt x="0" y="0"/>
                  </a:lnTo>
                  <a:close/>
                </a:path>
              </a:pathLst>
            </a:custGeom>
            <a:solidFill>
              <a:schemeClr val="accent2">
                <a:lumMod val="7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Project Motivation and Impact </a:t>
              </a:r>
            </a:p>
          </p:txBody>
        </p:sp>
        <p:sp>
          <p:nvSpPr>
            <p:cNvPr id="9" name="Freeform: Shape 8">
              <a:extLst>
                <a:ext uri="{FF2B5EF4-FFF2-40B4-BE49-F238E27FC236}">
                  <a16:creationId xmlns:a16="http://schemas.microsoft.com/office/drawing/2014/main" id="{F2F47F0F-AABE-45B3-AAA7-BBF1390A5595}"/>
                </a:ext>
              </a:extLst>
            </p:cNvPr>
            <p:cNvSpPr/>
            <p:nvPr/>
          </p:nvSpPr>
          <p:spPr>
            <a:xfrm>
              <a:off x="2116626" y="1220624"/>
              <a:ext cx="9722947" cy="1668902"/>
            </a:xfrm>
            <a:custGeom>
              <a:avLst/>
              <a:gdLst>
                <a:gd name="connsiteX0" fmla="*/ 0 w 6907578"/>
                <a:gd name="connsiteY0" fmla="*/ 0 h 1668902"/>
                <a:gd name="connsiteX1" fmla="*/ 6907578 w 6907578"/>
                <a:gd name="connsiteY1" fmla="*/ 0 h 1668902"/>
                <a:gd name="connsiteX2" fmla="*/ 6907578 w 6907578"/>
                <a:gd name="connsiteY2" fmla="*/ 1668902 h 1668902"/>
                <a:gd name="connsiteX3" fmla="*/ 0 w 6907578"/>
                <a:gd name="connsiteY3" fmla="*/ 1668902 h 1668902"/>
                <a:gd name="connsiteX4" fmla="*/ 0 w 6907578"/>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578" h="1668902">
                  <a:moveTo>
                    <a:pt x="0" y="0"/>
                  </a:moveTo>
                  <a:lnTo>
                    <a:pt x="6907578" y="0"/>
                  </a:lnTo>
                  <a:lnTo>
                    <a:pt x="6907578"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Science Driven</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is the proposed project science-driven? How will the project outcomes fill well-recognized science and engineering needs of the research community? What will be the broader impacts of the project, such as its benefits to science and engineering communities beyond its initial targets, under-represented communities, and education and workforce development? The project description should provide a compelling discussion of the potential to benefit its intended as well as broader communities.</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0" name="Straight Connector 9">
              <a:extLst>
                <a:ext uri="{FF2B5EF4-FFF2-40B4-BE49-F238E27FC236}">
                  <a16:creationId xmlns:a16="http://schemas.microsoft.com/office/drawing/2014/main" id="{5A58F684-2CA5-4FAD-92A7-E4B0137A9CE2}"/>
                </a:ext>
              </a:extLst>
            </p:cNvPr>
            <p:cNvSpPr/>
            <p:nvPr/>
          </p:nvSpPr>
          <p:spPr>
            <a:xfrm>
              <a:off x="1988803" y="3740807"/>
              <a:ext cx="9978590" cy="59564"/>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ACE20F1-89FB-4B73-BB0E-08300D849FAC}"/>
                </a:ext>
              </a:extLst>
            </p:cNvPr>
            <p:cNvSpPr/>
            <p:nvPr/>
          </p:nvSpPr>
          <p:spPr>
            <a:xfrm>
              <a:off x="2128546" y="3883815"/>
              <a:ext cx="9838847" cy="1668902"/>
            </a:xfrm>
            <a:custGeom>
              <a:avLst/>
              <a:gdLst>
                <a:gd name="connsiteX0" fmla="*/ 0 w 8113572"/>
                <a:gd name="connsiteY0" fmla="*/ 0 h 1668902"/>
                <a:gd name="connsiteX1" fmla="*/ 8113572 w 8113572"/>
                <a:gd name="connsiteY1" fmla="*/ 0 h 1668902"/>
                <a:gd name="connsiteX2" fmla="*/ 8113572 w 8113572"/>
                <a:gd name="connsiteY2" fmla="*/ 1668902 h 1668902"/>
                <a:gd name="connsiteX3" fmla="*/ 0 w 8113572"/>
                <a:gd name="connsiteY3" fmla="*/ 1668902 h 1668902"/>
                <a:gd name="connsiteX4" fmla="*/ 0 w 8113572"/>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572" h="1668902">
                  <a:moveTo>
                    <a:pt x="0" y="0"/>
                  </a:moveTo>
                  <a:lnTo>
                    <a:pt x="8113572" y="0"/>
                  </a:lnTo>
                  <a:lnTo>
                    <a:pt x="8113572"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Innovation</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is the proposed project innovative? What innovative and transformational capabilities will the project bring to its target communities? How will the project integrate innovation and discovery into the project activities?</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2" name="Straight Connector 11">
              <a:extLst>
                <a:ext uri="{FF2B5EF4-FFF2-40B4-BE49-F238E27FC236}">
                  <a16:creationId xmlns:a16="http://schemas.microsoft.com/office/drawing/2014/main" id="{064B3D21-3BD1-4E7A-BB74-444134BB53B3}"/>
                </a:ext>
              </a:extLst>
            </p:cNvPr>
            <p:cNvSpPr/>
            <p:nvPr/>
          </p:nvSpPr>
          <p:spPr>
            <a:xfrm flipV="1">
              <a:off x="1984634" y="6482612"/>
              <a:ext cx="9854939" cy="1"/>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4" name="Title 3">
            <a:extLst>
              <a:ext uri="{FF2B5EF4-FFF2-40B4-BE49-F238E27FC236}">
                <a16:creationId xmlns:a16="http://schemas.microsoft.com/office/drawing/2014/main" id="{F40A3223-2CE4-4745-94B7-5278B6097FDD}"/>
              </a:ext>
            </a:extLst>
          </p:cNvPr>
          <p:cNvSpPr>
            <a:spLocks noGrp="1"/>
          </p:cNvSpPr>
          <p:nvPr>
            <p:ph type="title"/>
          </p:nvPr>
        </p:nvSpPr>
        <p:spPr>
          <a:xfrm>
            <a:off x="1050925" y="-127070"/>
            <a:ext cx="9905998" cy="1478570"/>
          </a:xfrm>
        </p:spPr>
        <p:txBody>
          <a:bodyPr/>
          <a:lstStyle/>
          <a:p>
            <a:r>
              <a:rPr lang="en-US" dirty="0"/>
              <a:t>CICI Specific Criteria</a:t>
            </a:r>
          </a:p>
        </p:txBody>
      </p:sp>
      <p:sp>
        <p:nvSpPr>
          <p:cNvPr id="3" name="Slide Number Placeholder 2">
            <a:extLst>
              <a:ext uri="{FF2B5EF4-FFF2-40B4-BE49-F238E27FC236}">
                <a16:creationId xmlns:a16="http://schemas.microsoft.com/office/drawing/2014/main" id="{3B9BE50A-E4CD-2747-80B2-0CF7F36E90B6}"/>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03128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35B96B-FA23-40FF-A233-E988A22BDE9C}"/>
              </a:ext>
              <a:ext uri="{C183D7F6-B498-43B3-948B-1728B52AA6E4}">
                <adec:decorative xmlns:adec="http://schemas.microsoft.com/office/drawing/2017/decorative" val="1"/>
              </a:ext>
            </a:extLst>
          </p:cNvPr>
          <p:cNvGrpSpPr/>
          <p:nvPr/>
        </p:nvGrpSpPr>
        <p:grpSpPr>
          <a:xfrm>
            <a:off x="1050925" y="1137179"/>
            <a:ext cx="10922000" cy="5413375"/>
            <a:chOff x="1050925" y="1137179"/>
            <a:chExt cx="10922000" cy="5413375"/>
          </a:xfrm>
        </p:grpSpPr>
        <p:sp>
          <p:nvSpPr>
            <p:cNvPr id="7" name="Straight Connector 6">
              <a:extLst>
                <a:ext uri="{FF2B5EF4-FFF2-40B4-BE49-F238E27FC236}">
                  <a16:creationId xmlns:a16="http://schemas.microsoft.com/office/drawing/2014/main" id="{FF5F48D5-7DC0-4C3D-852E-A77C02D5D083}"/>
                </a:ext>
              </a:extLst>
            </p:cNvPr>
            <p:cNvSpPr/>
            <p:nvPr/>
          </p:nvSpPr>
          <p:spPr>
            <a:xfrm>
              <a:off x="1050925" y="1137179"/>
              <a:ext cx="109220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9194F7F-046F-4AE3-8F1A-AFD986C3063F}"/>
                </a:ext>
              </a:extLst>
            </p:cNvPr>
            <p:cNvSpPr/>
            <p:nvPr/>
          </p:nvSpPr>
          <p:spPr>
            <a:xfrm>
              <a:off x="1050925" y="1137179"/>
              <a:ext cx="933711" cy="5413375"/>
            </a:xfrm>
            <a:custGeom>
              <a:avLst/>
              <a:gdLst>
                <a:gd name="connsiteX0" fmla="*/ 0 w 933711"/>
                <a:gd name="connsiteY0" fmla="*/ 0 h 5413375"/>
                <a:gd name="connsiteX1" fmla="*/ 933711 w 933711"/>
                <a:gd name="connsiteY1" fmla="*/ 0 h 5413375"/>
                <a:gd name="connsiteX2" fmla="*/ 933711 w 933711"/>
                <a:gd name="connsiteY2" fmla="*/ 5413375 h 5413375"/>
                <a:gd name="connsiteX3" fmla="*/ 0 w 933711"/>
                <a:gd name="connsiteY3" fmla="*/ 5413375 h 5413375"/>
                <a:gd name="connsiteX4" fmla="*/ 0 w 933711"/>
                <a:gd name="connsiteY4" fmla="*/ 0 h 54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711" h="5413375">
                  <a:moveTo>
                    <a:pt x="0" y="0"/>
                  </a:moveTo>
                  <a:lnTo>
                    <a:pt x="933711" y="0"/>
                  </a:lnTo>
                  <a:lnTo>
                    <a:pt x="933711" y="5413375"/>
                  </a:lnTo>
                  <a:lnTo>
                    <a:pt x="0" y="5413375"/>
                  </a:lnTo>
                  <a:lnTo>
                    <a:pt x="0" y="0"/>
                  </a:lnTo>
                  <a:close/>
                </a:path>
              </a:pathLst>
            </a:custGeom>
            <a:solidFill>
              <a:schemeClr val="accent2">
                <a:lumMod val="7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137160" tIns="137160" rIns="137160" bIns="13716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Cyberinfrastructure Plans </a:t>
              </a:r>
            </a:p>
          </p:txBody>
        </p:sp>
        <p:sp>
          <p:nvSpPr>
            <p:cNvPr id="9" name="Freeform: Shape 8">
              <a:extLst>
                <a:ext uri="{FF2B5EF4-FFF2-40B4-BE49-F238E27FC236}">
                  <a16:creationId xmlns:a16="http://schemas.microsoft.com/office/drawing/2014/main" id="{F2F47F0F-AABE-45B3-AAA7-BBF1390A5595}"/>
                </a:ext>
              </a:extLst>
            </p:cNvPr>
            <p:cNvSpPr/>
            <p:nvPr/>
          </p:nvSpPr>
          <p:spPr>
            <a:xfrm>
              <a:off x="2116626" y="1220624"/>
              <a:ext cx="9722947" cy="1668902"/>
            </a:xfrm>
            <a:custGeom>
              <a:avLst/>
              <a:gdLst>
                <a:gd name="connsiteX0" fmla="*/ 0 w 6907578"/>
                <a:gd name="connsiteY0" fmla="*/ 0 h 1668902"/>
                <a:gd name="connsiteX1" fmla="*/ 6907578 w 6907578"/>
                <a:gd name="connsiteY1" fmla="*/ 0 h 1668902"/>
                <a:gd name="connsiteX2" fmla="*/ 6907578 w 6907578"/>
                <a:gd name="connsiteY2" fmla="*/ 1668902 h 1668902"/>
                <a:gd name="connsiteX3" fmla="*/ 0 w 6907578"/>
                <a:gd name="connsiteY3" fmla="*/ 1668902 h 1668902"/>
                <a:gd name="connsiteX4" fmla="*/ 0 w 6907578"/>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578" h="1668902">
                  <a:moveTo>
                    <a:pt x="0" y="0"/>
                  </a:moveTo>
                  <a:lnTo>
                    <a:pt x="6907578" y="0"/>
                  </a:lnTo>
                  <a:lnTo>
                    <a:pt x="6907578"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Project plans, and system and process architecture</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How well detailed are the project plans, and logical and physical architectures? The project plan should include user interactions and provide a timeline including a proof-of-concept demonstration or prototyping of the proposed system or framework.</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0" name="Straight Connector 9">
              <a:extLst>
                <a:ext uri="{FF2B5EF4-FFF2-40B4-BE49-F238E27FC236}">
                  <a16:creationId xmlns:a16="http://schemas.microsoft.com/office/drawing/2014/main" id="{5A58F684-2CA5-4FAD-92A7-E4B0137A9CE2}"/>
                </a:ext>
              </a:extLst>
            </p:cNvPr>
            <p:cNvSpPr/>
            <p:nvPr/>
          </p:nvSpPr>
          <p:spPr>
            <a:xfrm>
              <a:off x="1984635" y="3055085"/>
              <a:ext cx="9978590" cy="59564"/>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ACE20F1-89FB-4B73-BB0E-08300D849FAC}"/>
                </a:ext>
              </a:extLst>
            </p:cNvPr>
            <p:cNvSpPr/>
            <p:nvPr/>
          </p:nvSpPr>
          <p:spPr>
            <a:xfrm>
              <a:off x="2054506" y="3237871"/>
              <a:ext cx="9838847" cy="1229461"/>
            </a:xfrm>
            <a:custGeom>
              <a:avLst/>
              <a:gdLst>
                <a:gd name="connsiteX0" fmla="*/ 0 w 8113572"/>
                <a:gd name="connsiteY0" fmla="*/ 0 h 1668902"/>
                <a:gd name="connsiteX1" fmla="*/ 8113572 w 8113572"/>
                <a:gd name="connsiteY1" fmla="*/ 0 h 1668902"/>
                <a:gd name="connsiteX2" fmla="*/ 8113572 w 8113572"/>
                <a:gd name="connsiteY2" fmla="*/ 1668902 h 1668902"/>
                <a:gd name="connsiteX3" fmla="*/ 0 w 8113572"/>
                <a:gd name="connsiteY3" fmla="*/ 1668902 h 1668902"/>
                <a:gd name="connsiteX4" fmla="*/ 0 w 8113572"/>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572" h="1668902">
                  <a:moveTo>
                    <a:pt x="0" y="0"/>
                  </a:moveTo>
                  <a:lnTo>
                    <a:pt x="8113572" y="0"/>
                  </a:lnTo>
                  <a:lnTo>
                    <a:pt x="8113572"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Building on existing, recognized capabilities</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does the proposed project build on existing, recognized capabilities? How will the project activities build on and leverage existing NSF, national, and open source cyberinfrastructure and cybersecurity investments, as appropriate?</a:t>
              </a:r>
              <a:endParaRPr kumimoji="0" lang="en-US" sz="20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2" name="Straight Connector 11">
              <a:extLst>
                <a:ext uri="{FF2B5EF4-FFF2-40B4-BE49-F238E27FC236}">
                  <a16:creationId xmlns:a16="http://schemas.microsoft.com/office/drawing/2014/main" id="{064B3D21-3BD1-4E7A-BB74-444134BB53B3}"/>
                </a:ext>
              </a:extLst>
            </p:cNvPr>
            <p:cNvSpPr/>
            <p:nvPr/>
          </p:nvSpPr>
          <p:spPr>
            <a:xfrm flipV="1">
              <a:off x="1984634" y="4684203"/>
              <a:ext cx="9854939" cy="1"/>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89C12A4D-B20A-4B14-A71B-732CF3F1E769}"/>
                </a:ext>
              </a:extLst>
            </p:cNvPr>
            <p:cNvSpPr/>
            <p:nvPr/>
          </p:nvSpPr>
          <p:spPr>
            <a:xfrm>
              <a:off x="2116627" y="4784884"/>
              <a:ext cx="9722948" cy="1668902"/>
            </a:xfrm>
            <a:custGeom>
              <a:avLst/>
              <a:gdLst>
                <a:gd name="connsiteX0" fmla="*/ 0 w 8910430"/>
                <a:gd name="connsiteY0" fmla="*/ 0 h 1668902"/>
                <a:gd name="connsiteX1" fmla="*/ 8910430 w 8910430"/>
                <a:gd name="connsiteY1" fmla="*/ 0 h 1668902"/>
                <a:gd name="connsiteX2" fmla="*/ 8910430 w 8910430"/>
                <a:gd name="connsiteY2" fmla="*/ 1668902 h 1668902"/>
                <a:gd name="connsiteX3" fmla="*/ 0 w 8910430"/>
                <a:gd name="connsiteY3" fmla="*/ 1668902 h 1668902"/>
                <a:gd name="connsiteX4" fmla="*/ 0 w 8910430"/>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430" h="1668902">
                  <a:moveTo>
                    <a:pt x="0" y="0"/>
                  </a:moveTo>
                  <a:lnTo>
                    <a:pt x="8910430" y="0"/>
                  </a:lnTo>
                  <a:lnTo>
                    <a:pt x="8910430"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marR="0" lvl="0" indent="-342900" algn="l" defTabSz="1066800" rtl="0" eaLnBrk="1" fontAlgn="auto" latinLnBrk="0" hangingPunct="1">
                <a:lnSpc>
                  <a:spcPct val="90000"/>
                </a:lnSpc>
                <a:spcBef>
                  <a:spcPct val="0"/>
                </a:spcBef>
                <a:spcAft>
                  <a:spcPct val="35000"/>
                </a:spcAft>
                <a:buClrTx/>
                <a:buSzTx/>
                <a:buFont typeface="Courier New" panose="02070309020205020404" pitchFamily="49" charset="0"/>
                <a:buChar char="o"/>
                <a:tabLst/>
                <a:defRPr/>
              </a:pPr>
              <a:r>
                <a:rPr kumimoji="0" lang="en-US" sz="2400" b="1" i="1"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rPr>
                <a:t>Close Collaboration among stakeholders</a:t>
              </a:r>
            </a:p>
            <a:p>
              <a:pPr lvl="0" defTabSz="1066800">
                <a:lnSpc>
                  <a:spcPct val="90000"/>
                </a:lnSpc>
                <a:spcBef>
                  <a:spcPct val="0"/>
                </a:spcBef>
                <a:spcAft>
                  <a:spcPct val="35000"/>
                </a:spcAft>
                <a:defRPr/>
              </a:pPr>
              <a:r>
                <a:rPr lang="en-US" sz="2000" dirty="0">
                  <a:solidFill>
                    <a:prstClr val="white">
                      <a:hueOff val="0"/>
                      <a:satOff val="0"/>
                      <a:lumOff val="0"/>
                      <a:alphaOff val="0"/>
                    </a:prstClr>
                  </a:solidFill>
                </a:rPr>
                <a:t>To what extent does the proposed project involve close collaborations among stakeholders? How will the project activities engage cyberinfrastructure (CI) experts, specialists, and scientists working in concert with the relevant domain scientists who are users of CI?</a:t>
              </a:r>
              <a:endParaRPr kumimoji="0" lang="en-US" sz="1700" b="0" i="0" u="none" strike="noStrike" kern="1200" cap="none" spc="0" normalizeH="0" baseline="0" noProof="0" dirty="0">
                <a:ln>
                  <a:noFill/>
                </a:ln>
                <a:solidFill>
                  <a:prstClr val="white">
                    <a:hueOff val="0"/>
                    <a:satOff val="0"/>
                    <a:lumOff val="0"/>
                    <a:alphaOff val="0"/>
                  </a:prstClr>
                </a:solidFill>
                <a:effectLst/>
                <a:uLnTx/>
                <a:uFillTx/>
                <a:latin typeface="Tw Cen MT" panose="020B0602020104020603"/>
                <a:ea typeface="+mn-ea"/>
                <a:cs typeface="+mn-cs"/>
              </a:endParaRPr>
            </a:p>
          </p:txBody>
        </p:sp>
        <p:sp>
          <p:nvSpPr>
            <p:cNvPr id="14" name="Straight Connector 13">
              <a:extLst>
                <a:ext uri="{FF2B5EF4-FFF2-40B4-BE49-F238E27FC236}">
                  <a16:creationId xmlns:a16="http://schemas.microsoft.com/office/drawing/2014/main" id="{279C6D59-B18B-4361-861D-00F8628C6765}"/>
                </a:ext>
              </a:extLst>
            </p:cNvPr>
            <p:cNvSpPr/>
            <p:nvPr/>
          </p:nvSpPr>
          <p:spPr>
            <a:xfrm>
              <a:off x="1984636" y="6453786"/>
              <a:ext cx="985493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7" name="Title 3">
            <a:extLst>
              <a:ext uri="{FF2B5EF4-FFF2-40B4-BE49-F238E27FC236}">
                <a16:creationId xmlns:a16="http://schemas.microsoft.com/office/drawing/2014/main" id="{5FB5C11F-ED26-C24E-892D-DC9C7A5F1610}"/>
              </a:ext>
            </a:extLst>
          </p:cNvPr>
          <p:cNvSpPr txBox="1">
            <a:spLocks noGrp="1"/>
          </p:cNvSpPr>
          <p:nvPr>
            <p:ph type="title" idx="4294967295"/>
          </p:nvPr>
        </p:nvSpPr>
        <p:spPr>
          <a:xfrm>
            <a:off x="1050925" y="-127070"/>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CICI Specific Criteria</a:t>
            </a:r>
          </a:p>
        </p:txBody>
      </p:sp>
      <p:sp>
        <p:nvSpPr>
          <p:cNvPr id="3" name="Slide Number Placeholder 2">
            <a:extLst>
              <a:ext uri="{FF2B5EF4-FFF2-40B4-BE49-F238E27FC236}">
                <a16:creationId xmlns:a16="http://schemas.microsoft.com/office/drawing/2014/main" id="{3B47C907-4490-9D47-AE73-2A8449120893}"/>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527887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735B96B-FA23-40FF-A233-E988A22BDE9C}"/>
              </a:ext>
              <a:ext uri="{C183D7F6-B498-43B3-948B-1728B52AA6E4}">
                <adec:decorative xmlns:adec="http://schemas.microsoft.com/office/drawing/2017/decorative" val="1"/>
              </a:ext>
            </a:extLst>
          </p:cNvPr>
          <p:cNvGrpSpPr/>
          <p:nvPr/>
        </p:nvGrpSpPr>
        <p:grpSpPr>
          <a:xfrm>
            <a:off x="1050925" y="1137080"/>
            <a:ext cx="10922000" cy="5413474"/>
            <a:chOff x="1050925" y="1137080"/>
            <a:chExt cx="10922000" cy="5413474"/>
          </a:xfrm>
        </p:grpSpPr>
        <p:sp>
          <p:nvSpPr>
            <p:cNvPr id="7" name="Straight Connector 6">
              <a:extLst>
                <a:ext uri="{FF2B5EF4-FFF2-40B4-BE49-F238E27FC236}">
                  <a16:creationId xmlns:a16="http://schemas.microsoft.com/office/drawing/2014/main" id="{FF5F48D5-7DC0-4C3D-852E-A77C02D5D083}"/>
                </a:ext>
              </a:extLst>
            </p:cNvPr>
            <p:cNvSpPr/>
            <p:nvPr/>
          </p:nvSpPr>
          <p:spPr>
            <a:xfrm>
              <a:off x="1050925" y="1137179"/>
              <a:ext cx="109220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9194F7F-046F-4AE3-8F1A-AFD986C3063F}"/>
                </a:ext>
              </a:extLst>
            </p:cNvPr>
            <p:cNvSpPr/>
            <p:nvPr/>
          </p:nvSpPr>
          <p:spPr>
            <a:xfrm>
              <a:off x="1050925" y="1137179"/>
              <a:ext cx="933711" cy="5413375"/>
            </a:xfrm>
            <a:custGeom>
              <a:avLst/>
              <a:gdLst>
                <a:gd name="connsiteX0" fmla="*/ 0 w 933711"/>
                <a:gd name="connsiteY0" fmla="*/ 0 h 5413375"/>
                <a:gd name="connsiteX1" fmla="*/ 933711 w 933711"/>
                <a:gd name="connsiteY1" fmla="*/ 0 h 5413375"/>
                <a:gd name="connsiteX2" fmla="*/ 933711 w 933711"/>
                <a:gd name="connsiteY2" fmla="*/ 5413375 h 5413375"/>
                <a:gd name="connsiteX3" fmla="*/ 0 w 933711"/>
                <a:gd name="connsiteY3" fmla="*/ 5413375 h 5413375"/>
                <a:gd name="connsiteX4" fmla="*/ 0 w 933711"/>
                <a:gd name="connsiteY4" fmla="*/ 0 h 541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711" h="5413375">
                  <a:moveTo>
                    <a:pt x="0" y="0"/>
                  </a:moveTo>
                  <a:lnTo>
                    <a:pt x="933711" y="0"/>
                  </a:lnTo>
                  <a:lnTo>
                    <a:pt x="933711" y="5413375"/>
                  </a:lnTo>
                  <a:lnTo>
                    <a:pt x="0" y="5413375"/>
                  </a:lnTo>
                  <a:lnTo>
                    <a:pt x="0" y="0"/>
                  </a:lnTo>
                  <a:close/>
                </a:path>
              </a:pathLst>
            </a:custGeom>
            <a:solidFill>
              <a:schemeClr val="accent2">
                <a:lumMod val="7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Measurable Outcomes </a:t>
              </a:r>
            </a:p>
          </p:txBody>
        </p:sp>
        <p:sp>
          <p:nvSpPr>
            <p:cNvPr id="9" name="Freeform: Shape 8">
              <a:extLst>
                <a:ext uri="{FF2B5EF4-FFF2-40B4-BE49-F238E27FC236}">
                  <a16:creationId xmlns:a16="http://schemas.microsoft.com/office/drawing/2014/main" id="{F2F47F0F-AABE-45B3-AAA7-BBF1390A5595}"/>
                </a:ext>
              </a:extLst>
            </p:cNvPr>
            <p:cNvSpPr/>
            <p:nvPr/>
          </p:nvSpPr>
          <p:spPr>
            <a:xfrm>
              <a:off x="2116626" y="1220624"/>
              <a:ext cx="9722947" cy="1668902"/>
            </a:xfrm>
            <a:custGeom>
              <a:avLst/>
              <a:gdLst>
                <a:gd name="connsiteX0" fmla="*/ 0 w 6907578"/>
                <a:gd name="connsiteY0" fmla="*/ 0 h 1668902"/>
                <a:gd name="connsiteX1" fmla="*/ 6907578 w 6907578"/>
                <a:gd name="connsiteY1" fmla="*/ 0 h 1668902"/>
                <a:gd name="connsiteX2" fmla="*/ 6907578 w 6907578"/>
                <a:gd name="connsiteY2" fmla="*/ 1668902 h 1668902"/>
                <a:gd name="connsiteX3" fmla="*/ 0 w 6907578"/>
                <a:gd name="connsiteY3" fmla="*/ 1668902 h 1668902"/>
                <a:gd name="connsiteX4" fmla="*/ 0 w 6907578"/>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578" h="1668902">
                  <a:moveTo>
                    <a:pt x="0" y="0"/>
                  </a:moveTo>
                  <a:lnTo>
                    <a:pt x="6907578" y="0"/>
                  </a:lnTo>
                  <a:lnTo>
                    <a:pt x="6907578"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lvl="0" indent="-342900" algn="l" defTabSz="1066800">
                <a:lnSpc>
                  <a:spcPct val="90000"/>
                </a:lnSpc>
                <a:spcBef>
                  <a:spcPct val="0"/>
                </a:spcBef>
                <a:spcAft>
                  <a:spcPct val="35000"/>
                </a:spcAft>
                <a:buFont typeface="Courier New" panose="02070309020205020404" pitchFamily="49" charset="0"/>
                <a:buChar char="o"/>
              </a:pPr>
              <a:endParaRPr lang="en-US" sz="2000" kern="1200" dirty="0"/>
            </a:p>
          </p:txBody>
        </p:sp>
        <p:sp>
          <p:nvSpPr>
            <p:cNvPr id="13" name="Freeform: Shape 12">
              <a:extLst>
                <a:ext uri="{FF2B5EF4-FFF2-40B4-BE49-F238E27FC236}">
                  <a16:creationId xmlns:a16="http://schemas.microsoft.com/office/drawing/2014/main" id="{89C12A4D-B20A-4B14-A71B-732CF3F1E769}"/>
                </a:ext>
              </a:extLst>
            </p:cNvPr>
            <p:cNvSpPr/>
            <p:nvPr/>
          </p:nvSpPr>
          <p:spPr>
            <a:xfrm>
              <a:off x="2008461" y="1137080"/>
              <a:ext cx="9722948" cy="1668902"/>
            </a:xfrm>
            <a:custGeom>
              <a:avLst/>
              <a:gdLst>
                <a:gd name="connsiteX0" fmla="*/ 0 w 8910430"/>
                <a:gd name="connsiteY0" fmla="*/ 0 h 1668902"/>
                <a:gd name="connsiteX1" fmla="*/ 8910430 w 8910430"/>
                <a:gd name="connsiteY1" fmla="*/ 0 h 1668902"/>
                <a:gd name="connsiteX2" fmla="*/ 8910430 w 8910430"/>
                <a:gd name="connsiteY2" fmla="*/ 1668902 h 1668902"/>
                <a:gd name="connsiteX3" fmla="*/ 0 w 8910430"/>
                <a:gd name="connsiteY3" fmla="*/ 1668902 h 1668902"/>
                <a:gd name="connsiteX4" fmla="*/ 0 w 8910430"/>
                <a:gd name="connsiteY4" fmla="*/ 0 h 1668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0430" h="1668902">
                  <a:moveTo>
                    <a:pt x="0" y="0"/>
                  </a:moveTo>
                  <a:lnTo>
                    <a:pt x="8910430" y="0"/>
                  </a:lnTo>
                  <a:lnTo>
                    <a:pt x="8910430" y="1668902"/>
                  </a:lnTo>
                  <a:lnTo>
                    <a:pt x="0" y="1668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342900" lvl="0" indent="-342900" algn="l" defTabSz="1066800">
                <a:lnSpc>
                  <a:spcPct val="90000"/>
                </a:lnSpc>
                <a:spcBef>
                  <a:spcPct val="0"/>
                </a:spcBef>
                <a:spcAft>
                  <a:spcPct val="35000"/>
                </a:spcAft>
                <a:buFont typeface="Courier New" panose="02070309020205020404" pitchFamily="49" charset="0"/>
                <a:buChar char="o"/>
              </a:pPr>
              <a:r>
                <a:rPr lang="en-US" sz="2400" b="1" i="1" kern="1200" dirty="0"/>
                <a:t>Sustained and Sustainable Impacts</a:t>
              </a:r>
            </a:p>
            <a:p>
              <a:pPr marL="0" lvl="0" indent="0" algn="l" defTabSz="1066800">
                <a:lnSpc>
                  <a:spcPct val="90000"/>
                </a:lnSpc>
                <a:spcBef>
                  <a:spcPct val="0"/>
                </a:spcBef>
                <a:spcAft>
                  <a:spcPct val="35000"/>
                </a:spcAft>
                <a:buNone/>
              </a:pPr>
              <a:r>
                <a:rPr lang="en-US" sz="2000" kern="1200" dirty="0"/>
                <a:t>How will the project’s outcomes and its activities have long-term impacts, and how will these be sustained beyond the lifetime of the award, as appropriate? Are the sustainability approaches following well-established models?</a:t>
              </a:r>
            </a:p>
            <a:p>
              <a:pPr marL="0" lvl="0" indent="0" algn="l" defTabSz="1066800">
                <a:lnSpc>
                  <a:spcPct val="90000"/>
                </a:lnSpc>
                <a:spcBef>
                  <a:spcPct val="0"/>
                </a:spcBef>
                <a:spcAft>
                  <a:spcPct val="35000"/>
                </a:spcAft>
                <a:buNone/>
              </a:pPr>
              <a:endParaRPr lang="en-US" sz="1700" kern="1200" dirty="0"/>
            </a:p>
            <a:p>
              <a:pPr marL="0" lvl="0" indent="0" algn="l" defTabSz="1066800">
                <a:lnSpc>
                  <a:spcPct val="90000"/>
                </a:lnSpc>
                <a:spcBef>
                  <a:spcPct val="0"/>
                </a:spcBef>
                <a:spcAft>
                  <a:spcPct val="35000"/>
                </a:spcAft>
                <a:buNone/>
              </a:pPr>
              <a:endParaRPr lang="en-US" sz="1700" kern="1200" dirty="0"/>
            </a:p>
          </p:txBody>
        </p:sp>
        <p:sp>
          <p:nvSpPr>
            <p:cNvPr id="14" name="Straight Connector 13">
              <a:extLst>
                <a:ext uri="{FF2B5EF4-FFF2-40B4-BE49-F238E27FC236}">
                  <a16:creationId xmlns:a16="http://schemas.microsoft.com/office/drawing/2014/main" id="{279C6D59-B18B-4361-861D-00F8628C6765}"/>
                </a:ext>
              </a:extLst>
            </p:cNvPr>
            <p:cNvSpPr/>
            <p:nvPr/>
          </p:nvSpPr>
          <p:spPr>
            <a:xfrm>
              <a:off x="1984636" y="6453786"/>
              <a:ext cx="985493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6" name="Title 3">
            <a:extLst>
              <a:ext uri="{FF2B5EF4-FFF2-40B4-BE49-F238E27FC236}">
                <a16:creationId xmlns:a16="http://schemas.microsoft.com/office/drawing/2014/main" id="{6A5C666B-6A71-C44D-8AF1-0094F556B1D9}"/>
              </a:ext>
            </a:extLst>
          </p:cNvPr>
          <p:cNvSpPr txBox="1">
            <a:spLocks noGrp="1"/>
          </p:cNvSpPr>
          <p:nvPr>
            <p:ph type="title" idx="4294967295"/>
          </p:nvPr>
        </p:nvSpPr>
        <p:spPr>
          <a:xfrm>
            <a:off x="1050925" y="-127070"/>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CICI Specific Criteria</a:t>
            </a:r>
          </a:p>
        </p:txBody>
      </p:sp>
      <p:sp>
        <p:nvSpPr>
          <p:cNvPr id="3" name="Slide Number Placeholder 2">
            <a:extLst>
              <a:ext uri="{FF2B5EF4-FFF2-40B4-BE49-F238E27FC236}">
                <a16:creationId xmlns:a16="http://schemas.microsoft.com/office/drawing/2014/main" id="{AF300055-D437-4E41-BDEE-ADD170D28D89}"/>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45995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B53B26-0EEB-A64D-87D9-6DCDB63F9A70}"/>
              </a:ext>
            </a:extLst>
          </p:cNvPr>
          <p:cNvSpPr txBox="1">
            <a:spLocks noGrp="1"/>
          </p:cNvSpPr>
          <p:nvPr>
            <p:ph type="title" idx="4294967295"/>
          </p:nvPr>
        </p:nvSpPr>
        <p:spPr>
          <a:xfrm>
            <a:off x="1141413" y="618518"/>
            <a:ext cx="9905998" cy="14785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CICI Schedule</a:t>
            </a:r>
          </a:p>
        </p:txBody>
      </p:sp>
      <p:sp>
        <p:nvSpPr>
          <p:cNvPr id="4" name="Subtitle 3"/>
          <p:cNvSpPr>
            <a:spLocks noGrp="1"/>
          </p:cNvSpPr>
          <p:nvPr>
            <p:ph type="subTitle" idx="1"/>
          </p:nvPr>
        </p:nvSpPr>
        <p:spPr>
          <a:xfrm>
            <a:off x="2289559" y="1853416"/>
            <a:ext cx="8518358" cy="4304714"/>
          </a:xfrm>
        </p:spPr>
        <p:txBody>
          <a:bodyPr>
            <a:normAutofit/>
          </a:bodyPr>
          <a:lstStyle/>
          <a:p>
            <a:pPr marL="342900" indent="-342900" algn="l">
              <a:buFont typeface="Arial" charset="0"/>
              <a:buChar char="•"/>
            </a:pPr>
            <a:r>
              <a:rPr lang="en-US" sz="3200" dirty="0">
                <a:solidFill>
                  <a:schemeClr val="tx1"/>
                </a:solidFill>
              </a:rPr>
              <a:t>Deadline for NSF 22-581</a:t>
            </a:r>
          </a:p>
          <a:p>
            <a:r>
              <a:rPr lang="en-US" sz="4000" i="1" dirty="0">
                <a:solidFill>
                  <a:schemeClr val="tx1"/>
                </a:solidFill>
              </a:rPr>
              <a:t>June 27</a:t>
            </a:r>
            <a:r>
              <a:rPr lang="en-US" sz="4000" dirty="0">
                <a:solidFill>
                  <a:schemeClr val="tx1"/>
                </a:solidFill>
              </a:rPr>
              <a:t>, 2022</a:t>
            </a:r>
            <a:endParaRPr lang="en-US" sz="3200" dirty="0">
              <a:solidFill>
                <a:schemeClr val="tx1"/>
              </a:solidFill>
            </a:endParaRPr>
          </a:p>
          <a:p>
            <a:pPr marL="342900" indent="-342900" algn="l">
              <a:buFont typeface="Arial" charset="0"/>
              <a:buChar char="•"/>
            </a:pPr>
            <a:r>
              <a:rPr lang="en-US" sz="3200" b="1" dirty="0">
                <a:solidFill>
                  <a:schemeClr val="tx1"/>
                </a:solidFill>
              </a:rPr>
              <a:t>Schedule:</a:t>
            </a:r>
          </a:p>
          <a:p>
            <a:pPr lvl="2" algn="l"/>
            <a:r>
              <a:rPr lang="en-US" sz="2800" dirty="0">
                <a:solidFill>
                  <a:schemeClr val="tx1"/>
                </a:solidFill>
              </a:rPr>
              <a:t>NSF targets a 6-month dwell time</a:t>
            </a:r>
          </a:p>
        </p:txBody>
      </p:sp>
      <p:sp>
        <p:nvSpPr>
          <p:cNvPr id="2" name="Slide Number Placeholder 1">
            <a:extLst>
              <a:ext uri="{FF2B5EF4-FFF2-40B4-BE49-F238E27FC236}">
                <a16:creationId xmlns:a16="http://schemas.microsoft.com/office/drawing/2014/main" id="{FA02C93F-A640-3348-B0D9-190CCCE842B4}"/>
              </a:ext>
            </a:extLst>
          </p:cNvPr>
          <p:cNvSpPr>
            <a:spLocks noGrp="1"/>
          </p:cNvSpPr>
          <p:nvPr>
            <p:ph type="sldNum" sz="quarter" idx="12"/>
          </p:nvPr>
        </p:nvSpPr>
        <p:spPr/>
        <p:txBody>
          <a:bodyPr/>
          <a:lstStyle/>
          <a:p>
            <a:fld id="{1403A9F4-2153-4E30-848A-357EB84591DA}" type="slidenum">
              <a:rPr lang="en-US" smtClean="0"/>
              <a:t>24</a:t>
            </a:fld>
            <a:endParaRPr lang="en-US"/>
          </a:p>
        </p:txBody>
      </p:sp>
    </p:spTree>
    <p:extLst>
      <p:ext uri="{BB962C8B-B14F-4D97-AF65-F5344CB8AC3E}">
        <p14:creationId xmlns:p14="http://schemas.microsoft.com/office/powerpoint/2010/main" val="368150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solidFill>
                  <a:schemeClr val="tx1">
                    <a:lumMod val="65000"/>
                  </a:schemeClr>
                </a:solidFill>
              </a:rPr>
              <a:t>Introduce CICI program and objectives</a:t>
            </a:r>
          </a:p>
          <a:p>
            <a:r>
              <a:rPr lang="en-US" dirty="0">
                <a:solidFill>
                  <a:schemeClr val="tx1">
                    <a:lumMod val="65000"/>
                  </a:schemeClr>
                </a:solidFill>
              </a:rPr>
              <a:t>Detail NSF 22-581 solicitation and changes</a:t>
            </a:r>
          </a:p>
          <a:p>
            <a:r>
              <a:rPr lang="en-US" dirty="0">
                <a:solidFill>
                  <a:schemeClr val="tx1">
                    <a:lumMod val="65000"/>
                  </a:schemeClr>
                </a:solidFill>
              </a:rPr>
              <a:t>Help ensure high-quality proposals aligned with program</a:t>
            </a:r>
          </a:p>
          <a:p>
            <a:r>
              <a:rPr lang="en-US" dirty="0"/>
              <a:t>Answer questions from audience</a:t>
            </a:r>
          </a:p>
          <a:p>
            <a:endParaRPr lang="en-US" dirty="0"/>
          </a:p>
        </p:txBody>
      </p:sp>
      <p:sp>
        <p:nvSpPr>
          <p:cNvPr id="5" name="Slide Number Placeholder 4">
            <a:extLst>
              <a:ext uri="{FF2B5EF4-FFF2-40B4-BE49-F238E27FC236}">
                <a16:creationId xmlns:a16="http://schemas.microsoft.com/office/drawing/2014/main" id="{7B63BF4E-2AFD-0E48-9FF1-029D15412D6E}"/>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03057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5632"/>
            <a:ext cx="9905998" cy="1478570"/>
          </a:xfrm>
        </p:spPr>
        <p:txBody>
          <a:bodyPr>
            <a:normAutofit/>
          </a:bodyPr>
          <a:lstStyle/>
          <a:p>
            <a:pPr algn="ctr"/>
            <a:r>
              <a:rPr lang="en-US" b="1" dirty="0"/>
              <a:t>Thank you!</a:t>
            </a:r>
          </a:p>
        </p:txBody>
      </p:sp>
      <p:sp>
        <p:nvSpPr>
          <p:cNvPr id="5" name="Content Placeholder 4">
            <a:extLst>
              <a:ext uri="{FF2B5EF4-FFF2-40B4-BE49-F238E27FC236}">
                <a16:creationId xmlns:a16="http://schemas.microsoft.com/office/drawing/2014/main" id="{DD6C557F-DA34-4C79-9C6F-144F8E5E2380}"/>
              </a:ext>
            </a:extLst>
          </p:cNvPr>
          <p:cNvSpPr>
            <a:spLocks noGrp="1"/>
          </p:cNvSpPr>
          <p:nvPr>
            <p:ph idx="1"/>
          </p:nvPr>
        </p:nvSpPr>
        <p:spPr/>
        <p:txBody>
          <a:bodyPr>
            <a:normAutofit/>
          </a:bodyPr>
          <a:lstStyle/>
          <a:p>
            <a:pPr marL="0" indent="0">
              <a:buNone/>
            </a:pPr>
            <a:r>
              <a:rPr lang="en-US" sz="2800" dirty="0"/>
              <a:t>Questions?</a:t>
            </a:r>
            <a:br>
              <a:rPr lang="en-US" sz="2800" dirty="0"/>
            </a:br>
            <a:br>
              <a:rPr lang="en-US" sz="2800" dirty="0"/>
            </a:br>
            <a:r>
              <a:rPr lang="en-US" sz="2800" dirty="0"/>
              <a:t>During Webinar: Via Zoom Q&amp;A</a:t>
            </a:r>
            <a:br>
              <a:rPr lang="en-US" sz="2800" dirty="0"/>
            </a:br>
            <a:br>
              <a:rPr lang="en-US" sz="2800" dirty="0"/>
            </a:br>
            <a:r>
              <a:rPr lang="en-US" sz="2800" dirty="0"/>
              <a:t>Anytime: </a:t>
            </a:r>
            <a:r>
              <a:rPr lang="en-US" sz="2800" dirty="0">
                <a:latin typeface="Courier" pitchFamily="2" charset="0"/>
              </a:rPr>
              <a:t>{</a:t>
            </a:r>
            <a:r>
              <a:rPr lang="en-US" sz="2800" dirty="0" err="1">
                <a:latin typeface="Courier" pitchFamily="2" charset="0"/>
              </a:rPr>
              <a:t>rbeverly,kthompso</a:t>
            </a:r>
            <a:r>
              <a:rPr lang="en-US" sz="2800" dirty="0">
                <a:latin typeface="Courier" pitchFamily="2" charset="0"/>
              </a:rPr>
              <a:t>}@</a:t>
            </a:r>
            <a:r>
              <a:rPr lang="en-US" sz="2800" dirty="0" err="1">
                <a:latin typeface="Courier" pitchFamily="2" charset="0"/>
              </a:rPr>
              <a:t>nsf.gov</a:t>
            </a:r>
            <a:endParaRPr lang="en-US" sz="2800" dirty="0">
              <a:latin typeface="Courier" pitchFamily="2" charset="0"/>
            </a:endParaRPr>
          </a:p>
        </p:txBody>
      </p:sp>
      <p:sp>
        <p:nvSpPr>
          <p:cNvPr id="3" name="Slide Number Placeholder 2">
            <a:extLst>
              <a:ext uri="{FF2B5EF4-FFF2-40B4-BE49-F238E27FC236}">
                <a16:creationId xmlns:a16="http://schemas.microsoft.com/office/drawing/2014/main" id="{DAC686A5-DCDD-2E47-9996-FFB96059D4B8}"/>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13033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C4F-234A-4C4F-9ABD-A9B9BF1FE535}"/>
              </a:ext>
            </a:extLst>
          </p:cNvPr>
          <p:cNvSpPr>
            <a:spLocks noGrp="1"/>
          </p:cNvSpPr>
          <p:nvPr>
            <p:ph type="title"/>
          </p:nvPr>
        </p:nvSpPr>
        <p:spPr/>
        <p:txBody>
          <a:bodyPr/>
          <a:lstStyle/>
          <a:p>
            <a:r>
              <a:rPr lang="en-US" dirty="0"/>
              <a:t>Webinar Goals</a:t>
            </a:r>
          </a:p>
        </p:txBody>
      </p:sp>
      <p:sp>
        <p:nvSpPr>
          <p:cNvPr id="3" name="Content Placeholder 2">
            <a:extLst>
              <a:ext uri="{FF2B5EF4-FFF2-40B4-BE49-F238E27FC236}">
                <a16:creationId xmlns:a16="http://schemas.microsoft.com/office/drawing/2014/main" id="{AC6C4224-E5CC-1242-A4EB-72711E9A915B}"/>
              </a:ext>
            </a:extLst>
          </p:cNvPr>
          <p:cNvSpPr>
            <a:spLocks noGrp="1"/>
          </p:cNvSpPr>
          <p:nvPr>
            <p:ph idx="1"/>
          </p:nvPr>
        </p:nvSpPr>
        <p:spPr/>
        <p:txBody>
          <a:bodyPr/>
          <a:lstStyle/>
          <a:p>
            <a:r>
              <a:rPr lang="en-US" dirty="0"/>
              <a:t>Introduce CICI program and objectives</a:t>
            </a:r>
          </a:p>
          <a:p>
            <a:r>
              <a:rPr lang="en-US" dirty="0">
                <a:solidFill>
                  <a:schemeClr val="tx1">
                    <a:lumMod val="65000"/>
                  </a:schemeClr>
                </a:solidFill>
              </a:rPr>
              <a:t>Detail NSF 22-581 solicitation and changes</a:t>
            </a:r>
          </a:p>
          <a:p>
            <a:r>
              <a:rPr lang="en-US" dirty="0">
                <a:solidFill>
                  <a:schemeClr val="tx1">
                    <a:lumMod val="65000"/>
                  </a:schemeClr>
                </a:solidFill>
              </a:rPr>
              <a:t>Help ensure high-quality proposals aligned with program</a:t>
            </a:r>
          </a:p>
          <a:p>
            <a:r>
              <a:rPr lang="en-US" dirty="0">
                <a:solidFill>
                  <a:schemeClr val="tx1">
                    <a:lumMod val="65000"/>
                  </a:schemeClr>
                </a:solidFill>
              </a:rPr>
              <a:t>Answer questions from audience</a:t>
            </a:r>
          </a:p>
          <a:p>
            <a:endParaRPr lang="en-US" dirty="0"/>
          </a:p>
        </p:txBody>
      </p:sp>
      <p:sp>
        <p:nvSpPr>
          <p:cNvPr id="5" name="Slide Number Placeholder 4">
            <a:extLst>
              <a:ext uri="{FF2B5EF4-FFF2-40B4-BE49-F238E27FC236}">
                <a16:creationId xmlns:a16="http://schemas.microsoft.com/office/drawing/2014/main" id="{A8D615AF-9A4D-6545-9754-7C311C08F155}"/>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01105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9727-9D63-404C-AA5E-99D815294E4D}"/>
              </a:ext>
            </a:extLst>
          </p:cNvPr>
          <p:cNvSpPr>
            <a:spLocks noGrp="1"/>
          </p:cNvSpPr>
          <p:nvPr>
            <p:ph type="title"/>
          </p:nvPr>
        </p:nvSpPr>
        <p:spPr/>
        <p:txBody>
          <a:bodyPr/>
          <a:lstStyle/>
          <a:p>
            <a:r>
              <a:rPr lang="en-US" dirty="0"/>
              <a:t>Orientation: OAC and Scientific Cyberinfrastructure</a:t>
            </a:r>
          </a:p>
        </p:txBody>
      </p:sp>
      <p:sp>
        <p:nvSpPr>
          <p:cNvPr id="3" name="Content Placeholder 2">
            <a:extLst>
              <a:ext uri="{FF2B5EF4-FFF2-40B4-BE49-F238E27FC236}">
                <a16:creationId xmlns:a16="http://schemas.microsoft.com/office/drawing/2014/main" id="{8D9312BE-0D09-8C43-99F4-955C3EED54C9}"/>
              </a:ext>
            </a:extLst>
          </p:cNvPr>
          <p:cNvSpPr>
            <a:spLocks noGrp="1"/>
          </p:cNvSpPr>
          <p:nvPr>
            <p:ph idx="1"/>
          </p:nvPr>
        </p:nvSpPr>
        <p:spPr/>
        <p:txBody>
          <a:bodyPr>
            <a:normAutofit fontScale="92500" lnSpcReduction="10000"/>
          </a:bodyPr>
          <a:lstStyle/>
          <a:p>
            <a:r>
              <a:rPr lang="en-US" sz="2800" b="1" dirty="0"/>
              <a:t>Office of Advanced Cyberinfrastructure</a:t>
            </a:r>
            <a:r>
              <a:rPr lang="en-US" sz="2800" dirty="0"/>
              <a:t>: Supports and coordinates the development, acquisition and provisioning of state-of-the-art cyberinfrastructure resources, tools and services essential to the advancement and transformation of science and engineering.</a:t>
            </a:r>
          </a:p>
          <a:p>
            <a:endParaRPr lang="en-US" sz="2800" dirty="0"/>
          </a:p>
          <a:p>
            <a:r>
              <a:rPr lang="en-US" sz="2800" b="1" dirty="0"/>
              <a:t>Cyberinfrastructure</a:t>
            </a:r>
            <a:r>
              <a:rPr lang="en-US" sz="2800" dirty="0"/>
              <a:t>: Computation, data, software, networking and workforce to facilitate scientific discovery and innovation.</a:t>
            </a:r>
          </a:p>
        </p:txBody>
      </p:sp>
      <p:sp>
        <p:nvSpPr>
          <p:cNvPr id="5" name="Slide Number Placeholder 4">
            <a:extLst>
              <a:ext uri="{FF2B5EF4-FFF2-40B4-BE49-F238E27FC236}">
                <a16:creationId xmlns:a16="http://schemas.microsoft.com/office/drawing/2014/main" id="{9A02C9FE-2157-624A-9A8A-7B15E59F137C}"/>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8516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8741-BAEB-DF43-B6FB-DA85E9ABCBEB}"/>
              </a:ext>
            </a:extLst>
          </p:cNvPr>
          <p:cNvSpPr>
            <a:spLocks noGrp="1"/>
          </p:cNvSpPr>
          <p:nvPr>
            <p:ph type="title"/>
          </p:nvPr>
        </p:nvSpPr>
        <p:spPr>
          <a:xfrm>
            <a:off x="1141413" y="143737"/>
            <a:ext cx="9905998" cy="1478570"/>
          </a:xfrm>
        </p:spPr>
        <p:txBody>
          <a:bodyPr/>
          <a:lstStyle/>
          <a:p>
            <a:r>
              <a:rPr lang="en-US" dirty="0"/>
              <a:t>OAC: Enable Diverse Range of Science</a:t>
            </a:r>
          </a:p>
        </p:txBody>
      </p:sp>
      <p:sp>
        <p:nvSpPr>
          <p:cNvPr id="3" name="TextBox 2">
            <a:extLst>
              <a:ext uri="{FF2B5EF4-FFF2-40B4-BE49-F238E27FC236}">
                <a16:creationId xmlns:a16="http://schemas.microsoft.com/office/drawing/2014/main" id="{54E36780-FC45-A545-959A-FDCC0A9FB19D}"/>
              </a:ext>
            </a:extLst>
          </p:cNvPr>
          <p:cNvSpPr txBox="1"/>
          <p:nvPr/>
        </p:nvSpPr>
        <p:spPr>
          <a:xfrm>
            <a:off x="828675" y="1337475"/>
            <a:ext cx="1638590" cy="307777"/>
          </a:xfrm>
          <a:prstGeom prst="rect">
            <a:avLst/>
          </a:prstGeom>
          <a:noFill/>
        </p:spPr>
        <p:txBody>
          <a:bodyPr wrap="none" rtlCol="0">
            <a:spAutoFit/>
          </a:bodyPr>
          <a:lstStyle/>
          <a:p>
            <a:r>
              <a:rPr lang="en-US" sz="1400" dirty="0"/>
              <a:t>Quantum Computing</a:t>
            </a:r>
          </a:p>
        </p:txBody>
      </p:sp>
      <p:pic>
        <p:nvPicPr>
          <p:cNvPr id="4" name="Picture 3" descr="Image of a quantum computer">
            <a:extLst>
              <a:ext uri="{FF2B5EF4-FFF2-40B4-BE49-F238E27FC236}">
                <a16:creationId xmlns:a16="http://schemas.microsoft.com/office/drawing/2014/main" id="{8F3D8966-1CBC-F246-8E5D-CE0DF2519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675" y="1647825"/>
            <a:ext cx="2637488" cy="1507400"/>
          </a:xfrm>
          <a:prstGeom prst="rect">
            <a:avLst/>
          </a:prstGeom>
        </p:spPr>
      </p:pic>
      <p:sp>
        <p:nvSpPr>
          <p:cNvPr id="12" name="TextBox 11">
            <a:extLst>
              <a:ext uri="{FF2B5EF4-FFF2-40B4-BE49-F238E27FC236}">
                <a16:creationId xmlns:a16="http://schemas.microsoft.com/office/drawing/2014/main" id="{4A9C9470-14B2-1248-ABBA-E7FD6BBEB8C1}"/>
              </a:ext>
            </a:extLst>
          </p:cNvPr>
          <p:cNvSpPr txBox="1"/>
          <p:nvPr/>
        </p:nvSpPr>
        <p:spPr>
          <a:xfrm>
            <a:off x="3767626" y="1361859"/>
            <a:ext cx="471604" cy="307777"/>
          </a:xfrm>
          <a:prstGeom prst="rect">
            <a:avLst/>
          </a:prstGeom>
          <a:noFill/>
        </p:spPr>
        <p:txBody>
          <a:bodyPr wrap="none" rtlCol="0">
            <a:spAutoFit/>
          </a:bodyPr>
          <a:lstStyle/>
          <a:p>
            <a:r>
              <a:rPr lang="en-US" sz="1400" dirty="0"/>
              <a:t>LHC</a:t>
            </a:r>
            <a:endParaRPr lang="en-US" dirty="0"/>
          </a:p>
        </p:txBody>
      </p:sp>
      <p:pic>
        <p:nvPicPr>
          <p:cNvPr id="7" name="Picture 6" descr="Image of men in the Large Hadron Collider (LHC)">
            <a:extLst>
              <a:ext uri="{FF2B5EF4-FFF2-40B4-BE49-F238E27FC236}">
                <a16:creationId xmlns:a16="http://schemas.microsoft.com/office/drawing/2014/main" id="{AF40CE96-34C3-F148-A0B1-34EBB9D761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574" y="1659732"/>
            <a:ext cx="2658655" cy="1495494"/>
          </a:xfrm>
          <a:prstGeom prst="rect">
            <a:avLst/>
          </a:prstGeom>
        </p:spPr>
      </p:pic>
      <p:sp>
        <p:nvSpPr>
          <p:cNvPr id="13" name="TextBox 12">
            <a:extLst>
              <a:ext uri="{FF2B5EF4-FFF2-40B4-BE49-F238E27FC236}">
                <a16:creationId xmlns:a16="http://schemas.microsoft.com/office/drawing/2014/main" id="{6EF235FD-9FA7-8B43-AA8A-2C0AF2EBAE6D}"/>
              </a:ext>
            </a:extLst>
          </p:cNvPr>
          <p:cNvSpPr txBox="1"/>
          <p:nvPr/>
        </p:nvSpPr>
        <p:spPr>
          <a:xfrm>
            <a:off x="734567" y="3070092"/>
            <a:ext cx="1494320" cy="307777"/>
          </a:xfrm>
          <a:prstGeom prst="rect">
            <a:avLst/>
          </a:prstGeom>
          <a:noFill/>
        </p:spPr>
        <p:txBody>
          <a:bodyPr wrap="none" rtlCol="0">
            <a:spAutoFit/>
          </a:bodyPr>
          <a:lstStyle/>
          <a:p>
            <a:r>
              <a:rPr lang="en-US" sz="1400" dirty="0"/>
              <a:t>Computational Bio</a:t>
            </a:r>
          </a:p>
        </p:txBody>
      </p:sp>
      <p:pic>
        <p:nvPicPr>
          <p:cNvPr id="5" name="Picture 4" descr="Illustration of DNA strands">
            <a:extLst>
              <a:ext uri="{FF2B5EF4-FFF2-40B4-BE49-F238E27FC236}">
                <a16:creationId xmlns:a16="http://schemas.microsoft.com/office/drawing/2014/main" id="{C30EF9DF-0B16-3046-A24B-6BC8D219B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5" y="3324225"/>
            <a:ext cx="2637488" cy="1483587"/>
          </a:xfrm>
          <a:prstGeom prst="rect">
            <a:avLst/>
          </a:prstGeom>
        </p:spPr>
      </p:pic>
      <p:sp>
        <p:nvSpPr>
          <p:cNvPr id="14" name="TextBox 13">
            <a:extLst>
              <a:ext uri="{FF2B5EF4-FFF2-40B4-BE49-F238E27FC236}">
                <a16:creationId xmlns:a16="http://schemas.microsoft.com/office/drawing/2014/main" id="{74FD295D-6814-FA49-B897-58B93F9DB188}"/>
              </a:ext>
            </a:extLst>
          </p:cNvPr>
          <p:cNvSpPr txBox="1"/>
          <p:nvPr/>
        </p:nvSpPr>
        <p:spPr>
          <a:xfrm>
            <a:off x="3749645" y="3090156"/>
            <a:ext cx="1374094" cy="307777"/>
          </a:xfrm>
          <a:prstGeom prst="rect">
            <a:avLst/>
          </a:prstGeom>
          <a:noFill/>
        </p:spPr>
        <p:txBody>
          <a:bodyPr wrap="none" rtlCol="0">
            <a:spAutoFit/>
          </a:bodyPr>
          <a:lstStyle/>
          <a:p>
            <a:r>
              <a:rPr lang="en-US" sz="1400" dirty="0"/>
              <a:t>Material Science</a:t>
            </a:r>
          </a:p>
        </p:txBody>
      </p:sp>
      <p:pic>
        <p:nvPicPr>
          <p:cNvPr id="8" name="Picture 7" descr="Image of atoms">
            <a:extLst>
              <a:ext uri="{FF2B5EF4-FFF2-40B4-BE49-F238E27FC236}">
                <a16:creationId xmlns:a16="http://schemas.microsoft.com/office/drawing/2014/main" id="{F7F21EAE-B697-1343-817D-546555C0A0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8574" y="3324225"/>
            <a:ext cx="2658655" cy="1446276"/>
          </a:xfrm>
          <a:prstGeom prst="rect">
            <a:avLst/>
          </a:prstGeom>
        </p:spPr>
      </p:pic>
      <p:sp>
        <p:nvSpPr>
          <p:cNvPr id="17" name="TextBox 16">
            <a:extLst>
              <a:ext uri="{FF2B5EF4-FFF2-40B4-BE49-F238E27FC236}">
                <a16:creationId xmlns:a16="http://schemas.microsoft.com/office/drawing/2014/main" id="{FDC4AFBA-0AFA-164C-8A33-A95BBB6D3F14}"/>
              </a:ext>
            </a:extLst>
          </p:cNvPr>
          <p:cNvSpPr txBox="1"/>
          <p:nvPr/>
        </p:nvSpPr>
        <p:spPr>
          <a:xfrm>
            <a:off x="730021" y="4706503"/>
            <a:ext cx="1046697" cy="307777"/>
          </a:xfrm>
          <a:prstGeom prst="rect">
            <a:avLst/>
          </a:prstGeom>
          <a:noFill/>
        </p:spPr>
        <p:txBody>
          <a:bodyPr wrap="none" rtlCol="0">
            <a:spAutoFit/>
          </a:bodyPr>
          <a:lstStyle/>
          <a:p>
            <a:r>
              <a:rPr lang="en-US" sz="1400" dirty="0"/>
              <a:t>Climatology</a:t>
            </a:r>
          </a:p>
        </p:txBody>
      </p:sp>
      <p:pic>
        <p:nvPicPr>
          <p:cNvPr id="6" name="Picture 5" descr="Image of an arctic research vessel">
            <a:extLst>
              <a:ext uri="{FF2B5EF4-FFF2-40B4-BE49-F238E27FC236}">
                <a16:creationId xmlns:a16="http://schemas.microsoft.com/office/drawing/2014/main" id="{04201612-5D2D-C04E-8E1A-EDC6F93ED4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675" y="4976812"/>
            <a:ext cx="2637488" cy="1500188"/>
          </a:xfrm>
          <a:prstGeom prst="rect">
            <a:avLst/>
          </a:prstGeom>
        </p:spPr>
      </p:pic>
      <p:sp>
        <p:nvSpPr>
          <p:cNvPr id="16" name="TextBox 15">
            <a:extLst>
              <a:ext uri="{FF2B5EF4-FFF2-40B4-BE49-F238E27FC236}">
                <a16:creationId xmlns:a16="http://schemas.microsoft.com/office/drawing/2014/main" id="{7BE2EB50-3598-074E-8E0A-A24BFE007567}"/>
              </a:ext>
            </a:extLst>
          </p:cNvPr>
          <p:cNvSpPr txBox="1"/>
          <p:nvPr/>
        </p:nvSpPr>
        <p:spPr>
          <a:xfrm>
            <a:off x="3749645" y="4682119"/>
            <a:ext cx="1320811" cy="307777"/>
          </a:xfrm>
          <a:prstGeom prst="rect">
            <a:avLst/>
          </a:prstGeom>
          <a:noFill/>
        </p:spPr>
        <p:txBody>
          <a:bodyPr wrap="none" rtlCol="0">
            <a:spAutoFit/>
          </a:bodyPr>
          <a:lstStyle/>
          <a:p>
            <a:r>
              <a:rPr lang="en-US" sz="1400" dirty="0"/>
              <a:t>Evolutionary Bio</a:t>
            </a:r>
          </a:p>
        </p:txBody>
      </p:sp>
      <p:pic>
        <p:nvPicPr>
          <p:cNvPr id="9" name="Picture 8" descr="Computer generated image of a heart vessel">
            <a:extLst>
              <a:ext uri="{FF2B5EF4-FFF2-40B4-BE49-F238E27FC236}">
                <a16:creationId xmlns:a16="http://schemas.microsoft.com/office/drawing/2014/main" id="{FBD5E46D-455B-644F-8064-27E2A5178F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38574" y="4939501"/>
            <a:ext cx="2658655" cy="1537499"/>
          </a:xfrm>
          <a:prstGeom prst="rect">
            <a:avLst/>
          </a:prstGeom>
        </p:spPr>
      </p:pic>
      <p:sp>
        <p:nvSpPr>
          <p:cNvPr id="10" name="Content Placeholder 2">
            <a:extLst>
              <a:ext uri="{FF2B5EF4-FFF2-40B4-BE49-F238E27FC236}">
                <a16:creationId xmlns:a16="http://schemas.microsoft.com/office/drawing/2014/main" id="{05239A5B-105A-2D41-8D85-7FD88B311031}"/>
              </a:ext>
            </a:extLst>
          </p:cNvPr>
          <p:cNvSpPr txBox="1">
            <a:spLocks/>
          </p:cNvSpPr>
          <p:nvPr/>
        </p:nvSpPr>
        <p:spPr>
          <a:xfrm>
            <a:off x="6629401" y="1090246"/>
            <a:ext cx="5229224" cy="5386754"/>
          </a:xfrm>
          <a:prstGeom prst="rect">
            <a:avLst/>
          </a:prstGeom>
        </p:spPr>
        <p:txBody>
          <a:bodyPr anchor="ctr">
            <a:normAutofit fontScale="92500"/>
          </a:bodyPr>
          <a:lstStyle>
            <a:lvl1pPr marL="457182" indent="-457182" algn="l" defTabSz="609576" rtl="0" eaLnBrk="1" latinLnBrk="0" hangingPunct="1">
              <a:spcBef>
                <a:spcPct val="20000"/>
              </a:spcBef>
              <a:buClr>
                <a:srgbClr val="000090"/>
              </a:buClr>
              <a:buFont typeface="Wingdings" charset="2"/>
              <a:buChar char="§"/>
              <a:defRPr sz="3333" kern="1200">
                <a:solidFill>
                  <a:schemeClr val="tx1">
                    <a:lumMod val="85000"/>
                    <a:lumOff val="15000"/>
                  </a:schemeClr>
                </a:solidFill>
                <a:latin typeface="Arial"/>
                <a:ea typeface="+mn-ea"/>
                <a:cs typeface="Arial"/>
              </a:defRPr>
            </a:lvl1pPr>
            <a:lvl2pPr marL="990560" indent="-380985" algn="l" defTabSz="609576" rtl="0" eaLnBrk="1" latinLnBrk="0" hangingPunct="1">
              <a:spcBef>
                <a:spcPct val="20000"/>
              </a:spcBef>
              <a:buClr>
                <a:srgbClr val="000090"/>
              </a:buClr>
              <a:buFont typeface="Arial"/>
              <a:buChar char="•"/>
              <a:defRPr sz="2917" kern="1200">
                <a:solidFill>
                  <a:schemeClr val="tx1">
                    <a:lumMod val="85000"/>
                    <a:lumOff val="15000"/>
                  </a:schemeClr>
                </a:solidFill>
                <a:latin typeface="Arial"/>
                <a:ea typeface="+mn-ea"/>
                <a:cs typeface="Arial"/>
              </a:defRPr>
            </a:lvl2pPr>
            <a:lvl3pPr marL="1523939" indent="-304788" algn="l" defTabSz="609576" rtl="0" eaLnBrk="1" latinLnBrk="0" hangingPunct="1">
              <a:spcBef>
                <a:spcPct val="20000"/>
              </a:spcBef>
              <a:buFont typeface="Arial"/>
              <a:buChar char="•"/>
              <a:defRPr sz="2667" kern="1200">
                <a:solidFill>
                  <a:schemeClr val="tx1">
                    <a:lumMod val="85000"/>
                    <a:lumOff val="15000"/>
                  </a:schemeClr>
                </a:solidFill>
                <a:latin typeface="Arial"/>
                <a:ea typeface="+mn-ea"/>
                <a:cs typeface="Arial"/>
              </a:defRPr>
            </a:lvl3pPr>
            <a:lvl4pPr marL="2133515" indent="-304788" algn="l" defTabSz="609576" rtl="0" eaLnBrk="1" latinLnBrk="0" hangingPunct="1">
              <a:spcBef>
                <a:spcPct val="20000"/>
              </a:spcBef>
              <a:buFont typeface="Arial"/>
              <a:buChar char="–"/>
              <a:defRPr sz="2417" kern="1200">
                <a:solidFill>
                  <a:schemeClr val="tx1">
                    <a:lumMod val="85000"/>
                    <a:lumOff val="15000"/>
                  </a:schemeClr>
                </a:solidFill>
                <a:latin typeface="Arial"/>
                <a:ea typeface="+mn-ea"/>
                <a:cs typeface="Arial"/>
              </a:defRPr>
            </a:lvl4pPr>
            <a:lvl5pPr marL="2743090" indent="-304788" algn="l" defTabSz="609576" rtl="0" eaLnBrk="1" latinLnBrk="0" hangingPunct="1">
              <a:spcBef>
                <a:spcPct val="20000"/>
              </a:spcBef>
              <a:buFont typeface="Arial"/>
              <a:buChar char="»"/>
              <a:defRPr sz="2167" kern="1200">
                <a:solidFill>
                  <a:schemeClr val="tx1">
                    <a:lumMod val="85000"/>
                    <a:lumOff val="15000"/>
                  </a:schemeClr>
                </a:solidFill>
                <a:latin typeface="Arial"/>
                <a:ea typeface="+mn-ea"/>
                <a:cs typeface="Arial"/>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90000"/>
              </a:lnSpc>
              <a:buNone/>
            </a:pPr>
            <a:r>
              <a:rPr lang="en-US" sz="3000" dirty="0">
                <a:latin typeface="+mn-lt"/>
                <a:ea typeface="ＭＳ Ｐゴシック" charset="0"/>
                <a:cs typeface="ＭＳ Ｐゴシック" charset="0"/>
              </a:rPr>
              <a:t>Significant Challenges:</a:t>
            </a:r>
          </a:p>
          <a:p>
            <a:pPr>
              <a:lnSpc>
                <a:spcPct val="90000"/>
              </a:lnSpc>
            </a:pPr>
            <a:r>
              <a:rPr lang="en-US" sz="2600" b="1" dirty="0">
                <a:latin typeface="Arial" panose="020B0604020202020204" pitchFamily="34" charset="0"/>
                <a:ea typeface="ＭＳ Ｐゴシック" charset="0"/>
                <a:cs typeface="Arial" panose="020B0604020202020204" pitchFamily="34" charset="0"/>
              </a:rPr>
              <a:t>Large instruments </a:t>
            </a:r>
            <a:r>
              <a:rPr lang="en-US" sz="2600" dirty="0">
                <a:latin typeface="Arial" panose="020B0604020202020204" pitchFamily="34" charset="0"/>
                <a:ea typeface="ＭＳ Ｐゴシック" charset="0"/>
                <a:cs typeface="Arial" panose="020B0604020202020204" pitchFamily="34" charset="0"/>
              </a:rPr>
              <a:t>producing</a:t>
            </a:r>
          </a:p>
          <a:p>
            <a:pPr>
              <a:lnSpc>
                <a:spcPct val="90000"/>
              </a:lnSpc>
            </a:pPr>
            <a:r>
              <a:rPr lang="en-US" sz="2600" b="1" dirty="0">
                <a:latin typeface="Arial" panose="020B0604020202020204" pitchFamily="34" charset="0"/>
                <a:ea typeface="ＭＳ Ｐゴシック" charset="0"/>
                <a:cs typeface="Arial" panose="020B0604020202020204" pitchFamily="34" charset="0"/>
              </a:rPr>
              <a:t>Big data </a:t>
            </a:r>
            <a:r>
              <a:rPr lang="en-US" sz="2600" dirty="0">
                <a:latin typeface="Arial" panose="020B0604020202020204" pitchFamily="34" charset="0"/>
                <a:ea typeface="ＭＳ Ｐゴシック" charset="0"/>
                <a:cs typeface="Arial" panose="020B0604020202020204" pitchFamily="34" charset="0"/>
              </a:rPr>
              <a:t>requiring</a:t>
            </a:r>
          </a:p>
          <a:p>
            <a:pPr>
              <a:lnSpc>
                <a:spcPct val="90000"/>
              </a:lnSpc>
            </a:pPr>
            <a:r>
              <a:rPr lang="en-US" sz="2600" b="1" dirty="0">
                <a:latin typeface="Arial" panose="020B0604020202020204" pitchFamily="34" charset="0"/>
                <a:ea typeface="ＭＳ Ｐゴシック" charset="0"/>
                <a:cs typeface="Arial" panose="020B0604020202020204" pitchFamily="34" charset="0"/>
              </a:rPr>
              <a:t>Big compute </a:t>
            </a:r>
            <a:r>
              <a:rPr lang="en-US" sz="2600" dirty="0">
                <a:latin typeface="Arial" panose="020B0604020202020204" pitchFamily="34" charset="0"/>
                <a:ea typeface="ＭＳ Ｐゴシック" charset="0"/>
                <a:cs typeface="Arial" panose="020B0604020202020204" pitchFamily="34" charset="0"/>
              </a:rPr>
              <a:t>for </a:t>
            </a:r>
          </a:p>
          <a:p>
            <a:pPr>
              <a:lnSpc>
                <a:spcPct val="90000"/>
              </a:lnSpc>
            </a:pPr>
            <a:r>
              <a:rPr lang="en-US" sz="2600" b="1" dirty="0">
                <a:latin typeface="Arial" panose="020B0604020202020204" pitchFamily="34" charset="0"/>
                <a:ea typeface="ＭＳ Ｐゴシック" charset="0"/>
                <a:cs typeface="Arial" panose="020B0604020202020204" pitchFamily="34" charset="0"/>
              </a:rPr>
              <a:t>Highly collaborative </a:t>
            </a:r>
            <a:r>
              <a:rPr lang="en-US" sz="2600" dirty="0">
                <a:latin typeface="Arial" panose="020B0604020202020204" pitchFamily="34" charset="0"/>
                <a:ea typeface="ＭＳ Ｐゴシック" charset="0"/>
                <a:cs typeface="Arial" panose="020B0604020202020204" pitchFamily="34" charset="0"/>
              </a:rPr>
              <a:t>scientists in</a:t>
            </a:r>
          </a:p>
          <a:p>
            <a:pPr>
              <a:lnSpc>
                <a:spcPct val="90000"/>
              </a:lnSpc>
            </a:pPr>
            <a:r>
              <a:rPr lang="en-US" sz="2600" b="1" dirty="0">
                <a:latin typeface="Arial" panose="020B0604020202020204" pitchFamily="34" charset="0"/>
                <a:ea typeface="ＭＳ Ｐゴシック" charset="0"/>
                <a:cs typeface="Arial" panose="020B0604020202020204" pitchFamily="34" charset="0"/>
              </a:rPr>
              <a:t>Different specializations </a:t>
            </a:r>
            <a:r>
              <a:rPr lang="en-US" sz="2600" dirty="0">
                <a:latin typeface="Arial" panose="020B0604020202020204" pitchFamily="34" charset="0"/>
                <a:ea typeface="ＭＳ Ｐゴシック" charset="0"/>
                <a:cs typeface="Arial" panose="020B0604020202020204" pitchFamily="34" charset="0"/>
              </a:rPr>
              <a:t>across</a:t>
            </a:r>
          </a:p>
          <a:p>
            <a:pPr>
              <a:lnSpc>
                <a:spcPct val="90000"/>
              </a:lnSpc>
            </a:pPr>
            <a:r>
              <a:rPr lang="en-US" sz="2600" b="1" dirty="0">
                <a:latin typeface="Arial" panose="020B0604020202020204" pitchFamily="34" charset="0"/>
                <a:ea typeface="ＭＳ Ｐゴシック" charset="0"/>
                <a:cs typeface="Arial" panose="020B0604020202020204" pitchFamily="34" charset="0"/>
              </a:rPr>
              <a:t>Widely Distributed infrastructure </a:t>
            </a:r>
            <a:r>
              <a:rPr lang="en-US" sz="2600" dirty="0">
                <a:latin typeface="Arial" panose="020B0604020202020204" pitchFamily="34" charset="0"/>
                <a:ea typeface="ＭＳ Ｐゴシック" charset="0"/>
                <a:cs typeface="Arial" panose="020B0604020202020204" pitchFamily="34" charset="0"/>
              </a:rPr>
              <a:t>that must be</a:t>
            </a:r>
          </a:p>
          <a:p>
            <a:pPr>
              <a:lnSpc>
                <a:spcPct val="90000"/>
              </a:lnSpc>
            </a:pPr>
            <a:r>
              <a:rPr lang="en-US" sz="2600" b="1" dirty="0">
                <a:latin typeface="Arial" panose="020B0604020202020204" pitchFamily="34" charset="0"/>
                <a:ea typeface="ＭＳ Ｐゴシック" charset="0"/>
                <a:cs typeface="Arial" panose="020B0604020202020204" pitchFamily="34" charset="0"/>
              </a:rPr>
              <a:t>Available, </a:t>
            </a:r>
            <a:r>
              <a:rPr lang="en-US" sz="2600" dirty="0">
                <a:latin typeface="Arial" panose="020B0604020202020204" pitchFamily="34" charset="0"/>
                <a:ea typeface="ＭＳ Ｐゴシック" charset="0"/>
                <a:cs typeface="Arial" panose="020B0604020202020204" pitchFamily="34" charset="0"/>
              </a:rPr>
              <a:t>ensure</a:t>
            </a:r>
          </a:p>
          <a:p>
            <a:pPr>
              <a:lnSpc>
                <a:spcPct val="90000"/>
              </a:lnSpc>
            </a:pPr>
            <a:r>
              <a:rPr lang="en-US" sz="2600" b="1" dirty="0">
                <a:latin typeface="Arial" panose="020B0604020202020204" pitchFamily="34" charset="0"/>
                <a:ea typeface="ＭＳ Ｐゴシック" charset="0"/>
                <a:cs typeface="Arial" panose="020B0604020202020204" pitchFamily="34" charset="0"/>
              </a:rPr>
              <a:t>Workflow Integrity</a:t>
            </a:r>
            <a:r>
              <a:rPr lang="en-US" sz="2600" dirty="0">
                <a:latin typeface="Arial" panose="020B0604020202020204" pitchFamily="34" charset="0"/>
                <a:ea typeface="ＭＳ Ｐゴシック" charset="0"/>
                <a:cs typeface="Arial" panose="020B0604020202020204" pitchFamily="34" charset="0"/>
              </a:rPr>
              <a:t>, and be</a:t>
            </a:r>
          </a:p>
          <a:p>
            <a:pPr>
              <a:lnSpc>
                <a:spcPct val="90000"/>
              </a:lnSpc>
            </a:pPr>
            <a:r>
              <a:rPr lang="en-US" sz="2600" b="1" dirty="0">
                <a:latin typeface="Arial" panose="020B0604020202020204" pitchFamily="34" charset="0"/>
                <a:ea typeface="ＭＳ Ｐゴシック" charset="0"/>
                <a:cs typeface="Arial" panose="020B0604020202020204" pitchFamily="34" charset="0"/>
              </a:rPr>
              <a:t>Easy to use </a:t>
            </a:r>
            <a:r>
              <a:rPr lang="en-US" sz="2600" dirty="0">
                <a:latin typeface="Arial" panose="020B0604020202020204" pitchFamily="34" charset="0"/>
                <a:ea typeface="ＭＳ Ｐゴシック" charset="0"/>
                <a:cs typeface="Arial" panose="020B0604020202020204" pitchFamily="34" charset="0"/>
              </a:rPr>
              <a:t>while adhering to</a:t>
            </a:r>
          </a:p>
          <a:p>
            <a:pPr>
              <a:lnSpc>
                <a:spcPct val="90000"/>
              </a:lnSpc>
            </a:pPr>
            <a:r>
              <a:rPr lang="en-US" sz="2600" b="1" dirty="0">
                <a:latin typeface="Arial" panose="020B0604020202020204" pitchFamily="34" charset="0"/>
                <a:ea typeface="ＭＳ Ｐゴシック" charset="0"/>
                <a:cs typeface="Arial" panose="020B0604020202020204" pitchFamily="34" charset="0"/>
              </a:rPr>
              <a:t>Regulatory</a:t>
            </a:r>
            <a:r>
              <a:rPr lang="en-US" sz="2600" dirty="0">
                <a:latin typeface="Arial" panose="020B0604020202020204" pitchFamily="34" charset="0"/>
                <a:ea typeface="ＭＳ Ｐゴシック" charset="0"/>
                <a:cs typeface="Arial" panose="020B0604020202020204" pitchFamily="34" charset="0"/>
              </a:rPr>
              <a:t> or policy requirements</a:t>
            </a:r>
          </a:p>
        </p:txBody>
      </p:sp>
      <p:sp>
        <p:nvSpPr>
          <p:cNvPr id="11" name="Slide Number Placeholder 10">
            <a:extLst>
              <a:ext uri="{FF2B5EF4-FFF2-40B4-BE49-F238E27FC236}">
                <a16:creationId xmlns:a16="http://schemas.microsoft.com/office/drawing/2014/main" id="{FB1D62E8-9EF2-1547-8BCF-F2481D322F9F}"/>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4236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8741-BAEB-DF43-B6FB-DA85E9ABCBEB}"/>
              </a:ext>
            </a:extLst>
          </p:cNvPr>
          <p:cNvSpPr>
            <a:spLocks noGrp="1"/>
          </p:cNvSpPr>
          <p:nvPr>
            <p:ph type="title"/>
          </p:nvPr>
        </p:nvSpPr>
        <p:spPr>
          <a:xfrm>
            <a:off x="1141413" y="143737"/>
            <a:ext cx="9905998" cy="1478570"/>
          </a:xfrm>
        </p:spPr>
        <p:txBody>
          <a:bodyPr/>
          <a:lstStyle/>
          <a:p>
            <a:r>
              <a:rPr lang="en-US" dirty="0"/>
              <a:t>OAC: Enable Diverse Range of Science</a:t>
            </a:r>
          </a:p>
        </p:txBody>
      </p:sp>
      <p:sp>
        <p:nvSpPr>
          <p:cNvPr id="3" name="TextBox 2">
            <a:extLst>
              <a:ext uri="{FF2B5EF4-FFF2-40B4-BE49-F238E27FC236}">
                <a16:creationId xmlns:a16="http://schemas.microsoft.com/office/drawing/2014/main" id="{54E36780-FC45-A545-959A-FDCC0A9FB19D}"/>
              </a:ext>
            </a:extLst>
          </p:cNvPr>
          <p:cNvSpPr txBox="1"/>
          <p:nvPr/>
        </p:nvSpPr>
        <p:spPr>
          <a:xfrm>
            <a:off x="828675" y="1337475"/>
            <a:ext cx="1638590" cy="307777"/>
          </a:xfrm>
          <a:prstGeom prst="rect">
            <a:avLst/>
          </a:prstGeom>
          <a:noFill/>
        </p:spPr>
        <p:txBody>
          <a:bodyPr wrap="none" rtlCol="0">
            <a:spAutoFit/>
          </a:bodyPr>
          <a:lstStyle/>
          <a:p>
            <a:r>
              <a:rPr lang="en-US" sz="1400" dirty="0"/>
              <a:t>Quantum Computing</a:t>
            </a:r>
          </a:p>
        </p:txBody>
      </p:sp>
      <p:pic>
        <p:nvPicPr>
          <p:cNvPr id="4" name="Picture 3" descr="Image of a quantum computer">
            <a:extLst>
              <a:ext uri="{FF2B5EF4-FFF2-40B4-BE49-F238E27FC236}">
                <a16:creationId xmlns:a16="http://schemas.microsoft.com/office/drawing/2014/main" id="{8F3D8966-1CBC-F246-8E5D-CE0DF2519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675" y="1647825"/>
            <a:ext cx="2637488" cy="1507400"/>
          </a:xfrm>
          <a:prstGeom prst="rect">
            <a:avLst/>
          </a:prstGeom>
        </p:spPr>
      </p:pic>
      <p:sp>
        <p:nvSpPr>
          <p:cNvPr id="12" name="TextBox 11">
            <a:extLst>
              <a:ext uri="{FF2B5EF4-FFF2-40B4-BE49-F238E27FC236}">
                <a16:creationId xmlns:a16="http://schemas.microsoft.com/office/drawing/2014/main" id="{4A9C9470-14B2-1248-ABBA-E7FD6BBEB8C1}"/>
              </a:ext>
            </a:extLst>
          </p:cNvPr>
          <p:cNvSpPr txBox="1"/>
          <p:nvPr/>
        </p:nvSpPr>
        <p:spPr>
          <a:xfrm>
            <a:off x="3767626" y="1361859"/>
            <a:ext cx="471604" cy="307777"/>
          </a:xfrm>
          <a:prstGeom prst="rect">
            <a:avLst/>
          </a:prstGeom>
          <a:noFill/>
        </p:spPr>
        <p:txBody>
          <a:bodyPr wrap="none" rtlCol="0">
            <a:spAutoFit/>
          </a:bodyPr>
          <a:lstStyle/>
          <a:p>
            <a:r>
              <a:rPr lang="en-US" sz="1400" dirty="0"/>
              <a:t>LHC</a:t>
            </a:r>
            <a:endParaRPr lang="en-US" dirty="0"/>
          </a:p>
        </p:txBody>
      </p:sp>
      <p:pic>
        <p:nvPicPr>
          <p:cNvPr id="7" name="Picture 6" descr="Image of men in the Large Hadron Collider (LHC)">
            <a:extLst>
              <a:ext uri="{FF2B5EF4-FFF2-40B4-BE49-F238E27FC236}">
                <a16:creationId xmlns:a16="http://schemas.microsoft.com/office/drawing/2014/main" id="{AF40CE96-34C3-F148-A0B1-34EBB9D761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574" y="1659732"/>
            <a:ext cx="2658655" cy="1495494"/>
          </a:xfrm>
          <a:prstGeom prst="rect">
            <a:avLst/>
          </a:prstGeom>
        </p:spPr>
      </p:pic>
      <p:sp>
        <p:nvSpPr>
          <p:cNvPr id="13" name="TextBox 12">
            <a:extLst>
              <a:ext uri="{FF2B5EF4-FFF2-40B4-BE49-F238E27FC236}">
                <a16:creationId xmlns:a16="http://schemas.microsoft.com/office/drawing/2014/main" id="{6EF235FD-9FA7-8B43-AA8A-2C0AF2EBAE6D}"/>
              </a:ext>
            </a:extLst>
          </p:cNvPr>
          <p:cNvSpPr txBox="1"/>
          <p:nvPr/>
        </p:nvSpPr>
        <p:spPr>
          <a:xfrm>
            <a:off x="734567" y="3070092"/>
            <a:ext cx="1494320" cy="307777"/>
          </a:xfrm>
          <a:prstGeom prst="rect">
            <a:avLst/>
          </a:prstGeom>
          <a:noFill/>
        </p:spPr>
        <p:txBody>
          <a:bodyPr wrap="none" rtlCol="0">
            <a:spAutoFit/>
          </a:bodyPr>
          <a:lstStyle/>
          <a:p>
            <a:r>
              <a:rPr lang="en-US" sz="1400" dirty="0"/>
              <a:t>Computational Bio</a:t>
            </a:r>
          </a:p>
        </p:txBody>
      </p:sp>
      <p:pic>
        <p:nvPicPr>
          <p:cNvPr id="5" name="Picture 4" descr="Illustration of DNA strands">
            <a:extLst>
              <a:ext uri="{FF2B5EF4-FFF2-40B4-BE49-F238E27FC236}">
                <a16:creationId xmlns:a16="http://schemas.microsoft.com/office/drawing/2014/main" id="{C30EF9DF-0B16-3046-A24B-6BC8D219B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5" y="3324225"/>
            <a:ext cx="2637488" cy="1483587"/>
          </a:xfrm>
          <a:prstGeom prst="rect">
            <a:avLst/>
          </a:prstGeom>
        </p:spPr>
      </p:pic>
      <p:sp>
        <p:nvSpPr>
          <p:cNvPr id="14" name="TextBox 13">
            <a:extLst>
              <a:ext uri="{FF2B5EF4-FFF2-40B4-BE49-F238E27FC236}">
                <a16:creationId xmlns:a16="http://schemas.microsoft.com/office/drawing/2014/main" id="{74FD295D-6814-FA49-B897-58B93F9DB188}"/>
              </a:ext>
            </a:extLst>
          </p:cNvPr>
          <p:cNvSpPr txBox="1"/>
          <p:nvPr/>
        </p:nvSpPr>
        <p:spPr>
          <a:xfrm>
            <a:off x="3749645" y="3090156"/>
            <a:ext cx="1374094" cy="307777"/>
          </a:xfrm>
          <a:prstGeom prst="rect">
            <a:avLst/>
          </a:prstGeom>
          <a:noFill/>
        </p:spPr>
        <p:txBody>
          <a:bodyPr wrap="none" rtlCol="0">
            <a:spAutoFit/>
          </a:bodyPr>
          <a:lstStyle/>
          <a:p>
            <a:r>
              <a:rPr lang="en-US" sz="1400" dirty="0"/>
              <a:t>Material Science</a:t>
            </a:r>
          </a:p>
        </p:txBody>
      </p:sp>
      <p:pic>
        <p:nvPicPr>
          <p:cNvPr id="8" name="Picture 7" descr="Image of atoms">
            <a:extLst>
              <a:ext uri="{FF2B5EF4-FFF2-40B4-BE49-F238E27FC236}">
                <a16:creationId xmlns:a16="http://schemas.microsoft.com/office/drawing/2014/main" id="{F7F21EAE-B697-1343-817D-546555C0A0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8574" y="3324225"/>
            <a:ext cx="2658655" cy="1446276"/>
          </a:xfrm>
          <a:prstGeom prst="rect">
            <a:avLst/>
          </a:prstGeom>
        </p:spPr>
      </p:pic>
      <p:sp>
        <p:nvSpPr>
          <p:cNvPr id="17" name="TextBox 16">
            <a:extLst>
              <a:ext uri="{FF2B5EF4-FFF2-40B4-BE49-F238E27FC236}">
                <a16:creationId xmlns:a16="http://schemas.microsoft.com/office/drawing/2014/main" id="{FDC4AFBA-0AFA-164C-8A33-A95BBB6D3F14}"/>
              </a:ext>
            </a:extLst>
          </p:cNvPr>
          <p:cNvSpPr txBox="1"/>
          <p:nvPr/>
        </p:nvSpPr>
        <p:spPr>
          <a:xfrm>
            <a:off x="730021" y="4706503"/>
            <a:ext cx="1046697" cy="307777"/>
          </a:xfrm>
          <a:prstGeom prst="rect">
            <a:avLst/>
          </a:prstGeom>
          <a:noFill/>
        </p:spPr>
        <p:txBody>
          <a:bodyPr wrap="none" rtlCol="0">
            <a:spAutoFit/>
          </a:bodyPr>
          <a:lstStyle/>
          <a:p>
            <a:r>
              <a:rPr lang="en-US" sz="1400" dirty="0"/>
              <a:t>Climatology</a:t>
            </a:r>
          </a:p>
        </p:txBody>
      </p:sp>
      <p:pic>
        <p:nvPicPr>
          <p:cNvPr id="6" name="Picture 5" descr="Image of an arctic research vessel">
            <a:extLst>
              <a:ext uri="{FF2B5EF4-FFF2-40B4-BE49-F238E27FC236}">
                <a16:creationId xmlns:a16="http://schemas.microsoft.com/office/drawing/2014/main" id="{04201612-5D2D-C04E-8E1A-EDC6F93ED4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675" y="4976812"/>
            <a:ext cx="2637488" cy="1500188"/>
          </a:xfrm>
          <a:prstGeom prst="rect">
            <a:avLst/>
          </a:prstGeom>
        </p:spPr>
      </p:pic>
      <p:sp>
        <p:nvSpPr>
          <p:cNvPr id="16" name="TextBox 15">
            <a:extLst>
              <a:ext uri="{FF2B5EF4-FFF2-40B4-BE49-F238E27FC236}">
                <a16:creationId xmlns:a16="http://schemas.microsoft.com/office/drawing/2014/main" id="{7BE2EB50-3598-074E-8E0A-A24BFE007567}"/>
              </a:ext>
            </a:extLst>
          </p:cNvPr>
          <p:cNvSpPr txBox="1"/>
          <p:nvPr/>
        </p:nvSpPr>
        <p:spPr>
          <a:xfrm>
            <a:off x="3749645" y="4682119"/>
            <a:ext cx="1320811" cy="307777"/>
          </a:xfrm>
          <a:prstGeom prst="rect">
            <a:avLst/>
          </a:prstGeom>
          <a:noFill/>
        </p:spPr>
        <p:txBody>
          <a:bodyPr wrap="none" rtlCol="0">
            <a:spAutoFit/>
          </a:bodyPr>
          <a:lstStyle/>
          <a:p>
            <a:r>
              <a:rPr lang="en-US" sz="1400" dirty="0"/>
              <a:t>Evolutionary Bio</a:t>
            </a:r>
          </a:p>
        </p:txBody>
      </p:sp>
      <p:pic>
        <p:nvPicPr>
          <p:cNvPr id="9" name="Picture 8" descr="Computer generated image of a heart vessel">
            <a:extLst>
              <a:ext uri="{FF2B5EF4-FFF2-40B4-BE49-F238E27FC236}">
                <a16:creationId xmlns:a16="http://schemas.microsoft.com/office/drawing/2014/main" id="{FBD5E46D-455B-644F-8064-27E2A5178F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38574" y="4939501"/>
            <a:ext cx="2658655" cy="1537499"/>
          </a:xfrm>
          <a:prstGeom prst="rect">
            <a:avLst/>
          </a:prstGeom>
        </p:spPr>
      </p:pic>
      <p:sp>
        <p:nvSpPr>
          <p:cNvPr id="10" name="Content Placeholder 2">
            <a:extLst>
              <a:ext uri="{FF2B5EF4-FFF2-40B4-BE49-F238E27FC236}">
                <a16:creationId xmlns:a16="http://schemas.microsoft.com/office/drawing/2014/main" id="{05239A5B-105A-2D41-8D85-7FD88B311031}"/>
              </a:ext>
            </a:extLst>
          </p:cNvPr>
          <p:cNvSpPr txBox="1">
            <a:spLocks/>
          </p:cNvSpPr>
          <p:nvPr/>
        </p:nvSpPr>
        <p:spPr>
          <a:xfrm>
            <a:off x="6629401" y="1090246"/>
            <a:ext cx="5229224" cy="5386754"/>
          </a:xfrm>
          <a:prstGeom prst="rect">
            <a:avLst/>
          </a:prstGeom>
        </p:spPr>
        <p:txBody>
          <a:bodyPr anchor="ctr">
            <a:normAutofit fontScale="92500"/>
          </a:bodyPr>
          <a:lstStyle>
            <a:lvl1pPr marL="457182" indent="-457182" algn="l" defTabSz="609576" rtl="0" eaLnBrk="1" latinLnBrk="0" hangingPunct="1">
              <a:spcBef>
                <a:spcPct val="20000"/>
              </a:spcBef>
              <a:buClr>
                <a:srgbClr val="000090"/>
              </a:buClr>
              <a:buFont typeface="Wingdings" charset="2"/>
              <a:buChar char="§"/>
              <a:defRPr sz="3333" kern="1200">
                <a:solidFill>
                  <a:schemeClr val="tx1">
                    <a:lumMod val="85000"/>
                    <a:lumOff val="15000"/>
                  </a:schemeClr>
                </a:solidFill>
                <a:latin typeface="Arial"/>
                <a:ea typeface="+mn-ea"/>
                <a:cs typeface="Arial"/>
              </a:defRPr>
            </a:lvl1pPr>
            <a:lvl2pPr marL="990560" indent="-380985" algn="l" defTabSz="609576" rtl="0" eaLnBrk="1" latinLnBrk="0" hangingPunct="1">
              <a:spcBef>
                <a:spcPct val="20000"/>
              </a:spcBef>
              <a:buClr>
                <a:srgbClr val="000090"/>
              </a:buClr>
              <a:buFont typeface="Arial"/>
              <a:buChar char="•"/>
              <a:defRPr sz="2917" kern="1200">
                <a:solidFill>
                  <a:schemeClr val="tx1">
                    <a:lumMod val="85000"/>
                    <a:lumOff val="15000"/>
                  </a:schemeClr>
                </a:solidFill>
                <a:latin typeface="Arial"/>
                <a:ea typeface="+mn-ea"/>
                <a:cs typeface="Arial"/>
              </a:defRPr>
            </a:lvl2pPr>
            <a:lvl3pPr marL="1523939" indent="-304788" algn="l" defTabSz="609576" rtl="0" eaLnBrk="1" latinLnBrk="0" hangingPunct="1">
              <a:spcBef>
                <a:spcPct val="20000"/>
              </a:spcBef>
              <a:buFont typeface="Arial"/>
              <a:buChar char="•"/>
              <a:defRPr sz="2667" kern="1200">
                <a:solidFill>
                  <a:schemeClr val="tx1">
                    <a:lumMod val="85000"/>
                    <a:lumOff val="15000"/>
                  </a:schemeClr>
                </a:solidFill>
                <a:latin typeface="Arial"/>
                <a:ea typeface="+mn-ea"/>
                <a:cs typeface="Arial"/>
              </a:defRPr>
            </a:lvl3pPr>
            <a:lvl4pPr marL="2133515" indent="-304788" algn="l" defTabSz="609576" rtl="0" eaLnBrk="1" latinLnBrk="0" hangingPunct="1">
              <a:spcBef>
                <a:spcPct val="20000"/>
              </a:spcBef>
              <a:buFont typeface="Arial"/>
              <a:buChar char="–"/>
              <a:defRPr sz="2417" kern="1200">
                <a:solidFill>
                  <a:schemeClr val="tx1">
                    <a:lumMod val="85000"/>
                    <a:lumOff val="15000"/>
                  </a:schemeClr>
                </a:solidFill>
                <a:latin typeface="Arial"/>
                <a:ea typeface="+mn-ea"/>
                <a:cs typeface="Arial"/>
              </a:defRPr>
            </a:lvl4pPr>
            <a:lvl5pPr marL="2743090" indent="-304788" algn="l" defTabSz="609576" rtl="0" eaLnBrk="1" latinLnBrk="0" hangingPunct="1">
              <a:spcBef>
                <a:spcPct val="20000"/>
              </a:spcBef>
              <a:buFont typeface="Arial"/>
              <a:buChar char="»"/>
              <a:defRPr sz="2167" kern="1200">
                <a:solidFill>
                  <a:schemeClr val="tx1">
                    <a:lumMod val="85000"/>
                    <a:lumOff val="15000"/>
                  </a:schemeClr>
                </a:solidFill>
                <a:latin typeface="Arial"/>
                <a:ea typeface="+mn-ea"/>
                <a:cs typeface="Arial"/>
              </a:defRPr>
            </a:lvl5pPr>
            <a:lvl6pPr marL="3352666" indent="-304788" algn="l" defTabSz="609576" rtl="0" eaLnBrk="1" latinLnBrk="0" hangingPunct="1">
              <a:spcBef>
                <a:spcPct val="20000"/>
              </a:spcBef>
              <a:buFont typeface="Arial"/>
              <a:buChar char="•"/>
              <a:defRPr sz="2667" kern="1200">
                <a:solidFill>
                  <a:schemeClr val="tx1"/>
                </a:solidFill>
                <a:latin typeface="+mn-lt"/>
                <a:ea typeface="+mn-ea"/>
                <a:cs typeface="+mn-cs"/>
              </a:defRPr>
            </a:lvl6pPr>
            <a:lvl7pPr marL="3962242" indent="-304788" algn="l" defTabSz="609576" rtl="0" eaLnBrk="1" latinLnBrk="0" hangingPunct="1">
              <a:spcBef>
                <a:spcPct val="20000"/>
              </a:spcBef>
              <a:buFont typeface="Arial"/>
              <a:buChar char="•"/>
              <a:defRPr sz="2667" kern="1200">
                <a:solidFill>
                  <a:schemeClr val="tx1"/>
                </a:solidFill>
                <a:latin typeface="+mn-lt"/>
                <a:ea typeface="+mn-ea"/>
                <a:cs typeface="+mn-cs"/>
              </a:defRPr>
            </a:lvl7pPr>
            <a:lvl8pPr marL="4571817" indent="-304788" algn="l" defTabSz="609576" rtl="0" eaLnBrk="1" latinLnBrk="0" hangingPunct="1">
              <a:spcBef>
                <a:spcPct val="20000"/>
              </a:spcBef>
              <a:buFont typeface="Arial"/>
              <a:buChar char="•"/>
              <a:defRPr sz="2667" kern="1200">
                <a:solidFill>
                  <a:schemeClr val="tx1"/>
                </a:solidFill>
                <a:latin typeface="+mn-lt"/>
                <a:ea typeface="+mn-ea"/>
                <a:cs typeface="+mn-cs"/>
              </a:defRPr>
            </a:lvl8pPr>
            <a:lvl9pPr marL="5181393" indent="-304788" algn="l" defTabSz="609576"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90000"/>
              </a:lnSpc>
              <a:buNone/>
            </a:pPr>
            <a:r>
              <a:rPr lang="en-US" sz="3000" dirty="0">
                <a:latin typeface="+mn-lt"/>
                <a:ea typeface="ＭＳ Ｐゴシック" charset="0"/>
                <a:cs typeface="ＭＳ Ｐゴシック" charset="0"/>
              </a:rPr>
              <a:t>Significant Challenges:</a:t>
            </a:r>
          </a:p>
          <a:p>
            <a:pPr>
              <a:lnSpc>
                <a:spcPct val="90000"/>
              </a:lnSpc>
            </a:pPr>
            <a:r>
              <a:rPr lang="en-US" sz="2600" b="1" dirty="0">
                <a:latin typeface="Arial" panose="020B0604020202020204" pitchFamily="34" charset="0"/>
                <a:ea typeface="ＭＳ Ｐゴシック" charset="0"/>
                <a:cs typeface="Arial" panose="020B0604020202020204" pitchFamily="34" charset="0"/>
              </a:rPr>
              <a:t>Large instruments </a:t>
            </a:r>
            <a:r>
              <a:rPr lang="en-US" sz="2600" dirty="0">
                <a:latin typeface="Arial" panose="020B0604020202020204" pitchFamily="34" charset="0"/>
                <a:ea typeface="ＭＳ Ｐゴシック" charset="0"/>
                <a:cs typeface="Arial" panose="020B0604020202020204" pitchFamily="34" charset="0"/>
              </a:rPr>
              <a:t>producing</a:t>
            </a:r>
          </a:p>
          <a:p>
            <a:pPr>
              <a:lnSpc>
                <a:spcPct val="90000"/>
              </a:lnSpc>
            </a:pPr>
            <a:r>
              <a:rPr lang="en-US" sz="2600" b="1" dirty="0">
                <a:latin typeface="Arial" panose="020B0604020202020204" pitchFamily="34" charset="0"/>
                <a:ea typeface="ＭＳ Ｐゴシック" charset="0"/>
                <a:cs typeface="Arial" panose="020B0604020202020204" pitchFamily="34" charset="0"/>
              </a:rPr>
              <a:t>Big data </a:t>
            </a:r>
            <a:r>
              <a:rPr lang="en-US" sz="2600" dirty="0">
                <a:latin typeface="Arial" panose="020B0604020202020204" pitchFamily="34" charset="0"/>
                <a:ea typeface="ＭＳ Ｐゴシック" charset="0"/>
                <a:cs typeface="Arial" panose="020B0604020202020204" pitchFamily="34" charset="0"/>
              </a:rPr>
              <a:t>requiring</a:t>
            </a:r>
          </a:p>
          <a:p>
            <a:pPr>
              <a:lnSpc>
                <a:spcPct val="90000"/>
              </a:lnSpc>
            </a:pPr>
            <a:r>
              <a:rPr lang="en-US" sz="2600" b="1" dirty="0">
                <a:latin typeface="Arial" panose="020B0604020202020204" pitchFamily="34" charset="0"/>
                <a:ea typeface="ＭＳ Ｐゴシック" charset="0"/>
                <a:cs typeface="Arial" panose="020B0604020202020204" pitchFamily="34" charset="0"/>
              </a:rPr>
              <a:t>Big compute </a:t>
            </a:r>
            <a:r>
              <a:rPr lang="en-US" sz="2600" dirty="0">
                <a:latin typeface="Arial" panose="020B0604020202020204" pitchFamily="34" charset="0"/>
                <a:ea typeface="ＭＳ Ｐゴシック" charset="0"/>
                <a:cs typeface="Arial" panose="020B0604020202020204" pitchFamily="34" charset="0"/>
              </a:rPr>
              <a:t>for </a:t>
            </a:r>
          </a:p>
          <a:p>
            <a:pPr>
              <a:lnSpc>
                <a:spcPct val="90000"/>
              </a:lnSpc>
            </a:pPr>
            <a:r>
              <a:rPr lang="en-US" sz="2600" b="1" dirty="0">
                <a:latin typeface="Arial" panose="020B0604020202020204" pitchFamily="34" charset="0"/>
                <a:ea typeface="ＭＳ Ｐゴシック" charset="0"/>
                <a:cs typeface="Arial" panose="020B0604020202020204" pitchFamily="34" charset="0"/>
              </a:rPr>
              <a:t>Highly collaborative </a:t>
            </a:r>
            <a:r>
              <a:rPr lang="en-US" sz="2600" dirty="0">
                <a:latin typeface="Arial" panose="020B0604020202020204" pitchFamily="34" charset="0"/>
                <a:ea typeface="ＭＳ Ｐゴシック" charset="0"/>
                <a:cs typeface="Arial" panose="020B0604020202020204" pitchFamily="34" charset="0"/>
              </a:rPr>
              <a:t>scientists in</a:t>
            </a:r>
          </a:p>
          <a:p>
            <a:pPr>
              <a:lnSpc>
                <a:spcPct val="90000"/>
              </a:lnSpc>
            </a:pPr>
            <a:r>
              <a:rPr lang="en-US" sz="2600" b="1" dirty="0">
                <a:latin typeface="Arial" panose="020B0604020202020204" pitchFamily="34" charset="0"/>
                <a:ea typeface="ＭＳ Ｐゴシック" charset="0"/>
                <a:cs typeface="Arial" panose="020B0604020202020204" pitchFamily="34" charset="0"/>
              </a:rPr>
              <a:t>Different specializations </a:t>
            </a:r>
            <a:r>
              <a:rPr lang="en-US" sz="2600" dirty="0">
                <a:latin typeface="Arial" panose="020B0604020202020204" pitchFamily="34" charset="0"/>
                <a:ea typeface="ＭＳ Ｐゴシック" charset="0"/>
                <a:cs typeface="Arial" panose="020B0604020202020204" pitchFamily="34" charset="0"/>
              </a:rPr>
              <a:t>across</a:t>
            </a:r>
          </a:p>
          <a:p>
            <a:pPr>
              <a:lnSpc>
                <a:spcPct val="90000"/>
              </a:lnSpc>
            </a:pPr>
            <a:r>
              <a:rPr lang="en-US" sz="2600" b="1" dirty="0">
                <a:latin typeface="Arial" panose="020B0604020202020204" pitchFamily="34" charset="0"/>
                <a:ea typeface="ＭＳ Ｐゴシック" charset="0"/>
                <a:cs typeface="Arial" panose="020B0604020202020204" pitchFamily="34" charset="0"/>
              </a:rPr>
              <a:t>Widely Distributed infrastructure </a:t>
            </a:r>
            <a:r>
              <a:rPr lang="en-US" sz="2600" dirty="0">
                <a:latin typeface="Arial" panose="020B0604020202020204" pitchFamily="34" charset="0"/>
                <a:ea typeface="ＭＳ Ｐゴシック" charset="0"/>
                <a:cs typeface="Arial" panose="020B0604020202020204" pitchFamily="34" charset="0"/>
              </a:rPr>
              <a:t>that must be</a:t>
            </a:r>
          </a:p>
          <a:p>
            <a:pPr>
              <a:lnSpc>
                <a:spcPct val="90000"/>
              </a:lnSpc>
            </a:pPr>
            <a:r>
              <a:rPr lang="en-US" sz="2600" b="1" dirty="0">
                <a:latin typeface="Arial" panose="020B0604020202020204" pitchFamily="34" charset="0"/>
                <a:ea typeface="ＭＳ Ｐゴシック" charset="0"/>
                <a:cs typeface="Arial" panose="020B0604020202020204" pitchFamily="34" charset="0"/>
              </a:rPr>
              <a:t>Available, </a:t>
            </a:r>
            <a:r>
              <a:rPr lang="en-US" sz="2600" dirty="0">
                <a:latin typeface="Arial" panose="020B0604020202020204" pitchFamily="34" charset="0"/>
                <a:ea typeface="ＭＳ Ｐゴシック" charset="0"/>
                <a:cs typeface="Arial" panose="020B0604020202020204" pitchFamily="34" charset="0"/>
              </a:rPr>
              <a:t>ensure</a:t>
            </a:r>
          </a:p>
          <a:p>
            <a:pPr>
              <a:lnSpc>
                <a:spcPct val="90000"/>
              </a:lnSpc>
            </a:pPr>
            <a:r>
              <a:rPr lang="en-US" sz="2600" b="1" dirty="0">
                <a:latin typeface="Arial" panose="020B0604020202020204" pitchFamily="34" charset="0"/>
                <a:ea typeface="ＭＳ Ｐゴシック" charset="0"/>
                <a:cs typeface="Arial" panose="020B0604020202020204" pitchFamily="34" charset="0"/>
              </a:rPr>
              <a:t>Workflow Integrity</a:t>
            </a:r>
            <a:r>
              <a:rPr lang="en-US" sz="2600" dirty="0">
                <a:latin typeface="Arial" panose="020B0604020202020204" pitchFamily="34" charset="0"/>
                <a:ea typeface="ＭＳ Ｐゴシック" charset="0"/>
                <a:cs typeface="Arial" panose="020B0604020202020204" pitchFamily="34" charset="0"/>
              </a:rPr>
              <a:t>, and be</a:t>
            </a:r>
          </a:p>
          <a:p>
            <a:pPr>
              <a:lnSpc>
                <a:spcPct val="90000"/>
              </a:lnSpc>
            </a:pPr>
            <a:r>
              <a:rPr lang="en-US" sz="2600" b="1" dirty="0">
                <a:latin typeface="Arial" panose="020B0604020202020204" pitchFamily="34" charset="0"/>
                <a:ea typeface="ＭＳ Ｐゴシック" charset="0"/>
                <a:cs typeface="Arial" panose="020B0604020202020204" pitchFamily="34" charset="0"/>
              </a:rPr>
              <a:t>Easy to use </a:t>
            </a:r>
            <a:r>
              <a:rPr lang="en-US" sz="2600" dirty="0">
                <a:latin typeface="Arial" panose="020B0604020202020204" pitchFamily="34" charset="0"/>
                <a:ea typeface="ＭＳ Ｐゴシック" charset="0"/>
                <a:cs typeface="Arial" panose="020B0604020202020204" pitchFamily="34" charset="0"/>
              </a:rPr>
              <a:t>while adhering to</a:t>
            </a:r>
          </a:p>
          <a:p>
            <a:pPr>
              <a:lnSpc>
                <a:spcPct val="90000"/>
              </a:lnSpc>
            </a:pPr>
            <a:r>
              <a:rPr lang="en-US" sz="2600" b="1" dirty="0">
                <a:latin typeface="Arial" panose="020B0604020202020204" pitchFamily="34" charset="0"/>
                <a:ea typeface="ＭＳ Ｐゴシック" charset="0"/>
                <a:cs typeface="Arial" panose="020B0604020202020204" pitchFamily="34" charset="0"/>
              </a:rPr>
              <a:t>Regulatory</a:t>
            </a:r>
            <a:r>
              <a:rPr lang="en-US" sz="2600" dirty="0">
                <a:latin typeface="Arial" panose="020B0604020202020204" pitchFamily="34" charset="0"/>
                <a:ea typeface="ＭＳ Ｐゴシック" charset="0"/>
                <a:cs typeface="Arial" panose="020B0604020202020204" pitchFamily="34" charset="0"/>
              </a:rPr>
              <a:t> or policy requirements</a:t>
            </a:r>
          </a:p>
        </p:txBody>
      </p:sp>
      <p:sp>
        <p:nvSpPr>
          <p:cNvPr id="18" name="Rounded Rectangle 17">
            <a:extLst>
              <a:ext uri="{FF2B5EF4-FFF2-40B4-BE49-F238E27FC236}">
                <a16:creationId xmlns:a16="http://schemas.microsoft.com/office/drawing/2014/main" id="{744F6DF8-80C3-DBFA-5433-65B4D6A2CC85}"/>
              </a:ext>
            </a:extLst>
          </p:cNvPr>
          <p:cNvSpPr/>
          <p:nvPr/>
        </p:nvSpPr>
        <p:spPr>
          <a:xfrm>
            <a:off x="1762125" y="897766"/>
            <a:ext cx="5934075" cy="1266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Security Issues Across these Challenges!</a:t>
            </a:r>
          </a:p>
        </p:txBody>
      </p:sp>
      <p:sp>
        <p:nvSpPr>
          <p:cNvPr id="19" name="Left Arrow 18">
            <a:extLst>
              <a:ext uri="{FF2B5EF4-FFF2-40B4-BE49-F238E27FC236}">
                <a16:creationId xmlns:a16="http://schemas.microsoft.com/office/drawing/2014/main" id="{D0A677AE-1682-B747-1CC4-1C1D46DC1993}"/>
              </a:ext>
            </a:extLst>
          </p:cNvPr>
          <p:cNvSpPr/>
          <p:nvPr/>
        </p:nvSpPr>
        <p:spPr>
          <a:xfrm rot="16200000">
            <a:off x="7172922" y="2632808"/>
            <a:ext cx="5208981" cy="18983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Secure + Trustworthy</a:t>
            </a:r>
          </a:p>
          <a:p>
            <a:pPr algn="ctr"/>
            <a:r>
              <a:rPr lang="en-US" sz="2800" dirty="0">
                <a:solidFill>
                  <a:schemeClr val="bg1"/>
                </a:solidFill>
              </a:rPr>
              <a:t>Infrastructure</a:t>
            </a:r>
          </a:p>
        </p:txBody>
      </p:sp>
      <p:sp>
        <p:nvSpPr>
          <p:cNvPr id="11" name="Slide Number Placeholder 10">
            <a:extLst>
              <a:ext uri="{FF2B5EF4-FFF2-40B4-BE49-F238E27FC236}">
                <a16:creationId xmlns:a16="http://schemas.microsoft.com/office/drawing/2014/main" id="{FB1D62E8-9EF2-1547-8BCF-F2481D322F9F}"/>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15126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B2F0-BA76-4B4E-80CC-D556F62DBCB4}"/>
              </a:ext>
            </a:extLst>
          </p:cNvPr>
          <p:cNvSpPr>
            <a:spLocks noGrp="1"/>
          </p:cNvSpPr>
          <p:nvPr>
            <p:ph type="title"/>
          </p:nvPr>
        </p:nvSpPr>
        <p:spPr>
          <a:xfrm>
            <a:off x="1028562" y="320438"/>
            <a:ext cx="9905998" cy="1034012"/>
          </a:xfrm>
        </p:spPr>
        <p:txBody>
          <a:bodyPr/>
          <a:lstStyle/>
          <a:p>
            <a:r>
              <a:rPr lang="en-US" dirty="0"/>
              <a:t>R&amp;E Security Benefits Across Organizations</a:t>
            </a:r>
          </a:p>
        </p:txBody>
      </p:sp>
      <p:sp>
        <p:nvSpPr>
          <p:cNvPr id="17" name="TextBox 16">
            <a:extLst>
              <a:ext uri="{FF2B5EF4-FFF2-40B4-BE49-F238E27FC236}">
                <a16:creationId xmlns:a16="http://schemas.microsoft.com/office/drawing/2014/main" id="{0AA2B109-06FE-3146-A3BA-050A93401CD9}"/>
              </a:ext>
            </a:extLst>
          </p:cNvPr>
          <p:cNvSpPr txBox="1"/>
          <p:nvPr/>
        </p:nvSpPr>
        <p:spPr>
          <a:xfrm>
            <a:off x="871562" y="1875781"/>
            <a:ext cx="1114408" cy="369332"/>
          </a:xfrm>
          <a:prstGeom prst="rect">
            <a:avLst/>
          </a:prstGeom>
          <a:noFill/>
        </p:spPr>
        <p:txBody>
          <a:bodyPr wrap="none" rtlCol="0">
            <a:spAutoFit/>
          </a:bodyPr>
          <a:lstStyle/>
          <a:p>
            <a:r>
              <a:rPr lang="en-US" dirty="0"/>
              <a:t>SCIENTIST</a:t>
            </a:r>
          </a:p>
        </p:txBody>
      </p:sp>
      <p:pic>
        <p:nvPicPr>
          <p:cNvPr id="8" name="Graphic 7" descr="Scientist female with solid fill">
            <a:extLst>
              <a:ext uri="{FF2B5EF4-FFF2-40B4-BE49-F238E27FC236}">
                <a16:creationId xmlns:a16="http://schemas.microsoft.com/office/drawing/2014/main" id="{9A21407A-ED3E-2147-981F-6172167FE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023" y="2145142"/>
            <a:ext cx="1301826" cy="1301826"/>
          </a:xfrm>
          <a:prstGeom prst="rect">
            <a:avLst/>
          </a:prstGeom>
        </p:spPr>
      </p:pic>
      <p:sp>
        <p:nvSpPr>
          <p:cNvPr id="23" name="TextBox 22">
            <a:extLst>
              <a:ext uri="{FF2B5EF4-FFF2-40B4-BE49-F238E27FC236}">
                <a16:creationId xmlns:a16="http://schemas.microsoft.com/office/drawing/2014/main" id="{C999EBB8-0E6C-BE4B-AFD8-182EEB213A3D}"/>
              </a:ext>
            </a:extLst>
          </p:cNvPr>
          <p:cNvSpPr txBox="1"/>
          <p:nvPr/>
        </p:nvSpPr>
        <p:spPr>
          <a:xfrm>
            <a:off x="542623" y="3826498"/>
            <a:ext cx="1762057" cy="369332"/>
          </a:xfrm>
          <a:prstGeom prst="rect">
            <a:avLst/>
          </a:prstGeom>
          <a:noFill/>
        </p:spPr>
        <p:txBody>
          <a:bodyPr wrap="square" rtlCol="0">
            <a:spAutoFit/>
          </a:bodyPr>
          <a:lstStyle/>
          <a:p>
            <a:pPr marL="122238" indent="-122238">
              <a:buFont typeface="Arial" panose="020B0604020202020204" pitchFamily="34" charset="0"/>
              <a:buChar char="•"/>
            </a:pPr>
            <a:r>
              <a:rPr lang="en-US" dirty="0"/>
              <a:t>Do research!</a:t>
            </a:r>
          </a:p>
        </p:txBody>
      </p:sp>
      <p:sp>
        <p:nvSpPr>
          <p:cNvPr id="18" name="TextBox 17">
            <a:extLst>
              <a:ext uri="{FF2B5EF4-FFF2-40B4-BE49-F238E27FC236}">
                <a16:creationId xmlns:a16="http://schemas.microsoft.com/office/drawing/2014/main" id="{8B0E1453-40CB-8D46-8C8E-DC51D46983E8}"/>
              </a:ext>
            </a:extLst>
          </p:cNvPr>
          <p:cNvSpPr txBox="1"/>
          <p:nvPr/>
        </p:nvSpPr>
        <p:spPr>
          <a:xfrm>
            <a:off x="2594970" y="1875781"/>
            <a:ext cx="1330364" cy="369332"/>
          </a:xfrm>
          <a:prstGeom prst="rect">
            <a:avLst/>
          </a:prstGeom>
          <a:noFill/>
        </p:spPr>
        <p:txBody>
          <a:bodyPr wrap="none" rtlCol="0">
            <a:spAutoFit/>
          </a:bodyPr>
          <a:lstStyle/>
          <a:p>
            <a:r>
              <a:rPr lang="en-US" dirty="0"/>
              <a:t>COLLEAGUE</a:t>
            </a:r>
          </a:p>
        </p:txBody>
      </p:sp>
      <p:pic>
        <p:nvPicPr>
          <p:cNvPr id="10" name="Graphic 9" descr="Scientist male with solid fill">
            <a:extLst>
              <a:ext uri="{FF2B5EF4-FFF2-40B4-BE49-F238E27FC236}">
                <a16:creationId xmlns:a16="http://schemas.microsoft.com/office/drawing/2014/main" id="{EF90EA00-5A5D-2743-996B-93107F5CA7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8681" y="2145142"/>
            <a:ext cx="1301826" cy="1301826"/>
          </a:xfrm>
          <a:prstGeom prst="rect">
            <a:avLst/>
          </a:prstGeom>
        </p:spPr>
      </p:pic>
      <p:sp>
        <p:nvSpPr>
          <p:cNvPr id="24" name="TextBox 23">
            <a:extLst>
              <a:ext uri="{FF2B5EF4-FFF2-40B4-BE49-F238E27FC236}">
                <a16:creationId xmlns:a16="http://schemas.microsoft.com/office/drawing/2014/main" id="{C60B8A0B-7D6B-A04C-8295-E79C7BEC0C6D}"/>
              </a:ext>
            </a:extLst>
          </p:cNvPr>
          <p:cNvSpPr txBox="1"/>
          <p:nvPr/>
        </p:nvSpPr>
        <p:spPr>
          <a:xfrm>
            <a:off x="2474903" y="3801272"/>
            <a:ext cx="1809418" cy="1200329"/>
          </a:xfrm>
          <a:prstGeom prst="rect">
            <a:avLst/>
          </a:prstGeom>
          <a:noFill/>
        </p:spPr>
        <p:txBody>
          <a:bodyPr wrap="square" rtlCol="0">
            <a:spAutoFit/>
          </a:bodyPr>
          <a:lstStyle/>
          <a:p>
            <a:pPr marL="122238" indent="-122238">
              <a:buFont typeface="Arial" panose="020B0604020202020204" pitchFamily="34" charset="0"/>
              <a:buChar char="•"/>
            </a:pPr>
            <a:r>
              <a:rPr lang="en-US" dirty="0"/>
              <a:t>Share Data + resources</a:t>
            </a:r>
          </a:p>
          <a:p>
            <a:pPr marL="122238" indent="-122238">
              <a:buFont typeface="Arial" panose="020B0604020202020204" pitchFamily="34" charset="0"/>
              <a:buChar char="•"/>
            </a:pPr>
            <a:r>
              <a:rPr lang="en-US" dirty="0"/>
              <a:t>Reproducibility</a:t>
            </a:r>
          </a:p>
          <a:p>
            <a:pPr marL="122238" indent="-122238">
              <a:buFont typeface="Arial" panose="020B0604020202020204" pitchFamily="34" charset="0"/>
              <a:buChar char="•"/>
            </a:pPr>
            <a:r>
              <a:rPr lang="en-US" dirty="0"/>
              <a:t>Integrity</a:t>
            </a:r>
          </a:p>
        </p:txBody>
      </p:sp>
      <p:sp>
        <p:nvSpPr>
          <p:cNvPr id="19" name="TextBox 18">
            <a:extLst>
              <a:ext uri="{FF2B5EF4-FFF2-40B4-BE49-F238E27FC236}">
                <a16:creationId xmlns:a16="http://schemas.microsoft.com/office/drawing/2014/main" id="{C9E25591-39B8-8947-9340-E5543CE3B2E8}"/>
              </a:ext>
            </a:extLst>
          </p:cNvPr>
          <p:cNvSpPr txBox="1"/>
          <p:nvPr/>
        </p:nvSpPr>
        <p:spPr>
          <a:xfrm>
            <a:off x="4342400" y="1875781"/>
            <a:ext cx="1601272" cy="369332"/>
          </a:xfrm>
          <a:prstGeom prst="rect">
            <a:avLst/>
          </a:prstGeom>
          <a:noFill/>
        </p:spPr>
        <p:txBody>
          <a:bodyPr wrap="none" rtlCol="0">
            <a:spAutoFit/>
          </a:bodyPr>
          <a:lstStyle/>
          <a:p>
            <a:r>
              <a:rPr lang="en-US" dirty="0"/>
              <a:t>MANAGEMENT</a:t>
            </a:r>
          </a:p>
        </p:txBody>
      </p:sp>
      <p:pic>
        <p:nvPicPr>
          <p:cNvPr id="12" name="Graphic 11" descr="Office worker male with solid fill">
            <a:extLst>
              <a:ext uri="{FF2B5EF4-FFF2-40B4-BE49-F238E27FC236}">
                <a16:creationId xmlns:a16="http://schemas.microsoft.com/office/drawing/2014/main" id="{A7517E38-F00A-484F-B0E4-DA34DF25E7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89339" y="2145142"/>
            <a:ext cx="1301826" cy="1301826"/>
          </a:xfrm>
          <a:prstGeom prst="rect">
            <a:avLst/>
          </a:prstGeom>
        </p:spPr>
      </p:pic>
      <p:sp>
        <p:nvSpPr>
          <p:cNvPr id="25" name="TextBox 24">
            <a:extLst>
              <a:ext uri="{FF2B5EF4-FFF2-40B4-BE49-F238E27FC236}">
                <a16:creationId xmlns:a16="http://schemas.microsoft.com/office/drawing/2014/main" id="{4616B57E-9A3C-4045-A6EE-F734F90C7949}"/>
              </a:ext>
            </a:extLst>
          </p:cNvPr>
          <p:cNvSpPr txBox="1"/>
          <p:nvPr/>
        </p:nvSpPr>
        <p:spPr>
          <a:xfrm>
            <a:off x="4380289" y="3796762"/>
            <a:ext cx="1601272" cy="646331"/>
          </a:xfrm>
          <a:prstGeom prst="rect">
            <a:avLst/>
          </a:prstGeom>
          <a:noFill/>
        </p:spPr>
        <p:txBody>
          <a:bodyPr wrap="square" rtlCol="0">
            <a:spAutoFit/>
          </a:bodyPr>
          <a:lstStyle/>
          <a:p>
            <a:pPr marL="122238" indent="-122238">
              <a:buFont typeface="Arial" panose="020B0604020202020204" pitchFamily="34" charset="0"/>
              <a:buChar char="•"/>
            </a:pPr>
            <a:r>
              <a:rPr lang="en-US" dirty="0"/>
              <a:t>Reputation</a:t>
            </a:r>
          </a:p>
          <a:p>
            <a:pPr marL="122238" indent="-122238">
              <a:buFont typeface="Arial" panose="020B0604020202020204" pitchFamily="34" charset="0"/>
              <a:buChar char="•"/>
            </a:pPr>
            <a:r>
              <a:rPr lang="en-US" dirty="0"/>
              <a:t>Finance</a:t>
            </a:r>
          </a:p>
        </p:txBody>
      </p:sp>
      <p:sp>
        <p:nvSpPr>
          <p:cNvPr id="20" name="TextBox 19">
            <a:extLst>
              <a:ext uri="{FF2B5EF4-FFF2-40B4-BE49-F238E27FC236}">
                <a16:creationId xmlns:a16="http://schemas.microsoft.com/office/drawing/2014/main" id="{8CC35106-4056-5247-BEED-D0AF972BB3D9}"/>
              </a:ext>
            </a:extLst>
          </p:cNvPr>
          <p:cNvSpPr txBox="1"/>
          <p:nvPr/>
        </p:nvSpPr>
        <p:spPr>
          <a:xfrm>
            <a:off x="6360629" y="1632212"/>
            <a:ext cx="1151277" cy="646331"/>
          </a:xfrm>
          <a:prstGeom prst="rect">
            <a:avLst/>
          </a:prstGeom>
          <a:noFill/>
        </p:spPr>
        <p:txBody>
          <a:bodyPr wrap="none" rtlCol="0">
            <a:spAutoFit/>
          </a:bodyPr>
          <a:lstStyle/>
          <a:p>
            <a:r>
              <a:rPr lang="en-US" dirty="0"/>
              <a:t>RESEARCH</a:t>
            </a:r>
          </a:p>
          <a:p>
            <a:r>
              <a:rPr lang="en-US" dirty="0"/>
              <a:t>  OFFICE</a:t>
            </a:r>
          </a:p>
        </p:txBody>
      </p:sp>
      <p:pic>
        <p:nvPicPr>
          <p:cNvPr id="14" name="Graphic 13" descr="Office worker female with solid fill">
            <a:extLst>
              <a:ext uri="{FF2B5EF4-FFF2-40B4-BE49-F238E27FC236}">
                <a16:creationId xmlns:a16="http://schemas.microsoft.com/office/drawing/2014/main" id="{3D075003-B77A-A54B-B02C-8A2ED748BC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9997" y="2145142"/>
            <a:ext cx="1301826" cy="1301826"/>
          </a:xfrm>
          <a:prstGeom prst="rect">
            <a:avLst/>
          </a:prstGeom>
        </p:spPr>
      </p:pic>
      <p:sp>
        <p:nvSpPr>
          <p:cNvPr id="26" name="TextBox 25">
            <a:extLst>
              <a:ext uri="{FF2B5EF4-FFF2-40B4-BE49-F238E27FC236}">
                <a16:creationId xmlns:a16="http://schemas.microsoft.com/office/drawing/2014/main" id="{253A10B9-8119-C64A-A5E1-F82D3C28377E}"/>
              </a:ext>
            </a:extLst>
          </p:cNvPr>
          <p:cNvSpPr txBox="1"/>
          <p:nvPr/>
        </p:nvSpPr>
        <p:spPr>
          <a:xfrm>
            <a:off x="6192125" y="3796762"/>
            <a:ext cx="1301826" cy="369332"/>
          </a:xfrm>
          <a:prstGeom prst="rect">
            <a:avLst/>
          </a:prstGeom>
          <a:noFill/>
        </p:spPr>
        <p:txBody>
          <a:bodyPr wrap="square" rtlCol="0">
            <a:spAutoFit/>
          </a:bodyPr>
          <a:lstStyle/>
          <a:p>
            <a:pPr marL="122238" indent="-122238">
              <a:buFont typeface="Arial" panose="020B0604020202020204" pitchFamily="34" charset="0"/>
              <a:buChar char="•"/>
            </a:pPr>
            <a:r>
              <a:rPr lang="en-US" dirty="0"/>
              <a:t>Protect IP</a:t>
            </a:r>
          </a:p>
        </p:txBody>
      </p:sp>
      <p:sp>
        <p:nvSpPr>
          <p:cNvPr id="21" name="TextBox 20">
            <a:extLst>
              <a:ext uri="{FF2B5EF4-FFF2-40B4-BE49-F238E27FC236}">
                <a16:creationId xmlns:a16="http://schemas.microsoft.com/office/drawing/2014/main" id="{497FB3D1-FEB2-7E4C-B0A3-8F8E025E276F}"/>
              </a:ext>
            </a:extLst>
          </p:cNvPr>
          <p:cNvSpPr txBox="1"/>
          <p:nvPr/>
        </p:nvSpPr>
        <p:spPr>
          <a:xfrm>
            <a:off x="8123654" y="1837411"/>
            <a:ext cx="1213794" cy="369332"/>
          </a:xfrm>
          <a:prstGeom prst="rect">
            <a:avLst/>
          </a:prstGeom>
          <a:noFill/>
        </p:spPr>
        <p:txBody>
          <a:bodyPr wrap="none" rtlCol="0">
            <a:spAutoFit/>
          </a:bodyPr>
          <a:lstStyle/>
          <a:p>
            <a:r>
              <a:rPr lang="en-US" dirty="0"/>
              <a:t>INFO TECH</a:t>
            </a:r>
          </a:p>
        </p:txBody>
      </p:sp>
      <p:pic>
        <p:nvPicPr>
          <p:cNvPr id="16" name="Graphic 15" descr="Cloud Computing with solid fill">
            <a:extLst>
              <a:ext uri="{FF2B5EF4-FFF2-40B4-BE49-F238E27FC236}">
                <a16:creationId xmlns:a16="http://schemas.microsoft.com/office/drawing/2014/main" id="{741BDF2C-E2E7-434B-B5DC-DB27AF9B80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90655" y="2145142"/>
            <a:ext cx="1301826" cy="1301826"/>
          </a:xfrm>
          <a:prstGeom prst="rect">
            <a:avLst/>
          </a:prstGeom>
        </p:spPr>
      </p:pic>
      <p:sp>
        <p:nvSpPr>
          <p:cNvPr id="27" name="TextBox 26">
            <a:extLst>
              <a:ext uri="{FF2B5EF4-FFF2-40B4-BE49-F238E27FC236}">
                <a16:creationId xmlns:a16="http://schemas.microsoft.com/office/drawing/2014/main" id="{FF669500-79C3-1B47-ADCA-F51ABB46FB14}"/>
              </a:ext>
            </a:extLst>
          </p:cNvPr>
          <p:cNvSpPr txBox="1"/>
          <p:nvPr/>
        </p:nvSpPr>
        <p:spPr>
          <a:xfrm>
            <a:off x="7920282" y="3749219"/>
            <a:ext cx="1534169" cy="369332"/>
          </a:xfrm>
          <a:prstGeom prst="rect">
            <a:avLst/>
          </a:prstGeom>
          <a:noFill/>
        </p:spPr>
        <p:txBody>
          <a:bodyPr wrap="square" rtlCol="0">
            <a:spAutoFit/>
          </a:bodyPr>
          <a:lstStyle/>
          <a:p>
            <a:pPr marL="122238" indent="-122238">
              <a:buFont typeface="Arial" panose="020B0604020202020204" pitchFamily="34" charset="0"/>
              <a:buChar char="•"/>
            </a:pPr>
            <a:r>
              <a:rPr lang="en-US" dirty="0"/>
              <a:t>Availability</a:t>
            </a:r>
          </a:p>
        </p:txBody>
      </p:sp>
      <p:sp>
        <p:nvSpPr>
          <p:cNvPr id="22" name="TextBox 21">
            <a:extLst>
              <a:ext uri="{FF2B5EF4-FFF2-40B4-BE49-F238E27FC236}">
                <a16:creationId xmlns:a16="http://schemas.microsoft.com/office/drawing/2014/main" id="{B95894D6-EFAE-9648-830E-F0558C23F5C6}"/>
              </a:ext>
            </a:extLst>
          </p:cNvPr>
          <p:cNvSpPr txBox="1"/>
          <p:nvPr/>
        </p:nvSpPr>
        <p:spPr>
          <a:xfrm>
            <a:off x="10143790" y="1837411"/>
            <a:ext cx="833883" cy="369332"/>
          </a:xfrm>
          <a:prstGeom prst="rect">
            <a:avLst/>
          </a:prstGeom>
          <a:noFill/>
        </p:spPr>
        <p:txBody>
          <a:bodyPr wrap="none" rtlCol="0">
            <a:spAutoFit/>
          </a:bodyPr>
          <a:lstStyle/>
          <a:p>
            <a:r>
              <a:rPr lang="en-US" dirty="0"/>
              <a:t>PUBLIC</a:t>
            </a:r>
          </a:p>
        </p:txBody>
      </p:sp>
      <p:pic>
        <p:nvPicPr>
          <p:cNvPr id="6" name="Graphic 5" descr="House with solid fill">
            <a:extLst>
              <a:ext uri="{FF2B5EF4-FFF2-40B4-BE49-F238E27FC236}">
                <a16:creationId xmlns:a16="http://schemas.microsoft.com/office/drawing/2014/main" id="{D257D055-D1A6-6841-B1CA-AA6E052CA80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54879" y="2145142"/>
            <a:ext cx="1301826" cy="1301826"/>
          </a:xfrm>
          <a:prstGeom prst="rect">
            <a:avLst/>
          </a:prstGeom>
        </p:spPr>
      </p:pic>
      <p:sp>
        <p:nvSpPr>
          <p:cNvPr id="28" name="TextBox 27">
            <a:extLst>
              <a:ext uri="{FF2B5EF4-FFF2-40B4-BE49-F238E27FC236}">
                <a16:creationId xmlns:a16="http://schemas.microsoft.com/office/drawing/2014/main" id="{F72F65AA-CA93-CB40-8780-748D9EE790AB}"/>
              </a:ext>
            </a:extLst>
          </p:cNvPr>
          <p:cNvSpPr txBox="1"/>
          <p:nvPr/>
        </p:nvSpPr>
        <p:spPr>
          <a:xfrm>
            <a:off x="9777648" y="3749219"/>
            <a:ext cx="1638905" cy="369332"/>
          </a:xfrm>
          <a:prstGeom prst="rect">
            <a:avLst/>
          </a:prstGeom>
          <a:noFill/>
        </p:spPr>
        <p:txBody>
          <a:bodyPr wrap="square" rtlCol="0">
            <a:spAutoFit/>
          </a:bodyPr>
          <a:lstStyle/>
          <a:p>
            <a:pPr marL="122238" indent="-122238">
              <a:buFont typeface="Arial" panose="020B0604020202020204" pitchFamily="34" charset="0"/>
              <a:buChar char="•"/>
            </a:pPr>
            <a:r>
              <a:rPr lang="en-US" dirty="0"/>
              <a:t>Trust in science</a:t>
            </a:r>
          </a:p>
        </p:txBody>
      </p:sp>
      <p:pic>
        <p:nvPicPr>
          <p:cNvPr id="1028" name="Picture 4">
            <a:extLst>
              <a:ext uri="{FF2B5EF4-FFF2-40B4-BE49-F238E27FC236}">
                <a16:creationId xmlns:a16="http://schemas.microsoft.com/office/drawing/2014/main" id="{AFA17953-70B2-0147-93D0-C75A6463C659}"/>
              </a:ext>
              <a:ext uri="{C183D7F6-B498-43B3-948B-1728B52AA6E4}">
                <adec:decorative xmlns:adec="http://schemas.microsoft.com/office/drawing/2017/decorative" val="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153524" y="5119247"/>
            <a:ext cx="1334341" cy="133125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D5AEDE7-1576-E541-AD62-09541A8FDB2F}"/>
              </a:ext>
            </a:extLst>
          </p:cNvPr>
          <p:cNvSpPr txBox="1"/>
          <p:nvPr/>
        </p:nvSpPr>
        <p:spPr>
          <a:xfrm>
            <a:off x="4489339" y="5445718"/>
            <a:ext cx="5693156" cy="923330"/>
          </a:xfrm>
          <a:prstGeom prst="rect">
            <a:avLst/>
          </a:prstGeom>
          <a:noFill/>
        </p:spPr>
        <p:txBody>
          <a:bodyPr wrap="square" rtlCol="0">
            <a:spAutoFit/>
          </a:bodyPr>
          <a:lstStyle/>
          <a:p>
            <a:r>
              <a:rPr lang="en-US" b="1" i="1" dirty="0">
                <a:solidFill>
                  <a:prstClr val="white"/>
                </a:solidFill>
                <a:latin typeface="Calibri" panose="020F0502020204030204"/>
              </a:rPr>
              <a:t> “To promote the progress of science; to advance the national health, prosperity, and welfare; to secure the national defense...”</a:t>
            </a:r>
            <a:endParaRPr lang="en-US" dirty="0"/>
          </a:p>
        </p:txBody>
      </p:sp>
      <p:sp>
        <p:nvSpPr>
          <p:cNvPr id="4" name="Slide Number Placeholder 3">
            <a:extLst>
              <a:ext uri="{FF2B5EF4-FFF2-40B4-BE49-F238E27FC236}">
                <a16:creationId xmlns:a16="http://schemas.microsoft.com/office/drawing/2014/main" id="{07605FE7-27C6-AD4F-9AB6-5331E6ADE073}"/>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9129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19" grpId="0"/>
      <p:bldP spid="25" grpId="0"/>
      <p:bldP spid="20" grpId="0"/>
      <p:bldP spid="26" grpId="0"/>
      <p:bldP spid="21" grpId="0"/>
      <p:bldP spid="27" grpId="0"/>
      <p:bldP spid="22"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909C-10E9-2145-AC7D-5B02847B0908}"/>
              </a:ext>
            </a:extLst>
          </p:cNvPr>
          <p:cNvSpPr>
            <a:spLocks noGrp="1"/>
          </p:cNvSpPr>
          <p:nvPr>
            <p:ph type="title"/>
          </p:nvPr>
        </p:nvSpPr>
        <p:spPr>
          <a:xfrm>
            <a:off x="984070" y="131906"/>
            <a:ext cx="9905998" cy="1478570"/>
          </a:xfrm>
        </p:spPr>
        <p:txBody>
          <a:bodyPr/>
          <a:lstStyle/>
          <a:p>
            <a:r>
              <a:rPr lang="en-US" dirty="0"/>
              <a:t>OAC Vision: Securing Research Cyberinfrastructure</a:t>
            </a:r>
          </a:p>
        </p:txBody>
      </p:sp>
      <p:sp>
        <p:nvSpPr>
          <p:cNvPr id="8" name="Oval 7" descr="Circle encompassing: Integrity, Provenance, Availability, Authentication, Privacy, Confidentiality, and Usability">
            <a:extLst>
              <a:ext uri="{FF2B5EF4-FFF2-40B4-BE49-F238E27FC236}">
                <a16:creationId xmlns:a16="http://schemas.microsoft.com/office/drawing/2014/main" id="{B7823359-9BEB-3E4F-94D4-BB72F70914B2}"/>
              </a:ext>
            </a:extLst>
          </p:cNvPr>
          <p:cNvSpPr/>
          <p:nvPr/>
        </p:nvSpPr>
        <p:spPr>
          <a:xfrm>
            <a:off x="923608" y="1283392"/>
            <a:ext cx="7300862" cy="487415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2F14D0-9CB4-834A-AB4B-F9E5335D50BA}"/>
              </a:ext>
              <a:ext uri="{C183D7F6-B498-43B3-948B-1728B52AA6E4}">
                <adec:decorative xmlns:adec="http://schemas.microsoft.com/office/drawing/2017/decorative" val="1"/>
              </a:ext>
            </a:extLst>
          </p:cNvPr>
          <p:cNvSpPr/>
          <p:nvPr/>
        </p:nvSpPr>
        <p:spPr>
          <a:xfrm>
            <a:off x="2183694" y="1593291"/>
            <a:ext cx="2342637" cy="1538389"/>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2060"/>
                </a:solidFill>
              </a:rPr>
              <a:t>Integrity</a:t>
            </a:r>
          </a:p>
        </p:txBody>
      </p:sp>
      <p:sp>
        <p:nvSpPr>
          <p:cNvPr id="10" name="Oval 9">
            <a:extLst>
              <a:ext uri="{FF2B5EF4-FFF2-40B4-BE49-F238E27FC236}">
                <a16:creationId xmlns:a16="http://schemas.microsoft.com/office/drawing/2014/main" id="{94ABE598-EC40-8B47-8AE3-E5F722969BF9}"/>
              </a:ext>
              <a:ext uri="{C183D7F6-B498-43B3-948B-1728B52AA6E4}">
                <adec:decorative xmlns:adec="http://schemas.microsoft.com/office/drawing/2017/decorative" val="1"/>
              </a:ext>
            </a:extLst>
          </p:cNvPr>
          <p:cNvSpPr/>
          <p:nvPr/>
        </p:nvSpPr>
        <p:spPr>
          <a:xfrm>
            <a:off x="4553304" y="1593291"/>
            <a:ext cx="2342637" cy="1538389"/>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2060"/>
                </a:solidFill>
              </a:rPr>
              <a:t>Provenance</a:t>
            </a:r>
          </a:p>
        </p:txBody>
      </p:sp>
      <p:sp>
        <p:nvSpPr>
          <p:cNvPr id="11" name="Oval 10">
            <a:extLst>
              <a:ext uri="{FF2B5EF4-FFF2-40B4-BE49-F238E27FC236}">
                <a16:creationId xmlns:a16="http://schemas.microsoft.com/office/drawing/2014/main" id="{6B9E1A79-D2CF-4540-AEFF-DED3DEC3C279}"/>
              </a:ext>
              <a:ext uri="{C183D7F6-B498-43B3-948B-1728B52AA6E4}">
                <adec:decorative xmlns:adec="http://schemas.microsoft.com/office/drawing/2017/decorative" val="1"/>
              </a:ext>
            </a:extLst>
          </p:cNvPr>
          <p:cNvSpPr/>
          <p:nvPr/>
        </p:nvSpPr>
        <p:spPr>
          <a:xfrm>
            <a:off x="984070" y="2935872"/>
            <a:ext cx="2342637" cy="153838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2060"/>
                </a:solidFill>
              </a:rPr>
              <a:t>Availability</a:t>
            </a:r>
          </a:p>
        </p:txBody>
      </p:sp>
      <p:sp>
        <p:nvSpPr>
          <p:cNvPr id="12" name="Oval 11">
            <a:extLst>
              <a:ext uri="{FF2B5EF4-FFF2-40B4-BE49-F238E27FC236}">
                <a16:creationId xmlns:a16="http://schemas.microsoft.com/office/drawing/2014/main" id="{681630D7-7C82-A347-9A06-AEFE8294A419}"/>
              </a:ext>
              <a:ext uri="{C183D7F6-B498-43B3-948B-1728B52AA6E4}">
                <adec:decorative xmlns:adec="http://schemas.microsoft.com/office/drawing/2017/decorative" val="1"/>
              </a:ext>
            </a:extLst>
          </p:cNvPr>
          <p:cNvSpPr/>
          <p:nvPr/>
        </p:nvSpPr>
        <p:spPr>
          <a:xfrm>
            <a:off x="3383031" y="2935872"/>
            <a:ext cx="2342637" cy="1538389"/>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002060"/>
                </a:solidFill>
              </a:rPr>
              <a:t>Authentication</a:t>
            </a:r>
            <a:endParaRPr lang="en-US" sz="2400" dirty="0">
              <a:solidFill>
                <a:srgbClr val="002060"/>
              </a:solidFill>
            </a:endParaRPr>
          </a:p>
        </p:txBody>
      </p:sp>
      <p:sp>
        <p:nvSpPr>
          <p:cNvPr id="13" name="Oval 12">
            <a:extLst>
              <a:ext uri="{FF2B5EF4-FFF2-40B4-BE49-F238E27FC236}">
                <a16:creationId xmlns:a16="http://schemas.microsoft.com/office/drawing/2014/main" id="{340A8C1E-CA17-B047-9F44-C9494995EC32}"/>
              </a:ext>
              <a:ext uri="{C183D7F6-B498-43B3-948B-1728B52AA6E4}">
                <adec:decorative xmlns:adec="http://schemas.microsoft.com/office/drawing/2017/decorative" val="1"/>
              </a:ext>
            </a:extLst>
          </p:cNvPr>
          <p:cNvSpPr/>
          <p:nvPr/>
        </p:nvSpPr>
        <p:spPr>
          <a:xfrm>
            <a:off x="5778320" y="2935872"/>
            <a:ext cx="2342637" cy="1538389"/>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2060"/>
                </a:solidFill>
              </a:rPr>
              <a:t>Privacy</a:t>
            </a:r>
          </a:p>
        </p:txBody>
      </p:sp>
      <p:sp>
        <p:nvSpPr>
          <p:cNvPr id="14" name="Oval 13">
            <a:extLst>
              <a:ext uri="{FF2B5EF4-FFF2-40B4-BE49-F238E27FC236}">
                <a16:creationId xmlns:a16="http://schemas.microsoft.com/office/drawing/2014/main" id="{BE4FE0CB-01E0-004B-8D91-09790177BBA6}"/>
              </a:ext>
              <a:ext uri="{C183D7F6-B498-43B3-948B-1728B52AA6E4}">
                <adec:decorative xmlns:adec="http://schemas.microsoft.com/office/drawing/2017/decorative" val="1"/>
              </a:ext>
            </a:extLst>
          </p:cNvPr>
          <p:cNvSpPr/>
          <p:nvPr/>
        </p:nvSpPr>
        <p:spPr>
          <a:xfrm>
            <a:off x="2194266" y="4289785"/>
            <a:ext cx="2342637" cy="1538389"/>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Confidentiality</a:t>
            </a:r>
          </a:p>
        </p:txBody>
      </p:sp>
      <p:sp>
        <p:nvSpPr>
          <p:cNvPr id="15" name="Oval 14">
            <a:extLst>
              <a:ext uri="{FF2B5EF4-FFF2-40B4-BE49-F238E27FC236}">
                <a16:creationId xmlns:a16="http://schemas.microsoft.com/office/drawing/2014/main" id="{6E5658C6-2043-3042-97C0-9E659CD0106B}"/>
              </a:ext>
              <a:ext uri="{C183D7F6-B498-43B3-948B-1728B52AA6E4}">
                <adec:decorative xmlns:adec="http://schemas.microsoft.com/office/drawing/2017/decorative" val="1"/>
              </a:ext>
            </a:extLst>
          </p:cNvPr>
          <p:cNvSpPr/>
          <p:nvPr/>
        </p:nvSpPr>
        <p:spPr>
          <a:xfrm>
            <a:off x="4594164" y="4289785"/>
            <a:ext cx="2342637" cy="15383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2060"/>
                </a:solidFill>
              </a:rPr>
              <a:t>Usability</a:t>
            </a:r>
          </a:p>
        </p:txBody>
      </p:sp>
      <p:sp>
        <p:nvSpPr>
          <p:cNvPr id="19" name="Rounded Rectangle 18">
            <a:extLst>
              <a:ext uri="{FF2B5EF4-FFF2-40B4-BE49-F238E27FC236}">
                <a16:creationId xmlns:a16="http://schemas.microsoft.com/office/drawing/2014/main" id="{B895CC20-9E91-D044-BA6F-BB3A5EB63679}"/>
              </a:ext>
            </a:extLst>
          </p:cNvPr>
          <p:cNvSpPr/>
          <p:nvPr/>
        </p:nvSpPr>
        <p:spPr>
          <a:xfrm>
            <a:off x="8658224" y="1548147"/>
            <a:ext cx="3190875" cy="1266825"/>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Reproducible</a:t>
            </a:r>
          </a:p>
          <a:p>
            <a:pPr algn="ctr"/>
            <a:r>
              <a:rPr lang="en-US" sz="2800" dirty="0">
                <a:solidFill>
                  <a:schemeClr val="tx1"/>
                </a:solidFill>
              </a:rPr>
              <a:t>Science</a:t>
            </a:r>
          </a:p>
        </p:txBody>
      </p:sp>
      <p:sp>
        <p:nvSpPr>
          <p:cNvPr id="20" name="Rounded Rectangle 19">
            <a:extLst>
              <a:ext uri="{FF2B5EF4-FFF2-40B4-BE49-F238E27FC236}">
                <a16:creationId xmlns:a16="http://schemas.microsoft.com/office/drawing/2014/main" id="{1B3857CC-824C-C049-B602-B09A21697C9D}"/>
              </a:ext>
            </a:extLst>
          </p:cNvPr>
          <p:cNvSpPr/>
          <p:nvPr/>
        </p:nvSpPr>
        <p:spPr>
          <a:xfrm>
            <a:off x="8658224" y="3184331"/>
            <a:ext cx="3190875" cy="1266825"/>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Collaborative</a:t>
            </a:r>
          </a:p>
          <a:p>
            <a:pPr algn="ctr"/>
            <a:r>
              <a:rPr lang="en-US" sz="2800" dirty="0">
                <a:solidFill>
                  <a:schemeClr val="tx1"/>
                </a:solidFill>
              </a:rPr>
              <a:t>Science</a:t>
            </a:r>
          </a:p>
        </p:txBody>
      </p:sp>
      <p:sp>
        <p:nvSpPr>
          <p:cNvPr id="21" name="Rounded Rectangle 20">
            <a:extLst>
              <a:ext uri="{FF2B5EF4-FFF2-40B4-BE49-F238E27FC236}">
                <a16:creationId xmlns:a16="http://schemas.microsoft.com/office/drawing/2014/main" id="{177B51D0-7A1C-AC43-8720-0633D39249EB}"/>
              </a:ext>
            </a:extLst>
          </p:cNvPr>
          <p:cNvSpPr/>
          <p:nvPr/>
        </p:nvSpPr>
        <p:spPr>
          <a:xfrm>
            <a:off x="8658224" y="4883781"/>
            <a:ext cx="3190875" cy="1266825"/>
          </a:xfrm>
          <a:prstGeom prst="round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Production</a:t>
            </a:r>
          </a:p>
          <a:p>
            <a:pPr algn="ctr"/>
            <a:r>
              <a:rPr lang="en-US" sz="2800" dirty="0">
                <a:solidFill>
                  <a:schemeClr val="tx1"/>
                </a:solidFill>
              </a:rPr>
              <a:t>Science</a:t>
            </a:r>
          </a:p>
        </p:txBody>
      </p:sp>
      <p:sp>
        <p:nvSpPr>
          <p:cNvPr id="5" name="Right Arrow 4">
            <a:extLst>
              <a:ext uri="{FF2B5EF4-FFF2-40B4-BE49-F238E27FC236}">
                <a16:creationId xmlns:a16="http://schemas.microsoft.com/office/drawing/2014/main" id="{B4FE1AAA-9080-0340-BB5D-2C94E5F2BE54}"/>
              </a:ext>
              <a:ext uri="{C183D7F6-B498-43B3-948B-1728B52AA6E4}">
                <adec:decorative xmlns:adec="http://schemas.microsoft.com/office/drawing/2017/decorative" val="1"/>
              </a:ext>
            </a:extLst>
          </p:cNvPr>
          <p:cNvSpPr/>
          <p:nvPr/>
        </p:nvSpPr>
        <p:spPr>
          <a:xfrm rot="20536658">
            <a:off x="7711383" y="1814873"/>
            <a:ext cx="918390" cy="851618"/>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3D1B63E2-227F-0F4D-8923-0207A5E6C279}"/>
              </a:ext>
              <a:ext uri="{C183D7F6-B498-43B3-948B-1728B52AA6E4}">
                <adec:decorative xmlns:adec="http://schemas.microsoft.com/office/drawing/2017/decorative" val="1"/>
              </a:ext>
            </a:extLst>
          </p:cNvPr>
          <p:cNvSpPr/>
          <p:nvPr/>
        </p:nvSpPr>
        <p:spPr>
          <a:xfrm rot="268514">
            <a:off x="7844922" y="3393006"/>
            <a:ext cx="795589" cy="851618"/>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3EEB475A-F3CA-CE4F-9B7C-DB6CF3927946}"/>
              </a:ext>
              <a:ext uri="{C183D7F6-B498-43B3-948B-1728B52AA6E4}">
                <adec:decorative xmlns:adec="http://schemas.microsoft.com/office/drawing/2017/decorative" val="1"/>
              </a:ext>
            </a:extLst>
          </p:cNvPr>
          <p:cNvSpPr/>
          <p:nvPr/>
        </p:nvSpPr>
        <p:spPr>
          <a:xfrm rot="1468522">
            <a:off x="7539244" y="4961118"/>
            <a:ext cx="1152681" cy="851618"/>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BEB885C-05B6-924C-9BB7-21B748660F69}"/>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55009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7879-D022-B74D-B2C6-DA936ABF0CB9}"/>
              </a:ext>
            </a:extLst>
          </p:cNvPr>
          <p:cNvSpPr>
            <a:spLocks noGrp="1"/>
          </p:cNvSpPr>
          <p:nvPr>
            <p:ph type="title"/>
          </p:nvPr>
        </p:nvSpPr>
        <p:spPr>
          <a:xfrm>
            <a:off x="1141412" y="618518"/>
            <a:ext cx="10218845" cy="1478570"/>
          </a:xfrm>
        </p:spPr>
        <p:txBody>
          <a:bodyPr/>
          <a:lstStyle/>
          <a:p>
            <a:r>
              <a:rPr lang="en-US" dirty="0"/>
              <a:t>Cybersecurity Innovation for Cyberinfrastructure (CICI)</a:t>
            </a:r>
          </a:p>
        </p:txBody>
      </p:sp>
      <p:sp>
        <p:nvSpPr>
          <p:cNvPr id="3" name="Content Placeholder 2">
            <a:extLst>
              <a:ext uri="{FF2B5EF4-FFF2-40B4-BE49-F238E27FC236}">
                <a16:creationId xmlns:a16="http://schemas.microsoft.com/office/drawing/2014/main" id="{97E65119-B30D-8C47-89FA-7298B82E6103}"/>
              </a:ext>
            </a:extLst>
          </p:cNvPr>
          <p:cNvSpPr txBox="1">
            <a:spLocks/>
          </p:cNvSpPr>
          <p:nvPr/>
        </p:nvSpPr>
        <p:spPr>
          <a:xfrm>
            <a:off x="1141412" y="2249487"/>
            <a:ext cx="9905999" cy="3903340"/>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Support </a:t>
            </a:r>
            <a:r>
              <a:rPr lang="en-US" u="sng" dirty="0"/>
              <a:t>applied research</a:t>
            </a:r>
            <a:r>
              <a:rPr lang="en-US" dirty="0"/>
              <a:t> to secure science </a:t>
            </a:r>
            <a:r>
              <a:rPr lang="en-US" u="sng" dirty="0"/>
              <a:t>data, workflows, and infrastructure</a:t>
            </a:r>
          </a:p>
          <a:p>
            <a:r>
              <a:rPr lang="en-US" dirty="0"/>
              <a:t>Develop, deploy, and integrate solutions that </a:t>
            </a:r>
            <a:r>
              <a:rPr lang="en-US" u="sng" dirty="0"/>
              <a:t>benefit the broader scientific community</a:t>
            </a:r>
          </a:p>
          <a:p>
            <a:r>
              <a:rPr lang="en-US" dirty="0"/>
              <a:t>Operationalize emerging cybersecurity techniques into the science CI domain</a:t>
            </a:r>
          </a:p>
          <a:p>
            <a:r>
              <a:rPr lang="en-US" dirty="0"/>
              <a:t>Develop new cybersecurity approaches specific to science CI domain and requirements</a:t>
            </a:r>
          </a:p>
          <a:p>
            <a:endParaRPr lang="en-US" dirty="0"/>
          </a:p>
        </p:txBody>
      </p:sp>
      <p:sp>
        <p:nvSpPr>
          <p:cNvPr id="5" name="Slide Number Placeholder 4">
            <a:extLst>
              <a:ext uri="{FF2B5EF4-FFF2-40B4-BE49-F238E27FC236}">
                <a16:creationId xmlns:a16="http://schemas.microsoft.com/office/drawing/2014/main" id="{61592426-B9FB-3544-B8F3-E20407EAEDC7}"/>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010569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8" ma:contentTypeDescription="Create a new document." ma:contentTypeScope="" ma:versionID="61e35a3766a54ced0cbcac5d093416e3">
  <xsd:schema xmlns:xsd="http://www.w3.org/2001/XMLSchema" xmlns:xs="http://www.w3.org/2001/XMLSchema" xmlns:p="http://schemas.microsoft.com/office/2006/metadata/properties" xmlns:ns2="0cf77daa-5445-4d26-ace6-97094430d631" targetNamespace="http://schemas.microsoft.com/office/2006/metadata/properties" ma:root="true" ma:fieldsID="2afc24a38483a6145d573f72598346fd"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4827B7-3DAA-4B53-ABE4-410E9A1F1108}"/>
</file>

<file path=customXml/itemProps2.xml><?xml version="1.0" encoding="utf-8"?>
<ds:datastoreItem xmlns:ds="http://schemas.openxmlformats.org/officeDocument/2006/customXml" ds:itemID="{C905E5C1-078E-491A-AA9E-7DECF58A473E}"/>
</file>

<file path=customXml/itemProps3.xml><?xml version="1.0" encoding="utf-8"?>
<ds:datastoreItem xmlns:ds="http://schemas.openxmlformats.org/officeDocument/2006/customXml" ds:itemID="{B478C415-A1C5-4535-A3B8-1BD03806AACF}"/>
</file>

<file path=docProps/app.xml><?xml version="1.0" encoding="utf-8"?>
<Properties xmlns="http://schemas.openxmlformats.org/officeDocument/2006/extended-properties" xmlns:vt="http://schemas.openxmlformats.org/officeDocument/2006/docPropsVTypes">
  <Template/>
  <TotalTime>7268</TotalTime>
  <Words>1529</Words>
  <Application>Microsoft Office PowerPoint</Application>
  <PresentationFormat>Widescreen</PresentationFormat>
  <Paragraphs>249</Paragraphs>
  <Slides>26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vt:lpstr>
      <vt:lpstr>Courier New</vt:lpstr>
      <vt:lpstr>Times New Roman</vt:lpstr>
      <vt:lpstr>Tw Cen MT</vt:lpstr>
      <vt:lpstr>Wingdings</vt:lpstr>
      <vt:lpstr>Circuit</vt:lpstr>
      <vt:lpstr>Cybersecurity Innovation for  Cyberinfrastructure (CICI) NSF 22-581 </vt:lpstr>
      <vt:lpstr>Webinar Goals</vt:lpstr>
      <vt:lpstr>Webinar Goals</vt:lpstr>
      <vt:lpstr>Orientation: OAC and Scientific Cyberinfrastructure</vt:lpstr>
      <vt:lpstr>OAC: Enable Diverse Range of Science</vt:lpstr>
      <vt:lpstr>OAC: Enable Diverse Range of Science</vt:lpstr>
      <vt:lpstr>R&amp;E Security Benefits Across Organizations</vt:lpstr>
      <vt:lpstr>OAC Vision: Securing Research Cyberinfrastructure</vt:lpstr>
      <vt:lpstr>Cybersecurity Innovation for Cyberinfrastructure (CICI)</vt:lpstr>
      <vt:lpstr>Webinar Goals</vt:lpstr>
      <vt:lpstr>NSF 22-581: CICI</vt:lpstr>
      <vt:lpstr>CICI Program Area Key Themes</vt:lpstr>
      <vt:lpstr>CICI Program Areas</vt:lpstr>
      <vt:lpstr>Successful CICI proposals describe</vt:lpstr>
      <vt:lpstr>What CICI is not</vt:lpstr>
      <vt:lpstr>Proposal Preparation</vt:lpstr>
      <vt:lpstr>Eligibility</vt:lpstr>
      <vt:lpstr>Webinar Goals</vt:lpstr>
      <vt:lpstr>Review Criteria</vt:lpstr>
      <vt:lpstr>CICI Specific Criteria</vt:lpstr>
      <vt:lpstr>CICI Specific Criteria</vt:lpstr>
      <vt:lpstr>CICI Specific Criteria</vt:lpstr>
      <vt:lpstr>CICI Specific Criteria</vt:lpstr>
      <vt:lpstr>CICI Schedule</vt:lpstr>
      <vt:lpstr>Webinar Goals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Cyberinfrastructure for  Sustained Scientific Innovation  (CSSI) NSF 20-592 </dc:title>
  <dc:creator>Robila, Stefan A</dc:creator>
  <cp:lastModifiedBy>Carlson, Paul L. (Contractor)</cp:lastModifiedBy>
  <cp:revision>68</cp:revision>
  <dcterms:created xsi:type="dcterms:W3CDTF">2020-09-08T17:32:03Z</dcterms:created>
  <dcterms:modified xsi:type="dcterms:W3CDTF">2022-04-29T14:10:59Z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0x010100A1176FF569A72144925470ED9676DC30</vt:lpwstr>
  </property>
</Properties>
</file>