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1"/>
  </p:sldMasterIdLst>
  <p:notesMasterIdLst>
    <p:notesMasterId r:id="rId22"/>
  </p:notesMasterIdLst>
  <p:handoutMasterIdLst>
    <p:handoutMasterId r:id="rId23"/>
  </p:handoutMasterIdLst>
  <p:sldIdLst>
    <p:sldId id="313" r:id="rId2"/>
    <p:sldId id="343" r:id="rId3"/>
    <p:sldId id="314" r:id="rId4"/>
    <p:sldId id="336" r:id="rId5"/>
    <p:sldId id="317" r:id="rId6"/>
    <p:sldId id="318" r:id="rId7"/>
    <p:sldId id="324" r:id="rId8"/>
    <p:sldId id="341" r:id="rId9"/>
    <p:sldId id="320" r:id="rId10"/>
    <p:sldId id="338" r:id="rId11"/>
    <p:sldId id="321" r:id="rId12"/>
    <p:sldId id="334" r:id="rId13"/>
    <p:sldId id="323" r:id="rId14"/>
    <p:sldId id="322" r:id="rId15"/>
    <p:sldId id="345" r:id="rId16"/>
    <p:sldId id="339" r:id="rId17"/>
    <p:sldId id="346" r:id="rId18"/>
    <p:sldId id="332" r:id="rId19"/>
    <p:sldId id="333" r:id="rId20"/>
    <p:sldId id="337" r:id="rId2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0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82" autoAdjust="0"/>
    <p:restoredTop sz="70355" autoAdjust="0"/>
  </p:normalViewPr>
  <p:slideViewPr>
    <p:cSldViewPr snapToGrid="0">
      <p:cViewPr varScale="1">
        <p:scale>
          <a:sx n="62" d="100"/>
          <a:sy n="62" d="100"/>
        </p:scale>
        <p:origin x="4824" y="60"/>
      </p:cViewPr>
      <p:guideLst>
        <p:guide orient="horz" pos="1000"/>
        <p:guide pos="2880"/>
      </p:guideLst>
    </p:cSldViewPr>
  </p:slideViewPr>
  <p:outlineViewPr>
    <p:cViewPr>
      <p:scale>
        <a:sx n="33" d="100"/>
        <a:sy n="33" d="100"/>
      </p:scale>
      <p:origin x="0" y="-14772"/>
    </p:cViewPr>
  </p:outlineViewPr>
  <p:notesTextViewPr>
    <p:cViewPr>
      <p:scale>
        <a:sx n="1" d="1"/>
        <a:sy n="1" d="1"/>
      </p:scale>
      <p:origin x="0" y="0"/>
    </p:cViewPr>
  </p:notesTextViewPr>
  <p:sorterViewPr>
    <p:cViewPr>
      <p:scale>
        <a:sx n="200" d="100"/>
        <a:sy n="200" d="100"/>
      </p:scale>
      <p:origin x="0" y="11440"/>
    </p:cViewPr>
  </p:sorterViewPr>
  <p:notesViewPr>
    <p:cSldViewPr snapToGrid="0">
      <p:cViewPr>
        <p:scale>
          <a:sx n="150" d="100"/>
          <a:sy n="150" d="100"/>
        </p:scale>
        <p:origin x="-2368" y="28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515DEFF-5CD6-2B43-A0B2-6AB6F51A32C0}" type="datetime1">
              <a:rPr lang="en-US" smtClean="0"/>
              <a:t>7/14/2022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9570CE4-501B-0B48-B29F-BAE20E98341A}" type="slidenum">
              <a:rPr lang="en-US" smtClean="0"/>
              <a:t>‹#›</a:t>
            </a:fld>
            <a:endParaRPr lang="en-US"/>
          </a:p>
        </p:txBody>
      </p:sp>
    </p:spTree>
    <p:extLst>
      <p:ext uri="{BB962C8B-B14F-4D97-AF65-F5344CB8AC3E}">
        <p14:creationId xmlns:p14="http://schemas.microsoft.com/office/powerpoint/2010/main" val="24441771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6C50803-05DF-0B4A-931E-5A3AE8916759}" type="datetime1">
              <a:rPr lang="en-US" smtClean="0"/>
              <a:t>7/14/2022</a:t>
            </a:fld>
            <a:endParaRPr lang="en-US"/>
          </a:p>
        </p:txBody>
      </p:sp>
      <p:sp>
        <p:nvSpPr>
          <p:cNvPr id="4" name="Slide Image Placeholder 3"/>
          <p:cNvSpPr>
            <a:spLocks noGrp="1" noRot="1" noChangeAspect="1"/>
          </p:cNvSpPr>
          <p:nvPr>
            <p:ph type="sldImg" idx="2"/>
          </p:nvPr>
        </p:nvSpPr>
        <p:spPr>
          <a:xfrm>
            <a:off x="1181100" y="696913"/>
            <a:ext cx="4314825" cy="3236119"/>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1" y="4067175"/>
            <a:ext cx="7010400" cy="474345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CD141EE-0B66-6B40-885A-55E26929B4E0}" type="slidenum">
              <a:rPr lang="en-US" smtClean="0"/>
              <a:t>‹#›</a:t>
            </a:fld>
            <a:endParaRPr lang="en-US"/>
          </a:p>
        </p:txBody>
      </p:sp>
    </p:spTree>
    <p:extLst>
      <p:ext uri="{BB962C8B-B14F-4D97-AF65-F5344CB8AC3E}">
        <p14:creationId xmlns:p14="http://schemas.microsoft.com/office/powerpoint/2010/main" val="34941469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6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711426" y="4663694"/>
            <a:ext cx="5582356" cy="3434503"/>
          </a:xfrm>
        </p:spPr>
        <p:txBody>
          <a:bodyPr/>
          <a:lstStyle/>
          <a:p>
            <a:r>
              <a:rPr lang="en-US" sz="1200" dirty="0">
                <a:solidFill>
                  <a:schemeClr val="tx1"/>
                </a:solidFill>
                <a:latin typeface="Calibri (Body)"/>
                <a:cs typeface="Calibri (Body)"/>
              </a:rPr>
              <a:t>Welcome to the NSF Webinar on the Computer and Information Science and Engineering</a:t>
            </a:r>
            <a:r>
              <a:rPr lang="en-US" sz="1200" baseline="0" dirty="0">
                <a:solidFill>
                  <a:schemeClr val="tx1"/>
                </a:solidFill>
                <a:latin typeface="Calibri (Body)"/>
                <a:cs typeface="Calibri (Body)"/>
              </a:rPr>
              <a:t> Research Initiation Initiative (CRII)</a:t>
            </a:r>
            <a:r>
              <a:rPr lang="en-US" sz="1200" dirty="0">
                <a:solidFill>
                  <a:schemeClr val="tx1"/>
                </a:solidFill>
                <a:latin typeface="Calibri (Body)"/>
                <a:cs typeface="Calibri (Body)"/>
              </a:rPr>
              <a:t>. </a:t>
            </a:r>
          </a:p>
          <a:p>
            <a:endParaRPr lang="en-US" sz="1200" dirty="0">
              <a:solidFill>
                <a:schemeClr val="tx1"/>
              </a:solidFill>
              <a:latin typeface="Calibri (Body)"/>
              <a:cs typeface="Calibri (Body)"/>
            </a:endParaRPr>
          </a:p>
          <a:p>
            <a:r>
              <a:rPr lang="en-US" sz="1600" kern="1200" dirty="0">
                <a:solidFill>
                  <a:schemeClr val="tx1"/>
                </a:solidFill>
                <a:effectLst/>
                <a:latin typeface="+mn-lt"/>
                <a:ea typeface="+mn-ea"/>
                <a:cs typeface="+mn-cs"/>
              </a:rPr>
              <a:t>I am Jeremy Epstein, the lead program officer for NSF’s Secure and Trustworthy Cyberspace program, and also the lead for the CRII program.  Answering questions with me today is Jen Li, a co-lead with me for the CRII program.  Almadena will also be joining </a:t>
            </a:r>
            <a:r>
              <a:rPr lang="en-US" sz="1600" kern="1200">
                <a:solidFill>
                  <a:schemeClr val="tx1"/>
                </a:solidFill>
                <a:effectLst/>
                <a:latin typeface="+mn-lt"/>
                <a:ea typeface="+mn-ea"/>
                <a:cs typeface="+mn-cs"/>
              </a:rPr>
              <a:t>us later on. </a:t>
            </a:r>
            <a:r>
              <a:rPr lang="en-US" sz="1600" kern="1200" dirty="0">
                <a:solidFill>
                  <a:schemeClr val="tx1"/>
                </a:solidFill>
                <a:effectLst/>
                <a:latin typeface="+mn-lt"/>
                <a:ea typeface="+mn-ea"/>
                <a:cs typeface="+mn-cs"/>
              </a:rPr>
              <a:t>Reading and organizing the questions in the chat are Sylvia Spengler and Phil Regalia, two other program officers.  And we’re also joined by JD Kundu, deputy assistant director of CISE.  JD, over to you.</a:t>
            </a:r>
          </a:p>
          <a:p>
            <a:endParaRPr lang="en-US" sz="1200" dirty="0">
              <a:solidFill>
                <a:schemeClr val="tx1"/>
              </a:solidFill>
              <a:latin typeface="Calibri (Body)"/>
              <a:cs typeface="Calibri (Body)"/>
            </a:endParaRPr>
          </a:p>
          <a:p>
            <a:endParaRPr lang="en-US" sz="1200" dirty="0">
              <a:solidFill>
                <a:schemeClr val="tx1"/>
              </a:solidFill>
              <a:latin typeface="Calibri (Body)"/>
              <a:cs typeface="Calibri (Body)"/>
            </a:endParaRPr>
          </a:p>
        </p:txBody>
      </p:sp>
      <p:sp>
        <p:nvSpPr>
          <p:cNvPr id="4" name="Slide Number Placeholder 3"/>
          <p:cNvSpPr>
            <a:spLocks noGrp="1"/>
          </p:cNvSpPr>
          <p:nvPr>
            <p:ph type="sldNum" sz="quarter" idx="10"/>
          </p:nvPr>
        </p:nvSpPr>
        <p:spPr/>
        <p:txBody>
          <a:bodyPr/>
          <a:lstStyle/>
          <a:p>
            <a:fld id="{CCD141EE-0B66-6B40-885A-55E26929B4E0}" type="slidenum">
              <a:rPr lang="en-US" smtClean="0"/>
              <a:t>1</a:t>
            </a:fld>
            <a:endParaRPr lang="en-US"/>
          </a:p>
        </p:txBody>
      </p:sp>
    </p:spTree>
    <p:extLst>
      <p:ext uri="{BB962C8B-B14F-4D97-AF65-F5344CB8AC3E}">
        <p14:creationId xmlns:p14="http://schemas.microsoft.com/office/powerpoint/2010/main" val="386127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10</a:t>
            </a:fld>
            <a:endParaRPr lang="en-US"/>
          </a:p>
        </p:txBody>
      </p:sp>
    </p:spTree>
    <p:extLst>
      <p:ext uri="{BB962C8B-B14F-4D97-AF65-F5344CB8AC3E}">
        <p14:creationId xmlns:p14="http://schemas.microsoft.com/office/powerpoint/2010/main" val="3786050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As described in the solicitation, proposals are limited to 10 pages,</a:t>
            </a:r>
            <a:r>
              <a:rPr lang="en-US" baseline="0" dirty="0"/>
              <a:t> not the 15 page limit most typical for NSF proposals.  We are not going to review the rules for fonts and margins – please see the NSF Proposal and Award Policies and Procedures Guide for instructions.  Trying to squeeze in more text by reducing fonts or margins is not only frustrating to reviewers, but is also likely to have your proposal returned without review.</a:t>
            </a:r>
          </a:p>
          <a:p>
            <a:endParaRPr lang="en-US" baseline="0" dirty="0"/>
          </a:p>
          <a:p>
            <a:r>
              <a:rPr lang="en-US" baseline="0" dirty="0"/>
              <a:t>A few other points on submission: No co-PIs or other senior personnel are permitted, however, consultants and </a:t>
            </a:r>
            <a:r>
              <a:rPr lang="en-US" baseline="0" dirty="0" err="1"/>
              <a:t>subawardees</a:t>
            </a:r>
            <a:r>
              <a:rPr lang="en-US" baseline="0" dirty="0"/>
              <a:t> are allowed.  The proposal must be for no more than $175,000 and for exactly 2 years – no more, no less.  You may only submit one CRII proposal per calendar year.  A common question is whether a PI may submit both a CRII and CAREER proposal in the same calendar year; the answer is NO.  The submission does not count against program specific limits, such as CISE core programs or SaTC.</a:t>
            </a:r>
          </a:p>
          <a:p>
            <a:endParaRPr lang="en-US" baseline="0" dirty="0"/>
          </a:p>
        </p:txBody>
      </p:sp>
      <p:sp>
        <p:nvSpPr>
          <p:cNvPr id="4" name="Slide Number Placeholder 3"/>
          <p:cNvSpPr>
            <a:spLocks noGrp="1"/>
          </p:cNvSpPr>
          <p:nvPr>
            <p:ph type="sldNum" sz="quarter" idx="10"/>
          </p:nvPr>
        </p:nvSpPr>
        <p:spPr/>
        <p:txBody>
          <a:bodyPr/>
          <a:lstStyle/>
          <a:p>
            <a:fld id="{CCD141EE-0B66-6B40-885A-55E26929B4E0}" type="slidenum">
              <a:rPr lang="en-US" smtClean="0"/>
              <a:t>11</a:t>
            </a:fld>
            <a:endParaRPr lang="en-US"/>
          </a:p>
        </p:txBody>
      </p:sp>
    </p:spTree>
    <p:extLst>
      <p:ext uri="{BB962C8B-B14F-4D97-AF65-F5344CB8AC3E}">
        <p14:creationId xmlns:p14="http://schemas.microsoft.com/office/powerpoint/2010/main" val="1733243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Data Management Plan is required to be submitted as a supplementary document in </a:t>
            </a:r>
            <a:r>
              <a:rPr lang="en-US" baseline="0" dirty="0" err="1"/>
              <a:t>Fastlane</a:t>
            </a:r>
            <a:r>
              <a:rPr lang="en-US" baseline="0" dirty="0"/>
              <a:t>.  If you have included postdocs in your budget, you must also have a one-page postdoc mentoring plan, submitted as a supplementary document.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Your proposal must include a letter from your department chair certifying that you meet the eligibility requirement, including that your institution is not a Carnegie R1 (based on the 2018 list), that you meet the criteria of time from PhD (within 6 years) and time of hire (no more than 3 years as of submission deadline).  The letter must follow the template on the NSF website – don’t make any changes except to fill in the blanks and put it on letterhead (if desired).  This letter is updated from last year, mostly to replace the rules about number of months of support with an acknowledgement that the institution is not an R1.</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12</a:t>
            </a:fld>
            <a:endParaRPr lang="en-US"/>
          </a:p>
        </p:txBody>
      </p:sp>
    </p:spTree>
    <p:extLst>
      <p:ext uri="{BB962C8B-B14F-4D97-AF65-F5344CB8AC3E}">
        <p14:creationId xmlns:p14="http://schemas.microsoft.com/office/powerpoint/2010/main" val="3185370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The</a:t>
            </a:r>
            <a:r>
              <a:rPr lang="en-US" baseline="0" dirty="0"/>
              <a:t> budget is intended to mostly be spent on students, including both undergraduates and graduates.  Some fraction may go to specialized equipment, such as unique hardware or software needed for research.  Some travel funds are expected.  As noted, the total must not exceed $175,000.  </a:t>
            </a:r>
          </a:p>
          <a:p>
            <a:endParaRPr lang="en-US" baseline="0" dirty="0"/>
          </a:p>
          <a:p>
            <a:r>
              <a:rPr lang="en-US" baseline="0" dirty="0"/>
              <a:t>REU supplements can be requested for CRII awards, following standard NSF policies.</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CCD141EE-0B66-6B40-885A-55E26929B4E0}" type="slidenum">
              <a:rPr lang="en-US" smtClean="0"/>
              <a:t>13</a:t>
            </a:fld>
            <a:endParaRPr lang="en-US"/>
          </a:p>
        </p:txBody>
      </p:sp>
    </p:spTree>
    <p:extLst>
      <p:ext uri="{BB962C8B-B14F-4D97-AF65-F5344CB8AC3E}">
        <p14:creationId xmlns:p14="http://schemas.microsoft.com/office/powerpoint/2010/main" val="4083639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Proposals will be reviewed using the standard NSF merit review process, which</a:t>
            </a:r>
            <a:r>
              <a:rPr lang="en-US" baseline="0" dirty="0"/>
              <a:t> will include consideration of both intellectual merit and broader impact.  Unlike CAREER proposals, there is not a specific educational component required.</a:t>
            </a:r>
          </a:p>
          <a:p>
            <a:endParaRPr lang="en-US" baseline="0" dirty="0"/>
          </a:p>
          <a:p>
            <a:r>
              <a:rPr lang="en-US" dirty="0"/>
              <a:t>Factors</a:t>
            </a:r>
            <a:r>
              <a:rPr lang="en-US" baseline="0" dirty="0"/>
              <a:t> that will be considered in the review process include relevance to one or more of the CISE programs (as mentioned on previous slides), the appropriateness of the research to a 2 year window, the potential to produce sufficient preliminary research to help you prepare for other research awards such as CAREER, and whether the activities are appropriate to help you achieve research independence.</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14</a:t>
            </a:fld>
            <a:endParaRPr lang="en-US"/>
          </a:p>
        </p:txBody>
      </p:sp>
    </p:spTree>
    <p:extLst>
      <p:ext uri="{BB962C8B-B14F-4D97-AF65-F5344CB8AC3E}">
        <p14:creationId xmlns:p14="http://schemas.microsoft.com/office/powerpoint/2010/main" val="37339603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Starting last year, PIs can request access to </a:t>
            </a:r>
            <a:r>
              <a:rPr lang="en-US" dirty="0" err="1"/>
              <a:t>CloudBank</a:t>
            </a:r>
            <a:r>
              <a:rPr lang="en-US" dirty="0"/>
              <a:t> resources as part of a CRII proposal, for projects that need cloud computing resources.  These are usually less expensive than acquiring your own cloud resources from Amazon, Google, Microsoft, etc.  The cost of these resources counts against the $175K maximum.  Please see the details in the solicitation, or ask questions if you’re interested.  Requesting </a:t>
            </a:r>
            <a:r>
              <a:rPr lang="en-US" dirty="0" err="1"/>
              <a:t>CloudBank</a:t>
            </a:r>
            <a:r>
              <a:rPr lang="en-US" dirty="0"/>
              <a:t> resources does not make your proposal any more or less likely to be funded.</a:t>
            </a:r>
          </a:p>
          <a:p>
            <a:endParaRPr lang="en-US" dirty="0"/>
          </a:p>
          <a:p>
            <a:r>
              <a:rPr lang="en-US" dirty="0"/>
              <a:t>There are also other NSF resources that may be useful in your research.  If you’re doing research that needs infrastructure, please check out these resources, which are generally available free to the NSF community.</a:t>
            </a:r>
          </a:p>
        </p:txBody>
      </p:sp>
      <p:sp>
        <p:nvSpPr>
          <p:cNvPr id="4" name="Slide Number Placeholder 3"/>
          <p:cNvSpPr>
            <a:spLocks noGrp="1"/>
          </p:cNvSpPr>
          <p:nvPr>
            <p:ph type="sldNum" sz="quarter" idx="5"/>
          </p:nvPr>
        </p:nvSpPr>
        <p:spPr/>
        <p:txBody>
          <a:bodyPr/>
          <a:lstStyle/>
          <a:p>
            <a:fld id="{CCD141EE-0B66-6B40-885A-55E26929B4E0}" type="slidenum">
              <a:rPr lang="en-US" smtClean="0"/>
              <a:t>15</a:t>
            </a:fld>
            <a:endParaRPr lang="en-US"/>
          </a:p>
        </p:txBody>
      </p:sp>
    </p:spTree>
    <p:extLst>
      <p:ext uri="{BB962C8B-B14F-4D97-AF65-F5344CB8AC3E}">
        <p14:creationId xmlns:p14="http://schemas.microsoft.com/office/powerpoint/2010/main" val="37015588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16</a:t>
            </a:fld>
            <a:endParaRPr lang="en-US"/>
          </a:p>
        </p:txBody>
      </p:sp>
    </p:spTree>
    <p:extLst>
      <p:ext uri="{BB962C8B-B14F-4D97-AF65-F5344CB8AC3E}">
        <p14:creationId xmlns:p14="http://schemas.microsoft.com/office/powerpoint/2010/main" val="1162103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If you  don’t know your university’s status, you can ask your university’s Sponsored Research Office or check the Carnegie website.  Eligibility is based on the Carnegie 2018 list, not the Carnegie 2021 list.  If you look at the Wikipedia page, it has the 2021 list, so these institutions that are shown on the Wikipedia page *are* eligible.</a:t>
            </a:r>
          </a:p>
        </p:txBody>
      </p:sp>
      <p:sp>
        <p:nvSpPr>
          <p:cNvPr id="4" name="Slide Number Placeholder 3"/>
          <p:cNvSpPr>
            <a:spLocks noGrp="1"/>
          </p:cNvSpPr>
          <p:nvPr>
            <p:ph type="sldNum" sz="quarter" idx="5"/>
          </p:nvPr>
        </p:nvSpPr>
        <p:spPr/>
        <p:txBody>
          <a:bodyPr/>
          <a:lstStyle/>
          <a:p>
            <a:fld id="{CCD141EE-0B66-6B40-885A-55E26929B4E0}" type="slidenum">
              <a:rPr lang="en-US" smtClean="0"/>
              <a:t>17</a:t>
            </a:fld>
            <a:endParaRPr lang="en-US"/>
          </a:p>
        </p:txBody>
      </p:sp>
    </p:spTree>
    <p:extLst>
      <p:ext uri="{BB962C8B-B14F-4D97-AF65-F5344CB8AC3E}">
        <p14:creationId xmlns:p14="http://schemas.microsoft.com/office/powerpoint/2010/main" val="6653157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Thanks for participating in this webinar. We hope the CRII program will enable new faculty members to initiate independent research</a:t>
            </a:r>
            <a:r>
              <a:rPr lang="en-US" baseline="0" dirty="0"/>
              <a:t> through funding students and related support.</a:t>
            </a:r>
            <a:endParaRPr lang="en-US" dirty="0"/>
          </a:p>
          <a:p>
            <a:endParaRPr lang="en-US" dirty="0"/>
          </a:p>
          <a:p>
            <a:r>
              <a:rPr lang="en-US" dirty="0"/>
              <a:t>The slides and audio will be posted to the CISE</a:t>
            </a:r>
            <a:r>
              <a:rPr lang="en-US" baseline="0" dirty="0"/>
              <a:t> web site in the next few days.</a:t>
            </a:r>
          </a:p>
          <a:p>
            <a:endParaRPr lang="en-US" baseline="0" dirty="0"/>
          </a:p>
          <a:p>
            <a:r>
              <a:rPr lang="en-US" baseline="0" dirty="0"/>
              <a:t>As a final reminder, proposals are due September 19. </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18</a:t>
            </a:fld>
            <a:endParaRPr lang="en-US"/>
          </a:p>
        </p:txBody>
      </p:sp>
    </p:spTree>
    <p:extLst>
      <p:ext uri="{BB962C8B-B14F-4D97-AF65-F5344CB8AC3E}">
        <p14:creationId xmlns:p14="http://schemas.microsoft.com/office/powerpoint/2010/main" val="3688696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mn-cs"/>
              </a:rPr>
              <a:t>We know you have lots of questions; please submit them through the Zoom chat.</a:t>
            </a:r>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19</a:t>
            </a:fld>
            <a:endParaRPr lang="en-US"/>
          </a:p>
        </p:txBody>
      </p:sp>
    </p:spTree>
    <p:extLst>
      <p:ext uri="{BB962C8B-B14F-4D97-AF65-F5344CB8AC3E}">
        <p14:creationId xmlns:p14="http://schemas.microsoft.com/office/powerpoint/2010/main" val="283824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So let’s start with the changes this year, in case you’ve read the solicitation in the past but haven’t read it this year.  There are several major changes compared to last year:</a:t>
            </a:r>
          </a:p>
          <a:p>
            <a:endParaRPr lang="en-US" dirty="0"/>
          </a:p>
          <a:p>
            <a:pPr marL="342900" indent="-342900">
              <a:buAutoNum type="arabicParenBoth"/>
            </a:pPr>
            <a:r>
              <a:rPr lang="en-US" dirty="0"/>
              <a:t>The biggest change is that only faculty at non-R1 institutions are eligible to submit.  This includes researchers at non-profits.</a:t>
            </a:r>
          </a:p>
          <a:p>
            <a:pPr marL="342900" indent="-342900">
              <a:buAutoNum type="arabicParenBoth"/>
            </a:pPr>
            <a:endParaRPr lang="en-US" dirty="0"/>
          </a:p>
          <a:p>
            <a:pPr marL="342900" indent="-342900">
              <a:buAutoNum type="arabicParenBoth"/>
            </a:pPr>
            <a:r>
              <a:rPr lang="en-US" dirty="0"/>
              <a:t>There is no longer any requirement to include any specific level of faculty or student support in the proposal.</a:t>
            </a:r>
          </a:p>
          <a:p>
            <a:pPr marL="342900" indent="-342900">
              <a:buAutoNum type="arabicParenBoth"/>
            </a:pPr>
            <a:endParaRPr lang="en-US" dirty="0"/>
          </a:p>
          <a:p>
            <a:pPr marL="342900" indent="-342900">
              <a:buAutoNum type="arabicParenBoth"/>
            </a:pPr>
            <a:r>
              <a:rPr lang="en-US" dirty="0"/>
              <a:t>There is no longer any requirement to demonstrate that you don’t have prior resources.</a:t>
            </a:r>
          </a:p>
          <a:p>
            <a:pPr marL="342900" indent="-342900">
              <a:buAutoNum type="arabicParenBoth"/>
            </a:pPr>
            <a:endParaRPr lang="en-US" dirty="0"/>
          </a:p>
          <a:p>
            <a:pPr marL="342900" indent="-342900">
              <a:buAutoNum type="arabicParenBoth"/>
            </a:pPr>
            <a:r>
              <a:rPr lang="en-US" dirty="0"/>
              <a:t>As a result of the above, the department chair letter format has been revised.</a:t>
            </a:r>
          </a:p>
          <a:p>
            <a:pPr marL="342900" indent="-342900">
              <a:buAutoNum type="arabicParenBoth"/>
            </a:pPr>
            <a:endParaRPr lang="en-US" dirty="0"/>
          </a:p>
          <a:p>
            <a:pPr marL="342900" indent="-342900">
              <a:buAutoNum type="arabicParenBoth"/>
            </a:pPr>
            <a:r>
              <a:rPr lang="en-US" dirty="0"/>
              <a:t>As in 2021, the limit for submission is six years since your PhD, as of the deadline date, rather than five years.  This change is only applicable this year.</a:t>
            </a:r>
          </a:p>
          <a:p>
            <a:pPr marL="342900" indent="-342900">
              <a:buAutoNum type="arabicParenBoth"/>
            </a:pPr>
            <a:endParaRPr lang="en-US" dirty="0"/>
          </a:p>
          <a:p>
            <a:pPr marL="342900" indent="-342900">
              <a:buAutoNum type="arabicParenBoth"/>
            </a:pPr>
            <a:endParaRPr lang="en-US" dirty="0"/>
          </a:p>
        </p:txBody>
      </p:sp>
      <p:sp>
        <p:nvSpPr>
          <p:cNvPr id="4" name="Slide Number Placeholder 3"/>
          <p:cNvSpPr>
            <a:spLocks noGrp="1"/>
          </p:cNvSpPr>
          <p:nvPr>
            <p:ph type="sldNum" sz="quarter" idx="5"/>
          </p:nvPr>
        </p:nvSpPr>
        <p:spPr/>
        <p:txBody>
          <a:bodyPr/>
          <a:lstStyle/>
          <a:p>
            <a:fld id="{CCD141EE-0B66-6B40-885A-55E26929B4E0}" type="slidenum">
              <a:rPr lang="en-US" smtClean="0"/>
              <a:t>2</a:t>
            </a:fld>
            <a:endParaRPr lang="en-US"/>
          </a:p>
        </p:txBody>
      </p:sp>
    </p:spTree>
    <p:extLst>
      <p:ext uri="{BB962C8B-B14F-4D97-AF65-F5344CB8AC3E}">
        <p14:creationId xmlns:p14="http://schemas.microsoft.com/office/powerpoint/2010/main" val="9718316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20</a:t>
            </a:fld>
            <a:endParaRPr lang="en-US"/>
          </a:p>
        </p:txBody>
      </p:sp>
    </p:spTree>
    <p:extLst>
      <p:ext uri="{BB962C8B-B14F-4D97-AF65-F5344CB8AC3E}">
        <p14:creationId xmlns:p14="http://schemas.microsoft.com/office/powerpoint/2010/main" val="3958841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566025" y="4668859"/>
            <a:ext cx="5893929" cy="4183380"/>
          </a:xfrm>
        </p:spPr>
        <p:txBody>
          <a:bodyPr/>
          <a:lstStyle/>
          <a:p>
            <a:r>
              <a:rPr lang="en-US" dirty="0"/>
              <a:t>We’re going to briefly summarize</a:t>
            </a:r>
            <a:r>
              <a:rPr lang="en-US" baseline="0" dirty="0"/>
              <a:t> the goals of the program, requirements for eligibility, areas of interest to the program, the submission process, review process, and a few of the frequently asked questions.  Everything in this presentation is a synopsis of the solicitation, which has more details.  The recently updated FAQs have many questions and answers; if we don’t cover whatever questions you have today, please check the FAQ.  If you don</a:t>
            </a:r>
            <a:r>
              <a:rPr lang="fr-FR" baseline="0" dirty="0"/>
              <a:t>’</a:t>
            </a:r>
            <a:r>
              <a:rPr lang="en-US" baseline="0" dirty="0"/>
              <a:t>t find the answer there, please contact one of us – our contact information is on the CRII web site, and will also be on the last slide of this presentation.</a:t>
            </a:r>
          </a:p>
          <a:p>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These slides will be posted</a:t>
            </a:r>
            <a:r>
              <a:rPr lang="en-US" baseline="0" dirty="0"/>
              <a:t> to the NSF website after the conclusion of this webinar.  We’re going to try to keep this to an hour, but can stay longer if needed for Q&amp;A.</a:t>
            </a:r>
            <a:endParaRPr lang="en-US" dirty="0"/>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3</a:t>
            </a:fld>
            <a:endParaRPr lang="en-US"/>
          </a:p>
        </p:txBody>
      </p:sp>
    </p:spTree>
    <p:extLst>
      <p:ext uri="{BB962C8B-B14F-4D97-AF65-F5344CB8AC3E}">
        <p14:creationId xmlns:p14="http://schemas.microsoft.com/office/powerpoint/2010/main" val="2165350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4</a:t>
            </a:fld>
            <a:endParaRPr lang="en-US"/>
          </a:p>
        </p:txBody>
      </p:sp>
    </p:spTree>
    <p:extLst>
      <p:ext uri="{BB962C8B-B14F-4D97-AF65-F5344CB8AC3E}">
        <p14:creationId xmlns:p14="http://schemas.microsoft.com/office/powerpoint/2010/main" val="165821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The goal of this program is to support researchers</a:t>
            </a:r>
            <a:r>
              <a:rPr lang="en-US" baseline="0" dirty="0"/>
              <a:t> in the first 3 years of their academic and research positions at non-R1 institutions.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5</a:t>
            </a:fld>
            <a:endParaRPr lang="en-US"/>
          </a:p>
        </p:txBody>
      </p:sp>
    </p:spTree>
    <p:extLst>
      <p:ext uri="{BB962C8B-B14F-4D97-AF65-F5344CB8AC3E}">
        <p14:creationId xmlns:p14="http://schemas.microsoft.com/office/powerpoint/2010/main" val="1463461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Eligibility</a:t>
            </a:r>
            <a:r>
              <a:rPr lang="en-US" baseline="0" dirty="0"/>
              <a:t> for this program has been the #1 question asked since the program began.  In short, there are four parts to eligibility.  The first part is no R1 institutions, as we’ve already discussed.</a:t>
            </a:r>
          </a:p>
          <a:p>
            <a:endParaRPr lang="en-US" baseline="0" dirty="0"/>
          </a:p>
          <a:p>
            <a:r>
              <a:rPr lang="en-US" baseline="0" dirty="0"/>
              <a:t>Second, you must be in an academic position – not a postdoc or research associate – at a university or two-year or four-year college as of the deadline for submission. You must b</a:t>
            </a:r>
            <a:r>
              <a:rPr lang="en-US" sz="1600" dirty="0"/>
              <a:t>e in the first three years of a tenure-track or research science or education position (or equivalent). </a:t>
            </a:r>
            <a:r>
              <a:rPr lang="en-US" baseline="0" dirty="0"/>
              <a:t> Positions in government or industry do not count against the three year limit.  Neither do positions as postdocs or research associates.  However, academic positions held overseas, whether tenure-track, tenured, or not, do count towards the three year limit.  If you’ve had more than one academic position, the total time must be less than three years.  Summers count, even if you didn’t work.  These limits are calculated as of the deadline for submission  - Sep 19, 2022. Your primary appointment must be in an area supported by CISE – computer science, information science, or electrical or computer engineering being most common, but not exclusive.  For example, you could be in a mechanical engineering department if your research is in the computing aspects of robotics or smart cars.</a:t>
            </a:r>
          </a:p>
          <a:p>
            <a:endParaRPr lang="en-US" baseline="0" dirty="0"/>
          </a:p>
          <a:p>
            <a:r>
              <a:rPr lang="en-US" baseline="0" dirty="0"/>
              <a:t>Third, it must have been no more than 6 years since your PhD, not counting family or medical leave.  This limit is also calculated as of the deadline for submission – Sep 19, 2022.  We did this last year also, in recognition of the impacts of COVID. The solicitation notes that for submissions after this year, the five year limit will resume.</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6</a:t>
            </a:fld>
            <a:endParaRPr lang="en-US"/>
          </a:p>
        </p:txBody>
      </p:sp>
    </p:spTree>
    <p:extLst>
      <p:ext uri="{BB962C8B-B14F-4D97-AF65-F5344CB8AC3E}">
        <p14:creationId xmlns:p14="http://schemas.microsoft.com/office/powerpoint/2010/main" val="3846856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The fourth part of</a:t>
            </a:r>
            <a:r>
              <a:rPr lang="en-US" baseline="0" dirty="0"/>
              <a:t> eligibility is that you have not received any grants from NSF or other agencies in the PI role.  Being in the co-PI role does not disqualify, nor do any of these other types of NSF grants.  Additionally, awards from your university or contracts from a company or private foundation, do not disqualify.  Note that if you have a collaborative NSF grant, the lead PI from each institution is considered a PI, so even being the PI from a non-lead institution would disqualify.</a:t>
            </a:r>
          </a:p>
          <a:p>
            <a:endParaRPr lang="en-US" baseline="0" dirty="0"/>
          </a:p>
          <a:p>
            <a:r>
              <a:rPr lang="en-US" baseline="0" dirty="0"/>
              <a:t>The two questions in determining eligibility are (1) where does the money come from and (2) what is your role.  The amount of money involved does not matter – be it small or large.</a:t>
            </a:r>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7</a:t>
            </a:fld>
            <a:endParaRPr lang="en-US"/>
          </a:p>
        </p:txBody>
      </p:sp>
    </p:spTree>
    <p:extLst>
      <p:ext uri="{BB962C8B-B14F-4D97-AF65-F5344CB8AC3E}">
        <p14:creationId xmlns:p14="http://schemas.microsoft.com/office/powerpoint/2010/main" val="3944456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We talked about it a few slides ago, but before moving on, just want to emphasize one more time these eligibility dates.</a:t>
            </a:r>
          </a:p>
          <a:p>
            <a:endParaRPr lang="en-US" dirty="0"/>
          </a:p>
          <a:p>
            <a:r>
              <a:rPr lang="en-US" dirty="0"/>
              <a:t>If your PhD was granted before Sep 19 2016, you are not eligible unless you have family or medical leave exceptions – in which case you should talk to your program officer.</a:t>
            </a:r>
          </a:p>
          <a:p>
            <a:endParaRPr lang="en-US" dirty="0"/>
          </a:p>
          <a:p>
            <a:r>
              <a:rPr lang="en-US" dirty="0"/>
              <a:t>If you started your academic appointment before Sep 19 2019, you are not eligible unless you have family or medical leave exceptions – in which case you should talk to your program officer.</a:t>
            </a:r>
          </a:p>
          <a:p>
            <a:endParaRPr lang="en-US" dirty="0"/>
          </a:p>
          <a:p>
            <a:r>
              <a:rPr lang="en-US" dirty="0"/>
              <a:t>There are no other exceptions, even if it’s just by a few days. If you are not eligible for CRII, we encourage you to consider applying to the CISE Core solicitations, the CPS program, the SaTC program, or other programs across CISE consistent with your research areas.  Please don’t ask for an exception, except for family or medical reasons.</a:t>
            </a:r>
          </a:p>
        </p:txBody>
      </p:sp>
      <p:sp>
        <p:nvSpPr>
          <p:cNvPr id="4" name="Slide Number Placeholder 3"/>
          <p:cNvSpPr>
            <a:spLocks noGrp="1"/>
          </p:cNvSpPr>
          <p:nvPr>
            <p:ph type="sldNum" sz="quarter" idx="5"/>
          </p:nvPr>
        </p:nvSpPr>
        <p:spPr/>
        <p:txBody>
          <a:bodyPr/>
          <a:lstStyle/>
          <a:p>
            <a:fld id="{CCD141EE-0B66-6B40-885A-55E26929B4E0}" type="slidenum">
              <a:rPr lang="en-US" smtClean="0"/>
              <a:t>8</a:t>
            </a:fld>
            <a:endParaRPr lang="en-US"/>
          </a:p>
        </p:txBody>
      </p:sp>
    </p:spTree>
    <p:extLst>
      <p:ext uri="{BB962C8B-B14F-4D97-AF65-F5344CB8AC3E}">
        <p14:creationId xmlns:p14="http://schemas.microsoft.com/office/powerpoint/2010/main" val="182085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314825" cy="3236912"/>
          </a:xfrm>
        </p:spPr>
      </p:sp>
      <p:sp>
        <p:nvSpPr>
          <p:cNvPr id="3" name="Notes Placeholder 2"/>
          <p:cNvSpPr>
            <a:spLocks noGrp="1"/>
          </p:cNvSpPr>
          <p:nvPr>
            <p:ph type="body" idx="1"/>
          </p:nvPr>
        </p:nvSpPr>
        <p:spPr/>
        <p:txBody>
          <a:bodyPr/>
          <a:lstStyle/>
          <a:p>
            <a:r>
              <a:rPr lang="en-US" dirty="0"/>
              <a:t>As said earlier, this program is open to faculty</a:t>
            </a:r>
            <a:r>
              <a:rPr lang="en-US" baseline="0" dirty="0"/>
              <a:t> doing research in any of the areas supported by CISE.  This slide lists the current CISE programs that are accepting CRII submissions.  Your proposal must list at least one program which is relevant to your research proposal.  Descriptions of each of the programs can be found on the NSF web site.</a:t>
            </a:r>
          </a:p>
          <a:p>
            <a:endParaRPr lang="en-US" baseline="0" dirty="0"/>
          </a:p>
          <a:p>
            <a:r>
              <a:rPr lang="en-US" baseline="0" dirty="0"/>
              <a:t>Strictly follow the solicitation guidelines for titling your proposal. This helps us ensure that it’s seen by the appropriate program officers and reviewers.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9</a:t>
            </a:fld>
            <a:endParaRPr lang="en-US"/>
          </a:p>
        </p:txBody>
      </p:sp>
    </p:spTree>
    <p:extLst>
      <p:ext uri="{BB962C8B-B14F-4D97-AF65-F5344CB8AC3E}">
        <p14:creationId xmlns:p14="http://schemas.microsoft.com/office/powerpoint/2010/main" val="984824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28 July 2014</a:t>
            </a:r>
            <a:endParaRPr lang="en-US" dirty="0"/>
          </a:p>
        </p:txBody>
      </p:sp>
      <p:sp>
        <p:nvSpPr>
          <p:cNvPr id="5" name="Footer Placeholder 4"/>
          <p:cNvSpPr>
            <a:spLocks noGrp="1"/>
          </p:cNvSpPr>
          <p:nvPr>
            <p:ph type="ftr" sz="quarter" idx="11"/>
          </p:nvPr>
        </p:nvSpPr>
        <p:spPr>
          <a:xfrm>
            <a:off x="2396319" y="329308"/>
            <a:ext cx="3086292" cy="309201"/>
          </a:xfrm>
        </p:spPr>
        <p:txBody>
          <a:bodyPr/>
          <a:lstStyle/>
          <a:p>
            <a:r>
              <a:rPr lang="en-US"/>
              <a:t>CRII Program Webinar</a:t>
            </a:r>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6C7C1EEA-212F-4468-815A-2B2EAEE9D74C}"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2663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 July 2014</a:t>
            </a:r>
            <a:endParaRPr lang="en-US" dirty="0"/>
          </a:p>
        </p:txBody>
      </p:sp>
      <p:sp>
        <p:nvSpPr>
          <p:cNvPr id="5" name="Footer Placeholder 4"/>
          <p:cNvSpPr>
            <a:spLocks noGrp="1"/>
          </p:cNvSpPr>
          <p:nvPr>
            <p:ph type="ftr" sz="quarter" idx="11"/>
          </p:nvPr>
        </p:nvSpPr>
        <p:spPr/>
        <p:txBody>
          <a:bodyPr/>
          <a:lstStyle/>
          <a:p>
            <a:r>
              <a:rPr lang="en-US"/>
              <a:t>CRII Program Webinar</a:t>
            </a:r>
            <a:endParaRPr lang="en-US" dirty="0"/>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spTree>
    <p:extLst>
      <p:ext uri="{BB962C8B-B14F-4D97-AF65-F5344CB8AC3E}">
        <p14:creationId xmlns:p14="http://schemas.microsoft.com/office/powerpoint/2010/main" val="101035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 July 2014</a:t>
            </a:r>
            <a:endParaRPr lang="en-US" dirty="0"/>
          </a:p>
        </p:txBody>
      </p:sp>
      <p:sp>
        <p:nvSpPr>
          <p:cNvPr id="5" name="Footer Placeholder 4"/>
          <p:cNvSpPr>
            <a:spLocks noGrp="1"/>
          </p:cNvSpPr>
          <p:nvPr>
            <p:ph type="ftr" sz="quarter" idx="11"/>
          </p:nvPr>
        </p:nvSpPr>
        <p:spPr/>
        <p:txBody>
          <a:bodyPr/>
          <a:lstStyle/>
          <a:p>
            <a:r>
              <a:rPr lang="en-US"/>
              <a:t>CRII Program Webinar</a:t>
            </a:r>
            <a:endParaRPr lang="en-US" dirty="0"/>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7855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28 July 2014</a:t>
            </a:r>
            <a:endParaRPr lang="en-US" dirty="0"/>
          </a:p>
        </p:txBody>
      </p:sp>
      <p:sp>
        <p:nvSpPr>
          <p:cNvPr id="5" name="Footer Placeholder 4"/>
          <p:cNvSpPr>
            <a:spLocks noGrp="1"/>
          </p:cNvSpPr>
          <p:nvPr>
            <p:ph type="ftr" sz="quarter" idx="11"/>
          </p:nvPr>
        </p:nvSpPr>
        <p:spPr/>
        <p:txBody>
          <a:bodyPr/>
          <a:lstStyle/>
          <a:p>
            <a:r>
              <a:rPr lang="en-US"/>
              <a:t>CRII Program Webinar</a:t>
            </a:r>
            <a:endParaRPr lang="en-US" dirty="0"/>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095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28 July 2014</a:t>
            </a:r>
            <a:endParaRPr lang="en-US" dirty="0"/>
          </a:p>
        </p:txBody>
      </p:sp>
      <p:sp>
        <p:nvSpPr>
          <p:cNvPr id="5" name="Footer Placeholder 4"/>
          <p:cNvSpPr>
            <a:spLocks noGrp="1"/>
          </p:cNvSpPr>
          <p:nvPr>
            <p:ph type="ftr" sz="quarter" idx="11"/>
          </p:nvPr>
        </p:nvSpPr>
        <p:spPr/>
        <p:txBody>
          <a:bodyPr/>
          <a:lstStyle/>
          <a:p>
            <a:r>
              <a:rPr lang="en-US"/>
              <a:t>CRII Program Webinar</a:t>
            </a:r>
            <a:endParaRPr lang="en-US" dirty="0"/>
          </a:p>
        </p:txBody>
      </p:sp>
      <p:sp>
        <p:nvSpPr>
          <p:cNvPr id="6" name="Slide Number Placeholder 5"/>
          <p:cNvSpPr>
            <a:spLocks noGrp="1"/>
          </p:cNvSpPr>
          <p:nvPr>
            <p:ph type="sldNum" sz="quarter" idx="12"/>
          </p:nvPr>
        </p:nvSpPr>
        <p:spPr/>
        <p:txBody>
          <a:bodyPr/>
          <a:lstStyle/>
          <a:p>
            <a:fld id="{6C7C1EEA-212F-4468-815A-2B2EAEE9D74C}"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56262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28 July 2014</a:t>
            </a:r>
            <a:endParaRPr lang="en-US" dirty="0"/>
          </a:p>
        </p:txBody>
      </p:sp>
      <p:sp>
        <p:nvSpPr>
          <p:cNvPr id="6" name="Footer Placeholder 5"/>
          <p:cNvSpPr>
            <a:spLocks noGrp="1"/>
          </p:cNvSpPr>
          <p:nvPr>
            <p:ph type="ftr" sz="quarter" idx="11"/>
          </p:nvPr>
        </p:nvSpPr>
        <p:spPr/>
        <p:txBody>
          <a:bodyPr/>
          <a:lstStyle/>
          <a:p>
            <a:r>
              <a:rPr lang="en-US"/>
              <a:t>CRII Program Webinar</a:t>
            </a:r>
            <a:endParaRPr lang="en-US" dirty="0"/>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248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28 July 2014</a:t>
            </a:r>
            <a:endParaRPr lang="en-US" dirty="0"/>
          </a:p>
        </p:txBody>
      </p:sp>
      <p:sp>
        <p:nvSpPr>
          <p:cNvPr id="8" name="Footer Placeholder 7"/>
          <p:cNvSpPr>
            <a:spLocks noGrp="1"/>
          </p:cNvSpPr>
          <p:nvPr>
            <p:ph type="ftr" sz="quarter" idx="11"/>
          </p:nvPr>
        </p:nvSpPr>
        <p:spPr/>
        <p:txBody>
          <a:bodyPr/>
          <a:lstStyle/>
          <a:p>
            <a:r>
              <a:rPr lang="en-US"/>
              <a:t>CRII Program Webinar</a:t>
            </a:r>
            <a:endParaRPr lang="en-US" dirty="0"/>
          </a:p>
        </p:txBody>
      </p:sp>
      <p:sp>
        <p:nvSpPr>
          <p:cNvPr id="9" name="Slide Number Placeholder 8"/>
          <p:cNvSpPr>
            <a:spLocks noGrp="1"/>
          </p:cNvSpPr>
          <p:nvPr>
            <p:ph type="sldNum" sz="quarter" idx="12"/>
          </p:nvPr>
        </p:nvSpPr>
        <p:spPr/>
        <p:txBody>
          <a:bodyPr/>
          <a:lstStyle/>
          <a:p>
            <a:fld id="{6C7C1EEA-212F-4468-815A-2B2EAEE9D74C}" type="slidenum">
              <a:rPr lang="en-US" smtClean="0"/>
              <a:t>‹#›</a:t>
            </a:fld>
            <a:endParaRPr lang="en-US"/>
          </a:p>
        </p:txBody>
      </p:sp>
    </p:spTree>
    <p:extLst>
      <p:ext uri="{BB962C8B-B14F-4D97-AF65-F5344CB8AC3E}">
        <p14:creationId xmlns:p14="http://schemas.microsoft.com/office/powerpoint/2010/main" val="1708232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28 July 2014</a:t>
            </a:r>
            <a:endParaRPr lang="en-US" dirty="0"/>
          </a:p>
        </p:txBody>
      </p:sp>
      <p:sp>
        <p:nvSpPr>
          <p:cNvPr id="4" name="Footer Placeholder 3"/>
          <p:cNvSpPr>
            <a:spLocks noGrp="1"/>
          </p:cNvSpPr>
          <p:nvPr>
            <p:ph type="ftr" sz="quarter" idx="11"/>
          </p:nvPr>
        </p:nvSpPr>
        <p:spPr/>
        <p:txBody>
          <a:bodyPr/>
          <a:lstStyle/>
          <a:p>
            <a:r>
              <a:rPr lang="en-US"/>
              <a:t>CRII Program Webinar</a:t>
            </a:r>
            <a:endParaRPr lang="en-US" dirty="0"/>
          </a:p>
        </p:txBody>
      </p:sp>
      <p:sp>
        <p:nvSpPr>
          <p:cNvPr id="5" name="Slide Number Placeholder 4"/>
          <p:cNvSpPr>
            <a:spLocks noGrp="1"/>
          </p:cNvSpPr>
          <p:nvPr>
            <p:ph type="sldNum" sz="quarter" idx="12"/>
          </p:nvPr>
        </p:nvSpPr>
        <p:spPr/>
        <p:txBody>
          <a:bodyPr/>
          <a:lstStyle/>
          <a:p>
            <a:fld id="{6C7C1EEA-212F-4468-815A-2B2EAEE9D74C}" type="slidenum">
              <a:rPr lang="en-US" smtClean="0"/>
              <a:t>‹#›</a:t>
            </a:fld>
            <a:endParaRPr lang="en-US"/>
          </a:p>
        </p:txBody>
      </p:sp>
    </p:spTree>
    <p:extLst>
      <p:ext uri="{BB962C8B-B14F-4D97-AF65-F5344CB8AC3E}">
        <p14:creationId xmlns:p14="http://schemas.microsoft.com/office/powerpoint/2010/main" val="360520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28 July 2014</a:t>
            </a:r>
            <a:endParaRPr lang="en-US" dirty="0"/>
          </a:p>
        </p:txBody>
      </p:sp>
      <p:sp>
        <p:nvSpPr>
          <p:cNvPr id="3" name="Footer Placeholder 2"/>
          <p:cNvSpPr>
            <a:spLocks noGrp="1"/>
          </p:cNvSpPr>
          <p:nvPr>
            <p:ph type="ftr" sz="quarter" idx="11"/>
          </p:nvPr>
        </p:nvSpPr>
        <p:spPr/>
        <p:txBody>
          <a:bodyPr/>
          <a:lstStyle/>
          <a:p>
            <a:r>
              <a:rPr lang="en-US"/>
              <a:t>CRII Program Webinar</a:t>
            </a:r>
            <a:endParaRPr lang="en-US" dirty="0"/>
          </a:p>
        </p:txBody>
      </p:sp>
      <p:sp>
        <p:nvSpPr>
          <p:cNvPr id="4" name="Slide Number Placeholder 3"/>
          <p:cNvSpPr>
            <a:spLocks noGrp="1"/>
          </p:cNvSpPr>
          <p:nvPr>
            <p:ph type="sldNum" sz="quarter" idx="12"/>
          </p:nvPr>
        </p:nvSpPr>
        <p:spPr/>
        <p:txBody>
          <a:bodyPr/>
          <a:lstStyle/>
          <a:p>
            <a:fld id="{6C7C1EEA-212F-4468-815A-2B2EAEE9D74C}" type="slidenum">
              <a:rPr lang="en-US" smtClean="0"/>
              <a:t>‹#›</a:t>
            </a:fld>
            <a:endParaRPr lang="en-US"/>
          </a:p>
        </p:txBody>
      </p:sp>
    </p:spTree>
    <p:extLst>
      <p:ext uri="{BB962C8B-B14F-4D97-AF65-F5344CB8AC3E}">
        <p14:creationId xmlns:p14="http://schemas.microsoft.com/office/powerpoint/2010/main" val="260896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r>
              <a:rPr lang="en-US"/>
              <a:t>28 July 2014</a:t>
            </a:r>
            <a:endParaRPr lang="en-US" dirty="0"/>
          </a:p>
        </p:txBody>
      </p:sp>
      <p:sp>
        <p:nvSpPr>
          <p:cNvPr id="6" name="Footer Placeholder 5"/>
          <p:cNvSpPr>
            <a:spLocks noGrp="1"/>
          </p:cNvSpPr>
          <p:nvPr>
            <p:ph type="ftr" sz="quarter" idx="11"/>
          </p:nvPr>
        </p:nvSpPr>
        <p:spPr/>
        <p:txBody>
          <a:bodyPr/>
          <a:lstStyle/>
          <a:p>
            <a:r>
              <a:rPr lang="en-US"/>
              <a:t>CRII Program Webinar</a:t>
            </a:r>
            <a:endParaRPr lang="en-US" dirty="0"/>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430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r>
              <a:rPr lang="en-US"/>
              <a:t>28 July 2014</a:t>
            </a:r>
            <a:endParaRPr lang="en-US" dirty="0"/>
          </a:p>
        </p:txBody>
      </p:sp>
      <p:sp>
        <p:nvSpPr>
          <p:cNvPr id="6" name="Footer Placeholder 5"/>
          <p:cNvSpPr>
            <a:spLocks noGrp="1"/>
          </p:cNvSpPr>
          <p:nvPr>
            <p:ph type="ftr" sz="quarter" idx="11"/>
          </p:nvPr>
        </p:nvSpPr>
        <p:spPr>
          <a:xfrm>
            <a:off x="1437530" y="318641"/>
            <a:ext cx="3251553" cy="320931"/>
          </a:xfrm>
        </p:spPr>
        <p:txBody>
          <a:bodyPr/>
          <a:lstStyle/>
          <a:p>
            <a:r>
              <a:rPr lang="en-US"/>
              <a:t>CRII Program Webinar</a:t>
            </a:r>
            <a:endParaRPr lang="en-US" dirty="0"/>
          </a:p>
        </p:txBody>
      </p:sp>
      <p:sp>
        <p:nvSpPr>
          <p:cNvPr id="7" name="Slide Number Placeholder 6"/>
          <p:cNvSpPr>
            <a:spLocks noGrp="1"/>
          </p:cNvSpPr>
          <p:nvPr>
            <p:ph type="sldNum" sz="quarter" idx="12"/>
          </p:nvPr>
        </p:nvSpPr>
        <p:spPr/>
        <p:txBody>
          <a:bodyPr/>
          <a:lstStyle/>
          <a:p>
            <a:fld id="{6C7C1EEA-212F-4468-815A-2B2EAEE9D74C}"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2496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dirty="0"/>
              <a:t>28 July 2014</a:t>
            </a: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CRII Program Webinar</a:t>
            </a:r>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C7C1EEA-212F-4468-815A-2B2EAEE9D74C}" type="slidenum">
              <a:rPr lang="en-US" smtClean="0"/>
              <a:pPr/>
              <a:t>‹#›</a:t>
            </a:fld>
            <a:endParaRPr lang="en-US"/>
          </a:p>
        </p:txBody>
      </p:sp>
    </p:spTree>
    <p:extLst>
      <p:ext uri="{BB962C8B-B14F-4D97-AF65-F5344CB8AC3E}">
        <p14:creationId xmlns:p14="http://schemas.microsoft.com/office/powerpoint/2010/main" val="3669020262"/>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nsf.gov/cise/crii/deptchair.pdf"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7169"/>
            <a:ext cx="7772400" cy="1828800"/>
          </a:xfrm>
        </p:spPr>
        <p:txBody>
          <a:bodyPr>
            <a:noAutofit/>
          </a:bodyPr>
          <a:lstStyle/>
          <a:p>
            <a:r>
              <a:rPr lang="en-US" sz="3200" b="1" dirty="0">
                <a:solidFill>
                  <a:schemeClr val="tx2">
                    <a:lumMod val="75000"/>
                  </a:schemeClr>
                </a:solidFill>
              </a:rPr>
              <a:t>Computer and Information Science and Engineering (CISE) Research Initiation Initiative (CRII) </a:t>
            </a:r>
            <a:endParaRPr lang="en-US" sz="3200" dirty="0">
              <a:solidFill>
                <a:schemeClr val="accent1">
                  <a:lumMod val="50000"/>
                </a:schemeClr>
              </a:solidFill>
            </a:endParaRPr>
          </a:p>
        </p:txBody>
      </p:sp>
      <p:sp>
        <p:nvSpPr>
          <p:cNvPr id="3" name="Subtitle 2"/>
          <p:cNvSpPr>
            <a:spLocks noGrp="1"/>
          </p:cNvSpPr>
          <p:nvPr>
            <p:ph type="subTitle" idx="1"/>
          </p:nvPr>
        </p:nvSpPr>
        <p:spPr>
          <a:xfrm>
            <a:off x="2115033" y="4783139"/>
            <a:ext cx="7334250" cy="997064"/>
          </a:xfrm>
        </p:spPr>
        <p:txBody>
          <a:bodyPr anchor="ctr">
            <a:noAutofit/>
          </a:bodyPr>
          <a:lstStyle/>
          <a:p>
            <a:pPr>
              <a:lnSpc>
                <a:spcPct val="70000"/>
              </a:lnSpc>
              <a:spcBef>
                <a:spcPts val="600"/>
              </a:spcBef>
            </a:pPr>
            <a:r>
              <a:rPr lang="en-US" sz="2000" b="1" spc="-300" dirty="0"/>
              <a:t>N a t i o n a l    S c i e n c e    F o u n d a t i o n</a:t>
            </a:r>
          </a:p>
          <a:p>
            <a:pPr>
              <a:lnSpc>
                <a:spcPct val="70000"/>
              </a:lnSpc>
              <a:spcBef>
                <a:spcPts val="600"/>
              </a:spcBef>
            </a:pPr>
            <a:endParaRPr lang="en-US" sz="2000" b="1" spc="-300" dirty="0">
              <a:solidFill>
                <a:schemeClr val="tx1"/>
              </a:solidFill>
            </a:endParaRPr>
          </a:p>
          <a:p>
            <a:pPr>
              <a:lnSpc>
                <a:spcPct val="70000"/>
              </a:lnSpc>
              <a:spcBef>
                <a:spcPts val="600"/>
              </a:spcBef>
              <a:spcAft>
                <a:spcPts val="1200"/>
              </a:spcAft>
            </a:pPr>
            <a:r>
              <a:rPr lang="en-US" sz="2000" dirty="0">
                <a:solidFill>
                  <a:srgbClr val="0066FF"/>
                </a:solidFill>
              </a:rPr>
              <a:t>JD Kundu</a:t>
            </a:r>
          </a:p>
          <a:p>
            <a:pPr>
              <a:lnSpc>
                <a:spcPct val="70000"/>
              </a:lnSpc>
              <a:spcBef>
                <a:spcPts val="600"/>
              </a:spcBef>
              <a:spcAft>
                <a:spcPts val="1200"/>
              </a:spcAft>
            </a:pPr>
            <a:r>
              <a:rPr lang="en-US" sz="2000" dirty="0">
                <a:solidFill>
                  <a:srgbClr val="0066FF"/>
                </a:solidFill>
              </a:rPr>
              <a:t>Almadena Chtchelkanova</a:t>
            </a:r>
          </a:p>
          <a:p>
            <a:pPr>
              <a:lnSpc>
                <a:spcPct val="70000"/>
              </a:lnSpc>
              <a:spcBef>
                <a:spcPts val="600"/>
              </a:spcBef>
              <a:spcAft>
                <a:spcPts val="1200"/>
              </a:spcAft>
            </a:pPr>
            <a:r>
              <a:rPr lang="en-US" sz="2000" dirty="0">
                <a:solidFill>
                  <a:srgbClr val="0066FF"/>
                </a:solidFill>
              </a:rPr>
              <a:t>Jeremy Epstein</a:t>
            </a:r>
          </a:p>
          <a:p>
            <a:pPr>
              <a:lnSpc>
                <a:spcPct val="70000"/>
              </a:lnSpc>
              <a:spcBef>
                <a:spcPts val="600"/>
              </a:spcBef>
              <a:spcAft>
                <a:spcPts val="1200"/>
              </a:spcAft>
            </a:pPr>
            <a:r>
              <a:rPr lang="en-US" sz="2000" dirty="0">
                <a:solidFill>
                  <a:srgbClr val="0066FF"/>
                </a:solidFill>
              </a:rPr>
              <a:t>Ephraim </a:t>
            </a:r>
            <a:r>
              <a:rPr lang="en-US" sz="2000" dirty="0" err="1">
                <a:solidFill>
                  <a:srgbClr val="0066FF"/>
                </a:solidFill>
              </a:rPr>
              <a:t>Glinert</a:t>
            </a:r>
            <a:endParaRPr lang="en-US" sz="2000" dirty="0">
              <a:solidFill>
                <a:srgbClr val="0066FF"/>
              </a:solidFill>
            </a:endParaRPr>
          </a:p>
          <a:p>
            <a:pPr>
              <a:lnSpc>
                <a:spcPct val="70000"/>
              </a:lnSpc>
              <a:spcBef>
                <a:spcPts val="600"/>
              </a:spcBef>
              <a:spcAft>
                <a:spcPts val="1200"/>
              </a:spcAft>
            </a:pPr>
            <a:r>
              <a:rPr lang="en-US" sz="2000" dirty="0">
                <a:solidFill>
                  <a:srgbClr val="0066FF"/>
                </a:solidFill>
              </a:rPr>
              <a:t>Juan (“Jen”) Li</a:t>
            </a:r>
          </a:p>
          <a:p>
            <a:pPr>
              <a:lnSpc>
                <a:spcPct val="70000"/>
              </a:lnSpc>
              <a:spcBef>
                <a:spcPts val="600"/>
              </a:spcBef>
              <a:spcAft>
                <a:spcPts val="1200"/>
              </a:spcAft>
            </a:pPr>
            <a:r>
              <a:rPr lang="en-US" sz="2000" dirty="0">
                <a:solidFill>
                  <a:srgbClr val="0066FF"/>
                </a:solidFill>
              </a:rPr>
              <a:t>Sylvia Spengler</a:t>
            </a:r>
          </a:p>
          <a:p>
            <a:pPr>
              <a:lnSpc>
                <a:spcPct val="70000"/>
              </a:lnSpc>
              <a:spcBef>
                <a:spcPts val="600"/>
              </a:spcBef>
              <a:spcAft>
                <a:spcPts val="1200"/>
              </a:spcAft>
            </a:pPr>
            <a:r>
              <a:rPr lang="en-US" sz="2000" dirty="0">
                <a:solidFill>
                  <a:srgbClr val="0066FF"/>
                </a:solidFill>
              </a:rPr>
              <a:t>Phil Regalia			</a:t>
            </a:r>
            <a:r>
              <a:rPr lang="en-US" sz="2000" b="1" dirty="0">
                <a:solidFill>
                  <a:srgbClr val="0066FF"/>
                </a:solidFill>
              </a:rPr>
              <a:t>July 13 2022</a:t>
            </a:r>
          </a:p>
          <a:p>
            <a:pPr>
              <a:lnSpc>
                <a:spcPct val="70000"/>
              </a:lnSpc>
              <a:spcBef>
                <a:spcPts val="600"/>
              </a:spcBef>
              <a:spcAft>
                <a:spcPts val="1200"/>
              </a:spcAft>
            </a:pPr>
            <a:endParaRPr lang="en-US" sz="2000" dirty="0">
              <a:solidFill>
                <a:schemeClr val="bg1"/>
              </a:solidFill>
            </a:endParaRPr>
          </a:p>
          <a:p>
            <a:pPr>
              <a:lnSpc>
                <a:spcPct val="70000"/>
              </a:lnSpc>
              <a:spcBef>
                <a:spcPts val="600"/>
              </a:spcBef>
              <a:spcAft>
                <a:spcPts val="1200"/>
              </a:spcAft>
            </a:pPr>
            <a:r>
              <a:rPr lang="en-US" sz="2000" b="1" dirty="0">
                <a:solidFill>
                  <a:schemeClr val="bg1"/>
                </a:solidFill>
              </a:rPr>
              <a:t>							</a:t>
            </a:r>
            <a:endParaRPr lang="en-US" sz="2000" dirty="0"/>
          </a:p>
          <a:p>
            <a:pPr>
              <a:lnSpc>
                <a:spcPct val="70000"/>
              </a:lnSpc>
              <a:spcBef>
                <a:spcPts val="600"/>
              </a:spcBef>
            </a:pPr>
            <a:endParaRPr lang="en-US" sz="2000" b="1" spc="-300" dirty="0">
              <a:solidFill>
                <a:schemeClr val="tx1"/>
              </a:solidFill>
            </a:endParaRPr>
          </a:p>
          <a:p>
            <a:pPr>
              <a:spcBef>
                <a:spcPts val="0"/>
              </a:spcBef>
            </a:pPr>
            <a:endParaRPr lang="en-US" sz="1200" b="1" dirty="0">
              <a:solidFill>
                <a:schemeClr val="tx1"/>
              </a:solidFill>
            </a:endParaRPr>
          </a:p>
          <a:p>
            <a:pPr>
              <a:spcBef>
                <a:spcPts val="0"/>
              </a:spcBef>
            </a:pPr>
            <a:endParaRPr lang="en-US" sz="1200" b="1" dirty="0">
              <a:solidFill>
                <a:schemeClr val="tx1"/>
              </a:solidFill>
            </a:endParaRPr>
          </a:p>
        </p:txBody>
      </p:sp>
      <p:sp>
        <p:nvSpPr>
          <p:cNvPr id="4" name="TextBox 3"/>
          <p:cNvSpPr txBox="1"/>
          <p:nvPr/>
        </p:nvSpPr>
        <p:spPr>
          <a:xfrm>
            <a:off x="1899833" y="381000"/>
            <a:ext cx="5344348" cy="461665"/>
          </a:xfrm>
          <a:prstGeom prst="rect">
            <a:avLst/>
          </a:prstGeom>
          <a:noFill/>
        </p:spPr>
        <p:txBody>
          <a:bodyPr wrap="none" rtlCol="0">
            <a:spAutoFit/>
          </a:bodyPr>
          <a:lstStyle/>
          <a:p>
            <a:pPr algn="ctr"/>
            <a:r>
              <a:rPr lang="en-US" sz="2400" dirty="0">
                <a:solidFill>
                  <a:srgbClr val="0000FF"/>
                </a:solidFill>
              </a:rPr>
              <a:t>NSF Webinar on NSF Solicitation 22-598</a:t>
            </a:r>
            <a:r>
              <a:rPr lang="en-US" sz="2400" dirty="0"/>
              <a:t> </a:t>
            </a:r>
            <a:endParaRPr lang="en-US" sz="2400" dirty="0">
              <a:solidFill>
                <a:srgbClr val="0000FF"/>
              </a:solidFill>
            </a:endParaRPr>
          </a:p>
        </p:txBody>
      </p:sp>
    </p:spTree>
    <p:extLst>
      <p:ext uri="{BB962C8B-B14F-4D97-AF65-F5344CB8AC3E}">
        <p14:creationId xmlns:p14="http://schemas.microsoft.com/office/powerpoint/2010/main" val="2020552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8344" y="737834"/>
            <a:ext cx="7941325" cy="1062644"/>
          </a:xfrm>
        </p:spPr>
        <p:txBody>
          <a:bodyPr anchor="b">
            <a:normAutofit/>
          </a:bodyPr>
          <a:lstStyle/>
          <a:p>
            <a:pPr algn="l"/>
            <a:r>
              <a:rPr lang="en-US" dirty="0"/>
              <a:t>Step 2</a:t>
            </a:r>
          </a:p>
        </p:txBody>
      </p:sp>
      <p:sp>
        <p:nvSpPr>
          <p:cNvPr id="3" name="Content Placeholder 2"/>
          <p:cNvSpPr>
            <a:spLocks noGrp="1"/>
          </p:cNvSpPr>
          <p:nvPr>
            <p:ph idx="1"/>
          </p:nvPr>
        </p:nvSpPr>
        <p:spPr>
          <a:xfrm>
            <a:off x="3716515" y="2682434"/>
            <a:ext cx="4944885" cy="2524860"/>
          </a:xfrm>
        </p:spPr>
        <p:txBody>
          <a:bodyPr anchorCtr="0">
            <a:normAutofit fontScale="92500" lnSpcReduction="20000"/>
          </a:bodyPr>
          <a:lstStyle/>
          <a:p>
            <a:r>
              <a:rPr lang="en-US" sz="5400" dirty="0"/>
              <a:t>READ THE SOLICITATION:NSF 22-598</a:t>
            </a:r>
          </a:p>
        </p:txBody>
      </p:sp>
      <p:sp>
        <p:nvSpPr>
          <p:cNvPr id="4" name="Footer Placeholder 3"/>
          <p:cNvSpPr>
            <a:spLocks noGrp="1"/>
          </p:cNvSpPr>
          <p:nvPr>
            <p:ph type="ftr" sz="quarter" idx="11"/>
          </p:nvPr>
        </p:nvSpPr>
        <p:spPr>
          <a:xfrm>
            <a:off x="748344" y="6217920"/>
            <a:ext cx="3086100" cy="365125"/>
          </a:xfrm>
        </p:spPr>
        <p:txBody>
          <a:bodyPr>
            <a:normAutofit/>
          </a:bodyPr>
          <a:lstStyle/>
          <a:p>
            <a:pPr algn="l">
              <a:spcAft>
                <a:spcPts val="600"/>
              </a:spcAft>
            </a:pPr>
            <a:r>
              <a:rPr lang="en-US" sz="1000">
                <a:solidFill>
                  <a:prstClr val="black">
                    <a:lumMod val="50000"/>
                    <a:lumOff val="50000"/>
                  </a:prstClr>
                </a:solidFill>
              </a:rPr>
              <a:t>NSF CRII Webinar</a:t>
            </a:r>
          </a:p>
        </p:txBody>
      </p:sp>
      <p:sp>
        <p:nvSpPr>
          <p:cNvPr id="5" name="Slide Number Placeholder 4"/>
          <p:cNvSpPr>
            <a:spLocks noGrp="1"/>
          </p:cNvSpPr>
          <p:nvPr>
            <p:ph type="sldNum" sz="quarter" idx="12"/>
          </p:nvPr>
        </p:nvSpPr>
        <p:spPr>
          <a:xfrm>
            <a:off x="7748177" y="6217920"/>
            <a:ext cx="685800" cy="365125"/>
          </a:xfrm>
        </p:spPr>
        <p:txBody>
          <a:bodyPr>
            <a:normAutofit/>
          </a:bodyPr>
          <a:lstStyle/>
          <a:p>
            <a:pPr>
              <a:spcAft>
                <a:spcPts val="600"/>
              </a:spcAft>
            </a:pPr>
            <a:fld id="{6C7C1EEA-212F-4468-815A-2B2EAEE9D74C}" type="slidenum">
              <a:rPr lang="en-US" sz="1000">
                <a:solidFill>
                  <a:prstClr val="black">
                    <a:lumMod val="50000"/>
                    <a:lumOff val="50000"/>
                  </a:prstClr>
                </a:solidFill>
              </a:rPr>
              <a:pPr>
                <a:spcAft>
                  <a:spcPts val="600"/>
                </a:spcAft>
              </a:pPr>
              <a:t>10</a:t>
            </a:fld>
            <a:endParaRPr lang="en-US" sz="1000">
              <a:solidFill>
                <a:prstClr val="black">
                  <a:lumMod val="50000"/>
                  <a:lumOff val="50000"/>
                </a:prstClr>
              </a:solidFill>
            </a:endParaRP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517" y="2811104"/>
            <a:ext cx="2524860" cy="2524860"/>
          </a:xfrm>
          <a:prstGeom prst="rect">
            <a:avLst/>
          </a:prstGeom>
        </p:spPr>
      </p:pic>
    </p:spTree>
    <p:extLst>
      <p:ext uri="{BB962C8B-B14F-4D97-AF65-F5344CB8AC3E}">
        <p14:creationId xmlns:p14="http://schemas.microsoft.com/office/powerpoint/2010/main" val="2397735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71750" y="121444"/>
            <a:ext cx="4400550" cy="1049337"/>
          </a:xfrm>
        </p:spPr>
        <p:txBody>
          <a:bodyPr/>
          <a:lstStyle/>
          <a:p>
            <a:r>
              <a:rPr lang="en-US" dirty="0"/>
              <a:t>Submission Details</a:t>
            </a:r>
          </a:p>
        </p:txBody>
      </p:sp>
      <p:sp>
        <p:nvSpPr>
          <p:cNvPr id="3" name="Content Placeholder 2"/>
          <p:cNvSpPr>
            <a:spLocks noGrp="1"/>
          </p:cNvSpPr>
          <p:nvPr>
            <p:ph idx="4294967295"/>
          </p:nvPr>
        </p:nvSpPr>
        <p:spPr>
          <a:xfrm>
            <a:off x="0" y="646112"/>
            <a:ext cx="9025345" cy="4749800"/>
          </a:xfrm>
        </p:spPr>
        <p:txBody>
          <a:bodyPr>
            <a:noAutofit/>
          </a:bodyPr>
          <a:lstStyle/>
          <a:p>
            <a:r>
              <a:rPr lang="en-US" dirty="0"/>
              <a:t>Project summary plus </a:t>
            </a:r>
            <a:r>
              <a:rPr lang="en-US" b="1" dirty="0">
                <a:solidFill>
                  <a:srgbClr val="FF0000"/>
                </a:solidFill>
              </a:rPr>
              <a:t>10 pages </a:t>
            </a:r>
            <a:r>
              <a:rPr lang="en-US" dirty="0"/>
              <a:t>of project description; see Proposal and Award Policies and Procedures Guide (PAPPG) for standard NSF font &amp; margin limits.</a:t>
            </a:r>
          </a:p>
          <a:p>
            <a:pPr lvl="1"/>
            <a:r>
              <a:rPr lang="en-US" dirty="0"/>
              <a:t>The Project Description </a:t>
            </a:r>
            <a:r>
              <a:rPr lang="en-US" b="1" dirty="0">
                <a:solidFill>
                  <a:srgbClr val="FF0000"/>
                </a:solidFill>
              </a:rPr>
              <a:t>must justify </a:t>
            </a:r>
            <a:r>
              <a:rPr lang="en-US" dirty="0"/>
              <a:t>how the proposal helps obtain essential resources that the PI otherwise lacks to initiate the PI’s research career, and not just for this project. </a:t>
            </a:r>
          </a:p>
          <a:p>
            <a:pPr lvl="1"/>
            <a:r>
              <a:rPr lang="en-US" dirty="0"/>
              <a:t>The department chair letter must follow the template provided – no changes.</a:t>
            </a:r>
          </a:p>
          <a:p>
            <a:pPr>
              <a:lnSpc>
                <a:spcPct val="110000"/>
              </a:lnSpc>
            </a:pPr>
            <a:r>
              <a:rPr lang="en-US" dirty="0"/>
              <a:t>Proposals (&lt;= $175,000 for </a:t>
            </a:r>
            <a:r>
              <a:rPr lang="en-US" b="1" dirty="0">
                <a:solidFill>
                  <a:srgbClr val="FF0000"/>
                </a:solidFill>
              </a:rPr>
              <a:t>exactly</a:t>
            </a:r>
            <a:r>
              <a:rPr lang="en-US" dirty="0"/>
              <a:t> 2 years – no more, no less)</a:t>
            </a:r>
          </a:p>
          <a:p>
            <a:pPr lvl="1">
              <a:lnSpc>
                <a:spcPct val="110000"/>
              </a:lnSpc>
            </a:pPr>
            <a:r>
              <a:rPr lang="en-US" dirty="0"/>
              <a:t>Recommended (but not required) that you include a minimum .5 months salary for PI per year</a:t>
            </a:r>
          </a:p>
          <a:p>
            <a:pPr lvl="1">
              <a:lnSpc>
                <a:spcPct val="110000"/>
              </a:lnSpc>
            </a:pPr>
            <a:r>
              <a:rPr lang="en-US" dirty="0"/>
              <a:t>No minimum level of student support</a:t>
            </a:r>
          </a:p>
          <a:p>
            <a:pPr lvl="1">
              <a:lnSpc>
                <a:spcPct val="110000"/>
              </a:lnSpc>
            </a:pPr>
            <a:r>
              <a:rPr lang="en-US" dirty="0"/>
              <a:t>No co-PIs or other senior personnel permitted</a:t>
            </a:r>
          </a:p>
          <a:p>
            <a:pPr lvl="1">
              <a:lnSpc>
                <a:spcPct val="110000"/>
              </a:lnSpc>
            </a:pPr>
            <a:r>
              <a:rPr lang="en-US" dirty="0"/>
              <a:t>Postdocs are allowed</a:t>
            </a:r>
          </a:p>
          <a:p>
            <a:pPr>
              <a:lnSpc>
                <a:spcPct val="110000"/>
              </a:lnSpc>
            </a:pPr>
            <a:r>
              <a:rPr lang="en-US" dirty="0"/>
              <a:t>Submission deadline:  </a:t>
            </a:r>
            <a:r>
              <a:rPr lang="en-US" dirty="0">
                <a:solidFill>
                  <a:srgbClr val="FF0000"/>
                </a:solidFill>
              </a:rPr>
              <a:t>September 19, 2022</a:t>
            </a:r>
          </a:p>
          <a:p>
            <a:pPr>
              <a:lnSpc>
                <a:spcPct val="110000"/>
              </a:lnSpc>
            </a:pPr>
            <a:r>
              <a:rPr lang="en-US" dirty="0"/>
              <a:t>Limit of </a:t>
            </a:r>
            <a:r>
              <a:rPr lang="en-US" dirty="0">
                <a:solidFill>
                  <a:srgbClr val="FF0000"/>
                </a:solidFill>
              </a:rPr>
              <a:t>1 proposal per PI</a:t>
            </a:r>
            <a:endParaRPr lang="en-US" dirty="0"/>
          </a:p>
          <a:p>
            <a:pPr marL="685800" lvl="1"/>
            <a:r>
              <a:rPr lang="en-US" sz="2000" b="1" dirty="0"/>
              <a:t>Note</a:t>
            </a:r>
            <a:r>
              <a:rPr lang="en-US" sz="2000" dirty="0"/>
              <a:t>: </a:t>
            </a:r>
            <a:r>
              <a:rPr lang="en-US" sz="2000" dirty="0">
                <a:solidFill>
                  <a:srgbClr val="FF0000"/>
                </a:solidFill>
              </a:rPr>
              <a:t>this limit is </a:t>
            </a:r>
            <a:r>
              <a:rPr lang="en-US" sz="2000" u="sng" dirty="0">
                <a:solidFill>
                  <a:srgbClr val="FF0000"/>
                </a:solidFill>
              </a:rPr>
              <a:t>distinct</a:t>
            </a:r>
            <a:r>
              <a:rPr lang="en-US" sz="2000" dirty="0">
                <a:solidFill>
                  <a:srgbClr val="FF0000"/>
                </a:solidFill>
              </a:rPr>
              <a:t> from the PI limit in any other NSF solicitation</a:t>
            </a:r>
          </a:p>
          <a:p>
            <a:pPr>
              <a:lnSpc>
                <a:spcPct val="110000"/>
              </a:lnSpc>
            </a:pPr>
            <a:r>
              <a:rPr lang="en-US" dirty="0"/>
              <a:t>No classified proposals will be accepted</a:t>
            </a:r>
          </a:p>
        </p:txBody>
      </p:sp>
      <p:sp>
        <p:nvSpPr>
          <p:cNvPr id="4" name="Slide Number Placeholder 3"/>
          <p:cNvSpPr>
            <a:spLocks noGrp="1"/>
          </p:cNvSpPr>
          <p:nvPr>
            <p:ph type="sldNum" sz="quarter" idx="12"/>
          </p:nvPr>
        </p:nvSpPr>
        <p:spPr>
          <a:xfrm>
            <a:off x="8229600" y="6275841"/>
            <a:ext cx="795746" cy="503578"/>
          </a:xfrm>
        </p:spPr>
        <p:txBody>
          <a:bodyPr/>
          <a:lstStyle/>
          <a:p>
            <a:fld id="{6C7C1EEA-212F-4468-815A-2B2EAEE9D74C}" type="slidenum">
              <a:rPr lang="en-US" smtClean="0"/>
              <a:t>11</a:t>
            </a:fld>
            <a:endParaRPr lang="en-US"/>
          </a:p>
        </p:txBody>
      </p:sp>
    </p:spTree>
    <p:extLst>
      <p:ext uri="{BB962C8B-B14F-4D97-AF65-F5344CB8AC3E}">
        <p14:creationId xmlns:p14="http://schemas.microsoft.com/office/powerpoint/2010/main" val="399169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42584" y="118001"/>
            <a:ext cx="6572250" cy="1049337"/>
          </a:xfrm>
        </p:spPr>
        <p:txBody>
          <a:bodyPr/>
          <a:lstStyle/>
          <a:p>
            <a:r>
              <a:rPr lang="en-US" dirty="0"/>
              <a:t>Submission Details (</a:t>
            </a:r>
            <a:r>
              <a:rPr lang="en-US" dirty="0" err="1"/>
              <a:t>cont</a:t>
            </a:r>
            <a:r>
              <a:rPr lang="en-US" dirty="0"/>
              <a:t>)</a:t>
            </a:r>
          </a:p>
        </p:txBody>
      </p:sp>
      <p:sp>
        <p:nvSpPr>
          <p:cNvPr id="3" name="Content Placeholder 2"/>
          <p:cNvSpPr>
            <a:spLocks noGrp="1"/>
          </p:cNvSpPr>
          <p:nvPr>
            <p:ph idx="4294967295"/>
          </p:nvPr>
        </p:nvSpPr>
        <p:spPr>
          <a:xfrm>
            <a:off x="209550" y="732970"/>
            <a:ext cx="8601030" cy="5744030"/>
          </a:xfrm>
        </p:spPr>
        <p:txBody>
          <a:bodyPr>
            <a:normAutofit/>
          </a:bodyPr>
          <a:lstStyle/>
          <a:p>
            <a:r>
              <a:rPr lang="en-US" dirty="0"/>
              <a:t>Data Management Plan</a:t>
            </a:r>
          </a:p>
          <a:p>
            <a:r>
              <a:rPr lang="en-US" dirty="0"/>
              <a:t>Postdoc Mentoring Plan</a:t>
            </a:r>
          </a:p>
          <a:p>
            <a:r>
              <a:rPr lang="en-US" b="1" dirty="0">
                <a:solidFill>
                  <a:srgbClr val="FF0000"/>
                </a:solidFill>
              </a:rPr>
              <a:t>Department Chair/Head Letter (required):  A letter from the PI’s department chair/head must be submitted as a Supplementary Document, following the template provided.</a:t>
            </a:r>
          </a:p>
          <a:p>
            <a:pPr lvl="1"/>
            <a:r>
              <a:rPr lang="en-US" dirty="0">
                <a:hlinkClick r:id="rId3"/>
              </a:rPr>
              <a:t>https://nsf.gov/cise/crii/deptchair.pdf</a:t>
            </a:r>
            <a:endParaRPr lang="en-US" dirty="0"/>
          </a:p>
          <a:p>
            <a:r>
              <a:rPr lang="en-US" dirty="0"/>
              <a:t>Four sections, for four criteria:</a:t>
            </a:r>
          </a:p>
          <a:p>
            <a:pPr lvl="1"/>
            <a:r>
              <a:rPr lang="en-US" dirty="0"/>
              <a:t>Institutional eligibility criteria</a:t>
            </a:r>
          </a:p>
          <a:p>
            <a:pPr lvl="1"/>
            <a:r>
              <a:rPr lang="en-US" dirty="0"/>
              <a:t>Time criterion</a:t>
            </a:r>
          </a:p>
          <a:p>
            <a:pPr lvl="1"/>
            <a:r>
              <a:rPr lang="en-US" dirty="0"/>
              <a:t>Appointment criterion</a:t>
            </a:r>
          </a:p>
          <a:p>
            <a:pPr lvl="1"/>
            <a:r>
              <a:rPr lang="en-US" dirty="0"/>
              <a:t>Federal financial assistance criterion</a:t>
            </a:r>
          </a:p>
        </p:txBody>
      </p:sp>
      <p:sp>
        <p:nvSpPr>
          <p:cNvPr id="4" name="Slide Number Placeholder 3"/>
          <p:cNvSpPr>
            <a:spLocks noGrp="1"/>
          </p:cNvSpPr>
          <p:nvPr>
            <p:ph type="sldNum" sz="quarter" idx="12"/>
          </p:nvPr>
        </p:nvSpPr>
        <p:spPr>
          <a:xfrm>
            <a:off x="8014834" y="6170810"/>
            <a:ext cx="795746" cy="503578"/>
          </a:xfrm>
        </p:spPr>
        <p:txBody>
          <a:bodyPr/>
          <a:lstStyle/>
          <a:p>
            <a:fld id="{6C7C1EEA-212F-4468-815A-2B2EAEE9D74C}" type="slidenum">
              <a:rPr lang="en-US" smtClean="0"/>
              <a:t>12</a:t>
            </a:fld>
            <a:endParaRPr lang="en-US"/>
          </a:p>
        </p:txBody>
      </p:sp>
    </p:spTree>
    <p:extLst>
      <p:ext uri="{BB962C8B-B14F-4D97-AF65-F5344CB8AC3E}">
        <p14:creationId xmlns:p14="http://schemas.microsoft.com/office/powerpoint/2010/main" val="123537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14298" y="117476"/>
            <a:ext cx="6572250" cy="1049337"/>
          </a:xfrm>
        </p:spPr>
        <p:txBody>
          <a:bodyPr/>
          <a:lstStyle/>
          <a:p>
            <a:r>
              <a:rPr lang="en-US" dirty="0"/>
              <a:t>Budget Details</a:t>
            </a:r>
          </a:p>
        </p:txBody>
      </p:sp>
      <p:sp>
        <p:nvSpPr>
          <p:cNvPr id="3" name="Content Placeholder 2"/>
          <p:cNvSpPr>
            <a:spLocks noGrp="1"/>
          </p:cNvSpPr>
          <p:nvPr>
            <p:ph idx="4294967295"/>
          </p:nvPr>
        </p:nvSpPr>
        <p:spPr>
          <a:xfrm>
            <a:off x="152399" y="642144"/>
            <a:ext cx="8732021" cy="5796756"/>
          </a:xfrm>
        </p:spPr>
        <p:txBody>
          <a:bodyPr>
            <a:normAutofit/>
          </a:bodyPr>
          <a:lstStyle/>
          <a:p>
            <a:r>
              <a:rPr lang="en-US" sz="2400" dirty="0"/>
              <a:t>Up to $175,000 / 2 years</a:t>
            </a:r>
          </a:p>
          <a:p>
            <a:r>
              <a:rPr lang="en-US" sz="2400" dirty="0"/>
              <a:t>Funding for students, equipment, travel</a:t>
            </a:r>
          </a:p>
          <a:p>
            <a:r>
              <a:rPr lang="en-US" sz="2400" dirty="0"/>
              <a:t>Recommend minimum of 0.5 months of support for the PI per year</a:t>
            </a:r>
          </a:p>
          <a:p>
            <a:r>
              <a:rPr lang="en-US" sz="2400" dirty="0"/>
              <a:t>Most of the funds should go toward student(s)</a:t>
            </a:r>
          </a:p>
          <a:p>
            <a:r>
              <a:rPr lang="en-US" sz="2400" dirty="0"/>
              <a:t>May be used toward postdoctoral scholars, travel, and/or research equipment</a:t>
            </a:r>
          </a:p>
          <a:p>
            <a:r>
              <a:rPr lang="en-US" sz="2400" dirty="0"/>
              <a:t>Eligible for Research Experience for Undergraduates (REU) supplements</a:t>
            </a:r>
          </a:p>
        </p:txBody>
      </p:sp>
      <p:sp>
        <p:nvSpPr>
          <p:cNvPr id="4" name="Slide Number Placeholder 3"/>
          <p:cNvSpPr>
            <a:spLocks noGrp="1"/>
          </p:cNvSpPr>
          <p:nvPr>
            <p:ph type="sldNum" sz="quarter" idx="12"/>
          </p:nvPr>
        </p:nvSpPr>
        <p:spPr>
          <a:xfrm>
            <a:off x="8088675" y="6115050"/>
            <a:ext cx="795746" cy="503578"/>
          </a:xfrm>
        </p:spPr>
        <p:txBody>
          <a:bodyPr/>
          <a:lstStyle/>
          <a:p>
            <a:fld id="{6C7C1EEA-212F-4468-815A-2B2EAEE9D74C}" type="slidenum">
              <a:rPr lang="en-US" smtClean="0"/>
              <a:t>13</a:t>
            </a:fld>
            <a:endParaRPr lang="en-US" dirty="0"/>
          </a:p>
        </p:txBody>
      </p:sp>
    </p:spTree>
    <p:extLst>
      <p:ext uri="{BB962C8B-B14F-4D97-AF65-F5344CB8AC3E}">
        <p14:creationId xmlns:p14="http://schemas.microsoft.com/office/powerpoint/2010/main" val="297047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85900" y="0"/>
            <a:ext cx="6572250" cy="1049337"/>
          </a:xfrm>
        </p:spPr>
        <p:txBody>
          <a:bodyPr/>
          <a:lstStyle/>
          <a:p>
            <a:r>
              <a:rPr lang="en-US" dirty="0"/>
              <a:t>Proposal Review Process</a:t>
            </a:r>
          </a:p>
        </p:txBody>
      </p:sp>
      <p:sp>
        <p:nvSpPr>
          <p:cNvPr id="3" name="Content Placeholder 2"/>
          <p:cNvSpPr>
            <a:spLocks noGrp="1"/>
          </p:cNvSpPr>
          <p:nvPr>
            <p:ph idx="4294967295"/>
          </p:nvPr>
        </p:nvSpPr>
        <p:spPr>
          <a:xfrm>
            <a:off x="190500" y="524668"/>
            <a:ext cx="8534399" cy="5761832"/>
          </a:xfrm>
        </p:spPr>
        <p:txBody>
          <a:bodyPr>
            <a:normAutofit/>
          </a:bodyPr>
          <a:lstStyle/>
          <a:p>
            <a:r>
              <a:rPr lang="en-US" sz="2400" dirty="0"/>
              <a:t>Proposals will be reviewed through standard NSF merit review process including </a:t>
            </a:r>
            <a:r>
              <a:rPr lang="en-US" sz="2400" b="1" dirty="0"/>
              <a:t>Intellectual Merit </a:t>
            </a:r>
            <a:r>
              <a:rPr lang="en-US" sz="2400" dirty="0"/>
              <a:t>and </a:t>
            </a:r>
            <a:r>
              <a:rPr lang="en-US" sz="2400" b="1" dirty="0"/>
              <a:t>Broader Impact </a:t>
            </a:r>
            <a:r>
              <a:rPr lang="en-US" sz="2400" dirty="0"/>
              <a:t>criteria</a:t>
            </a:r>
          </a:p>
          <a:p>
            <a:r>
              <a:rPr lang="en-US" sz="2400" dirty="0"/>
              <a:t>Factors to be considered:</a:t>
            </a:r>
          </a:p>
          <a:p>
            <a:pPr lvl="1"/>
            <a:r>
              <a:rPr lang="en-US" sz="2400" dirty="0"/>
              <a:t>Relevance to one or more CISE programs</a:t>
            </a:r>
          </a:p>
          <a:p>
            <a:pPr lvl="1"/>
            <a:r>
              <a:rPr lang="en-US" sz="2400" dirty="0"/>
              <a:t>Appropriateness to 2-year timeline</a:t>
            </a:r>
          </a:p>
          <a:p>
            <a:pPr lvl="1"/>
            <a:r>
              <a:rPr lang="en-US" sz="2400" dirty="0"/>
              <a:t>Potential of activities to produce sufficient preliminary results to serve as the basis for future competitive research proposals (e.g., CAREER, other solicitations)</a:t>
            </a:r>
          </a:p>
          <a:p>
            <a:pPr lvl="1"/>
            <a:r>
              <a:rPr lang="en-US" sz="2400" dirty="0"/>
              <a:t>Whether the activities are necessary and critical steps for the PI to achieve research independence</a:t>
            </a:r>
          </a:p>
          <a:p>
            <a:endParaRPr lang="en-US" dirty="0"/>
          </a:p>
        </p:txBody>
      </p:sp>
      <p:sp>
        <p:nvSpPr>
          <p:cNvPr id="4" name="Slide Number Placeholder 3"/>
          <p:cNvSpPr>
            <a:spLocks noGrp="1"/>
          </p:cNvSpPr>
          <p:nvPr>
            <p:ph type="sldNum" sz="quarter" idx="12"/>
          </p:nvPr>
        </p:nvSpPr>
        <p:spPr>
          <a:xfrm>
            <a:off x="8202975" y="6096000"/>
            <a:ext cx="795746" cy="503578"/>
          </a:xfrm>
        </p:spPr>
        <p:txBody>
          <a:bodyPr/>
          <a:lstStyle/>
          <a:p>
            <a:fld id="{6C7C1EEA-212F-4468-815A-2B2EAEE9D74C}" type="slidenum">
              <a:rPr lang="en-US" smtClean="0"/>
              <a:t>14</a:t>
            </a:fld>
            <a:endParaRPr lang="en-US" dirty="0"/>
          </a:p>
        </p:txBody>
      </p:sp>
    </p:spTree>
    <p:extLst>
      <p:ext uri="{BB962C8B-B14F-4D97-AF65-F5344CB8AC3E}">
        <p14:creationId xmlns:p14="http://schemas.microsoft.com/office/powerpoint/2010/main" val="146108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7FC57-5C3E-3540-ADB8-614097C6B0D7}"/>
              </a:ext>
            </a:extLst>
          </p:cNvPr>
          <p:cNvSpPr>
            <a:spLocks noGrp="1"/>
          </p:cNvSpPr>
          <p:nvPr>
            <p:ph type="title"/>
          </p:nvPr>
        </p:nvSpPr>
        <p:spPr/>
        <p:txBody>
          <a:bodyPr/>
          <a:lstStyle/>
          <a:p>
            <a:r>
              <a:rPr lang="en-US" dirty="0"/>
              <a:t>Cloudbank and Research </a:t>
            </a:r>
            <a:r>
              <a:rPr lang="en-US" dirty="0" err="1"/>
              <a:t>INfrastructure</a:t>
            </a:r>
            <a:endParaRPr lang="en-US" dirty="0"/>
          </a:p>
        </p:txBody>
      </p:sp>
      <p:sp>
        <p:nvSpPr>
          <p:cNvPr id="3" name="Content Placeholder 2">
            <a:extLst>
              <a:ext uri="{FF2B5EF4-FFF2-40B4-BE49-F238E27FC236}">
                <a16:creationId xmlns:a16="http://schemas.microsoft.com/office/drawing/2014/main" id="{E536B0DB-808C-5245-9D28-BE110D8EEF1C}"/>
              </a:ext>
            </a:extLst>
          </p:cNvPr>
          <p:cNvSpPr>
            <a:spLocks noGrp="1"/>
          </p:cNvSpPr>
          <p:nvPr>
            <p:ph idx="1"/>
          </p:nvPr>
        </p:nvSpPr>
        <p:spPr/>
        <p:txBody>
          <a:bodyPr>
            <a:normAutofit fontScale="92500" lnSpcReduction="10000"/>
          </a:bodyPr>
          <a:lstStyle/>
          <a:p>
            <a:r>
              <a:rPr lang="en-US" dirty="0"/>
              <a:t>Cloudbank – NSF organized cloud computing resources</a:t>
            </a:r>
          </a:p>
          <a:p>
            <a:pPr lvl="1"/>
            <a:r>
              <a:rPr lang="en-US" dirty="0"/>
              <a:t>See additional instructions in solicitation if you need cloud resources – generally less expensive than going to commercial cloud providers</a:t>
            </a:r>
          </a:p>
          <a:p>
            <a:pPr lvl="1"/>
            <a:r>
              <a:rPr lang="en-US" dirty="0"/>
              <a:t>Cost counts against $175K limit </a:t>
            </a:r>
          </a:p>
          <a:p>
            <a:r>
              <a:rPr lang="en-US" dirty="0"/>
              <a:t>Experimental Research Infrastructure</a:t>
            </a:r>
          </a:p>
          <a:p>
            <a:pPr lvl="1"/>
            <a:r>
              <a:rPr lang="en-US" dirty="0"/>
              <a:t>XSEDE</a:t>
            </a:r>
          </a:p>
          <a:p>
            <a:pPr lvl="1"/>
            <a:r>
              <a:rPr lang="en-US" dirty="0"/>
              <a:t>PAWR</a:t>
            </a:r>
          </a:p>
          <a:p>
            <a:pPr lvl="1"/>
            <a:r>
              <a:rPr lang="en-US" dirty="0"/>
              <a:t>FABRIC</a:t>
            </a:r>
          </a:p>
          <a:p>
            <a:pPr lvl="1"/>
            <a:r>
              <a:rPr lang="en-US" dirty="0"/>
              <a:t>Chameleon</a:t>
            </a:r>
          </a:p>
          <a:p>
            <a:pPr lvl="1"/>
            <a:r>
              <a:rPr lang="en-US" dirty="0" err="1"/>
              <a:t>CloudLab</a:t>
            </a:r>
            <a:endParaRPr lang="en-US" dirty="0"/>
          </a:p>
        </p:txBody>
      </p:sp>
      <p:sp>
        <p:nvSpPr>
          <p:cNvPr id="5" name="Footer Placeholder 4">
            <a:extLst>
              <a:ext uri="{FF2B5EF4-FFF2-40B4-BE49-F238E27FC236}">
                <a16:creationId xmlns:a16="http://schemas.microsoft.com/office/drawing/2014/main" id="{5030F21B-15B7-0E42-997C-C1F6188F11FC}"/>
              </a:ext>
            </a:extLst>
          </p:cNvPr>
          <p:cNvSpPr>
            <a:spLocks noGrp="1"/>
          </p:cNvSpPr>
          <p:nvPr>
            <p:ph type="ftr" sz="quarter" idx="11"/>
          </p:nvPr>
        </p:nvSpPr>
        <p:spPr>
          <a:xfrm>
            <a:off x="106011" y="6450329"/>
            <a:ext cx="4034004" cy="309201"/>
          </a:xfrm>
        </p:spPr>
        <p:txBody>
          <a:bodyPr/>
          <a:lstStyle/>
          <a:p>
            <a:r>
              <a:rPr lang="en-US"/>
              <a:t>CRII Program Webinar</a:t>
            </a:r>
            <a:endParaRPr lang="en-US" dirty="0"/>
          </a:p>
        </p:txBody>
      </p:sp>
      <p:sp>
        <p:nvSpPr>
          <p:cNvPr id="4" name="Date Placeholder 3">
            <a:extLst>
              <a:ext uri="{FF2B5EF4-FFF2-40B4-BE49-F238E27FC236}">
                <a16:creationId xmlns:a16="http://schemas.microsoft.com/office/drawing/2014/main" id="{2ECC2158-3A92-EE44-8FEC-0114792702F0}"/>
              </a:ext>
            </a:extLst>
          </p:cNvPr>
          <p:cNvSpPr>
            <a:spLocks noGrp="1"/>
          </p:cNvSpPr>
          <p:nvPr>
            <p:ph type="dt" sz="half" idx="10"/>
          </p:nvPr>
        </p:nvSpPr>
        <p:spPr>
          <a:xfrm>
            <a:off x="6669697" y="6450329"/>
            <a:ext cx="2368292" cy="309201"/>
          </a:xfrm>
        </p:spPr>
        <p:txBody>
          <a:bodyPr/>
          <a:lstStyle/>
          <a:p>
            <a:r>
              <a:rPr lang="en-US" dirty="0"/>
              <a:t>28 July 2014</a:t>
            </a:r>
          </a:p>
        </p:txBody>
      </p:sp>
    </p:spTree>
    <p:extLst>
      <p:ext uri="{BB962C8B-B14F-4D97-AF65-F5344CB8AC3E}">
        <p14:creationId xmlns:p14="http://schemas.microsoft.com/office/powerpoint/2010/main" val="4234385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8344" y="737834"/>
            <a:ext cx="7941325" cy="1062644"/>
          </a:xfrm>
        </p:spPr>
        <p:txBody>
          <a:bodyPr anchor="b">
            <a:normAutofit/>
          </a:bodyPr>
          <a:lstStyle/>
          <a:p>
            <a:pPr algn="l"/>
            <a:r>
              <a:rPr lang="en-US" dirty="0"/>
              <a:t>Step 3</a:t>
            </a: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517" y="2811104"/>
            <a:ext cx="2524860" cy="2524860"/>
          </a:xfrm>
          <a:prstGeom prst="rect">
            <a:avLst/>
          </a:prstGeom>
        </p:spPr>
      </p:pic>
      <p:sp>
        <p:nvSpPr>
          <p:cNvPr id="3" name="Content Placeholder 2"/>
          <p:cNvSpPr>
            <a:spLocks noGrp="1"/>
          </p:cNvSpPr>
          <p:nvPr>
            <p:ph idx="1"/>
          </p:nvPr>
        </p:nvSpPr>
        <p:spPr>
          <a:xfrm>
            <a:off x="3716515" y="2682434"/>
            <a:ext cx="4944885" cy="2524860"/>
          </a:xfrm>
        </p:spPr>
        <p:txBody>
          <a:bodyPr anchorCtr="0">
            <a:normAutofit fontScale="92500" lnSpcReduction="20000"/>
          </a:bodyPr>
          <a:lstStyle/>
          <a:p>
            <a:r>
              <a:rPr lang="en-US" sz="5400" dirty="0"/>
              <a:t>READ THE SOLICITATION:NSF 22-598</a:t>
            </a:r>
          </a:p>
        </p:txBody>
      </p:sp>
      <p:sp>
        <p:nvSpPr>
          <p:cNvPr id="4" name="Footer Placeholder 3"/>
          <p:cNvSpPr>
            <a:spLocks noGrp="1"/>
          </p:cNvSpPr>
          <p:nvPr>
            <p:ph type="ftr" sz="quarter" idx="11"/>
          </p:nvPr>
        </p:nvSpPr>
        <p:spPr>
          <a:xfrm>
            <a:off x="748344" y="6217920"/>
            <a:ext cx="3086100" cy="365125"/>
          </a:xfrm>
        </p:spPr>
        <p:txBody>
          <a:bodyPr>
            <a:normAutofit/>
          </a:bodyPr>
          <a:lstStyle/>
          <a:p>
            <a:pPr algn="l">
              <a:spcAft>
                <a:spcPts val="600"/>
              </a:spcAft>
            </a:pPr>
            <a:r>
              <a:rPr lang="en-US" sz="1000">
                <a:solidFill>
                  <a:prstClr val="black">
                    <a:lumMod val="50000"/>
                    <a:lumOff val="50000"/>
                  </a:prstClr>
                </a:solidFill>
              </a:rPr>
              <a:t>NSF CRII Webinar</a:t>
            </a:r>
          </a:p>
        </p:txBody>
      </p:sp>
      <p:sp>
        <p:nvSpPr>
          <p:cNvPr id="5" name="Slide Number Placeholder 4"/>
          <p:cNvSpPr>
            <a:spLocks noGrp="1"/>
          </p:cNvSpPr>
          <p:nvPr>
            <p:ph type="sldNum" sz="quarter" idx="12"/>
          </p:nvPr>
        </p:nvSpPr>
        <p:spPr>
          <a:xfrm>
            <a:off x="7748177" y="6217920"/>
            <a:ext cx="685800" cy="365125"/>
          </a:xfrm>
        </p:spPr>
        <p:txBody>
          <a:bodyPr>
            <a:normAutofit/>
          </a:bodyPr>
          <a:lstStyle/>
          <a:p>
            <a:pPr>
              <a:spcAft>
                <a:spcPts val="600"/>
              </a:spcAft>
            </a:pPr>
            <a:fld id="{6C7C1EEA-212F-4468-815A-2B2EAEE9D74C}" type="slidenum">
              <a:rPr lang="en-US" sz="1000">
                <a:solidFill>
                  <a:prstClr val="black">
                    <a:lumMod val="50000"/>
                    <a:lumOff val="50000"/>
                  </a:prstClr>
                </a:solidFill>
              </a:rPr>
              <a:pPr>
                <a:spcAft>
                  <a:spcPts val="600"/>
                </a:spcAft>
              </a:pPr>
              <a:t>16</a:t>
            </a:fld>
            <a:endParaRPr lang="en-US" sz="1000">
              <a:solidFill>
                <a:prstClr val="black">
                  <a:lumMod val="50000"/>
                  <a:lumOff val="50000"/>
                </a:prstClr>
              </a:solidFill>
            </a:endParaRPr>
          </a:p>
        </p:txBody>
      </p:sp>
    </p:spTree>
    <p:extLst>
      <p:ext uri="{BB962C8B-B14F-4D97-AF65-F5344CB8AC3E}">
        <p14:creationId xmlns:p14="http://schemas.microsoft.com/office/powerpoint/2010/main" val="1844097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85A8E-FBCB-AA56-F125-CCDD2CF60D32}"/>
              </a:ext>
            </a:extLst>
          </p:cNvPr>
          <p:cNvSpPr>
            <a:spLocks noGrp="1"/>
          </p:cNvSpPr>
          <p:nvPr>
            <p:ph type="title"/>
          </p:nvPr>
        </p:nvSpPr>
        <p:spPr/>
        <p:txBody>
          <a:bodyPr/>
          <a:lstStyle/>
          <a:p>
            <a:r>
              <a:rPr lang="en-US" dirty="0"/>
              <a:t>Carnegie R1 2018 list, not 2021</a:t>
            </a:r>
          </a:p>
        </p:txBody>
      </p:sp>
      <p:sp>
        <p:nvSpPr>
          <p:cNvPr id="3" name="Content Placeholder 2">
            <a:extLst>
              <a:ext uri="{FF2B5EF4-FFF2-40B4-BE49-F238E27FC236}">
                <a16:creationId xmlns:a16="http://schemas.microsoft.com/office/drawing/2014/main" id="{89CADDB1-C07B-FD05-8FEA-75C359D573E7}"/>
              </a:ext>
            </a:extLst>
          </p:cNvPr>
          <p:cNvSpPr>
            <a:spLocks noGrp="1"/>
          </p:cNvSpPr>
          <p:nvPr>
            <p:ph sz="half" idx="1"/>
          </p:nvPr>
        </p:nvSpPr>
        <p:spPr/>
        <p:txBody>
          <a:bodyPr>
            <a:normAutofit fontScale="70000" lnSpcReduction="20000"/>
          </a:bodyPr>
          <a:lstStyle/>
          <a:p>
            <a:pPr marL="0" indent="0">
              <a:buNone/>
            </a:pPr>
            <a:r>
              <a:rPr lang="en-US" dirty="0"/>
              <a:t>These institutions are Carnegie </a:t>
            </a:r>
            <a:r>
              <a:rPr lang="en-US"/>
              <a:t>2021 R1 </a:t>
            </a:r>
            <a:r>
              <a:rPr lang="en-US" dirty="0"/>
              <a:t>but not Carnegie 2018, and </a:t>
            </a:r>
            <a:r>
              <a:rPr lang="en-US" dirty="0">
                <a:solidFill>
                  <a:srgbClr val="FF0000"/>
                </a:solidFill>
              </a:rPr>
              <a:t>are</a:t>
            </a:r>
            <a:r>
              <a:rPr lang="en-US" dirty="0"/>
              <a:t> eligible:</a:t>
            </a:r>
          </a:p>
          <a:p>
            <a:r>
              <a:rPr lang="en-US" dirty="0"/>
              <a:t>Baylor University</a:t>
            </a:r>
          </a:p>
          <a:p>
            <a:r>
              <a:rPr lang="en-US" dirty="0"/>
              <a:t>Colorado School of Mines</a:t>
            </a:r>
          </a:p>
          <a:p>
            <a:r>
              <a:rPr lang="en-US" dirty="0"/>
              <a:t>Kent State University at Kent</a:t>
            </a:r>
          </a:p>
          <a:p>
            <a:r>
              <a:rPr lang="en-US" dirty="0"/>
              <a:t>North Dakota State University-Main Campus</a:t>
            </a:r>
          </a:p>
          <a:p>
            <a:r>
              <a:rPr lang="en-US" dirty="0"/>
              <a:t>Ohio University-Main Campus</a:t>
            </a:r>
          </a:p>
          <a:p>
            <a:r>
              <a:rPr lang="en-US" dirty="0"/>
              <a:t>Old Dominion University</a:t>
            </a:r>
          </a:p>
          <a:p>
            <a:r>
              <a:rPr lang="en-US" dirty="0"/>
              <a:t>The University of Montana</a:t>
            </a:r>
          </a:p>
          <a:p>
            <a:endParaRPr lang="en-US" dirty="0"/>
          </a:p>
        </p:txBody>
      </p:sp>
      <p:sp>
        <p:nvSpPr>
          <p:cNvPr id="7" name="Content Placeholder 6">
            <a:extLst>
              <a:ext uri="{FF2B5EF4-FFF2-40B4-BE49-F238E27FC236}">
                <a16:creationId xmlns:a16="http://schemas.microsoft.com/office/drawing/2014/main" id="{06DC4F9B-3421-F319-B742-0F9C672929DA}"/>
              </a:ext>
            </a:extLst>
          </p:cNvPr>
          <p:cNvSpPr>
            <a:spLocks noGrp="1"/>
          </p:cNvSpPr>
          <p:nvPr>
            <p:ph sz="half" idx="2"/>
          </p:nvPr>
        </p:nvSpPr>
        <p:spPr/>
        <p:txBody>
          <a:bodyPr>
            <a:normAutofit fontScale="70000" lnSpcReduction="20000"/>
          </a:bodyPr>
          <a:lstStyle/>
          <a:p>
            <a:r>
              <a:rPr lang="en-US" dirty="0"/>
              <a:t>The University of Texas at San Antonio</a:t>
            </a:r>
          </a:p>
          <a:p>
            <a:r>
              <a:rPr lang="en-US" dirty="0"/>
              <a:t>University of Alabama in Huntsville</a:t>
            </a:r>
          </a:p>
          <a:p>
            <a:r>
              <a:rPr lang="en-US" dirty="0"/>
              <a:t>University of Denver</a:t>
            </a:r>
          </a:p>
          <a:p>
            <a:r>
              <a:rPr lang="en-US" dirty="0"/>
              <a:t>University of Louisiana at Lafayette</a:t>
            </a:r>
          </a:p>
          <a:p>
            <a:r>
              <a:rPr lang="en-US" dirty="0"/>
              <a:t>University of Maine</a:t>
            </a:r>
          </a:p>
          <a:p>
            <a:r>
              <a:rPr lang="en-US" dirty="0"/>
              <a:t>University of Maryland-Baltimore County</a:t>
            </a:r>
          </a:p>
          <a:p>
            <a:r>
              <a:rPr lang="en-US" dirty="0"/>
              <a:t>University of Memphis</a:t>
            </a:r>
          </a:p>
          <a:p>
            <a:r>
              <a:rPr lang="en-US" dirty="0"/>
              <a:t>Utah State University</a:t>
            </a:r>
          </a:p>
        </p:txBody>
      </p:sp>
      <p:sp>
        <p:nvSpPr>
          <p:cNvPr id="5" name="Footer Placeholder 4">
            <a:extLst>
              <a:ext uri="{FF2B5EF4-FFF2-40B4-BE49-F238E27FC236}">
                <a16:creationId xmlns:a16="http://schemas.microsoft.com/office/drawing/2014/main" id="{BC499988-FC83-9050-151C-CB04C0CDEEFA}"/>
              </a:ext>
            </a:extLst>
          </p:cNvPr>
          <p:cNvSpPr>
            <a:spLocks noGrp="1"/>
          </p:cNvSpPr>
          <p:nvPr>
            <p:ph type="ftr" sz="quarter" idx="11"/>
          </p:nvPr>
        </p:nvSpPr>
        <p:spPr>
          <a:xfrm>
            <a:off x="85539" y="6443505"/>
            <a:ext cx="4034004" cy="309201"/>
          </a:xfrm>
        </p:spPr>
        <p:txBody>
          <a:bodyPr/>
          <a:lstStyle/>
          <a:p>
            <a:r>
              <a:rPr lang="en-US" dirty="0"/>
              <a:t>CRII Program Webinar</a:t>
            </a:r>
          </a:p>
        </p:txBody>
      </p:sp>
      <p:sp>
        <p:nvSpPr>
          <p:cNvPr id="4" name="Date Placeholder 3">
            <a:extLst>
              <a:ext uri="{FF2B5EF4-FFF2-40B4-BE49-F238E27FC236}">
                <a16:creationId xmlns:a16="http://schemas.microsoft.com/office/drawing/2014/main" id="{6F1C524C-1546-4534-32C4-D25AAD06DA31}"/>
              </a:ext>
            </a:extLst>
          </p:cNvPr>
          <p:cNvSpPr>
            <a:spLocks noGrp="1"/>
          </p:cNvSpPr>
          <p:nvPr>
            <p:ph type="dt" sz="half" idx="10"/>
          </p:nvPr>
        </p:nvSpPr>
        <p:spPr>
          <a:xfrm>
            <a:off x="6048724" y="6443504"/>
            <a:ext cx="2368292" cy="309201"/>
          </a:xfrm>
        </p:spPr>
        <p:txBody>
          <a:bodyPr/>
          <a:lstStyle/>
          <a:p>
            <a:r>
              <a:rPr lang="en-US" dirty="0"/>
              <a:t>28 July 2014</a:t>
            </a:r>
          </a:p>
        </p:txBody>
      </p:sp>
      <p:sp>
        <p:nvSpPr>
          <p:cNvPr id="6" name="Slide Number Placeholder 5">
            <a:extLst>
              <a:ext uri="{FF2B5EF4-FFF2-40B4-BE49-F238E27FC236}">
                <a16:creationId xmlns:a16="http://schemas.microsoft.com/office/drawing/2014/main" id="{A800DDA7-56DA-E063-E0B8-3A65F5E08F86}"/>
              </a:ext>
            </a:extLst>
          </p:cNvPr>
          <p:cNvSpPr>
            <a:spLocks noGrp="1"/>
          </p:cNvSpPr>
          <p:nvPr>
            <p:ph type="sldNum" sz="quarter" idx="12"/>
          </p:nvPr>
        </p:nvSpPr>
        <p:spPr>
          <a:xfrm>
            <a:off x="8252293" y="6346315"/>
            <a:ext cx="795746" cy="503578"/>
          </a:xfrm>
        </p:spPr>
        <p:txBody>
          <a:bodyPr/>
          <a:lstStyle/>
          <a:p>
            <a:fld id="{6C7C1EEA-212F-4468-815A-2B2EAEE9D74C}" type="slidenum">
              <a:rPr lang="en-US" smtClean="0"/>
              <a:t>17</a:t>
            </a:fld>
            <a:endParaRPr lang="en-US" dirty="0"/>
          </a:p>
        </p:txBody>
      </p:sp>
    </p:spTree>
    <p:extLst>
      <p:ext uri="{BB962C8B-B14F-4D97-AF65-F5344CB8AC3E}">
        <p14:creationId xmlns:p14="http://schemas.microsoft.com/office/powerpoint/2010/main" val="2776918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71750" y="37081"/>
            <a:ext cx="6572250" cy="1049337"/>
          </a:xfrm>
        </p:spPr>
        <p:txBody>
          <a:bodyPr/>
          <a:lstStyle/>
          <a:p>
            <a:r>
              <a:rPr lang="en-US" dirty="0"/>
              <a:t>Takeaways</a:t>
            </a:r>
          </a:p>
        </p:txBody>
      </p:sp>
      <p:sp>
        <p:nvSpPr>
          <p:cNvPr id="3" name="Content Placeholder 2"/>
          <p:cNvSpPr>
            <a:spLocks noGrp="1"/>
          </p:cNvSpPr>
          <p:nvPr>
            <p:ph idx="4294967295"/>
          </p:nvPr>
        </p:nvSpPr>
        <p:spPr>
          <a:xfrm>
            <a:off x="285750" y="536858"/>
            <a:ext cx="8667750" cy="5330541"/>
          </a:xfrm>
        </p:spPr>
        <p:txBody>
          <a:bodyPr>
            <a:normAutofit lnSpcReduction="10000"/>
          </a:bodyPr>
          <a:lstStyle/>
          <a:p>
            <a:r>
              <a:rPr lang="en-US" sz="2400" dirty="0"/>
              <a:t>CRII is for new faculty members to initiate independent research through funding students, equipment, and travel</a:t>
            </a:r>
          </a:p>
          <a:p>
            <a:r>
              <a:rPr lang="en-US" sz="2400" dirty="0"/>
              <a:t>Proposals due </a:t>
            </a:r>
            <a:r>
              <a:rPr lang="en-US" sz="2400" dirty="0">
                <a:solidFill>
                  <a:srgbClr val="FF0000"/>
                </a:solidFill>
              </a:rPr>
              <a:t>September 19, 2022</a:t>
            </a:r>
          </a:p>
          <a:p>
            <a:r>
              <a:rPr lang="en-US" sz="2400" dirty="0"/>
              <a:t>READ THE SOLICITATION</a:t>
            </a:r>
          </a:p>
          <a:p>
            <a:pPr lvl="1"/>
            <a:r>
              <a:rPr lang="en-US" sz="2400" dirty="0">
                <a:solidFill>
                  <a:srgbClr val="FF0000"/>
                </a:solidFill>
              </a:rPr>
              <a:t>Make sure </a:t>
            </a:r>
            <a:r>
              <a:rPr lang="en-US" sz="2400">
                <a:solidFill>
                  <a:srgbClr val="FF0000"/>
                </a:solidFill>
              </a:rPr>
              <a:t>you and </a:t>
            </a:r>
            <a:r>
              <a:rPr lang="en-US" sz="2400" dirty="0">
                <a:solidFill>
                  <a:srgbClr val="FF0000"/>
                </a:solidFill>
              </a:rPr>
              <a:t>your institution are eligible</a:t>
            </a:r>
          </a:p>
          <a:p>
            <a:pPr lvl="1"/>
            <a:r>
              <a:rPr lang="en-US" sz="2400" dirty="0">
                <a:solidFill>
                  <a:srgbClr val="FF0000"/>
                </a:solidFill>
              </a:rPr>
              <a:t>Follow font and margin requirements</a:t>
            </a:r>
          </a:p>
          <a:p>
            <a:pPr lvl="1"/>
            <a:r>
              <a:rPr lang="en-US" sz="2400" dirty="0">
                <a:solidFill>
                  <a:srgbClr val="FF0000"/>
                </a:solidFill>
              </a:rPr>
              <a:t>Follow title guidelines</a:t>
            </a:r>
          </a:p>
          <a:p>
            <a:pPr lvl="1"/>
            <a:r>
              <a:rPr lang="en-US" sz="2400" dirty="0">
                <a:solidFill>
                  <a:srgbClr val="FF0000"/>
                </a:solidFill>
              </a:rPr>
              <a:t>Make certain all the required sections are easily identifiable</a:t>
            </a:r>
          </a:p>
          <a:p>
            <a:pPr lvl="1"/>
            <a:r>
              <a:rPr lang="en-US" sz="2400" dirty="0">
                <a:solidFill>
                  <a:srgbClr val="FF0000"/>
                </a:solidFill>
              </a:rPr>
              <a:t>Department chair letter must follow the template – no changes except to put it on letterhead and fill in the blanks</a:t>
            </a:r>
          </a:p>
          <a:p>
            <a:r>
              <a:rPr lang="en-US" sz="2400" dirty="0"/>
              <a:t>Contact an NSF program officer with questions!</a:t>
            </a:r>
          </a:p>
          <a:p>
            <a:endParaRPr lang="en-US" dirty="0"/>
          </a:p>
        </p:txBody>
      </p:sp>
      <p:sp>
        <p:nvSpPr>
          <p:cNvPr id="4" name="Slide Number Placeholder 3"/>
          <p:cNvSpPr>
            <a:spLocks noGrp="1"/>
          </p:cNvSpPr>
          <p:nvPr>
            <p:ph type="sldNum" sz="quarter" idx="12"/>
          </p:nvPr>
        </p:nvSpPr>
        <p:spPr>
          <a:xfrm>
            <a:off x="8014834" y="6275841"/>
            <a:ext cx="795746" cy="503578"/>
          </a:xfrm>
        </p:spPr>
        <p:txBody>
          <a:bodyPr/>
          <a:lstStyle/>
          <a:p>
            <a:fld id="{6C7C1EEA-212F-4468-815A-2B2EAEE9D74C}" type="slidenum">
              <a:rPr lang="en-US" smtClean="0"/>
              <a:t>18</a:t>
            </a:fld>
            <a:endParaRPr lang="en-US" dirty="0"/>
          </a:p>
        </p:txBody>
      </p:sp>
    </p:spTree>
    <p:extLst>
      <p:ext uri="{BB962C8B-B14F-4D97-AF65-F5344CB8AC3E}">
        <p14:creationId xmlns:p14="http://schemas.microsoft.com/office/powerpoint/2010/main" val="4228889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noGrp="1"/>
          </p:cNvSpPr>
          <p:nvPr>
            <p:ph type="title" idx="4294967295"/>
          </p:nvPr>
        </p:nvSpPr>
        <p:spPr>
          <a:xfrm>
            <a:off x="419100" y="1813152"/>
            <a:ext cx="8331200" cy="259374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80000"/>
              </a:lnSpc>
              <a:spcBef>
                <a:spcPct val="0"/>
              </a:spcBef>
              <a:spcAft>
                <a:spcPts val="0"/>
              </a:spcAft>
              <a:buClrTx/>
              <a:buSzTx/>
              <a:buFontTx/>
              <a:buNone/>
              <a:tabLst/>
              <a:defRPr/>
            </a:pPr>
            <a:r>
              <a:rPr kumimoji="0" lang="en-US" sz="4800" b="1" i="0" u="none" strike="noStrike" kern="1200" cap="none" spc="0" normalizeH="0" baseline="0" noProof="0" dirty="0">
                <a:ln>
                  <a:noFill/>
                </a:ln>
                <a:solidFill>
                  <a:srgbClr val="000000"/>
                </a:solidFill>
                <a:effectLst/>
                <a:uLnTx/>
                <a:uFillTx/>
                <a:latin typeface="+mj-lt"/>
                <a:ea typeface="+mj-ea"/>
                <a:cs typeface="+mj-cs"/>
              </a:rPr>
              <a:t>Q u e s t i o n s  ?</a:t>
            </a:r>
            <a:br>
              <a:rPr kumimoji="0" lang="en-US" sz="4800" b="1" i="0" u="none" strike="noStrike" kern="1200" cap="none" spc="0" normalizeH="0" baseline="0" noProof="0" dirty="0">
                <a:ln>
                  <a:noFill/>
                </a:ln>
                <a:solidFill>
                  <a:srgbClr val="000000"/>
                </a:solidFill>
                <a:effectLst/>
                <a:uLnTx/>
                <a:uFillTx/>
                <a:latin typeface="+mj-lt"/>
                <a:ea typeface="+mj-ea"/>
                <a:cs typeface="+mj-cs"/>
              </a:rPr>
            </a:br>
            <a:br>
              <a:rPr kumimoji="0" lang="en-US" sz="4400" b="1" i="0" u="none" strike="noStrike" kern="1200" cap="none" spc="0" normalizeH="0" baseline="0" noProof="0" dirty="0">
                <a:ln>
                  <a:noFill/>
                </a:ln>
                <a:solidFill>
                  <a:srgbClr val="000000"/>
                </a:solidFill>
                <a:effectLst/>
                <a:uLnTx/>
                <a:uFillTx/>
                <a:latin typeface="+mj-lt"/>
                <a:ea typeface="+mj-ea"/>
                <a:cs typeface="+mj-cs"/>
              </a:rPr>
            </a:br>
            <a:br>
              <a:rPr kumimoji="0" lang="en-US" sz="4400" b="1" i="0" u="none" strike="noStrike" kern="1200" cap="none" spc="0" normalizeH="0" baseline="0" noProof="0" dirty="0">
                <a:ln>
                  <a:noFill/>
                </a:ln>
                <a:solidFill>
                  <a:srgbClr val="000000"/>
                </a:solidFill>
                <a:effectLst/>
                <a:uLnTx/>
                <a:uFillTx/>
                <a:latin typeface="+mj-lt"/>
                <a:ea typeface="+mj-ea"/>
                <a:cs typeface="+mj-cs"/>
              </a:rPr>
            </a:br>
            <a:r>
              <a:rPr kumimoji="0" lang="en-US" sz="4000" b="1" i="0" u="none" strike="noStrike" kern="1200" cap="none" spc="0" normalizeH="0" baseline="0" noProof="0" dirty="0">
                <a:ln>
                  <a:noFill/>
                </a:ln>
                <a:solidFill>
                  <a:srgbClr val="0000FF"/>
                </a:solidFill>
                <a:effectLst/>
                <a:uLnTx/>
                <a:uFillTx/>
                <a:latin typeface="+mj-lt"/>
                <a:ea typeface="+mj-ea"/>
                <a:cs typeface="+mj-cs"/>
              </a:rPr>
              <a:t>Submit your questions through the Zoom Q&amp;A</a:t>
            </a:r>
            <a:endParaRPr kumimoji="0" lang="en-US" sz="4400" b="1" i="0" u="none" strike="noStrike" kern="1200" cap="none" spc="0" normalizeH="0" baseline="0" noProof="0" dirty="0">
              <a:ln>
                <a:noFill/>
              </a:ln>
              <a:solidFill>
                <a:srgbClr val="0000FF"/>
              </a:solidFill>
              <a:effectLst/>
              <a:uLnTx/>
              <a:uFillTx/>
              <a:latin typeface="+mj-lt"/>
              <a:ea typeface="+mj-ea"/>
              <a:cs typeface="+mj-cs"/>
            </a:endParaRPr>
          </a:p>
        </p:txBody>
      </p:sp>
      <p:sp>
        <p:nvSpPr>
          <p:cNvPr id="4" name="Slide Number Placeholder 3"/>
          <p:cNvSpPr>
            <a:spLocks noGrp="1"/>
          </p:cNvSpPr>
          <p:nvPr>
            <p:ph type="sldNum" sz="quarter" idx="12"/>
          </p:nvPr>
        </p:nvSpPr>
        <p:spPr>
          <a:xfrm>
            <a:off x="8014834" y="6275841"/>
            <a:ext cx="795746" cy="503578"/>
          </a:xfrm>
        </p:spPr>
        <p:txBody>
          <a:bodyPr/>
          <a:lstStyle/>
          <a:p>
            <a:fld id="{6C7C1EEA-212F-4468-815A-2B2EAEE9D74C}" type="slidenum">
              <a:rPr lang="en-US" smtClean="0"/>
              <a:t>19</a:t>
            </a:fld>
            <a:endParaRPr lang="en-US" dirty="0"/>
          </a:p>
        </p:txBody>
      </p:sp>
    </p:spTree>
    <p:extLst>
      <p:ext uri="{BB962C8B-B14F-4D97-AF65-F5344CB8AC3E}">
        <p14:creationId xmlns:p14="http://schemas.microsoft.com/office/powerpoint/2010/main" val="141560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75834E-2421-7D43-9A16-B54339578FA2}"/>
              </a:ext>
            </a:extLst>
          </p:cNvPr>
          <p:cNvSpPr>
            <a:spLocks noGrp="1"/>
          </p:cNvSpPr>
          <p:nvPr>
            <p:ph type="title"/>
          </p:nvPr>
        </p:nvSpPr>
        <p:spPr/>
        <p:txBody>
          <a:bodyPr/>
          <a:lstStyle/>
          <a:p>
            <a:r>
              <a:rPr lang="en-US" dirty="0"/>
              <a:t>New This Year!</a:t>
            </a:r>
          </a:p>
        </p:txBody>
      </p:sp>
      <p:sp>
        <p:nvSpPr>
          <p:cNvPr id="6" name="Content Placeholder 5">
            <a:extLst>
              <a:ext uri="{FF2B5EF4-FFF2-40B4-BE49-F238E27FC236}">
                <a16:creationId xmlns:a16="http://schemas.microsoft.com/office/drawing/2014/main" id="{9802CACF-68A4-CD44-A392-5FEC539103D5}"/>
              </a:ext>
            </a:extLst>
          </p:cNvPr>
          <p:cNvSpPr>
            <a:spLocks noGrp="1"/>
          </p:cNvSpPr>
          <p:nvPr>
            <p:ph idx="1"/>
          </p:nvPr>
        </p:nvSpPr>
        <p:spPr/>
        <p:txBody>
          <a:bodyPr>
            <a:normAutofit/>
          </a:bodyPr>
          <a:lstStyle/>
          <a:p>
            <a:r>
              <a:rPr lang="en-US" dirty="0"/>
              <a:t>(1) Only open to faculty at non-R1 institutions</a:t>
            </a:r>
          </a:p>
          <a:p>
            <a:r>
              <a:rPr lang="en-US" dirty="0"/>
              <a:t>(2) No requirement for specific level of faculty or student support in the budget</a:t>
            </a:r>
          </a:p>
          <a:p>
            <a:r>
              <a:rPr lang="en-US" dirty="0"/>
              <a:t>(3) No requirement to identify prior student support</a:t>
            </a:r>
          </a:p>
          <a:p>
            <a:r>
              <a:rPr lang="en-US" dirty="0"/>
              <a:t>(4) As a result of above, simplified dept chair letter</a:t>
            </a:r>
          </a:p>
          <a:p>
            <a:r>
              <a:rPr lang="en-US" dirty="0"/>
              <a:t>(5) Continued from last year: max 6 years, not 5 since PhD for 2022 submissions only</a:t>
            </a:r>
          </a:p>
          <a:p>
            <a:pPr marL="0" indent="0">
              <a:buNone/>
            </a:pPr>
            <a:endParaRPr lang="en-US" dirty="0"/>
          </a:p>
        </p:txBody>
      </p:sp>
    </p:spTree>
    <p:extLst>
      <p:ext uri="{BB962C8B-B14F-4D97-AF65-F5344CB8AC3E}">
        <p14:creationId xmlns:p14="http://schemas.microsoft.com/office/powerpoint/2010/main" val="955962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183925" y="6152023"/>
            <a:ext cx="795746" cy="503578"/>
          </a:xfrm>
        </p:spPr>
        <p:txBody>
          <a:bodyPr/>
          <a:lstStyle/>
          <a:p>
            <a:fld id="{6C7C1EEA-212F-4468-815A-2B2EAEE9D74C}" type="slidenum">
              <a:rPr lang="en-US" smtClean="0"/>
              <a:t>20</a:t>
            </a:fld>
            <a:endParaRPr lang="en-US" dirty="0"/>
          </a:p>
        </p:txBody>
      </p:sp>
      <p:sp>
        <p:nvSpPr>
          <p:cNvPr id="9" name="Title 1"/>
          <p:cNvSpPr txBox="1">
            <a:spLocks noGrp="1"/>
          </p:cNvSpPr>
          <p:nvPr>
            <p:ph type="title" idx="4294967295"/>
          </p:nvPr>
        </p:nvSpPr>
        <p:spPr>
          <a:xfrm>
            <a:off x="406400" y="245941"/>
            <a:ext cx="8331200" cy="59496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80000"/>
              </a:lnSpc>
              <a:spcBef>
                <a:spcPct val="0"/>
              </a:spcBef>
              <a:spcAft>
                <a:spcPts val="0"/>
              </a:spcAft>
              <a:buClrTx/>
              <a:buSzTx/>
              <a:buFontTx/>
              <a:buNone/>
              <a:tabLst/>
              <a:defRPr/>
            </a:pPr>
            <a:r>
              <a:rPr kumimoji="0" lang="en-US" sz="4800" b="1" i="0" u="none" strike="noStrike" kern="1200" cap="none" spc="0" normalizeH="0" baseline="0" noProof="0" dirty="0">
                <a:ln>
                  <a:noFill/>
                </a:ln>
                <a:solidFill>
                  <a:srgbClr val="000000"/>
                </a:solidFill>
                <a:effectLst/>
                <a:uLnTx/>
                <a:uFillTx/>
                <a:latin typeface="+mj-lt"/>
                <a:ea typeface="+mj-ea"/>
                <a:cs typeface="+mj-cs"/>
              </a:rPr>
              <a:t>Thank You</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Almadena Chtchelkanova</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Jeremy Epstein</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Ephraim Glinert</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Juan (“Jen”) Li</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000FF"/>
                </a:solidFill>
                <a:effectLst/>
                <a:uLnTx/>
                <a:uFillTx/>
                <a:latin typeface="+mj-lt"/>
                <a:ea typeface="+mj-ea"/>
                <a:cs typeface="+mj-cs"/>
              </a:rPr>
              <a:t>Our email addresses can be located on the NSF web site</a:t>
            </a:r>
          </a:p>
        </p:txBody>
      </p:sp>
    </p:spTree>
    <p:extLst>
      <p:ext uri="{BB962C8B-B14F-4D97-AF65-F5344CB8AC3E}">
        <p14:creationId xmlns:p14="http://schemas.microsoft.com/office/powerpoint/2010/main" val="247996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603" y="337394"/>
            <a:ext cx="6571343" cy="1049235"/>
          </a:xfrm>
        </p:spPr>
        <p:txBody>
          <a:bodyPr/>
          <a:lstStyle/>
          <a:p>
            <a:r>
              <a:rPr lang="en-US" dirty="0"/>
              <a:t>Outline</a:t>
            </a:r>
          </a:p>
        </p:txBody>
      </p:sp>
      <p:sp>
        <p:nvSpPr>
          <p:cNvPr id="3" name="Content Placeholder 2"/>
          <p:cNvSpPr>
            <a:spLocks noGrp="1"/>
          </p:cNvSpPr>
          <p:nvPr>
            <p:ph idx="1"/>
          </p:nvPr>
        </p:nvSpPr>
        <p:spPr>
          <a:xfrm>
            <a:off x="1848304" y="1683210"/>
            <a:ext cx="5447392" cy="4525963"/>
          </a:xfrm>
        </p:spPr>
        <p:txBody>
          <a:bodyPr anchor="ctr" anchorCtr="0">
            <a:normAutofit/>
          </a:bodyPr>
          <a:lstStyle/>
          <a:p>
            <a:r>
              <a:rPr lang="en-US" sz="2400" dirty="0"/>
              <a:t>Goals of the program</a:t>
            </a:r>
          </a:p>
          <a:p>
            <a:r>
              <a:rPr lang="en-US" sz="2400" dirty="0"/>
              <a:t>Eligibility</a:t>
            </a:r>
          </a:p>
          <a:p>
            <a:r>
              <a:rPr lang="en-US" sz="2400" dirty="0"/>
              <a:t>Areas of interest</a:t>
            </a:r>
          </a:p>
          <a:p>
            <a:r>
              <a:rPr lang="en-US" sz="2400" dirty="0"/>
              <a:t>Submission process</a:t>
            </a:r>
          </a:p>
          <a:p>
            <a:r>
              <a:rPr lang="en-US" sz="2400" dirty="0"/>
              <a:t>Review process</a:t>
            </a:r>
          </a:p>
          <a:p>
            <a:r>
              <a:rPr lang="en-US" sz="2400" dirty="0" err="1"/>
              <a:t>CloudBank</a:t>
            </a:r>
            <a:r>
              <a:rPr lang="en-US" sz="2400" dirty="0"/>
              <a:t> and Research Infrastructure</a:t>
            </a:r>
          </a:p>
          <a:p>
            <a:r>
              <a:rPr lang="en-US" sz="2400" dirty="0"/>
              <a:t>Questions</a:t>
            </a:r>
          </a:p>
          <a:p>
            <a:r>
              <a:rPr lang="en-US" sz="2400" dirty="0"/>
              <a:t>Program Director contacts</a:t>
            </a:r>
          </a:p>
        </p:txBody>
      </p:sp>
      <p:sp>
        <p:nvSpPr>
          <p:cNvPr id="5" name="Slide Number Placeholder 4"/>
          <p:cNvSpPr>
            <a:spLocks noGrp="1"/>
          </p:cNvSpPr>
          <p:nvPr>
            <p:ph type="sldNum" sz="quarter" idx="12"/>
          </p:nvPr>
        </p:nvSpPr>
        <p:spPr>
          <a:xfrm>
            <a:off x="8077200" y="6209173"/>
            <a:ext cx="795746" cy="503578"/>
          </a:xfrm>
        </p:spPr>
        <p:txBody>
          <a:bodyPr/>
          <a:lstStyle/>
          <a:p>
            <a:fld id="{6C7C1EEA-212F-4468-815A-2B2EAEE9D74C}" type="slidenum">
              <a:rPr lang="en-US" smtClean="0"/>
              <a:t>3</a:t>
            </a:fld>
            <a:endParaRPr lang="en-US" dirty="0"/>
          </a:p>
        </p:txBody>
      </p:sp>
    </p:spTree>
    <p:extLst>
      <p:ext uri="{BB962C8B-B14F-4D97-AF65-F5344CB8AC3E}">
        <p14:creationId xmlns:p14="http://schemas.microsoft.com/office/powerpoint/2010/main" val="424674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8344" y="737834"/>
            <a:ext cx="7941325" cy="1062644"/>
          </a:xfrm>
        </p:spPr>
        <p:txBody>
          <a:bodyPr anchor="b">
            <a:normAutofit/>
          </a:bodyPr>
          <a:lstStyle/>
          <a:p>
            <a:pPr algn="l"/>
            <a:r>
              <a:rPr lang="en-US" dirty="0"/>
              <a:t>Step 1</a:t>
            </a:r>
          </a:p>
        </p:txBody>
      </p:sp>
      <p:sp>
        <p:nvSpPr>
          <p:cNvPr id="3" name="Content Placeholder 2"/>
          <p:cNvSpPr>
            <a:spLocks noGrp="1"/>
          </p:cNvSpPr>
          <p:nvPr>
            <p:ph idx="1"/>
          </p:nvPr>
        </p:nvSpPr>
        <p:spPr>
          <a:xfrm>
            <a:off x="3716515" y="2682434"/>
            <a:ext cx="4944885" cy="2524860"/>
          </a:xfrm>
        </p:spPr>
        <p:txBody>
          <a:bodyPr anchorCtr="0">
            <a:normAutofit fontScale="92500" lnSpcReduction="20000"/>
          </a:bodyPr>
          <a:lstStyle/>
          <a:p>
            <a:r>
              <a:rPr lang="en-US" sz="5400" dirty="0"/>
              <a:t>READ THE SOLICITATION:NSF 22-598</a:t>
            </a:r>
          </a:p>
        </p:txBody>
      </p:sp>
      <p:sp>
        <p:nvSpPr>
          <p:cNvPr id="4" name="Footer Placeholder 3"/>
          <p:cNvSpPr>
            <a:spLocks noGrp="1"/>
          </p:cNvSpPr>
          <p:nvPr>
            <p:ph type="ftr" sz="quarter" idx="11"/>
          </p:nvPr>
        </p:nvSpPr>
        <p:spPr>
          <a:xfrm>
            <a:off x="748344" y="6217920"/>
            <a:ext cx="3086100" cy="365125"/>
          </a:xfrm>
        </p:spPr>
        <p:txBody>
          <a:bodyPr>
            <a:normAutofit/>
          </a:bodyPr>
          <a:lstStyle/>
          <a:p>
            <a:pPr algn="l">
              <a:spcAft>
                <a:spcPts val="600"/>
              </a:spcAft>
            </a:pPr>
            <a:r>
              <a:rPr lang="en-US" sz="1000">
                <a:solidFill>
                  <a:prstClr val="black">
                    <a:lumMod val="50000"/>
                    <a:lumOff val="50000"/>
                  </a:prstClr>
                </a:solidFill>
              </a:rPr>
              <a:t>NSF CRII Webinar</a:t>
            </a:r>
          </a:p>
        </p:txBody>
      </p:sp>
      <p:sp>
        <p:nvSpPr>
          <p:cNvPr id="5" name="Slide Number Placeholder 4"/>
          <p:cNvSpPr>
            <a:spLocks noGrp="1"/>
          </p:cNvSpPr>
          <p:nvPr>
            <p:ph type="sldNum" sz="quarter" idx="12"/>
          </p:nvPr>
        </p:nvSpPr>
        <p:spPr>
          <a:xfrm>
            <a:off x="7748177" y="6217920"/>
            <a:ext cx="685800" cy="365125"/>
          </a:xfrm>
        </p:spPr>
        <p:txBody>
          <a:bodyPr>
            <a:normAutofit/>
          </a:bodyPr>
          <a:lstStyle/>
          <a:p>
            <a:pPr>
              <a:spcAft>
                <a:spcPts val="600"/>
              </a:spcAft>
            </a:pPr>
            <a:fld id="{6C7C1EEA-212F-4468-815A-2B2EAEE9D74C}" type="slidenum">
              <a:rPr lang="en-US" sz="1000">
                <a:solidFill>
                  <a:prstClr val="black">
                    <a:lumMod val="50000"/>
                    <a:lumOff val="50000"/>
                  </a:prstClr>
                </a:solidFill>
              </a:rPr>
              <a:pPr>
                <a:spcAft>
                  <a:spcPts val="600"/>
                </a:spcAft>
              </a:pPr>
              <a:t>4</a:t>
            </a:fld>
            <a:endParaRPr lang="en-US" sz="1000">
              <a:solidFill>
                <a:prstClr val="black">
                  <a:lumMod val="50000"/>
                  <a:lumOff val="50000"/>
                </a:prstClr>
              </a:solidFill>
            </a:endParaRP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517" y="2811104"/>
            <a:ext cx="2524860" cy="2524860"/>
          </a:xfrm>
          <a:prstGeom prst="rect">
            <a:avLst/>
          </a:prstGeom>
        </p:spPr>
      </p:pic>
    </p:spTree>
    <p:extLst>
      <p:ext uri="{BB962C8B-B14F-4D97-AF65-F5344CB8AC3E}">
        <p14:creationId xmlns:p14="http://schemas.microsoft.com/office/powerpoint/2010/main" val="251181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62496" y="274304"/>
            <a:ext cx="6572250" cy="1049338"/>
          </a:xfrm>
        </p:spPr>
        <p:txBody>
          <a:bodyPr/>
          <a:lstStyle/>
          <a:p>
            <a:r>
              <a:rPr lang="en-US" dirty="0"/>
              <a:t>Program Goals</a:t>
            </a:r>
          </a:p>
        </p:txBody>
      </p:sp>
      <p:sp>
        <p:nvSpPr>
          <p:cNvPr id="3" name="Content Placeholder 2"/>
          <p:cNvSpPr>
            <a:spLocks noGrp="1"/>
          </p:cNvSpPr>
          <p:nvPr>
            <p:ph idx="4294967295"/>
          </p:nvPr>
        </p:nvSpPr>
        <p:spPr>
          <a:xfrm>
            <a:off x="666750" y="1302551"/>
            <a:ext cx="8229600" cy="4586287"/>
          </a:xfrm>
        </p:spPr>
        <p:txBody>
          <a:bodyPr>
            <a:normAutofit/>
          </a:bodyPr>
          <a:lstStyle/>
          <a:p>
            <a:pPr>
              <a:spcBef>
                <a:spcPts val="1968"/>
              </a:spcBef>
            </a:pPr>
            <a:r>
              <a:rPr lang="en-US" sz="2800" dirty="0"/>
              <a:t>Encouraging research independence immediately upon obtaining one's first academic position</a:t>
            </a:r>
          </a:p>
          <a:p>
            <a:pPr>
              <a:spcBef>
                <a:spcPts val="600"/>
              </a:spcBef>
            </a:pPr>
            <a:r>
              <a:rPr lang="en-US" sz="2800" dirty="0"/>
              <a:t>Undertake exploratory investigations</a:t>
            </a:r>
          </a:p>
          <a:p>
            <a:pPr>
              <a:spcBef>
                <a:spcPts val="600"/>
              </a:spcBef>
            </a:pPr>
            <a:r>
              <a:rPr lang="en-US" sz="2800" dirty="0"/>
              <a:t>Acquire and test preliminary data</a:t>
            </a:r>
          </a:p>
          <a:p>
            <a:pPr>
              <a:spcBef>
                <a:spcPts val="600"/>
              </a:spcBef>
            </a:pPr>
            <a:r>
              <a:rPr lang="en-US" sz="2800" dirty="0"/>
              <a:t>Develop collaborations within or across research disciplines</a:t>
            </a:r>
          </a:p>
          <a:p>
            <a:pPr>
              <a:spcBef>
                <a:spcPts val="600"/>
              </a:spcBef>
            </a:pPr>
            <a:r>
              <a:rPr lang="en-US" sz="2800" dirty="0"/>
              <a:t>Develop new algorithms, approaches, and system designs/prototypes</a:t>
            </a:r>
          </a:p>
        </p:txBody>
      </p:sp>
      <p:sp>
        <p:nvSpPr>
          <p:cNvPr id="4" name="Slide Number Placeholder 3"/>
          <p:cNvSpPr>
            <a:spLocks noGrp="1"/>
          </p:cNvSpPr>
          <p:nvPr>
            <p:ph type="sldNum" sz="quarter" idx="12"/>
          </p:nvPr>
        </p:nvSpPr>
        <p:spPr>
          <a:xfrm>
            <a:off x="8100604" y="6171073"/>
            <a:ext cx="795746" cy="503578"/>
          </a:xfrm>
        </p:spPr>
        <p:txBody>
          <a:bodyPr/>
          <a:lstStyle/>
          <a:p>
            <a:fld id="{6C7C1EEA-212F-4468-815A-2B2EAEE9D74C}" type="slidenum">
              <a:rPr lang="en-US" smtClean="0"/>
              <a:t>5</a:t>
            </a:fld>
            <a:endParaRPr lang="en-US" dirty="0"/>
          </a:p>
        </p:txBody>
      </p:sp>
    </p:spTree>
    <p:extLst>
      <p:ext uri="{BB962C8B-B14F-4D97-AF65-F5344CB8AC3E}">
        <p14:creationId xmlns:p14="http://schemas.microsoft.com/office/powerpoint/2010/main" val="2860725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14298" y="115888"/>
            <a:ext cx="6572250" cy="1049337"/>
          </a:xfrm>
        </p:spPr>
        <p:txBody>
          <a:bodyPr/>
          <a:lstStyle/>
          <a:p>
            <a:r>
              <a:rPr lang="en-US" dirty="0"/>
              <a:t>Program Eligibility</a:t>
            </a:r>
          </a:p>
        </p:txBody>
      </p:sp>
      <p:sp>
        <p:nvSpPr>
          <p:cNvPr id="3" name="Content Placeholder 2"/>
          <p:cNvSpPr>
            <a:spLocks noGrp="1"/>
          </p:cNvSpPr>
          <p:nvPr>
            <p:ph idx="4294967295"/>
          </p:nvPr>
        </p:nvSpPr>
        <p:spPr>
          <a:xfrm>
            <a:off x="457200" y="640556"/>
            <a:ext cx="8229600" cy="4525963"/>
          </a:xfrm>
        </p:spPr>
        <p:txBody>
          <a:bodyPr>
            <a:noAutofit/>
          </a:bodyPr>
          <a:lstStyle/>
          <a:p>
            <a:r>
              <a:rPr lang="en-US" dirty="0"/>
              <a:t>Hold a primary appointment (or if applying to the CISE Office of Advanced Cyberinfrastructure, hold a full- or part-time appointment) in computer and/or information science and/or engineering, or in a related field of computational or data science (where the PI would normally submit proposals to CISE programs).</a:t>
            </a:r>
          </a:p>
          <a:p>
            <a:r>
              <a:rPr lang="en-US" dirty="0"/>
              <a:t>Be untenured and;</a:t>
            </a:r>
          </a:p>
          <a:p>
            <a:r>
              <a:rPr lang="en-US" dirty="0"/>
              <a:t>Be in the first three years of a tenure-track or research science or education position (or equivalent) </a:t>
            </a:r>
            <a:r>
              <a:rPr lang="en-US" dirty="0">
                <a:solidFill>
                  <a:srgbClr val="FF0000"/>
                </a:solidFill>
              </a:rPr>
              <a:t>as of the submission deadline</a:t>
            </a:r>
            <a:r>
              <a:rPr lang="en-US" dirty="0"/>
              <a:t>. The number of years includes any academic position held post-PhD, exclusive of postdoctoral appointments.</a:t>
            </a:r>
          </a:p>
          <a:p>
            <a:pPr lvl="1"/>
            <a:r>
              <a:rPr lang="en-US" sz="2000" dirty="0"/>
              <a:t>Only official leaves of absence (for illness, family, etc.) may be subtracted from the total time in the position, as certified by the PI's department chair/head in the required letter, to be included in the Supplementary Documents section of the proposal.</a:t>
            </a:r>
          </a:p>
        </p:txBody>
      </p:sp>
      <p:sp>
        <p:nvSpPr>
          <p:cNvPr id="4" name="Slide Number Placeholder 3"/>
          <p:cNvSpPr>
            <a:spLocks noGrp="1"/>
          </p:cNvSpPr>
          <p:nvPr>
            <p:ph type="sldNum" sz="quarter" idx="12"/>
          </p:nvPr>
        </p:nvSpPr>
        <p:spPr>
          <a:xfrm>
            <a:off x="8088675" y="6241717"/>
            <a:ext cx="795746" cy="503578"/>
          </a:xfrm>
        </p:spPr>
        <p:txBody>
          <a:bodyPr/>
          <a:lstStyle/>
          <a:p>
            <a:fld id="{6C7C1EEA-212F-4468-815A-2B2EAEE9D74C}" type="slidenum">
              <a:rPr lang="en-US" smtClean="0"/>
              <a:t>6</a:t>
            </a:fld>
            <a:endParaRPr lang="en-US" dirty="0"/>
          </a:p>
        </p:txBody>
      </p:sp>
    </p:spTree>
    <p:extLst>
      <p:ext uri="{BB962C8B-B14F-4D97-AF65-F5344CB8AC3E}">
        <p14:creationId xmlns:p14="http://schemas.microsoft.com/office/powerpoint/2010/main" val="905108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85875" y="317501"/>
            <a:ext cx="6572250" cy="1049337"/>
          </a:xfrm>
        </p:spPr>
        <p:txBody>
          <a:bodyPr/>
          <a:lstStyle/>
          <a:p>
            <a:r>
              <a:rPr lang="en-US" dirty="0"/>
              <a:t>Program Eligibility (</a:t>
            </a:r>
            <a:r>
              <a:rPr lang="en-US" dirty="0" err="1"/>
              <a:t>cont</a:t>
            </a:r>
            <a:r>
              <a:rPr lang="en-US" dirty="0"/>
              <a:t>)</a:t>
            </a:r>
          </a:p>
        </p:txBody>
      </p:sp>
      <p:sp>
        <p:nvSpPr>
          <p:cNvPr id="3" name="Content Placeholder 2"/>
          <p:cNvSpPr>
            <a:spLocks noGrp="1"/>
          </p:cNvSpPr>
          <p:nvPr>
            <p:ph idx="4294967295"/>
          </p:nvPr>
        </p:nvSpPr>
        <p:spPr>
          <a:xfrm>
            <a:off x="221479" y="696629"/>
            <a:ext cx="8324850" cy="5612154"/>
          </a:xfrm>
        </p:spPr>
        <p:txBody>
          <a:bodyPr>
            <a:normAutofit/>
          </a:bodyPr>
          <a:lstStyle/>
          <a:p>
            <a:r>
              <a:rPr lang="en-US" b="1" dirty="0"/>
              <a:t>As of the submission deadline</a:t>
            </a:r>
            <a:r>
              <a:rPr lang="en-US" dirty="0"/>
              <a:t>, the PI may not have received any other grants in the PI role from any institution or agency</a:t>
            </a:r>
          </a:p>
          <a:p>
            <a:r>
              <a:rPr lang="en-US" dirty="0"/>
              <a:t>Following do </a:t>
            </a:r>
            <a:r>
              <a:rPr lang="en-US" dirty="0">
                <a:solidFill>
                  <a:srgbClr val="FF0000"/>
                </a:solidFill>
              </a:rPr>
              <a:t>NOT</a:t>
            </a:r>
            <a:r>
              <a:rPr lang="en-US" dirty="0"/>
              <a:t> disqualify:</a:t>
            </a:r>
          </a:p>
          <a:p>
            <a:pPr lvl="1"/>
            <a:r>
              <a:rPr lang="en-US" sz="2000" dirty="0"/>
              <a:t>Award as a co-PI or Senior Personnel on another grant;</a:t>
            </a:r>
          </a:p>
          <a:p>
            <a:pPr lvl="1"/>
            <a:r>
              <a:rPr lang="en-US" sz="2000" dirty="0"/>
              <a:t>Workshop or student conference travel awards;</a:t>
            </a:r>
          </a:p>
          <a:p>
            <a:pPr lvl="1"/>
            <a:r>
              <a:rPr lang="en-US" sz="2000" dirty="0"/>
              <a:t>Doctoral dissertation improvement grants;</a:t>
            </a:r>
          </a:p>
          <a:p>
            <a:pPr lvl="1"/>
            <a:r>
              <a:rPr lang="en-US" sz="2000" dirty="0"/>
              <a:t>Post doctoral research fellowship awards, such as CI Fellows;</a:t>
            </a:r>
          </a:p>
          <a:p>
            <a:pPr lvl="1"/>
            <a:r>
              <a:rPr lang="en-US" sz="2000" dirty="0"/>
              <a:t>A Graduate Research Fellowship or similar fellowship award from NSF;</a:t>
            </a:r>
          </a:p>
          <a:p>
            <a:pPr lvl="1"/>
            <a:r>
              <a:rPr lang="en-US" sz="2000" dirty="0"/>
              <a:t>REU or RET awards; </a:t>
            </a:r>
          </a:p>
          <a:p>
            <a:pPr lvl="1"/>
            <a:r>
              <a:rPr lang="en-US" sz="2000" dirty="0"/>
              <a:t>SBIR or STTR awards that were received while the PI worked in industry;</a:t>
            </a:r>
          </a:p>
          <a:p>
            <a:pPr lvl="1"/>
            <a:r>
              <a:rPr lang="en-US" sz="2000" dirty="0"/>
              <a:t>Awards from PI’s university;</a:t>
            </a:r>
          </a:p>
          <a:p>
            <a:pPr lvl="1"/>
            <a:r>
              <a:rPr lang="en-US" sz="2000" dirty="0"/>
              <a:t>Awards from companies or private foundations</a:t>
            </a:r>
          </a:p>
          <a:p>
            <a:endParaRPr lang="en-US" sz="1400" dirty="0"/>
          </a:p>
        </p:txBody>
      </p:sp>
      <p:sp>
        <p:nvSpPr>
          <p:cNvPr id="4" name="Slide Number Placeholder 3"/>
          <p:cNvSpPr>
            <a:spLocks noGrp="1"/>
          </p:cNvSpPr>
          <p:nvPr>
            <p:ph type="sldNum" sz="quarter" idx="12"/>
          </p:nvPr>
        </p:nvSpPr>
        <p:spPr>
          <a:xfrm>
            <a:off x="8126775" y="6115050"/>
            <a:ext cx="795746" cy="503578"/>
          </a:xfrm>
        </p:spPr>
        <p:txBody>
          <a:bodyPr/>
          <a:lstStyle/>
          <a:p>
            <a:fld id="{6C7C1EEA-212F-4468-815A-2B2EAEE9D74C}" type="slidenum">
              <a:rPr lang="en-US" smtClean="0"/>
              <a:t>7</a:t>
            </a:fld>
            <a:endParaRPr lang="en-US" dirty="0"/>
          </a:p>
        </p:txBody>
      </p:sp>
    </p:spTree>
    <p:extLst>
      <p:ext uri="{BB962C8B-B14F-4D97-AF65-F5344CB8AC3E}">
        <p14:creationId xmlns:p14="http://schemas.microsoft.com/office/powerpoint/2010/main" val="1543277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68B3-FA4C-D14F-97C4-9DDEC5D7B58F}"/>
              </a:ext>
            </a:extLst>
          </p:cNvPr>
          <p:cNvSpPr>
            <a:spLocks noGrp="1"/>
          </p:cNvSpPr>
          <p:nvPr>
            <p:ph type="title"/>
          </p:nvPr>
        </p:nvSpPr>
        <p:spPr/>
        <p:txBody>
          <a:bodyPr/>
          <a:lstStyle/>
          <a:p>
            <a:r>
              <a:rPr lang="en-US" dirty="0"/>
              <a:t>Magic Dates for 2022</a:t>
            </a:r>
          </a:p>
        </p:txBody>
      </p:sp>
      <p:sp>
        <p:nvSpPr>
          <p:cNvPr id="6" name="Content Placeholder 5">
            <a:extLst>
              <a:ext uri="{FF2B5EF4-FFF2-40B4-BE49-F238E27FC236}">
                <a16:creationId xmlns:a16="http://schemas.microsoft.com/office/drawing/2014/main" id="{09AD162D-CD56-DA47-8592-3E5E1BFF0D5D}"/>
              </a:ext>
            </a:extLst>
          </p:cNvPr>
          <p:cNvSpPr>
            <a:spLocks noGrp="1"/>
          </p:cNvSpPr>
          <p:nvPr>
            <p:ph idx="1"/>
          </p:nvPr>
        </p:nvSpPr>
        <p:spPr/>
        <p:txBody>
          <a:bodyPr/>
          <a:lstStyle/>
          <a:p>
            <a:r>
              <a:rPr lang="en-US" dirty="0"/>
              <a:t>Sep 19 2016 – PhD must be granted </a:t>
            </a:r>
            <a:r>
              <a:rPr lang="en-US" i="1" dirty="0"/>
              <a:t>after</a:t>
            </a:r>
            <a:r>
              <a:rPr lang="en-US" dirty="0"/>
              <a:t> this date to meet the six year limit</a:t>
            </a:r>
          </a:p>
          <a:p>
            <a:r>
              <a:rPr lang="en-US" dirty="0"/>
              <a:t>Sep 19 2019 – must have started academic appointment </a:t>
            </a:r>
            <a:r>
              <a:rPr lang="en-US" i="1" dirty="0"/>
              <a:t>after</a:t>
            </a:r>
            <a:r>
              <a:rPr lang="en-US" dirty="0"/>
              <a:t> this date to meet three year limit</a:t>
            </a:r>
          </a:p>
          <a:p>
            <a:r>
              <a:rPr lang="en-US"/>
              <a:t>ONLY EXCEPTIONS </a:t>
            </a:r>
            <a:r>
              <a:rPr lang="en-US" dirty="0"/>
              <a:t>ARE FOR FAMILY OR MEDICAL LEAVE</a:t>
            </a:r>
          </a:p>
          <a:p>
            <a:r>
              <a:rPr lang="en-US" dirty="0"/>
              <a:t>No exceptions for any other reason, including work abroad, “just a few days”, etc.</a:t>
            </a:r>
          </a:p>
        </p:txBody>
      </p:sp>
    </p:spTree>
    <p:extLst>
      <p:ext uri="{BB962C8B-B14F-4D97-AF65-F5344CB8AC3E}">
        <p14:creationId xmlns:p14="http://schemas.microsoft.com/office/powerpoint/2010/main" val="3546659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of Interest</a:t>
            </a:r>
          </a:p>
        </p:txBody>
      </p:sp>
      <p:sp>
        <p:nvSpPr>
          <p:cNvPr id="3" name="Content Placeholder 2"/>
          <p:cNvSpPr>
            <a:spLocks noGrp="1"/>
          </p:cNvSpPr>
          <p:nvPr>
            <p:ph sz="half" idx="1"/>
          </p:nvPr>
        </p:nvSpPr>
        <p:spPr>
          <a:xfrm>
            <a:off x="203200" y="2013936"/>
            <a:ext cx="4366161" cy="3912732"/>
          </a:xfrm>
        </p:spPr>
        <p:txBody>
          <a:bodyPr>
            <a:normAutofit fontScale="92500" lnSpcReduction="10000"/>
          </a:bodyPr>
          <a:lstStyle/>
          <a:p>
            <a:r>
              <a:rPr lang="en-US" sz="1400" dirty="0"/>
              <a:t>Anything that fits within any of the NSF CISE research programs</a:t>
            </a:r>
          </a:p>
          <a:p>
            <a:r>
              <a:rPr lang="en-US" sz="1400" dirty="0"/>
              <a:t>Office of Advanced Cyberinfrastructure (OAC)</a:t>
            </a:r>
          </a:p>
          <a:p>
            <a:pPr lvl="1"/>
            <a:r>
              <a:rPr lang="en-US" sz="1100" dirty="0"/>
              <a:t>OAC Core Research</a:t>
            </a:r>
          </a:p>
          <a:p>
            <a:r>
              <a:rPr lang="en-US" sz="1400" dirty="0"/>
              <a:t>Computing and Communications Foundations (CCF):</a:t>
            </a:r>
          </a:p>
          <a:p>
            <a:pPr lvl="1"/>
            <a:r>
              <a:rPr lang="en-US" sz="1100" dirty="0"/>
              <a:t>Algorithmic Foundations (AF) </a:t>
            </a:r>
          </a:p>
          <a:p>
            <a:pPr lvl="1"/>
            <a:r>
              <a:rPr lang="en-US" sz="1100" dirty="0"/>
              <a:t>Communications and Information Foundations (CIF)</a:t>
            </a:r>
          </a:p>
          <a:p>
            <a:pPr lvl="1"/>
            <a:r>
              <a:rPr lang="en-US" sz="1100" dirty="0"/>
              <a:t> Software and Hardware Foundations (SHF)</a:t>
            </a:r>
          </a:p>
          <a:p>
            <a:pPr lvl="1"/>
            <a:r>
              <a:rPr lang="en-US" sz="1100" dirty="0"/>
              <a:t> Foundations of Emerging Technologies (FET) </a:t>
            </a:r>
          </a:p>
        </p:txBody>
      </p:sp>
      <p:sp>
        <p:nvSpPr>
          <p:cNvPr id="5" name="Content Placeholder 4">
            <a:extLst>
              <a:ext uri="{FF2B5EF4-FFF2-40B4-BE49-F238E27FC236}">
                <a16:creationId xmlns:a16="http://schemas.microsoft.com/office/drawing/2014/main" id="{101CF522-9180-B148-8BDC-FABE5D10A9B3}"/>
              </a:ext>
            </a:extLst>
          </p:cNvPr>
          <p:cNvSpPr>
            <a:spLocks noGrp="1"/>
          </p:cNvSpPr>
          <p:nvPr>
            <p:ph sz="half" idx="2"/>
          </p:nvPr>
        </p:nvSpPr>
        <p:spPr>
          <a:xfrm>
            <a:off x="4368647" y="2013936"/>
            <a:ext cx="4365855" cy="3912731"/>
          </a:xfrm>
        </p:spPr>
        <p:txBody>
          <a:bodyPr>
            <a:normAutofit fontScale="92500" lnSpcReduction="10000"/>
          </a:bodyPr>
          <a:lstStyle/>
          <a:p>
            <a:r>
              <a:rPr lang="en-US" sz="1400" dirty="0"/>
              <a:t>Computer and Network Systems (CNS):</a:t>
            </a:r>
          </a:p>
          <a:p>
            <a:pPr lvl="1"/>
            <a:r>
              <a:rPr lang="en-US" sz="1100" dirty="0"/>
              <a:t>Computer Systems Research (CSR) </a:t>
            </a:r>
          </a:p>
          <a:p>
            <a:pPr lvl="1"/>
            <a:r>
              <a:rPr lang="en-US" sz="1100" dirty="0"/>
              <a:t>Networking Technology and Systems (NeTS) </a:t>
            </a:r>
          </a:p>
          <a:p>
            <a:pPr lvl="1"/>
            <a:r>
              <a:rPr lang="en-US" sz="1100" dirty="0"/>
              <a:t>CISE Education and Workforce (EWF) </a:t>
            </a:r>
          </a:p>
          <a:p>
            <a:pPr lvl="1"/>
            <a:r>
              <a:rPr lang="en-US" sz="1100" dirty="0"/>
              <a:t>Cyber-Physical Systems (CPS)</a:t>
            </a:r>
          </a:p>
          <a:p>
            <a:pPr lvl="1"/>
            <a:r>
              <a:rPr lang="en-US" sz="1100" dirty="0"/>
              <a:t> Secure and Trustworthy Cyberspace (SaTC) </a:t>
            </a:r>
          </a:p>
          <a:p>
            <a:r>
              <a:rPr lang="en-US" sz="1400" dirty="0"/>
              <a:t>Information and Intelligent Systems (IIS):</a:t>
            </a:r>
          </a:p>
          <a:p>
            <a:pPr lvl="1"/>
            <a:r>
              <a:rPr lang="en-US" sz="1100" dirty="0"/>
              <a:t>Information Integration and Informatics (III) </a:t>
            </a:r>
          </a:p>
          <a:p>
            <a:pPr lvl="1"/>
            <a:r>
              <a:rPr lang="en-US" sz="1100" dirty="0"/>
              <a:t>Human-Centered Computing (HCC) - formerly Cyber-Human Systems (CHS) </a:t>
            </a:r>
          </a:p>
          <a:p>
            <a:pPr lvl="1"/>
            <a:r>
              <a:rPr lang="en-US" sz="1100" dirty="0"/>
              <a:t>Robust Intelligence (RI) </a:t>
            </a:r>
          </a:p>
          <a:p>
            <a:pPr lvl="1"/>
            <a:r>
              <a:rPr lang="en-US" sz="1100" dirty="0"/>
              <a:t>Smart Health and Biomedical Research in the Era of Artificial Intelligence and Advanced Data Science (SCH) – formerly Smart and Connected Health</a:t>
            </a:r>
          </a:p>
          <a:p>
            <a:r>
              <a:rPr lang="en-US" sz="1400" b="1" dirty="0"/>
              <a:t>Program sites have more information on topics for each program</a:t>
            </a:r>
          </a:p>
          <a:p>
            <a:endParaRPr lang="en-US" sz="1400" dirty="0"/>
          </a:p>
        </p:txBody>
      </p:sp>
    </p:spTree>
    <p:extLst>
      <p:ext uri="{BB962C8B-B14F-4D97-AF65-F5344CB8AC3E}">
        <p14:creationId xmlns:p14="http://schemas.microsoft.com/office/powerpoint/2010/main" val="145654312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176FF569A72144925470ED9676DC30" ma:contentTypeVersion="8" ma:contentTypeDescription="Create a new document." ma:contentTypeScope="" ma:versionID="61e35a3766a54ced0cbcac5d093416e3">
  <xsd:schema xmlns:xsd="http://www.w3.org/2001/XMLSchema" xmlns:xs="http://www.w3.org/2001/XMLSchema" xmlns:p="http://schemas.microsoft.com/office/2006/metadata/properties" xmlns:ns2="0cf77daa-5445-4d26-ace6-97094430d631" targetNamespace="http://schemas.microsoft.com/office/2006/metadata/properties" ma:root="true" ma:fieldsID="2afc24a38483a6145d573f72598346fd" ns2:_="">
    <xsd:import namespace="0cf77daa-5445-4d26-ace6-97094430d6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77daa-5445-4d26-ace6-97094430d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B40B80-DD15-4E86-86ED-F89911E3DDFC}"/>
</file>

<file path=customXml/itemProps2.xml><?xml version="1.0" encoding="utf-8"?>
<ds:datastoreItem xmlns:ds="http://schemas.openxmlformats.org/officeDocument/2006/customXml" ds:itemID="{BBBAD045-7ADC-4997-8136-1AEA11D93AED}"/>
</file>

<file path=docProps/app.xml><?xml version="1.0" encoding="utf-8"?>
<Properties xmlns="http://schemas.openxmlformats.org/officeDocument/2006/extended-properties" xmlns:vt="http://schemas.openxmlformats.org/officeDocument/2006/docPropsVTypes">
  <Template>Gallery</Template>
  <TotalTime>14396</TotalTime>
  <Words>3370</Words>
  <Application>Microsoft Office PowerPoint</Application>
  <PresentationFormat>On-screen Show (4:3)</PresentationFormat>
  <Paragraphs>273</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(Body)</vt:lpstr>
      <vt:lpstr>Gill Sans MT</vt:lpstr>
      <vt:lpstr>Gallery</vt:lpstr>
      <vt:lpstr>Computer and Information Science and Engineering (CISE) Research Initiation Initiative (CRII) </vt:lpstr>
      <vt:lpstr>New This Year!</vt:lpstr>
      <vt:lpstr>Outline</vt:lpstr>
      <vt:lpstr>Step 1</vt:lpstr>
      <vt:lpstr>Program Goals</vt:lpstr>
      <vt:lpstr>Program Eligibility</vt:lpstr>
      <vt:lpstr>Program Eligibility (cont)</vt:lpstr>
      <vt:lpstr>Magic Dates for 2022</vt:lpstr>
      <vt:lpstr>Areas of Interest</vt:lpstr>
      <vt:lpstr>Step 2</vt:lpstr>
      <vt:lpstr>Submission Details</vt:lpstr>
      <vt:lpstr>Submission Details (cont)</vt:lpstr>
      <vt:lpstr>Budget Details</vt:lpstr>
      <vt:lpstr>Proposal Review Process</vt:lpstr>
      <vt:lpstr>Cloudbank and Research INfrastructure</vt:lpstr>
      <vt:lpstr>Step 3</vt:lpstr>
      <vt:lpstr>Carnegie R1 2018 list, not 2021</vt:lpstr>
      <vt:lpstr>Takeaways</vt:lpstr>
      <vt:lpstr>Q u e s t i o n s  ?   Submit your questions through the Zoom Q&amp;A</vt:lpstr>
      <vt:lpstr>Thank You  Almadena Chtchelkanova  Jeremy Epstein  Ephraim Glinert  Juan (“Jen”) Li  Our email addresses can be located on the NSF web 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NSF, SRC Partnering on Trustworthy and Secure Semiconductors and Systems (T3S)</dc:title>
  <dc:creator>Nina Amla</dc:creator>
  <cp:lastModifiedBy>Carlson, Paul L. (Contractor)</cp:lastModifiedBy>
  <cp:revision>416</cp:revision>
  <cp:lastPrinted>2022-07-12T13:06:41Z</cp:lastPrinted>
  <dcterms:created xsi:type="dcterms:W3CDTF">2013-11-05T17:48:12Z</dcterms:created>
  <dcterms:modified xsi:type="dcterms:W3CDTF">2022-07-14T20:25:07Z</dcterms:modified>
</cp:coreProperties>
</file>