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78" r:id="rId4"/>
    <p:sldId id="282" r:id="rId5"/>
    <p:sldId id="287" r:id="rId6"/>
    <p:sldId id="306" r:id="rId7"/>
    <p:sldId id="301" r:id="rId8"/>
    <p:sldId id="279" r:id="rId9"/>
    <p:sldId id="261" r:id="rId10"/>
    <p:sldId id="298" r:id="rId11"/>
    <p:sldId id="302" r:id="rId12"/>
    <p:sldId id="283" r:id="rId13"/>
    <p:sldId id="284" r:id="rId14"/>
    <p:sldId id="267" r:id="rId15"/>
    <p:sldId id="285" r:id="rId16"/>
    <p:sldId id="280" r:id="rId17"/>
    <p:sldId id="276" r:id="rId18"/>
    <p:sldId id="277" r:id="rId19"/>
    <p:sldId id="275" r:id="rId20"/>
    <p:sldId id="288" r:id="rId21"/>
    <p:sldId id="289" r:id="rId22"/>
    <p:sldId id="290" r:id="rId23"/>
    <p:sldId id="281" r:id="rId24"/>
    <p:sldId id="270" r:id="rId25"/>
    <p:sldId id="304" r:id="rId26"/>
    <p:sldId id="303" r:id="rId27"/>
    <p:sldId id="296"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6AC48-5C6C-4797-9764-955CB787DADF}" v="527" dt="2021-12-10T20:28:25.851"/>
    <p1510:client id="{3CC83EF8-B868-4E68-8671-ECE69F669DE9}" v="538" dt="2021-12-13T15:28:19.113"/>
    <p1510:client id="{46C8A27C-4E6A-4707-9008-7C82117F9369}" v="3" dt="2021-12-10T14:19:38.855"/>
    <p1510:client id="{B4B83467-C638-4C8A-A27F-639F7DE22731}" v="420" dt="2021-12-13T15:59:41.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48" d="100"/>
          <a:sy n="148" d="100"/>
        </p:scale>
        <p:origin x="9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D1A6D-E630-4F6D-A38B-20FEFAC07BDC}" type="datetimeFigureOut">
              <a:rPr lang="en-US" smtClean="0"/>
              <a:t>7/7/2022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B4268-E6D8-4A99-A5E8-E22EA613FDD0}" type="slidenum">
              <a:rPr lang="en-US" smtClean="0"/>
              <a:t>‹#›</a:t>
            </a:fld>
            <a:endParaRPr lang="en-US"/>
          </a:p>
        </p:txBody>
      </p:sp>
    </p:spTree>
    <p:extLst>
      <p:ext uri="{BB962C8B-B14F-4D97-AF65-F5344CB8AC3E}">
        <p14:creationId xmlns:p14="http://schemas.microsoft.com/office/powerpoint/2010/main" val="3308311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https://www.nsf.gov/pubs/2022/nsf22509/nsf22509.htm</a:t>
            </a:r>
          </a:p>
        </p:txBody>
      </p:sp>
      <p:sp>
        <p:nvSpPr>
          <p:cNvPr id="4" name="Slide Number Placeholder 3"/>
          <p:cNvSpPr>
            <a:spLocks noGrp="1"/>
          </p:cNvSpPr>
          <p:nvPr>
            <p:ph type="sldNum" sz="quarter" idx="5"/>
          </p:nvPr>
        </p:nvSpPr>
        <p:spPr/>
        <p:txBody>
          <a:bodyPr/>
          <a:lstStyle/>
          <a:p>
            <a:fld id="{D2FB4268-E6D8-4A99-A5E8-E22EA613FDD0}" type="slidenum">
              <a:rPr lang="en-US" smtClean="0"/>
              <a:t>1</a:t>
            </a:fld>
            <a:endParaRPr lang="en-US"/>
          </a:p>
        </p:txBody>
      </p:sp>
    </p:spTree>
    <p:extLst>
      <p:ext uri="{BB962C8B-B14F-4D97-AF65-F5344CB8AC3E}">
        <p14:creationId xmlns:p14="http://schemas.microsoft.com/office/powerpoint/2010/main" val="416102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MSRI-1 and MSRI-2 discussed on the next 2 slides</a:t>
            </a:r>
          </a:p>
        </p:txBody>
      </p:sp>
      <p:sp>
        <p:nvSpPr>
          <p:cNvPr id="4" name="Slide Number Placeholder 3"/>
          <p:cNvSpPr>
            <a:spLocks noGrp="1"/>
          </p:cNvSpPr>
          <p:nvPr>
            <p:ph type="sldNum" sz="quarter" idx="5"/>
          </p:nvPr>
        </p:nvSpPr>
        <p:spPr/>
        <p:txBody>
          <a:bodyPr/>
          <a:lstStyle/>
          <a:p>
            <a:fld id="{D2FB4268-E6D8-4A99-A5E8-E22EA613FDD0}" type="slidenum">
              <a:rPr lang="en-US" smtClean="0"/>
              <a:t>9</a:t>
            </a:fld>
            <a:endParaRPr lang="en-US"/>
          </a:p>
        </p:txBody>
      </p:sp>
    </p:spTree>
    <p:extLst>
      <p:ext uri="{BB962C8B-B14F-4D97-AF65-F5344CB8AC3E}">
        <p14:creationId xmlns:p14="http://schemas.microsoft.com/office/powerpoint/2010/main" val="764618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5DA6-F554-4E9F-A4B2-03FC9C1B41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1A8D91-016D-4915-81BB-B85B1BCAC4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04711-A24D-4C2F-AEBB-87F5485D05A9}"/>
              </a:ext>
            </a:extLst>
          </p:cNvPr>
          <p:cNvSpPr>
            <a:spLocks noGrp="1"/>
          </p:cNvSpPr>
          <p:nvPr>
            <p:ph type="dt" sz="half" idx="10"/>
          </p:nvPr>
        </p:nvSpPr>
        <p:spPr/>
        <p:txBody>
          <a:bodyPr/>
          <a:lstStyle/>
          <a:p>
            <a:fld id="{1E16C1C2-DBD6-4904-8DB1-F45B0E9FA769}" type="datetime1">
              <a:rPr lang="en-US" smtClean="0"/>
              <a:t>7/7/2022</a:t>
            </a:fld>
            <a:endParaRPr lang="en-US"/>
          </a:p>
        </p:txBody>
      </p:sp>
      <p:sp>
        <p:nvSpPr>
          <p:cNvPr id="5" name="Footer Placeholder 4">
            <a:extLst>
              <a:ext uri="{FF2B5EF4-FFF2-40B4-BE49-F238E27FC236}">
                <a16:creationId xmlns:a16="http://schemas.microsoft.com/office/drawing/2014/main" id="{1492F5DA-5E0B-4C16-A22A-05F8E045C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7C71B-7A5D-4AC0-A5B9-3846581D70C7}"/>
              </a:ext>
            </a:extLst>
          </p:cNvPr>
          <p:cNvSpPr>
            <a:spLocks noGrp="1"/>
          </p:cNvSpPr>
          <p:nvPr>
            <p:ph type="sldNum" sz="quarter" idx="12"/>
          </p:nvPr>
        </p:nvSpPr>
        <p:spPr/>
        <p:txBody>
          <a:bodyPr/>
          <a:lstStyle/>
          <a:p>
            <a:fld id="{0A6EB807-924F-40AA-B333-01EE6FD5ACB2}" type="slidenum">
              <a:rPr lang="en-US" smtClean="0"/>
              <a:t>‹#›</a:t>
            </a:fld>
            <a:endParaRPr lang="en-US"/>
          </a:p>
        </p:txBody>
      </p:sp>
    </p:spTree>
    <p:extLst>
      <p:ext uri="{BB962C8B-B14F-4D97-AF65-F5344CB8AC3E}">
        <p14:creationId xmlns:p14="http://schemas.microsoft.com/office/powerpoint/2010/main" val="283981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6C6F-0481-463C-A08C-A87BE29B11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6706A-09B7-4BCB-84CF-4BCEE8E2D4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E2B7B-FE64-42C7-9C9F-B030595204D7}"/>
              </a:ext>
            </a:extLst>
          </p:cNvPr>
          <p:cNvSpPr>
            <a:spLocks noGrp="1"/>
          </p:cNvSpPr>
          <p:nvPr>
            <p:ph type="dt" sz="half" idx="10"/>
          </p:nvPr>
        </p:nvSpPr>
        <p:spPr/>
        <p:txBody>
          <a:bodyPr/>
          <a:lstStyle/>
          <a:p>
            <a:fld id="{2A9179B9-C3F7-4074-9BF7-600A90DD7DF3}" type="datetime1">
              <a:rPr lang="en-US" smtClean="0"/>
              <a:t>7/7/2022</a:t>
            </a:fld>
            <a:endParaRPr lang="en-US"/>
          </a:p>
        </p:txBody>
      </p:sp>
      <p:sp>
        <p:nvSpPr>
          <p:cNvPr id="5" name="Footer Placeholder 4">
            <a:extLst>
              <a:ext uri="{FF2B5EF4-FFF2-40B4-BE49-F238E27FC236}">
                <a16:creationId xmlns:a16="http://schemas.microsoft.com/office/drawing/2014/main" id="{6545026B-D699-4E73-9C57-314012548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22526-6ECC-4E8A-B982-806D968361CF}"/>
              </a:ext>
            </a:extLst>
          </p:cNvPr>
          <p:cNvSpPr>
            <a:spLocks noGrp="1"/>
          </p:cNvSpPr>
          <p:nvPr>
            <p:ph type="sldNum" sz="quarter" idx="12"/>
          </p:nvPr>
        </p:nvSpPr>
        <p:spPr/>
        <p:txBody>
          <a:bodyPr/>
          <a:lstStyle/>
          <a:p>
            <a:fld id="{0A6EB807-924F-40AA-B333-01EE6FD5ACB2}" type="slidenum">
              <a:rPr lang="en-US" smtClean="0"/>
              <a:t>‹#›</a:t>
            </a:fld>
            <a:endParaRPr lang="en-US"/>
          </a:p>
        </p:txBody>
      </p:sp>
    </p:spTree>
    <p:extLst>
      <p:ext uri="{BB962C8B-B14F-4D97-AF65-F5344CB8AC3E}">
        <p14:creationId xmlns:p14="http://schemas.microsoft.com/office/powerpoint/2010/main" val="327462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D7AA7F-F721-4EC8-B880-095648903F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74BB75-54CB-42E5-8BF5-109B127352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3AB5D-66BB-47D7-BB4D-4D35661CA084}"/>
              </a:ext>
            </a:extLst>
          </p:cNvPr>
          <p:cNvSpPr>
            <a:spLocks noGrp="1"/>
          </p:cNvSpPr>
          <p:nvPr>
            <p:ph type="dt" sz="half" idx="10"/>
          </p:nvPr>
        </p:nvSpPr>
        <p:spPr/>
        <p:txBody>
          <a:bodyPr/>
          <a:lstStyle/>
          <a:p>
            <a:fld id="{76D39E2D-3726-4B20-A7AE-DE7C5115D136}" type="datetime1">
              <a:rPr lang="en-US" smtClean="0"/>
              <a:t>7/7/2022</a:t>
            </a:fld>
            <a:endParaRPr lang="en-US"/>
          </a:p>
        </p:txBody>
      </p:sp>
      <p:sp>
        <p:nvSpPr>
          <p:cNvPr id="5" name="Footer Placeholder 4">
            <a:extLst>
              <a:ext uri="{FF2B5EF4-FFF2-40B4-BE49-F238E27FC236}">
                <a16:creationId xmlns:a16="http://schemas.microsoft.com/office/drawing/2014/main" id="{7E34A475-86B2-4691-BAA0-A2FE27838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578D5-CF83-4706-9D3B-21A4DD4BDE97}"/>
              </a:ext>
            </a:extLst>
          </p:cNvPr>
          <p:cNvSpPr>
            <a:spLocks noGrp="1"/>
          </p:cNvSpPr>
          <p:nvPr>
            <p:ph type="sldNum" sz="quarter" idx="12"/>
          </p:nvPr>
        </p:nvSpPr>
        <p:spPr/>
        <p:txBody>
          <a:bodyPr/>
          <a:lstStyle/>
          <a:p>
            <a:fld id="{0A6EB807-924F-40AA-B333-01EE6FD5ACB2}" type="slidenum">
              <a:rPr lang="en-US" smtClean="0"/>
              <a:t>‹#›</a:t>
            </a:fld>
            <a:endParaRPr lang="en-US"/>
          </a:p>
        </p:txBody>
      </p:sp>
    </p:spTree>
    <p:extLst>
      <p:ext uri="{BB962C8B-B14F-4D97-AF65-F5344CB8AC3E}">
        <p14:creationId xmlns:p14="http://schemas.microsoft.com/office/powerpoint/2010/main" val="262882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7FF1-D7DF-4B47-B894-9FCBA59AF6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1E4B3-1C3C-45AC-9580-E5CA413E64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2341D-5ABC-48AF-A0B2-C66EFAFF9631}"/>
              </a:ext>
            </a:extLst>
          </p:cNvPr>
          <p:cNvSpPr>
            <a:spLocks noGrp="1"/>
          </p:cNvSpPr>
          <p:nvPr>
            <p:ph type="dt" sz="half" idx="10"/>
          </p:nvPr>
        </p:nvSpPr>
        <p:spPr/>
        <p:txBody>
          <a:bodyPr/>
          <a:lstStyle/>
          <a:p>
            <a:fld id="{3FDE5FEF-25E2-4EE6-9B61-5EF579F89189}" type="datetime1">
              <a:rPr lang="en-US" smtClean="0"/>
              <a:t>7/7/2022</a:t>
            </a:fld>
            <a:endParaRPr lang="en-US"/>
          </a:p>
        </p:txBody>
      </p:sp>
      <p:sp>
        <p:nvSpPr>
          <p:cNvPr id="5" name="Footer Placeholder 4">
            <a:extLst>
              <a:ext uri="{FF2B5EF4-FFF2-40B4-BE49-F238E27FC236}">
                <a16:creationId xmlns:a16="http://schemas.microsoft.com/office/drawing/2014/main" id="{E8F3CEDE-0319-4E28-A81B-A2EDDCF66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9E9D3-D582-46AB-952C-F2F990D56F64}"/>
              </a:ext>
            </a:extLst>
          </p:cNvPr>
          <p:cNvSpPr>
            <a:spLocks noGrp="1"/>
          </p:cNvSpPr>
          <p:nvPr>
            <p:ph type="sldNum" sz="quarter" idx="12"/>
          </p:nvPr>
        </p:nvSpPr>
        <p:spPr/>
        <p:txBody>
          <a:bodyPr/>
          <a:lstStyle/>
          <a:p>
            <a:fld id="{0A6EB807-924F-40AA-B333-01EE6FD5ACB2}" type="slidenum">
              <a:rPr lang="en-US" smtClean="0"/>
              <a:t>‹#›</a:t>
            </a:fld>
            <a:endParaRPr lang="en-US"/>
          </a:p>
        </p:txBody>
      </p:sp>
    </p:spTree>
    <p:extLst>
      <p:ext uri="{BB962C8B-B14F-4D97-AF65-F5344CB8AC3E}">
        <p14:creationId xmlns:p14="http://schemas.microsoft.com/office/powerpoint/2010/main" val="13953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77C4-4DF4-49A1-A814-817023A86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615B7A-AAFA-447D-B4DB-7A65E89572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B482BB-4C74-4714-AC11-3782A933525A}"/>
              </a:ext>
            </a:extLst>
          </p:cNvPr>
          <p:cNvSpPr>
            <a:spLocks noGrp="1"/>
          </p:cNvSpPr>
          <p:nvPr>
            <p:ph type="dt" sz="half" idx="10"/>
          </p:nvPr>
        </p:nvSpPr>
        <p:spPr/>
        <p:txBody>
          <a:bodyPr/>
          <a:lstStyle/>
          <a:p>
            <a:fld id="{1284B04E-D4D0-451C-BF4A-17BDF07EE554}" type="datetime1">
              <a:rPr lang="en-US" smtClean="0"/>
              <a:t>7/7/2022</a:t>
            </a:fld>
            <a:endParaRPr lang="en-US"/>
          </a:p>
        </p:txBody>
      </p:sp>
      <p:sp>
        <p:nvSpPr>
          <p:cNvPr id="5" name="Footer Placeholder 4">
            <a:extLst>
              <a:ext uri="{FF2B5EF4-FFF2-40B4-BE49-F238E27FC236}">
                <a16:creationId xmlns:a16="http://schemas.microsoft.com/office/drawing/2014/main" id="{7E2F98DC-74BA-44AF-A397-C4D9EC984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A7CE9-4E30-4F1F-9402-B431092479C8}"/>
              </a:ext>
            </a:extLst>
          </p:cNvPr>
          <p:cNvSpPr>
            <a:spLocks noGrp="1"/>
          </p:cNvSpPr>
          <p:nvPr>
            <p:ph type="sldNum" sz="quarter" idx="12"/>
          </p:nvPr>
        </p:nvSpPr>
        <p:spPr/>
        <p:txBody>
          <a:bodyPr/>
          <a:lstStyle/>
          <a:p>
            <a:fld id="{0A6EB807-924F-40AA-B333-01EE6FD5ACB2}" type="slidenum">
              <a:rPr lang="en-US" smtClean="0"/>
              <a:t>‹#›</a:t>
            </a:fld>
            <a:endParaRPr lang="en-US"/>
          </a:p>
        </p:txBody>
      </p:sp>
    </p:spTree>
    <p:extLst>
      <p:ext uri="{BB962C8B-B14F-4D97-AF65-F5344CB8AC3E}">
        <p14:creationId xmlns:p14="http://schemas.microsoft.com/office/powerpoint/2010/main" val="315972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AAF7-F326-46AC-A702-E43EDA7B15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FC5873-4F0F-43CF-9F9D-B4939BF9A1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AAC5CA-4782-4D8E-9AEF-C087A369CA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7E23AC-B222-435E-9B95-0897D9DF3D5B}"/>
              </a:ext>
            </a:extLst>
          </p:cNvPr>
          <p:cNvSpPr>
            <a:spLocks noGrp="1"/>
          </p:cNvSpPr>
          <p:nvPr>
            <p:ph type="dt" sz="half" idx="10"/>
          </p:nvPr>
        </p:nvSpPr>
        <p:spPr/>
        <p:txBody>
          <a:bodyPr/>
          <a:lstStyle/>
          <a:p>
            <a:fld id="{DF2740CA-17BA-4ABF-B467-085D09BFCEC8}" type="datetime1">
              <a:rPr lang="en-US" smtClean="0"/>
              <a:t>7/7/2022</a:t>
            </a:fld>
            <a:endParaRPr lang="en-US"/>
          </a:p>
        </p:txBody>
      </p:sp>
      <p:sp>
        <p:nvSpPr>
          <p:cNvPr id="6" name="Footer Placeholder 5">
            <a:extLst>
              <a:ext uri="{FF2B5EF4-FFF2-40B4-BE49-F238E27FC236}">
                <a16:creationId xmlns:a16="http://schemas.microsoft.com/office/drawing/2014/main" id="{DC9086DB-8B62-45DE-A2AE-E74E8B135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089F7-B4CE-43EE-976D-63043E1E42C9}"/>
              </a:ext>
            </a:extLst>
          </p:cNvPr>
          <p:cNvSpPr>
            <a:spLocks noGrp="1"/>
          </p:cNvSpPr>
          <p:nvPr>
            <p:ph type="sldNum" sz="quarter" idx="12"/>
          </p:nvPr>
        </p:nvSpPr>
        <p:spPr/>
        <p:txBody>
          <a:bodyPr/>
          <a:lstStyle/>
          <a:p>
            <a:fld id="{0A6EB807-924F-40AA-B333-01EE6FD5ACB2}" type="slidenum">
              <a:rPr lang="en-US" smtClean="0"/>
              <a:t>‹#›</a:t>
            </a:fld>
            <a:endParaRPr lang="en-US"/>
          </a:p>
        </p:txBody>
      </p:sp>
    </p:spTree>
    <p:extLst>
      <p:ext uri="{BB962C8B-B14F-4D97-AF65-F5344CB8AC3E}">
        <p14:creationId xmlns:p14="http://schemas.microsoft.com/office/powerpoint/2010/main" val="104915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070D-885C-40C5-87F5-8611133BA4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CC1F0B-64AD-4CA4-A06B-3836859612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80707-A199-467B-A01B-7A4EBB241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9C76B-F96C-4F94-B828-68DEFA02A1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6C2826-8E34-474C-A1C7-FA9B0C0EE2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607CC8-F812-4992-AD28-980AD4FDCFB4}"/>
              </a:ext>
            </a:extLst>
          </p:cNvPr>
          <p:cNvSpPr>
            <a:spLocks noGrp="1"/>
          </p:cNvSpPr>
          <p:nvPr>
            <p:ph type="dt" sz="half" idx="10"/>
          </p:nvPr>
        </p:nvSpPr>
        <p:spPr/>
        <p:txBody>
          <a:bodyPr/>
          <a:lstStyle/>
          <a:p>
            <a:fld id="{D518F636-4E39-48EB-93BF-FF1C42174210}" type="datetime1">
              <a:rPr lang="en-US" smtClean="0"/>
              <a:t>7/7/2022</a:t>
            </a:fld>
            <a:endParaRPr lang="en-US"/>
          </a:p>
        </p:txBody>
      </p:sp>
      <p:sp>
        <p:nvSpPr>
          <p:cNvPr id="8" name="Footer Placeholder 7">
            <a:extLst>
              <a:ext uri="{FF2B5EF4-FFF2-40B4-BE49-F238E27FC236}">
                <a16:creationId xmlns:a16="http://schemas.microsoft.com/office/drawing/2014/main" id="{6DCE203A-1EE3-454A-981D-B202DE0EE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D83C60-8F1B-4349-878F-C293D372B6CA}"/>
              </a:ext>
            </a:extLst>
          </p:cNvPr>
          <p:cNvSpPr>
            <a:spLocks noGrp="1"/>
          </p:cNvSpPr>
          <p:nvPr>
            <p:ph type="sldNum" sz="quarter" idx="12"/>
          </p:nvPr>
        </p:nvSpPr>
        <p:spPr/>
        <p:txBody>
          <a:bodyPr/>
          <a:lstStyle/>
          <a:p>
            <a:fld id="{0A6EB807-924F-40AA-B333-01EE6FD5ACB2}" type="slidenum">
              <a:rPr lang="en-US" smtClean="0"/>
              <a:t>‹#›</a:t>
            </a:fld>
            <a:endParaRPr lang="en-US"/>
          </a:p>
        </p:txBody>
      </p:sp>
    </p:spTree>
    <p:extLst>
      <p:ext uri="{BB962C8B-B14F-4D97-AF65-F5344CB8AC3E}">
        <p14:creationId xmlns:p14="http://schemas.microsoft.com/office/powerpoint/2010/main" val="198521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E623-3A50-4959-B156-86174CB4E5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26FE53-6D6D-4E8E-9519-63E68816914C}"/>
              </a:ext>
            </a:extLst>
          </p:cNvPr>
          <p:cNvSpPr>
            <a:spLocks noGrp="1"/>
          </p:cNvSpPr>
          <p:nvPr>
            <p:ph type="dt" sz="half" idx="10"/>
          </p:nvPr>
        </p:nvSpPr>
        <p:spPr/>
        <p:txBody>
          <a:bodyPr/>
          <a:lstStyle/>
          <a:p>
            <a:fld id="{73D64F3D-16B8-4DF0-95D7-246B2CE176B8}" type="datetime1">
              <a:rPr lang="en-US" smtClean="0"/>
              <a:t>7/7/2022</a:t>
            </a:fld>
            <a:endParaRPr lang="en-US"/>
          </a:p>
        </p:txBody>
      </p:sp>
      <p:sp>
        <p:nvSpPr>
          <p:cNvPr id="4" name="Footer Placeholder 3">
            <a:extLst>
              <a:ext uri="{FF2B5EF4-FFF2-40B4-BE49-F238E27FC236}">
                <a16:creationId xmlns:a16="http://schemas.microsoft.com/office/drawing/2014/main" id="{1E95E52B-407C-4A7B-A438-0091FFC0C6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C29981-15F2-43E1-8AE2-465FFA5A0B58}"/>
              </a:ext>
            </a:extLst>
          </p:cNvPr>
          <p:cNvSpPr>
            <a:spLocks noGrp="1"/>
          </p:cNvSpPr>
          <p:nvPr>
            <p:ph type="sldNum" sz="quarter" idx="12"/>
          </p:nvPr>
        </p:nvSpPr>
        <p:spPr/>
        <p:txBody>
          <a:bodyPr/>
          <a:lstStyle/>
          <a:p>
            <a:fld id="{0A6EB807-924F-40AA-B333-01EE6FD5ACB2}" type="slidenum">
              <a:rPr lang="en-US" smtClean="0"/>
              <a:t>‹#›</a:t>
            </a:fld>
            <a:endParaRPr lang="en-US"/>
          </a:p>
        </p:txBody>
      </p:sp>
    </p:spTree>
    <p:extLst>
      <p:ext uri="{BB962C8B-B14F-4D97-AF65-F5344CB8AC3E}">
        <p14:creationId xmlns:p14="http://schemas.microsoft.com/office/powerpoint/2010/main" val="16961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848C5-B7A4-4689-B0E2-40C751CE4EB8}"/>
              </a:ext>
            </a:extLst>
          </p:cNvPr>
          <p:cNvSpPr>
            <a:spLocks noGrp="1"/>
          </p:cNvSpPr>
          <p:nvPr>
            <p:ph type="dt" sz="half" idx="10"/>
          </p:nvPr>
        </p:nvSpPr>
        <p:spPr/>
        <p:txBody>
          <a:bodyPr/>
          <a:lstStyle/>
          <a:p>
            <a:fld id="{DEB14CD1-A57E-47D1-8AD7-C6BF97F078A6}" type="datetime1">
              <a:rPr lang="en-US" smtClean="0"/>
              <a:t>7/7/2022</a:t>
            </a:fld>
            <a:endParaRPr lang="en-US"/>
          </a:p>
        </p:txBody>
      </p:sp>
      <p:sp>
        <p:nvSpPr>
          <p:cNvPr id="3" name="Footer Placeholder 2">
            <a:extLst>
              <a:ext uri="{FF2B5EF4-FFF2-40B4-BE49-F238E27FC236}">
                <a16:creationId xmlns:a16="http://schemas.microsoft.com/office/drawing/2014/main" id="{DA499E57-7A69-4D1F-8BF6-C9144CD874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04F751-F374-4850-992C-6B068FEA0AC0}"/>
              </a:ext>
            </a:extLst>
          </p:cNvPr>
          <p:cNvSpPr>
            <a:spLocks noGrp="1"/>
          </p:cNvSpPr>
          <p:nvPr>
            <p:ph type="sldNum" sz="quarter" idx="12"/>
          </p:nvPr>
        </p:nvSpPr>
        <p:spPr/>
        <p:txBody>
          <a:bodyPr/>
          <a:lstStyle/>
          <a:p>
            <a:fld id="{0A6EB807-924F-40AA-B333-01EE6FD5ACB2}" type="slidenum">
              <a:rPr lang="en-US" smtClean="0"/>
              <a:t>‹#›</a:t>
            </a:fld>
            <a:endParaRPr lang="en-US"/>
          </a:p>
        </p:txBody>
      </p:sp>
    </p:spTree>
    <p:extLst>
      <p:ext uri="{BB962C8B-B14F-4D97-AF65-F5344CB8AC3E}">
        <p14:creationId xmlns:p14="http://schemas.microsoft.com/office/powerpoint/2010/main" val="34244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2082B-6533-455B-B632-A3E47028B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8BFAD0-C903-467F-8AA6-E62D99CFD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24D4D4-C28A-444F-8681-01AF835D6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E0F0E-6471-4BC2-B378-29E259B6B1BC}"/>
              </a:ext>
            </a:extLst>
          </p:cNvPr>
          <p:cNvSpPr>
            <a:spLocks noGrp="1"/>
          </p:cNvSpPr>
          <p:nvPr>
            <p:ph type="dt" sz="half" idx="10"/>
          </p:nvPr>
        </p:nvSpPr>
        <p:spPr/>
        <p:txBody>
          <a:bodyPr/>
          <a:lstStyle/>
          <a:p>
            <a:fld id="{41CE5B2D-DBFE-4174-8E3C-1D9C7B29800E}" type="datetime1">
              <a:rPr lang="en-US" smtClean="0"/>
              <a:t>7/7/2022</a:t>
            </a:fld>
            <a:endParaRPr lang="en-US"/>
          </a:p>
        </p:txBody>
      </p:sp>
      <p:sp>
        <p:nvSpPr>
          <p:cNvPr id="6" name="Footer Placeholder 5">
            <a:extLst>
              <a:ext uri="{FF2B5EF4-FFF2-40B4-BE49-F238E27FC236}">
                <a16:creationId xmlns:a16="http://schemas.microsoft.com/office/drawing/2014/main" id="{255E2793-D729-4D3F-953C-704DA5A299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ED01B9-7B27-4770-AB94-4C61A81D5C42}"/>
              </a:ext>
            </a:extLst>
          </p:cNvPr>
          <p:cNvSpPr>
            <a:spLocks noGrp="1"/>
          </p:cNvSpPr>
          <p:nvPr>
            <p:ph type="sldNum" sz="quarter" idx="12"/>
          </p:nvPr>
        </p:nvSpPr>
        <p:spPr/>
        <p:txBody>
          <a:bodyPr/>
          <a:lstStyle/>
          <a:p>
            <a:fld id="{0A6EB807-924F-40AA-B333-01EE6FD5ACB2}" type="slidenum">
              <a:rPr lang="en-US" smtClean="0"/>
              <a:t>‹#›</a:t>
            </a:fld>
            <a:endParaRPr lang="en-US"/>
          </a:p>
        </p:txBody>
      </p:sp>
    </p:spTree>
    <p:extLst>
      <p:ext uri="{BB962C8B-B14F-4D97-AF65-F5344CB8AC3E}">
        <p14:creationId xmlns:p14="http://schemas.microsoft.com/office/powerpoint/2010/main" val="267074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F745-1C92-4436-861E-8EAAF76D0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B9DF43-CA3C-495D-89AC-1445EBD23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F11D72-374E-4538-8AA7-BD881E5BE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33FDE2-0D33-40B0-8ED6-C7C51A0819DA}"/>
              </a:ext>
            </a:extLst>
          </p:cNvPr>
          <p:cNvSpPr>
            <a:spLocks noGrp="1"/>
          </p:cNvSpPr>
          <p:nvPr>
            <p:ph type="dt" sz="half" idx="10"/>
          </p:nvPr>
        </p:nvSpPr>
        <p:spPr/>
        <p:txBody>
          <a:bodyPr/>
          <a:lstStyle/>
          <a:p>
            <a:fld id="{47EBCBF7-80EC-47D7-BA88-EC8E89BE800C}" type="datetime1">
              <a:rPr lang="en-US" smtClean="0"/>
              <a:t>7/7/2022</a:t>
            </a:fld>
            <a:endParaRPr lang="en-US"/>
          </a:p>
        </p:txBody>
      </p:sp>
      <p:sp>
        <p:nvSpPr>
          <p:cNvPr id="6" name="Footer Placeholder 5">
            <a:extLst>
              <a:ext uri="{FF2B5EF4-FFF2-40B4-BE49-F238E27FC236}">
                <a16:creationId xmlns:a16="http://schemas.microsoft.com/office/drawing/2014/main" id="{80D61FC7-54EC-418F-A7FA-0987E5E849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541B9-E47D-4C01-B26D-CD2E4F20508F}"/>
              </a:ext>
            </a:extLst>
          </p:cNvPr>
          <p:cNvSpPr>
            <a:spLocks noGrp="1"/>
          </p:cNvSpPr>
          <p:nvPr>
            <p:ph type="sldNum" sz="quarter" idx="12"/>
          </p:nvPr>
        </p:nvSpPr>
        <p:spPr/>
        <p:txBody>
          <a:bodyPr/>
          <a:lstStyle/>
          <a:p>
            <a:fld id="{0A6EB807-924F-40AA-B333-01EE6FD5ACB2}" type="slidenum">
              <a:rPr lang="en-US" smtClean="0"/>
              <a:t>‹#›</a:t>
            </a:fld>
            <a:endParaRPr lang="en-US"/>
          </a:p>
        </p:txBody>
      </p:sp>
    </p:spTree>
    <p:extLst>
      <p:ext uri="{BB962C8B-B14F-4D97-AF65-F5344CB8AC3E}">
        <p14:creationId xmlns:p14="http://schemas.microsoft.com/office/powerpoint/2010/main" val="258266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0FEF72-5732-48B2-A699-ACBA7A776A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32EDF1-6305-4DD9-A046-ACD3DC7F71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51EB1-9CA4-46DB-BC14-0FD5C3289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BAFBC-6FFA-4E01-AADD-1DDDCF87C29F}" type="datetime1">
              <a:rPr lang="en-US" smtClean="0"/>
              <a:t>7/7/2022</a:t>
            </a:fld>
            <a:endParaRPr lang="en-US"/>
          </a:p>
        </p:txBody>
      </p:sp>
      <p:sp>
        <p:nvSpPr>
          <p:cNvPr id="5" name="Footer Placeholder 4">
            <a:extLst>
              <a:ext uri="{FF2B5EF4-FFF2-40B4-BE49-F238E27FC236}">
                <a16:creationId xmlns:a16="http://schemas.microsoft.com/office/drawing/2014/main" id="{5C830A22-2DEB-4D13-ACCC-87ED79FB3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7FF445-26D9-422D-9231-BF9383A99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EB807-924F-40AA-B333-01EE6FD5ACB2}" type="slidenum">
              <a:rPr lang="en-US" smtClean="0"/>
              <a:t>‹#›</a:t>
            </a:fld>
            <a:endParaRPr lang="en-US"/>
          </a:p>
        </p:txBody>
      </p:sp>
    </p:spTree>
    <p:extLst>
      <p:ext uri="{BB962C8B-B14F-4D97-AF65-F5344CB8AC3E}">
        <p14:creationId xmlns:p14="http://schemas.microsoft.com/office/powerpoint/2010/main" val="2079127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crivo.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crivo.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FF03D2-1D25-4C9E-B366-D342B9A59DB7}"/>
              </a:ext>
            </a:extLst>
          </p:cNvPr>
          <p:cNvSpPr>
            <a:spLocks noGrp="1"/>
          </p:cNvSpPr>
          <p:nvPr>
            <p:ph type="ctrTitle"/>
          </p:nvPr>
        </p:nvSpPr>
        <p:spPr>
          <a:xfrm>
            <a:off x="982639" y="1012536"/>
            <a:ext cx="4613300" cy="3163224"/>
          </a:xfrm>
        </p:spPr>
        <p:txBody>
          <a:bodyPr anchor="t">
            <a:normAutofit/>
          </a:bodyPr>
          <a:lstStyle/>
          <a:p>
            <a:pPr algn="l"/>
            <a:r>
              <a:rPr lang="en-US" sz="3700" dirty="0"/>
              <a:t>CISE Community Research Infrastructure (CCRI)</a:t>
            </a:r>
          </a:p>
        </p:txBody>
      </p:sp>
      <p:sp>
        <p:nvSpPr>
          <p:cNvPr id="3" name="Subtitle 2">
            <a:extLst>
              <a:ext uri="{FF2B5EF4-FFF2-40B4-BE49-F238E27FC236}">
                <a16:creationId xmlns:a16="http://schemas.microsoft.com/office/drawing/2014/main" id="{E2EA7404-8BE2-4F38-B471-DB1727190483}"/>
              </a:ext>
            </a:extLst>
          </p:cNvPr>
          <p:cNvSpPr>
            <a:spLocks noGrp="1"/>
          </p:cNvSpPr>
          <p:nvPr>
            <p:ph type="subTitle" idx="1"/>
          </p:nvPr>
        </p:nvSpPr>
        <p:spPr>
          <a:xfrm>
            <a:off x="982638" y="4389120"/>
            <a:ext cx="4408228" cy="1192815"/>
          </a:xfrm>
        </p:spPr>
        <p:txBody>
          <a:bodyPr anchor="b">
            <a:normAutofit/>
          </a:bodyPr>
          <a:lstStyle/>
          <a:p>
            <a:pPr algn="l"/>
            <a:r>
              <a:rPr lang="en-US" dirty="0"/>
              <a:t>NSF 22-509</a:t>
            </a:r>
          </a:p>
          <a:p>
            <a:pPr algn="l"/>
            <a:r>
              <a:rPr lang="en-US" dirty="0"/>
              <a:t>Webinar 15 June 2022</a:t>
            </a:r>
          </a:p>
        </p:txBody>
      </p:sp>
      <p:sp>
        <p:nvSpPr>
          <p:cNvPr id="18" name="Rectangle 17">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transport, wheel&#10;&#10;Description automatically generated">
            <a:extLst>
              <a:ext uri="{FF2B5EF4-FFF2-40B4-BE49-F238E27FC236}">
                <a16:creationId xmlns:a16="http://schemas.microsoft.com/office/drawing/2014/main" id="{38CF287E-9C64-4133-A1D8-D841B22446AD}"/>
              </a:ext>
            </a:extLst>
          </p:cNvPr>
          <p:cNvPicPr>
            <a:picLocks noChangeAspect="1"/>
          </p:cNvPicPr>
          <p:nvPr/>
        </p:nvPicPr>
        <p:blipFill rotWithShape="1">
          <a:blip r:embed="rId3">
            <a:extLst>
              <a:ext uri="{28A0092B-C50C-407E-A947-70E740481C1C}">
                <a14:useLocalDpi xmlns:a14="http://schemas.microsoft.com/office/drawing/2010/main" val="0"/>
              </a:ext>
            </a:extLst>
          </a:blip>
          <a:srcRect t="500" r="-1" b="-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4" name="Slide Number Placeholder 3">
            <a:extLst>
              <a:ext uri="{FF2B5EF4-FFF2-40B4-BE49-F238E27FC236}">
                <a16:creationId xmlns:a16="http://schemas.microsoft.com/office/drawing/2014/main" id="{E71197E2-51FB-41B4-A2D8-BC33156F3CCE}"/>
              </a:ext>
            </a:extLst>
          </p:cNvPr>
          <p:cNvSpPr>
            <a:spLocks noGrp="1"/>
          </p:cNvSpPr>
          <p:nvPr>
            <p:ph type="sldNum" sz="quarter" idx="12"/>
          </p:nvPr>
        </p:nvSpPr>
        <p:spPr>
          <a:xfrm>
            <a:off x="11704320" y="6455664"/>
            <a:ext cx="448056" cy="365125"/>
          </a:xfrm>
          <a:prstGeom prst="ellipse">
            <a:avLst/>
          </a:prstGeom>
        </p:spPr>
        <p:txBody>
          <a:bodyPr>
            <a:normAutofit/>
          </a:bodyPr>
          <a:lstStyle/>
          <a:p>
            <a:pPr>
              <a:lnSpc>
                <a:spcPct val="90000"/>
              </a:lnSpc>
              <a:spcAft>
                <a:spcPts val="600"/>
              </a:spcAft>
            </a:pPr>
            <a:fld id="{0A6EB807-924F-40AA-B333-01EE6FD5ACB2}" type="slidenum">
              <a:rPr lang="en-US" sz="1100">
                <a:solidFill>
                  <a:srgbClr val="FFFFFF"/>
                </a:solidFill>
              </a:rPr>
              <a:pPr>
                <a:lnSpc>
                  <a:spcPct val="90000"/>
                </a:lnSpc>
                <a:spcAft>
                  <a:spcPts val="600"/>
                </a:spcAft>
              </a:pPr>
              <a:t>1</a:t>
            </a:fld>
            <a:endParaRPr lang="en-US" sz="1100">
              <a:solidFill>
                <a:srgbClr val="FFFFFF"/>
              </a:solidFill>
            </a:endParaRPr>
          </a:p>
        </p:txBody>
      </p:sp>
    </p:spTree>
    <p:extLst>
      <p:ext uri="{BB962C8B-B14F-4D97-AF65-F5344CB8AC3E}">
        <p14:creationId xmlns:p14="http://schemas.microsoft.com/office/powerpoint/2010/main" val="309882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2777-9285-4A2A-A461-1F78EE8292AA}"/>
              </a:ext>
            </a:extLst>
          </p:cNvPr>
          <p:cNvSpPr>
            <a:spLocks noGrp="1"/>
          </p:cNvSpPr>
          <p:nvPr>
            <p:ph type="title"/>
          </p:nvPr>
        </p:nvSpPr>
        <p:spPr/>
        <p:txBody>
          <a:bodyPr/>
          <a:lstStyle/>
          <a:p>
            <a:r>
              <a:rPr lang="en-US" sz="4000" dirty="0">
                <a:cs typeface="Calibri Light"/>
              </a:rPr>
              <a:t>Midscale Research Infrastructure-1 (MSRI-1) Scope</a:t>
            </a:r>
          </a:p>
        </p:txBody>
      </p:sp>
      <p:sp>
        <p:nvSpPr>
          <p:cNvPr id="3" name="Content Placeholder 2">
            <a:extLst>
              <a:ext uri="{FF2B5EF4-FFF2-40B4-BE49-F238E27FC236}">
                <a16:creationId xmlns:a16="http://schemas.microsoft.com/office/drawing/2014/main" id="{62BABD51-B793-4E76-9E66-786DE83D5A8F}"/>
              </a:ext>
            </a:extLst>
          </p:cNvPr>
          <p:cNvSpPr>
            <a:spLocks noGrp="1"/>
          </p:cNvSpPr>
          <p:nvPr>
            <p:ph idx="1"/>
          </p:nvPr>
        </p:nvSpPr>
        <p:spPr/>
        <p:txBody>
          <a:bodyPr vert="horz" lIns="91440" tIns="45720" rIns="91440" bIns="45720" rtlCol="0" anchor="t">
            <a:normAutofit fontScale="70000" lnSpcReduction="20000"/>
          </a:bodyPr>
          <a:lstStyle/>
          <a:p>
            <a:r>
              <a:rPr lang="en-US" dirty="0">
                <a:ea typeface="+mn-lt"/>
                <a:cs typeface="+mn-lt"/>
              </a:rPr>
              <a:t>Most recent solicitation: NSF 21-505</a:t>
            </a:r>
          </a:p>
          <a:p>
            <a:r>
              <a:rPr lang="en-US" dirty="0">
                <a:ea typeface="+mn-lt"/>
                <a:cs typeface="+mn-lt"/>
              </a:rPr>
              <a:t>The goal of Mid-scale RI-1 is the fulfillment of a community-defined need that enables current and next-generation U.S. researchers to be competitive in a global research environment</a:t>
            </a:r>
            <a:endParaRPr lang="en-US" dirty="0"/>
          </a:p>
          <a:p>
            <a:r>
              <a:rPr lang="en-US" dirty="0">
                <a:ea typeface="+mn-lt"/>
                <a:cs typeface="+mn-lt"/>
              </a:rPr>
              <a:t>NSF defines Research Infrastructure as any combination of facilities, equipment, instrumentation, or computational hardware or software, and the necessary human capital in support of the same</a:t>
            </a:r>
            <a:endParaRPr lang="en-US" dirty="0">
              <a:cs typeface="Calibri"/>
            </a:endParaRPr>
          </a:p>
          <a:p>
            <a:r>
              <a:rPr lang="en-US" dirty="0">
                <a:ea typeface="+mn-lt"/>
                <a:cs typeface="+mn-lt"/>
              </a:rPr>
              <a:t>May involve new or upgraded research infrastructure</a:t>
            </a:r>
          </a:p>
          <a:p>
            <a:r>
              <a:rPr lang="en-US" dirty="0">
                <a:ea typeface="+mn-lt"/>
                <a:cs typeface="+mn-lt"/>
              </a:rPr>
              <a:t>"Design" and "Implementation" Tracks</a:t>
            </a:r>
          </a:p>
          <a:p>
            <a:r>
              <a:rPr lang="en-US" dirty="0">
                <a:ea typeface="+mn-lt"/>
                <a:cs typeface="+mn-lt"/>
              </a:rPr>
              <a:t>Must be of National Importance, and strong community buy-in</a:t>
            </a:r>
          </a:p>
          <a:p>
            <a:r>
              <a:rPr lang="en-US" dirty="0">
                <a:ea typeface="+mn-lt"/>
                <a:cs typeface="+mn-lt"/>
              </a:rPr>
              <a:t>The “Design” track is intended to facilitate progress toward readiness for a mid-scale range implementation project</a:t>
            </a:r>
          </a:p>
          <a:p>
            <a:pPr lvl="1"/>
            <a:r>
              <a:rPr lang="en-US" dirty="0">
                <a:ea typeface="+mn-lt"/>
                <a:cs typeface="+mn-lt"/>
              </a:rPr>
              <a:t>$600,000 to $20,000,000</a:t>
            </a:r>
          </a:p>
          <a:p>
            <a:r>
              <a:rPr lang="en-US" dirty="0">
                <a:ea typeface="+mn-lt"/>
                <a:cs typeface="+mn-lt"/>
              </a:rPr>
              <a:t>"Implementation" projects support acquisition, assembly, construction and commissioning of research infrastructure</a:t>
            </a:r>
          </a:p>
          <a:p>
            <a:pPr lvl="1"/>
            <a:r>
              <a:rPr lang="en-US" dirty="0">
                <a:ea typeface="+mn-lt"/>
                <a:cs typeface="+mn-lt"/>
              </a:rPr>
              <a:t>$6,000,000 to $20,000,000 </a:t>
            </a:r>
            <a:endParaRPr lang="en-US" dirty="0">
              <a:cs typeface="Calibri"/>
            </a:endParaRPr>
          </a:p>
          <a:p>
            <a:pPr marL="0" indent="0">
              <a:buNone/>
            </a:pPr>
            <a:endParaRPr lang="en-US" dirty="0">
              <a:cs typeface="Calibri"/>
            </a:endParaRPr>
          </a:p>
        </p:txBody>
      </p:sp>
      <p:sp>
        <p:nvSpPr>
          <p:cNvPr id="4" name="Slide Number Placeholder 3">
            <a:extLst>
              <a:ext uri="{FF2B5EF4-FFF2-40B4-BE49-F238E27FC236}">
                <a16:creationId xmlns:a16="http://schemas.microsoft.com/office/drawing/2014/main" id="{7D419BE8-631C-41B6-9C24-6589A67F3DB5}"/>
              </a:ext>
            </a:extLst>
          </p:cNvPr>
          <p:cNvSpPr>
            <a:spLocks noGrp="1"/>
          </p:cNvSpPr>
          <p:nvPr>
            <p:ph type="sldNum" sz="quarter" idx="12"/>
          </p:nvPr>
        </p:nvSpPr>
        <p:spPr/>
        <p:txBody>
          <a:bodyPr/>
          <a:lstStyle/>
          <a:p>
            <a:fld id="{0A6EB807-924F-40AA-B333-01EE6FD5ACB2}" type="slidenum">
              <a:rPr lang="en-US" smtClean="0"/>
              <a:t>10</a:t>
            </a:fld>
            <a:endParaRPr lang="en-US"/>
          </a:p>
        </p:txBody>
      </p:sp>
      <p:pic>
        <p:nvPicPr>
          <p:cNvPr id="5" name="Picture 4" descr="National Science Foundation logo">
            <a:extLst>
              <a:ext uri="{FF2B5EF4-FFF2-40B4-BE49-F238E27FC236}">
                <a16:creationId xmlns:a16="http://schemas.microsoft.com/office/drawing/2014/main" id="{2C59D059-DE87-40BA-B72A-921E124DB488}"/>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60455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2777-9285-4A2A-A461-1F78EE8292AA}"/>
              </a:ext>
            </a:extLst>
          </p:cNvPr>
          <p:cNvSpPr>
            <a:spLocks noGrp="1"/>
          </p:cNvSpPr>
          <p:nvPr>
            <p:ph type="title"/>
          </p:nvPr>
        </p:nvSpPr>
        <p:spPr/>
        <p:txBody>
          <a:bodyPr/>
          <a:lstStyle/>
          <a:p>
            <a:r>
              <a:rPr lang="en-US" sz="4000" dirty="0">
                <a:ea typeface="+mj-lt"/>
                <a:cs typeface="+mj-lt"/>
              </a:rPr>
              <a:t>Midscale Research Infrastructure-2 (MSRI-2) Scope</a:t>
            </a:r>
          </a:p>
          <a:p>
            <a:endParaRPr lang="en-US" sz="4000" dirty="0">
              <a:cs typeface="Calibri Light"/>
            </a:endParaRPr>
          </a:p>
        </p:txBody>
      </p:sp>
      <p:sp>
        <p:nvSpPr>
          <p:cNvPr id="3" name="Content Placeholder 2">
            <a:extLst>
              <a:ext uri="{FF2B5EF4-FFF2-40B4-BE49-F238E27FC236}">
                <a16:creationId xmlns:a16="http://schemas.microsoft.com/office/drawing/2014/main" id="{62BABD51-B793-4E76-9E66-786DE83D5A8F}"/>
              </a:ext>
            </a:extLst>
          </p:cNvPr>
          <p:cNvSpPr>
            <a:spLocks noGrp="1"/>
          </p:cNvSpPr>
          <p:nvPr>
            <p:ph idx="1"/>
          </p:nvPr>
        </p:nvSpPr>
        <p:spPr/>
        <p:txBody>
          <a:bodyPr vert="horz" lIns="91440" tIns="45720" rIns="91440" bIns="45720" rtlCol="0" anchor="t">
            <a:normAutofit/>
          </a:bodyPr>
          <a:lstStyle/>
          <a:p>
            <a:r>
              <a:rPr lang="en-US">
                <a:ea typeface="+mn-lt"/>
                <a:cs typeface="+mn-lt"/>
              </a:rPr>
              <a:t>Most recent solicitation: NSF 21-537</a:t>
            </a:r>
          </a:p>
          <a:p>
            <a:r>
              <a:rPr lang="en-US" dirty="0">
                <a:ea typeface="+mn-lt"/>
                <a:cs typeface="+mn-lt"/>
              </a:rPr>
              <a:t>Supports the implementation of unique and compelling research infrastructure projects</a:t>
            </a:r>
            <a:endParaRPr lang="en-US" dirty="0"/>
          </a:p>
          <a:p>
            <a:r>
              <a:rPr lang="en-US" dirty="0">
                <a:ea typeface="+mn-lt"/>
                <a:cs typeface="+mn-lt"/>
              </a:rPr>
              <a:t>Will only consider the implementation stage of a project, including a limited degree of final development or necessary production design immediately preparatory to implementation</a:t>
            </a:r>
          </a:p>
          <a:p>
            <a:r>
              <a:rPr lang="en-US" dirty="0">
                <a:ea typeface="+mn-lt"/>
                <a:cs typeface="+mn-lt"/>
              </a:rPr>
              <a:t>$20,000,000 to $100,000,000 </a:t>
            </a:r>
            <a:endParaRPr lang="en-US" dirty="0">
              <a:cs typeface="Calibri"/>
            </a:endParaRPr>
          </a:p>
          <a:p>
            <a:pPr marL="0" indent="0">
              <a:buNone/>
            </a:pPr>
            <a:endParaRPr lang="en-US" dirty="0">
              <a:cs typeface="Calibri"/>
            </a:endParaRPr>
          </a:p>
        </p:txBody>
      </p:sp>
      <p:sp>
        <p:nvSpPr>
          <p:cNvPr id="4" name="Slide Number Placeholder 3">
            <a:extLst>
              <a:ext uri="{FF2B5EF4-FFF2-40B4-BE49-F238E27FC236}">
                <a16:creationId xmlns:a16="http://schemas.microsoft.com/office/drawing/2014/main" id="{7D419BE8-631C-41B6-9C24-6589A67F3DB5}"/>
              </a:ext>
            </a:extLst>
          </p:cNvPr>
          <p:cNvSpPr>
            <a:spLocks noGrp="1"/>
          </p:cNvSpPr>
          <p:nvPr>
            <p:ph type="sldNum" sz="quarter" idx="12"/>
          </p:nvPr>
        </p:nvSpPr>
        <p:spPr/>
        <p:txBody>
          <a:bodyPr/>
          <a:lstStyle/>
          <a:p>
            <a:fld id="{0A6EB807-924F-40AA-B333-01EE6FD5ACB2}" type="slidenum">
              <a:rPr lang="en-US" smtClean="0"/>
              <a:t>11</a:t>
            </a:fld>
            <a:endParaRPr lang="en-US"/>
          </a:p>
        </p:txBody>
      </p:sp>
      <p:pic>
        <p:nvPicPr>
          <p:cNvPr id="5" name="Picture 4" descr="National Science Foundation logo">
            <a:extLst>
              <a:ext uri="{FF2B5EF4-FFF2-40B4-BE49-F238E27FC236}">
                <a16:creationId xmlns:a16="http://schemas.microsoft.com/office/drawing/2014/main" id="{2C59D059-DE87-40BA-B72A-921E124DB488}"/>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0203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2777-9285-4A2A-A461-1F78EE8292AA}"/>
              </a:ext>
            </a:extLst>
          </p:cNvPr>
          <p:cNvSpPr>
            <a:spLocks noGrp="1"/>
          </p:cNvSpPr>
          <p:nvPr>
            <p:ph type="title"/>
          </p:nvPr>
        </p:nvSpPr>
        <p:spPr/>
        <p:txBody>
          <a:bodyPr/>
          <a:lstStyle/>
          <a:p>
            <a:r>
              <a:rPr lang="en-US" dirty="0"/>
              <a:t>Medium Community Infrastructure (Medium)</a:t>
            </a:r>
          </a:p>
        </p:txBody>
      </p:sp>
      <p:sp>
        <p:nvSpPr>
          <p:cNvPr id="3" name="Content Placeholder 2">
            <a:extLst>
              <a:ext uri="{FF2B5EF4-FFF2-40B4-BE49-F238E27FC236}">
                <a16:creationId xmlns:a16="http://schemas.microsoft.com/office/drawing/2014/main" id="{62BABD51-B793-4E76-9E66-786DE83D5A8F}"/>
              </a:ext>
            </a:extLst>
          </p:cNvPr>
          <p:cNvSpPr>
            <a:spLocks noGrp="1"/>
          </p:cNvSpPr>
          <p:nvPr>
            <p:ph idx="1"/>
          </p:nvPr>
        </p:nvSpPr>
        <p:spPr/>
        <p:txBody>
          <a:bodyPr vert="horz" lIns="91440" tIns="45720" rIns="91440" bIns="45720" rtlCol="0" anchor="t">
            <a:normAutofit fontScale="92500" lnSpcReduction="10000"/>
          </a:bodyPr>
          <a:lstStyle/>
          <a:p>
            <a:r>
              <a:rPr lang="en-US" dirty="0"/>
              <a:t>Supports the creation of new CISE community research infrastructure or the enhancement of existing CISE community research infrastructure, and the accompanying user services and outreach </a:t>
            </a:r>
          </a:p>
          <a:p>
            <a:r>
              <a:rPr lang="en-US" b="1" dirty="0"/>
              <a:t>New</a:t>
            </a:r>
            <a:r>
              <a:rPr lang="en-US" dirty="0"/>
              <a:t>: Develop new, focused CISE research infrastructure and user services, and to engage the associated research community as part of the development and testing</a:t>
            </a:r>
          </a:p>
          <a:p>
            <a:r>
              <a:rPr lang="en-US" b="1" dirty="0"/>
              <a:t>Enhance/Sustain (ENS)</a:t>
            </a:r>
            <a:r>
              <a:rPr lang="en-US" dirty="0"/>
              <a:t>: Support significant enhancement of existing CISE research infrastructure to meet research community needs and directions, outreach to broaden and diversify the associated user research community, and implementation of a plan to attain long-term community operation of the infrastructure</a:t>
            </a:r>
          </a:p>
          <a:p>
            <a:r>
              <a:rPr lang="en-US" dirty="0"/>
              <a:t>Total Budget: $750,000 to $2,000,000 up to 3 years</a:t>
            </a:r>
            <a:endParaRPr lang="en-US" dirty="0">
              <a:cs typeface="Calibri"/>
            </a:endParaRPr>
          </a:p>
        </p:txBody>
      </p:sp>
      <p:sp>
        <p:nvSpPr>
          <p:cNvPr id="4" name="Slide Number Placeholder 3">
            <a:extLst>
              <a:ext uri="{FF2B5EF4-FFF2-40B4-BE49-F238E27FC236}">
                <a16:creationId xmlns:a16="http://schemas.microsoft.com/office/drawing/2014/main" id="{7D419BE8-631C-41B6-9C24-6589A67F3DB5}"/>
              </a:ext>
            </a:extLst>
          </p:cNvPr>
          <p:cNvSpPr>
            <a:spLocks noGrp="1"/>
          </p:cNvSpPr>
          <p:nvPr>
            <p:ph type="sldNum" sz="quarter" idx="12"/>
          </p:nvPr>
        </p:nvSpPr>
        <p:spPr/>
        <p:txBody>
          <a:bodyPr/>
          <a:lstStyle/>
          <a:p>
            <a:fld id="{0A6EB807-924F-40AA-B333-01EE6FD5ACB2}" type="slidenum">
              <a:rPr lang="en-US" smtClean="0"/>
              <a:t>12</a:t>
            </a:fld>
            <a:endParaRPr lang="en-US"/>
          </a:p>
        </p:txBody>
      </p:sp>
      <p:pic>
        <p:nvPicPr>
          <p:cNvPr id="5" name="Picture 4" descr="National Science Foundation logo">
            <a:extLst>
              <a:ext uri="{FF2B5EF4-FFF2-40B4-BE49-F238E27FC236}">
                <a16:creationId xmlns:a16="http://schemas.microsoft.com/office/drawing/2014/main" id="{2C59D059-DE87-40BA-B72A-921E124DB488}"/>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78126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2777-9285-4A2A-A461-1F78EE8292AA}"/>
              </a:ext>
            </a:extLst>
          </p:cNvPr>
          <p:cNvSpPr>
            <a:spLocks noGrp="1"/>
          </p:cNvSpPr>
          <p:nvPr>
            <p:ph type="title"/>
          </p:nvPr>
        </p:nvSpPr>
        <p:spPr/>
        <p:txBody>
          <a:bodyPr/>
          <a:lstStyle/>
          <a:p>
            <a:r>
              <a:rPr lang="en-US" dirty="0"/>
              <a:t>Grand Community Infrastructure (Grand)</a:t>
            </a:r>
          </a:p>
        </p:txBody>
      </p:sp>
      <p:sp>
        <p:nvSpPr>
          <p:cNvPr id="3" name="Content Placeholder 2">
            <a:extLst>
              <a:ext uri="{FF2B5EF4-FFF2-40B4-BE49-F238E27FC236}">
                <a16:creationId xmlns:a16="http://schemas.microsoft.com/office/drawing/2014/main" id="{62BABD51-B793-4E76-9E66-786DE83D5A8F}"/>
              </a:ext>
            </a:extLst>
          </p:cNvPr>
          <p:cNvSpPr>
            <a:spLocks noGrp="1"/>
          </p:cNvSpPr>
          <p:nvPr>
            <p:ph idx="1"/>
          </p:nvPr>
        </p:nvSpPr>
        <p:spPr/>
        <p:txBody>
          <a:bodyPr vert="horz" lIns="91440" tIns="45720" rIns="91440" bIns="45720" rtlCol="0" anchor="t">
            <a:normAutofit fontScale="92500" lnSpcReduction="20000"/>
          </a:bodyPr>
          <a:lstStyle/>
          <a:p>
            <a:r>
              <a:rPr lang="en-US" dirty="0"/>
              <a:t>Develop significant new, innovative CISE community research infrastructure or enhance and sustain existing CISE community research infrastructure</a:t>
            </a:r>
          </a:p>
          <a:p>
            <a:r>
              <a:rPr lang="en-US" dirty="0"/>
              <a:t>Develop or enhance testbeds and platforms with an integrated set of user services that enable CISE researchers to conduct research experiments, test and validate methodologies and systems, and evaluate research results</a:t>
            </a:r>
          </a:p>
          <a:p>
            <a:r>
              <a:rPr lang="en-US" dirty="0"/>
              <a:t>Well-designed plans for involving the related CISE research community in the design, development, testing, and oversight of the infrastructure as well as to guide future enhancements</a:t>
            </a:r>
          </a:p>
          <a:p>
            <a:r>
              <a:rPr lang="en-US" dirty="0"/>
              <a:t>Promote bold, emerging research directions, build infrastructures that catalyze CISE research and provide leadership and support to develop robust, diverse research communities capable of advancing CISE research frontiers</a:t>
            </a:r>
          </a:p>
          <a:p>
            <a:r>
              <a:rPr lang="en-US" dirty="0"/>
              <a:t>Total Budget: $2,000,000 to $5,000,000 up to 5 years</a:t>
            </a:r>
            <a:endParaRPr lang="en-US" dirty="0">
              <a:cs typeface="Calibri"/>
            </a:endParaRPr>
          </a:p>
        </p:txBody>
      </p:sp>
      <p:sp>
        <p:nvSpPr>
          <p:cNvPr id="4" name="Slide Number Placeholder 3">
            <a:extLst>
              <a:ext uri="{FF2B5EF4-FFF2-40B4-BE49-F238E27FC236}">
                <a16:creationId xmlns:a16="http://schemas.microsoft.com/office/drawing/2014/main" id="{7D419BE8-631C-41B6-9C24-6589A67F3DB5}"/>
              </a:ext>
            </a:extLst>
          </p:cNvPr>
          <p:cNvSpPr>
            <a:spLocks noGrp="1"/>
          </p:cNvSpPr>
          <p:nvPr>
            <p:ph type="sldNum" sz="quarter" idx="12"/>
          </p:nvPr>
        </p:nvSpPr>
        <p:spPr/>
        <p:txBody>
          <a:bodyPr/>
          <a:lstStyle/>
          <a:p>
            <a:fld id="{0A6EB807-924F-40AA-B333-01EE6FD5ACB2}" type="slidenum">
              <a:rPr lang="en-US" smtClean="0"/>
              <a:t>13</a:t>
            </a:fld>
            <a:endParaRPr lang="en-US"/>
          </a:p>
        </p:txBody>
      </p:sp>
      <p:pic>
        <p:nvPicPr>
          <p:cNvPr id="5" name="Picture 4" descr="National Science Foundation logo">
            <a:extLst>
              <a:ext uri="{FF2B5EF4-FFF2-40B4-BE49-F238E27FC236}">
                <a16:creationId xmlns:a16="http://schemas.microsoft.com/office/drawing/2014/main" id="{2C59D059-DE87-40BA-B72A-921E124DB488}"/>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243414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7E81-3413-4622-BA17-9CA64275FF7F}"/>
              </a:ext>
            </a:extLst>
          </p:cNvPr>
          <p:cNvSpPr>
            <a:spLocks noGrp="1"/>
          </p:cNvSpPr>
          <p:nvPr>
            <p:ph type="title"/>
          </p:nvPr>
        </p:nvSpPr>
        <p:spPr/>
        <p:txBody>
          <a:bodyPr/>
          <a:lstStyle/>
          <a:p>
            <a:r>
              <a:rPr lang="en-US"/>
              <a:t>Estimated Number and Size of Awards</a:t>
            </a:r>
          </a:p>
        </p:txBody>
      </p:sp>
      <p:sp>
        <p:nvSpPr>
          <p:cNvPr id="3" name="Content Placeholder 2">
            <a:extLst>
              <a:ext uri="{FF2B5EF4-FFF2-40B4-BE49-F238E27FC236}">
                <a16:creationId xmlns:a16="http://schemas.microsoft.com/office/drawing/2014/main" id="{C25AD51B-3222-4B09-AEA9-E2B03EF02AB9}"/>
              </a:ext>
            </a:extLst>
          </p:cNvPr>
          <p:cNvSpPr>
            <a:spLocks noGrp="1"/>
          </p:cNvSpPr>
          <p:nvPr>
            <p:ph idx="1"/>
          </p:nvPr>
        </p:nvSpPr>
        <p:spPr/>
        <p:txBody>
          <a:bodyPr>
            <a:normAutofit fontScale="85000" lnSpcReduction="20000"/>
          </a:bodyPr>
          <a:lstStyle/>
          <a:p>
            <a:r>
              <a:rPr lang="en-US" dirty="0"/>
              <a:t>Planning</a:t>
            </a:r>
          </a:p>
          <a:p>
            <a:pPr lvl="1"/>
            <a:r>
              <a:rPr lang="en-US" dirty="0"/>
              <a:t>Approximately 10 Awards</a:t>
            </a:r>
          </a:p>
          <a:p>
            <a:pPr lvl="1"/>
            <a:r>
              <a:rPr lang="en-US" dirty="0"/>
              <a:t>Up to 1.5 years (Planning-C) or 2 years (Planning-M)</a:t>
            </a:r>
          </a:p>
          <a:p>
            <a:pPr lvl="1"/>
            <a:r>
              <a:rPr lang="en-US" dirty="0"/>
              <a:t>Budget up to $100,000 (Planning-C) or $250,000 (Planning-M)</a:t>
            </a:r>
          </a:p>
          <a:p>
            <a:r>
              <a:rPr lang="en-US" dirty="0"/>
              <a:t>Medium</a:t>
            </a:r>
          </a:p>
          <a:p>
            <a:pPr lvl="1"/>
            <a:r>
              <a:rPr lang="en-US" dirty="0"/>
              <a:t>Approximately 12 Awards</a:t>
            </a:r>
          </a:p>
          <a:p>
            <a:pPr lvl="1"/>
            <a:r>
              <a:rPr lang="en-US" dirty="0"/>
              <a:t>Up to 3 years</a:t>
            </a:r>
          </a:p>
          <a:p>
            <a:pPr lvl="1"/>
            <a:r>
              <a:rPr lang="en-US" dirty="0"/>
              <a:t>Budget $750,000 - $2,000,000</a:t>
            </a:r>
          </a:p>
          <a:p>
            <a:r>
              <a:rPr lang="en-US" dirty="0"/>
              <a:t>Grand</a:t>
            </a:r>
          </a:p>
          <a:p>
            <a:pPr lvl="1"/>
            <a:r>
              <a:rPr lang="en-US" dirty="0"/>
              <a:t>Approximately 3 Awards</a:t>
            </a:r>
          </a:p>
          <a:p>
            <a:pPr lvl="1"/>
            <a:r>
              <a:rPr lang="en-US" dirty="0"/>
              <a:t>Up to 5 years</a:t>
            </a:r>
          </a:p>
          <a:p>
            <a:pPr lvl="1"/>
            <a:r>
              <a:rPr lang="en-US" dirty="0"/>
              <a:t>Budget $2,000,000 - $5,000,000</a:t>
            </a:r>
          </a:p>
          <a:p>
            <a:r>
              <a:rPr lang="en-US" dirty="0"/>
              <a:t>Total Funding Amount: $24,000,000</a:t>
            </a:r>
          </a:p>
        </p:txBody>
      </p:sp>
      <p:sp>
        <p:nvSpPr>
          <p:cNvPr id="4" name="Slide Number Placeholder 3">
            <a:extLst>
              <a:ext uri="{FF2B5EF4-FFF2-40B4-BE49-F238E27FC236}">
                <a16:creationId xmlns:a16="http://schemas.microsoft.com/office/drawing/2014/main" id="{A83E5FC4-4131-4530-85E3-9B3232FE08E5}"/>
              </a:ext>
            </a:extLst>
          </p:cNvPr>
          <p:cNvSpPr>
            <a:spLocks noGrp="1"/>
          </p:cNvSpPr>
          <p:nvPr>
            <p:ph type="sldNum" sz="quarter" idx="12"/>
          </p:nvPr>
        </p:nvSpPr>
        <p:spPr/>
        <p:txBody>
          <a:bodyPr/>
          <a:lstStyle/>
          <a:p>
            <a:fld id="{0A6EB807-924F-40AA-B333-01EE6FD5ACB2}" type="slidenum">
              <a:rPr lang="en-US" smtClean="0"/>
              <a:t>14</a:t>
            </a:fld>
            <a:endParaRPr lang="en-US"/>
          </a:p>
        </p:txBody>
      </p:sp>
      <p:pic>
        <p:nvPicPr>
          <p:cNvPr id="5" name="Picture 4" descr="National Science Foundation logo">
            <a:extLst>
              <a:ext uri="{FF2B5EF4-FFF2-40B4-BE49-F238E27FC236}">
                <a16:creationId xmlns:a16="http://schemas.microsoft.com/office/drawing/2014/main" id="{8A188F57-1E39-4894-8353-BF4814A9DDD9}"/>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736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7E81-3413-4622-BA17-9CA64275FF7F}"/>
              </a:ext>
            </a:extLst>
          </p:cNvPr>
          <p:cNvSpPr>
            <a:spLocks noGrp="1"/>
          </p:cNvSpPr>
          <p:nvPr>
            <p:ph type="title"/>
          </p:nvPr>
        </p:nvSpPr>
        <p:spPr/>
        <p:txBody>
          <a:bodyPr/>
          <a:lstStyle/>
          <a:p>
            <a:r>
              <a:rPr lang="en-US" dirty="0"/>
              <a:t>Deadlines &amp; Eligibility</a:t>
            </a:r>
          </a:p>
        </p:txBody>
      </p:sp>
      <p:sp>
        <p:nvSpPr>
          <p:cNvPr id="3" name="Content Placeholder 2">
            <a:extLst>
              <a:ext uri="{FF2B5EF4-FFF2-40B4-BE49-F238E27FC236}">
                <a16:creationId xmlns:a16="http://schemas.microsoft.com/office/drawing/2014/main" id="{C25AD51B-3222-4B09-AEA9-E2B03EF02AB9}"/>
              </a:ext>
            </a:extLst>
          </p:cNvPr>
          <p:cNvSpPr>
            <a:spLocks noGrp="1"/>
          </p:cNvSpPr>
          <p:nvPr>
            <p:ph idx="1"/>
          </p:nvPr>
        </p:nvSpPr>
        <p:spPr/>
        <p:txBody>
          <a:bodyPr vert="horz" lIns="91440" tIns="45720" rIns="91440" bIns="45720" rtlCol="0" anchor="t">
            <a:normAutofit/>
          </a:bodyPr>
          <a:lstStyle/>
          <a:p>
            <a:r>
              <a:rPr lang="en-US" dirty="0"/>
              <a:t>FY23 Competition</a:t>
            </a:r>
          </a:p>
          <a:p>
            <a:pPr lvl="1"/>
            <a:r>
              <a:rPr lang="en-US" strike="sngStrike" dirty="0"/>
              <a:t>June 23, 2022  </a:t>
            </a:r>
            <a:r>
              <a:rPr lang="en-US" dirty="0"/>
              <a:t>July 15, 2022</a:t>
            </a:r>
          </a:p>
          <a:p>
            <a:r>
              <a:rPr lang="en-US" dirty="0">
                <a:cs typeface="Calibri" panose="020F0502020204030204"/>
              </a:rPr>
              <a:t>Can submit (as PI or co-PI) one per annual competition</a:t>
            </a:r>
          </a:p>
          <a:p>
            <a:pPr lvl="1"/>
            <a:r>
              <a:rPr lang="en-US" strike="sngStrike" dirty="0"/>
              <a:t>June 23, 2022  </a:t>
            </a:r>
            <a:r>
              <a:rPr lang="en-US" dirty="0"/>
              <a:t>July 15, 2022 </a:t>
            </a:r>
            <a:r>
              <a:rPr lang="en-US" dirty="0">
                <a:cs typeface="Calibri" panose="020F0502020204030204"/>
              </a:rPr>
              <a:t>counts as the FY23 competition</a:t>
            </a:r>
          </a:p>
        </p:txBody>
      </p:sp>
      <p:sp>
        <p:nvSpPr>
          <p:cNvPr id="4" name="Slide Number Placeholder 3">
            <a:extLst>
              <a:ext uri="{FF2B5EF4-FFF2-40B4-BE49-F238E27FC236}">
                <a16:creationId xmlns:a16="http://schemas.microsoft.com/office/drawing/2014/main" id="{A83E5FC4-4131-4530-85E3-9B3232FE08E5}"/>
              </a:ext>
            </a:extLst>
          </p:cNvPr>
          <p:cNvSpPr>
            <a:spLocks noGrp="1"/>
          </p:cNvSpPr>
          <p:nvPr>
            <p:ph type="sldNum" sz="quarter" idx="12"/>
          </p:nvPr>
        </p:nvSpPr>
        <p:spPr/>
        <p:txBody>
          <a:bodyPr/>
          <a:lstStyle/>
          <a:p>
            <a:fld id="{0A6EB807-924F-40AA-B333-01EE6FD5ACB2}" type="slidenum">
              <a:rPr lang="en-US" smtClean="0"/>
              <a:t>15</a:t>
            </a:fld>
            <a:endParaRPr lang="en-US"/>
          </a:p>
        </p:txBody>
      </p:sp>
      <p:pic>
        <p:nvPicPr>
          <p:cNvPr id="5" name="Picture 4" descr="National Science Foundation logo">
            <a:extLst>
              <a:ext uri="{FF2B5EF4-FFF2-40B4-BE49-F238E27FC236}">
                <a16:creationId xmlns:a16="http://schemas.microsoft.com/office/drawing/2014/main" id="{8A188F57-1E39-4894-8353-BF4814A9DDD9}"/>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74713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2ED7B-3485-46A3-8A75-30566C995296}"/>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a:solidFill>
                  <a:schemeClr val="tx1"/>
                </a:solidFill>
                <a:latin typeface="+mj-lt"/>
                <a:ea typeface="+mj-ea"/>
                <a:cs typeface="+mj-cs"/>
              </a:rPr>
              <a:t>Review Criteria</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F10336-CAD0-45C3-8FA5-096D23AC7E4C}"/>
              </a:ext>
              <a:ext uri="{C183D7F6-B498-43B3-948B-1728B52AA6E4}">
                <adec:decorative xmlns:adec="http://schemas.microsoft.com/office/drawing/2017/decorative" val="1"/>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pic>
        <p:nvPicPr>
          <p:cNvPr id="11" name="Picture 10" descr="National Science Foundation logo">
            <a:extLst>
              <a:ext uri="{FF2B5EF4-FFF2-40B4-BE49-F238E27FC236}">
                <a16:creationId xmlns:a16="http://schemas.microsoft.com/office/drawing/2014/main" id="{91CC2A73-2599-40F8-8059-C6F5FC8A19CB}"/>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8966721" y="3097954"/>
            <a:ext cx="2620141" cy="255657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Slide Number Placeholder 3">
            <a:extLst>
              <a:ext uri="{FF2B5EF4-FFF2-40B4-BE49-F238E27FC236}">
                <a16:creationId xmlns:a16="http://schemas.microsoft.com/office/drawing/2014/main" id="{96231757-5917-41E5-920C-91A5F74D8B3F}"/>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0A6EB807-924F-40AA-B333-01EE6FD5ACB2}" type="slidenum">
              <a:rPr lang="en-US" sz="1100">
                <a:solidFill>
                  <a:srgbClr val="FFFFFF"/>
                </a:solidFill>
              </a:rPr>
              <a:pPr>
                <a:spcAft>
                  <a:spcPts val="600"/>
                </a:spcAft>
              </a:pPr>
              <a:t>16</a:t>
            </a:fld>
            <a:endParaRPr lang="en-US" sz="1100">
              <a:solidFill>
                <a:srgbClr val="FFFFFF"/>
              </a:solidFill>
            </a:endParaRPr>
          </a:p>
        </p:txBody>
      </p:sp>
    </p:spTree>
    <p:extLst>
      <p:ext uri="{BB962C8B-B14F-4D97-AF65-F5344CB8AC3E}">
        <p14:creationId xmlns:p14="http://schemas.microsoft.com/office/powerpoint/2010/main" val="294035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6F46-1E7E-41D7-A718-8C0DCB2BEA88}"/>
              </a:ext>
            </a:extLst>
          </p:cNvPr>
          <p:cNvSpPr>
            <a:spLocks noGrp="1"/>
          </p:cNvSpPr>
          <p:nvPr>
            <p:ph type="title"/>
          </p:nvPr>
        </p:nvSpPr>
        <p:spPr/>
        <p:txBody>
          <a:bodyPr/>
          <a:lstStyle/>
          <a:p>
            <a:r>
              <a:rPr lang="en-US"/>
              <a:t>Intellectual Merit</a:t>
            </a:r>
          </a:p>
        </p:txBody>
      </p:sp>
      <p:sp>
        <p:nvSpPr>
          <p:cNvPr id="3" name="Content Placeholder 2">
            <a:extLst>
              <a:ext uri="{FF2B5EF4-FFF2-40B4-BE49-F238E27FC236}">
                <a16:creationId xmlns:a16="http://schemas.microsoft.com/office/drawing/2014/main" id="{74BAB4F1-B786-4A07-893D-EEDC74D78E9A}"/>
              </a:ext>
            </a:extLst>
          </p:cNvPr>
          <p:cNvSpPr>
            <a:spLocks noGrp="1"/>
          </p:cNvSpPr>
          <p:nvPr>
            <p:ph idx="1"/>
          </p:nvPr>
        </p:nvSpPr>
        <p:spPr/>
        <p:txBody>
          <a:bodyPr>
            <a:normAutofit fontScale="85000" lnSpcReduction="20000"/>
          </a:bodyPr>
          <a:lstStyle/>
          <a:p>
            <a:r>
              <a:rPr lang="en-US"/>
              <a:t>The Intellectual Merit criterion encompasses the potential to advance knowledge</a:t>
            </a:r>
          </a:p>
          <a:p>
            <a:endParaRPr lang="en-US"/>
          </a:p>
          <a:p>
            <a:r>
              <a:rPr lang="en-US"/>
              <a:t>What is the potential for the proposed activity to advance knowledge and understanding within its own field or across different fields?</a:t>
            </a:r>
          </a:p>
          <a:p>
            <a:r>
              <a:rPr lang="en-US"/>
              <a:t>To what extent do the proposed activities suggest and explore creative, original, or potentially transformative concepts?</a:t>
            </a:r>
          </a:p>
          <a:p>
            <a:r>
              <a:rPr lang="en-US"/>
              <a:t>Is the plan for carrying out the proposed activities well-reasoned, well-organized, and based on a sound rationale? Does the plan incorporate a mechanism to assess success?</a:t>
            </a:r>
          </a:p>
          <a:p>
            <a:r>
              <a:rPr lang="en-US"/>
              <a:t>How well qualified is the individual, team, or organization to conduct the proposed activities?</a:t>
            </a:r>
          </a:p>
          <a:p>
            <a:r>
              <a:rPr lang="en-US"/>
              <a:t>Are there adequate resources available to the PI (either at the home organization or through collaborations) to carry out the proposed activities?</a:t>
            </a:r>
          </a:p>
        </p:txBody>
      </p:sp>
      <p:sp>
        <p:nvSpPr>
          <p:cNvPr id="4" name="Slide Number Placeholder 3">
            <a:extLst>
              <a:ext uri="{FF2B5EF4-FFF2-40B4-BE49-F238E27FC236}">
                <a16:creationId xmlns:a16="http://schemas.microsoft.com/office/drawing/2014/main" id="{414445D8-8905-41DA-9DD0-EF968B143BEC}"/>
              </a:ext>
            </a:extLst>
          </p:cNvPr>
          <p:cNvSpPr>
            <a:spLocks noGrp="1"/>
          </p:cNvSpPr>
          <p:nvPr>
            <p:ph type="sldNum" sz="quarter" idx="12"/>
          </p:nvPr>
        </p:nvSpPr>
        <p:spPr/>
        <p:txBody>
          <a:bodyPr/>
          <a:lstStyle/>
          <a:p>
            <a:fld id="{0A6EB807-924F-40AA-B333-01EE6FD5ACB2}" type="slidenum">
              <a:rPr lang="en-US" smtClean="0"/>
              <a:t>17</a:t>
            </a:fld>
            <a:endParaRPr lang="en-US"/>
          </a:p>
        </p:txBody>
      </p:sp>
      <p:pic>
        <p:nvPicPr>
          <p:cNvPr id="7" name="Picture 6" descr="National Science Foundation logo">
            <a:extLst>
              <a:ext uri="{FF2B5EF4-FFF2-40B4-BE49-F238E27FC236}">
                <a16:creationId xmlns:a16="http://schemas.microsoft.com/office/drawing/2014/main" id="{E24737A5-1A15-48A0-B7BC-476FAD9CBCDA}"/>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61888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6B207-1FA8-441E-B699-6584CA24FA52}"/>
              </a:ext>
            </a:extLst>
          </p:cNvPr>
          <p:cNvSpPr>
            <a:spLocks noGrp="1"/>
          </p:cNvSpPr>
          <p:nvPr>
            <p:ph type="title"/>
          </p:nvPr>
        </p:nvSpPr>
        <p:spPr/>
        <p:txBody>
          <a:bodyPr/>
          <a:lstStyle/>
          <a:p>
            <a:r>
              <a:rPr lang="en-US"/>
              <a:t>Broader Impacts</a:t>
            </a:r>
          </a:p>
        </p:txBody>
      </p:sp>
      <p:sp>
        <p:nvSpPr>
          <p:cNvPr id="3" name="Content Placeholder 2">
            <a:extLst>
              <a:ext uri="{FF2B5EF4-FFF2-40B4-BE49-F238E27FC236}">
                <a16:creationId xmlns:a16="http://schemas.microsoft.com/office/drawing/2014/main" id="{7C72FD59-27B3-4953-B206-805079135875}"/>
              </a:ext>
            </a:extLst>
          </p:cNvPr>
          <p:cNvSpPr>
            <a:spLocks noGrp="1"/>
          </p:cNvSpPr>
          <p:nvPr>
            <p:ph idx="1"/>
          </p:nvPr>
        </p:nvSpPr>
        <p:spPr/>
        <p:txBody>
          <a:bodyPr>
            <a:normAutofit fontScale="77500" lnSpcReduction="20000"/>
          </a:bodyPr>
          <a:lstStyle/>
          <a:p>
            <a:r>
              <a:rPr lang="en-US"/>
              <a:t>The Broader Impacts criterion encompasses the potential to benefit society and contribute to the achievement of specific, desired societal outcomes</a:t>
            </a:r>
          </a:p>
          <a:p>
            <a:endParaRPr lang="en-US"/>
          </a:p>
          <a:p>
            <a:r>
              <a:rPr lang="en-US"/>
              <a:t>What is the potential for the proposed activity to benefit society or advance desired societal outcomes?</a:t>
            </a:r>
          </a:p>
          <a:p>
            <a:r>
              <a:rPr lang="en-US"/>
              <a:t>To what extent do the proposed activities suggest and explore creative, original, or potentially transformative concepts?</a:t>
            </a:r>
          </a:p>
          <a:p>
            <a:r>
              <a:rPr lang="en-US"/>
              <a:t>Is the plan for carrying out the proposed activities well-reasoned, well-organized, and based on a sound rationale? Does the plan incorporate a mechanism to assess success?</a:t>
            </a:r>
          </a:p>
          <a:p>
            <a:r>
              <a:rPr lang="en-US"/>
              <a:t>How well qualified is the individual, team, or organization to conduct the proposed activities?</a:t>
            </a:r>
          </a:p>
          <a:p>
            <a:r>
              <a:rPr lang="en-US"/>
              <a:t>Are there adequate resources available to the PI (either at the home organization or through collaborations) to carry out the proposed activities?</a:t>
            </a:r>
          </a:p>
          <a:p>
            <a:endParaRPr lang="en-US"/>
          </a:p>
        </p:txBody>
      </p:sp>
      <p:sp>
        <p:nvSpPr>
          <p:cNvPr id="4" name="Slide Number Placeholder 3">
            <a:extLst>
              <a:ext uri="{FF2B5EF4-FFF2-40B4-BE49-F238E27FC236}">
                <a16:creationId xmlns:a16="http://schemas.microsoft.com/office/drawing/2014/main" id="{95F3917A-9F4E-4DF8-958B-AF3F6F15F403}"/>
              </a:ext>
            </a:extLst>
          </p:cNvPr>
          <p:cNvSpPr>
            <a:spLocks noGrp="1"/>
          </p:cNvSpPr>
          <p:nvPr>
            <p:ph type="sldNum" sz="quarter" idx="12"/>
          </p:nvPr>
        </p:nvSpPr>
        <p:spPr/>
        <p:txBody>
          <a:bodyPr/>
          <a:lstStyle/>
          <a:p>
            <a:fld id="{0A6EB807-924F-40AA-B333-01EE6FD5ACB2}" type="slidenum">
              <a:rPr lang="en-US" smtClean="0"/>
              <a:t>18</a:t>
            </a:fld>
            <a:endParaRPr lang="en-US"/>
          </a:p>
        </p:txBody>
      </p:sp>
      <p:pic>
        <p:nvPicPr>
          <p:cNvPr id="5" name="Picture 4" descr="National Science Foundation logo">
            <a:extLst>
              <a:ext uri="{FF2B5EF4-FFF2-40B4-BE49-F238E27FC236}">
                <a16:creationId xmlns:a16="http://schemas.microsoft.com/office/drawing/2014/main" id="{E36801DD-FBB6-4266-8AEB-3448F3F21A6C}"/>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875296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628B-2BA8-4241-85AB-AF0770C91ABE}"/>
              </a:ext>
            </a:extLst>
          </p:cNvPr>
          <p:cNvSpPr>
            <a:spLocks noGrp="1"/>
          </p:cNvSpPr>
          <p:nvPr>
            <p:ph type="title"/>
          </p:nvPr>
        </p:nvSpPr>
        <p:spPr>
          <a:xfrm>
            <a:off x="338138" y="365125"/>
            <a:ext cx="11325224" cy="1325563"/>
          </a:xfrm>
        </p:spPr>
        <p:txBody>
          <a:bodyPr>
            <a:normAutofit/>
          </a:bodyPr>
          <a:lstStyle/>
          <a:p>
            <a:r>
              <a:rPr lang="en-US" sz="4000" dirty="0"/>
              <a:t>Solicitation Specific Review Criteria: </a:t>
            </a:r>
            <a:br>
              <a:rPr lang="en-US" sz="4000" dirty="0"/>
            </a:br>
            <a:r>
              <a:rPr lang="en-US" sz="4000" dirty="0"/>
              <a:t>Planning Category</a:t>
            </a:r>
            <a:endParaRPr lang="en-US" sz="4000" dirty="0">
              <a:cs typeface="Calibri Light"/>
            </a:endParaRPr>
          </a:p>
        </p:txBody>
      </p:sp>
      <p:sp>
        <p:nvSpPr>
          <p:cNvPr id="3" name="Content Placeholder 2">
            <a:extLst>
              <a:ext uri="{FF2B5EF4-FFF2-40B4-BE49-F238E27FC236}">
                <a16:creationId xmlns:a16="http://schemas.microsoft.com/office/drawing/2014/main" id="{CB3C3393-3041-4747-AF70-6968E118FF72}"/>
              </a:ext>
            </a:extLst>
          </p:cNvPr>
          <p:cNvSpPr>
            <a:spLocks noGrp="1"/>
          </p:cNvSpPr>
          <p:nvPr>
            <p:ph idx="1"/>
          </p:nvPr>
        </p:nvSpPr>
        <p:spPr/>
        <p:txBody>
          <a:bodyPr vert="horz" lIns="91440" tIns="45720" rIns="91440" bIns="45720" rtlCol="0" anchor="t">
            <a:normAutofit fontScale="92500" lnSpcReduction="20000"/>
          </a:bodyPr>
          <a:lstStyle/>
          <a:p>
            <a:endParaRPr lang="en-US" dirty="0"/>
          </a:p>
          <a:p>
            <a:r>
              <a:rPr lang="en-US" dirty="0"/>
              <a:t>Soundness of planning process and activities</a:t>
            </a:r>
            <a:endParaRPr lang="en-US" dirty="0">
              <a:cs typeface="Calibri"/>
            </a:endParaRPr>
          </a:p>
          <a:p>
            <a:r>
              <a:rPr lang="en-US" dirty="0"/>
              <a:t>Compelling new CISE research and education opportunities due to infrastructure</a:t>
            </a:r>
            <a:endParaRPr lang="en-US" dirty="0">
              <a:cs typeface="Calibri" panose="020F0502020204030204"/>
            </a:endParaRPr>
          </a:p>
          <a:p>
            <a:r>
              <a:rPr lang="en-US" dirty="0"/>
              <a:t>Fit with CISE core disciplines</a:t>
            </a:r>
            <a:endParaRPr lang="en-US" dirty="0">
              <a:cs typeface="Calibri"/>
            </a:endParaRPr>
          </a:p>
          <a:p>
            <a:r>
              <a:rPr lang="en-US" dirty="0"/>
              <a:t>Evidence of community need as well as impending community involvement</a:t>
            </a:r>
            <a:endParaRPr lang="en-US" dirty="0">
              <a:cs typeface="Calibri" panose="020F0502020204030204"/>
            </a:endParaRPr>
          </a:p>
          <a:p>
            <a:r>
              <a:rPr lang="en-US" dirty="0"/>
              <a:t>For the Planning-M category, will this infrastructure be of national importance, and does it address the goals of the mid-scale research infrastructure program?</a:t>
            </a:r>
          </a:p>
          <a:p>
            <a:r>
              <a:rPr lang="en-US" dirty="0"/>
              <a:t>Project management plan soundness</a:t>
            </a:r>
            <a:endParaRPr lang="en-US" dirty="0">
              <a:cs typeface="Calibri"/>
            </a:endParaRPr>
          </a:p>
          <a:p>
            <a:r>
              <a:rPr lang="en-US" dirty="0"/>
              <a:t>Adequate metrics to document the success of the infrastructure</a:t>
            </a:r>
            <a:endParaRPr lang="en-US" dirty="0">
              <a:cs typeface="Calibri"/>
            </a:endParaRPr>
          </a:p>
        </p:txBody>
      </p:sp>
      <p:sp>
        <p:nvSpPr>
          <p:cNvPr id="4" name="Slide Number Placeholder 3">
            <a:extLst>
              <a:ext uri="{FF2B5EF4-FFF2-40B4-BE49-F238E27FC236}">
                <a16:creationId xmlns:a16="http://schemas.microsoft.com/office/drawing/2014/main" id="{933B0423-0EDA-4E85-AB31-B8537A239C42}"/>
              </a:ext>
            </a:extLst>
          </p:cNvPr>
          <p:cNvSpPr>
            <a:spLocks noGrp="1"/>
          </p:cNvSpPr>
          <p:nvPr>
            <p:ph type="sldNum" sz="quarter" idx="12"/>
          </p:nvPr>
        </p:nvSpPr>
        <p:spPr/>
        <p:txBody>
          <a:bodyPr/>
          <a:lstStyle/>
          <a:p>
            <a:fld id="{0A6EB807-924F-40AA-B333-01EE6FD5ACB2}" type="slidenum">
              <a:rPr lang="en-US" smtClean="0"/>
              <a:t>19</a:t>
            </a:fld>
            <a:endParaRPr lang="en-US"/>
          </a:p>
        </p:txBody>
      </p:sp>
      <p:pic>
        <p:nvPicPr>
          <p:cNvPr id="5" name="Picture 4" descr="National Science Foundation logo">
            <a:extLst>
              <a:ext uri="{FF2B5EF4-FFF2-40B4-BE49-F238E27FC236}">
                <a16:creationId xmlns:a16="http://schemas.microsoft.com/office/drawing/2014/main" id="{768BD9F7-74EA-44AD-92C6-90C05E324D5E}"/>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51432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9CEB-4440-4F5D-8840-31E25809034C}"/>
              </a:ext>
            </a:extLst>
          </p:cNvPr>
          <p:cNvSpPr>
            <a:spLocks noGrp="1"/>
          </p:cNvSpPr>
          <p:nvPr>
            <p:ph type="title"/>
          </p:nvPr>
        </p:nvSpPr>
        <p:spPr>
          <a:xfrm>
            <a:off x="838200" y="67468"/>
            <a:ext cx="10515600" cy="1325563"/>
          </a:xfrm>
        </p:spPr>
        <p:txBody>
          <a:bodyPr/>
          <a:lstStyle/>
          <a:p>
            <a:r>
              <a:rPr lang="en-US"/>
              <a:t>Program Directors</a:t>
            </a:r>
          </a:p>
        </p:txBody>
      </p:sp>
      <p:sp>
        <p:nvSpPr>
          <p:cNvPr id="3" name="Content Placeholder 2">
            <a:extLst>
              <a:ext uri="{FF2B5EF4-FFF2-40B4-BE49-F238E27FC236}">
                <a16:creationId xmlns:a16="http://schemas.microsoft.com/office/drawing/2014/main" id="{CEAC2155-04A0-495A-AE06-231077F34094}"/>
              </a:ext>
            </a:extLst>
          </p:cNvPr>
          <p:cNvSpPr>
            <a:spLocks noGrp="1"/>
          </p:cNvSpPr>
          <p:nvPr>
            <p:ph idx="1"/>
          </p:nvPr>
        </p:nvSpPr>
        <p:spPr>
          <a:xfrm>
            <a:off x="838200" y="1381125"/>
            <a:ext cx="10515600" cy="5181600"/>
          </a:xfrm>
        </p:spPr>
        <p:txBody>
          <a:bodyPr>
            <a:normAutofit/>
          </a:bodyPr>
          <a:lstStyle/>
          <a:p>
            <a:r>
              <a:rPr lang="en-US" dirty="0"/>
              <a:t>Mimi McClure (CNS)</a:t>
            </a:r>
          </a:p>
          <a:p>
            <a:r>
              <a:rPr lang="en-US" dirty="0"/>
              <a:t>Tatiana Korelsky (IIS)</a:t>
            </a:r>
          </a:p>
          <a:p>
            <a:r>
              <a:rPr lang="en-US" dirty="0"/>
              <a:t>Damian </a:t>
            </a:r>
            <a:r>
              <a:rPr lang="en-US" dirty="0" err="1"/>
              <a:t>Dechev</a:t>
            </a:r>
            <a:r>
              <a:rPr lang="en-US" dirty="0"/>
              <a:t> (CCF)</a:t>
            </a:r>
          </a:p>
          <a:p>
            <a:r>
              <a:rPr lang="en-US" dirty="0"/>
              <a:t>Deep Medhi (CNS)</a:t>
            </a:r>
          </a:p>
        </p:txBody>
      </p:sp>
      <p:sp>
        <p:nvSpPr>
          <p:cNvPr id="4" name="Slide Number Placeholder 3">
            <a:extLst>
              <a:ext uri="{FF2B5EF4-FFF2-40B4-BE49-F238E27FC236}">
                <a16:creationId xmlns:a16="http://schemas.microsoft.com/office/drawing/2014/main" id="{E9761201-8E16-4BA0-B67E-84076AE324D3}"/>
              </a:ext>
            </a:extLst>
          </p:cNvPr>
          <p:cNvSpPr>
            <a:spLocks noGrp="1"/>
          </p:cNvSpPr>
          <p:nvPr>
            <p:ph type="sldNum" sz="quarter" idx="12"/>
          </p:nvPr>
        </p:nvSpPr>
        <p:spPr/>
        <p:txBody>
          <a:bodyPr/>
          <a:lstStyle/>
          <a:p>
            <a:fld id="{0A6EB807-924F-40AA-B333-01EE6FD5ACB2}" type="slidenum">
              <a:rPr lang="en-US" smtClean="0"/>
              <a:t>2</a:t>
            </a:fld>
            <a:endParaRPr lang="en-US"/>
          </a:p>
        </p:txBody>
      </p:sp>
      <p:pic>
        <p:nvPicPr>
          <p:cNvPr id="5" name="Picture 4" descr="National Science Foundation logo">
            <a:extLst>
              <a:ext uri="{FF2B5EF4-FFF2-40B4-BE49-F238E27FC236}">
                <a16:creationId xmlns:a16="http://schemas.microsoft.com/office/drawing/2014/main" id="{A6ECF836-16BB-45F8-8263-0E2266AB9F30}"/>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569153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628B-2BA8-4241-85AB-AF0770C91ABE}"/>
              </a:ext>
            </a:extLst>
          </p:cNvPr>
          <p:cNvSpPr>
            <a:spLocks noGrp="1"/>
          </p:cNvSpPr>
          <p:nvPr>
            <p:ph type="title"/>
          </p:nvPr>
        </p:nvSpPr>
        <p:spPr>
          <a:xfrm>
            <a:off x="322263" y="365125"/>
            <a:ext cx="11539537" cy="1325563"/>
          </a:xfrm>
        </p:spPr>
        <p:txBody>
          <a:bodyPr>
            <a:normAutofit/>
          </a:bodyPr>
          <a:lstStyle/>
          <a:p>
            <a:r>
              <a:rPr lang="en-US" dirty="0"/>
              <a:t>Solicitation Specific Review Criteria:</a:t>
            </a:r>
            <a:br>
              <a:rPr lang="en-US" dirty="0">
                <a:cs typeface="Calibri Light"/>
              </a:rPr>
            </a:br>
            <a:r>
              <a:rPr lang="en-US" dirty="0"/>
              <a:t>Medium (New) Category</a:t>
            </a:r>
          </a:p>
        </p:txBody>
      </p:sp>
      <p:sp>
        <p:nvSpPr>
          <p:cNvPr id="3" name="Content Placeholder 2">
            <a:extLst>
              <a:ext uri="{FF2B5EF4-FFF2-40B4-BE49-F238E27FC236}">
                <a16:creationId xmlns:a16="http://schemas.microsoft.com/office/drawing/2014/main" id="{CB3C3393-3041-4747-AF70-6968E118FF72}"/>
              </a:ext>
            </a:extLst>
          </p:cNvPr>
          <p:cNvSpPr>
            <a:spLocks noGrp="1"/>
          </p:cNvSpPr>
          <p:nvPr>
            <p:ph idx="1"/>
          </p:nvPr>
        </p:nvSpPr>
        <p:spPr>
          <a:xfrm>
            <a:off x="838200" y="1380182"/>
            <a:ext cx="10515600" cy="5189293"/>
          </a:xfrm>
        </p:spPr>
        <p:txBody>
          <a:bodyPr vert="horz" lIns="91440" tIns="45720" rIns="91440" bIns="45720" rtlCol="0" anchor="t">
            <a:normAutofit fontScale="92500"/>
          </a:bodyPr>
          <a:lstStyle/>
          <a:p>
            <a:endParaRPr lang="en-US" dirty="0"/>
          </a:p>
          <a:p>
            <a:r>
              <a:rPr lang="en-US" dirty="0"/>
              <a:t>Is the infrastructure essential for the research agenda to move forward?</a:t>
            </a:r>
            <a:endParaRPr lang="en-US">
              <a:cs typeface="Calibri"/>
            </a:endParaRPr>
          </a:p>
          <a:p>
            <a:r>
              <a:rPr lang="en-US" dirty="0"/>
              <a:t>Soundness of plan for an integrated set of user services and tools</a:t>
            </a:r>
            <a:endParaRPr lang="en-US" dirty="0">
              <a:cs typeface="Calibri" panose="020F0502020204030204"/>
            </a:endParaRPr>
          </a:p>
          <a:p>
            <a:r>
              <a:rPr lang="en-US" dirty="0">
                <a:ea typeface="+mn-lt"/>
                <a:cs typeface="+mn-lt"/>
              </a:rPr>
              <a:t>Fit with CISE core disciplines</a:t>
            </a:r>
          </a:p>
          <a:p>
            <a:r>
              <a:rPr lang="en-US" dirty="0"/>
              <a:t>Newness of infrastructure or differentiation from existing infrastructure</a:t>
            </a:r>
            <a:endParaRPr lang="en-US">
              <a:cs typeface="Calibri" panose="020F0502020204030204"/>
            </a:endParaRPr>
          </a:p>
          <a:p>
            <a:r>
              <a:rPr lang="en-US" dirty="0"/>
              <a:t>Project team preparedness to develop, operate, and provide service and support</a:t>
            </a:r>
            <a:endParaRPr lang="en-US" dirty="0">
              <a:cs typeface="Calibri" panose="020F0502020204030204"/>
            </a:endParaRPr>
          </a:p>
          <a:p>
            <a:r>
              <a:rPr lang="en-US" dirty="0">
                <a:ea typeface="+mn-lt"/>
                <a:cs typeface="+mn-lt"/>
              </a:rPr>
              <a:t>Project management plan soundness</a:t>
            </a:r>
            <a:endParaRPr lang="en-US"/>
          </a:p>
          <a:p>
            <a:r>
              <a:rPr lang="en-US" dirty="0"/>
              <a:t>Plans for community involvement in development and future use</a:t>
            </a:r>
            <a:endParaRPr lang="en-US">
              <a:cs typeface="Calibri" panose="020F0502020204030204"/>
            </a:endParaRPr>
          </a:p>
          <a:p>
            <a:r>
              <a:rPr lang="en-US" dirty="0"/>
              <a:t>Quality of community outreach plans</a:t>
            </a:r>
            <a:endParaRPr lang="en-US" dirty="0">
              <a:cs typeface="Calibri" panose="020F0502020204030204"/>
            </a:endParaRPr>
          </a:p>
          <a:p>
            <a:r>
              <a:rPr lang="en-US" dirty="0">
                <a:ea typeface="+mn-lt"/>
                <a:cs typeface="+mn-lt"/>
              </a:rPr>
              <a:t>Adequate metrics to document the success of the infrastructure</a:t>
            </a:r>
          </a:p>
          <a:p>
            <a:endParaRPr lang="en-US" dirty="0">
              <a:cs typeface="Calibri"/>
            </a:endParaRPr>
          </a:p>
        </p:txBody>
      </p:sp>
      <p:sp>
        <p:nvSpPr>
          <p:cNvPr id="4" name="Slide Number Placeholder 3">
            <a:extLst>
              <a:ext uri="{FF2B5EF4-FFF2-40B4-BE49-F238E27FC236}">
                <a16:creationId xmlns:a16="http://schemas.microsoft.com/office/drawing/2014/main" id="{933B0423-0EDA-4E85-AB31-B8537A239C42}"/>
              </a:ext>
            </a:extLst>
          </p:cNvPr>
          <p:cNvSpPr>
            <a:spLocks noGrp="1"/>
          </p:cNvSpPr>
          <p:nvPr>
            <p:ph type="sldNum" sz="quarter" idx="12"/>
          </p:nvPr>
        </p:nvSpPr>
        <p:spPr/>
        <p:txBody>
          <a:bodyPr/>
          <a:lstStyle/>
          <a:p>
            <a:fld id="{0A6EB807-924F-40AA-B333-01EE6FD5ACB2}" type="slidenum">
              <a:rPr lang="en-US" smtClean="0"/>
              <a:t>20</a:t>
            </a:fld>
            <a:endParaRPr lang="en-US"/>
          </a:p>
        </p:txBody>
      </p:sp>
      <p:pic>
        <p:nvPicPr>
          <p:cNvPr id="5" name="Picture 4" descr="National Science Foundation logo">
            <a:extLst>
              <a:ext uri="{FF2B5EF4-FFF2-40B4-BE49-F238E27FC236}">
                <a16:creationId xmlns:a16="http://schemas.microsoft.com/office/drawing/2014/main" id="{768BD9F7-74EA-44AD-92C6-90C05E324D5E}"/>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6800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628B-2BA8-4241-85AB-AF0770C91ABE}"/>
              </a:ext>
            </a:extLst>
          </p:cNvPr>
          <p:cNvSpPr>
            <a:spLocks noGrp="1"/>
          </p:cNvSpPr>
          <p:nvPr>
            <p:ph type="title"/>
          </p:nvPr>
        </p:nvSpPr>
        <p:spPr/>
        <p:txBody>
          <a:bodyPr/>
          <a:lstStyle/>
          <a:p>
            <a:r>
              <a:rPr lang="en-US" dirty="0"/>
              <a:t>Solicitation Specific Review Criteria:</a:t>
            </a:r>
            <a:br>
              <a:rPr lang="en-US" dirty="0">
                <a:cs typeface="Calibri Light"/>
              </a:rPr>
            </a:br>
            <a:r>
              <a:rPr lang="en-US" dirty="0"/>
              <a:t>Medium (ENS) Category</a:t>
            </a:r>
          </a:p>
        </p:txBody>
      </p:sp>
      <p:sp>
        <p:nvSpPr>
          <p:cNvPr id="3" name="Content Placeholder 2">
            <a:extLst>
              <a:ext uri="{FF2B5EF4-FFF2-40B4-BE49-F238E27FC236}">
                <a16:creationId xmlns:a16="http://schemas.microsoft.com/office/drawing/2014/main" id="{CB3C3393-3041-4747-AF70-6968E118FF72}"/>
              </a:ext>
            </a:extLst>
          </p:cNvPr>
          <p:cNvSpPr>
            <a:spLocks noGrp="1"/>
          </p:cNvSpPr>
          <p:nvPr>
            <p:ph idx="1"/>
          </p:nvPr>
        </p:nvSpPr>
        <p:spPr>
          <a:xfrm>
            <a:off x="544513" y="2067433"/>
            <a:ext cx="11333162" cy="4654042"/>
          </a:xfrm>
        </p:spPr>
        <p:txBody>
          <a:bodyPr vert="horz" lIns="91440" tIns="45720" rIns="91440" bIns="45720" rtlCol="0" anchor="t">
            <a:normAutofit/>
          </a:bodyPr>
          <a:lstStyle/>
          <a:p>
            <a:r>
              <a:rPr lang="en-US" sz="2000" dirty="0"/>
              <a:t>Benefit and need of proposed enhancements</a:t>
            </a:r>
            <a:endParaRPr lang="en-US" sz="2000">
              <a:cs typeface="Calibri"/>
            </a:endParaRPr>
          </a:p>
          <a:p>
            <a:r>
              <a:rPr lang="en-US" sz="2000" dirty="0"/>
              <a:t>Has compelling new research and education opportunities come from the infrastructure?</a:t>
            </a:r>
            <a:endParaRPr lang="en-US" sz="2000" dirty="0">
              <a:cs typeface="Calibri"/>
            </a:endParaRPr>
          </a:p>
          <a:p>
            <a:r>
              <a:rPr lang="en-US" sz="2000" dirty="0"/>
              <a:t>Fit with CISE core disciplines</a:t>
            </a:r>
            <a:endParaRPr lang="en-US" sz="2000" dirty="0">
              <a:ea typeface="+mn-lt"/>
              <a:cs typeface="+mn-lt"/>
            </a:endParaRPr>
          </a:p>
          <a:p>
            <a:r>
              <a:rPr lang="en-US" sz="2000" dirty="0">
                <a:ea typeface="+mn-lt"/>
                <a:cs typeface="+mn-lt"/>
              </a:rPr>
              <a:t>Project team preparedness to develop, operate, and provide service and support</a:t>
            </a:r>
          </a:p>
          <a:p>
            <a:r>
              <a:rPr lang="en-US" sz="2000" dirty="0"/>
              <a:t>Project management plan soundness</a:t>
            </a:r>
            <a:endParaRPr lang="en-US" sz="2000" dirty="0">
              <a:ea typeface="+mn-lt"/>
              <a:cs typeface="+mn-lt"/>
            </a:endParaRPr>
          </a:p>
          <a:p>
            <a:r>
              <a:rPr lang="en-US" sz="2000" dirty="0"/>
              <a:t>Track record with the infrastructure</a:t>
            </a:r>
            <a:endParaRPr lang="en-US" sz="2000" dirty="0">
              <a:cs typeface="Calibri"/>
            </a:endParaRPr>
          </a:p>
          <a:p>
            <a:r>
              <a:rPr lang="en-US" sz="2000" dirty="0"/>
              <a:t>Long-term sustainability plans</a:t>
            </a:r>
            <a:endParaRPr lang="en-US" sz="2000">
              <a:cs typeface="Calibri"/>
            </a:endParaRPr>
          </a:p>
          <a:p>
            <a:r>
              <a:rPr lang="en-US" sz="2000" dirty="0"/>
              <a:t>Community Advisory Board plan soundness</a:t>
            </a:r>
            <a:endParaRPr lang="en-US" sz="2000">
              <a:cs typeface="Calibri"/>
            </a:endParaRPr>
          </a:p>
          <a:p>
            <a:r>
              <a:rPr lang="en-US" sz="2000" dirty="0"/>
              <a:t>Adequate metrics to document the success of the infrastructure</a:t>
            </a:r>
            <a:endParaRPr lang="en-US" sz="2000">
              <a:cs typeface="Calibri"/>
            </a:endParaRPr>
          </a:p>
        </p:txBody>
      </p:sp>
      <p:sp>
        <p:nvSpPr>
          <p:cNvPr id="4" name="Slide Number Placeholder 3">
            <a:extLst>
              <a:ext uri="{FF2B5EF4-FFF2-40B4-BE49-F238E27FC236}">
                <a16:creationId xmlns:a16="http://schemas.microsoft.com/office/drawing/2014/main" id="{933B0423-0EDA-4E85-AB31-B8537A239C42}"/>
              </a:ext>
            </a:extLst>
          </p:cNvPr>
          <p:cNvSpPr>
            <a:spLocks noGrp="1"/>
          </p:cNvSpPr>
          <p:nvPr>
            <p:ph type="sldNum" sz="quarter" idx="12"/>
          </p:nvPr>
        </p:nvSpPr>
        <p:spPr/>
        <p:txBody>
          <a:bodyPr/>
          <a:lstStyle/>
          <a:p>
            <a:fld id="{0A6EB807-924F-40AA-B333-01EE6FD5ACB2}" type="slidenum">
              <a:rPr lang="en-US" smtClean="0"/>
              <a:t>21</a:t>
            </a:fld>
            <a:endParaRPr lang="en-US"/>
          </a:p>
        </p:txBody>
      </p:sp>
      <p:pic>
        <p:nvPicPr>
          <p:cNvPr id="5" name="Picture 4" descr="National Science Foundation logo">
            <a:extLst>
              <a:ext uri="{FF2B5EF4-FFF2-40B4-BE49-F238E27FC236}">
                <a16:creationId xmlns:a16="http://schemas.microsoft.com/office/drawing/2014/main" id="{768BD9F7-74EA-44AD-92C6-90C05E324D5E}"/>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46387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628B-2BA8-4241-85AB-AF0770C91ABE}"/>
              </a:ext>
            </a:extLst>
          </p:cNvPr>
          <p:cNvSpPr>
            <a:spLocks noGrp="1"/>
          </p:cNvSpPr>
          <p:nvPr>
            <p:ph type="title"/>
          </p:nvPr>
        </p:nvSpPr>
        <p:spPr/>
        <p:txBody>
          <a:bodyPr/>
          <a:lstStyle/>
          <a:p>
            <a:r>
              <a:rPr lang="en-US" dirty="0"/>
              <a:t>Solicitation Specific Review Criteria:</a:t>
            </a:r>
            <a:br>
              <a:rPr lang="en-US" dirty="0"/>
            </a:br>
            <a:r>
              <a:rPr lang="en-US" dirty="0"/>
              <a:t> Grand Category</a:t>
            </a:r>
          </a:p>
        </p:txBody>
      </p:sp>
      <p:sp>
        <p:nvSpPr>
          <p:cNvPr id="3" name="Content Placeholder 2">
            <a:extLst>
              <a:ext uri="{FF2B5EF4-FFF2-40B4-BE49-F238E27FC236}">
                <a16:creationId xmlns:a16="http://schemas.microsoft.com/office/drawing/2014/main" id="{CB3C3393-3041-4747-AF70-6968E118FF72}"/>
              </a:ext>
            </a:extLst>
          </p:cNvPr>
          <p:cNvSpPr>
            <a:spLocks noGrp="1"/>
          </p:cNvSpPr>
          <p:nvPr>
            <p:ph idx="1"/>
          </p:nvPr>
        </p:nvSpPr>
        <p:spPr>
          <a:xfrm>
            <a:off x="838200" y="1942946"/>
            <a:ext cx="10515600" cy="4778529"/>
          </a:xfrm>
        </p:spPr>
        <p:txBody>
          <a:bodyPr vert="horz" lIns="91440" tIns="45720" rIns="91440" bIns="45720" rtlCol="0" anchor="t">
            <a:normAutofit/>
          </a:bodyPr>
          <a:lstStyle/>
          <a:p>
            <a:r>
              <a:rPr lang="en-US" sz="1800" dirty="0"/>
              <a:t>Innovative and bold vision and that could lead to advancing CISE research frontiers</a:t>
            </a:r>
            <a:endParaRPr lang="en-US" sz="1800">
              <a:cs typeface="Calibri"/>
            </a:endParaRPr>
          </a:p>
          <a:p>
            <a:r>
              <a:rPr lang="en-US" sz="1800" dirty="0">
                <a:ea typeface="+mn-lt"/>
                <a:cs typeface="+mn-lt"/>
              </a:rPr>
              <a:t>Fit with CISE core disciplines</a:t>
            </a:r>
          </a:p>
          <a:p>
            <a:r>
              <a:rPr lang="en-US" sz="1800" dirty="0"/>
              <a:t>Robustness of infrastructure plan and accompanying services, tools, and resources</a:t>
            </a:r>
            <a:endParaRPr lang="en-US" sz="1800">
              <a:cs typeface="Calibri"/>
            </a:endParaRPr>
          </a:p>
          <a:p>
            <a:r>
              <a:rPr lang="en-US" sz="1800" dirty="0">
                <a:ea typeface="+mn-lt"/>
                <a:cs typeface="+mn-lt"/>
              </a:rPr>
              <a:t>Project team preparedness to develop, operate, and provide service and support</a:t>
            </a:r>
          </a:p>
          <a:p>
            <a:r>
              <a:rPr lang="en-US" sz="1800" dirty="0">
                <a:ea typeface="+mn-lt"/>
                <a:cs typeface="+mn-lt"/>
              </a:rPr>
              <a:t>Quality of community outreach plans</a:t>
            </a:r>
          </a:p>
          <a:p>
            <a:r>
              <a:rPr lang="en-US" sz="1800" dirty="0">
                <a:ea typeface="+mn-lt"/>
                <a:cs typeface="+mn-lt"/>
              </a:rPr>
              <a:t>Newness of infrastructure or differentiation from existing infrastructure</a:t>
            </a:r>
          </a:p>
          <a:p>
            <a:r>
              <a:rPr lang="en-US" sz="1800" dirty="0"/>
              <a:t>Project management plan soundness</a:t>
            </a:r>
            <a:endParaRPr lang="en-US" sz="1800" dirty="0">
              <a:ea typeface="+mn-lt"/>
              <a:cs typeface="+mn-lt"/>
            </a:endParaRPr>
          </a:p>
          <a:p>
            <a:r>
              <a:rPr lang="en-US" sz="1800" dirty="0"/>
              <a:t>For projects involving enhancements to existing community research infrastructure: </a:t>
            </a:r>
            <a:r>
              <a:rPr lang="en-US" sz="1800" dirty="0">
                <a:ea typeface="+mn-lt"/>
                <a:cs typeface="+mn-lt"/>
              </a:rPr>
              <a:t>Track record with the infrastructure</a:t>
            </a:r>
          </a:p>
          <a:p>
            <a:r>
              <a:rPr lang="en-US" sz="1800" dirty="0">
                <a:ea typeface="+mn-lt"/>
                <a:cs typeface="+mn-lt"/>
              </a:rPr>
              <a:t>Long-term sustainability plans</a:t>
            </a:r>
            <a:endParaRPr lang="en-US" sz="1800">
              <a:cs typeface="Calibri"/>
            </a:endParaRPr>
          </a:p>
          <a:p>
            <a:r>
              <a:rPr lang="en-US" sz="1800" dirty="0">
                <a:ea typeface="+mn-lt"/>
                <a:cs typeface="+mn-lt"/>
              </a:rPr>
              <a:t>Community Advisory Board plan soundness</a:t>
            </a:r>
          </a:p>
          <a:p>
            <a:r>
              <a:rPr lang="en-US" sz="1800" dirty="0">
                <a:ea typeface="+mn-lt"/>
                <a:cs typeface="+mn-lt"/>
              </a:rPr>
              <a:t>Adequate metrics to document the success of the infrastructure</a:t>
            </a:r>
          </a:p>
        </p:txBody>
      </p:sp>
      <p:sp>
        <p:nvSpPr>
          <p:cNvPr id="4" name="Slide Number Placeholder 3">
            <a:extLst>
              <a:ext uri="{FF2B5EF4-FFF2-40B4-BE49-F238E27FC236}">
                <a16:creationId xmlns:a16="http://schemas.microsoft.com/office/drawing/2014/main" id="{933B0423-0EDA-4E85-AB31-B8537A239C42}"/>
              </a:ext>
            </a:extLst>
          </p:cNvPr>
          <p:cNvSpPr>
            <a:spLocks noGrp="1"/>
          </p:cNvSpPr>
          <p:nvPr>
            <p:ph type="sldNum" sz="quarter" idx="12"/>
          </p:nvPr>
        </p:nvSpPr>
        <p:spPr/>
        <p:txBody>
          <a:bodyPr/>
          <a:lstStyle/>
          <a:p>
            <a:fld id="{0A6EB807-924F-40AA-B333-01EE6FD5ACB2}" type="slidenum">
              <a:rPr lang="en-US" smtClean="0"/>
              <a:t>22</a:t>
            </a:fld>
            <a:endParaRPr lang="en-US"/>
          </a:p>
        </p:txBody>
      </p:sp>
      <p:pic>
        <p:nvPicPr>
          <p:cNvPr id="5" name="Picture 4" descr="National Science Foundation logo">
            <a:extLst>
              <a:ext uri="{FF2B5EF4-FFF2-40B4-BE49-F238E27FC236}">
                <a16:creationId xmlns:a16="http://schemas.microsoft.com/office/drawing/2014/main" id="{768BD9F7-74EA-44AD-92C6-90C05E324D5E}"/>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12848"/>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77481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2ED7B-3485-46A3-8A75-30566C995296}"/>
              </a:ext>
            </a:extLst>
          </p:cNvPr>
          <p:cNvSpPr>
            <a:spLocks noGrp="1"/>
          </p:cNvSpPr>
          <p:nvPr>
            <p:ph type="title"/>
          </p:nvPr>
        </p:nvSpPr>
        <p:spPr>
          <a:xfrm>
            <a:off x="783772" y="1146412"/>
            <a:ext cx="9255968" cy="2402006"/>
          </a:xfrm>
        </p:spPr>
        <p:txBody>
          <a:bodyPr vert="horz" lIns="91440" tIns="45720" rIns="91440" bIns="45720" rtlCol="0" anchor="b">
            <a:normAutofit/>
          </a:bodyPr>
          <a:lstStyle/>
          <a:p>
            <a:r>
              <a:rPr lang="en-US" sz="4800" kern="1200" dirty="0">
                <a:solidFill>
                  <a:schemeClr val="tx1"/>
                </a:solidFill>
                <a:latin typeface="+mj-lt"/>
                <a:ea typeface="+mj-ea"/>
                <a:cs typeface="+mj-cs"/>
              </a:rPr>
              <a:t>Additional Information</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F10336-CAD0-45C3-8FA5-096D23AC7E4C}"/>
              </a:ext>
              <a:ext uri="{C183D7F6-B498-43B3-948B-1728B52AA6E4}">
                <adec:decorative xmlns:adec="http://schemas.microsoft.com/office/drawing/2017/decorative" val="1"/>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pic>
        <p:nvPicPr>
          <p:cNvPr id="11" name="Picture 10" descr="National Science Foundation logo">
            <a:extLst>
              <a:ext uri="{FF2B5EF4-FFF2-40B4-BE49-F238E27FC236}">
                <a16:creationId xmlns:a16="http://schemas.microsoft.com/office/drawing/2014/main" id="{23D17BC0-7E81-490C-92AF-057EEE8435D3}"/>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8966721" y="3097954"/>
            <a:ext cx="2620141" cy="255657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Slide Number Placeholder 3">
            <a:extLst>
              <a:ext uri="{FF2B5EF4-FFF2-40B4-BE49-F238E27FC236}">
                <a16:creationId xmlns:a16="http://schemas.microsoft.com/office/drawing/2014/main" id="{96231757-5917-41E5-920C-91A5F74D8B3F}"/>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0A6EB807-924F-40AA-B333-01EE6FD5ACB2}" type="slidenum">
              <a:rPr lang="en-US" sz="1100">
                <a:solidFill>
                  <a:srgbClr val="FFFFFF"/>
                </a:solidFill>
              </a:rPr>
              <a:pPr>
                <a:spcAft>
                  <a:spcPts val="600"/>
                </a:spcAft>
              </a:pPr>
              <a:t>23</a:t>
            </a:fld>
            <a:endParaRPr lang="en-US" sz="1100">
              <a:solidFill>
                <a:srgbClr val="FFFFFF"/>
              </a:solidFill>
            </a:endParaRPr>
          </a:p>
        </p:txBody>
      </p:sp>
    </p:spTree>
    <p:extLst>
      <p:ext uri="{BB962C8B-B14F-4D97-AF65-F5344CB8AC3E}">
        <p14:creationId xmlns:p14="http://schemas.microsoft.com/office/powerpoint/2010/main" val="237814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940B-C315-4D1F-A755-577A1F3BC151}"/>
              </a:ext>
            </a:extLst>
          </p:cNvPr>
          <p:cNvSpPr>
            <a:spLocks noGrp="1"/>
          </p:cNvSpPr>
          <p:nvPr>
            <p:ph type="title"/>
          </p:nvPr>
        </p:nvSpPr>
        <p:spPr/>
        <p:txBody>
          <a:bodyPr/>
          <a:lstStyle/>
          <a:p>
            <a:r>
              <a:rPr lang="en-US"/>
              <a:t>Supplementary Documents</a:t>
            </a:r>
          </a:p>
        </p:txBody>
      </p:sp>
      <p:sp>
        <p:nvSpPr>
          <p:cNvPr id="3" name="Content Placeholder 2">
            <a:extLst>
              <a:ext uri="{FF2B5EF4-FFF2-40B4-BE49-F238E27FC236}">
                <a16:creationId xmlns:a16="http://schemas.microsoft.com/office/drawing/2014/main" id="{BCD776F5-5190-4EB1-9253-9D062BEE1C03}"/>
              </a:ext>
            </a:extLst>
          </p:cNvPr>
          <p:cNvSpPr>
            <a:spLocks noGrp="1"/>
          </p:cNvSpPr>
          <p:nvPr>
            <p:ph idx="1"/>
          </p:nvPr>
        </p:nvSpPr>
        <p:spPr/>
        <p:txBody>
          <a:bodyPr vert="horz" lIns="91440" tIns="45720" rIns="91440" bIns="45720" rtlCol="0" anchor="t">
            <a:normAutofit/>
          </a:bodyPr>
          <a:lstStyle/>
          <a:p>
            <a:r>
              <a:rPr lang="en-US" dirty="0"/>
              <a:t>Project roles and responsibilities (required)</a:t>
            </a:r>
          </a:p>
          <a:p>
            <a:r>
              <a:rPr lang="en-US" dirty="0"/>
              <a:t>List of individuals providing letters of collaboration (required)</a:t>
            </a:r>
          </a:p>
          <a:p>
            <a:r>
              <a:rPr lang="en-US" dirty="0"/>
              <a:t>Community outreach documentation (required)</a:t>
            </a:r>
          </a:p>
          <a:p>
            <a:r>
              <a:rPr lang="en-US" dirty="0"/>
              <a:t>Data management plan (required)</a:t>
            </a:r>
          </a:p>
          <a:p>
            <a:r>
              <a:rPr lang="en-US" dirty="0"/>
              <a:t>Letters of collaboration (details later)</a:t>
            </a:r>
            <a:endParaRPr lang="en-US" dirty="0">
              <a:cs typeface="Calibri"/>
            </a:endParaRPr>
          </a:p>
          <a:p>
            <a:r>
              <a:rPr lang="en-US" dirty="0"/>
              <a:t>A Supplementary Document identifying:</a:t>
            </a:r>
          </a:p>
          <a:p>
            <a:pPr lvl="1"/>
            <a:r>
              <a:rPr lang="en-US" dirty="0"/>
              <a:t>Budget items for operational expenses </a:t>
            </a:r>
          </a:p>
          <a:p>
            <a:pPr lvl="1"/>
            <a:r>
              <a:rPr lang="en-US" dirty="0"/>
              <a:t>Budget items related to community outreach </a:t>
            </a:r>
          </a:p>
          <a:p>
            <a:pPr lvl="1"/>
            <a:r>
              <a:rPr lang="en-US" dirty="0"/>
              <a:t>(must be included for New Medium proposals and New Grand proposals)</a:t>
            </a:r>
          </a:p>
        </p:txBody>
      </p:sp>
      <p:sp>
        <p:nvSpPr>
          <p:cNvPr id="4" name="Slide Number Placeholder 3">
            <a:extLst>
              <a:ext uri="{FF2B5EF4-FFF2-40B4-BE49-F238E27FC236}">
                <a16:creationId xmlns:a16="http://schemas.microsoft.com/office/drawing/2014/main" id="{AE66B8DC-2174-4BC6-8422-2CB3996C8E1D}"/>
              </a:ext>
            </a:extLst>
          </p:cNvPr>
          <p:cNvSpPr>
            <a:spLocks noGrp="1"/>
          </p:cNvSpPr>
          <p:nvPr>
            <p:ph type="sldNum" sz="quarter" idx="12"/>
          </p:nvPr>
        </p:nvSpPr>
        <p:spPr/>
        <p:txBody>
          <a:bodyPr/>
          <a:lstStyle/>
          <a:p>
            <a:fld id="{0A6EB807-924F-40AA-B333-01EE6FD5ACB2}" type="slidenum">
              <a:rPr lang="en-US" smtClean="0"/>
              <a:t>24</a:t>
            </a:fld>
            <a:endParaRPr lang="en-US"/>
          </a:p>
        </p:txBody>
      </p:sp>
      <p:pic>
        <p:nvPicPr>
          <p:cNvPr id="5" name="Picture 4" descr="National Science Foundation logo">
            <a:extLst>
              <a:ext uri="{FF2B5EF4-FFF2-40B4-BE49-F238E27FC236}">
                <a16:creationId xmlns:a16="http://schemas.microsoft.com/office/drawing/2014/main" id="{B2F25EBE-CF86-4C64-9338-2DCC81A62B9D}"/>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23727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E796-A753-4128-807F-A2B47211EE2A}"/>
              </a:ext>
            </a:extLst>
          </p:cNvPr>
          <p:cNvSpPr>
            <a:spLocks noGrp="1"/>
          </p:cNvSpPr>
          <p:nvPr>
            <p:ph type="title"/>
          </p:nvPr>
        </p:nvSpPr>
        <p:spPr/>
        <p:txBody>
          <a:bodyPr/>
          <a:lstStyle/>
          <a:p>
            <a:r>
              <a:rPr lang="en-US" dirty="0">
                <a:cs typeface="Calibri Light"/>
              </a:rPr>
              <a:t>Letter of Collaboration</a:t>
            </a:r>
            <a:endParaRPr lang="en-US" dirty="0"/>
          </a:p>
        </p:txBody>
      </p:sp>
      <p:sp>
        <p:nvSpPr>
          <p:cNvPr id="3" name="Content Placeholder 2">
            <a:extLst>
              <a:ext uri="{FF2B5EF4-FFF2-40B4-BE49-F238E27FC236}">
                <a16:creationId xmlns:a16="http://schemas.microsoft.com/office/drawing/2014/main" id="{EF5EF420-8945-4062-8C23-0A6E3F2E7073}"/>
              </a:ext>
            </a:extLst>
          </p:cNvPr>
          <p:cNvSpPr>
            <a:spLocks noGrp="1"/>
          </p:cNvSpPr>
          <p:nvPr>
            <p:ph idx="1"/>
          </p:nvPr>
        </p:nvSpPr>
        <p:spPr/>
        <p:txBody>
          <a:bodyPr vert="horz" lIns="91440" tIns="45720" rIns="91440" bIns="45720" rtlCol="0" anchor="t">
            <a:normAutofit/>
          </a:bodyPr>
          <a:lstStyle/>
          <a:p>
            <a:r>
              <a:rPr lang="en-US" dirty="0">
                <a:cs typeface="Calibri"/>
              </a:rPr>
              <a:t>Explicitly state intent to collaborate and nature of collaboration</a:t>
            </a:r>
          </a:p>
          <a:p>
            <a:r>
              <a:rPr lang="en-US" dirty="0">
                <a:cs typeface="Calibri"/>
              </a:rPr>
              <a:t>Must be on </a:t>
            </a:r>
            <a:r>
              <a:rPr lang="en-US" dirty="0">
                <a:ea typeface="+mn-lt"/>
                <a:cs typeface="+mn-lt"/>
              </a:rPr>
              <a:t>organization's letterhead and be signed by the appropriate organizational representative</a:t>
            </a:r>
            <a:endParaRPr lang="en-US" dirty="0">
              <a:cs typeface="Calibri"/>
            </a:endParaRPr>
          </a:p>
          <a:p>
            <a:r>
              <a:rPr lang="en-US" dirty="0">
                <a:ea typeface="+mn-lt"/>
                <a:cs typeface="+mn-lt"/>
              </a:rPr>
              <a:t>Letters are not needed from organizations submitting linked collaborative proposals</a:t>
            </a:r>
            <a:endParaRPr lang="en-US" dirty="0">
              <a:cs typeface="Calibri"/>
            </a:endParaRPr>
          </a:p>
          <a:p>
            <a:r>
              <a:rPr lang="en-US" dirty="0">
                <a:ea typeface="+mn-lt"/>
                <a:cs typeface="+mn-lt"/>
              </a:rPr>
              <a:t>Should be no longer than one page</a:t>
            </a:r>
            <a:endParaRPr lang="en-US" dirty="0">
              <a:cs typeface="Calibri"/>
            </a:endParaRPr>
          </a:p>
          <a:p>
            <a:r>
              <a:rPr lang="en-US" dirty="0">
                <a:ea typeface="+mn-lt"/>
                <a:cs typeface="+mn-lt"/>
              </a:rPr>
              <a:t>Letters of Collaboration should have the collaboration details and should not simply contain only the collaboration letter template found in the PAPPG</a:t>
            </a:r>
            <a:endParaRPr lang="en-US" dirty="0">
              <a:cs typeface="Calibri"/>
            </a:endParaRPr>
          </a:p>
          <a:p>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3424A1BD-AA60-40DC-AE96-7A826341BBF5}"/>
              </a:ext>
            </a:extLst>
          </p:cNvPr>
          <p:cNvSpPr>
            <a:spLocks noGrp="1"/>
          </p:cNvSpPr>
          <p:nvPr>
            <p:ph type="sldNum" sz="quarter" idx="12"/>
          </p:nvPr>
        </p:nvSpPr>
        <p:spPr/>
        <p:txBody>
          <a:bodyPr/>
          <a:lstStyle/>
          <a:p>
            <a:fld id="{0A6EB807-924F-40AA-B333-01EE6FD5ACB2}" type="slidenum">
              <a:rPr lang="en-US" smtClean="0"/>
              <a:t>25</a:t>
            </a:fld>
            <a:endParaRPr lang="en-US"/>
          </a:p>
        </p:txBody>
      </p:sp>
      <p:pic>
        <p:nvPicPr>
          <p:cNvPr id="6" name="Picture 5" descr="National Science Foundation logo">
            <a:extLst>
              <a:ext uri="{FF2B5EF4-FFF2-40B4-BE49-F238E27FC236}">
                <a16:creationId xmlns:a16="http://schemas.microsoft.com/office/drawing/2014/main" id="{39C5EB29-1FD3-4FA8-975B-07A7C37957B0}"/>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086352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2F8D-8A2C-4C90-8009-BE6BC9AB805B}"/>
              </a:ext>
            </a:extLst>
          </p:cNvPr>
          <p:cNvSpPr>
            <a:spLocks noGrp="1"/>
          </p:cNvSpPr>
          <p:nvPr>
            <p:ph type="title"/>
          </p:nvPr>
        </p:nvSpPr>
        <p:spPr/>
        <p:txBody>
          <a:bodyPr/>
          <a:lstStyle/>
          <a:p>
            <a:r>
              <a:rPr lang="en-US" dirty="0">
                <a:cs typeface="Calibri Light"/>
              </a:rPr>
              <a:t>Community Advisory Board</a:t>
            </a:r>
            <a:endParaRPr lang="en-US" dirty="0"/>
          </a:p>
        </p:txBody>
      </p:sp>
      <p:sp>
        <p:nvSpPr>
          <p:cNvPr id="3" name="Content Placeholder 2">
            <a:extLst>
              <a:ext uri="{FF2B5EF4-FFF2-40B4-BE49-F238E27FC236}">
                <a16:creationId xmlns:a16="http://schemas.microsoft.com/office/drawing/2014/main" id="{1DB6537E-61C5-457C-ACAD-9414FE30EB75}"/>
              </a:ext>
            </a:extLst>
          </p:cNvPr>
          <p:cNvSpPr>
            <a:spLocks noGrp="1"/>
          </p:cNvSpPr>
          <p:nvPr>
            <p:ph idx="1"/>
          </p:nvPr>
        </p:nvSpPr>
        <p:spPr/>
        <p:txBody>
          <a:bodyPr vert="horz" lIns="91440" tIns="45720" rIns="91440" bIns="45720" rtlCol="0" anchor="t">
            <a:normAutofit/>
          </a:bodyPr>
          <a:lstStyle/>
          <a:p>
            <a:r>
              <a:rPr lang="en-US" dirty="0">
                <a:cs typeface="Calibri"/>
              </a:rPr>
              <a:t>Must include provision in Medium (New) and Grand (New) proposals</a:t>
            </a:r>
          </a:p>
          <a:p>
            <a:r>
              <a:rPr lang="en-US" dirty="0">
                <a:cs typeface="Calibri"/>
              </a:rPr>
              <a:t>Helps guide the development and future directions of the infrastructure</a:t>
            </a:r>
          </a:p>
          <a:p>
            <a:r>
              <a:rPr lang="en-US" dirty="0">
                <a:cs typeface="Calibri"/>
              </a:rPr>
              <a:t>Should plan to assemble one and describe the structure and role</a:t>
            </a:r>
            <a:endParaRPr lang="en-US" dirty="0"/>
          </a:p>
          <a:p>
            <a:r>
              <a:rPr lang="en-US" dirty="0">
                <a:cs typeface="Calibri"/>
              </a:rPr>
              <a:t>Do NOT name potential members in proposal</a:t>
            </a:r>
          </a:p>
          <a:p>
            <a:r>
              <a:rPr lang="en-US" dirty="0">
                <a:cs typeface="Calibri"/>
              </a:rPr>
              <a:t>Do NOT approach potential members during proposal process</a:t>
            </a:r>
          </a:p>
        </p:txBody>
      </p:sp>
      <p:sp>
        <p:nvSpPr>
          <p:cNvPr id="4" name="Slide Number Placeholder 3">
            <a:extLst>
              <a:ext uri="{FF2B5EF4-FFF2-40B4-BE49-F238E27FC236}">
                <a16:creationId xmlns:a16="http://schemas.microsoft.com/office/drawing/2014/main" id="{D40DD5B1-39BA-4A33-866C-2BC977708709}"/>
              </a:ext>
            </a:extLst>
          </p:cNvPr>
          <p:cNvSpPr>
            <a:spLocks noGrp="1"/>
          </p:cNvSpPr>
          <p:nvPr>
            <p:ph type="sldNum" sz="quarter" idx="12"/>
          </p:nvPr>
        </p:nvSpPr>
        <p:spPr/>
        <p:txBody>
          <a:bodyPr/>
          <a:lstStyle/>
          <a:p>
            <a:fld id="{0A6EB807-924F-40AA-B333-01EE6FD5ACB2}" type="slidenum">
              <a:rPr lang="en-US" smtClean="0"/>
              <a:t>26</a:t>
            </a:fld>
            <a:endParaRPr lang="en-US"/>
          </a:p>
        </p:txBody>
      </p:sp>
      <p:pic>
        <p:nvPicPr>
          <p:cNvPr id="6" name="Picture 5" descr="National Science Foundation logo">
            <a:extLst>
              <a:ext uri="{FF2B5EF4-FFF2-40B4-BE49-F238E27FC236}">
                <a16:creationId xmlns:a16="http://schemas.microsoft.com/office/drawing/2014/main" id="{A456026B-25FF-4039-9471-0F49F4219EF8}"/>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470204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90A37-67BF-4EEC-909A-499B015D2D2B}"/>
              </a:ext>
            </a:extLst>
          </p:cNvPr>
          <p:cNvSpPr>
            <a:spLocks noGrp="1"/>
          </p:cNvSpPr>
          <p:nvPr>
            <p:ph type="title"/>
          </p:nvPr>
        </p:nvSpPr>
        <p:spPr/>
        <p:txBody>
          <a:bodyPr/>
          <a:lstStyle/>
          <a:p>
            <a:r>
              <a:rPr lang="en-US" dirty="0"/>
              <a:t>CCRI-VO</a:t>
            </a:r>
          </a:p>
        </p:txBody>
      </p:sp>
      <p:sp>
        <p:nvSpPr>
          <p:cNvPr id="3" name="Content Placeholder 2">
            <a:extLst>
              <a:ext uri="{FF2B5EF4-FFF2-40B4-BE49-F238E27FC236}">
                <a16:creationId xmlns:a16="http://schemas.microsoft.com/office/drawing/2014/main" id="{B4798710-FF49-4AB1-A1CD-98999916AB95}"/>
              </a:ext>
            </a:extLst>
          </p:cNvPr>
          <p:cNvSpPr>
            <a:spLocks noGrp="1"/>
          </p:cNvSpPr>
          <p:nvPr>
            <p:ph idx="1"/>
          </p:nvPr>
        </p:nvSpPr>
        <p:spPr/>
        <p:txBody>
          <a:bodyPr/>
          <a:lstStyle/>
          <a:p>
            <a:r>
              <a:rPr lang="en-US" dirty="0">
                <a:hlinkClick r:id="rId2"/>
              </a:rPr>
              <a:t>https://www.ccrivo.org/</a:t>
            </a:r>
            <a:endParaRPr lang="en-US" dirty="0"/>
          </a:p>
          <a:p>
            <a:r>
              <a:rPr lang="en-US" dirty="0"/>
              <a:t>All projects supported by the CCRI program must participate in the CCRI Virtual Organization (CCRI-VO)</a:t>
            </a:r>
          </a:p>
          <a:p>
            <a:r>
              <a:rPr lang="en-US" dirty="0"/>
              <a:t>Provides leadership and resources to the CCRI award community</a:t>
            </a:r>
          </a:p>
          <a:p>
            <a:r>
              <a:rPr lang="en-US" dirty="0"/>
              <a:t>Informs the broader CISE research community about CCRI community infrastructure resources available for use in their research</a:t>
            </a:r>
          </a:p>
        </p:txBody>
      </p:sp>
      <p:sp>
        <p:nvSpPr>
          <p:cNvPr id="4" name="Slide Number Placeholder 3">
            <a:extLst>
              <a:ext uri="{FF2B5EF4-FFF2-40B4-BE49-F238E27FC236}">
                <a16:creationId xmlns:a16="http://schemas.microsoft.com/office/drawing/2014/main" id="{021F782F-FFC2-490E-803E-D9E71BCDCB88}"/>
              </a:ext>
            </a:extLst>
          </p:cNvPr>
          <p:cNvSpPr>
            <a:spLocks noGrp="1"/>
          </p:cNvSpPr>
          <p:nvPr>
            <p:ph type="sldNum" sz="quarter" idx="12"/>
          </p:nvPr>
        </p:nvSpPr>
        <p:spPr/>
        <p:txBody>
          <a:bodyPr/>
          <a:lstStyle/>
          <a:p>
            <a:fld id="{0A6EB807-924F-40AA-B333-01EE6FD5ACB2}" type="slidenum">
              <a:rPr lang="en-US" smtClean="0"/>
              <a:t>27</a:t>
            </a:fld>
            <a:endParaRPr lang="en-US"/>
          </a:p>
        </p:txBody>
      </p:sp>
      <p:pic>
        <p:nvPicPr>
          <p:cNvPr id="6" name="Picture 5" descr="National Science Foundation logo">
            <a:extLst>
              <a:ext uri="{FF2B5EF4-FFF2-40B4-BE49-F238E27FC236}">
                <a16:creationId xmlns:a16="http://schemas.microsoft.com/office/drawing/2014/main" id="{B081CC0F-9121-4D4C-BB05-B1440546A51D}"/>
              </a:ext>
            </a:extLst>
          </p:cNvPr>
          <p:cNvPicPr>
            <a:picLocks noChangeAspect="1"/>
          </p:cNvPicPr>
          <p:nvPr/>
        </p:nvPicPr>
        <p:blipFill rotWithShape="1">
          <a:blip r:embed="rId3">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909911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D74ED5-8D73-40E3-87DF-8A9360CFAC6B}"/>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7200" b="1" kern="1200">
                <a:solidFill>
                  <a:schemeClr val="tx1"/>
                </a:solidFill>
                <a:latin typeface="+mj-lt"/>
                <a:ea typeface="+mj-ea"/>
                <a:cs typeface="+mj-cs"/>
              </a:rPr>
              <a:t>Questions</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National Science Foundation logo">
            <a:extLst>
              <a:ext uri="{FF2B5EF4-FFF2-40B4-BE49-F238E27FC236}">
                <a16:creationId xmlns:a16="http://schemas.microsoft.com/office/drawing/2014/main" id="{05DA25A9-7FCC-46FC-AF0F-0D677986493B}"/>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8966721" y="3097954"/>
            <a:ext cx="2620141" cy="255657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Slide Number Placeholder 3">
            <a:extLst>
              <a:ext uri="{FF2B5EF4-FFF2-40B4-BE49-F238E27FC236}">
                <a16:creationId xmlns:a16="http://schemas.microsoft.com/office/drawing/2014/main" id="{0AAB9B3E-577F-4EB2-B17E-23F755B3F97E}"/>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0A6EB807-924F-40AA-B333-01EE6FD5ACB2}" type="slidenum">
              <a:rPr lang="en-US" sz="1100">
                <a:solidFill>
                  <a:srgbClr val="FFFFFF"/>
                </a:solidFill>
              </a:rPr>
              <a:pPr>
                <a:spcAft>
                  <a:spcPts val="600"/>
                </a:spcAft>
              </a:pPr>
              <a:t>28</a:t>
            </a:fld>
            <a:endParaRPr lang="en-US" sz="1100">
              <a:solidFill>
                <a:srgbClr val="FFFFFF"/>
              </a:solidFill>
            </a:endParaRPr>
          </a:p>
        </p:txBody>
      </p:sp>
    </p:spTree>
    <p:extLst>
      <p:ext uri="{BB962C8B-B14F-4D97-AF65-F5344CB8AC3E}">
        <p14:creationId xmlns:p14="http://schemas.microsoft.com/office/powerpoint/2010/main" val="113426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2ED7B-3485-46A3-8A75-30566C995296}"/>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dirty="0">
                <a:solidFill>
                  <a:schemeClr val="tx1"/>
                </a:solidFill>
                <a:latin typeface="+mj-lt"/>
                <a:ea typeface="+mj-ea"/>
                <a:cs typeface="+mj-cs"/>
              </a:rPr>
              <a:t>Overview of the CCRI Program</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F10336-CAD0-45C3-8FA5-096D23AC7E4C}"/>
              </a:ext>
              <a:ext uri="{C183D7F6-B498-43B3-948B-1728B52AA6E4}">
                <adec:decorative xmlns:adec="http://schemas.microsoft.com/office/drawing/2017/decorative" val="1"/>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pic>
        <p:nvPicPr>
          <p:cNvPr id="5" name="Picture 4" descr="National Science Foundation logo">
            <a:extLst>
              <a:ext uri="{FF2B5EF4-FFF2-40B4-BE49-F238E27FC236}">
                <a16:creationId xmlns:a16="http://schemas.microsoft.com/office/drawing/2014/main" id="{532B3216-5790-4B7C-9FB8-0A2390834D4E}"/>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8966721" y="3097954"/>
            <a:ext cx="2620141" cy="255657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Slide Number Placeholder 3">
            <a:extLst>
              <a:ext uri="{FF2B5EF4-FFF2-40B4-BE49-F238E27FC236}">
                <a16:creationId xmlns:a16="http://schemas.microsoft.com/office/drawing/2014/main" id="{96231757-5917-41E5-920C-91A5F74D8B3F}"/>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0A6EB807-924F-40AA-B333-01EE6FD5ACB2}" type="slidenum">
              <a:rPr lang="en-US" sz="1100">
                <a:solidFill>
                  <a:srgbClr val="FFFFFF"/>
                </a:solidFill>
              </a:rPr>
              <a:pPr>
                <a:spcAft>
                  <a:spcPts val="600"/>
                </a:spcAft>
              </a:pPr>
              <a:t>3</a:t>
            </a:fld>
            <a:endParaRPr lang="en-US" sz="1100">
              <a:solidFill>
                <a:srgbClr val="FFFFFF"/>
              </a:solidFill>
            </a:endParaRPr>
          </a:p>
        </p:txBody>
      </p:sp>
    </p:spTree>
    <p:extLst>
      <p:ext uri="{BB962C8B-B14F-4D97-AF65-F5344CB8AC3E}">
        <p14:creationId xmlns:p14="http://schemas.microsoft.com/office/powerpoint/2010/main" val="2659214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2E4B-FBF2-4469-8EA6-E65EE4BDF761}"/>
              </a:ext>
            </a:extLst>
          </p:cNvPr>
          <p:cNvSpPr>
            <a:spLocks noGrp="1"/>
          </p:cNvSpPr>
          <p:nvPr>
            <p:ph type="title"/>
          </p:nvPr>
        </p:nvSpPr>
        <p:spPr>
          <a:xfrm>
            <a:off x="360028" y="136525"/>
            <a:ext cx="10515600" cy="1325563"/>
          </a:xfrm>
        </p:spPr>
        <p:txBody>
          <a:bodyPr/>
          <a:lstStyle/>
          <a:p>
            <a:r>
              <a:rPr lang="en-US"/>
              <a:t>Synopsis</a:t>
            </a:r>
          </a:p>
        </p:txBody>
      </p:sp>
      <p:sp>
        <p:nvSpPr>
          <p:cNvPr id="3" name="Content Placeholder 2">
            <a:extLst>
              <a:ext uri="{FF2B5EF4-FFF2-40B4-BE49-F238E27FC236}">
                <a16:creationId xmlns:a16="http://schemas.microsoft.com/office/drawing/2014/main" id="{EC1EE46A-E8C7-4FE0-929C-124633AF603A}"/>
              </a:ext>
            </a:extLst>
          </p:cNvPr>
          <p:cNvSpPr>
            <a:spLocks noGrp="1"/>
          </p:cNvSpPr>
          <p:nvPr>
            <p:ph idx="1"/>
          </p:nvPr>
        </p:nvSpPr>
        <p:spPr>
          <a:xfrm>
            <a:off x="520117" y="1333850"/>
            <a:ext cx="10972800" cy="5387625"/>
          </a:xfrm>
        </p:spPr>
        <p:txBody>
          <a:bodyPr vert="horz" lIns="91440" tIns="45720" rIns="91440" bIns="45720" rtlCol="0" anchor="t">
            <a:normAutofit lnSpcReduction="10000"/>
          </a:bodyPr>
          <a:lstStyle/>
          <a:p>
            <a:r>
              <a:rPr lang="en-US" sz="2000" dirty="0"/>
              <a:t>Funds the creation and enhancement of world-class </a:t>
            </a:r>
            <a:r>
              <a:rPr lang="en-US" sz="2000" b="1" u="sng" dirty="0"/>
              <a:t>community</a:t>
            </a:r>
            <a:r>
              <a:rPr lang="en-US" sz="2000" dirty="0"/>
              <a:t> research infrastructure</a:t>
            </a:r>
          </a:p>
          <a:p>
            <a:r>
              <a:rPr lang="en-US" sz="2000" dirty="0"/>
              <a:t>Funds infrastructure for communities of researchers pursuing focused research agendas in computer and information science and engineering</a:t>
            </a:r>
          </a:p>
          <a:p>
            <a:r>
              <a:rPr lang="en-US" sz="2000" dirty="0"/>
              <a:t>Infrastructure may include equipment, testbeds, software, data repositories, and the creation or curation of data sets needed for CISE research, including benchmark datasets for driving CISE systems and testbeds for verification and measurement purposes</a:t>
            </a:r>
          </a:p>
          <a:p>
            <a:r>
              <a:rPr lang="en-US" sz="2000" dirty="0"/>
              <a:t>Includes developing user services and engagement to attract, nurture, and grow a robust research community</a:t>
            </a:r>
          </a:p>
          <a:p>
            <a:r>
              <a:rPr lang="en-US" sz="2000" dirty="0"/>
              <a:t>Enable advances not possible with existing infrastructure</a:t>
            </a:r>
          </a:p>
          <a:p>
            <a:r>
              <a:rPr lang="en-US" sz="2000" dirty="0"/>
              <a:t>Project Classes</a:t>
            </a:r>
          </a:p>
          <a:p>
            <a:pPr lvl="1"/>
            <a:r>
              <a:rPr lang="en-US" sz="1800" b="1" dirty="0"/>
              <a:t>Planning:</a:t>
            </a:r>
            <a:r>
              <a:rPr lang="en-US" sz="1800" dirty="0"/>
              <a:t> Supports planning efforts to engage research communities to develop new CISE community research infrastructure</a:t>
            </a:r>
          </a:p>
          <a:p>
            <a:pPr lvl="1"/>
            <a:r>
              <a:rPr lang="en-US" sz="1800" b="1" dirty="0"/>
              <a:t>Medium:</a:t>
            </a:r>
            <a:r>
              <a:rPr lang="en-US" sz="1800" dirty="0"/>
              <a:t> Supports the creation or enhancement of CISE community research infrastructure</a:t>
            </a:r>
          </a:p>
          <a:p>
            <a:pPr lvl="1"/>
            <a:r>
              <a:rPr lang="en-US" sz="1800" b="1" dirty="0"/>
              <a:t>Grand:</a:t>
            </a:r>
            <a:r>
              <a:rPr lang="en-US" sz="1800" dirty="0"/>
              <a:t> Supports significant efforts to develop, enhance, or sustain CISE community research infrastructure</a:t>
            </a:r>
          </a:p>
          <a:p>
            <a:pPr fontAlgn="base"/>
            <a:r>
              <a:rPr lang="en-US" sz="2100" dirty="0"/>
              <a:t>Important: this is for requesting </a:t>
            </a:r>
            <a:r>
              <a:rPr lang="en-US" sz="2100" b="1" dirty="0"/>
              <a:t>Community </a:t>
            </a:r>
            <a:r>
              <a:rPr lang="en-US" sz="2100" dirty="0"/>
              <a:t>RI - must be accessible to the community to access &amp; use it. ​</a:t>
            </a:r>
          </a:p>
          <a:p>
            <a:pPr lvl="1" fontAlgn="base"/>
            <a:r>
              <a:rPr lang="en-US" sz="1700" dirty="0"/>
              <a:t>If you’re thinking an RI for your own research, you may request using Major Research Instrumentation (MRI) Track-1 category</a:t>
            </a:r>
          </a:p>
          <a:p>
            <a:endParaRPr lang="en-US" sz="2200" b="1" dirty="0"/>
          </a:p>
        </p:txBody>
      </p:sp>
      <p:sp>
        <p:nvSpPr>
          <p:cNvPr id="4" name="Slide Number Placeholder 3">
            <a:extLst>
              <a:ext uri="{FF2B5EF4-FFF2-40B4-BE49-F238E27FC236}">
                <a16:creationId xmlns:a16="http://schemas.microsoft.com/office/drawing/2014/main" id="{AE823419-237E-4B6A-B422-AFA16C1BA423}"/>
              </a:ext>
            </a:extLst>
          </p:cNvPr>
          <p:cNvSpPr>
            <a:spLocks noGrp="1"/>
          </p:cNvSpPr>
          <p:nvPr>
            <p:ph type="sldNum" sz="quarter" idx="12"/>
          </p:nvPr>
        </p:nvSpPr>
        <p:spPr/>
        <p:txBody>
          <a:bodyPr/>
          <a:lstStyle/>
          <a:p>
            <a:fld id="{0A6EB807-924F-40AA-B333-01EE6FD5ACB2}" type="slidenum">
              <a:rPr lang="en-US" smtClean="0"/>
              <a:t>4</a:t>
            </a:fld>
            <a:endParaRPr lang="en-US"/>
          </a:p>
        </p:txBody>
      </p:sp>
      <p:pic>
        <p:nvPicPr>
          <p:cNvPr id="5" name="Picture 4" descr="National Science Foundation logo">
            <a:extLst>
              <a:ext uri="{FF2B5EF4-FFF2-40B4-BE49-F238E27FC236}">
                <a16:creationId xmlns:a16="http://schemas.microsoft.com/office/drawing/2014/main" id="{6162F1AB-DF8A-420E-A94C-6744AD377FE5}"/>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82683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2E4B-FBF2-4469-8EA6-E65EE4BDF761}"/>
              </a:ext>
            </a:extLst>
          </p:cNvPr>
          <p:cNvSpPr>
            <a:spLocks noGrp="1"/>
          </p:cNvSpPr>
          <p:nvPr>
            <p:ph type="title"/>
          </p:nvPr>
        </p:nvSpPr>
        <p:spPr>
          <a:xfrm>
            <a:off x="360028" y="136525"/>
            <a:ext cx="10515600" cy="1325563"/>
          </a:xfrm>
        </p:spPr>
        <p:txBody>
          <a:bodyPr/>
          <a:lstStyle/>
          <a:p>
            <a:r>
              <a:rPr lang="en-US" dirty="0"/>
              <a:t>Expectations</a:t>
            </a:r>
          </a:p>
        </p:txBody>
      </p:sp>
      <p:sp>
        <p:nvSpPr>
          <p:cNvPr id="3" name="Content Placeholder 2">
            <a:extLst>
              <a:ext uri="{FF2B5EF4-FFF2-40B4-BE49-F238E27FC236}">
                <a16:creationId xmlns:a16="http://schemas.microsoft.com/office/drawing/2014/main" id="{EC1EE46A-E8C7-4FE0-929C-124633AF603A}"/>
              </a:ext>
            </a:extLst>
          </p:cNvPr>
          <p:cNvSpPr>
            <a:spLocks noGrp="1"/>
          </p:cNvSpPr>
          <p:nvPr>
            <p:ph idx="1"/>
          </p:nvPr>
        </p:nvSpPr>
        <p:spPr>
          <a:xfrm>
            <a:off x="520117" y="1333850"/>
            <a:ext cx="10972800" cy="5387625"/>
          </a:xfrm>
        </p:spPr>
        <p:txBody>
          <a:bodyPr>
            <a:normAutofit/>
          </a:bodyPr>
          <a:lstStyle/>
          <a:p>
            <a:r>
              <a:rPr lang="en-US" sz="2400" dirty="0"/>
              <a:t>Provide compelling new research opportunities for a community of CISE researchers that extends beyond the awardee organization(s) </a:t>
            </a:r>
          </a:p>
          <a:p>
            <a:r>
              <a:rPr lang="en-US" sz="2400" dirty="0"/>
              <a:t>Enable unique and compelling research opportunities otherwise inaccessible to the CISE research community</a:t>
            </a:r>
          </a:p>
          <a:p>
            <a:r>
              <a:rPr lang="en-US" sz="2400" dirty="0"/>
              <a:t>Include a vision for future long-term community sustainability and operation</a:t>
            </a:r>
          </a:p>
          <a:p>
            <a:r>
              <a:rPr lang="en-US" sz="2400" dirty="0"/>
              <a:t>Define metrics relevant to the proposal goals and address measurement and evaluation of the infrastructure</a:t>
            </a:r>
          </a:p>
          <a:p>
            <a:r>
              <a:rPr lang="en-US" sz="2400" dirty="0"/>
              <a:t>Provide robust user services and support to the community</a:t>
            </a:r>
          </a:p>
          <a:p>
            <a:endParaRPr lang="en-US" sz="2400" dirty="0"/>
          </a:p>
          <a:p>
            <a:endParaRPr lang="en-US" sz="2400" dirty="0"/>
          </a:p>
        </p:txBody>
      </p:sp>
      <p:sp>
        <p:nvSpPr>
          <p:cNvPr id="4" name="Slide Number Placeholder 3">
            <a:extLst>
              <a:ext uri="{FF2B5EF4-FFF2-40B4-BE49-F238E27FC236}">
                <a16:creationId xmlns:a16="http://schemas.microsoft.com/office/drawing/2014/main" id="{AE823419-237E-4B6A-B422-AFA16C1BA423}"/>
              </a:ext>
            </a:extLst>
          </p:cNvPr>
          <p:cNvSpPr>
            <a:spLocks noGrp="1"/>
          </p:cNvSpPr>
          <p:nvPr>
            <p:ph type="sldNum" sz="quarter" idx="12"/>
          </p:nvPr>
        </p:nvSpPr>
        <p:spPr/>
        <p:txBody>
          <a:bodyPr/>
          <a:lstStyle/>
          <a:p>
            <a:fld id="{0A6EB807-924F-40AA-B333-01EE6FD5ACB2}" type="slidenum">
              <a:rPr lang="en-US" smtClean="0"/>
              <a:t>5</a:t>
            </a:fld>
            <a:endParaRPr lang="en-US"/>
          </a:p>
        </p:txBody>
      </p:sp>
      <p:pic>
        <p:nvPicPr>
          <p:cNvPr id="5" name="Picture 4" descr="National Science Foundation logo">
            <a:extLst>
              <a:ext uri="{FF2B5EF4-FFF2-40B4-BE49-F238E27FC236}">
                <a16:creationId xmlns:a16="http://schemas.microsoft.com/office/drawing/2014/main" id="{6162F1AB-DF8A-420E-A94C-6744AD377FE5}"/>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735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4C74-403C-7862-80EE-1C280BD36C34}"/>
              </a:ext>
            </a:extLst>
          </p:cNvPr>
          <p:cNvSpPr>
            <a:spLocks noGrp="1"/>
          </p:cNvSpPr>
          <p:nvPr>
            <p:ph type="title"/>
          </p:nvPr>
        </p:nvSpPr>
        <p:spPr/>
        <p:txBody>
          <a:bodyPr/>
          <a:lstStyle/>
          <a:p>
            <a:r>
              <a:rPr lang="en-US" dirty="0"/>
              <a:t>CCRI Virtual Organization</a:t>
            </a:r>
          </a:p>
        </p:txBody>
      </p:sp>
      <p:sp>
        <p:nvSpPr>
          <p:cNvPr id="3" name="Content Placeholder 2">
            <a:extLst>
              <a:ext uri="{FF2B5EF4-FFF2-40B4-BE49-F238E27FC236}">
                <a16:creationId xmlns:a16="http://schemas.microsoft.com/office/drawing/2014/main" id="{B66B8499-86F0-5926-3288-E01BF6FD9D55}"/>
              </a:ext>
            </a:extLst>
          </p:cNvPr>
          <p:cNvSpPr>
            <a:spLocks noGrp="1"/>
          </p:cNvSpPr>
          <p:nvPr>
            <p:ph idx="1"/>
          </p:nvPr>
        </p:nvSpPr>
        <p:spPr/>
        <p:txBody>
          <a:bodyPr/>
          <a:lstStyle/>
          <a:p>
            <a:r>
              <a:rPr lang="en-US" dirty="0"/>
              <a:t>Website: </a:t>
            </a:r>
            <a:r>
              <a:rPr lang="en-US" dirty="0">
                <a:hlinkClick r:id="rId2"/>
              </a:rPr>
              <a:t>https://www.ccrivo.org/</a:t>
            </a:r>
            <a:endParaRPr lang="en-US" dirty="0"/>
          </a:p>
          <a:p>
            <a:r>
              <a:rPr lang="en-US" dirty="0"/>
              <a:t>Explore this virtual organization to find resources on what community infrastructures are available, how to use them and more.</a:t>
            </a:r>
          </a:p>
          <a:p>
            <a:r>
              <a:rPr lang="en-US" dirty="0"/>
              <a:t>The site has a filter to select CCRI active awards (soon to include mid-scale research infrastructures): </a:t>
            </a:r>
          </a:p>
          <a:p>
            <a:pPr lvl="1"/>
            <a:r>
              <a:rPr lang="en-US" dirty="0"/>
              <a:t>Infrastructure Type, Research Areas, Institutions</a:t>
            </a:r>
          </a:p>
          <a:p>
            <a:endParaRPr lang="en-US" dirty="0"/>
          </a:p>
        </p:txBody>
      </p:sp>
      <p:pic>
        <p:nvPicPr>
          <p:cNvPr id="8" name="Picture 7" descr="Graphical user interface, text, application, email&#10;&#10;Description automatically generated">
            <a:extLst>
              <a:ext uri="{FF2B5EF4-FFF2-40B4-BE49-F238E27FC236}">
                <a16:creationId xmlns:a16="http://schemas.microsoft.com/office/drawing/2014/main" id="{33E2F5CB-C971-0E23-C50C-99FA6F9FC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732" y="4722853"/>
            <a:ext cx="6672983" cy="1770022"/>
          </a:xfrm>
          <a:prstGeom prst="rect">
            <a:avLst/>
          </a:prstGeom>
        </p:spPr>
      </p:pic>
    </p:spTree>
    <p:extLst>
      <p:ext uri="{BB962C8B-B14F-4D97-AF65-F5344CB8AC3E}">
        <p14:creationId xmlns:p14="http://schemas.microsoft.com/office/powerpoint/2010/main" val="112373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2E4B-FBF2-4469-8EA6-E65EE4BDF761}"/>
              </a:ext>
            </a:extLst>
          </p:cNvPr>
          <p:cNvSpPr>
            <a:spLocks noGrp="1"/>
          </p:cNvSpPr>
          <p:nvPr>
            <p:ph type="title"/>
          </p:nvPr>
        </p:nvSpPr>
        <p:spPr>
          <a:xfrm>
            <a:off x="360028" y="136525"/>
            <a:ext cx="10515600" cy="1325563"/>
          </a:xfrm>
        </p:spPr>
        <p:txBody>
          <a:bodyPr/>
          <a:lstStyle/>
          <a:p>
            <a:r>
              <a:rPr lang="en-US" dirty="0"/>
              <a:t>Revisions from previous solicitation</a:t>
            </a:r>
          </a:p>
        </p:txBody>
      </p:sp>
      <p:sp>
        <p:nvSpPr>
          <p:cNvPr id="3" name="Content Placeholder 2">
            <a:extLst>
              <a:ext uri="{FF2B5EF4-FFF2-40B4-BE49-F238E27FC236}">
                <a16:creationId xmlns:a16="http://schemas.microsoft.com/office/drawing/2014/main" id="{EC1EE46A-E8C7-4FE0-929C-124633AF603A}"/>
              </a:ext>
            </a:extLst>
          </p:cNvPr>
          <p:cNvSpPr>
            <a:spLocks noGrp="1"/>
          </p:cNvSpPr>
          <p:nvPr>
            <p:ph idx="1"/>
          </p:nvPr>
        </p:nvSpPr>
        <p:spPr>
          <a:xfrm>
            <a:off x="520117" y="1333850"/>
            <a:ext cx="10972800" cy="5387625"/>
          </a:xfrm>
        </p:spPr>
        <p:txBody>
          <a:bodyPr vert="horz" lIns="91440" tIns="45720" rIns="91440" bIns="45720" rtlCol="0" anchor="t">
            <a:normAutofit/>
          </a:bodyPr>
          <a:lstStyle/>
          <a:p>
            <a:r>
              <a:rPr lang="en-US" sz="2400" dirty="0">
                <a:cs typeface="Calibri"/>
              </a:rPr>
              <a:t>Additional description of expectations for Letters of Collaboration</a:t>
            </a:r>
          </a:p>
          <a:p>
            <a:r>
              <a:rPr lang="en-US" sz="2400" dirty="0">
                <a:cs typeface="Calibri"/>
              </a:rPr>
              <a:t>Planning-M grant added to prepare for Mid-Scale Research Infrastructure proposals</a:t>
            </a:r>
          </a:p>
          <a:p>
            <a:r>
              <a:rPr lang="en-US" sz="2400" dirty="0">
                <a:cs typeface="Calibri"/>
              </a:rPr>
              <a:t>Clarified expectations for planning proposals</a:t>
            </a:r>
          </a:p>
          <a:p>
            <a:r>
              <a:rPr lang="en-US" sz="2400" dirty="0">
                <a:cs typeface="Calibri"/>
              </a:rPr>
              <a:t>Additional reporting requirements</a:t>
            </a:r>
          </a:p>
          <a:p>
            <a:r>
              <a:rPr lang="en-US" sz="2400" dirty="0">
                <a:cs typeface="Calibri"/>
              </a:rPr>
              <a:t>PI eligibility modified</a:t>
            </a:r>
          </a:p>
          <a:p>
            <a:r>
              <a:rPr lang="en-US" sz="2400" dirty="0">
                <a:cs typeface="Calibri"/>
              </a:rPr>
              <a:t>Letters of Support no longer required</a:t>
            </a:r>
          </a:p>
          <a:p>
            <a:r>
              <a:rPr lang="en-US" sz="2400" dirty="0">
                <a:cs typeface="Calibri"/>
              </a:rPr>
              <a:t>Letters of Intent no longer required</a:t>
            </a:r>
          </a:p>
          <a:p>
            <a:endParaRPr lang="en-US" sz="2400" dirty="0">
              <a:cs typeface="Calibri"/>
            </a:endParaRPr>
          </a:p>
          <a:p>
            <a:endParaRPr lang="en-US" sz="2400" dirty="0">
              <a:cs typeface="Calibri"/>
            </a:endParaRPr>
          </a:p>
        </p:txBody>
      </p:sp>
      <p:sp>
        <p:nvSpPr>
          <p:cNvPr id="4" name="Slide Number Placeholder 3">
            <a:extLst>
              <a:ext uri="{FF2B5EF4-FFF2-40B4-BE49-F238E27FC236}">
                <a16:creationId xmlns:a16="http://schemas.microsoft.com/office/drawing/2014/main" id="{AE823419-237E-4B6A-B422-AFA16C1BA423}"/>
              </a:ext>
            </a:extLst>
          </p:cNvPr>
          <p:cNvSpPr>
            <a:spLocks noGrp="1"/>
          </p:cNvSpPr>
          <p:nvPr>
            <p:ph type="sldNum" sz="quarter" idx="12"/>
          </p:nvPr>
        </p:nvSpPr>
        <p:spPr/>
        <p:txBody>
          <a:bodyPr/>
          <a:lstStyle/>
          <a:p>
            <a:fld id="{0A6EB807-924F-40AA-B333-01EE6FD5ACB2}" type="slidenum">
              <a:rPr lang="en-US" smtClean="0"/>
              <a:t>7</a:t>
            </a:fld>
            <a:endParaRPr lang="en-US"/>
          </a:p>
        </p:txBody>
      </p:sp>
      <p:pic>
        <p:nvPicPr>
          <p:cNvPr id="5" name="Picture 4" descr="National Science Foundation logo">
            <a:extLst>
              <a:ext uri="{FF2B5EF4-FFF2-40B4-BE49-F238E27FC236}">
                <a16:creationId xmlns:a16="http://schemas.microsoft.com/office/drawing/2014/main" id="{6162F1AB-DF8A-420E-A94C-6744AD377FE5}"/>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07541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2ED7B-3485-46A3-8A75-30566C995296}"/>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dirty="0">
                <a:solidFill>
                  <a:schemeClr val="tx1"/>
                </a:solidFill>
                <a:latin typeface="+mj-lt"/>
                <a:ea typeface="+mj-ea"/>
                <a:cs typeface="+mj-cs"/>
              </a:rPr>
              <a:t>Project Classes</a:t>
            </a:r>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F10336-CAD0-45C3-8FA5-096D23AC7E4C}"/>
              </a:ext>
              <a:ext uri="{C183D7F6-B498-43B3-948B-1728B52AA6E4}">
                <adec:decorative xmlns:adec="http://schemas.microsoft.com/office/drawing/2017/decorative" val="1"/>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pic>
        <p:nvPicPr>
          <p:cNvPr id="12" name="Picture 11" descr="National Science Foundation logo">
            <a:extLst>
              <a:ext uri="{FF2B5EF4-FFF2-40B4-BE49-F238E27FC236}">
                <a16:creationId xmlns:a16="http://schemas.microsoft.com/office/drawing/2014/main" id="{91F06379-6B40-4D22-912B-020A0F474086}"/>
              </a:ext>
            </a:extLst>
          </p:cNvPr>
          <p:cNvPicPr>
            <a:picLocks noChangeAspect="1"/>
          </p:cNvPicPr>
          <p:nvPr/>
        </p:nvPicPr>
        <p:blipFill rotWithShape="1">
          <a:blip r:embed="rId2">
            <a:extLst>
              <a:ext uri="{28A0092B-C50C-407E-A947-70E740481C1C}">
                <a14:useLocalDpi xmlns:a14="http://schemas.microsoft.com/office/drawing/2010/main" val="0"/>
              </a:ext>
            </a:extLst>
          </a:blip>
          <a:srcRect t="2100" r="3" b="816"/>
          <a:stretch/>
        </p:blipFill>
        <p:spPr>
          <a:xfrm>
            <a:off x="8966721" y="3097954"/>
            <a:ext cx="2620141" cy="255657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Slide Number Placeholder 3">
            <a:extLst>
              <a:ext uri="{FF2B5EF4-FFF2-40B4-BE49-F238E27FC236}">
                <a16:creationId xmlns:a16="http://schemas.microsoft.com/office/drawing/2014/main" id="{96231757-5917-41E5-920C-91A5F74D8B3F}"/>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0A6EB807-924F-40AA-B333-01EE6FD5ACB2}" type="slidenum">
              <a:rPr lang="en-US" sz="1100">
                <a:solidFill>
                  <a:srgbClr val="FFFFFF"/>
                </a:solidFill>
              </a:rPr>
              <a:pPr>
                <a:spcAft>
                  <a:spcPts val="600"/>
                </a:spcAft>
              </a:pPr>
              <a:t>8</a:t>
            </a:fld>
            <a:endParaRPr lang="en-US" sz="1100">
              <a:solidFill>
                <a:srgbClr val="FFFFFF"/>
              </a:solidFill>
            </a:endParaRPr>
          </a:p>
        </p:txBody>
      </p:sp>
    </p:spTree>
    <p:extLst>
      <p:ext uri="{BB962C8B-B14F-4D97-AF65-F5344CB8AC3E}">
        <p14:creationId xmlns:p14="http://schemas.microsoft.com/office/powerpoint/2010/main" val="1415091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2777-9285-4A2A-A461-1F78EE8292AA}"/>
              </a:ext>
            </a:extLst>
          </p:cNvPr>
          <p:cNvSpPr>
            <a:spLocks noGrp="1"/>
          </p:cNvSpPr>
          <p:nvPr>
            <p:ph type="title"/>
          </p:nvPr>
        </p:nvSpPr>
        <p:spPr/>
        <p:txBody>
          <a:bodyPr/>
          <a:lstStyle/>
          <a:p>
            <a:r>
              <a:rPr lang="en-US" dirty="0"/>
              <a:t>Planning Community Infrastructure (Planning)</a:t>
            </a:r>
          </a:p>
        </p:txBody>
      </p:sp>
      <p:sp>
        <p:nvSpPr>
          <p:cNvPr id="3" name="Content Placeholder 2">
            <a:extLst>
              <a:ext uri="{FF2B5EF4-FFF2-40B4-BE49-F238E27FC236}">
                <a16:creationId xmlns:a16="http://schemas.microsoft.com/office/drawing/2014/main" id="{62BABD51-B793-4E76-9E66-786DE83D5A8F}"/>
              </a:ext>
            </a:extLst>
          </p:cNvPr>
          <p:cNvSpPr>
            <a:spLocks noGrp="1"/>
          </p:cNvSpPr>
          <p:nvPr>
            <p:ph idx="1"/>
          </p:nvPr>
        </p:nvSpPr>
        <p:spPr/>
        <p:txBody>
          <a:bodyPr vert="horz" lIns="91440" tIns="45720" rIns="91440" bIns="45720" rtlCol="0" anchor="t">
            <a:normAutofit fontScale="85000" lnSpcReduction="10000"/>
          </a:bodyPr>
          <a:lstStyle/>
          <a:p>
            <a:r>
              <a:rPr lang="en-US" dirty="0"/>
              <a:t>Supports planning activities and community outreach towards the development of a CCRI, MSRI-1, or MSRI-2 proposal</a:t>
            </a:r>
          </a:p>
          <a:p>
            <a:r>
              <a:rPr lang="en-US" dirty="0"/>
              <a:t>Must have a clear research vision and robust set of planning activities</a:t>
            </a:r>
          </a:p>
          <a:p>
            <a:r>
              <a:rPr lang="en-US" dirty="0"/>
              <a:t>Must include significant community engagement to determine needs, priorities, and support</a:t>
            </a:r>
          </a:p>
          <a:p>
            <a:r>
              <a:rPr lang="en-US" b="1" dirty="0"/>
              <a:t>Planning-C</a:t>
            </a:r>
            <a:r>
              <a:rPr lang="en-US" dirty="0"/>
              <a:t>: Planning activities towards CCRI Grand or Medium (New, not ENS)</a:t>
            </a:r>
            <a:endParaRPr lang="en-US" dirty="0">
              <a:cs typeface="Calibri"/>
            </a:endParaRPr>
          </a:p>
          <a:p>
            <a:r>
              <a:rPr lang="en-US" b="1" dirty="0"/>
              <a:t>Planning-M</a:t>
            </a:r>
            <a:r>
              <a:rPr lang="en-US" dirty="0"/>
              <a:t>: Planning activities towards MSRI-1 or MSRI-2</a:t>
            </a:r>
            <a:endParaRPr lang="en-US" dirty="0">
              <a:cs typeface="Calibri"/>
            </a:endParaRPr>
          </a:p>
          <a:p>
            <a:pPr lvl="1"/>
            <a:r>
              <a:rPr lang="en-US" dirty="0">
                <a:cs typeface="Calibri"/>
              </a:rPr>
              <a:t>Planning grants are not required for submission to MSRI-1 or MSRI-2, but enable preliminary planning work</a:t>
            </a:r>
          </a:p>
          <a:p>
            <a:r>
              <a:rPr lang="en-US" dirty="0"/>
              <a:t>Budget Information</a:t>
            </a:r>
          </a:p>
          <a:p>
            <a:pPr lvl="1"/>
            <a:r>
              <a:rPr lang="en-US" dirty="0"/>
              <a:t>Planning-C: Up to 1.5 years for up to $100,000</a:t>
            </a:r>
          </a:p>
          <a:p>
            <a:pPr lvl="1"/>
            <a:r>
              <a:rPr lang="en-US" dirty="0"/>
              <a:t>Planning-M: Up to 2 years for up to $250,000</a:t>
            </a:r>
          </a:p>
        </p:txBody>
      </p:sp>
      <p:sp>
        <p:nvSpPr>
          <p:cNvPr id="4" name="Slide Number Placeholder 3">
            <a:extLst>
              <a:ext uri="{FF2B5EF4-FFF2-40B4-BE49-F238E27FC236}">
                <a16:creationId xmlns:a16="http://schemas.microsoft.com/office/drawing/2014/main" id="{7D419BE8-631C-41B6-9C24-6589A67F3DB5}"/>
              </a:ext>
            </a:extLst>
          </p:cNvPr>
          <p:cNvSpPr>
            <a:spLocks noGrp="1"/>
          </p:cNvSpPr>
          <p:nvPr>
            <p:ph type="sldNum" sz="quarter" idx="12"/>
          </p:nvPr>
        </p:nvSpPr>
        <p:spPr/>
        <p:txBody>
          <a:bodyPr/>
          <a:lstStyle/>
          <a:p>
            <a:fld id="{0A6EB807-924F-40AA-B333-01EE6FD5ACB2}" type="slidenum">
              <a:rPr lang="en-US" smtClean="0"/>
              <a:t>9</a:t>
            </a:fld>
            <a:endParaRPr lang="en-US"/>
          </a:p>
        </p:txBody>
      </p:sp>
      <p:pic>
        <p:nvPicPr>
          <p:cNvPr id="5" name="Picture 4" descr="National Science Foundation logo">
            <a:extLst>
              <a:ext uri="{FF2B5EF4-FFF2-40B4-BE49-F238E27FC236}">
                <a16:creationId xmlns:a16="http://schemas.microsoft.com/office/drawing/2014/main" id="{2C59D059-DE87-40BA-B72A-921E124DB488}"/>
              </a:ext>
            </a:extLst>
          </p:cNvPr>
          <p:cNvPicPr>
            <a:picLocks noChangeAspect="1"/>
          </p:cNvPicPr>
          <p:nvPr/>
        </p:nvPicPr>
        <p:blipFill rotWithShape="1">
          <a:blip r:embed="rId3">
            <a:extLst>
              <a:ext uri="{28A0092B-C50C-407E-A947-70E740481C1C}">
                <a14:useLocalDpi xmlns:a14="http://schemas.microsoft.com/office/drawing/2010/main" val="0"/>
              </a:ext>
            </a:extLst>
          </a:blip>
          <a:srcRect t="2100" r="3" b="816"/>
          <a:stretch/>
        </p:blipFill>
        <p:spPr>
          <a:xfrm>
            <a:off x="11151705" y="0"/>
            <a:ext cx="1040295" cy="101505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384963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8" ma:contentTypeDescription="Create a new document." ma:contentTypeScope="" ma:versionID="61e35a3766a54ced0cbcac5d093416e3">
  <xsd:schema xmlns:xsd="http://www.w3.org/2001/XMLSchema" xmlns:xs="http://www.w3.org/2001/XMLSchema" xmlns:p="http://schemas.microsoft.com/office/2006/metadata/properties" xmlns:ns2="0cf77daa-5445-4d26-ace6-97094430d631" targetNamespace="http://schemas.microsoft.com/office/2006/metadata/properties" ma:root="true" ma:fieldsID="2afc24a38483a6145d573f72598346fd" ns2:_="">
    <xsd:import namespace="0cf77daa-5445-4d26-ace6-97094430d6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18AB65-5098-4DAD-98B4-E3B22ED818FE}"/>
</file>

<file path=customXml/itemProps2.xml><?xml version="1.0" encoding="utf-8"?>
<ds:datastoreItem xmlns:ds="http://schemas.openxmlformats.org/officeDocument/2006/customXml" ds:itemID="{6EEDEF7F-C372-4442-A752-2841868C5C27}"/>
</file>

<file path=docProps/app.xml><?xml version="1.0" encoding="utf-8"?>
<Properties xmlns="http://schemas.openxmlformats.org/officeDocument/2006/extended-properties" xmlns:vt="http://schemas.openxmlformats.org/officeDocument/2006/docPropsVTypes">
  <TotalTime>357</TotalTime>
  <Words>1949</Words>
  <Application>Microsoft Office PowerPoint</Application>
  <PresentationFormat>Widescreen</PresentationFormat>
  <Paragraphs>216</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CISE Community Research Infrastructure (CCRI)</vt:lpstr>
      <vt:lpstr>Program Directors</vt:lpstr>
      <vt:lpstr>Overview of the CCRI Program</vt:lpstr>
      <vt:lpstr>Synopsis</vt:lpstr>
      <vt:lpstr>Expectations</vt:lpstr>
      <vt:lpstr>CCRI Virtual Organization</vt:lpstr>
      <vt:lpstr>Revisions from previous solicitation</vt:lpstr>
      <vt:lpstr>Project Classes</vt:lpstr>
      <vt:lpstr>Planning Community Infrastructure (Planning)</vt:lpstr>
      <vt:lpstr>Midscale Research Infrastructure-1 (MSRI-1) Scope</vt:lpstr>
      <vt:lpstr>Midscale Research Infrastructure-2 (MSRI-2) Scope </vt:lpstr>
      <vt:lpstr>Medium Community Infrastructure (Medium)</vt:lpstr>
      <vt:lpstr>Grand Community Infrastructure (Grand)</vt:lpstr>
      <vt:lpstr>Estimated Number and Size of Awards</vt:lpstr>
      <vt:lpstr>Deadlines &amp; Eligibility</vt:lpstr>
      <vt:lpstr>Review Criteria</vt:lpstr>
      <vt:lpstr>Intellectual Merit</vt:lpstr>
      <vt:lpstr>Broader Impacts</vt:lpstr>
      <vt:lpstr>Solicitation Specific Review Criteria:  Planning Category</vt:lpstr>
      <vt:lpstr>Solicitation Specific Review Criteria: Medium (New) Category</vt:lpstr>
      <vt:lpstr>Solicitation Specific Review Criteria: Medium (ENS) Category</vt:lpstr>
      <vt:lpstr>Solicitation Specific Review Criteria:  Grand Category</vt:lpstr>
      <vt:lpstr>Additional Information</vt:lpstr>
      <vt:lpstr>Supplementary Documents</vt:lpstr>
      <vt:lpstr>Letter of Collaboration</vt:lpstr>
      <vt:lpstr>Community Advisory Board</vt:lpstr>
      <vt:lpstr>CCRI-VO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Measurement Research (IMR): Methodologies, Tools, and Infrastructure</dc:title>
  <dc:creator>Goldsmith, Nicholas</dc:creator>
  <cp:lastModifiedBy>Carlson, Paul L. (Contractor)</cp:lastModifiedBy>
  <cp:revision>261</cp:revision>
  <dcterms:created xsi:type="dcterms:W3CDTF">2021-11-17T14:24:16Z</dcterms:created>
  <dcterms:modified xsi:type="dcterms:W3CDTF">2022-07-07T18:42:52Z</dcterms:modified>
</cp:coreProperties>
</file>