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0" r:id="rId9"/>
    <p:sldId id="2142534126" r:id="rId10"/>
    <p:sldId id="261" r:id="rId11"/>
    <p:sldId id="262" r:id="rId12"/>
    <p:sldId id="2142534121" r:id="rId13"/>
    <p:sldId id="2142534127" r:id="rId14"/>
    <p:sldId id="269" r:id="rId15"/>
    <p:sldId id="2142534122" r:id="rId16"/>
    <p:sldId id="2142534125" r:id="rId17"/>
    <p:sldId id="2142534116" r:id="rId18"/>
    <p:sldId id="2142534117" r:id="rId19"/>
    <p:sldId id="2142534118" r:id="rId20"/>
    <p:sldId id="2142534120" r:id="rId21"/>
    <p:sldId id="2142534119" r:id="rId22"/>
    <p:sldId id="2142534123" r:id="rId23"/>
    <p:sldId id="273" r:id="rId24"/>
    <p:sldId id="274" r:id="rId25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9C32B9-F116-4FFB-B16E-E8B1A0B02026}" v="82" vWet="84" dt="2022-07-21T14:47:57.666"/>
    <p1510:client id="{F92562B0-3A71-704F-AE44-A39C00E9F99B}" v="66" dt="2022-07-21T14:57:10.75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9" autoAdjust="0"/>
    <p:restoredTop sz="86389" autoAdjust="0"/>
  </p:normalViewPr>
  <p:slideViewPr>
    <p:cSldViewPr snapToGrid="0">
      <p:cViewPr varScale="1">
        <p:scale>
          <a:sx n="152" d="100"/>
          <a:sy n="152" d="100"/>
        </p:scale>
        <p:origin x="104" y="126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39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6299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9762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5035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7462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2869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4144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6389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3428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7073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2021-05-28 19:45:15</a:t>
            </a:r>
          </a:p>
          <a:p>
            <a:r>
              <a:t>--------------------------------------------</a:t>
            </a:r>
          </a:p>
          <a:p>
            <a:r>
              <a:t>The lower participation of these  groups results in opportunity losses to  individuals and workforce talent,  negatively impacts our global  competitiveness and results in a  lack of diverse perspectives and  creativity that are needed to  shape the future of technology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293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242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1166A-FD74-054F-A793-9C8D9ADE271F}" type="datetime1">
              <a:rPr lang="en-US" smtClean="0"/>
              <a:t>7/22/2022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DE4B0-3829-E24D-A0E9-3D998917BC2B}" type="datetime1">
              <a:rPr lang="en-US" smtClean="0"/>
              <a:t>7/22/2022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37036-403B-5E4F-ABAA-0BF324CFAFDB}" type="datetime1">
              <a:rPr lang="en-US" smtClean="0"/>
              <a:t>7/22/2022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B9DA9-DE18-6749-8C4F-494B3A992D9C}" type="datetime1">
              <a:rPr lang="en-US" smtClean="0"/>
              <a:t>7/22/2022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F6583-5C1C-E446-A958-B3E7C527C5EE}" type="datetime1">
              <a:rPr lang="en-US" smtClean="0"/>
              <a:t>7/22/2022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8625" y="1791461"/>
            <a:ext cx="6746748" cy="1234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70176" y="1788991"/>
            <a:ext cx="5813425" cy="2431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B1299-7F7F-C74C-B49C-CA583784EBFD}" type="datetime1">
              <a:rPr lang="en-US" smtClean="0"/>
              <a:t>7/22/2022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pubs/2022/nsf22588/nsf22588.ht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use-cue@nsf.go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72389" y="2597657"/>
            <a:ext cx="9001125" cy="909223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  <a:prstDash/>
          </a:ln>
          <a:effectLst/>
        </p:spPr>
        <p:txBody>
          <a:bodyPr rot="0" spcFirstLastPara="0" vertOverflow="overflow" horzOverflow="overflow" vert="horz" wrap="square" lIns="0" tIns="6223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12065" lvl="0" indent="0" algn="ctr" defTabSz="914400" rtl="0" eaLnBrk="1" fontAlgn="auto" latinLnBrk="0" hangingPunct="1">
              <a:lnSpc>
                <a:spcPts val="2165"/>
              </a:lnSpc>
              <a:spcBef>
                <a:spcPts val="4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-3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2022 CISE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7020" marR="302260" lvl="0" indent="0" algn="ctr" defTabSz="914400" rtl="0" eaLnBrk="1" fontAlgn="auto" latinLnBrk="0" hangingPunct="1">
              <a:lnSpc>
                <a:spcPts val="2050"/>
              </a:lnSpc>
              <a:spcBef>
                <a:spcPts val="1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5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IUSE: Computing in Undergraduate Education </a:t>
            </a:r>
            <a:r>
              <a:rPr kumimoji="0" lang="en-US" sz="1900" b="0" i="0" u="none" strike="noStrike" kern="1200" cap="none" spc="4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Webinar</a:t>
            </a:r>
          </a:p>
          <a:p>
            <a:pPr marL="287020" marR="302260" lvl="0" indent="0" algn="ctr" defTabSz="914400" rtl="0" eaLnBrk="1" fontAlgn="auto" latinLnBrk="0" hangingPunct="1">
              <a:lnSpc>
                <a:spcPts val="2050"/>
              </a:lnSpc>
              <a:spcBef>
                <a:spcPts val="1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6400" y="3714750"/>
            <a:ext cx="5478810" cy="913070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693545" marR="5080" indent="-1681480" algn="ctr">
              <a:lnSpc>
                <a:spcPct val="100000"/>
              </a:lnSpc>
              <a:spcBef>
                <a:spcPts val="100"/>
              </a:spcBef>
            </a:pPr>
            <a:r>
              <a:rPr sz="1400">
                <a:latin typeface="Arial"/>
                <a:cs typeface="Arial"/>
              </a:rPr>
              <a:t>Presented by CISE Education and Workforce Program Officers: </a:t>
            </a:r>
            <a:endParaRPr lang="en-US" sz="1400">
              <a:latin typeface="Arial"/>
              <a:cs typeface="Arial"/>
            </a:endParaRPr>
          </a:p>
          <a:p>
            <a:pPr marL="1693545" marR="5080" indent="-1681480" algn="ctr">
              <a:spcBef>
                <a:spcPts val="100"/>
              </a:spcBef>
            </a:pPr>
            <a:r>
              <a:rPr lang="en-US" sz="1400">
                <a:latin typeface="Arial"/>
                <a:cs typeface="Arial"/>
              </a:rPr>
              <a:t>Jeff Forbes  </a:t>
            </a:r>
          </a:p>
          <a:p>
            <a:pPr marL="1693545" marR="5080" indent="-1681480" algn="ctr">
              <a:lnSpc>
                <a:spcPct val="100000"/>
              </a:lnSpc>
              <a:spcBef>
                <a:spcPts val="100"/>
              </a:spcBef>
            </a:pPr>
            <a:r>
              <a:rPr sz="1400">
                <a:latin typeface="Arial"/>
                <a:cs typeface="Arial"/>
              </a:rPr>
              <a:t>Allyson Kennedy</a:t>
            </a:r>
            <a:endParaRPr lang="en-US" sz="1400">
              <a:latin typeface="Arial"/>
              <a:cs typeface="Arial"/>
            </a:endParaRPr>
          </a:p>
          <a:p>
            <a:pPr marL="1693545" marR="5080" indent="-1681480" algn="ctr">
              <a:lnSpc>
                <a:spcPct val="100000"/>
              </a:lnSpc>
              <a:spcBef>
                <a:spcPts val="100"/>
              </a:spcBef>
            </a:pPr>
            <a:r>
              <a:rPr sz="1400">
                <a:latin typeface="Arial"/>
                <a:cs typeface="Arial"/>
              </a:rPr>
              <a:t>Michelle Rogers</a:t>
            </a:r>
          </a:p>
        </p:txBody>
      </p:sp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627" y="3047"/>
            <a:ext cx="8998267" cy="25496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F4F460-FCD1-4807-7A98-342EBBA19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15" r="9010"/>
          <a:stretch/>
        </p:blipFill>
        <p:spPr>
          <a:xfrm>
            <a:off x="152400" y="78308"/>
            <a:ext cx="2743200" cy="2417242"/>
          </a:xfrm>
          <a:prstGeom prst="rect">
            <a:avLst/>
          </a:prstGeom>
          <a:solidFill>
            <a:schemeClr val="tx2"/>
          </a:solidFill>
          <a:ln>
            <a:noFill/>
          </a:ln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893EBA-775D-99C1-7DD9-12424AE0633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8343" y="590550"/>
            <a:ext cx="5797550" cy="583493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257810" rIns="0" bIns="0" rtlCol="0">
            <a:spAutoFit/>
          </a:bodyPr>
          <a:lstStyle/>
          <a:p>
            <a:pPr marL="247650">
              <a:lnSpc>
                <a:spcPct val="100000"/>
              </a:lnSpc>
              <a:spcBef>
                <a:spcPts val="2030"/>
              </a:spcBef>
            </a:pPr>
            <a:r>
              <a:rPr lang="en-US" sz="2100" spc="-15">
                <a:solidFill>
                  <a:srgbClr val="252525"/>
                </a:solidFill>
              </a:rPr>
              <a:t>CUE Transformation Expectations</a:t>
            </a:r>
            <a:endParaRPr sz="2100"/>
          </a:p>
        </p:txBody>
      </p:sp>
      <p:sp>
        <p:nvSpPr>
          <p:cNvPr id="3" name="object 3"/>
          <p:cNvSpPr txBox="1"/>
          <p:nvPr/>
        </p:nvSpPr>
        <p:spPr>
          <a:xfrm>
            <a:off x="1752092" y="2044520"/>
            <a:ext cx="5542915" cy="1951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/>
              <a:t>Make a substantial regional or national impact on some aspect of computing pathways</a:t>
            </a:r>
            <a:endParaRPr lang="en-US" i="1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i="1"/>
              <a:t>Innovative</a:t>
            </a:r>
            <a:r>
              <a:rPr lang="en-US"/>
              <a:t> ideas in computing education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/>
              <a:t>new approaches and action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/>
              <a:t>produce fundamental, structural change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/>
              <a:t>go outside of or beyond existing norms and principles</a:t>
            </a:r>
            <a:endParaRPr lang="en-US" sz="1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548B1-B962-6B1A-E4B1-75470F9129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55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4114" y="1981961"/>
            <a:ext cx="5797550" cy="907941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2590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40"/>
              </a:spcBef>
            </a:pPr>
            <a:r>
              <a:rPr lang="en-US" sz="2100" spc="60">
                <a:solidFill>
                  <a:srgbClr val="252525"/>
                </a:solidFill>
              </a:rPr>
              <a:t>PATHWAYS</a:t>
            </a:r>
            <a:br>
              <a:rPr lang="en-US" sz="2100" spc="60">
                <a:solidFill>
                  <a:srgbClr val="252525"/>
                </a:solidFill>
              </a:rPr>
            </a:br>
            <a:endParaRPr sz="21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106FF8-22A2-CDCF-253B-201778BAC67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8343" y="590550"/>
            <a:ext cx="5786664" cy="1552989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257810" rIns="0" bIns="0" rtlCol="0">
            <a:spAutoFit/>
          </a:bodyPr>
          <a:lstStyle/>
          <a:p>
            <a:pPr marL="247650">
              <a:spcBef>
                <a:spcPts val="2030"/>
              </a:spcBef>
            </a:pPr>
            <a:r>
              <a:rPr lang="en-US" sz="2100" spc="-15">
                <a:solidFill>
                  <a:srgbClr val="252525"/>
                </a:solidFill>
              </a:rPr>
              <a:t>CUE Pathways Proposals </a:t>
            </a:r>
            <a:r>
              <a:rPr lang="en-US" sz="2100"/>
              <a:t>support and explore effective pathways to computing degrees and careers involving two-year colleges</a:t>
            </a:r>
            <a:br>
              <a:rPr lang="en-US" sz="2100">
                <a:solidFill>
                  <a:srgbClr val="252525"/>
                </a:solidFill>
              </a:rPr>
            </a:br>
            <a:endParaRPr sz="2100"/>
          </a:p>
        </p:txBody>
      </p:sp>
      <p:sp>
        <p:nvSpPr>
          <p:cNvPr id="3" name="object 3"/>
          <p:cNvSpPr txBox="1"/>
          <p:nvPr/>
        </p:nvSpPr>
        <p:spPr>
          <a:xfrm>
            <a:off x="1752092" y="2501428"/>
            <a:ext cx="554291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600"/>
              <a:t>Entry points into two-year colleges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/>
              <a:t>The two-year college to four-year college transition</a:t>
            </a:r>
          </a:p>
          <a:p>
            <a:pPr marL="514350" indent="-514350">
              <a:buFont typeface="+mj-lt"/>
              <a:buAutoNum type="arabicPeriod"/>
            </a:pPr>
            <a:endParaRPr lang="en-US" sz="1600"/>
          </a:p>
          <a:p>
            <a:r>
              <a:rPr lang="en-US" sz="1600"/>
              <a:t>**Encourage synergistic partnerships with industry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3C199-DEB4-180E-4CCA-3BA2494185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8343" y="590550"/>
            <a:ext cx="5786664" cy="906658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257810" rIns="0" bIns="0" rtlCol="0">
            <a:spAutoFit/>
          </a:bodyPr>
          <a:lstStyle/>
          <a:p>
            <a:pPr marL="247650" algn="ctr">
              <a:spcBef>
                <a:spcPts val="2030"/>
              </a:spcBef>
            </a:pPr>
            <a:r>
              <a:rPr lang="en-US" sz="2100" spc="-15">
                <a:solidFill>
                  <a:srgbClr val="252525"/>
                </a:solidFill>
              </a:rPr>
              <a:t>Who can apply?</a:t>
            </a:r>
            <a:br>
              <a:rPr lang="en-US" sz="2100">
                <a:solidFill>
                  <a:srgbClr val="252525"/>
                </a:solidFill>
              </a:rPr>
            </a:br>
            <a:endParaRPr sz="2100"/>
          </a:p>
        </p:txBody>
      </p:sp>
      <p:sp>
        <p:nvSpPr>
          <p:cNvPr id="3" name="object 3"/>
          <p:cNvSpPr txBox="1"/>
          <p:nvPr/>
        </p:nvSpPr>
        <p:spPr>
          <a:xfrm>
            <a:off x="1508344" y="1657350"/>
            <a:ext cx="6035456" cy="19203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Institutions of Higher Education, Non-profit, non-academic organizations, </a:t>
            </a:r>
            <a:r>
              <a:rPr lang="en-US"/>
              <a:t>For-profit organizations, </a:t>
            </a: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Transformation and Pathways proposals must be comprised of a multi-institutional partnership, with a lead IHE and at least two other IHEs or other organizations.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Pathways proposals must include a two-year college as part of the partnership.</a:t>
            </a:r>
            <a:endParaRPr lang="en-US" sz="1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62885-3401-135C-DE6F-392A375AA06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60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4114" y="724662"/>
            <a:ext cx="5797550" cy="71878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178435" rIns="0" bIns="0" rtlCol="0">
            <a:spAutoFit/>
          </a:bodyPr>
          <a:lstStyle/>
          <a:p>
            <a:pPr marL="2178685" marR="840740" indent="-1348740">
              <a:lnSpc>
                <a:spcPts val="2050"/>
              </a:lnSpc>
              <a:spcBef>
                <a:spcPts val="1405"/>
              </a:spcBef>
            </a:pPr>
            <a:r>
              <a:rPr sz="1900" spc="-65" dirty="0">
                <a:solidFill>
                  <a:srgbClr val="252525"/>
                </a:solidFill>
              </a:rPr>
              <a:t>KEY</a:t>
            </a:r>
            <a:r>
              <a:rPr sz="1900" spc="300" dirty="0">
                <a:solidFill>
                  <a:srgbClr val="252525"/>
                </a:solidFill>
              </a:rPr>
              <a:t> </a:t>
            </a:r>
            <a:r>
              <a:rPr sz="1900" spc="50" dirty="0">
                <a:solidFill>
                  <a:srgbClr val="252525"/>
                </a:solidFill>
              </a:rPr>
              <a:t>COMPONENTS</a:t>
            </a:r>
            <a:r>
              <a:rPr sz="1900" spc="340" dirty="0">
                <a:solidFill>
                  <a:srgbClr val="252525"/>
                </a:solidFill>
              </a:rPr>
              <a:t> </a:t>
            </a:r>
            <a:r>
              <a:rPr sz="1900" spc="-25" dirty="0">
                <a:solidFill>
                  <a:srgbClr val="252525"/>
                </a:solidFill>
              </a:rPr>
              <a:t>OF</a:t>
            </a:r>
            <a:r>
              <a:rPr sz="1900" spc="105" dirty="0">
                <a:solidFill>
                  <a:srgbClr val="252525"/>
                </a:solidFill>
              </a:rPr>
              <a:t> </a:t>
            </a:r>
            <a:r>
              <a:rPr lang="en-US" sz="1900" spc="55" dirty="0">
                <a:solidFill>
                  <a:srgbClr val="252525"/>
                </a:solidFill>
              </a:rPr>
              <a:t>CUE</a:t>
            </a:r>
            <a:r>
              <a:rPr sz="1900" spc="55" dirty="0">
                <a:solidFill>
                  <a:srgbClr val="252525"/>
                </a:solidFill>
              </a:rPr>
              <a:t> </a:t>
            </a:r>
            <a:r>
              <a:rPr sz="1900" spc="-515" dirty="0">
                <a:solidFill>
                  <a:srgbClr val="252525"/>
                </a:solidFill>
              </a:rPr>
              <a:t> </a:t>
            </a:r>
            <a:r>
              <a:rPr sz="1900" spc="-65" dirty="0">
                <a:solidFill>
                  <a:srgbClr val="252525"/>
                </a:solidFill>
              </a:rPr>
              <a:t>PROPOSALS</a:t>
            </a:r>
            <a:endParaRPr sz="1900" dirty="0"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7550" y="1980949"/>
            <a:ext cx="7708900" cy="805180"/>
            <a:chOff x="717550" y="1980949"/>
            <a:chExt cx="7708900" cy="805180"/>
          </a:xfrm>
        </p:grpSpPr>
        <p:sp>
          <p:nvSpPr>
            <p:cNvPr id="4" name="object 4"/>
            <p:cNvSpPr/>
            <p:nvPr/>
          </p:nvSpPr>
          <p:spPr>
            <a:xfrm>
              <a:off x="723900" y="2194560"/>
              <a:ext cx="7696200" cy="585470"/>
            </a:xfrm>
            <a:custGeom>
              <a:avLst/>
              <a:gdLst/>
              <a:ahLst/>
              <a:cxnLst/>
              <a:rect l="l" t="t" r="r" b="b"/>
              <a:pathLst>
                <a:path w="7696200" h="585469">
                  <a:moveTo>
                    <a:pt x="7696200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7696200" y="585215"/>
                  </a:lnTo>
                  <a:lnTo>
                    <a:pt x="76962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3900" y="2194560"/>
              <a:ext cx="7696200" cy="585470"/>
            </a:xfrm>
            <a:custGeom>
              <a:avLst/>
              <a:gdLst/>
              <a:ahLst/>
              <a:cxnLst/>
              <a:rect l="l" t="t" r="r" b="b"/>
              <a:pathLst>
                <a:path w="7696200" h="585469">
                  <a:moveTo>
                    <a:pt x="0" y="0"/>
                  </a:moveTo>
                  <a:lnTo>
                    <a:pt x="7696200" y="0"/>
                  </a:lnTo>
                  <a:lnTo>
                    <a:pt x="7696200" y="585215"/>
                  </a:lnTo>
                  <a:lnTo>
                    <a:pt x="0" y="5852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9BAE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09472" y="1987299"/>
              <a:ext cx="5387340" cy="414655"/>
            </a:xfrm>
            <a:custGeom>
              <a:avLst/>
              <a:gdLst/>
              <a:ahLst/>
              <a:cxnLst/>
              <a:rect l="l" t="t" r="r" b="b"/>
              <a:pathLst>
                <a:path w="5387340" h="414655">
                  <a:moveTo>
                    <a:pt x="5318252" y="0"/>
                  </a:moveTo>
                  <a:lnTo>
                    <a:pt x="69088" y="0"/>
                  </a:lnTo>
                  <a:lnTo>
                    <a:pt x="42198" y="5428"/>
                  </a:lnTo>
                  <a:lnTo>
                    <a:pt x="20237" y="20232"/>
                  </a:lnTo>
                  <a:lnTo>
                    <a:pt x="5430" y="42192"/>
                  </a:lnTo>
                  <a:lnTo>
                    <a:pt x="0" y="69087"/>
                  </a:lnTo>
                  <a:lnTo>
                    <a:pt x="0" y="345427"/>
                  </a:lnTo>
                  <a:lnTo>
                    <a:pt x="5430" y="372324"/>
                  </a:lnTo>
                  <a:lnTo>
                    <a:pt x="20237" y="394288"/>
                  </a:lnTo>
                  <a:lnTo>
                    <a:pt x="42198" y="409097"/>
                  </a:lnTo>
                  <a:lnTo>
                    <a:pt x="69088" y="414528"/>
                  </a:lnTo>
                  <a:lnTo>
                    <a:pt x="5318252" y="414528"/>
                  </a:lnTo>
                  <a:lnTo>
                    <a:pt x="5345141" y="409097"/>
                  </a:lnTo>
                  <a:lnTo>
                    <a:pt x="5367102" y="394288"/>
                  </a:lnTo>
                  <a:lnTo>
                    <a:pt x="5381909" y="372324"/>
                  </a:lnTo>
                  <a:lnTo>
                    <a:pt x="5387340" y="345427"/>
                  </a:lnTo>
                  <a:lnTo>
                    <a:pt x="5387340" y="69087"/>
                  </a:lnTo>
                  <a:lnTo>
                    <a:pt x="5381909" y="42192"/>
                  </a:lnTo>
                  <a:lnTo>
                    <a:pt x="5367102" y="20232"/>
                  </a:lnTo>
                  <a:lnTo>
                    <a:pt x="5345141" y="5428"/>
                  </a:lnTo>
                  <a:lnTo>
                    <a:pt x="5318252" y="0"/>
                  </a:lnTo>
                  <a:close/>
                </a:path>
              </a:pathLst>
            </a:custGeom>
            <a:solidFill>
              <a:srgbClr val="9BA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09472" y="1987299"/>
              <a:ext cx="5387340" cy="414655"/>
            </a:xfrm>
            <a:custGeom>
              <a:avLst/>
              <a:gdLst/>
              <a:ahLst/>
              <a:cxnLst/>
              <a:rect l="l" t="t" r="r" b="b"/>
              <a:pathLst>
                <a:path w="5387340" h="414655">
                  <a:moveTo>
                    <a:pt x="0" y="69087"/>
                  </a:moveTo>
                  <a:lnTo>
                    <a:pt x="5430" y="42192"/>
                  </a:lnTo>
                  <a:lnTo>
                    <a:pt x="20237" y="20232"/>
                  </a:lnTo>
                  <a:lnTo>
                    <a:pt x="42198" y="5428"/>
                  </a:lnTo>
                  <a:lnTo>
                    <a:pt x="69088" y="0"/>
                  </a:lnTo>
                  <a:lnTo>
                    <a:pt x="5318252" y="0"/>
                  </a:lnTo>
                  <a:lnTo>
                    <a:pt x="5345141" y="5428"/>
                  </a:lnTo>
                  <a:lnTo>
                    <a:pt x="5367102" y="20232"/>
                  </a:lnTo>
                  <a:lnTo>
                    <a:pt x="5381909" y="42192"/>
                  </a:lnTo>
                  <a:lnTo>
                    <a:pt x="5387340" y="69087"/>
                  </a:lnTo>
                  <a:lnTo>
                    <a:pt x="5387340" y="345427"/>
                  </a:lnTo>
                  <a:lnTo>
                    <a:pt x="5381909" y="372324"/>
                  </a:lnTo>
                  <a:lnTo>
                    <a:pt x="5367102" y="394288"/>
                  </a:lnTo>
                  <a:lnTo>
                    <a:pt x="5345141" y="409097"/>
                  </a:lnTo>
                  <a:lnTo>
                    <a:pt x="5318252" y="414528"/>
                  </a:lnTo>
                  <a:lnTo>
                    <a:pt x="69088" y="414528"/>
                  </a:lnTo>
                  <a:lnTo>
                    <a:pt x="42198" y="409097"/>
                  </a:lnTo>
                  <a:lnTo>
                    <a:pt x="20237" y="394288"/>
                  </a:lnTo>
                  <a:lnTo>
                    <a:pt x="5430" y="372324"/>
                  </a:lnTo>
                  <a:lnTo>
                    <a:pt x="0" y="345427"/>
                  </a:lnTo>
                  <a:lnTo>
                    <a:pt x="0" y="69087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08511" y="2055694"/>
            <a:ext cx="5046345" cy="624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00"/>
              </a:spcBef>
            </a:pPr>
            <a:r>
              <a:rPr lang="en-US" sz="1400" b="1">
                <a:solidFill>
                  <a:srgbClr val="FFFFFF"/>
                </a:solidFill>
                <a:latin typeface="Arial"/>
                <a:cs typeface="Arial"/>
              </a:rPr>
              <a:t>Knowledge Base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1350"/>
              </a:spcBef>
              <a:buChar char="•"/>
              <a:tabLst>
                <a:tab pos="127000" algn="l"/>
              </a:tabLst>
            </a:pPr>
            <a:r>
              <a:rPr lang="en-US" sz="1400">
                <a:latin typeface="Arial"/>
                <a:cs typeface="Arial"/>
              </a:rPr>
              <a:t>Work is grounded in relevant literature and prior work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7550" y="2848100"/>
            <a:ext cx="7708900" cy="1781050"/>
            <a:chOff x="717550" y="2848100"/>
            <a:chExt cx="7708900" cy="1454785"/>
          </a:xfrm>
        </p:grpSpPr>
        <p:sp>
          <p:nvSpPr>
            <p:cNvPr id="10" name="object 10"/>
            <p:cNvSpPr/>
            <p:nvPr/>
          </p:nvSpPr>
          <p:spPr>
            <a:xfrm>
              <a:off x="723900" y="3061716"/>
              <a:ext cx="7696200" cy="1234440"/>
            </a:xfrm>
            <a:custGeom>
              <a:avLst/>
              <a:gdLst/>
              <a:ahLst/>
              <a:cxnLst/>
              <a:rect l="l" t="t" r="r" b="b"/>
              <a:pathLst>
                <a:path w="7696200" h="1234439">
                  <a:moveTo>
                    <a:pt x="7696200" y="0"/>
                  </a:moveTo>
                  <a:lnTo>
                    <a:pt x="0" y="0"/>
                  </a:lnTo>
                  <a:lnTo>
                    <a:pt x="0" y="1234440"/>
                  </a:lnTo>
                  <a:lnTo>
                    <a:pt x="7696200" y="1234440"/>
                  </a:lnTo>
                  <a:lnTo>
                    <a:pt x="76962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3900" y="3061716"/>
              <a:ext cx="7696200" cy="1234440"/>
            </a:xfrm>
            <a:custGeom>
              <a:avLst/>
              <a:gdLst/>
              <a:ahLst/>
              <a:cxnLst/>
              <a:rect l="l" t="t" r="r" b="b"/>
              <a:pathLst>
                <a:path w="7696200" h="1234439">
                  <a:moveTo>
                    <a:pt x="0" y="0"/>
                  </a:moveTo>
                  <a:lnTo>
                    <a:pt x="7696200" y="0"/>
                  </a:lnTo>
                  <a:lnTo>
                    <a:pt x="7696200" y="1234440"/>
                  </a:lnTo>
                  <a:lnTo>
                    <a:pt x="0" y="123444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9BAE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09472" y="2854450"/>
              <a:ext cx="5387340" cy="413384"/>
            </a:xfrm>
            <a:custGeom>
              <a:avLst/>
              <a:gdLst/>
              <a:ahLst/>
              <a:cxnLst/>
              <a:rect l="l" t="t" r="r" b="b"/>
              <a:pathLst>
                <a:path w="5387340" h="413385">
                  <a:moveTo>
                    <a:pt x="5318506" y="0"/>
                  </a:moveTo>
                  <a:lnTo>
                    <a:pt x="68834" y="0"/>
                  </a:lnTo>
                  <a:lnTo>
                    <a:pt x="42042" y="5410"/>
                  </a:lnTo>
                  <a:lnTo>
                    <a:pt x="20162" y="20162"/>
                  </a:lnTo>
                  <a:lnTo>
                    <a:pt x="5410" y="42042"/>
                  </a:lnTo>
                  <a:lnTo>
                    <a:pt x="0" y="68833"/>
                  </a:lnTo>
                  <a:lnTo>
                    <a:pt x="0" y="344169"/>
                  </a:lnTo>
                  <a:lnTo>
                    <a:pt x="5410" y="370961"/>
                  </a:lnTo>
                  <a:lnTo>
                    <a:pt x="20162" y="392841"/>
                  </a:lnTo>
                  <a:lnTo>
                    <a:pt x="42042" y="407593"/>
                  </a:lnTo>
                  <a:lnTo>
                    <a:pt x="68834" y="413003"/>
                  </a:lnTo>
                  <a:lnTo>
                    <a:pt x="5318506" y="413003"/>
                  </a:lnTo>
                  <a:lnTo>
                    <a:pt x="5345297" y="407593"/>
                  </a:lnTo>
                  <a:lnTo>
                    <a:pt x="5367177" y="392841"/>
                  </a:lnTo>
                  <a:lnTo>
                    <a:pt x="5381929" y="370961"/>
                  </a:lnTo>
                  <a:lnTo>
                    <a:pt x="5387340" y="344169"/>
                  </a:lnTo>
                  <a:lnTo>
                    <a:pt x="5387340" y="68833"/>
                  </a:lnTo>
                  <a:lnTo>
                    <a:pt x="5381929" y="42042"/>
                  </a:lnTo>
                  <a:lnTo>
                    <a:pt x="5367177" y="20162"/>
                  </a:lnTo>
                  <a:lnTo>
                    <a:pt x="5345297" y="5410"/>
                  </a:lnTo>
                  <a:lnTo>
                    <a:pt x="5318506" y="0"/>
                  </a:lnTo>
                  <a:close/>
                </a:path>
              </a:pathLst>
            </a:custGeom>
            <a:solidFill>
              <a:srgbClr val="9BA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09472" y="2854450"/>
              <a:ext cx="5387340" cy="413384"/>
            </a:xfrm>
            <a:custGeom>
              <a:avLst/>
              <a:gdLst/>
              <a:ahLst/>
              <a:cxnLst/>
              <a:rect l="l" t="t" r="r" b="b"/>
              <a:pathLst>
                <a:path w="5387340" h="413385">
                  <a:moveTo>
                    <a:pt x="0" y="68833"/>
                  </a:moveTo>
                  <a:lnTo>
                    <a:pt x="5410" y="42042"/>
                  </a:lnTo>
                  <a:lnTo>
                    <a:pt x="20162" y="20162"/>
                  </a:lnTo>
                  <a:lnTo>
                    <a:pt x="42042" y="5410"/>
                  </a:lnTo>
                  <a:lnTo>
                    <a:pt x="68834" y="0"/>
                  </a:lnTo>
                  <a:lnTo>
                    <a:pt x="5318506" y="0"/>
                  </a:lnTo>
                  <a:lnTo>
                    <a:pt x="5345297" y="5410"/>
                  </a:lnTo>
                  <a:lnTo>
                    <a:pt x="5367177" y="20162"/>
                  </a:lnTo>
                  <a:lnTo>
                    <a:pt x="5381929" y="42042"/>
                  </a:lnTo>
                  <a:lnTo>
                    <a:pt x="5387340" y="68833"/>
                  </a:lnTo>
                  <a:lnTo>
                    <a:pt x="5387340" y="344169"/>
                  </a:lnTo>
                  <a:lnTo>
                    <a:pt x="5381929" y="370961"/>
                  </a:lnTo>
                  <a:lnTo>
                    <a:pt x="5367177" y="392841"/>
                  </a:lnTo>
                  <a:lnTo>
                    <a:pt x="5345297" y="407593"/>
                  </a:lnTo>
                  <a:lnTo>
                    <a:pt x="5318506" y="413003"/>
                  </a:lnTo>
                  <a:lnTo>
                    <a:pt x="68834" y="413003"/>
                  </a:lnTo>
                  <a:lnTo>
                    <a:pt x="42042" y="407593"/>
                  </a:lnTo>
                  <a:lnTo>
                    <a:pt x="20162" y="392841"/>
                  </a:lnTo>
                  <a:lnTo>
                    <a:pt x="5410" y="370961"/>
                  </a:lnTo>
                  <a:lnTo>
                    <a:pt x="0" y="344169"/>
                  </a:lnTo>
                  <a:lnTo>
                    <a:pt x="0" y="6883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308511" y="2987343"/>
            <a:ext cx="5473289" cy="14132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00"/>
              </a:spcBef>
            </a:pPr>
            <a:r>
              <a:rPr lang="en-US" sz="1400" b="1">
                <a:solidFill>
                  <a:srgbClr val="FFFFFF"/>
                </a:solidFill>
                <a:latin typeface="Arial"/>
                <a:cs typeface="Arial"/>
              </a:rPr>
              <a:t>Evaluation</a:t>
            </a:r>
            <a:r>
              <a:rPr sz="1400" b="1">
                <a:solidFill>
                  <a:srgbClr val="FFFFFF"/>
                </a:solidFill>
                <a:latin typeface="Arial"/>
                <a:cs typeface="Arial"/>
              </a:rPr>
              <a:t> Plan</a:t>
            </a:r>
            <a:endParaRPr sz="1400">
              <a:latin typeface="Arial"/>
              <a:cs typeface="Arial"/>
            </a:endParaRPr>
          </a:p>
          <a:p>
            <a:pPr marL="127000" indent="-114300">
              <a:spcBef>
                <a:spcPts val="1350"/>
              </a:spcBef>
              <a:buChar char="•"/>
              <a:tabLst>
                <a:tab pos="127000" algn="l"/>
              </a:tabLst>
            </a:pPr>
            <a:r>
              <a:rPr lang="en-US" sz="1400">
                <a:latin typeface="Arial"/>
                <a:cs typeface="Arial"/>
              </a:rPr>
              <a:t>Independent evaluator</a:t>
            </a:r>
          </a:p>
          <a:p>
            <a:pPr marL="127000" indent="-114300">
              <a:spcBef>
                <a:spcPts val="1350"/>
              </a:spcBef>
              <a:buChar char="•"/>
              <a:tabLst>
                <a:tab pos="127000" algn="l"/>
              </a:tabLst>
            </a:pPr>
            <a:r>
              <a:rPr lang="en-US" sz="1400">
                <a:latin typeface="Arial"/>
                <a:cs typeface="Arial"/>
              </a:rPr>
              <a:t>Description of expertise and relation to project goals/objectives</a:t>
            </a:r>
          </a:p>
          <a:p>
            <a:pPr marL="127000" indent="-114300">
              <a:spcBef>
                <a:spcPts val="1350"/>
              </a:spcBef>
              <a:buChar char="•"/>
              <a:tabLst>
                <a:tab pos="127000" algn="l"/>
              </a:tabLst>
            </a:pPr>
            <a:r>
              <a:rPr lang="en-US" sz="1400">
                <a:latin typeface="Arial"/>
                <a:cs typeface="Arial"/>
              </a:rPr>
              <a:t> Reporting and use of results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0FFD79B-E8CA-0E0E-0C27-4D661EEA875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06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4114" y="724662"/>
            <a:ext cx="5797550" cy="764953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178435" rIns="0" bIns="0" rtlCol="0">
            <a:spAutoFit/>
          </a:bodyPr>
          <a:lstStyle/>
          <a:p>
            <a:pPr marL="2178685" marR="840740" indent="-1348740">
              <a:spcBef>
                <a:spcPts val="1405"/>
              </a:spcBef>
            </a:pPr>
            <a:r>
              <a:rPr sz="1900" dirty="0">
                <a:solidFill>
                  <a:srgbClr val="252525"/>
                </a:solidFill>
              </a:rPr>
              <a:t>KEY COMPONENTS OF </a:t>
            </a:r>
            <a:r>
              <a:rPr lang="en-US" sz="1900" dirty="0">
                <a:solidFill>
                  <a:srgbClr val="252525"/>
                </a:solidFill>
              </a:rPr>
              <a:t>CUE</a:t>
            </a:r>
            <a:r>
              <a:rPr sz="1900" dirty="0">
                <a:solidFill>
                  <a:srgbClr val="252525"/>
                </a:solidFill>
              </a:rPr>
              <a:t>  PROPOSALS</a:t>
            </a:r>
            <a:endParaRPr sz="1900" dirty="0"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7550" y="1974852"/>
            <a:ext cx="7708900" cy="1446528"/>
            <a:chOff x="717550" y="1974852"/>
            <a:chExt cx="7708900" cy="1130300"/>
          </a:xfrm>
        </p:grpSpPr>
        <p:sp>
          <p:nvSpPr>
            <p:cNvPr id="4" name="object 4"/>
            <p:cNvSpPr/>
            <p:nvPr/>
          </p:nvSpPr>
          <p:spPr>
            <a:xfrm>
              <a:off x="723900" y="2217419"/>
              <a:ext cx="7696200" cy="881380"/>
            </a:xfrm>
            <a:custGeom>
              <a:avLst/>
              <a:gdLst/>
              <a:ahLst/>
              <a:cxnLst/>
              <a:rect l="l" t="t" r="r" b="b"/>
              <a:pathLst>
                <a:path w="7696200" h="881380">
                  <a:moveTo>
                    <a:pt x="7696200" y="0"/>
                  </a:moveTo>
                  <a:lnTo>
                    <a:pt x="0" y="0"/>
                  </a:lnTo>
                  <a:lnTo>
                    <a:pt x="0" y="880871"/>
                  </a:lnTo>
                  <a:lnTo>
                    <a:pt x="7696200" y="880871"/>
                  </a:lnTo>
                  <a:lnTo>
                    <a:pt x="76962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3900" y="2217419"/>
              <a:ext cx="7696200" cy="881380"/>
            </a:xfrm>
            <a:custGeom>
              <a:avLst/>
              <a:gdLst/>
              <a:ahLst/>
              <a:cxnLst/>
              <a:rect l="l" t="t" r="r" b="b"/>
              <a:pathLst>
                <a:path w="7696200" h="881380">
                  <a:moveTo>
                    <a:pt x="0" y="0"/>
                  </a:moveTo>
                  <a:lnTo>
                    <a:pt x="7696200" y="0"/>
                  </a:lnTo>
                  <a:lnTo>
                    <a:pt x="7696200" y="880871"/>
                  </a:lnTo>
                  <a:lnTo>
                    <a:pt x="0" y="88087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679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09472" y="1981202"/>
              <a:ext cx="5387340" cy="472440"/>
            </a:xfrm>
            <a:custGeom>
              <a:avLst/>
              <a:gdLst/>
              <a:ahLst/>
              <a:cxnLst/>
              <a:rect l="l" t="t" r="r" b="b"/>
              <a:pathLst>
                <a:path w="5387340" h="472439">
                  <a:moveTo>
                    <a:pt x="5308600" y="0"/>
                  </a:moveTo>
                  <a:lnTo>
                    <a:pt x="78740" y="0"/>
                  </a:lnTo>
                  <a:lnTo>
                    <a:pt x="48091" y="6188"/>
                  </a:lnTo>
                  <a:lnTo>
                    <a:pt x="23063" y="23063"/>
                  </a:lnTo>
                  <a:lnTo>
                    <a:pt x="6188" y="48091"/>
                  </a:lnTo>
                  <a:lnTo>
                    <a:pt x="0" y="78739"/>
                  </a:lnTo>
                  <a:lnTo>
                    <a:pt x="0" y="393699"/>
                  </a:lnTo>
                  <a:lnTo>
                    <a:pt x="6188" y="424348"/>
                  </a:lnTo>
                  <a:lnTo>
                    <a:pt x="23063" y="449376"/>
                  </a:lnTo>
                  <a:lnTo>
                    <a:pt x="48091" y="466251"/>
                  </a:lnTo>
                  <a:lnTo>
                    <a:pt x="78740" y="472439"/>
                  </a:lnTo>
                  <a:lnTo>
                    <a:pt x="5308600" y="472439"/>
                  </a:lnTo>
                  <a:lnTo>
                    <a:pt x="5339248" y="466251"/>
                  </a:lnTo>
                  <a:lnTo>
                    <a:pt x="5364276" y="449376"/>
                  </a:lnTo>
                  <a:lnTo>
                    <a:pt x="5381151" y="424348"/>
                  </a:lnTo>
                  <a:lnTo>
                    <a:pt x="5387340" y="393699"/>
                  </a:lnTo>
                  <a:lnTo>
                    <a:pt x="5387340" y="78739"/>
                  </a:lnTo>
                  <a:lnTo>
                    <a:pt x="5381151" y="48091"/>
                  </a:lnTo>
                  <a:lnTo>
                    <a:pt x="5364276" y="23063"/>
                  </a:lnTo>
                  <a:lnTo>
                    <a:pt x="5339248" y="6188"/>
                  </a:lnTo>
                  <a:lnTo>
                    <a:pt x="5308600" y="0"/>
                  </a:lnTo>
                  <a:close/>
                </a:path>
              </a:pathLst>
            </a:custGeom>
            <a:solidFill>
              <a:srgbClr val="867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09472" y="1981202"/>
              <a:ext cx="5387340" cy="472440"/>
            </a:xfrm>
            <a:custGeom>
              <a:avLst/>
              <a:gdLst/>
              <a:ahLst/>
              <a:cxnLst/>
              <a:rect l="l" t="t" r="r" b="b"/>
              <a:pathLst>
                <a:path w="5387340" h="472439">
                  <a:moveTo>
                    <a:pt x="0" y="78739"/>
                  </a:moveTo>
                  <a:lnTo>
                    <a:pt x="6188" y="48091"/>
                  </a:lnTo>
                  <a:lnTo>
                    <a:pt x="23063" y="23063"/>
                  </a:lnTo>
                  <a:lnTo>
                    <a:pt x="48091" y="6188"/>
                  </a:lnTo>
                  <a:lnTo>
                    <a:pt x="78740" y="0"/>
                  </a:lnTo>
                  <a:lnTo>
                    <a:pt x="5308600" y="0"/>
                  </a:lnTo>
                  <a:lnTo>
                    <a:pt x="5339248" y="6188"/>
                  </a:lnTo>
                  <a:lnTo>
                    <a:pt x="5364276" y="23063"/>
                  </a:lnTo>
                  <a:lnTo>
                    <a:pt x="5381151" y="48091"/>
                  </a:lnTo>
                  <a:lnTo>
                    <a:pt x="5387340" y="78739"/>
                  </a:lnTo>
                  <a:lnTo>
                    <a:pt x="5387340" y="393699"/>
                  </a:lnTo>
                  <a:lnTo>
                    <a:pt x="5381151" y="424348"/>
                  </a:lnTo>
                  <a:lnTo>
                    <a:pt x="5364276" y="449376"/>
                  </a:lnTo>
                  <a:lnTo>
                    <a:pt x="5339248" y="466251"/>
                  </a:lnTo>
                  <a:lnTo>
                    <a:pt x="5308600" y="472439"/>
                  </a:lnTo>
                  <a:lnTo>
                    <a:pt x="78740" y="472439"/>
                  </a:lnTo>
                  <a:lnTo>
                    <a:pt x="48091" y="466251"/>
                  </a:lnTo>
                  <a:lnTo>
                    <a:pt x="23063" y="449376"/>
                  </a:lnTo>
                  <a:lnTo>
                    <a:pt x="6188" y="424348"/>
                  </a:lnTo>
                  <a:lnTo>
                    <a:pt x="0" y="393699"/>
                  </a:lnTo>
                  <a:lnTo>
                    <a:pt x="0" y="7873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08511" y="2130226"/>
            <a:ext cx="6214745" cy="1235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">
              <a:spcBef>
                <a:spcPts val="95"/>
              </a:spcBef>
            </a:pPr>
            <a:r>
              <a:rPr lang="en-US" sz="1600" b="1">
                <a:solidFill>
                  <a:srgbClr val="FFFFFF"/>
                </a:solidFill>
                <a:latin typeface="Arial"/>
                <a:cs typeface="Arial"/>
              </a:rPr>
              <a:t>Relevant Research Questions</a:t>
            </a:r>
            <a:endParaRPr sz="160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1550">
              <a:latin typeface="Arial"/>
              <a:cs typeface="Arial"/>
            </a:endParaRPr>
          </a:p>
          <a:p>
            <a:pPr marL="184785" marR="5080" indent="-172720">
              <a:buChar char="•"/>
              <a:tabLst>
                <a:tab pos="185420" algn="l"/>
              </a:tabLst>
            </a:pPr>
            <a:r>
              <a:rPr lang="en-US" sz="1600">
                <a:latin typeface="Arial"/>
                <a:cs typeface="Arial"/>
              </a:rPr>
              <a:t>Aligned with research plan, project activities, and expected outcomes</a:t>
            </a:r>
          </a:p>
          <a:p>
            <a:pPr marL="184785" marR="5080" indent="-172720">
              <a:buChar char="•"/>
              <a:tabLst>
                <a:tab pos="185420" algn="l"/>
              </a:tabLst>
            </a:pPr>
            <a:r>
              <a:rPr lang="en-US" sz="1600">
                <a:latin typeface="Arial"/>
                <a:cs typeface="Arial"/>
              </a:rPr>
              <a:t>Answerable through data generated by activities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200" y="3537766"/>
            <a:ext cx="7708900" cy="1396184"/>
            <a:chOff x="717550" y="3178812"/>
            <a:chExt cx="7708900" cy="1131570"/>
          </a:xfrm>
        </p:grpSpPr>
        <p:sp>
          <p:nvSpPr>
            <p:cNvPr id="10" name="object 10"/>
            <p:cNvSpPr/>
            <p:nvPr/>
          </p:nvSpPr>
          <p:spPr>
            <a:xfrm>
              <a:off x="723900" y="3421380"/>
              <a:ext cx="7696200" cy="882650"/>
            </a:xfrm>
            <a:custGeom>
              <a:avLst/>
              <a:gdLst/>
              <a:ahLst/>
              <a:cxnLst/>
              <a:rect l="l" t="t" r="r" b="b"/>
              <a:pathLst>
                <a:path w="7696200" h="882650">
                  <a:moveTo>
                    <a:pt x="7696200" y="0"/>
                  </a:moveTo>
                  <a:lnTo>
                    <a:pt x="0" y="0"/>
                  </a:lnTo>
                  <a:lnTo>
                    <a:pt x="0" y="882396"/>
                  </a:lnTo>
                  <a:lnTo>
                    <a:pt x="7696200" y="882396"/>
                  </a:lnTo>
                  <a:lnTo>
                    <a:pt x="76962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3900" y="3421380"/>
              <a:ext cx="7696200" cy="882650"/>
            </a:xfrm>
            <a:custGeom>
              <a:avLst/>
              <a:gdLst/>
              <a:ahLst/>
              <a:cxnLst/>
              <a:rect l="l" t="t" r="r" b="b"/>
              <a:pathLst>
                <a:path w="7696200" h="882650">
                  <a:moveTo>
                    <a:pt x="0" y="0"/>
                  </a:moveTo>
                  <a:lnTo>
                    <a:pt x="7696200" y="0"/>
                  </a:lnTo>
                  <a:lnTo>
                    <a:pt x="7696200" y="882396"/>
                  </a:lnTo>
                  <a:lnTo>
                    <a:pt x="0" y="88239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679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09472" y="3185162"/>
              <a:ext cx="5387340" cy="472440"/>
            </a:xfrm>
            <a:custGeom>
              <a:avLst/>
              <a:gdLst/>
              <a:ahLst/>
              <a:cxnLst/>
              <a:rect l="l" t="t" r="r" b="b"/>
              <a:pathLst>
                <a:path w="5387340" h="472439">
                  <a:moveTo>
                    <a:pt x="5308600" y="0"/>
                  </a:moveTo>
                  <a:lnTo>
                    <a:pt x="78740" y="0"/>
                  </a:lnTo>
                  <a:lnTo>
                    <a:pt x="48091" y="6188"/>
                  </a:lnTo>
                  <a:lnTo>
                    <a:pt x="23063" y="23063"/>
                  </a:lnTo>
                  <a:lnTo>
                    <a:pt x="6188" y="48091"/>
                  </a:lnTo>
                  <a:lnTo>
                    <a:pt x="0" y="78739"/>
                  </a:lnTo>
                  <a:lnTo>
                    <a:pt x="0" y="393699"/>
                  </a:lnTo>
                  <a:lnTo>
                    <a:pt x="6188" y="424348"/>
                  </a:lnTo>
                  <a:lnTo>
                    <a:pt x="23063" y="449376"/>
                  </a:lnTo>
                  <a:lnTo>
                    <a:pt x="48091" y="466251"/>
                  </a:lnTo>
                  <a:lnTo>
                    <a:pt x="78740" y="472439"/>
                  </a:lnTo>
                  <a:lnTo>
                    <a:pt x="5308600" y="472439"/>
                  </a:lnTo>
                  <a:lnTo>
                    <a:pt x="5339248" y="466251"/>
                  </a:lnTo>
                  <a:lnTo>
                    <a:pt x="5364276" y="449376"/>
                  </a:lnTo>
                  <a:lnTo>
                    <a:pt x="5381151" y="424348"/>
                  </a:lnTo>
                  <a:lnTo>
                    <a:pt x="5387340" y="393699"/>
                  </a:lnTo>
                  <a:lnTo>
                    <a:pt x="5387340" y="78739"/>
                  </a:lnTo>
                  <a:lnTo>
                    <a:pt x="5381151" y="48091"/>
                  </a:lnTo>
                  <a:lnTo>
                    <a:pt x="5364276" y="23063"/>
                  </a:lnTo>
                  <a:lnTo>
                    <a:pt x="5339248" y="6188"/>
                  </a:lnTo>
                  <a:lnTo>
                    <a:pt x="5308600" y="0"/>
                  </a:lnTo>
                  <a:close/>
                </a:path>
              </a:pathLst>
            </a:custGeom>
            <a:solidFill>
              <a:srgbClr val="867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09472" y="3185162"/>
              <a:ext cx="5387340" cy="472440"/>
            </a:xfrm>
            <a:custGeom>
              <a:avLst/>
              <a:gdLst/>
              <a:ahLst/>
              <a:cxnLst/>
              <a:rect l="l" t="t" r="r" b="b"/>
              <a:pathLst>
                <a:path w="5387340" h="472439">
                  <a:moveTo>
                    <a:pt x="0" y="78739"/>
                  </a:moveTo>
                  <a:lnTo>
                    <a:pt x="6188" y="48091"/>
                  </a:lnTo>
                  <a:lnTo>
                    <a:pt x="23063" y="23063"/>
                  </a:lnTo>
                  <a:lnTo>
                    <a:pt x="48091" y="6188"/>
                  </a:lnTo>
                  <a:lnTo>
                    <a:pt x="78740" y="0"/>
                  </a:lnTo>
                  <a:lnTo>
                    <a:pt x="5308600" y="0"/>
                  </a:lnTo>
                  <a:lnTo>
                    <a:pt x="5339248" y="6188"/>
                  </a:lnTo>
                  <a:lnTo>
                    <a:pt x="5364276" y="23063"/>
                  </a:lnTo>
                  <a:lnTo>
                    <a:pt x="5381151" y="48091"/>
                  </a:lnTo>
                  <a:lnTo>
                    <a:pt x="5387340" y="78739"/>
                  </a:lnTo>
                  <a:lnTo>
                    <a:pt x="5387340" y="393699"/>
                  </a:lnTo>
                  <a:lnTo>
                    <a:pt x="5381151" y="424348"/>
                  </a:lnTo>
                  <a:lnTo>
                    <a:pt x="5364276" y="449376"/>
                  </a:lnTo>
                  <a:lnTo>
                    <a:pt x="5339248" y="466251"/>
                  </a:lnTo>
                  <a:lnTo>
                    <a:pt x="5308600" y="472439"/>
                  </a:lnTo>
                  <a:lnTo>
                    <a:pt x="78740" y="472439"/>
                  </a:lnTo>
                  <a:lnTo>
                    <a:pt x="48091" y="466251"/>
                  </a:lnTo>
                  <a:lnTo>
                    <a:pt x="23063" y="449376"/>
                  </a:lnTo>
                  <a:lnTo>
                    <a:pt x="6188" y="424348"/>
                  </a:lnTo>
                  <a:lnTo>
                    <a:pt x="0" y="393699"/>
                  </a:lnTo>
                  <a:lnTo>
                    <a:pt x="0" y="7873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308511" y="3715554"/>
            <a:ext cx="6032500" cy="9893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">
              <a:spcBef>
                <a:spcPts val="95"/>
              </a:spcBef>
            </a:pPr>
            <a:r>
              <a:rPr lang="en-US" sz="1600" b="1">
                <a:solidFill>
                  <a:srgbClr val="FFFFFF"/>
                </a:solidFill>
                <a:latin typeface="Arial"/>
                <a:cs typeface="Arial"/>
              </a:rPr>
              <a:t>Dissemination</a:t>
            </a:r>
            <a:r>
              <a:rPr sz="1600" b="1">
                <a:solidFill>
                  <a:srgbClr val="FFFFFF"/>
                </a:solidFill>
                <a:latin typeface="Arial"/>
                <a:cs typeface="Arial"/>
              </a:rPr>
              <a:t> Plan</a:t>
            </a:r>
            <a:endParaRPr sz="160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1550">
              <a:latin typeface="Arial"/>
              <a:cs typeface="Arial"/>
            </a:endParaRPr>
          </a:p>
          <a:p>
            <a:pPr marL="184785" marR="5080" indent="-172720">
              <a:buChar char="•"/>
              <a:tabLst>
                <a:tab pos="185420" algn="l"/>
              </a:tabLst>
            </a:pPr>
            <a:r>
              <a:rPr lang="en-US" sz="1600">
                <a:latin typeface="Arial"/>
                <a:cs typeface="Arial"/>
              </a:rPr>
              <a:t>Identify appropriate channels of dissemination</a:t>
            </a:r>
          </a:p>
          <a:p>
            <a:pPr marL="184785" marR="5080" indent="-172720">
              <a:buChar char="•"/>
              <a:tabLst>
                <a:tab pos="185420" algn="l"/>
              </a:tabLst>
            </a:pPr>
            <a:r>
              <a:rPr lang="en-US" sz="1600">
                <a:latin typeface="Arial"/>
                <a:cs typeface="Arial"/>
              </a:rPr>
              <a:t>Must use Creative Commons licensing for new materials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34F9810-807C-9EE2-F16B-30BB2A1B3B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7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4114" y="724662"/>
            <a:ext cx="5797550" cy="764953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178435" rIns="0" bIns="0" rtlCol="0">
            <a:spAutoFit/>
          </a:bodyPr>
          <a:lstStyle/>
          <a:p>
            <a:pPr marL="2178685" marR="840740" indent="-1348740">
              <a:spcBef>
                <a:spcPts val="1405"/>
              </a:spcBef>
            </a:pPr>
            <a:r>
              <a:rPr sz="1900" dirty="0">
                <a:solidFill>
                  <a:srgbClr val="252525"/>
                </a:solidFill>
              </a:rPr>
              <a:t>KEY COMPONENTS OF </a:t>
            </a:r>
            <a:r>
              <a:rPr lang="en-US" sz="1900" dirty="0">
                <a:solidFill>
                  <a:srgbClr val="252525"/>
                </a:solidFill>
              </a:rPr>
              <a:t>CUE</a:t>
            </a:r>
            <a:r>
              <a:rPr sz="1900" dirty="0">
                <a:solidFill>
                  <a:srgbClr val="252525"/>
                </a:solidFill>
              </a:rPr>
              <a:t>  PROPOSALS</a:t>
            </a:r>
            <a:endParaRPr sz="1900" dirty="0"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3900" y="1990737"/>
            <a:ext cx="7696200" cy="1222050"/>
            <a:chOff x="723900" y="1987299"/>
            <a:chExt cx="7696200" cy="792731"/>
          </a:xfrm>
        </p:grpSpPr>
        <p:sp>
          <p:nvSpPr>
            <p:cNvPr id="4" name="object 4"/>
            <p:cNvSpPr/>
            <p:nvPr/>
          </p:nvSpPr>
          <p:spPr>
            <a:xfrm>
              <a:off x="723900" y="2166475"/>
              <a:ext cx="7696200" cy="585470"/>
            </a:xfrm>
            <a:custGeom>
              <a:avLst/>
              <a:gdLst/>
              <a:ahLst/>
              <a:cxnLst/>
              <a:rect l="l" t="t" r="r" b="b"/>
              <a:pathLst>
                <a:path w="7696200" h="585469">
                  <a:moveTo>
                    <a:pt x="7696200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7696200" y="585215"/>
                  </a:lnTo>
                  <a:lnTo>
                    <a:pt x="76962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3900" y="2194560"/>
              <a:ext cx="7696200" cy="585470"/>
            </a:xfrm>
            <a:custGeom>
              <a:avLst/>
              <a:gdLst/>
              <a:ahLst/>
              <a:cxnLst/>
              <a:rect l="l" t="t" r="r" b="b"/>
              <a:pathLst>
                <a:path w="7696200" h="585469">
                  <a:moveTo>
                    <a:pt x="0" y="0"/>
                  </a:moveTo>
                  <a:lnTo>
                    <a:pt x="7696200" y="0"/>
                  </a:lnTo>
                  <a:lnTo>
                    <a:pt x="7696200" y="585215"/>
                  </a:lnTo>
                  <a:lnTo>
                    <a:pt x="0" y="5852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9BAE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09472" y="1987299"/>
              <a:ext cx="5387340" cy="327467"/>
            </a:xfrm>
            <a:custGeom>
              <a:avLst/>
              <a:gdLst/>
              <a:ahLst/>
              <a:cxnLst/>
              <a:rect l="l" t="t" r="r" b="b"/>
              <a:pathLst>
                <a:path w="5387340" h="414655">
                  <a:moveTo>
                    <a:pt x="5318252" y="0"/>
                  </a:moveTo>
                  <a:lnTo>
                    <a:pt x="69088" y="0"/>
                  </a:lnTo>
                  <a:lnTo>
                    <a:pt x="42198" y="5428"/>
                  </a:lnTo>
                  <a:lnTo>
                    <a:pt x="20237" y="20232"/>
                  </a:lnTo>
                  <a:lnTo>
                    <a:pt x="5430" y="42192"/>
                  </a:lnTo>
                  <a:lnTo>
                    <a:pt x="0" y="69087"/>
                  </a:lnTo>
                  <a:lnTo>
                    <a:pt x="0" y="345427"/>
                  </a:lnTo>
                  <a:lnTo>
                    <a:pt x="5430" y="372324"/>
                  </a:lnTo>
                  <a:lnTo>
                    <a:pt x="20237" y="394288"/>
                  </a:lnTo>
                  <a:lnTo>
                    <a:pt x="42198" y="409097"/>
                  </a:lnTo>
                  <a:lnTo>
                    <a:pt x="69088" y="414528"/>
                  </a:lnTo>
                  <a:lnTo>
                    <a:pt x="5318252" y="414528"/>
                  </a:lnTo>
                  <a:lnTo>
                    <a:pt x="5345141" y="409097"/>
                  </a:lnTo>
                  <a:lnTo>
                    <a:pt x="5367102" y="394288"/>
                  </a:lnTo>
                  <a:lnTo>
                    <a:pt x="5381909" y="372324"/>
                  </a:lnTo>
                  <a:lnTo>
                    <a:pt x="5387340" y="345427"/>
                  </a:lnTo>
                  <a:lnTo>
                    <a:pt x="5387340" y="69087"/>
                  </a:lnTo>
                  <a:lnTo>
                    <a:pt x="5381909" y="42192"/>
                  </a:lnTo>
                  <a:lnTo>
                    <a:pt x="5367102" y="20232"/>
                  </a:lnTo>
                  <a:lnTo>
                    <a:pt x="5345141" y="5428"/>
                  </a:lnTo>
                  <a:lnTo>
                    <a:pt x="5318252" y="0"/>
                  </a:lnTo>
                  <a:close/>
                </a:path>
              </a:pathLst>
            </a:custGeom>
            <a:solidFill>
              <a:srgbClr val="9BA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09472" y="1987299"/>
              <a:ext cx="5387340" cy="414655"/>
            </a:xfrm>
            <a:custGeom>
              <a:avLst/>
              <a:gdLst/>
              <a:ahLst/>
              <a:cxnLst/>
              <a:rect l="l" t="t" r="r" b="b"/>
              <a:pathLst>
                <a:path w="5387340" h="414655">
                  <a:moveTo>
                    <a:pt x="0" y="69087"/>
                  </a:moveTo>
                  <a:lnTo>
                    <a:pt x="5430" y="42192"/>
                  </a:lnTo>
                  <a:lnTo>
                    <a:pt x="20237" y="20232"/>
                  </a:lnTo>
                  <a:lnTo>
                    <a:pt x="42198" y="5428"/>
                  </a:lnTo>
                  <a:lnTo>
                    <a:pt x="69088" y="0"/>
                  </a:lnTo>
                  <a:lnTo>
                    <a:pt x="5318252" y="0"/>
                  </a:lnTo>
                  <a:lnTo>
                    <a:pt x="5345141" y="5428"/>
                  </a:lnTo>
                  <a:lnTo>
                    <a:pt x="5367102" y="20232"/>
                  </a:lnTo>
                  <a:lnTo>
                    <a:pt x="5381909" y="42192"/>
                  </a:lnTo>
                  <a:lnTo>
                    <a:pt x="5387340" y="69087"/>
                  </a:lnTo>
                  <a:lnTo>
                    <a:pt x="5387340" y="345427"/>
                  </a:lnTo>
                  <a:lnTo>
                    <a:pt x="5381909" y="372324"/>
                  </a:lnTo>
                  <a:lnTo>
                    <a:pt x="5367102" y="394288"/>
                  </a:lnTo>
                  <a:lnTo>
                    <a:pt x="5345141" y="409097"/>
                  </a:lnTo>
                  <a:lnTo>
                    <a:pt x="5318252" y="414528"/>
                  </a:lnTo>
                  <a:lnTo>
                    <a:pt x="69088" y="414528"/>
                  </a:lnTo>
                  <a:lnTo>
                    <a:pt x="42198" y="409097"/>
                  </a:lnTo>
                  <a:lnTo>
                    <a:pt x="20237" y="394288"/>
                  </a:lnTo>
                  <a:lnTo>
                    <a:pt x="5430" y="372324"/>
                  </a:lnTo>
                  <a:lnTo>
                    <a:pt x="0" y="345427"/>
                  </a:lnTo>
                  <a:lnTo>
                    <a:pt x="0" y="69087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08511" y="2114550"/>
            <a:ext cx="5046345" cy="10182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>
              <a:spcBef>
                <a:spcPts val="100"/>
              </a:spcBef>
            </a:pPr>
            <a:r>
              <a:rPr lang="en-US" sz="1400" b="1">
                <a:solidFill>
                  <a:srgbClr val="FFFFFF"/>
                </a:solidFill>
                <a:latin typeface="Arial"/>
                <a:cs typeface="Arial"/>
              </a:rPr>
              <a:t>Sustainability</a:t>
            </a:r>
            <a:endParaRPr sz="1400">
              <a:latin typeface="Arial"/>
              <a:cs typeface="Arial"/>
            </a:endParaRPr>
          </a:p>
          <a:p>
            <a:pPr marL="127000" indent="-114300">
              <a:spcBef>
                <a:spcPts val="1350"/>
              </a:spcBef>
              <a:buChar char="•"/>
              <a:tabLst>
                <a:tab pos="127000" algn="l"/>
              </a:tabLst>
            </a:pPr>
            <a:r>
              <a:rPr lang="en-US" sz="1400">
                <a:latin typeface="Arial"/>
                <a:cs typeface="Arial"/>
              </a:rPr>
              <a:t>Consider sustainability of activities after funding</a:t>
            </a:r>
          </a:p>
          <a:p>
            <a:pPr marL="127000" indent="-114300">
              <a:spcBef>
                <a:spcPts val="1350"/>
              </a:spcBef>
              <a:buChar char="•"/>
              <a:tabLst>
                <a:tab pos="127000" algn="l"/>
              </a:tabLst>
            </a:pPr>
            <a:r>
              <a:rPr lang="en-US" sz="1400">
                <a:latin typeface="Arial"/>
                <a:cs typeface="Arial"/>
              </a:rPr>
              <a:t>Design of hardware/software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6DFD9A8-27DB-A6CC-A16E-18B45E17AB2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38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4114" y="724662"/>
            <a:ext cx="5797550" cy="764953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178435" rIns="0" bIns="0" rtlCol="0">
            <a:spAutoFit/>
          </a:bodyPr>
          <a:lstStyle/>
          <a:p>
            <a:pPr marL="2178685" marR="840740" indent="-1348740">
              <a:spcBef>
                <a:spcPts val="1405"/>
              </a:spcBef>
            </a:pPr>
            <a:r>
              <a:rPr lang="en-US" sz="1900" dirty="0">
                <a:solidFill>
                  <a:srgbClr val="252525"/>
                </a:solidFill>
              </a:rPr>
              <a:t>Collaboration Plan </a:t>
            </a:r>
            <a:br>
              <a:rPr lang="en-US" sz="1900" dirty="0">
                <a:solidFill>
                  <a:srgbClr val="252525"/>
                </a:solidFill>
              </a:rPr>
            </a:br>
            <a:endParaRPr sz="1900" dirty="0"/>
          </a:p>
        </p:txBody>
      </p:sp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3900" y="1850707"/>
            <a:ext cx="7696200" cy="2778442"/>
            <a:chOff x="723900" y="2854450"/>
            <a:chExt cx="7696200" cy="2778442"/>
          </a:xfrm>
        </p:grpSpPr>
        <p:sp>
          <p:nvSpPr>
            <p:cNvPr id="10" name="object 10"/>
            <p:cNvSpPr/>
            <p:nvPr/>
          </p:nvSpPr>
          <p:spPr>
            <a:xfrm>
              <a:off x="723900" y="3061715"/>
              <a:ext cx="7696200" cy="2571177"/>
            </a:xfrm>
            <a:custGeom>
              <a:avLst/>
              <a:gdLst/>
              <a:ahLst/>
              <a:cxnLst/>
              <a:rect l="l" t="t" r="r" b="b"/>
              <a:pathLst>
                <a:path w="7696200" h="1234439">
                  <a:moveTo>
                    <a:pt x="7696200" y="0"/>
                  </a:moveTo>
                  <a:lnTo>
                    <a:pt x="0" y="0"/>
                  </a:lnTo>
                  <a:lnTo>
                    <a:pt x="0" y="1234440"/>
                  </a:lnTo>
                  <a:lnTo>
                    <a:pt x="7696200" y="1234440"/>
                  </a:lnTo>
                  <a:lnTo>
                    <a:pt x="76962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3900" y="3061716"/>
              <a:ext cx="7696200" cy="2571176"/>
            </a:xfrm>
            <a:custGeom>
              <a:avLst/>
              <a:gdLst/>
              <a:ahLst/>
              <a:cxnLst/>
              <a:rect l="l" t="t" r="r" b="b"/>
              <a:pathLst>
                <a:path w="7696200" h="1234439">
                  <a:moveTo>
                    <a:pt x="0" y="0"/>
                  </a:moveTo>
                  <a:lnTo>
                    <a:pt x="7696200" y="0"/>
                  </a:lnTo>
                  <a:lnTo>
                    <a:pt x="7696200" y="1234440"/>
                  </a:lnTo>
                  <a:lnTo>
                    <a:pt x="0" y="123444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9BAE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09472" y="2854450"/>
              <a:ext cx="5387340" cy="413384"/>
            </a:xfrm>
            <a:custGeom>
              <a:avLst/>
              <a:gdLst/>
              <a:ahLst/>
              <a:cxnLst/>
              <a:rect l="l" t="t" r="r" b="b"/>
              <a:pathLst>
                <a:path w="5387340" h="413385">
                  <a:moveTo>
                    <a:pt x="5318506" y="0"/>
                  </a:moveTo>
                  <a:lnTo>
                    <a:pt x="68834" y="0"/>
                  </a:lnTo>
                  <a:lnTo>
                    <a:pt x="42042" y="5410"/>
                  </a:lnTo>
                  <a:lnTo>
                    <a:pt x="20162" y="20162"/>
                  </a:lnTo>
                  <a:lnTo>
                    <a:pt x="5410" y="42042"/>
                  </a:lnTo>
                  <a:lnTo>
                    <a:pt x="0" y="68833"/>
                  </a:lnTo>
                  <a:lnTo>
                    <a:pt x="0" y="344169"/>
                  </a:lnTo>
                  <a:lnTo>
                    <a:pt x="5410" y="370961"/>
                  </a:lnTo>
                  <a:lnTo>
                    <a:pt x="20162" y="392841"/>
                  </a:lnTo>
                  <a:lnTo>
                    <a:pt x="42042" y="407593"/>
                  </a:lnTo>
                  <a:lnTo>
                    <a:pt x="68834" y="413003"/>
                  </a:lnTo>
                  <a:lnTo>
                    <a:pt x="5318506" y="413003"/>
                  </a:lnTo>
                  <a:lnTo>
                    <a:pt x="5345297" y="407593"/>
                  </a:lnTo>
                  <a:lnTo>
                    <a:pt x="5367177" y="392841"/>
                  </a:lnTo>
                  <a:lnTo>
                    <a:pt x="5381929" y="370961"/>
                  </a:lnTo>
                  <a:lnTo>
                    <a:pt x="5387340" y="344169"/>
                  </a:lnTo>
                  <a:lnTo>
                    <a:pt x="5387340" y="68833"/>
                  </a:lnTo>
                  <a:lnTo>
                    <a:pt x="5381929" y="42042"/>
                  </a:lnTo>
                  <a:lnTo>
                    <a:pt x="5367177" y="20162"/>
                  </a:lnTo>
                  <a:lnTo>
                    <a:pt x="5345297" y="5410"/>
                  </a:lnTo>
                  <a:lnTo>
                    <a:pt x="5318506" y="0"/>
                  </a:lnTo>
                  <a:close/>
                </a:path>
              </a:pathLst>
            </a:custGeom>
            <a:solidFill>
              <a:srgbClr val="9BA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09472" y="2854450"/>
              <a:ext cx="5387340" cy="413384"/>
            </a:xfrm>
            <a:custGeom>
              <a:avLst/>
              <a:gdLst/>
              <a:ahLst/>
              <a:cxnLst/>
              <a:rect l="l" t="t" r="r" b="b"/>
              <a:pathLst>
                <a:path w="5387340" h="413385">
                  <a:moveTo>
                    <a:pt x="0" y="68833"/>
                  </a:moveTo>
                  <a:lnTo>
                    <a:pt x="5410" y="42042"/>
                  </a:lnTo>
                  <a:lnTo>
                    <a:pt x="20162" y="20162"/>
                  </a:lnTo>
                  <a:lnTo>
                    <a:pt x="42042" y="5410"/>
                  </a:lnTo>
                  <a:lnTo>
                    <a:pt x="68834" y="0"/>
                  </a:lnTo>
                  <a:lnTo>
                    <a:pt x="5318506" y="0"/>
                  </a:lnTo>
                  <a:lnTo>
                    <a:pt x="5345297" y="5410"/>
                  </a:lnTo>
                  <a:lnTo>
                    <a:pt x="5367177" y="20162"/>
                  </a:lnTo>
                  <a:lnTo>
                    <a:pt x="5381929" y="42042"/>
                  </a:lnTo>
                  <a:lnTo>
                    <a:pt x="5387340" y="68833"/>
                  </a:lnTo>
                  <a:lnTo>
                    <a:pt x="5387340" y="344169"/>
                  </a:lnTo>
                  <a:lnTo>
                    <a:pt x="5381929" y="370961"/>
                  </a:lnTo>
                  <a:lnTo>
                    <a:pt x="5367177" y="392841"/>
                  </a:lnTo>
                  <a:lnTo>
                    <a:pt x="5345297" y="407593"/>
                  </a:lnTo>
                  <a:lnTo>
                    <a:pt x="5318506" y="413003"/>
                  </a:lnTo>
                  <a:lnTo>
                    <a:pt x="68834" y="413003"/>
                  </a:lnTo>
                  <a:lnTo>
                    <a:pt x="42042" y="407593"/>
                  </a:lnTo>
                  <a:lnTo>
                    <a:pt x="20162" y="392841"/>
                  </a:lnTo>
                  <a:lnTo>
                    <a:pt x="5410" y="370961"/>
                  </a:lnTo>
                  <a:lnTo>
                    <a:pt x="0" y="344169"/>
                  </a:lnTo>
                  <a:lnTo>
                    <a:pt x="0" y="6883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308511" y="1918517"/>
            <a:ext cx="6616289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>
              <a:spcBef>
                <a:spcPts val="100"/>
              </a:spcBef>
            </a:pPr>
            <a:r>
              <a:rPr lang="en-US" sz="1400" b="1">
                <a:solidFill>
                  <a:srgbClr val="FFFFFF"/>
                </a:solidFill>
                <a:latin typeface="Arial"/>
                <a:cs typeface="Arial"/>
              </a:rPr>
              <a:t>Must include:</a:t>
            </a:r>
          </a:p>
          <a:p>
            <a:endParaRPr lang="en-US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Description of partnership, relevant characteristics of members, and specific roles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Initial statement of common goals and examples of possible common metrics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Plans for communication and convenings of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Descriptions of any management and administrative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Methods that will be used in assessing/evaluating the success of the 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Specific references to the budget line items that support collaboration and coordination mechanisms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4D7AD7C-765B-92E9-A166-6B006EBB728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41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4114" y="1981961"/>
            <a:ext cx="5797550" cy="907941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2590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40"/>
              </a:spcBef>
            </a:pPr>
            <a:r>
              <a:rPr lang="en-US" sz="2100" spc="60">
                <a:solidFill>
                  <a:srgbClr val="252525"/>
                </a:solidFill>
              </a:rPr>
              <a:t>MOBILIZE</a:t>
            </a:r>
            <a:br>
              <a:rPr lang="en-US" sz="2100" spc="60">
                <a:solidFill>
                  <a:srgbClr val="252525"/>
                </a:solidFill>
              </a:rPr>
            </a:br>
            <a:endParaRPr sz="21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BD2DB-C6E4-887C-495E-74985C937B1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28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8343" y="590550"/>
            <a:ext cx="5786664" cy="1552989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257810" rIns="0" bIns="0" rtlCol="0">
            <a:spAutoFit/>
          </a:bodyPr>
          <a:lstStyle/>
          <a:p>
            <a:pPr marL="247650">
              <a:spcBef>
                <a:spcPts val="2030"/>
              </a:spcBef>
            </a:pPr>
            <a:r>
              <a:rPr lang="en-US" sz="2100" spc="-15">
                <a:solidFill>
                  <a:srgbClr val="252525"/>
                </a:solidFill>
              </a:rPr>
              <a:t>CUE Mobilize proposals will d</a:t>
            </a:r>
            <a:r>
              <a:rPr lang="en-US" sz="2100"/>
              <a:t>evelop a shared </a:t>
            </a:r>
            <a:r>
              <a:rPr lang="en-US" sz="2100" i="1"/>
              <a:t>national</a:t>
            </a:r>
            <a:r>
              <a:rPr lang="en-US" sz="2100"/>
              <a:t> vision around innovation and inclusion in undergraduate computing education</a:t>
            </a:r>
            <a:br>
              <a:rPr lang="en-US" sz="2100">
                <a:solidFill>
                  <a:srgbClr val="252525"/>
                </a:solidFill>
              </a:rPr>
            </a:br>
            <a:endParaRPr sz="2100"/>
          </a:p>
        </p:txBody>
      </p:sp>
      <p:sp>
        <p:nvSpPr>
          <p:cNvPr id="3" name="object 3"/>
          <p:cNvSpPr txBox="1"/>
          <p:nvPr/>
        </p:nvSpPr>
        <p:spPr>
          <a:xfrm>
            <a:off x="1752092" y="2646860"/>
            <a:ext cx="554291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/>
              <a:t>Curricular supports in key areas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Transformation across institutions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Development of a common, scalable educational infrastructure</a:t>
            </a:r>
          </a:p>
          <a:p>
            <a:pPr marL="342900" indent="-342900">
              <a:buFont typeface="+mj-lt"/>
              <a:buAutoNum type="arabicPeriod"/>
            </a:pPr>
            <a:endParaRPr lang="en-US" sz="1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4FCA6-811C-35D1-D760-64570F4B42D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11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78129" y="241554"/>
            <a:ext cx="8661400" cy="1061085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  <a:prstDash/>
          </a:ln>
          <a:effectLst/>
        </p:spPr>
        <p:txBody>
          <a:bodyPr rot="0" spcFirstLastPara="0" vertOverflow="overflow" horzOverflow="overflow" vert="horz" wrap="square" lIns="0" tIns="12255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540" marR="0" lvl="0" indent="0" algn="ctr" defTabSz="914400" rtl="0" eaLnBrk="1" fontAlgn="auto" latinLnBrk="0" hangingPunct="1">
              <a:lnSpc>
                <a:spcPts val="2050"/>
              </a:lnSpc>
              <a:spcBef>
                <a:spcPts val="9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21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MOTIVATION: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4025" marR="450215" lvl="0" indent="0" algn="ctr" defTabSz="914400" rtl="0" eaLnBrk="1" fontAlgn="auto" latinLnBrk="0" hangingPunct="1">
              <a:lnSpc>
                <a:spcPts val="1939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5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lang="en-US" sz="1800" b="0" i="0" u="none" strike="noStrike" kern="1200" cap="none" spc="29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INCREASE</a:t>
            </a:r>
            <a:r>
              <a:rPr kumimoji="0" lang="en-US" sz="1800" b="0" i="0" u="none" strike="noStrike" kern="1200" cap="none" spc="27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</a:t>
            </a:r>
            <a:r>
              <a:rPr kumimoji="0" lang="en-US" sz="1800" b="0" i="0" u="none" strike="noStrike" kern="1200" cap="none" spc="9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15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lang="en-US" sz="1800" b="0" i="0" u="none" strike="noStrike" kern="1200" cap="none" spc="29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DIVERSITY</a:t>
            </a:r>
            <a:r>
              <a:rPr kumimoji="0" lang="en-US" sz="1800" b="0" i="0" u="none" strike="noStrike" kern="1200" cap="none" spc="26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lang="en-US" sz="1800" b="0" i="0" u="none" strike="noStrike" kern="1200" cap="none" spc="31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DOMESTIC</a:t>
            </a:r>
            <a:r>
              <a:rPr kumimoji="0" lang="en-US" sz="1800" b="0" i="0" u="none" strike="noStrike" kern="1200" cap="none" spc="26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3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STUDENTS </a:t>
            </a:r>
            <a:r>
              <a:rPr kumimoji="0" lang="en-US" sz="1800" b="0" i="0" u="none" strike="noStrike" kern="1200" cap="none" spc="-484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RECEIVING</a:t>
            </a:r>
            <a:r>
              <a:rPr kumimoji="0" lang="en-US" sz="1800" b="0" i="0" u="none" strike="noStrike" kern="1200" cap="none" spc="26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POST-SECONDARY</a:t>
            </a:r>
            <a:r>
              <a:rPr kumimoji="0" lang="en-US" sz="1800" b="0" i="0" u="none" strike="noStrike" kern="1200" cap="none" spc="2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8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DEGREES</a:t>
            </a:r>
            <a:r>
              <a:rPr kumimoji="0" lang="en-US" sz="1800" b="0" i="0" u="none" strike="noStrike" kern="1200" cap="none" spc="2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10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lang="en-US" sz="1800" b="0" i="0" u="none" strike="noStrike" kern="1200" cap="none" spc="29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9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COMPUTING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1978151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200" y="0"/>
                </a:lnTo>
              </a:path>
            </a:pathLst>
          </a:custGeom>
          <a:ln w="12700">
            <a:solidFill>
              <a:srgbClr val="4952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63139" y="2363723"/>
            <a:ext cx="6156960" cy="0"/>
          </a:xfrm>
          <a:custGeom>
            <a:avLst/>
            <a:gdLst/>
            <a:ahLst/>
            <a:cxnLst/>
            <a:rect l="l" t="t" r="r" b="b"/>
            <a:pathLst>
              <a:path w="6156959">
                <a:moveTo>
                  <a:pt x="0" y="0"/>
                </a:moveTo>
                <a:lnTo>
                  <a:pt x="6156960" y="0"/>
                </a:lnTo>
              </a:path>
            </a:pathLst>
          </a:custGeom>
          <a:ln w="12700">
            <a:solidFill>
              <a:srgbClr val="C1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63139" y="2747772"/>
            <a:ext cx="6156960" cy="0"/>
          </a:xfrm>
          <a:custGeom>
            <a:avLst/>
            <a:gdLst/>
            <a:ahLst/>
            <a:cxnLst/>
            <a:rect l="l" t="t" r="r" b="b"/>
            <a:pathLst>
              <a:path w="6156959">
                <a:moveTo>
                  <a:pt x="0" y="0"/>
                </a:moveTo>
                <a:lnTo>
                  <a:pt x="6156960" y="0"/>
                </a:lnTo>
              </a:path>
            </a:pathLst>
          </a:custGeom>
          <a:ln w="12700">
            <a:solidFill>
              <a:srgbClr val="C1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63139" y="3133344"/>
            <a:ext cx="6156960" cy="0"/>
          </a:xfrm>
          <a:custGeom>
            <a:avLst/>
            <a:gdLst/>
            <a:ahLst/>
            <a:cxnLst/>
            <a:rect l="l" t="t" r="r" b="b"/>
            <a:pathLst>
              <a:path w="6156959">
                <a:moveTo>
                  <a:pt x="0" y="0"/>
                </a:moveTo>
                <a:lnTo>
                  <a:pt x="6156960" y="0"/>
                </a:lnTo>
              </a:path>
            </a:pathLst>
          </a:custGeom>
          <a:ln w="12700">
            <a:solidFill>
              <a:srgbClr val="C1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63139" y="3517391"/>
            <a:ext cx="6156960" cy="0"/>
          </a:xfrm>
          <a:custGeom>
            <a:avLst/>
            <a:gdLst/>
            <a:ahLst/>
            <a:cxnLst/>
            <a:rect l="l" t="t" r="r" b="b"/>
            <a:pathLst>
              <a:path w="6156959">
                <a:moveTo>
                  <a:pt x="0" y="0"/>
                </a:moveTo>
                <a:lnTo>
                  <a:pt x="6156960" y="0"/>
                </a:lnTo>
              </a:path>
            </a:pathLst>
          </a:custGeom>
          <a:ln w="12700">
            <a:solidFill>
              <a:srgbClr val="C1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63139" y="3901440"/>
            <a:ext cx="6156960" cy="0"/>
          </a:xfrm>
          <a:custGeom>
            <a:avLst/>
            <a:gdLst/>
            <a:ahLst/>
            <a:cxnLst/>
            <a:rect l="l" t="t" r="r" b="b"/>
            <a:pathLst>
              <a:path w="6156959">
                <a:moveTo>
                  <a:pt x="0" y="0"/>
                </a:moveTo>
                <a:lnTo>
                  <a:pt x="6156960" y="0"/>
                </a:lnTo>
              </a:path>
            </a:pathLst>
          </a:custGeom>
          <a:ln w="12700">
            <a:solidFill>
              <a:srgbClr val="C1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21293" y="1527251"/>
            <a:ext cx="5575300" cy="268986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R="1279525" algn="ctr">
              <a:lnSpc>
                <a:spcPct val="100000"/>
              </a:lnSpc>
              <a:spcBef>
                <a:spcPts val="935"/>
              </a:spcBef>
            </a:pPr>
            <a:r>
              <a:rPr sz="1800" spc="-75">
                <a:latin typeface="Arial"/>
                <a:cs typeface="Arial"/>
              </a:rPr>
              <a:t>Groups</a:t>
            </a:r>
            <a:r>
              <a:rPr sz="1800" spc="-10">
                <a:latin typeface="Arial"/>
                <a:cs typeface="Arial"/>
              </a:rPr>
              <a:t> </a:t>
            </a:r>
            <a:r>
              <a:rPr sz="1800" spc="-40">
                <a:latin typeface="Arial"/>
                <a:cs typeface="Arial"/>
              </a:rPr>
              <a:t>who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105">
                <a:latin typeface="Arial"/>
                <a:cs typeface="Arial"/>
              </a:rPr>
              <a:t>are</a:t>
            </a:r>
            <a:r>
              <a:rPr sz="1800" spc="-5">
                <a:latin typeface="Arial"/>
                <a:cs typeface="Arial"/>
              </a:rPr>
              <a:t> </a:t>
            </a:r>
            <a:r>
              <a:rPr sz="1800" spc="-65">
                <a:latin typeface="Arial"/>
                <a:cs typeface="Arial"/>
              </a:rPr>
              <a:t>underrepresentation</a:t>
            </a:r>
            <a:r>
              <a:rPr sz="1800" spc="-20">
                <a:latin typeface="Arial"/>
                <a:cs typeface="Arial"/>
              </a:rPr>
              <a:t> </a:t>
            </a:r>
            <a:r>
              <a:rPr sz="1800" spc="-55">
                <a:latin typeface="Arial"/>
                <a:cs typeface="Arial"/>
              </a:rPr>
              <a:t>in</a:t>
            </a:r>
            <a:r>
              <a:rPr sz="1800" spc="5">
                <a:latin typeface="Arial"/>
                <a:cs typeface="Arial"/>
              </a:rPr>
              <a:t> </a:t>
            </a:r>
            <a:r>
              <a:rPr sz="1800" spc="-175">
                <a:latin typeface="Arial"/>
                <a:cs typeface="Arial"/>
              </a:rPr>
              <a:t>CISE:</a:t>
            </a:r>
            <a:endParaRPr sz="1800">
              <a:latin typeface="Arial"/>
              <a:cs typeface="Arial"/>
            </a:endParaRPr>
          </a:p>
          <a:p>
            <a:pPr marR="1310005" algn="ctr">
              <a:lnSpc>
                <a:spcPct val="100000"/>
              </a:lnSpc>
              <a:spcBef>
                <a:spcPts val="795"/>
              </a:spcBef>
            </a:pPr>
            <a:r>
              <a:rPr sz="1700" b="1" spc="50">
                <a:latin typeface="Arial"/>
                <a:cs typeface="Arial"/>
              </a:rPr>
              <a:t>Women</a:t>
            </a:r>
            <a:endParaRPr sz="1700">
              <a:latin typeface="Arial"/>
              <a:cs typeface="Arial"/>
            </a:endParaRPr>
          </a:p>
          <a:p>
            <a:pPr marL="1721485" marR="869315">
              <a:lnSpc>
                <a:spcPct val="148500"/>
              </a:lnSpc>
            </a:pPr>
            <a:r>
              <a:rPr sz="1700" b="1" spc="-45">
                <a:latin typeface="Arial"/>
                <a:cs typeface="Arial"/>
              </a:rPr>
              <a:t>B</a:t>
            </a:r>
            <a:r>
              <a:rPr sz="1700" b="1" spc="-55">
                <a:latin typeface="Arial"/>
                <a:cs typeface="Arial"/>
              </a:rPr>
              <a:t>la</a:t>
            </a:r>
            <a:r>
              <a:rPr sz="1700" b="1" spc="-60">
                <a:latin typeface="Arial"/>
                <a:cs typeface="Arial"/>
              </a:rPr>
              <a:t>c</a:t>
            </a:r>
            <a:r>
              <a:rPr sz="1700" b="1" spc="-120">
                <a:latin typeface="Arial"/>
                <a:cs typeface="Arial"/>
              </a:rPr>
              <a:t>k</a:t>
            </a:r>
            <a:r>
              <a:rPr sz="1700" b="1" spc="-114">
                <a:latin typeface="Arial"/>
                <a:cs typeface="Arial"/>
              </a:rPr>
              <a:t>s</a:t>
            </a:r>
            <a:r>
              <a:rPr sz="1700" b="1">
                <a:latin typeface="Arial"/>
                <a:cs typeface="Arial"/>
              </a:rPr>
              <a:t> </a:t>
            </a:r>
            <a:r>
              <a:rPr sz="1700" b="1" spc="-50">
                <a:latin typeface="Arial"/>
                <a:cs typeface="Arial"/>
              </a:rPr>
              <a:t>a</a:t>
            </a:r>
            <a:r>
              <a:rPr sz="1700" b="1" spc="-45">
                <a:latin typeface="Arial"/>
                <a:cs typeface="Arial"/>
              </a:rPr>
              <a:t>nd</a:t>
            </a:r>
            <a:r>
              <a:rPr sz="1700" b="1" spc="-170">
                <a:latin typeface="Arial"/>
                <a:cs typeface="Arial"/>
              </a:rPr>
              <a:t> </a:t>
            </a:r>
            <a:r>
              <a:rPr sz="1700" b="1" spc="100">
                <a:latin typeface="Arial"/>
                <a:cs typeface="Arial"/>
              </a:rPr>
              <a:t>A</a:t>
            </a:r>
            <a:r>
              <a:rPr sz="1700" b="1" spc="-55">
                <a:latin typeface="Arial"/>
                <a:cs typeface="Arial"/>
              </a:rPr>
              <a:t>f</a:t>
            </a:r>
            <a:r>
              <a:rPr sz="1700" b="1" spc="100">
                <a:latin typeface="Arial"/>
                <a:cs typeface="Arial"/>
              </a:rPr>
              <a:t>r</a:t>
            </a:r>
            <a:r>
              <a:rPr sz="1700" b="1" spc="-45">
                <a:latin typeface="Arial"/>
                <a:cs typeface="Arial"/>
              </a:rPr>
              <a:t>i</a:t>
            </a:r>
            <a:r>
              <a:rPr sz="1700" b="1" spc="-70">
                <a:latin typeface="Arial"/>
                <a:cs typeface="Arial"/>
              </a:rPr>
              <a:t>c</a:t>
            </a:r>
            <a:r>
              <a:rPr sz="1700" b="1" spc="-50">
                <a:latin typeface="Arial"/>
                <a:cs typeface="Arial"/>
              </a:rPr>
              <a:t>a</a:t>
            </a:r>
            <a:r>
              <a:rPr sz="1700" b="1" spc="-45">
                <a:latin typeface="Arial"/>
                <a:cs typeface="Arial"/>
              </a:rPr>
              <a:t>n</a:t>
            </a:r>
            <a:r>
              <a:rPr sz="1700" b="1" spc="-185">
                <a:latin typeface="Arial"/>
                <a:cs typeface="Arial"/>
              </a:rPr>
              <a:t> </a:t>
            </a:r>
            <a:r>
              <a:rPr sz="1700" b="1" spc="100">
                <a:latin typeface="Arial"/>
                <a:cs typeface="Arial"/>
              </a:rPr>
              <a:t>A</a:t>
            </a:r>
            <a:r>
              <a:rPr sz="1700" b="1" spc="114">
                <a:latin typeface="Arial"/>
                <a:cs typeface="Arial"/>
              </a:rPr>
              <a:t>m</a:t>
            </a:r>
            <a:r>
              <a:rPr sz="1700" b="1" spc="50">
                <a:latin typeface="Arial"/>
                <a:cs typeface="Arial"/>
              </a:rPr>
              <a:t>e</a:t>
            </a:r>
            <a:r>
              <a:rPr sz="1700" b="1" spc="40">
                <a:latin typeface="Arial"/>
                <a:cs typeface="Arial"/>
              </a:rPr>
              <a:t>r</a:t>
            </a:r>
            <a:r>
              <a:rPr sz="1700" b="1" spc="-45">
                <a:latin typeface="Arial"/>
                <a:cs typeface="Arial"/>
              </a:rPr>
              <a:t>i</a:t>
            </a:r>
            <a:r>
              <a:rPr sz="1700" b="1" spc="-70">
                <a:latin typeface="Arial"/>
                <a:cs typeface="Arial"/>
              </a:rPr>
              <a:t>c</a:t>
            </a:r>
            <a:r>
              <a:rPr sz="1700" b="1" spc="-50">
                <a:latin typeface="Arial"/>
                <a:cs typeface="Arial"/>
              </a:rPr>
              <a:t>a</a:t>
            </a:r>
            <a:r>
              <a:rPr sz="1700" b="1" spc="-45">
                <a:latin typeface="Arial"/>
                <a:cs typeface="Arial"/>
              </a:rPr>
              <a:t>n</a:t>
            </a:r>
            <a:r>
              <a:rPr sz="1700" b="1" spc="-150">
                <a:latin typeface="Arial"/>
                <a:cs typeface="Arial"/>
              </a:rPr>
              <a:t>s  </a:t>
            </a:r>
            <a:r>
              <a:rPr sz="1700" b="1" spc="-60">
                <a:latin typeface="Arial"/>
                <a:cs typeface="Arial"/>
              </a:rPr>
              <a:t>Hispanics</a:t>
            </a:r>
            <a:endParaRPr sz="1700">
              <a:latin typeface="Arial"/>
              <a:cs typeface="Arial"/>
            </a:endParaRPr>
          </a:p>
          <a:p>
            <a:pPr marL="1721485" marR="5080">
              <a:lnSpc>
                <a:spcPct val="148500"/>
              </a:lnSpc>
            </a:pPr>
            <a:r>
              <a:rPr sz="1700" b="1" spc="100">
                <a:latin typeface="Arial"/>
                <a:cs typeface="Arial"/>
              </a:rPr>
              <a:t>A</a:t>
            </a:r>
            <a:r>
              <a:rPr sz="1700" b="1" spc="114">
                <a:latin typeface="Arial"/>
                <a:cs typeface="Arial"/>
              </a:rPr>
              <a:t>m</a:t>
            </a:r>
            <a:r>
              <a:rPr sz="1700" b="1" spc="50">
                <a:latin typeface="Arial"/>
                <a:cs typeface="Arial"/>
              </a:rPr>
              <a:t>e</a:t>
            </a:r>
            <a:r>
              <a:rPr sz="1700" b="1" spc="40">
                <a:latin typeface="Arial"/>
                <a:cs typeface="Arial"/>
              </a:rPr>
              <a:t>r</a:t>
            </a:r>
            <a:r>
              <a:rPr sz="1700" b="1" spc="-45">
                <a:latin typeface="Arial"/>
                <a:cs typeface="Arial"/>
              </a:rPr>
              <a:t>i</a:t>
            </a:r>
            <a:r>
              <a:rPr sz="1700" b="1" spc="-70">
                <a:latin typeface="Arial"/>
                <a:cs typeface="Arial"/>
              </a:rPr>
              <a:t>c</a:t>
            </a:r>
            <a:r>
              <a:rPr sz="1700" b="1" spc="-50">
                <a:latin typeface="Arial"/>
                <a:cs typeface="Arial"/>
              </a:rPr>
              <a:t>a</a:t>
            </a:r>
            <a:r>
              <a:rPr sz="1700" b="1" spc="-45">
                <a:latin typeface="Arial"/>
                <a:cs typeface="Arial"/>
              </a:rPr>
              <a:t>n</a:t>
            </a:r>
            <a:r>
              <a:rPr sz="1700" b="1" spc="-15">
                <a:latin typeface="Arial"/>
                <a:cs typeface="Arial"/>
              </a:rPr>
              <a:t> </a:t>
            </a:r>
            <a:r>
              <a:rPr sz="1700" b="1" spc="90">
                <a:latin typeface="Arial"/>
                <a:cs typeface="Arial"/>
              </a:rPr>
              <a:t>I</a:t>
            </a:r>
            <a:r>
              <a:rPr sz="1700" b="1" spc="-45">
                <a:latin typeface="Arial"/>
                <a:cs typeface="Arial"/>
              </a:rPr>
              <a:t>nd</a:t>
            </a:r>
            <a:r>
              <a:rPr sz="1700" b="1" spc="-40">
                <a:latin typeface="Arial"/>
                <a:cs typeface="Arial"/>
              </a:rPr>
              <a:t>ia</a:t>
            </a:r>
            <a:r>
              <a:rPr sz="1700" b="1" spc="-45">
                <a:latin typeface="Arial"/>
                <a:cs typeface="Arial"/>
              </a:rPr>
              <a:t>n</a:t>
            </a:r>
            <a:r>
              <a:rPr sz="1700" b="1" spc="-220">
                <a:latin typeface="Arial"/>
                <a:cs typeface="Arial"/>
              </a:rPr>
              <a:t>s</a:t>
            </a:r>
            <a:r>
              <a:rPr sz="1700" b="1">
                <a:latin typeface="Arial"/>
                <a:cs typeface="Arial"/>
              </a:rPr>
              <a:t> </a:t>
            </a:r>
            <a:r>
              <a:rPr sz="1700" b="1" spc="-50">
                <a:latin typeface="Arial"/>
                <a:cs typeface="Arial"/>
              </a:rPr>
              <a:t>a</a:t>
            </a:r>
            <a:r>
              <a:rPr sz="1700" b="1" spc="-45">
                <a:latin typeface="Arial"/>
                <a:cs typeface="Arial"/>
              </a:rPr>
              <a:t>nd</a:t>
            </a:r>
            <a:r>
              <a:rPr sz="1700" b="1" spc="-185">
                <a:latin typeface="Arial"/>
                <a:cs typeface="Arial"/>
              </a:rPr>
              <a:t> </a:t>
            </a:r>
            <a:r>
              <a:rPr sz="1700" b="1" spc="100">
                <a:latin typeface="Arial"/>
                <a:cs typeface="Arial"/>
              </a:rPr>
              <a:t>A</a:t>
            </a:r>
            <a:r>
              <a:rPr sz="1700" b="1" spc="-95">
                <a:latin typeface="Arial"/>
                <a:cs typeface="Arial"/>
              </a:rPr>
              <a:t>la</a:t>
            </a:r>
            <a:r>
              <a:rPr sz="1700" b="1" spc="-110">
                <a:latin typeface="Arial"/>
                <a:cs typeface="Arial"/>
              </a:rPr>
              <a:t>s</a:t>
            </a:r>
            <a:r>
              <a:rPr sz="1700" b="1" spc="-30">
                <a:latin typeface="Arial"/>
                <a:cs typeface="Arial"/>
              </a:rPr>
              <a:t>k</a:t>
            </a:r>
            <a:r>
              <a:rPr sz="1700" b="1" spc="-25">
                <a:latin typeface="Arial"/>
                <a:cs typeface="Arial"/>
              </a:rPr>
              <a:t>a</a:t>
            </a:r>
            <a:r>
              <a:rPr sz="1700" b="1">
                <a:latin typeface="Arial"/>
                <a:cs typeface="Arial"/>
              </a:rPr>
              <a:t> </a:t>
            </a:r>
            <a:r>
              <a:rPr sz="1700" b="1" spc="210">
                <a:latin typeface="Arial"/>
                <a:cs typeface="Arial"/>
              </a:rPr>
              <a:t>N</a:t>
            </a:r>
            <a:r>
              <a:rPr sz="1700" b="1" spc="45">
                <a:latin typeface="Arial"/>
                <a:cs typeface="Arial"/>
              </a:rPr>
              <a:t>a</a:t>
            </a:r>
            <a:r>
              <a:rPr sz="1700" b="1" spc="30">
                <a:latin typeface="Arial"/>
                <a:cs typeface="Arial"/>
              </a:rPr>
              <a:t>t</a:t>
            </a:r>
            <a:r>
              <a:rPr sz="1700" b="1" spc="-40">
                <a:latin typeface="Arial"/>
                <a:cs typeface="Arial"/>
              </a:rPr>
              <a:t>i</a:t>
            </a:r>
            <a:r>
              <a:rPr sz="1700" b="1" spc="-105">
                <a:latin typeface="Arial"/>
                <a:cs typeface="Arial"/>
              </a:rPr>
              <a:t>v</a:t>
            </a:r>
            <a:r>
              <a:rPr sz="1700" b="1" spc="-90">
                <a:latin typeface="Arial"/>
                <a:cs typeface="Arial"/>
              </a:rPr>
              <a:t>es  </a:t>
            </a:r>
            <a:r>
              <a:rPr sz="1700" b="1" spc="20">
                <a:latin typeface="Arial"/>
                <a:cs typeface="Arial"/>
              </a:rPr>
              <a:t>Native</a:t>
            </a:r>
            <a:r>
              <a:rPr sz="1700" b="1">
                <a:latin typeface="Arial"/>
                <a:cs typeface="Arial"/>
              </a:rPr>
              <a:t> </a:t>
            </a:r>
            <a:r>
              <a:rPr sz="1700" b="1" spc="-35">
                <a:latin typeface="Arial"/>
                <a:cs typeface="Arial"/>
              </a:rPr>
              <a:t>Hawaiians</a:t>
            </a:r>
            <a:r>
              <a:rPr sz="1700" b="1" spc="5">
                <a:latin typeface="Arial"/>
                <a:cs typeface="Arial"/>
              </a:rPr>
              <a:t> </a:t>
            </a:r>
            <a:r>
              <a:rPr sz="1700" b="1" spc="-50">
                <a:latin typeface="Arial"/>
                <a:cs typeface="Arial"/>
              </a:rPr>
              <a:t>and</a:t>
            </a:r>
            <a:r>
              <a:rPr sz="1700" b="1">
                <a:latin typeface="Arial"/>
                <a:cs typeface="Arial"/>
              </a:rPr>
              <a:t> </a:t>
            </a:r>
            <a:r>
              <a:rPr sz="1700" b="1" spc="-60">
                <a:latin typeface="Arial"/>
                <a:cs typeface="Arial"/>
              </a:rPr>
              <a:t>Pacific</a:t>
            </a:r>
            <a:r>
              <a:rPr sz="1700" b="1">
                <a:latin typeface="Arial"/>
                <a:cs typeface="Arial"/>
              </a:rPr>
              <a:t> </a:t>
            </a:r>
            <a:r>
              <a:rPr sz="1700" b="1" spc="-50">
                <a:latin typeface="Arial"/>
                <a:cs typeface="Arial"/>
              </a:rPr>
              <a:t>Islanders </a:t>
            </a:r>
            <a:r>
              <a:rPr sz="1700" b="1" spc="-455">
                <a:latin typeface="Arial"/>
                <a:cs typeface="Arial"/>
              </a:rPr>
              <a:t> </a:t>
            </a:r>
            <a:r>
              <a:rPr sz="1700" b="1" spc="-85">
                <a:latin typeface="Arial"/>
                <a:cs typeface="Arial"/>
              </a:rPr>
              <a:t>Persons</a:t>
            </a:r>
            <a:r>
              <a:rPr sz="1700" b="1" spc="-20">
                <a:latin typeface="Arial"/>
                <a:cs typeface="Arial"/>
              </a:rPr>
              <a:t> </a:t>
            </a:r>
            <a:r>
              <a:rPr sz="1700" b="1" spc="15">
                <a:latin typeface="Arial"/>
                <a:cs typeface="Arial"/>
              </a:rPr>
              <a:t>with</a:t>
            </a:r>
            <a:r>
              <a:rPr sz="1700" b="1" spc="-15">
                <a:latin typeface="Arial"/>
                <a:cs typeface="Arial"/>
              </a:rPr>
              <a:t> </a:t>
            </a:r>
            <a:r>
              <a:rPr sz="1700" b="1" spc="-50">
                <a:latin typeface="Arial"/>
                <a:cs typeface="Arial"/>
              </a:rPr>
              <a:t>disabilities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63139" y="4287011"/>
            <a:ext cx="6156960" cy="0"/>
          </a:xfrm>
          <a:custGeom>
            <a:avLst/>
            <a:gdLst/>
            <a:ahLst/>
            <a:cxnLst/>
            <a:rect l="l" t="t" r="r" b="b"/>
            <a:pathLst>
              <a:path w="6156959">
                <a:moveTo>
                  <a:pt x="0" y="0"/>
                </a:moveTo>
                <a:lnTo>
                  <a:pt x="6156960" y="0"/>
                </a:lnTo>
              </a:path>
            </a:pathLst>
          </a:custGeom>
          <a:ln w="12700">
            <a:solidFill>
              <a:srgbClr val="C1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45B49AB-8BF7-700E-4F1B-217DA0F1544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4114" y="724662"/>
            <a:ext cx="5797550" cy="891540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257810" rIns="0" bIns="0" rtlCol="0">
            <a:spAutoFit/>
          </a:bodyPr>
          <a:lstStyle/>
          <a:p>
            <a:pPr marR="12700" algn="ctr">
              <a:lnSpc>
                <a:spcPct val="100000"/>
              </a:lnSpc>
              <a:spcBef>
                <a:spcPts val="2030"/>
              </a:spcBef>
            </a:pPr>
            <a:r>
              <a:rPr sz="2100" spc="25">
                <a:solidFill>
                  <a:srgbClr val="252525"/>
                </a:solidFill>
              </a:rPr>
              <a:t>IMPORTANT</a:t>
            </a:r>
            <a:r>
              <a:rPr sz="2100" spc="185">
                <a:solidFill>
                  <a:srgbClr val="252525"/>
                </a:solidFill>
              </a:rPr>
              <a:t> </a:t>
            </a:r>
            <a:r>
              <a:rPr sz="2100" spc="80">
                <a:solidFill>
                  <a:srgbClr val="252525"/>
                </a:solidFill>
              </a:rPr>
              <a:t>INFO</a:t>
            </a:r>
            <a:endParaRPr sz="2100"/>
          </a:p>
        </p:txBody>
      </p:sp>
      <p:sp>
        <p:nvSpPr>
          <p:cNvPr id="3" name="object 3"/>
          <p:cNvSpPr txBox="1"/>
          <p:nvPr/>
        </p:nvSpPr>
        <p:spPr>
          <a:xfrm>
            <a:off x="1406736" y="1962150"/>
            <a:ext cx="6330528" cy="165494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05"/>
              </a:spcBef>
              <a:buClr>
                <a:srgbClr val="9BAEB5"/>
              </a:buClr>
              <a:buChar char="•"/>
              <a:tabLst>
                <a:tab pos="185420" algn="l"/>
              </a:tabLst>
            </a:pPr>
            <a:r>
              <a:rPr sz="1600">
                <a:latin typeface="Arial"/>
                <a:cs typeface="Arial"/>
              </a:rPr>
              <a:t>Full </a:t>
            </a:r>
            <a:r>
              <a:rPr lang="en-US" sz="1600">
                <a:latin typeface="Arial"/>
                <a:cs typeface="Arial"/>
              </a:rPr>
              <a:t>CUE</a:t>
            </a:r>
            <a:r>
              <a:rPr sz="1600">
                <a:latin typeface="Arial"/>
                <a:cs typeface="Arial"/>
              </a:rPr>
              <a:t> Solicitation (NSF 2</a:t>
            </a:r>
            <a:r>
              <a:rPr lang="en-US" sz="1600">
                <a:latin typeface="Arial"/>
                <a:cs typeface="Arial"/>
              </a:rPr>
              <a:t>2-588</a:t>
            </a:r>
            <a:r>
              <a:rPr sz="1600">
                <a:latin typeface="Arial"/>
                <a:cs typeface="Arial"/>
              </a:rPr>
              <a:t>):</a:t>
            </a:r>
          </a:p>
          <a:p>
            <a:pPr marL="330835">
              <a:lnSpc>
                <a:spcPct val="100000"/>
              </a:lnSpc>
              <a:spcBef>
                <a:spcPts val="800"/>
              </a:spcBef>
            </a:pPr>
            <a:r>
              <a:rPr lang="en-US" sz="1600" b="1" u="sng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  <a:hlinkClick r:id="rId3"/>
              </a:rPr>
              <a:t>https://www.nsf.gov/pubs/2022/nsf22588/nsf22588.htm</a:t>
            </a:r>
            <a:endParaRPr lang="en-US" sz="1600" b="1" u="sng">
              <a:solidFill>
                <a:srgbClr val="00AFEF"/>
              </a:solidFill>
              <a:uFill>
                <a:solidFill>
                  <a:srgbClr val="00AFEF"/>
                </a:solidFill>
              </a:uFill>
              <a:latin typeface="Arial"/>
              <a:cs typeface="Arial"/>
            </a:endParaRPr>
          </a:p>
          <a:p>
            <a:pPr marL="330835">
              <a:lnSpc>
                <a:spcPct val="100000"/>
              </a:lnSpc>
              <a:spcBef>
                <a:spcPts val="800"/>
              </a:spcBef>
            </a:pPr>
            <a:endParaRPr lang="en-US" sz="1600" b="1" u="sng">
              <a:solidFill>
                <a:srgbClr val="00AFEF"/>
              </a:solidFill>
              <a:uFill>
                <a:solidFill>
                  <a:srgbClr val="00AFEF"/>
                </a:solidFill>
              </a:uFill>
              <a:latin typeface="Arial"/>
              <a:cs typeface="Arial"/>
            </a:endParaRPr>
          </a:p>
          <a:p>
            <a:pPr marL="184785" indent="-172720">
              <a:spcBef>
                <a:spcPts val="795"/>
              </a:spcBef>
              <a:buClr>
                <a:srgbClr val="9BAEB5"/>
              </a:buClr>
              <a:buFontTx/>
              <a:buChar char="•"/>
              <a:tabLst>
                <a:tab pos="185420" algn="l"/>
              </a:tabLst>
            </a:pPr>
            <a:r>
              <a:rPr lang="en-US" sz="1600">
                <a:solidFill>
                  <a:srgbClr val="252525"/>
                </a:solidFill>
                <a:latin typeface="Arial"/>
                <a:cs typeface="Arial"/>
              </a:rPr>
              <a:t>Proposals due: September 19, 2022</a:t>
            </a:r>
            <a:r>
              <a:rPr sz="1600">
                <a:solidFill>
                  <a:srgbClr val="252525"/>
                </a:solidFill>
                <a:latin typeface="Arial"/>
                <a:cs typeface="Arial"/>
              </a:rPr>
              <a:t>:</a:t>
            </a:r>
            <a:r>
              <a:rPr lang="en-US" sz="1600">
                <a:latin typeface="Arial"/>
                <a:cs typeface="Arial"/>
              </a:rPr>
              <a:t> Contact cognizant program officers or email questions to: </a:t>
            </a:r>
            <a:r>
              <a:rPr lang="en-US" sz="1600">
                <a:hlinkClick r:id="rId4"/>
              </a:rPr>
              <a:t>iuse-cue@nsf.gov</a:t>
            </a:r>
            <a:endParaRPr sz="145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DC02E-B375-CE45-BA31-16F4722EB90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1674" y="1791461"/>
            <a:ext cx="6743700" cy="1234440"/>
          </a:xfrm>
          <a:prstGeom prst="rect">
            <a:avLst/>
          </a:prstGeom>
          <a:solidFill>
            <a:srgbClr val="FFFFFF">
              <a:alpha val="59999"/>
            </a:srgbClr>
          </a:solidFill>
          <a:ln w="38100">
            <a:solidFill>
              <a:srgbClr val="000000"/>
            </a:solidFill>
          </a:ln>
        </p:spPr>
        <p:txBody>
          <a:bodyPr vert="horz" wrap="square" lIns="0" tIns="2774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85"/>
              </a:spcBef>
            </a:pPr>
            <a:r>
              <a:rPr spc="-5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55900-6625-A346-7759-622770ADE4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8129" y="241554"/>
            <a:ext cx="8661400" cy="893193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2540" algn="ctr">
              <a:lnSpc>
                <a:spcPts val="2050"/>
              </a:lnSpc>
              <a:spcBef>
                <a:spcPts val="965"/>
              </a:spcBef>
            </a:pPr>
            <a:r>
              <a:rPr sz="1800" b="1" dirty="0">
                <a:solidFill>
                  <a:srgbClr val="252525"/>
                </a:solidFill>
                <a:latin typeface="Arial"/>
                <a:cs typeface="Arial"/>
              </a:rPr>
              <a:t>MOTIVATION:</a:t>
            </a:r>
            <a:endParaRPr sz="1800" dirty="0">
              <a:latin typeface="Arial"/>
              <a:cs typeface="Arial"/>
            </a:endParaRPr>
          </a:p>
          <a:p>
            <a:pPr marL="454025" marR="450215" algn="ctr">
              <a:lnSpc>
                <a:spcPts val="1939"/>
              </a:lnSpc>
              <a:spcBef>
                <a:spcPts val="140"/>
              </a:spcBef>
            </a:pP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TO INCREASE NUMBER AND DIVERSITY OF DOMESTIC STUDENTS  RECEIVING POST-SECONDARY DEGREES IN COMPUTING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3652" y="2016251"/>
            <a:ext cx="8667115" cy="2848610"/>
            <a:chOff x="263652" y="2016251"/>
            <a:chExt cx="8667115" cy="2848610"/>
          </a:xfrm>
        </p:grpSpPr>
        <p:sp>
          <p:nvSpPr>
            <p:cNvPr id="4" name="object 4"/>
            <p:cNvSpPr/>
            <p:nvPr/>
          </p:nvSpPr>
          <p:spPr>
            <a:xfrm>
              <a:off x="263652" y="2016251"/>
              <a:ext cx="4330065" cy="2848610"/>
            </a:xfrm>
            <a:custGeom>
              <a:avLst/>
              <a:gdLst/>
              <a:ahLst/>
              <a:cxnLst/>
              <a:rect l="l" t="t" r="r" b="b"/>
              <a:pathLst>
                <a:path w="4330065" h="2848610">
                  <a:moveTo>
                    <a:pt x="4329684" y="0"/>
                  </a:moveTo>
                  <a:lnTo>
                    <a:pt x="0" y="0"/>
                  </a:lnTo>
                  <a:lnTo>
                    <a:pt x="0" y="2848356"/>
                  </a:lnTo>
                  <a:lnTo>
                    <a:pt x="4329684" y="2848356"/>
                  </a:lnTo>
                  <a:lnTo>
                    <a:pt x="4329684" y="0"/>
                  </a:lnTo>
                  <a:close/>
                </a:path>
              </a:pathLst>
            </a:custGeom>
            <a:solidFill>
              <a:srgbClr val="FDFFFD">
                <a:alpha val="5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2000" y="2369819"/>
              <a:ext cx="3484245" cy="2063750"/>
            </a:xfrm>
            <a:custGeom>
              <a:avLst/>
              <a:gdLst/>
              <a:ahLst/>
              <a:cxnLst/>
              <a:rect l="l" t="t" r="r" b="b"/>
              <a:pathLst>
                <a:path w="3484245" h="2063750">
                  <a:moveTo>
                    <a:pt x="0" y="2063495"/>
                  </a:moveTo>
                  <a:lnTo>
                    <a:pt x="3483864" y="2063495"/>
                  </a:lnTo>
                </a:path>
                <a:path w="3484245" h="2063750">
                  <a:moveTo>
                    <a:pt x="0" y="1650491"/>
                  </a:moveTo>
                  <a:lnTo>
                    <a:pt x="3483864" y="1650491"/>
                  </a:lnTo>
                </a:path>
                <a:path w="3484245" h="2063750">
                  <a:moveTo>
                    <a:pt x="0" y="1237487"/>
                  </a:moveTo>
                  <a:lnTo>
                    <a:pt x="3483864" y="1237487"/>
                  </a:lnTo>
                </a:path>
                <a:path w="3484245" h="2063750">
                  <a:moveTo>
                    <a:pt x="0" y="824483"/>
                  </a:moveTo>
                  <a:lnTo>
                    <a:pt x="3483864" y="824483"/>
                  </a:lnTo>
                </a:path>
                <a:path w="3484245" h="2063750">
                  <a:moveTo>
                    <a:pt x="0" y="411479"/>
                  </a:moveTo>
                  <a:lnTo>
                    <a:pt x="3483864" y="411479"/>
                  </a:lnTo>
                </a:path>
                <a:path w="3484245" h="2063750">
                  <a:moveTo>
                    <a:pt x="0" y="0"/>
                  </a:moveTo>
                  <a:lnTo>
                    <a:pt x="3483864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0861" y="2606801"/>
              <a:ext cx="3406140" cy="1426845"/>
            </a:xfrm>
            <a:custGeom>
              <a:avLst/>
              <a:gdLst/>
              <a:ahLst/>
              <a:cxnLst/>
              <a:rect l="l" t="t" r="r" b="b"/>
              <a:pathLst>
                <a:path w="3406140" h="1426845">
                  <a:moveTo>
                    <a:pt x="0" y="352044"/>
                  </a:moveTo>
                  <a:lnTo>
                    <a:pt x="77724" y="352044"/>
                  </a:lnTo>
                  <a:lnTo>
                    <a:pt x="155448" y="451103"/>
                  </a:lnTo>
                  <a:lnTo>
                    <a:pt x="231647" y="278892"/>
                  </a:lnTo>
                  <a:lnTo>
                    <a:pt x="309372" y="19811"/>
                  </a:lnTo>
                  <a:lnTo>
                    <a:pt x="387096" y="451103"/>
                  </a:lnTo>
                  <a:lnTo>
                    <a:pt x="464820" y="88391"/>
                  </a:lnTo>
                  <a:lnTo>
                    <a:pt x="542544" y="118872"/>
                  </a:lnTo>
                  <a:lnTo>
                    <a:pt x="618744" y="106679"/>
                  </a:lnTo>
                  <a:lnTo>
                    <a:pt x="696468" y="0"/>
                  </a:lnTo>
                  <a:lnTo>
                    <a:pt x="774192" y="111251"/>
                  </a:lnTo>
                  <a:lnTo>
                    <a:pt x="851916" y="39623"/>
                  </a:lnTo>
                  <a:lnTo>
                    <a:pt x="929640" y="117347"/>
                  </a:lnTo>
                  <a:lnTo>
                    <a:pt x="1005840" y="352044"/>
                  </a:lnTo>
                  <a:lnTo>
                    <a:pt x="1083564" y="394716"/>
                  </a:lnTo>
                  <a:lnTo>
                    <a:pt x="1161288" y="522731"/>
                  </a:lnTo>
                  <a:lnTo>
                    <a:pt x="1239012" y="612647"/>
                  </a:lnTo>
                  <a:lnTo>
                    <a:pt x="1316736" y="536447"/>
                  </a:lnTo>
                  <a:lnTo>
                    <a:pt x="1392936" y="612647"/>
                  </a:lnTo>
                  <a:lnTo>
                    <a:pt x="1470660" y="490728"/>
                  </a:lnTo>
                  <a:lnTo>
                    <a:pt x="1548384" y="487680"/>
                  </a:lnTo>
                  <a:lnTo>
                    <a:pt x="1626108" y="701040"/>
                  </a:lnTo>
                  <a:lnTo>
                    <a:pt x="1703832" y="765048"/>
                  </a:lnTo>
                  <a:lnTo>
                    <a:pt x="1780032" y="897636"/>
                  </a:lnTo>
                  <a:lnTo>
                    <a:pt x="1857756" y="947928"/>
                  </a:lnTo>
                  <a:lnTo>
                    <a:pt x="1935480" y="972312"/>
                  </a:lnTo>
                  <a:lnTo>
                    <a:pt x="2013204" y="987551"/>
                  </a:lnTo>
                  <a:lnTo>
                    <a:pt x="2090927" y="978407"/>
                  </a:lnTo>
                  <a:lnTo>
                    <a:pt x="2167128" y="1094232"/>
                  </a:lnTo>
                  <a:lnTo>
                    <a:pt x="2244852" y="1094232"/>
                  </a:lnTo>
                  <a:lnTo>
                    <a:pt x="2322576" y="1147572"/>
                  </a:lnTo>
                  <a:lnTo>
                    <a:pt x="2400300" y="1235964"/>
                  </a:lnTo>
                  <a:lnTo>
                    <a:pt x="2478024" y="1379220"/>
                  </a:lnTo>
                  <a:lnTo>
                    <a:pt x="2554224" y="1426464"/>
                  </a:lnTo>
                  <a:lnTo>
                    <a:pt x="2631948" y="1330452"/>
                  </a:lnTo>
                  <a:lnTo>
                    <a:pt x="2709672" y="1310640"/>
                  </a:lnTo>
                  <a:lnTo>
                    <a:pt x="2787396" y="1330452"/>
                  </a:lnTo>
                  <a:lnTo>
                    <a:pt x="2865120" y="1287780"/>
                  </a:lnTo>
                  <a:lnTo>
                    <a:pt x="2942844" y="1263396"/>
                  </a:lnTo>
                  <a:lnTo>
                    <a:pt x="3019044" y="1263396"/>
                  </a:lnTo>
                  <a:lnTo>
                    <a:pt x="3096768" y="1310640"/>
                  </a:lnTo>
                  <a:lnTo>
                    <a:pt x="3174492" y="1335024"/>
                  </a:lnTo>
                  <a:lnTo>
                    <a:pt x="3252216" y="1124712"/>
                  </a:lnTo>
                  <a:lnTo>
                    <a:pt x="3329940" y="1091184"/>
                  </a:lnTo>
                  <a:lnTo>
                    <a:pt x="3406140" y="949451"/>
                  </a:lnTo>
                </a:path>
              </a:pathLst>
            </a:custGeom>
            <a:ln w="38100">
              <a:solidFill>
                <a:srgbClr val="373D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2960" y="2016251"/>
              <a:ext cx="4297680" cy="284835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105399" y="2168651"/>
              <a:ext cx="3533140" cy="2342515"/>
            </a:xfrm>
            <a:custGeom>
              <a:avLst/>
              <a:gdLst/>
              <a:ahLst/>
              <a:cxnLst/>
              <a:rect l="l" t="t" r="r" b="b"/>
              <a:pathLst>
                <a:path w="3533140" h="2342515">
                  <a:moveTo>
                    <a:pt x="0" y="2342388"/>
                  </a:moveTo>
                  <a:lnTo>
                    <a:pt x="3532632" y="2342388"/>
                  </a:lnTo>
                </a:path>
                <a:path w="3533140" h="2342515">
                  <a:moveTo>
                    <a:pt x="0" y="1952244"/>
                  </a:moveTo>
                  <a:lnTo>
                    <a:pt x="3532632" y="1952244"/>
                  </a:lnTo>
                </a:path>
                <a:path w="3533140" h="2342515">
                  <a:moveTo>
                    <a:pt x="0" y="1560576"/>
                  </a:moveTo>
                  <a:lnTo>
                    <a:pt x="3532632" y="1560576"/>
                  </a:lnTo>
                </a:path>
                <a:path w="3533140" h="2342515">
                  <a:moveTo>
                    <a:pt x="0" y="1170432"/>
                  </a:moveTo>
                  <a:lnTo>
                    <a:pt x="3532632" y="1170432"/>
                  </a:lnTo>
                </a:path>
                <a:path w="3533140" h="2342515">
                  <a:moveTo>
                    <a:pt x="0" y="780288"/>
                  </a:moveTo>
                  <a:lnTo>
                    <a:pt x="3532632" y="780288"/>
                  </a:lnTo>
                </a:path>
                <a:path w="3533140" h="2342515">
                  <a:moveTo>
                    <a:pt x="0" y="390144"/>
                  </a:moveTo>
                  <a:lnTo>
                    <a:pt x="3532632" y="390144"/>
                  </a:lnTo>
                </a:path>
                <a:path w="3533140" h="2342515">
                  <a:moveTo>
                    <a:pt x="0" y="0"/>
                  </a:moveTo>
                  <a:lnTo>
                    <a:pt x="35326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04637" y="2472689"/>
              <a:ext cx="3432175" cy="1069975"/>
            </a:xfrm>
            <a:custGeom>
              <a:avLst/>
              <a:gdLst/>
              <a:ahLst/>
              <a:cxnLst/>
              <a:rect l="l" t="t" r="r" b="b"/>
              <a:pathLst>
                <a:path w="3432175" h="1069975">
                  <a:moveTo>
                    <a:pt x="0" y="1069848"/>
                  </a:moveTo>
                  <a:lnTo>
                    <a:pt x="202692" y="711708"/>
                  </a:lnTo>
                  <a:lnTo>
                    <a:pt x="403860" y="554736"/>
                  </a:lnTo>
                  <a:lnTo>
                    <a:pt x="504444" y="544068"/>
                  </a:lnTo>
                  <a:lnTo>
                    <a:pt x="606552" y="554736"/>
                  </a:lnTo>
                  <a:lnTo>
                    <a:pt x="707136" y="492252"/>
                  </a:lnTo>
                  <a:lnTo>
                    <a:pt x="807720" y="327660"/>
                  </a:lnTo>
                  <a:lnTo>
                    <a:pt x="908304" y="237744"/>
                  </a:lnTo>
                  <a:lnTo>
                    <a:pt x="1010412" y="243840"/>
                  </a:lnTo>
                  <a:lnTo>
                    <a:pt x="1110996" y="251460"/>
                  </a:lnTo>
                  <a:lnTo>
                    <a:pt x="1211580" y="472440"/>
                  </a:lnTo>
                  <a:lnTo>
                    <a:pt x="1312164" y="344424"/>
                  </a:lnTo>
                  <a:lnTo>
                    <a:pt x="1414272" y="402336"/>
                  </a:lnTo>
                  <a:lnTo>
                    <a:pt x="1514856" y="361188"/>
                  </a:lnTo>
                  <a:lnTo>
                    <a:pt x="1615440" y="298704"/>
                  </a:lnTo>
                  <a:lnTo>
                    <a:pt x="1716024" y="271272"/>
                  </a:lnTo>
                  <a:lnTo>
                    <a:pt x="1818132" y="185928"/>
                  </a:lnTo>
                  <a:lnTo>
                    <a:pt x="1918716" y="74676"/>
                  </a:lnTo>
                  <a:lnTo>
                    <a:pt x="2019300" y="89916"/>
                  </a:lnTo>
                  <a:lnTo>
                    <a:pt x="2119884" y="0"/>
                  </a:lnTo>
                  <a:lnTo>
                    <a:pt x="2221992" y="74676"/>
                  </a:lnTo>
                  <a:lnTo>
                    <a:pt x="2322576" y="134112"/>
                  </a:lnTo>
                  <a:lnTo>
                    <a:pt x="2423160" y="182880"/>
                  </a:lnTo>
                  <a:lnTo>
                    <a:pt x="2523744" y="254508"/>
                  </a:lnTo>
                  <a:lnTo>
                    <a:pt x="2624328" y="406908"/>
                  </a:lnTo>
                  <a:lnTo>
                    <a:pt x="2726436" y="449580"/>
                  </a:lnTo>
                  <a:lnTo>
                    <a:pt x="2827020" y="419100"/>
                  </a:lnTo>
                  <a:lnTo>
                    <a:pt x="2927604" y="580644"/>
                  </a:lnTo>
                  <a:lnTo>
                    <a:pt x="3028188" y="600456"/>
                  </a:lnTo>
                  <a:lnTo>
                    <a:pt x="3130296" y="702564"/>
                  </a:lnTo>
                  <a:lnTo>
                    <a:pt x="3230880" y="684276"/>
                  </a:lnTo>
                  <a:lnTo>
                    <a:pt x="3331464" y="687324"/>
                  </a:lnTo>
                  <a:lnTo>
                    <a:pt x="3432048" y="713232"/>
                  </a:lnTo>
                </a:path>
              </a:pathLst>
            </a:custGeom>
            <a:ln w="50800">
              <a:solidFill>
                <a:srgbClr val="F6A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04637" y="2475737"/>
              <a:ext cx="3432175" cy="1647825"/>
            </a:xfrm>
            <a:custGeom>
              <a:avLst/>
              <a:gdLst/>
              <a:ahLst/>
              <a:cxnLst/>
              <a:rect l="l" t="t" r="r" b="b"/>
              <a:pathLst>
                <a:path w="3432175" h="1647825">
                  <a:moveTo>
                    <a:pt x="0" y="1647444"/>
                  </a:moveTo>
                  <a:lnTo>
                    <a:pt x="202692" y="1370076"/>
                  </a:lnTo>
                  <a:lnTo>
                    <a:pt x="403860" y="1286256"/>
                  </a:lnTo>
                  <a:lnTo>
                    <a:pt x="504444" y="1277112"/>
                  </a:lnTo>
                  <a:lnTo>
                    <a:pt x="606552" y="1112520"/>
                  </a:lnTo>
                  <a:lnTo>
                    <a:pt x="707136" y="1146048"/>
                  </a:lnTo>
                  <a:lnTo>
                    <a:pt x="807720" y="1190244"/>
                  </a:lnTo>
                  <a:lnTo>
                    <a:pt x="908304" y="1117092"/>
                  </a:lnTo>
                  <a:lnTo>
                    <a:pt x="1010412" y="1004316"/>
                  </a:lnTo>
                  <a:lnTo>
                    <a:pt x="1110996" y="966216"/>
                  </a:lnTo>
                  <a:lnTo>
                    <a:pt x="1211580" y="1124712"/>
                  </a:lnTo>
                  <a:lnTo>
                    <a:pt x="1312164" y="952500"/>
                  </a:lnTo>
                  <a:lnTo>
                    <a:pt x="1414272" y="1014984"/>
                  </a:lnTo>
                  <a:lnTo>
                    <a:pt x="1514856" y="893063"/>
                  </a:lnTo>
                  <a:lnTo>
                    <a:pt x="1615440" y="928116"/>
                  </a:lnTo>
                  <a:lnTo>
                    <a:pt x="1716024" y="938784"/>
                  </a:lnTo>
                  <a:lnTo>
                    <a:pt x="1818132" y="897636"/>
                  </a:lnTo>
                  <a:lnTo>
                    <a:pt x="1918716" y="886968"/>
                  </a:lnTo>
                  <a:lnTo>
                    <a:pt x="2019300" y="822960"/>
                  </a:lnTo>
                  <a:lnTo>
                    <a:pt x="2119884" y="640080"/>
                  </a:lnTo>
                  <a:lnTo>
                    <a:pt x="2221992" y="675132"/>
                  </a:lnTo>
                  <a:lnTo>
                    <a:pt x="2322576" y="652272"/>
                  </a:lnTo>
                  <a:lnTo>
                    <a:pt x="2423160" y="620268"/>
                  </a:lnTo>
                  <a:lnTo>
                    <a:pt x="2523744" y="620268"/>
                  </a:lnTo>
                  <a:lnTo>
                    <a:pt x="2624328" y="618744"/>
                  </a:lnTo>
                  <a:lnTo>
                    <a:pt x="2726436" y="483107"/>
                  </a:lnTo>
                  <a:lnTo>
                    <a:pt x="2827020" y="470916"/>
                  </a:lnTo>
                  <a:lnTo>
                    <a:pt x="2927604" y="272796"/>
                  </a:lnTo>
                  <a:lnTo>
                    <a:pt x="3028188" y="257556"/>
                  </a:lnTo>
                  <a:lnTo>
                    <a:pt x="3130296" y="141731"/>
                  </a:lnTo>
                  <a:lnTo>
                    <a:pt x="3230880" y="28956"/>
                  </a:lnTo>
                  <a:lnTo>
                    <a:pt x="3331464" y="0"/>
                  </a:lnTo>
                  <a:lnTo>
                    <a:pt x="3432048" y="3048"/>
                  </a:lnTo>
                </a:path>
              </a:pathLst>
            </a:custGeom>
            <a:ln w="41275">
              <a:solidFill>
                <a:srgbClr val="9BAE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04637" y="4377689"/>
              <a:ext cx="3432175" cy="129539"/>
            </a:xfrm>
            <a:custGeom>
              <a:avLst/>
              <a:gdLst/>
              <a:ahLst/>
              <a:cxnLst/>
              <a:rect l="l" t="t" r="r" b="b"/>
              <a:pathLst>
                <a:path w="3432175" h="129539">
                  <a:moveTo>
                    <a:pt x="0" y="68580"/>
                  </a:moveTo>
                  <a:lnTo>
                    <a:pt x="202692" y="77724"/>
                  </a:lnTo>
                  <a:lnTo>
                    <a:pt x="403860" y="77724"/>
                  </a:lnTo>
                  <a:lnTo>
                    <a:pt x="504444" y="71628"/>
                  </a:lnTo>
                  <a:lnTo>
                    <a:pt x="606552" y="73152"/>
                  </a:lnTo>
                  <a:lnTo>
                    <a:pt x="707136" y="73152"/>
                  </a:lnTo>
                  <a:lnTo>
                    <a:pt x="807720" y="74676"/>
                  </a:lnTo>
                  <a:lnTo>
                    <a:pt x="908304" y="68580"/>
                  </a:lnTo>
                  <a:lnTo>
                    <a:pt x="1010412" y="42672"/>
                  </a:lnTo>
                  <a:lnTo>
                    <a:pt x="1110996" y="64008"/>
                  </a:lnTo>
                  <a:lnTo>
                    <a:pt x="1211580" y="62484"/>
                  </a:lnTo>
                  <a:lnTo>
                    <a:pt x="1312164" y="51816"/>
                  </a:lnTo>
                  <a:lnTo>
                    <a:pt x="1414272" y="32004"/>
                  </a:lnTo>
                  <a:lnTo>
                    <a:pt x="1514856" y="38100"/>
                  </a:lnTo>
                  <a:lnTo>
                    <a:pt x="1615440" y="0"/>
                  </a:lnTo>
                  <a:lnTo>
                    <a:pt x="1716024" y="47244"/>
                  </a:lnTo>
                  <a:lnTo>
                    <a:pt x="1818132" y="53340"/>
                  </a:lnTo>
                  <a:lnTo>
                    <a:pt x="1918716" y="44196"/>
                  </a:lnTo>
                  <a:lnTo>
                    <a:pt x="2019300" y="41148"/>
                  </a:lnTo>
                  <a:lnTo>
                    <a:pt x="2119884" y="39624"/>
                  </a:lnTo>
                  <a:lnTo>
                    <a:pt x="2221992" y="38100"/>
                  </a:lnTo>
                  <a:lnTo>
                    <a:pt x="2322576" y="129540"/>
                  </a:lnTo>
                  <a:lnTo>
                    <a:pt x="2423160" y="109728"/>
                  </a:lnTo>
                  <a:lnTo>
                    <a:pt x="2523744" y="85344"/>
                  </a:lnTo>
                  <a:lnTo>
                    <a:pt x="2624328" y="51816"/>
                  </a:lnTo>
                  <a:lnTo>
                    <a:pt x="2726436" y="50292"/>
                  </a:lnTo>
                  <a:lnTo>
                    <a:pt x="2827020" y="57912"/>
                  </a:lnTo>
                  <a:lnTo>
                    <a:pt x="2927604" y="59436"/>
                  </a:lnTo>
                  <a:lnTo>
                    <a:pt x="3028188" y="62484"/>
                  </a:lnTo>
                  <a:lnTo>
                    <a:pt x="3130296" y="79248"/>
                  </a:lnTo>
                  <a:lnTo>
                    <a:pt x="3230880" y="80772"/>
                  </a:lnTo>
                  <a:lnTo>
                    <a:pt x="3331464" y="80772"/>
                  </a:lnTo>
                  <a:lnTo>
                    <a:pt x="3432048" y="92964"/>
                  </a:lnTo>
                </a:path>
              </a:pathLst>
            </a:custGeom>
            <a:ln w="28575">
              <a:solidFill>
                <a:srgbClr val="9CA2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363748"/>
              </p:ext>
            </p:extLst>
          </p:nvPr>
        </p:nvGraphicFramePr>
        <p:xfrm>
          <a:off x="257302" y="2009901"/>
          <a:ext cx="8664571" cy="2919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4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8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42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676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5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88595">
                        <a:lnSpc>
                          <a:spcPct val="100000"/>
                        </a:lnSpc>
                      </a:pPr>
                      <a:r>
                        <a:rPr sz="1200" spc="-135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50%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7"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135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12%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spc="-135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10%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71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65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8%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71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65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6%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1200" spc="-165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4%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1200" spc="-165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2%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1200" spc="-165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0%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3972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7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1985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200" spc="-7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1990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7"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400" spc="-90">
                          <a:solidFill>
                            <a:srgbClr val="6B8791"/>
                          </a:solidFill>
                          <a:latin typeface="Arial"/>
                          <a:cs typeface="Arial"/>
                        </a:rPr>
                        <a:t>Hispanic</a:t>
                      </a:r>
                      <a:endParaRPr lang="en-US" sz="1400" spc="-90">
                        <a:solidFill>
                          <a:srgbClr val="6B8791"/>
                        </a:solidFill>
                        <a:latin typeface="Arial"/>
                        <a:cs typeface="Arial"/>
                      </a:endParaRPr>
                    </a:p>
                    <a:p>
                      <a:pPr marR="212725" algn="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337185" marR="128270" indent="1005840">
                        <a:lnSpc>
                          <a:spcPct val="317300"/>
                        </a:lnSpc>
                        <a:spcBef>
                          <a:spcPts val="5"/>
                        </a:spcBef>
                      </a:pPr>
                      <a:r>
                        <a:rPr sz="1400">
                          <a:solidFill>
                            <a:srgbClr val="C57C07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400" spc="-5">
                          <a:solidFill>
                            <a:srgbClr val="C57C07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>
                          <a:solidFill>
                            <a:srgbClr val="C57C07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-5">
                          <a:solidFill>
                            <a:srgbClr val="C57C07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>
                          <a:solidFill>
                            <a:srgbClr val="C57C07"/>
                          </a:solidFill>
                          <a:latin typeface="Arial"/>
                          <a:cs typeface="Arial"/>
                        </a:rPr>
                        <a:t>k,</a:t>
                      </a:r>
                      <a:r>
                        <a:rPr sz="1400" spc="-150">
                          <a:solidFill>
                            <a:srgbClr val="C57C0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>
                          <a:solidFill>
                            <a:srgbClr val="C57C07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spc="-5">
                          <a:solidFill>
                            <a:srgbClr val="C57C07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lang="en-US" sz="1400" spc="-5">
                          <a:solidFill>
                            <a:srgbClr val="C57C07"/>
                          </a:solidFill>
                          <a:latin typeface="Arial"/>
                          <a:cs typeface="Arial"/>
                        </a:rPr>
                        <a:t>n-</a:t>
                      </a:r>
                      <a:r>
                        <a:rPr sz="1400">
                          <a:solidFill>
                            <a:srgbClr val="C57C07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400" spc="-5">
                          <a:solidFill>
                            <a:srgbClr val="C57C07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1400" spc="5">
                          <a:solidFill>
                            <a:srgbClr val="C57C07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400">
                          <a:solidFill>
                            <a:srgbClr val="C57C07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5">
                          <a:solidFill>
                            <a:srgbClr val="C57C07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spc="-5">
                          <a:solidFill>
                            <a:srgbClr val="C57C07"/>
                          </a:solidFill>
                          <a:latin typeface="Arial"/>
                          <a:cs typeface="Arial"/>
                        </a:rPr>
                        <a:t>ic  </a:t>
                      </a:r>
                      <a:r>
                        <a:rPr sz="1400" spc="-70">
                          <a:solidFill>
                            <a:srgbClr val="524B44"/>
                          </a:solidFill>
                          <a:latin typeface="Arial"/>
                          <a:cs typeface="Arial"/>
                        </a:rPr>
                        <a:t>American</a:t>
                      </a:r>
                      <a:r>
                        <a:rPr sz="1400">
                          <a:solidFill>
                            <a:srgbClr val="524B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95">
                          <a:solidFill>
                            <a:srgbClr val="524B44"/>
                          </a:solidFill>
                          <a:latin typeface="Arial"/>
                          <a:cs typeface="Arial"/>
                        </a:rPr>
                        <a:t>Indian/Alaska</a:t>
                      </a:r>
                      <a:r>
                        <a:rPr sz="1400" spc="5">
                          <a:solidFill>
                            <a:srgbClr val="524B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>
                          <a:solidFill>
                            <a:srgbClr val="524B44"/>
                          </a:solidFill>
                          <a:latin typeface="Arial"/>
                          <a:cs typeface="Arial"/>
                        </a:rPr>
                        <a:t>Native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  <a:tabLst>
                          <a:tab pos="604520" algn="l"/>
                          <a:tab pos="1109345" algn="l"/>
                          <a:tab pos="1613535" algn="l"/>
                          <a:tab pos="2118360" algn="l"/>
                          <a:tab pos="2623185" algn="l"/>
                        </a:tabLst>
                      </a:pPr>
                      <a:r>
                        <a:rPr sz="1200" spc="-7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1995	2000	2005	2010	2015	2020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492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200" spc="-135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40%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92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188595">
                        <a:lnSpc>
                          <a:spcPts val="1285"/>
                        </a:lnSpc>
                        <a:spcBef>
                          <a:spcPts val="844"/>
                        </a:spcBef>
                      </a:pPr>
                      <a:r>
                        <a:rPr sz="1200" spc="-135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30%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92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ts val="1710"/>
                        </a:lnSpc>
                      </a:pPr>
                      <a:r>
                        <a:rPr sz="1600" spc="-65">
                          <a:solidFill>
                            <a:srgbClr val="373D40"/>
                          </a:solidFill>
                          <a:latin typeface="Arial"/>
                          <a:cs typeface="Arial"/>
                        </a:rPr>
                        <a:t>Women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92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1200" spc="-135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20%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92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200" spc="-135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10%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92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863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7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1970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sz="1200" spc="-7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1980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22250">
                        <a:lnSpc>
                          <a:spcPct val="100000"/>
                        </a:lnSpc>
                      </a:pPr>
                      <a:r>
                        <a:rPr sz="1200" spc="-7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1990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222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7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2000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207010">
                        <a:lnSpc>
                          <a:spcPct val="100000"/>
                        </a:lnSpc>
                        <a:tabLst>
                          <a:tab pos="798830" algn="l"/>
                        </a:tabLst>
                      </a:pPr>
                      <a:r>
                        <a:rPr sz="1200" spc="-7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2010	2015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92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Title 15">
            <a:extLst>
              <a:ext uri="{FF2B5EF4-FFF2-40B4-BE49-F238E27FC236}">
                <a16:creationId xmlns:a16="http://schemas.microsoft.com/office/drawing/2014/main" id="{D1F3F0F4-9F1E-FE46-430B-7E831F4C8A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98625" y="-2198038"/>
            <a:ext cx="6746748" cy="2198038"/>
          </a:xfrm>
        </p:spPr>
        <p:txBody>
          <a:bodyPr wrap="square" lIns="0" tIns="0" rIns="0" bIns="0" anchor="b">
            <a:spAutoFit/>
          </a:bodyPr>
          <a:lstStyle/>
          <a:p>
            <a:pPr marL="2540">
              <a:lnSpc>
                <a:spcPts val="2050"/>
              </a:lnSpc>
              <a:spcBef>
                <a:spcPts val="965"/>
              </a:spcBef>
            </a:pPr>
            <a:r>
              <a:rPr lang="en-US" sz="4000" b="1" dirty="0">
                <a:solidFill>
                  <a:srgbClr val="252525"/>
                </a:solidFill>
              </a:rPr>
              <a:t>MOTIVATION:</a:t>
            </a:r>
            <a:br>
              <a:rPr lang="en-US" sz="4000" dirty="0"/>
            </a:br>
            <a:r>
              <a:rPr lang="en-US" sz="4000" dirty="0">
                <a:solidFill>
                  <a:srgbClr val="252525"/>
                </a:solidFill>
              </a:rPr>
              <a:t>TO INCREASE NUMBER AND DIVERSITY OF DOMESTIC STUDENTS  RECEIVING POST-SECONDARY DEGREES IN COMPUTING</a:t>
            </a:r>
            <a:br>
              <a:rPr lang="en-US" sz="4000" dirty="0"/>
            </a:br>
            <a:endParaRPr lang="en-US" dirty="0"/>
          </a:p>
        </p:txBody>
      </p:sp>
      <p:sp>
        <p:nvSpPr>
          <p:cNvPr id="13" name="object 13"/>
          <p:cNvSpPr txBox="1"/>
          <p:nvPr/>
        </p:nvSpPr>
        <p:spPr>
          <a:xfrm>
            <a:off x="263652" y="1562100"/>
            <a:ext cx="8667115" cy="314189"/>
          </a:xfrm>
          <a:prstGeom prst="rect">
            <a:avLst/>
          </a:prstGeom>
          <a:solidFill>
            <a:srgbClr val="F1F1F1"/>
          </a:solidFill>
          <a:ln w="9525">
            <a:solidFill>
              <a:srgbClr val="373D4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1800" dirty="0">
                <a:latin typeface="Arial"/>
                <a:cs typeface="Arial"/>
              </a:rPr>
              <a:t>Percent of CISE majors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4B5C417-0B18-F921-0185-5CEBCFD267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76999"/>
          </a:xfrm>
        </p:spPr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4114" y="724662"/>
            <a:ext cx="5797550" cy="906658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257810" rIns="0" bIns="0" rtlCol="0">
            <a:spAutoFit/>
          </a:bodyPr>
          <a:lstStyle/>
          <a:p>
            <a:pPr marL="247650">
              <a:lnSpc>
                <a:spcPct val="100000"/>
              </a:lnSpc>
              <a:spcBef>
                <a:spcPts val="2030"/>
              </a:spcBef>
            </a:pPr>
            <a:r>
              <a:rPr sz="2100" spc="-15">
                <a:solidFill>
                  <a:srgbClr val="252525"/>
                </a:solidFill>
              </a:rPr>
              <a:t>OVERALL</a:t>
            </a:r>
            <a:r>
              <a:rPr sz="2100" spc="240">
                <a:solidFill>
                  <a:srgbClr val="252525"/>
                </a:solidFill>
              </a:rPr>
              <a:t> </a:t>
            </a:r>
            <a:r>
              <a:rPr sz="2100" spc="65">
                <a:solidFill>
                  <a:srgbClr val="252525"/>
                </a:solidFill>
              </a:rPr>
              <a:t>GOAL</a:t>
            </a:r>
            <a:r>
              <a:rPr sz="2100" spc="254">
                <a:solidFill>
                  <a:srgbClr val="252525"/>
                </a:solidFill>
              </a:rPr>
              <a:t> </a:t>
            </a:r>
            <a:r>
              <a:rPr sz="2100" spc="-25">
                <a:solidFill>
                  <a:srgbClr val="252525"/>
                </a:solidFill>
              </a:rPr>
              <a:t>OF</a:t>
            </a:r>
            <a:r>
              <a:rPr sz="2100" spc="10">
                <a:solidFill>
                  <a:srgbClr val="252525"/>
                </a:solidFill>
              </a:rPr>
              <a:t> </a:t>
            </a:r>
            <a:r>
              <a:rPr sz="2100" spc="-15">
                <a:solidFill>
                  <a:srgbClr val="252525"/>
                </a:solidFill>
              </a:rPr>
              <a:t>THE</a:t>
            </a:r>
            <a:r>
              <a:rPr sz="2100" spc="254">
                <a:solidFill>
                  <a:srgbClr val="252525"/>
                </a:solidFill>
              </a:rPr>
              <a:t> </a:t>
            </a:r>
            <a:r>
              <a:rPr lang="en-US" sz="2100" spc="-90">
                <a:solidFill>
                  <a:srgbClr val="252525"/>
                </a:solidFill>
              </a:rPr>
              <a:t>CUE</a:t>
            </a:r>
            <a:r>
              <a:rPr sz="2100" spc="280">
                <a:solidFill>
                  <a:srgbClr val="252525"/>
                </a:solidFill>
              </a:rPr>
              <a:t> </a:t>
            </a:r>
            <a:r>
              <a:rPr sz="2100">
                <a:solidFill>
                  <a:srgbClr val="252525"/>
                </a:solidFill>
              </a:rPr>
              <a:t>PROGRAM</a:t>
            </a:r>
            <a:br>
              <a:rPr lang="en-US" sz="2100">
                <a:solidFill>
                  <a:srgbClr val="252525"/>
                </a:solidFill>
              </a:rPr>
            </a:br>
            <a:endParaRPr sz="2100"/>
          </a:p>
        </p:txBody>
      </p:sp>
      <p:sp>
        <p:nvSpPr>
          <p:cNvPr id="3" name="object 3"/>
          <p:cNvSpPr txBox="1"/>
          <p:nvPr/>
        </p:nvSpPr>
        <p:spPr>
          <a:xfrm>
            <a:off x="1752092" y="2044520"/>
            <a:ext cx="554291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2000"/>
              <a:t>Re-envision how to teach computing effectively in a </a:t>
            </a:r>
            <a:r>
              <a:rPr lang="en-US" sz="2000" i="1"/>
              <a:t>scalable</a:t>
            </a:r>
            <a:r>
              <a:rPr lang="en-US" sz="2000"/>
              <a:t> manner focusing on those undergraduate students from groups underserved by traditional computing courses and careers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08635-22F4-0EE8-C8B1-36E88290891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4114" y="724662"/>
            <a:ext cx="5797550" cy="762388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178435" rIns="0" bIns="0" rtlCol="0" anchor="t">
            <a:spAutoFit/>
          </a:bodyPr>
          <a:lstStyle/>
          <a:p>
            <a:pPr marL="663575" marR="675005" indent="4445" algn="l">
              <a:lnSpc>
                <a:spcPts val="2050"/>
              </a:lnSpc>
              <a:spcBef>
                <a:spcPts val="1405"/>
              </a:spcBef>
            </a:pPr>
            <a:r>
              <a:rPr lang="en-US" sz="1900">
                <a:solidFill>
                  <a:srgbClr val="252525"/>
                </a:solidFill>
              </a:rPr>
              <a:t>                 CUE Proposal Tracks</a:t>
            </a:r>
            <a:br>
              <a:rPr lang="en-US" sz="1900">
                <a:solidFill>
                  <a:srgbClr val="252525"/>
                </a:solidFill>
              </a:rPr>
            </a:br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674114" y="1653756"/>
            <a:ext cx="5875449" cy="3440044"/>
          </a:xfrm>
          <a:prstGeom prst="rect">
            <a:avLst/>
          </a:prstGeom>
        </p:spPr>
        <p:txBody>
          <a:bodyPr vert="horz" wrap="square" lIns="0" tIns="114935" rIns="0" bIns="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Transformation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Addressing key challenges in undergraduate education (CS+X, updating courses, holistic degree support, inclusive online teaching)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Pathways</a:t>
            </a:r>
          </a:p>
          <a:p>
            <a:pPr lvl="1"/>
            <a:r>
              <a:rPr lang="en-US">
                <a:ea typeface="+mn-lt"/>
                <a:cs typeface="+mn-lt"/>
              </a:rPr>
              <a:t>Effective pathways involving 2-year colleges (entry points, transitions)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Mobilize</a:t>
            </a:r>
          </a:p>
          <a:p>
            <a:pPr lvl="1"/>
            <a:r>
              <a:rPr lang="en-US">
                <a:ea typeface="+mn-lt"/>
                <a:cs typeface="+mn-lt"/>
              </a:rPr>
              <a:t>Developing a national vision through convening the CISE community</a:t>
            </a:r>
          </a:p>
          <a:p>
            <a:endParaRPr lang="en-US">
              <a:ea typeface="+mn-lt"/>
              <a:cs typeface="+mn-lt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8F60B-475A-7CE1-F23F-CF73BB95B3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4114" y="724662"/>
            <a:ext cx="5797550" cy="988091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178435" rIns="0" bIns="0" rtlCol="0">
            <a:spAutoFit/>
          </a:bodyPr>
          <a:lstStyle/>
          <a:p>
            <a:pPr marL="663575" marR="675005" indent="4445">
              <a:lnSpc>
                <a:spcPts val="2050"/>
              </a:lnSpc>
              <a:spcBef>
                <a:spcPts val="1405"/>
              </a:spcBef>
            </a:pPr>
            <a:r>
              <a:rPr sz="1900">
                <a:solidFill>
                  <a:srgbClr val="252525"/>
                </a:solidFill>
              </a:rPr>
              <a:t>ALL</a:t>
            </a:r>
            <a:r>
              <a:rPr sz="1900" spc="5">
                <a:solidFill>
                  <a:srgbClr val="252525"/>
                </a:solidFill>
              </a:rPr>
              <a:t> </a:t>
            </a:r>
            <a:r>
              <a:rPr lang="en-US" sz="1900" spc="5">
                <a:solidFill>
                  <a:srgbClr val="252525"/>
                </a:solidFill>
              </a:rPr>
              <a:t>CUE </a:t>
            </a:r>
            <a:r>
              <a:rPr sz="1900" spc="-65">
                <a:solidFill>
                  <a:srgbClr val="252525"/>
                </a:solidFill>
              </a:rPr>
              <a:t>PROPOSALS</a:t>
            </a:r>
            <a:r>
              <a:rPr sz="1900" spc="-60">
                <a:solidFill>
                  <a:srgbClr val="252525"/>
                </a:solidFill>
              </a:rPr>
              <a:t> </a:t>
            </a:r>
            <a:r>
              <a:rPr sz="1900" spc="45">
                <a:solidFill>
                  <a:srgbClr val="252525"/>
                </a:solidFill>
              </a:rPr>
              <a:t>SHOULD </a:t>
            </a:r>
            <a:r>
              <a:rPr lang="en-US" sz="1900" spc="-45">
                <a:solidFill>
                  <a:srgbClr val="252525"/>
                </a:solidFill>
              </a:rPr>
              <a:t>ADDRESS BROADENING PARTICIPATION</a:t>
            </a:r>
            <a:endParaRPr sz="1900"/>
          </a:p>
        </p:txBody>
      </p:sp>
      <p:sp>
        <p:nvSpPr>
          <p:cNvPr id="3" name="object 3"/>
          <p:cNvSpPr txBox="1"/>
          <p:nvPr/>
        </p:nvSpPr>
        <p:spPr>
          <a:xfrm>
            <a:off x="1674114" y="1941756"/>
            <a:ext cx="5875449" cy="2886046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r>
              <a:rPr lang="en-US"/>
              <a:t>All proposals must explicitly address broadening participation with respect to the two Additional Solicitation Specific Review Criteria:</a:t>
            </a:r>
          </a:p>
          <a:p>
            <a:pPr lvl="1"/>
            <a:r>
              <a:rPr lang="en-US"/>
              <a:t>Does the proposal identify the characteristics and needs of the identified underrepresented or underserved groups to be served?</a:t>
            </a:r>
          </a:p>
          <a:p>
            <a:pPr lvl="1"/>
            <a:r>
              <a:rPr lang="en-US"/>
              <a:t>Does the proposal include specific plans or strategies for addressing or accommodating the particular needs of participants of the identified underrepresented or underserved groups?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8F60B-475A-7CE1-F23F-CF73BB95B3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29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4114" y="724662"/>
            <a:ext cx="5797550" cy="891540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257810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2030"/>
              </a:spcBef>
            </a:pPr>
            <a:r>
              <a:rPr sz="2100" spc="-25">
                <a:solidFill>
                  <a:srgbClr val="252525"/>
                </a:solidFill>
              </a:rPr>
              <a:t>OVERVIEW</a:t>
            </a:r>
            <a:r>
              <a:rPr sz="2100" spc="240">
                <a:solidFill>
                  <a:srgbClr val="252525"/>
                </a:solidFill>
              </a:rPr>
              <a:t> </a:t>
            </a:r>
            <a:r>
              <a:rPr sz="2100" spc="-25">
                <a:solidFill>
                  <a:srgbClr val="252525"/>
                </a:solidFill>
              </a:rPr>
              <a:t>OF</a:t>
            </a:r>
            <a:r>
              <a:rPr sz="2100" spc="270">
                <a:solidFill>
                  <a:srgbClr val="252525"/>
                </a:solidFill>
              </a:rPr>
              <a:t> </a:t>
            </a:r>
            <a:r>
              <a:rPr sz="2100" spc="105">
                <a:solidFill>
                  <a:srgbClr val="252525"/>
                </a:solidFill>
              </a:rPr>
              <a:t>FUNDING</a:t>
            </a:r>
            <a:r>
              <a:rPr sz="2100" spc="254">
                <a:solidFill>
                  <a:srgbClr val="252525"/>
                </a:solidFill>
              </a:rPr>
              <a:t> </a:t>
            </a:r>
            <a:r>
              <a:rPr sz="2100" spc="-15">
                <a:solidFill>
                  <a:srgbClr val="252525"/>
                </a:solidFill>
              </a:rPr>
              <a:t>CATEGORIES</a:t>
            </a:r>
            <a:endParaRPr sz="210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94A89C7-1FF2-C54E-630D-E92F38E05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171481"/>
              </p:ext>
            </p:extLst>
          </p:nvPr>
        </p:nvGraphicFramePr>
        <p:xfrm>
          <a:off x="1630571" y="1962150"/>
          <a:ext cx="5841094" cy="2254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2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6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1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91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Max</a:t>
                      </a:r>
                      <a:r>
                        <a:rPr sz="1800" b="1" spc="-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amount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Duration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800" spc="-5">
                          <a:latin typeface="Arial"/>
                          <a:cs typeface="Arial"/>
                        </a:rPr>
                        <a:t>Transformation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17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5"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800" spc="-55">
                          <a:latin typeface="Arial"/>
                          <a:cs typeface="Arial"/>
                        </a:rPr>
                        <a:t>2M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1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>
                          <a:latin typeface="Arial"/>
                          <a:cs typeface="Arial"/>
                        </a:rPr>
                        <a:t>Up</a:t>
                      </a:r>
                      <a:r>
                        <a:rPr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to</a:t>
                      </a:r>
                      <a:r>
                        <a:rPr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spc="-10">
                          <a:latin typeface="Arial"/>
                          <a:cs typeface="Arial"/>
                        </a:rPr>
                        <a:t>5</a:t>
                      </a:r>
                      <a:r>
                        <a:rPr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>
                          <a:latin typeface="Arial"/>
                          <a:cs typeface="Arial"/>
                        </a:rPr>
                        <a:t>y</a:t>
                      </a:r>
                      <a:r>
                        <a:rPr sz="1800" spc="-5">
                          <a:latin typeface="Arial"/>
                          <a:cs typeface="Arial"/>
                        </a:rPr>
                        <a:t>ea</a:t>
                      </a:r>
                      <a:r>
                        <a:rPr sz="1800">
                          <a:latin typeface="Arial"/>
                          <a:cs typeface="Arial"/>
                        </a:rPr>
                        <a:t>rs</a:t>
                      </a:r>
                    </a:p>
                  </a:txBody>
                  <a:tcPr marL="0" marR="0" marT="431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46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800" spc="-60">
                          <a:latin typeface="Arial"/>
                          <a:cs typeface="Arial"/>
                        </a:rPr>
                        <a:t>Pathways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16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800" spc="-65">
                          <a:latin typeface="Arial"/>
                          <a:cs typeface="Arial"/>
                        </a:rPr>
                        <a:t>$2M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164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>
                          <a:latin typeface="Arial"/>
                          <a:cs typeface="Arial"/>
                        </a:rPr>
                        <a:t>Up</a:t>
                      </a:r>
                      <a:r>
                        <a:rPr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to</a:t>
                      </a:r>
                      <a:r>
                        <a:rPr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5</a:t>
                      </a:r>
                      <a:r>
                        <a:rPr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>
                          <a:latin typeface="Arial"/>
                          <a:cs typeface="Arial"/>
                        </a:rPr>
                        <a:t>y</a:t>
                      </a:r>
                      <a:r>
                        <a:rPr sz="1800" spc="-5">
                          <a:latin typeface="Arial"/>
                          <a:cs typeface="Arial"/>
                        </a:rPr>
                        <a:t>ea</a:t>
                      </a:r>
                      <a:r>
                        <a:rPr sz="1800">
                          <a:latin typeface="Arial"/>
                          <a:cs typeface="Arial"/>
                        </a:rPr>
                        <a:t>rs</a:t>
                      </a:r>
                    </a:p>
                  </a:txBody>
                  <a:tcPr marL="0" marR="0" marT="5164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800" spc="-35">
                          <a:latin typeface="Arial"/>
                          <a:cs typeface="Arial"/>
                        </a:rPr>
                        <a:t>Mobilize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164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800" spc="-5">
                          <a:latin typeface="Arial"/>
                          <a:cs typeface="Arial"/>
                        </a:rPr>
                        <a:t>1M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164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>
                          <a:latin typeface="Arial"/>
                          <a:cs typeface="Arial"/>
                        </a:rPr>
                        <a:t>Up</a:t>
                      </a:r>
                      <a:r>
                        <a:rPr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1800">
                          <a:latin typeface="Arial"/>
                          <a:cs typeface="Arial"/>
                        </a:rPr>
                        <a:t>to</a:t>
                      </a:r>
                      <a:r>
                        <a:rPr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>
                          <a:latin typeface="Arial"/>
                          <a:cs typeface="Arial"/>
                        </a:rPr>
                        <a:t>18 months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164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E09EEE-151D-907E-DCBF-BC839869CD5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2758" y="2126742"/>
            <a:ext cx="5797550" cy="907300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258445" rIns="0" bIns="0" rtlCol="0">
            <a:spAutoFit/>
          </a:bodyPr>
          <a:lstStyle/>
          <a:p>
            <a:pPr marR="11430" algn="ctr">
              <a:lnSpc>
                <a:spcPct val="100000"/>
              </a:lnSpc>
              <a:spcBef>
                <a:spcPts val="2035"/>
              </a:spcBef>
            </a:pPr>
            <a:r>
              <a:rPr lang="en-US" sz="2100" spc="15">
                <a:solidFill>
                  <a:srgbClr val="252525"/>
                </a:solidFill>
              </a:rPr>
              <a:t>TRANSFORMATION</a:t>
            </a:r>
            <a:br>
              <a:rPr lang="en-US" sz="2100" spc="15">
                <a:solidFill>
                  <a:srgbClr val="252525"/>
                </a:solidFill>
              </a:rPr>
            </a:br>
            <a:endParaRPr sz="21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CF8E0D-FBB6-71D2-0810-3897BA78A63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8343" y="590550"/>
            <a:ext cx="5797550" cy="1229824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257810" rIns="0" bIns="0" rtlCol="0">
            <a:spAutoFit/>
          </a:bodyPr>
          <a:lstStyle/>
          <a:p>
            <a:pPr marL="247650">
              <a:lnSpc>
                <a:spcPct val="100000"/>
              </a:lnSpc>
              <a:spcBef>
                <a:spcPts val="2030"/>
              </a:spcBef>
            </a:pPr>
            <a:r>
              <a:rPr lang="en-US" sz="2100" spc="-15">
                <a:solidFill>
                  <a:srgbClr val="252525"/>
                </a:solidFill>
              </a:rPr>
              <a:t>CUE Transformation Proposals address key challenges in undergrad education</a:t>
            </a:r>
            <a:br>
              <a:rPr lang="en-US" sz="2100">
                <a:solidFill>
                  <a:srgbClr val="252525"/>
                </a:solidFill>
              </a:rPr>
            </a:br>
            <a:endParaRPr sz="2100"/>
          </a:p>
        </p:txBody>
      </p:sp>
      <p:sp>
        <p:nvSpPr>
          <p:cNvPr id="3" name="object 3"/>
          <p:cNvSpPr txBox="1"/>
          <p:nvPr/>
        </p:nvSpPr>
        <p:spPr>
          <a:xfrm>
            <a:off x="1752092" y="2044520"/>
            <a:ext cx="5542915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600" b="1"/>
              <a:t>Intersection of computing and other disciplines</a:t>
            </a:r>
            <a:endParaRPr lang="en-US" sz="1600" b="1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600" b="1"/>
              <a:t>Undergraduate computing courses for 2025</a:t>
            </a:r>
            <a:endParaRPr lang="en-US" sz="1600" b="1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600" b="1"/>
              <a:t>Holistic support toward computing degrees and certifications</a:t>
            </a:r>
            <a:r>
              <a:rPr lang="en-US" sz="1600"/>
              <a:t> </a:t>
            </a:r>
            <a:endParaRPr lang="en-US" sz="160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600" b="1"/>
              <a:t>Effective, inclusive, and equitable online teaching for computing</a:t>
            </a:r>
            <a:endParaRPr lang="en-US" sz="1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548B1-B962-6B1A-E4B1-75470F9129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5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176FF569A72144925470ED9676DC30" ma:contentTypeVersion="8" ma:contentTypeDescription="Create a new document." ma:contentTypeScope="" ma:versionID="61e35a3766a54ced0cbcac5d093416e3">
  <xsd:schema xmlns:xsd="http://www.w3.org/2001/XMLSchema" xmlns:xs="http://www.w3.org/2001/XMLSchema" xmlns:p="http://schemas.microsoft.com/office/2006/metadata/properties" xmlns:ns2="0cf77daa-5445-4d26-ace6-97094430d631" targetNamespace="http://schemas.microsoft.com/office/2006/metadata/properties" ma:root="true" ma:fieldsID="2afc24a38483a6145d573f72598346fd" ns2:_="">
    <xsd:import namespace="0cf77daa-5445-4d26-ace6-97094430d6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77daa-5445-4d26-ace6-97094430d6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50FDCE-75FA-4D79-AF62-A055595CEA78}"/>
</file>

<file path=customXml/itemProps2.xml><?xml version="1.0" encoding="utf-8"?>
<ds:datastoreItem xmlns:ds="http://schemas.openxmlformats.org/officeDocument/2006/customXml" ds:itemID="{C03240AB-7574-4C88-B5DE-730A7E9D0352}">
  <ds:schemaRefs>
    <ds:schemaRef ds:uri="0d428b67-4319-45b7-919e-103cd486b0ce"/>
    <ds:schemaRef ds:uri="e1bb6d1e-d2b8-430c-ad45-bbcd4745b4e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B870BCB-0319-4DF2-B69A-E20132789E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822</Words>
  <Application>Microsoft Office PowerPoint</Application>
  <PresentationFormat>On-screen Show (16:9)</PresentationFormat>
  <Paragraphs>178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2022 CISE IUSE: Computing in Undergraduate Education Webinar </vt:lpstr>
      <vt:lpstr>MOTIVATION: TO INCREASE NUMBER AND DIVERSITY OF DOMESTIC STUDENTS  RECEIVING POST-SECONDARY DEGREES IN COMPUTING</vt:lpstr>
      <vt:lpstr>MOTIVATION: TO INCREASE NUMBER AND DIVERSITY OF DOMESTIC STUDENTS  RECEIVING POST-SECONDARY DEGREES IN COMPUTING </vt:lpstr>
      <vt:lpstr>OVERALL GOAL OF THE CUE PROGRAM </vt:lpstr>
      <vt:lpstr>                 CUE Proposal Tracks </vt:lpstr>
      <vt:lpstr>ALL CUE PROPOSALS SHOULD ADDRESS BROADENING PARTICIPATION</vt:lpstr>
      <vt:lpstr>OVERVIEW OF FUNDING CATEGORIES</vt:lpstr>
      <vt:lpstr>TRANSFORMATION </vt:lpstr>
      <vt:lpstr>CUE Transformation Proposals address key challenges in undergrad education </vt:lpstr>
      <vt:lpstr>CUE Transformation Expectations</vt:lpstr>
      <vt:lpstr>PATHWAYS </vt:lpstr>
      <vt:lpstr>CUE Pathways Proposals support and explore effective pathways to computing degrees and careers involving two-year colleges </vt:lpstr>
      <vt:lpstr>Who can apply? </vt:lpstr>
      <vt:lpstr>KEY COMPONENTS OF CUE  PROPOSALS</vt:lpstr>
      <vt:lpstr>KEY COMPONENTS OF CUE  PROPOSALS</vt:lpstr>
      <vt:lpstr>KEY COMPONENTS OF CUE  PROPOSALS</vt:lpstr>
      <vt:lpstr>Collaboration Plan  </vt:lpstr>
      <vt:lpstr>MOBILIZE </vt:lpstr>
      <vt:lpstr>CUE Mobilize proposals will develop a shared national vision around innovation and inclusion in undergraduate computing education </vt:lpstr>
      <vt:lpstr>IMPORTANT INFO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Carlson, Paul L. (Contractor)</cp:lastModifiedBy>
  <cp:revision>2</cp:revision>
  <dcterms:created xsi:type="dcterms:W3CDTF">2022-03-16T16:47:59Z</dcterms:created>
  <dcterms:modified xsi:type="dcterms:W3CDTF">2022-07-22T13:58:46Z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2021-05-28T00:00:00Z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2022-03-16T00:00:00Z</vt:filetime>
  </property>
  <property fmtid="{D5CDD505-2E9C-101B-9397-08002B2CF9AE}" pid="5" name="ContentTypeId">
    <vt:lpwstr>0x010100A1176FF569A72144925470ED9676DC30</vt:lpwstr>
  </property>
  <property fmtid="{D5CDD505-2E9C-101B-9397-08002B2CF9AE}" pid="6" name="MediaServiceImageTags">
    <vt:lpwstr/>
  </property>
</Properties>
</file>