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4" r:id="rId4"/>
    <p:sldMasterId id="2147483716" r:id="rId5"/>
    <p:sldMasterId id="2147483726" r:id="rId6"/>
  </p:sldMasterIdLst>
  <p:notesMasterIdLst>
    <p:notesMasterId r:id="rId58"/>
  </p:notesMasterIdLst>
  <p:sldIdLst>
    <p:sldId id="276" r:id="rId7"/>
    <p:sldId id="2142534215" r:id="rId8"/>
    <p:sldId id="2142534212" r:id="rId9"/>
    <p:sldId id="2773" r:id="rId10"/>
    <p:sldId id="326" r:id="rId11"/>
    <p:sldId id="2142534214" r:id="rId12"/>
    <p:sldId id="517" r:id="rId13"/>
    <p:sldId id="574" r:id="rId14"/>
    <p:sldId id="579" r:id="rId15"/>
    <p:sldId id="580" r:id="rId16"/>
    <p:sldId id="581" r:id="rId17"/>
    <p:sldId id="582" r:id="rId18"/>
    <p:sldId id="536" r:id="rId19"/>
    <p:sldId id="604" r:id="rId20"/>
    <p:sldId id="2142534219" r:id="rId21"/>
    <p:sldId id="583" r:id="rId22"/>
    <p:sldId id="602" r:id="rId23"/>
    <p:sldId id="584" r:id="rId24"/>
    <p:sldId id="2348" r:id="rId25"/>
    <p:sldId id="614" r:id="rId26"/>
    <p:sldId id="2341" r:id="rId27"/>
    <p:sldId id="1737" r:id="rId28"/>
    <p:sldId id="2345" r:id="rId29"/>
    <p:sldId id="2346" r:id="rId30"/>
    <p:sldId id="2347" r:id="rId31"/>
    <p:sldId id="2142534216" r:id="rId32"/>
    <p:sldId id="307" r:id="rId33"/>
    <p:sldId id="305" r:id="rId34"/>
    <p:sldId id="2142534218" r:id="rId35"/>
    <p:sldId id="594" r:id="rId36"/>
    <p:sldId id="593" r:id="rId37"/>
    <p:sldId id="585" r:id="rId38"/>
    <p:sldId id="601" r:id="rId39"/>
    <p:sldId id="567" r:id="rId40"/>
    <p:sldId id="587" r:id="rId41"/>
    <p:sldId id="595" r:id="rId42"/>
    <p:sldId id="588" r:id="rId43"/>
    <p:sldId id="596" r:id="rId44"/>
    <p:sldId id="586" r:id="rId45"/>
    <p:sldId id="589" r:id="rId46"/>
    <p:sldId id="597" r:id="rId47"/>
    <p:sldId id="598" r:id="rId48"/>
    <p:sldId id="605" r:id="rId49"/>
    <p:sldId id="599" r:id="rId50"/>
    <p:sldId id="606" r:id="rId51"/>
    <p:sldId id="607" r:id="rId52"/>
    <p:sldId id="610" r:id="rId53"/>
    <p:sldId id="611" r:id="rId54"/>
    <p:sldId id="609" r:id="rId55"/>
    <p:sldId id="2142534221" r:id="rId56"/>
    <p:sldId id="37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472401-CC58-04E8-BCE8-B6D69394103E}" name="Amla, Nina" initials="AN" userId="S::0002491239@nsf.gov::e8afdea6-9a61-4590-8979-542844260f2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mbleton, Maria" initials="PM" lastIdx="6" clrIdx="0">
    <p:extLst>
      <p:ext uri="{19B8F6BF-5375-455C-9EA6-DF929625EA0E}">
        <p15:presenceInfo xmlns:p15="http://schemas.microsoft.com/office/powerpoint/2012/main" userId="S::7809831820@nsf.gov::e8e7e256-0c63-446d-88dd-7fffc52370e9" providerId="AD"/>
      </p:ext>
    </p:extLst>
  </p:cmAuthor>
  <p:cmAuthor id="2" name="Nandagopal, Thyagarajan" initials="NT" lastIdx="2" clrIdx="1">
    <p:extLst>
      <p:ext uri="{19B8F6BF-5375-455C-9EA6-DF929625EA0E}">
        <p15:presenceInfo xmlns:p15="http://schemas.microsoft.com/office/powerpoint/2012/main" userId="S::0188638170@nsf.gov::cca478c5-7752-46b9-b104-97642236872b" providerId="AD"/>
      </p:ext>
    </p:extLst>
  </p:cmAuthor>
  <p:cmAuthor id="3" name="Martonosi, Margaret" initials="MM" lastIdx="10" clrIdx="2">
    <p:extLst>
      <p:ext uri="{19B8F6BF-5375-455C-9EA6-DF929625EA0E}">
        <p15:presenceInfo xmlns:p15="http://schemas.microsoft.com/office/powerpoint/2012/main" userId="S::7436273211@nsf.gov::31439a3c-0802-409e-ab4b-2413fbaf7ff8" providerId="AD"/>
      </p:ext>
    </p:extLst>
  </p:cmAuthor>
  <p:cmAuthor id="4" name="Nilsen, Wendy" initials="NW" lastIdx="7" clrIdx="3">
    <p:extLst>
      <p:ext uri="{19B8F6BF-5375-455C-9EA6-DF929625EA0E}">
        <p15:presenceInfo xmlns:p15="http://schemas.microsoft.com/office/powerpoint/2012/main" userId="S::7750650020@nsf.gov::ec272449-599a-49bf-bc07-714c4d7ecada" providerId="AD"/>
      </p:ext>
    </p:extLst>
  </p:cmAuthor>
  <p:cmAuthor id="5" name="Amla, Nina" initials="AN" lastIdx="5" clrIdx="4">
    <p:extLst>
      <p:ext uri="{19B8F6BF-5375-455C-9EA6-DF929625EA0E}">
        <p15:presenceInfo xmlns:p15="http://schemas.microsoft.com/office/powerpoint/2012/main" userId="S::0002491239@nsf.gov::e8afdea6-9a61-4590-8979-542844260f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090"/>
    <a:srgbClr val="996633"/>
    <a:srgbClr val="B947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F646A-DE33-EA44-BBCA-D818256FA1F4}" v="3" dt="2022-06-01T13:11:08.175"/>
    <p1510:client id="{8B9943EE-FE09-C940-B803-868A4D608388}" v="2" dt="2022-05-31T13:48:08.708"/>
    <p1510:client id="{B4A09DE1-BE02-D03C-8245-E4E9778B1032}" v="31" dt="2022-05-31T13:52:21.537"/>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9" autoAdjust="0"/>
    <p:restoredTop sz="86389" autoAdjust="0"/>
  </p:normalViewPr>
  <p:slideViewPr>
    <p:cSldViewPr snapToGrid="0">
      <p:cViewPr varScale="1">
        <p:scale>
          <a:sx n="127" d="100"/>
          <a:sy n="127" d="100"/>
        </p:scale>
        <p:origin x="112" y="416"/>
      </p:cViewPr>
      <p:guideLst/>
    </p:cSldViewPr>
  </p:slideViewPr>
  <p:outlineViewPr>
    <p:cViewPr>
      <p:scale>
        <a:sx n="33" d="100"/>
        <a:sy n="33" d="100"/>
      </p:scale>
      <p:origin x="0" y="-8536"/>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9D41D9-A97B-48F5-8505-81C6E10FE96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0AE8CAE-32C0-45AE-8912-A054D1357AC3}">
      <dgm:prSet/>
      <dgm:spPr/>
      <dgm:t>
        <a:bodyPr/>
        <a:lstStyle/>
        <a:p>
          <a:r>
            <a:rPr lang="en-US" dirty="0"/>
            <a:t>Research Infrastructure (RI) NSF definition </a:t>
          </a:r>
        </a:p>
      </dgm:t>
    </dgm:pt>
    <dgm:pt modelId="{5ED7C568-0EA6-4308-BADE-58E4FE982A4F}" type="parTrans" cxnId="{89058E57-7C99-4A71-9F19-D76CAB8CFA5F}">
      <dgm:prSet/>
      <dgm:spPr/>
      <dgm:t>
        <a:bodyPr/>
        <a:lstStyle/>
        <a:p>
          <a:endParaRPr lang="en-US"/>
        </a:p>
      </dgm:t>
    </dgm:pt>
    <dgm:pt modelId="{D55041D9-B0DB-48AA-B809-98933CE12224}" type="sibTrans" cxnId="{89058E57-7C99-4A71-9F19-D76CAB8CFA5F}">
      <dgm:prSet/>
      <dgm:spPr/>
      <dgm:t>
        <a:bodyPr/>
        <a:lstStyle/>
        <a:p>
          <a:endParaRPr lang="en-US"/>
        </a:p>
      </dgm:t>
    </dgm:pt>
    <dgm:pt modelId="{151462E6-952D-4A0A-AAA9-4C070B11AE61}">
      <dgm:prSet custT="1"/>
      <dgm:spPr/>
      <dgm:t>
        <a:bodyPr/>
        <a:lstStyle/>
        <a:p>
          <a:pPr algn="l"/>
          <a:r>
            <a:rPr lang="en-US" sz="1600" dirty="0"/>
            <a:t>Any combination of facilities, equipment, instrumentation, or computational hardware or software, and the necessary human capital in support of the same. </a:t>
          </a:r>
        </a:p>
      </dgm:t>
    </dgm:pt>
    <dgm:pt modelId="{86C0E7D3-24DF-4C3B-A655-8AAD164B47A4}" type="parTrans" cxnId="{F6C32A13-99A3-46CD-AB32-B9CAC8DC050C}">
      <dgm:prSet/>
      <dgm:spPr/>
      <dgm:t>
        <a:bodyPr/>
        <a:lstStyle/>
        <a:p>
          <a:endParaRPr lang="en-US"/>
        </a:p>
      </dgm:t>
    </dgm:pt>
    <dgm:pt modelId="{72D913CA-4DBB-4F52-8A3A-5B347B8836C7}" type="sibTrans" cxnId="{F6C32A13-99A3-46CD-AB32-B9CAC8DC050C}">
      <dgm:prSet/>
      <dgm:spPr/>
      <dgm:t>
        <a:bodyPr/>
        <a:lstStyle/>
        <a:p>
          <a:endParaRPr lang="en-US"/>
        </a:p>
      </dgm:t>
    </dgm:pt>
    <dgm:pt modelId="{DC5BF9C3-A48E-487C-A5AC-36E0A518EAEE}">
      <dgm:prSet/>
      <dgm:spPr/>
      <dgm:t>
        <a:bodyPr/>
        <a:lstStyle/>
        <a:p>
          <a:r>
            <a:rPr lang="en-US" dirty="0"/>
            <a:t>Mid-scale RI-1: examples  </a:t>
          </a:r>
        </a:p>
      </dgm:t>
    </dgm:pt>
    <dgm:pt modelId="{41EE04B6-8D44-43CD-A3A1-0E92AFBE7F8A}" type="parTrans" cxnId="{CF9120DB-7425-4D4F-A4D3-FD10BCE2127D}">
      <dgm:prSet/>
      <dgm:spPr/>
      <dgm:t>
        <a:bodyPr/>
        <a:lstStyle/>
        <a:p>
          <a:endParaRPr lang="en-US"/>
        </a:p>
      </dgm:t>
    </dgm:pt>
    <dgm:pt modelId="{E39DF45C-10DE-4CB1-AC33-58DE8ADE5A3F}" type="sibTrans" cxnId="{CF9120DB-7425-4D4F-A4D3-FD10BCE2127D}">
      <dgm:prSet/>
      <dgm:spPr/>
      <dgm:t>
        <a:bodyPr/>
        <a:lstStyle/>
        <a:p>
          <a:endParaRPr lang="en-US"/>
        </a:p>
      </dgm:t>
    </dgm:pt>
    <dgm:pt modelId="{3B4F5AF4-B432-4AD3-A28B-F8AB62F71E31}">
      <dgm:prSet custT="1"/>
      <dgm:spPr/>
      <dgm:t>
        <a:bodyPr/>
        <a:lstStyle/>
        <a:p>
          <a:r>
            <a:rPr lang="en-US" sz="1400" dirty="0"/>
            <a:t>Implementation projects that may include any combination of equipment, instrumentation, cyberinfrastructure, broadly used large-scale datasets, and the commissioning and/or personnel needed to successfully complete the project,</a:t>
          </a:r>
        </a:p>
      </dgm:t>
    </dgm:pt>
    <dgm:pt modelId="{F8FCBE16-17CF-4D81-AFB4-F0E6A9B79602}" type="parTrans" cxnId="{B9BBA41C-C279-4CA4-B226-AE2B76553AD6}">
      <dgm:prSet/>
      <dgm:spPr/>
      <dgm:t>
        <a:bodyPr/>
        <a:lstStyle/>
        <a:p>
          <a:endParaRPr lang="en-US"/>
        </a:p>
      </dgm:t>
    </dgm:pt>
    <dgm:pt modelId="{E65D7589-BD9B-4697-8B60-8EB144832BD5}" type="sibTrans" cxnId="{B9BBA41C-C279-4CA4-B226-AE2B76553AD6}">
      <dgm:prSet/>
      <dgm:spPr/>
      <dgm:t>
        <a:bodyPr/>
        <a:lstStyle/>
        <a:p>
          <a:endParaRPr lang="en-US"/>
        </a:p>
      </dgm:t>
    </dgm:pt>
    <dgm:pt modelId="{A35D7050-69D3-4096-85FC-AE34A3FB6360}">
      <dgm:prSet custT="1"/>
      <dgm:spPr/>
      <dgm:t>
        <a:bodyPr/>
        <a:lstStyle/>
        <a:p>
          <a:r>
            <a:rPr lang="en-US" sz="1400" dirty="0"/>
            <a:t>Design efforts intended to lead to eventual implementation of a mid-scale class project. </a:t>
          </a:r>
        </a:p>
      </dgm:t>
    </dgm:pt>
    <dgm:pt modelId="{6321382A-056B-4B56-80EC-3F3DC00D08FF}" type="parTrans" cxnId="{66304386-8B97-4CD5-A16B-434E2A37E6D4}">
      <dgm:prSet/>
      <dgm:spPr/>
      <dgm:t>
        <a:bodyPr/>
        <a:lstStyle/>
        <a:p>
          <a:endParaRPr lang="en-US"/>
        </a:p>
      </dgm:t>
    </dgm:pt>
    <dgm:pt modelId="{1035E581-78AE-4460-BDF1-523217989E86}" type="sibTrans" cxnId="{66304386-8B97-4CD5-A16B-434E2A37E6D4}">
      <dgm:prSet/>
      <dgm:spPr/>
      <dgm:t>
        <a:bodyPr/>
        <a:lstStyle/>
        <a:p>
          <a:endParaRPr lang="en-US"/>
        </a:p>
      </dgm:t>
    </dgm:pt>
    <dgm:pt modelId="{ADDB4B27-ABC2-46EE-92F6-7DEBAC625A1E}">
      <dgm:prSet/>
      <dgm:spPr/>
      <dgm:t>
        <a:bodyPr/>
        <a:lstStyle/>
        <a:p>
          <a:r>
            <a:rPr lang="en-US" dirty="0"/>
            <a:t>Mid-scale RI-2: examples  </a:t>
          </a:r>
        </a:p>
      </dgm:t>
    </dgm:pt>
    <dgm:pt modelId="{E1BB1567-D65F-47D3-A892-1B10080200CF}" type="parTrans" cxnId="{9162138B-191D-47D0-A03E-BBE50C90A624}">
      <dgm:prSet/>
      <dgm:spPr/>
      <dgm:t>
        <a:bodyPr/>
        <a:lstStyle/>
        <a:p>
          <a:endParaRPr lang="en-US"/>
        </a:p>
      </dgm:t>
    </dgm:pt>
    <dgm:pt modelId="{B5713950-8175-4B03-A35A-9472C2AE482F}" type="sibTrans" cxnId="{9162138B-191D-47D0-A03E-BBE50C90A624}">
      <dgm:prSet/>
      <dgm:spPr/>
      <dgm:t>
        <a:bodyPr/>
        <a:lstStyle/>
        <a:p>
          <a:endParaRPr lang="en-US"/>
        </a:p>
      </dgm:t>
    </dgm:pt>
    <dgm:pt modelId="{AE76091F-2CEE-456C-A6A6-F6CF06500188}">
      <dgm:prSet custT="1"/>
      <dgm:spPr/>
      <dgm:t>
        <a:bodyPr/>
        <a:lstStyle/>
        <a:p>
          <a:r>
            <a:rPr lang="en-US" sz="1600" dirty="0"/>
            <a:t>Implementation projects only</a:t>
          </a:r>
        </a:p>
      </dgm:t>
    </dgm:pt>
    <dgm:pt modelId="{B179E94E-1E7F-4B7D-8540-F99E6742E8F9}" type="parTrans" cxnId="{B4449901-4362-40B2-9B2E-4F51F8D69681}">
      <dgm:prSet/>
      <dgm:spPr/>
      <dgm:t>
        <a:bodyPr/>
        <a:lstStyle/>
        <a:p>
          <a:endParaRPr lang="en-US"/>
        </a:p>
      </dgm:t>
    </dgm:pt>
    <dgm:pt modelId="{F38285CF-ED0E-4E6F-B3FC-3809E31195E0}" type="sibTrans" cxnId="{B4449901-4362-40B2-9B2E-4F51F8D69681}">
      <dgm:prSet/>
      <dgm:spPr/>
      <dgm:t>
        <a:bodyPr/>
        <a:lstStyle/>
        <a:p>
          <a:endParaRPr lang="en-US"/>
        </a:p>
      </dgm:t>
    </dgm:pt>
    <dgm:pt modelId="{EC57DED7-19FE-4BA2-8A88-34226AFF2E35}" type="pres">
      <dgm:prSet presAssocID="{F89D41D9-A97B-48F5-8505-81C6E10FE96C}" presName="Name0" presStyleCnt="0">
        <dgm:presLayoutVars>
          <dgm:dir/>
          <dgm:animLvl val="lvl"/>
          <dgm:resizeHandles val="exact"/>
        </dgm:presLayoutVars>
      </dgm:prSet>
      <dgm:spPr/>
    </dgm:pt>
    <dgm:pt modelId="{FCF1E383-A1B5-45B9-B526-CA8609F20E90}" type="pres">
      <dgm:prSet presAssocID="{60AE8CAE-32C0-45AE-8912-A054D1357AC3}" presName="linNode" presStyleCnt="0"/>
      <dgm:spPr/>
    </dgm:pt>
    <dgm:pt modelId="{81EFBE61-9FB9-4C57-A2D4-FE5E2C5DFD31}" type="pres">
      <dgm:prSet presAssocID="{60AE8CAE-32C0-45AE-8912-A054D1357AC3}" presName="parentText" presStyleLbl="node1" presStyleIdx="0" presStyleCnt="3">
        <dgm:presLayoutVars>
          <dgm:chMax val="1"/>
          <dgm:bulletEnabled val="1"/>
        </dgm:presLayoutVars>
      </dgm:prSet>
      <dgm:spPr/>
    </dgm:pt>
    <dgm:pt modelId="{54AF768D-DF83-4ADB-B7B0-F2CF95BA7168}" type="pres">
      <dgm:prSet presAssocID="{60AE8CAE-32C0-45AE-8912-A054D1357AC3}" presName="descendantText" presStyleLbl="alignAccFollowNode1" presStyleIdx="0" presStyleCnt="3">
        <dgm:presLayoutVars>
          <dgm:bulletEnabled val="1"/>
        </dgm:presLayoutVars>
      </dgm:prSet>
      <dgm:spPr/>
    </dgm:pt>
    <dgm:pt modelId="{C79F999E-B263-484A-9B69-9313B9E156B3}" type="pres">
      <dgm:prSet presAssocID="{D55041D9-B0DB-48AA-B809-98933CE12224}" presName="sp" presStyleCnt="0"/>
      <dgm:spPr/>
    </dgm:pt>
    <dgm:pt modelId="{2912EE5A-144B-4313-AD2A-7B425016EC1B}" type="pres">
      <dgm:prSet presAssocID="{DC5BF9C3-A48E-487C-A5AC-36E0A518EAEE}" presName="linNode" presStyleCnt="0"/>
      <dgm:spPr/>
    </dgm:pt>
    <dgm:pt modelId="{6C947AEE-C528-446F-A666-78F34D524373}" type="pres">
      <dgm:prSet presAssocID="{DC5BF9C3-A48E-487C-A5AC-36E0A518EAEE}" presName="parentText" presStyleLbl="node1" presStyleIdx="1" presStyleCnt="3">
        <dgm:presLayoutVars>
          <dgm:chMax val="1"/>
          <dgm:bulletEnabled val="1"/>
        </dgm:presLayoutVars>
      </dgm:prSet>
      <dgm:spPr/>
    </dgm:pt>
    <dgm:pt modelId="{4B031317-DB3E-47D0-BF55-18F05FFDFA4D}" type="pres">
      <dgm:prSet presAssocID="{DC5BF9C3-A48E-487C-A5AC-36E0A518EAEE}" presName="descendantText" presStyleLbl="alignAccFollowNode1" presStyleIdx="1" presStyleCnt="3">
        <dgm:presLayoutVars>
          <dgm:bulletEnabled val="1"/>
        </dgm:presLayoutVars>
      </dgm:prSet>
      <dgm:spPr/>
    </dgm:pt>
    <dgm:pt modelId="{2DE4D8B6-6227-4339-A554-D734DCB6CA18}" type="pres">
      <dgm:prSet presAssocID="{E39DF45C-10DE-4CB1-AC33-58DE8ADE5A3F}" presName="sp" presStyleCnt="0"/>
      <dgm:spPr/>
    </dgm:pt>
    <dgm:pt modelId="{7E64BE61-5929-4BC1-B28C-114AFC0D2690}" type="pres">
      <dgm:prSet presAssocID="{ADDB4B27-ABC2-46EE-92F6-7DEBAC625A1E}" presName="linNode" presStyleCnt="0"/>
      <dgm:spPr/>
    </dgm:pt>
    <dgm:pt modelId="{49A3962D-01EE-4BE0-9DFC-45433253F747}" type="pres">
      <dgm:prSet presAssocID="{ADDB4B27-ABC2-46EE-92F6-7DEBAC625A1E}" presName="parentText" presStyleLbl="node1" presStyleIdx="2" presStyleCnt="3">
        <dgm:presLayoutVars>
          <dgm:chMax val="1"/>
          <dgm:bulletEnabled val="1"/>
        </dgm:presLayoutVars>
      </dgm:prSet>
      <dgm:spPr/>
    </dgm:pt>
    <dgm:pt modelId="{AA260A26-7A16-49E1-8E44-3C6052619C9E}" type="pres">
      <dgm:prSet presAssocID="{ADDB4B27-ABC2-46EE-92F6-7DEBAC625A1E}" presName="descendantText" presStyleLbl="alignAccFollowNode1" presStyleIdx="2" presStyleCnt="3">
        <dgm:presLayoutVars>
          <dgm:bulletEnabled val="1"/>
        </dgm:presLayoutVars>
      </dgm:prSet>
      <dgm:spPr/>
    </dgm:pt>
  </dgm:ptLst>
  <dgm:cxnLst>
    <dgm:cxn modelId="{B4449901-4362-40B2-9B2E-4F51F8D69681}" srcId="{ADDB4B27-ABC2-46EE-92F6-7DEBAC625A1E}" destId="{AE76091F-2CEE-456C-A6A6-F6CF06500188}" srcOrd="0" destOrd="0" parTransId="{B179E94E-1E7F-4B7D-8540-F99E6742E8F9}" sibTransId="{F38285CF-ED0E-4E6F-B3FC-3809E31195E0}"/>
    <dgm:cxn modelId="{F449B012-CF3C-40F7-BF24-80E840AB5A59}" type="presOf" srcId="{60AE8CAE-32C0-45AE-8912-A054D1357AC3}" destId="{81EFBE61-9FB9-4C57-A2D4-FE5E2C5DFD31}" srcOrd="0" destOrd="0" presId="urn:microsoft.com/office/officeart/2005/8/layout/vList5"/>
    <dgm:cxn modelId="{F6C32A13-99A3-46CD-AB32-B9CAC8DC050C}" srcId="{60AE8CAE-32C0-45AE-8912-A054D1357AC3}" destId="{151462E6-952D-4A0A-AAA9-4C070B11AE61}" srcOrd="0" destOrd="0" parTransId="{86C0E7D3-24DF-4C3B-A655-8AAD164B47A4}" sibTransId="{72D913CA-4DBB-4F52-8A3A-5B347B8836C7}"/>
    <dgm:cxn modelId="{B9BBA41C-C279-4CA4-B226-AE2B76553AD6}" srcId="{DC5BF9C3-A48E-487C-A5AC-36E0A518EAEE}" destId="{3B4F5AF4-B432-4AD3-A28B-F8AB62F71E31}" srcOrd="0" destOrd="0" parTransId="{F8FCBE16-17CF-4D81-AFB4-F0E6A9B79602}" sibTransId="{E65D7589-BD9B-4697-8B60-8EB144832BD5}"/>
    <dgm:cxn modelId="{89058E57-7C99-4A71-9F19-D76CAB8CFA5F}" srcId="{F89D41D9-A97B-48F5-8505-81C6E10FE96C}" destId="{60AE8CAE-32C0-45AE-8912-A054D1357AC3}" srcOrd="0" destOrd="0" parTransId="{5ED7C568-0EA6-4308-BADE-58E4FE982A4F}" sibTransId="{D55041D9-B0DB-48AA-B809-98933CE12224}"/>
    <dgm:cxn modelId="{472F055A-B600-4F06-A019-4B8165200BDC}" type="presOf" srcId="{DC5BF9C3-A48E-487C-A5AC-36E0A518EAEE}" destId="{6C947AEE-C528-446F-A666-78F34D524373}" srcOrd="0" destOrd="0" presId="urn:microsoft.com/office/officeart/2005/8/layout/vList5"/>
    <dgm:cxn modelId="{5B034A7F-F3C0-4198-92EC-9EBB5B408667}" type="presOf" srcId="{151462E6-952D-4A0A-AAA9-4C070B11AE61}" destId="{54AF768D-DF83-4ADB-B7B0-F2CF95BA7168}" srcOrd="0" destOrd="0" presId="urn:microsoft.com/office/officeart/2005/8/layout/vList5"/>
    <dgm:cxn modelId="{66304386-8B97-4CD5-A16B-434E2A37E6D4}" srcId="{DC5BF9C3-A48E-487C-A5AC-36E0A518EAEE}" destId="{A35D7050-69D3-4096-85FC-AE34A3FB6360}" srcOrd="1" destOrd="0" parTransId="{6321382A-056B-4B56-80EC-3F3DC00D08FF}" sibTransId="{1035E581-78AE-4460-BDF1-523217989E86}"/>
    <dgm:cxn modelId="{9162138B-191D-47D0-A03E-BBE50C90A624}" srcId="{F89D41D9-A97B-48F5-8505-81C6E10FE96C}" destId="{ADDB4B27-ABC2-46EE-92F6-7DEBAC625A1E}" srcOrd="2" destOrd="0" parTransId="{E1BB1567-D65F-47D3-A892-1B10080200CF}" sibTransId="{B5713950-8175-4B03-A35A-9472C2AE482F}"/>
    <dgm:cxn modelId="{53985E94-2EE5-4E22-A1EE-9A4E29E04620}" type="presOf" srcId="{AE76091F-2CEE-456C-A6A6-F6CF06500188}" destId="{AA260A26-7A16-49E1-8E44-3C6052619C9E}" srcOrd="0" destOrd="0" presId="urn:microsoft.com/office/officeart/2005/8/layout/vList5"/>
    <dgm:cxn modelId="{01E0DDBD-7D02-4CB6-8F46-74685576F4BC}" type="presOf" srcId="{F89D41D9-A97B-48F5-8505-81C6E10FE96C}" destId="{EC57DED7-19FE-4BA2-8A88-34226AFF2E35}" srcOrd="0" destOrd="0" presId="urn:microsoft.com/office/officeart/2005/8/layout/vList5"/>
    <dgm:cxn modelId="{0A5E1FC9-DE26-4F45-B011-0C775F8F7CE4}" type="presOf" srcId="{ADDB4B27-ABC2-46EE-92F6-7DEBAC625A1E}" destId="{49A3962D-01EE-4BE0-9DFC-45433253F747}" srcOrd="0" destOrd="0" presId="urn:microsoft.com/office/officeart/2005/8/layout/vList5"/>
    <dgm:cxn modelId="{40EFCFDA-4677-4D81-BD8B-A444D44E4E20}" type="presOf" srcId="{3B4F5AF4-B432-4AD3-A28B-F8AB62F71E31}" destId="{4B031317-DB3E-47D0-BF55-18F05FFDFA4D}" srcOrd="0" destOrd="0" presId="urn:microsoft.com/office/officeart/2005/8/layout/vList5"/>
    <dgm:cxn modelId="{CF9120DB-7425-4D4F-A4D3-FD10BCE2127D}" srcId="{F89D41D9-A97B-48F5-8505-81C6E10FE96C}" destId="{DC5BF9C3-A48E-487C-A5AC-36E0A518EAEE}" srcOrd="1" destOrd="0" parTransId="{41EE04B6-8D44-43CD-A3A1-0E92AFBE7F8A}" sibTransId="{E39DF45C-10DE-4CB1-AC33-58DE8ADE5A3F}"/>
    <dgm:cxn modelId="{288DFEE5-13B2-46BD-B7A8-FBAC9720B13B}" type="presOf" srcId="{A35D7050-69D3-4096-85FC-AE34A3FB6360}" destId="{4B031317-DB3E-47D0-BF55-18F05FFDFA4D}" srcOrd="0" destOrd="1" presId="urn:microsoft.com/office/officeart/2005/8/layout/vList5"/>
    <dgm:cxn modelId="{2C5175AB-9BF0-4A98-9F76-1C0C3E0B9ECD}" type="presParOf" srcId="{EC57DED7-19FE-4BA2-8A88-34226AFF2E35}" destId="{FCF1E383-A1B5-45B9-B526-CA8609F20E90}" srcOrd="0" destOrd="0" presId="urn:microsoft.com/office/officeart/2005/8/layout/vList5"/>
    <dgm:cxn modelId="{471126D9-314D-4CE6-957C-01237DC9BC4A}" type="presParOf" srcId="{FCF1E383-A1B5-45B9-B526-CA8609F20E90}" destId="{81EFBE61-9FB9-4C57-A2D4-FE5E2C5DFD31}" srcOrd="0" destOrd="0" presId="urn:microsoft.com/office/officeart/2005/8/layout/vList5"/>
    <dgm:cxn modelId="{AA84E30B-1019-49E3-B7B3-58B8C84CAFC7}" type="presParOf" srcId="{FCF1E383-A1B5-45B9-B526-CA8609F20E90}" destId="{54AF768D-DF83-4ADB-B7B0-F2CF95BA7168}" srcOrd="1" destOrd="0" presId="urn:microsoft.com/office/officeart/2005/8/layout/vList5"/>
    <dgm:cxn modelId="{C7284AFA-960B-45EE-9902-1E693B84C927}" type="presParOf" srcId="{EC57DED7-19FE-4BA2-8A88-34226AFF2E35}" destId="{C79F999E-B263-484A-9B69-9313B9E156B3}" srcOrd="1" destOrd="0" presId="urn:microsoft.com/office/officeart/2005/8/layout/vList5"/>
    <dgm:cxn modelId="{65FF2A98-FF73-42D0-8F3F-AD4BB0D9D90D}" type="presParOf" srcId="{EC57DED7-19FE-4BA2-8A88-34226AFF2E35}" destId="{2912EE5A-144B-4313-AD2A-7B425016EC1B}" srcOrd="2" destOrd="0" presId="urn:microsoft.com/office/officeart/2005/8/layout/vList5"/>
    <dgm:cxn modelId="{9ED469FD-55EA-4C0E-BAB3-D27FD68C5E3A}" type="presParOf" srcId="{2912EE5A-144B-4313-AD2A-7B425016EC1B}" destId="{6C947AEE-C528-446F-A666-78F34D524373}" srcOrd="0" destOrd="0" presId="urn:microsoft.com/office/officeart/2005/8/layout/vList5"/>
    <dgm:cxn modelId="{EAB8B444-5ACC-4EB1-8A5F-D969D6B9FA91}" type="presParOf" srcId="{2912EE5A-144B-4313-AD2A-7B425016EC1B}" destId="{4B031317-DB3E-47D0-BF55-18F05FFDFA4D}" srcOrd="1" destOrd="0" presId="urn:microsoft.com/office/officeart/2005/8/layout/vList5"/>
    <dgm:cxn modelId="{650C5CA1-804E-4FD9-A391-C7664A6E88C9}" type="presParOf" srcId="{EC57DED7-19FE-4BA2-8A88-34226AFF2E35}" destId="{2DE4D8B6-6227-4339-A554-D734DCB6CA18}" srcOrd="3" destOrd="0" presId="urn:microsoft.com/office/officeart/2005/8/layout/vList5"/>
    <dgm:cxn modelId="{FC37E67F-4F2E-4454-B53B-77D8DDA7D167}" type="presParOf" srcId="{EC57DED7-19FE-4BA2-8A88-34226AFF2E35}" destId="{7E64BE61-5929-4BC1-B28C-114AFC0D2690}" srcOrd="4" destOrd="0" presId="urn:microsoft.com/office/officeart/2005/8/layout/vList5"/>
    <dgm:cxn modelId="{1E643B40-2297-4556-8D2E-97992A98F74A}" type="presParOf" srcId="{7E64BE61-5929-4BC1-B28C-114AFC0D2690}" destId="{49A3962D-01EE-4BE0-9DFC-45433253F747}" srcOrd="0" destOrd="0" presId="urn:microsoft.com/office/officeart/2005/8/layout/vList5"/>
    <dgm:cxn modelId="{8BFFE7A3-B8F4-4E30-A75C-253FFCCBED41}" type="presParOf" srcId="{7E64BE61-5929-4BC1-B28C-114AFC0D2690}" destId="{AA260A26-7A16-49E1-8E44-3C6052619C9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246576-4CE1-4DCB-93E0-99B40C972D1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7E7D57C8-6AB4-445E-901B-BC8C2A10CD17}">
      <dgm:prSet/>
      <dgm:spPr/>
      <dgm:t>
        <a:bodyPr/>
        <a:lstStyle/>
        <a:p>
          <a:r>
            <a:rPr lang="en-US" b="1" dirty="0"/>
            <a:t>Preliminary Proposal  </a:t>
          </a:r>
          <a:r>
            <a:rPr lang="en-US" b="1" i="1" dirty="0"/>
            <a:t>(Required)</a:t>
          </a:r>
          <a:r>
            <a:rPr lang="en-US" dirty="0"/>
            <a:t> </a:t>
          </a:r>
        </a:p>
      </dgm:t>
    </dgm:pt>
    <dgm:pt modelId="{E49C37DE-87A9-43F9-8D54-20229437D350}" type="parTrans" cxnId="{EB9F8E8F-F7E7-49A7-9C9C-C7566A51F76C}">
      <dgm:prSet/>
      <dgm:spPr/>
      <dgm:t>
        <a:bodyPr/>
        <a:lstStyle/>
        <a:p>
          <a:endParaRPr lang="en-US"/>
        </a:p>
      </dgm:t>
    </dgm:pt>
    <dgm:pt modelId="{D20885AE-C791-4DC0-8506-010EC46E8109}" type="sibTrans" cxnId="{EB9F8E8F-F7E7-49A7-9C9C-C7566A51F76C}">
      <dgm:prSet/>
      <dgm:spPr/>
      <dgm:t>
        <a:bodyPr/>
        <a:lstStyle/>
        <a:p>
          <a:endParaRPr lang="en-US"/>
        </a:p>
      </dgm:t>
    </dgm:pt>
    <dgm:pt modelId="{5291CA41-4A0F-4E7C-A739-40FA52246C22}">
      <dgm:prSet/>
      <dgm:spPr/>
      <dgm:t>
        <a:bodyPr/>
        <a:lstStyle/>
        <a:p>
          <a:r>
            <a:rPr lang="en-US" i="1" dirty="0"/>
            <a:t>January 05, 2023</a:t>
          </a:r>
          <a:endParaRPr lang="en-US" dirty="0"/>
        </a:p>
      </dgm:t>
    </dgm:pt>
    <dgm:pt modelId="{7F5B5C9A-4D4B-4F3D-9917-AFAABC55110C}" type="parTrans" cxnId="{000F8F60-4EC6-4835-A1E7-5A5F21326FD8}">
      <dgm:prSet/>
      <dgm:spPr/>
      <dgm:t>
        <a:bodyPr/>
        <a:lstStyle/>
        <a:p>
          <a:endParaRPr lang="en-US"/>
        </a:p>
      </dgm:t>
    </dgm:pt>
    <dgm:pt modelId="{9FF5B7BB-170F-4858-808A-C61B0A544355}" type="sibTrans" cxnId="{000F8F60-4EC6-4835-A1E7-5A5F21326FD8}">
      <dgm:prSet/>
      <dgm:spPr/>
      <dgm:t>
        <a:bodyPr/>
        <a:lstStyle/>
        <a:p>
          <a:endParaRPr lang="en-US"/>
        </a:p>
      </dgm:t>
    </dgm:pt>
    <dgm:pt modelId="{E66FED37-A04A-4C59-9179-1B3FDDD770EA}">
      <dgm:prSet/>
      <dgm:spPr/>
      <dgm:t>
        <a:bodyPr/>
        <a:lstStyle/>
        <a:p>
          <a:r>
            <a:rPr lang="en-US" b="1" dirty="0"/>
            <a:t>Full Proposal Deadline</a:t>
          </a:r>
          <a:r>
            <a:rPr lang="en-US" dirty="0"/>
            <a:t> </a:t>
          </a:r>
          <a:r>
            <a:rPr lang="en-US" b="1" i="1" dirty="0"/>
            <a:t>(By Invitation Only)</a:t>
          </a:r>
          <a:endParaRPr lang="en-US" dirty="0"/>
        </a:p>
      </dgm:t>
    </dgm:pt>
    <dgm:pt modelId="{884A2DA8-313C-4B3C-BB18-3AD1762FCFB5}" type="parTrans" cxnId="{EB79020F-96D5-4078-9604-BAE419AEBDBD}">
      <dgm:prSet/>
      <dgm:spPr/>
      <dgm:t>
        <a:bodyPr/>
        <a:lstStyle/>
        <a:p>
          <a:endParaRPr lang="en-US"/>
        </a:p>
      </dgm:t>
    </dgm:pt>
    <dgm:pt modelId="{65DA82B8-A094-4B69-B931-3E9DA079D3B8}" type="sibTrans" cxnId="{EB79020F-96D5-4078-9604-BAE419AEBDBD}">
      <dgm:prSet/>
      <dgm:spPr/>
      <dgm:t>
        <a:bodyPr/>
        <a:lstStyle/>
        <a:p>
          <a:endParaRPr lang="en-US"/>
        </a:p>
      </dgm:t>
    </dgm:pt>
    <dgm:pt modelId="{6D649D0F-B396-48FA-A152-52A05AFB11A2}">
      <dgm:prSet/>
      <dgm:spPr/>
      <dgm:t>
        <a:bodyPr/>
        <a:lstStyle/>
        <a:p>
          <a:r>
            <a:rPr lang="en-US" i="1" dirty="0"/>
            <a:t>May 05, 2023 </a:t>
          </a:r>
          <a:endParaRPr lang="en-US" dirty="0"/>
        </a:p>
      </dgm:t>
    </dgm:pt>
    <dgm:pt modelId="{BB476E18-FF72-4E0F-9071-003B02E57149}" type="parTrans" cxnId="{0FB3473E-C3F2-4787-9981-BBEE0E7E22E3}">
      <dgm:prSet/>
      <dgm:spPr/>
      <dgm:t>
        <a:bodyPr/>
        <a:lstStyle/>
        <a:p>
          <a:endParaRPr lang="en-US"/>
        </a:p>
      </dgm:t>
    </dgm:pt>
    <dgm:pt modelId="{FFD54D34-C189-43BB-B0FD-2BC34B1F8601}" type="sibTrans" cxnId="{0FB3473E-C3F2-4787-9981-BBEE0E7E22E3}">
      <dgm:prSet/>
      <dgm:spPr/>
      <dgm:t>
        <a:bodyPr/>
        <a:lstStyle/>
        <a:p>
          <a:endParaRPr lang="en-US"/>
        </a:p>
      </dgm:t>
    </dgm:pt>
    <dgm:pt modelId="{B9BCF5B2-8C0F-4EDE-A8ED-EABD106332A7}" type="pres">
      <dgm:prSet presAssocID="{54246576-4CE1-4DCB-93E0-99B40C972D1D}" presName="Name0" presStyleCnt="0">
        <dgm:presLayoutVars>
          <dgm:dir/>
          <dgm:animLvl val="lvl"/>
          <dgm:resizeHandles/>
        </dgm:presLayoutVars>
      </dgm:prSet>
      <dgm:spPr/>
    </dgm:pt>
    <dgm:pt modelId="{805E0F6B-D88B-48AE-B506-EF97153B4D96}" type="pres">
      <dgm:prSet presAssocID="{7E7D57C8-6AB4-445E-901B-BC8C2A10CD17}" presName="linNode" presStyleCnt="0"/>
      <dgm:spPr/>
    </dgm:pt>
    <dgm:pt modelId="{DDFCB1CB-764F-4505-A0FE-4629E2DF920C}" type="pres">
      <dgm:prSet presAssocID="{7E7D57C8-6AB4-445E-901B-BC8C2A10CD17}" presName="parentShp" presStyleLbl="node1" presStyleIdx="0" presStyleCnt="2">
        <dgm:presLayoutVars>
          <dgm:bulletEnabled val="1"/>
        </dgm:presLayoutVars>
      </dgm:prSet>
      <dgm:spPr/>
    </dgm:pt>
    <dgm:pt modelId="{24668CD4-848D-4510-9D91-8797535DDC2D}" type="pres">
      <dgm:prSet presAssocID="{7E7D57C8-6AB4-445E-901B-BC8C2A10CD17}" presName="childShp" presStyleLbl="bgAccFollowNode1" presStyleIdx="0" presStyleCnt="2">
        <dgm:presLayoutVars>
          <dgm:bulletEnabled val="1"/>
        </dgm:presLayoutVars>
      </dgm:prSet>
      <dgm:spPr/>
    </dgm:pt>
    <dgm:pt modelId="{83F91713-1D97-448C-BD27-51FB74BE6076}" type="pres">
      <dgm:prSet presAssocID="{D20885AE-C791-4DC0-8506-010EC46E8109}" presName="spacing" presStyleCnt="0"/>
      <dgm:spPr/>
    </dgm:pt>
    <dgm:pt modelId="{6D831685-0078-4BAC-889E-65FF5C858877}" type="pres">
      <dgm:prSet presAssocID="{E66FED37-A04A-4C59-9179-1B3FDDD770EA}" presName="linNode" presStyleCnt="0"/>
      <dgm:spPr/>
    </dgm:pt>
    <dgm:pt modelId="{46708091-0AE1-436C-A1F3-B4A33F940478}" type="pres">
      <dgm:prSet presAssocID="{E66FED37-A04A-4C59-9179-1B3FDDD770EA}" presName="parentShp" presStyleLbl="node1" presStyleIdx="1" presStyleCnt="2">
        <dgm:presLayoutVars>
          <dgm:bulletEnabled val="1"/>
        </dgm:presLayoutVars>
      </dgm:prSet>
      <dgm:spPr/>
    </dgm:pt>
    <dgm:pt modelId="{254C29F6-A17D-4ADB-BCB2-B788B66670DB}" type="pres">
      <dgm:prSet presAssocID="{E66FED37-A04A-4C59-9179-1B3FDDD770EA}" presName="childShp" presStyleLbl="bgAccFollowNode1" presStyleIdx="1" presStyleCnt="2">
        <dgm:presLayoutVars>
          <dgm:bulletEnabled val="1"/>
        </dgm:presLayoutVars>
      </dgm:prSet>
      <dgm:spPr/>
    </dgm:pt>
  </dgm:ptLst>
  <dgm:cxnLst>
    <dgm:cxn modelId="{EB79020F-96D5-4078-9604-BAE419AEBDBD}" srcId="{54246576-4CE1-4DCB-93E0-99B40C972D1D}" destId="{E66FED37-A04A-4C59-9179-1B3FDDD770EA}" srcOrd="1" destOrd="0" parTransId="{884A2DA8-313C-4B3C-BB18-3AD1762FCFB5}" sibTransId="{65DA82B8-A094-4B69-B931-3E9DA079D3B8}"/>
    <dgm:cxn modelId="{0FB3473E-C3F2-4787-9981-BBEE0E7E22E3}" srcId="{E66FED37-A04A-4C59-9179-1B3FDDD770EA}" destId="{6D649D0F-B396-48FA-A152-52A05AFB11A2}" srcOrd="0" destOrd="0" parTransId="{BB476E18-FF72-4E0F-9071-003B02E57149}" sibTransId="{FFD54D34-C189-43BB-B0FD-2BC34B1F8601}"/>
    <dgm:cxn modelId="{000F8F60-4EC6-4835-A1E7-5A5F21326FD8}" srcId="{7E7D57C8-6AB4-445E-901B-BC8C2A10CD17}" destId="{5291CA41-4A0F-4E7C-A739-40FA52246C22}" srcOrd="0" destOrd="0" parTransId="{7F5B5C9A-4D4B-4F3D-9917-AFAABC55110C}" sibTransId="{9FF5B7BB-170F-4858-808A-C61B0A544355}"/>
    <dgm:cxn modelId="{EE12EB72-1BF8-42E5-B826-602A272F20F6}" type="presOf" srcId="{6D649D0F-B396-48FA-A152-52A05AFB11A2}" destId="{254C29F6-A17D-4ADB-BCB2-B788B66670DB}" srcOrd="0" destOrd="0" presId="urn:microsoft.com/office/officeart/2005/8/layout/vList6"/>
    <dgm:cxn modelId="{361DA085-94BD-41FE-90FA-06ED1E7FA7A1}" type="presOf" srcId="{5291CA41-4A0F-4E7C-A739-40FA52246C22}" destId="{24668CD4-848D-4510-9D91-8797535DDC2D}" srcOrd="0" destOrd="0" presId="urn:microsoft.com/office/officeart/2005/8/layout/vList6"/>
    <dgm:cxn modelId="{EB9F8E8F-F7E7-49A7-9C9C-C7566A51F76C}" srcId="{54246576-4CE1-4DCB-93E0-99B40C972D1D}" destId="{7E7D57C8-6AB4-445E-901B-BC8C2A10CD17}" srcOrd="0" destOrd="0" parTransId="{E49C37DE-87A9-43F9-8D54-20229437D350}" sibTransId="{D20885AE-C791-4DC0-8506-010EC46E8109}"/>
    <dgm:cxn modelId="{D083C498-20B0-474B-8544-458550397861}" type="presOf" srcId="{7E7D57C8-6AB4-445E-901B-BC8C2A10CD17}" destId="{DDFCB1CB-764F-4505-A0FE-4629E2DF920C}" srcOrd="0" destOrd="0" presId="urn:microsoft.com/office/officeart/2005/8/layout/vList6"/>
    <dgm:cxn modelId="{C7C4F4EF-7B04-4A26-B5D2-E532422C5CA0}" type="presOf" srcId="{E66FED37-A04A-4C59-9179-1B3FDDD770EA}" destId="{46708091-0AE1-436C-A1F3-B4A33F940478}" srcOrd="0" destOrd="0" presId="urn:microsoft.com/office/officeart/2005/8/layout/vList6"/>
    <dgm:cxn modelId="{93000FFE-8239-4DF5-8D07-274339F65A5C}" type="presOf" srcId="{54246576-4CE1-4DCB-93E0-99B40C972D1D}" destId="{B9BCF5B2-8C0F-4EDE-A8ED-EABD106332A7}" srcOrd="0" destOrd="0" presId="urn:microsoft.com/office/officeart/2005/8/layout/vList6"/>
    <dgm:cxn modelId="{A4CC838F-48ED-47C2-9739-61EE23509B3A}" type="presParOf" srcId="{B9BCF5B2-8C0F-4EDE-A8ED-EABD106332A7}" destId="{805E0F6B-D88B-48AE-B506-EF97153B4D96}" srcOrd="0" destOrd="0" presId="urn:microsoft.com/office/officeart/2005/8/layout/vList6"/>
    <dgm:cxn modelId="{8A0B2E34-5D05-42AC-B94D-B40102D62276}" type="presParOf" srcId="{805E0F6B-D88B-48AE-B506-EF97153B4D96}" destId="{DDFCB1CB-764F-4505-A0FE-4629E2DF920C}" srcOrd="0" destOrd="0" presId="urn:microsoft.com/office/officeart/2005/8/layout/vList6"/>
    <dgm:cxn modelId="{4E3C4911-675D-4B8A-9250-896BE7F6A735}" type="presParOf" srcId="{805E0F6B-D88B-48AE-B506-EF97153B4D96}" destId="{24668CD4-848D-4510-9D91-8797535DDC2D}" srcOrd="1" destOrd="0" presId="urn:microsoft.com/office/officeart/2005/8/layout/vList6"/>
    <dgm:cxn modelId="{BAAE425C-63D6-4D36-9011-3D324A137DCA}" type="presParOf" srcId="{B9BCF5B2-8C0F-4EDE-A8ED-EABD106332A7}" destId="{83F91713-1D97-448C-BD27-51FB74BE6076}" srcOrd="1" destOrd="0" presId="urn:microsoft.com/office/officeart/2005/8/layout/vList6"/>
    <dgm:cxn modelId="{2A854D6F-49D4-4081-B498-57BA610E3D24}" type="presParOf" srcId="{B9BCF5B2-8C0F-4EDE-A8ED-EABD106332A7}" destId="{6D831685-0078-4BAC-889E-65FF5C858877}" srcOrd="2" destOrd="0" presId="urn:microsoft.com/office/officeart/2005/8/layout/vList6"/>
    <dgm:cxn modelId="{77A9705D-863E-4F03-950A-C3ABD375B7DD}" type="presParOf" srcId="{6D831685-0078-4BAC-889E-65FF5C858877}" destId="{46708091-0AE1-436C-A1F3-B4A33F940478}" srcOrd="0" destOrd="0" presId="urn:microsoft.com/office/officeart/2005/8/layout/vList6"/>
    <dgm:cxn modelId="{1EC057EA-72AD-4056-9DEF-539621499E8E}" type="presParOf" srcId="{6D831685-0078-4BAC-889E-65FF5C858877}" destId="{254C29F6-A17D-4ADB-BCB2-B788B66670DB}"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88B3BC-1F8E-4E55-8FD7-4E80F2C17A07}"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US"/>
        </a:p>
      </dgm:t>
    </dgm:pt>
    <dgm:pt modelId="{9D351716-CBF7-4CED-B0EB-16208484CF0C}">
      <dgm:prSet custT="1"/>
      <dgm:spPr/>
      <dgm:t>
        <a:bodyPr/>
        <a:lstStyle/>
        <a:p>
          <a:r>
            <a:rPr lang="en-US" sz="1800" b="1" dirty="0"/>
            <a:t>Emphasize </a:t>
          </a:r>
          <a:r>
            <a:rPr lang="en-US" sz="1400" dirty="0"/>
            <a:t>strong scientific merit. </a:t>
          </a:r>
        </a:p>
      </dgm:t>
      <dgm:extLst>
        <a:ext uri="{E40237B7-FDA0-4F09-8148-C483321AD2D9}">
          <dgm14:cNvPr xmlns:dgm14="http://schemas.microsoft.com/office/drawing/2010/diagram" id="0" name="" descr="Emphasize strong scientific merit. &#10;Fill a research community-defined scientific need or enable a national research priority to be met. &#10;Enable US researchers to remain competitive in a global research environment. &#10;Involve the training of a diverse workforce engaged in the design and implementation of STEM infrastructure.&#10;"/>
        </a:ext>
      </dgm:extLst>
    </dgm:pt>
    <dgm:pt modelId="{78EC6D44-79D2-472D-90CC-912C6C2FA834}" type="parTrans" cxnId="{6DBABD06-86AC-4888-BFAC-6641B61C63CC}">
      <dgm:prSet/>
      <dgm:spPr/>
      <dgm:t>
        <a:bodyPr/>
        <a:lstStyle/>
        <a:p>
          <a:endParaRPr lang="en-US"/>
        </a:p>
      </dgm:t>
    </dgm:pt>
    <dgm:pt modelId="{3512FF10-0FF3-49FB-BD96-2238E187D374}" type="sibTrans" cxnId="{6DBABD06-86AC-4888-BFAC-6641B61C63CC}">
      <dgm:prSet/>
      <dgm:spPr/>
      <dgm:t>
        <a:bodyPr/>
        <a:lstStyle/>
        <a:p>
          <a:endParaRPr lang="en-US"/>
        </a:p>
      </dgm:t>
    </dgm:pt>
    <dgm:pt modelId="{1225ED4A-C0C0-431C-B114-A37FF4E2C4E7}">
      <dgm:prSet custT="1"/>
      <dgm:spPr/>
      <dgm:t>
        <a:bodyPr/>
        <a:lstStyle/>
        <a:p>
          <a:r>
            <a:rPr lang="en-US" sz="1800" b="1" i="1" dirty="0"/>
            <a:t>Fill</a:t>
          </a:r>
          <a:r>
            <a:rPr lang="en-US" sz="1800" i="1" dirty="0"/>
            <a:t> </a:t>
          </a:r>
          <a:r>
            <a:rPr lang="en-US" sz="1400" i="1" dirty="0"/>
            <a:t>a research community-defined scientific need or enable a </a:t>
          </a:r>
          <a:r>
            <a:rPr lang="en-US" sz="1400" b="1" i="1" dirty="0"/>
            <a:t>national research priority</a:t>
          </a:r>
          <a:r>
            <a:rPr lang="en-US" sz="1400" i="1" dirty="0"/>
            <a:t> to be met. </a:t>
          </a:r>
          <a:endParaRPr lang="en-US" sz="1400" dirty="0"/>
        </a:p>
      </dgm:t>
      <dgm:extLst>
        <a:ext uri="{E40237B7-FDA0-4F09-8148-C483321AD2D9}">
          <dgm14:cNvPr xmlns:dgm14="http://schemas.microsoft.com/office/drawing/2010/diagram" id="0" name="" descr="Emphasize strong scientific merit. &#10;Fill a research community-defined scientific need or enable a national research priority to be met. &#10;Enable US researchers to remain competitive in a global research environment. &#10;Involve the training of a diverse workforce engaged in the design and implementation of STEM infrastructure.&#10;"/>
        </a:ext>
      </dgm:extLst>
    </dgm:pt>
    <dgm:pt modelId="{D1C73647-0281-4B4B-9E0D-F882D930F3CE}" type="parTrans" cxnId="{31CF3AEC-75CF-4593-907C-E08A566570C8}">
      <dgm:prSet/>
      <dgm:spPr/>
      <dgm:t>
        <a:bodyPr/>
        <a:lstStyle/>
        <a:p>
          <a:endParaRPr lang="en-US"/>
        </a:p>
      </dgm:t>
    </dgm:pt>
    <dgm:pt modelId="{6FAEDA11-CD84-428A-B844-1F69CAB1665F}" type="sibTrans" cxnId="{31CF3AEC-75CF-4593-907C-E08A566570C8}">
      <dgm:prSet/>
      <dgm:spPr/>
      <dgm:t>
        <a:bodyPr/>
        <a:lstStyle/>
        <a:p>
          <a:endParaRPr lang="en-US"/>
        </a:p>
      </dgm:t>
    </dgm:pt>
    <dgm:pt modelId="{6ECEC0E4-EF89-4AAC-B208-3CD1AE36CE54}">
      <dgm:prSet custT="1"/>
      <dgm:spPr/>
      <dgm:t>
        <a:bodyPr/>
        <a:lstStyle/>
        <a:p>
          <a:r>
            <a:rPr lang="en-US" sz="1800" b="1" dirty="0"/>
            <a:t>Enable</a:t>
          </a:r>
          <a:r>
            <a:rPr lang="en-US" sz="1400" dirty="0"/>
            <a:t> US researchers to remain competitive in a global research environment. </a:t>
          </a:r>
        </a:p>
      </dgm:t>
      <dgm:extLst>
        <a:ext uri="{E40237B7-FDA0-4F09-8148-C483321AD2D9}">
          <dgm14:cNvPr xmlns:dgm14="http://schemas.microsoft.com/office/drawing/2010/diagram" id="0" name="" descr="Emphasize strong scientific merit. &#10;Fill a research community-defined scientific need or enable a national research priority to be met. &#10;Enable US researchers to remain competitive in a global research environment. &#10;Involve the training of a diverse workforce engaged in the design and implementation of STEM infrastructure.&#10;"/>
        </a:ext>
      </dgm:extLst>
    </dgm:pt>
    <dgm:pt modelId="{F8736F37-5B60-47D8-BEAB-AAEAFE06BFB7}" type="parTrans" cxnId="{FE2CC99D-0245-4A66-90A2-67792D13875D}">
      <dgm:prSet/>
      <dgm:spPr/>
      <dgm:t>
        <a:bodyPr/>
        <a:lstStyle/>
        <a:p>
          <a:endParaRPr lang="en-US"/>
        </a:p>
      </dgm:t>
    </dgm:pt>
    <dgm:pt modelId="{6BA1818D-2C62-401C-BC44-102D18334316}" type="sibTrans" cxnId="{FE2CC99D-0245-4A66-90A2-67792D13875D}">
      <dgm:prSet/>
      <dgm:spPr/>
      <dgm:t>
        <a:bodyPr/>
        <a:lstStyle/>
        <a:p>
          <a:endParaRPr lang="en-US"/>
        </a:p>
      </dgm:t>
    </dgm:pt>
    <dgm:pt modelId="{8E0C5243-B046-42CE-A08A-5E107DD2F847}">
      <dgm:prSet custT="1"/>
      <dgm:spPr/>
      <dgm:t>
        <a:bodyPr/>
        <a:lstStyle/>
        <a:p>
          <a:r>
            <a:rPr lang="en-US" sz="1800" b="1" dirty="0"/>
            <a:t>Involve</a:t>
          </a:r>
          <a:r>
            <a:rPr lang="en-US" sz="1400" dirty="0"/>
            <a:t> the training of a diverse workforce engaged in the design and implementation of STEM infrastructure.</a:t>
          </a:r>
        </a:p>
      </dgm:t>
      <dgm:extLst>
        <a:ext uri="{E40237B7-FDA0-4F09-8148-C483321AD2D9}">
          <dgm14:cNvPr xmlns:dgm14="http://schemas.microsoft.com/office/drawing/2010/diagram" id="0" name="" descr="Emphasize strong scientific merit. &#10;Fill a research community-defined scientific need or enable a national research priority to be met. &#10;Enable US researchers to remain competitive in a global research environment. &#10;Involve the training of a diverse workforce engaged in the design and implementation of STEM infrastructure.&#10;"/>
        </a:ext>
      </dgm:extLst>
    </dgm:pt>
    <dgm:pt modelId="{3A0DFBF0-E444-4F66-BE10-371C63EB1440}" type="parTrans" cxnId="{010838FE-F153-42ED-BB61-8E9192389724}">
      <dgm:prSet/>
      <dgm:spPr/>
      <dgm:t>
        <a:bodyPr/>
        <a:lstStyle/>
        <a:p>
          <a:endParaRPr lang="en-US"/>
        </a:p>
      </dgm:t>
    </dgm:pt>
    <dgm:pt modelId="{25849CC9-5672-43E9-8C04-73D59F803DBA}" type="sibTrans" cxnId="{010838FE-F153-42ED-BB61-8E9192389724}">
      <dgm:prSet/>
      <dgm:spPr/>
      <dgm:t>
        <a:bodyPr/>
        <a:lstStyle/>
        <a:p>
          <a:endParaRPr lang="en-US"/>
        </a:p>
      </dgm:t>
    </dgm:pt>
    <dgm:pt modelId="{A1E98C8B-DCCB-4106-9A33-5F818D870BDB}" type="pres">
      <dgm:prSet presAssocID="{5888B3BC-1F8E-4E55-8FD7-4E80F2C17A07}" presName="Name0" presStyleCnt="0">
        <dgm:presLayoutVars>
          <dgm:dir/>
          <dgm:resizeHandles val="exact"/>
        </dgm:presLayoutVars>
      </dgm:prSet>
      <dgm:spPr/>
    </dgm:pt>
    <dgm:pt modelId="{897B0A31-7A06-49D9-8B7C-20D725BD65FA}" type="pres">
      <dgm:prSet presAssocID="{9D351716-CBF7-4CED-B0EB-16208484CF0C}" presName="node" presStyleLbl="node1" presStyleIdx="0" presStyleCnt="4">
        <dgm:presLayoutVars>
          <dgm:bulletEnabled val="1"/>
        </dgm:presLayoutVars>
      </dgm:prSet>
      <dgm:spPr/>
    </dgm:pt>
    <dgm:pt modelId="{DC8B6C19-95F2-4D7C-A49C-1F390C3411FC}" type="pres">
      <dgm:prSet presAssocID="{3512FF10-0FF3-49FB-BD96-2238E187D374}" presName="sibTrans" presStyleCnt="0"/>
      <dgm:spPr/>
    </dgm:pt>
    <dgm:pt modelId="{37FAFE69-C238-4FA9-A01D-2F7CACDE6542}" type="pres">
      <dgm:prSet presAssocID="{1225ED4A-C0C0-431C-B114-A37FF4E2C4E7}" presName="node" presStyleLbl="node1" presStyleIdx="1" presStyleCnt="4">
        <dgm:presLayoutVars>
          <dgm:bulletEnabled val="1"/>
        </dgm:presLayoutVars>
      </dgm:prSet>
      <dgm:spPr/>
    </dgm:pt>
    <dgm:pt modelId="{C6416284-5921-447C-8822-7263FC05FFFB}" type="pres">
      <dgm:prSet presAssocID="{6FAEDA11-CD84-428A-B844-1F69CAB1665F}" presName="sibTrans" presStyleCnt="0"/>
      <dgm:spPr/>
    </dgm:pt>
    <dgm:pt modelId="{B0B8530A-B6B9-4708-8CFD-258136683FD0}" type="pres">
      <dgm:prSet presAssocID="{6ECEC0E4-EF89-4AAC-B208-3CD1AE36CE54}" presName="node" presStyleLbl="node1" presStyleIdx="2" presStyleCnt="4">
        <dgm:presLayoutVars>
          <dgm:bulletEnabled val="1"/>
        </dgm:presLayoutVars>
      </dgm:prSet>
      <dgm:spPr/>
    </dgm:pt>
    <dgm:pt modelId="{D6B37FE0-24EC-4043-8D22-3BAD123F0220}" type="pres">
      <dgm:prSet presAssocID="{6BA1818D-2C62-401C-BC44-102D18334316}" presName="sibTrans" presStyleCnt="0"/>
      <dgm:spPr/>
    </dgm:pt>
    <dgm:pt modelId="{C9454D70-AA13-4B98-A875-F37526D4E620}" type="pres">
      <dgm:prSet presAssocID="{8E0C5243-B046-42CE-A08A-5E107DD2F847}" presName="node" presStyleLbl="node1" presStyleIdx="3" presStyleCnt="4">
        <dgm:presLayoutVars>
          <dgm:bulletEnabled val="1"/>
        </dgm:presLayoutVars>
      </dgm:prSet>
      <dgm:spPr/>
    </dgm:pt>
  </dgm:ptLst>
  <dgm:cxnLst>
    <dgm:cxn modelId="{CCCC0A04-7752-4EFB-B8D9-D4FA4880DC73}" type="presOf" srcId="{5888B3BC-1F8E-4E55-8FD7-4E80F2C17A07}" destId="{A1E98C8B-DCCB-4106-9A33-5F818D870BDB}" srcOrd="0" destOrd="0" presId="urn:microsoft.com/office/officeart/2005/8/layout/hList6"/>
    <dgm:cxn modelId="{3E1CA104-DA3C-460F-BB6C-5F600971D3D0}" type="presOf" srcId="{1225ED4A-C0C0-431C-B114-A37FF4E2C4E7}" destId="{37FAFE69-C238-4FA9-A01D-2F7CACDE6542}" srcOrd="0" destOrd="0" presId="urn:microsoft.com/office/officeart/2005/8/layout/hList6"/>
    <dgm:cxn modelId="{6DBABD06-86AC-4888-BFAC-6641B61C63CC}" srcId="{5888B3BC-1F8E-4E55-8FD7-4E80F2C17A07}" destId="{9D351716-CBF7-4CED-B0EB-16208484CF0C}" srcOrd="0" destOrd="0" parTransId="{78EC6D44-79D2-472D-90CC-912C6C2FA834}" sibTransId="{3512FF10-0FF3-49FB-BD96-2238E187D374}"/>
    <dgm:cxn modelId="{B7988C55-D5AF-4887-ADE2-8B801B6104A2}" type="presOf" srcId="{6ECEC0E4-EF89-4AAC-B208-3CD1AE36CE54}" destId="{B0B8530A-B6B9-4708-8CFD-258136683FD0}" srcOrd="0" destOrd="0" presId="urn:microsoft.com/office/officeart/2005/8/layout/hList6"/>
    <dgm:cxn modelId="{FE2CC99D-0245-4A66-90A2-67792D13875D}" srcId="{5888B3BC-1F8E-4E55-8FD7-4E80F2C17A07}" destId="{6ECEC0E4-EF89-4AAC-B208-3CD1AE36CE54}" srcOrd="2" destOrd="0" parTransId="{F8736F37-5B60-47D8-BEAB-AAEAFE06BFB7}" sibTransId="{6BA1818D-2C62-401C-BC44-102D18334316}"/>
    <dgm:cxn modelId="{FB3242A7-AC97-42D0-8555-E6D2FFF99FF6}" type="presOf" srcId="{8E0C5243-B046-42CE-A08A-5E107DD2F847}" destId="{C9454D70-AA13-4B98-A875-F37526D4E620}" srcOrd="0" destOrd="0" presId="urn:microsoft.com/office/officeart/2005/8/layout/hList6"/>
    <dgm:cxn modelId="{31CF3AEC-75CF-4593-907C-E08A566570C8}" srcId="{5888B3BC-1F8E-4E55-8FD7-4E80F2C17A07}" destId="{1225ED4A-C0C0-431C-B114-A37FF4E2C4E7}" srcOrd="1" destOrd="0" parTransId="{D1C73647-0281-4B4B-9E0D-F882D930F3CE}" sibTransId="{6FAEDA11-CD84-428A-B844-1F69CAB1665F}"/>
    <dgm:cxn modelId="{949075F8-827B-4DA5-AF9D-38A024963A15}" type="presOf" srcId="{9D351716-CBF7-4CED-B0EB-16208484CF0C}" destId="{897B0A31-7A06-49D9-8B7C-20D725BD65FA}" srcOrd="0" destOrd="0" presId="urn:microsoft.com/office/officeart/2005/8/layout/hList6"/>
    <dgm:cxn modelId="{010838FE-F153-42ED-BB61-8E9192389724}" srcId="{5888B3BC-1F8E-4E55-8FD7-4E80F2C17A07}" destId="{8E0C5243-B046-42CE-A08A-5E107DD2F847}" srcOrd="3" destOrd="0" parTransId="{3A0DFBF0-E444-4F66-BE10-371C63EB1440}" sibTransId="{25849CC9-5672-43E9-8C04-73D59F803DBA}"/>
    <dgm:cxn modelId="{89F6B811-9C39-469C-AEF3-206DE3F16685}" type="presParOf" srcId="{A1E98C8B-DCCB-4106-9A33-5F818D870BDB}" destId="{897B0A31-7A06-49D9-8B7C-20D725BD65FA}" srcOrd="0" destOrd="0" presId="urn:microsoft.com/office/officeart/2005/8/layout/hList6"/>
    <dgm:cxn modelId="{0AEB1213-7392-4E5C-8E18-83481D4A5805}" type="presParOf" srcId="{A1E98C8B-DCCB-4106-9A33-5F818D870BDB}" destId="{DC8B6C19-95F2-4D7C-A49C-1F390C3411FC}" srcOrd="1" destOrd="0" presId="urn:microsoft.com/office/officeart/2005/8/layout/hList6"/>
    <dgm:cxn modelId="{A1D6CB8E-3304-44DF-9633-A87945FC1203}" type="presParOf" srcId="{A1E98C8B-DCCB-4106-9A33-5F818D870BDB}" destId="{37FAFE69-C238-4FA9-A01D-2F7CACDE6542}" srcOrd="2" destOrd="0" presId="urn:microsoft.com/office/officeart/2005/8/layout/hList6"/>
    <dgm:cxn modelId="{450AC3FC-A040-4FEB-8600-2BE34630D2DC}" type="presParOf" srcId="{A1E98C8B-DCCB-4106-9A33-5F818D870BDB}" destId="{C6416284-5921-447C-8822-7263FC05FFFB}" srcOrd="3" destOrd="0" presId="urn:microsoft.com/office/officeart/2005/8/layout/hList6"/>
    <dgm:cxn modelId="{7DF14EFB-4C47-4318-967D-1A3B923B92DB}" type="presParOf" srcId="{A1E98C8B-DCCB-4106-9A33-5F818D870BDB}" destId="{B0B8530A-B6B9-4708-8CFD-258136683FD0}" srcOrd="4" destOrd="0" presId="urn:microsoft.com/office/officeart/2005/8/layout/hList6"/>
    <dgm:cxn modelId="{72C00E5A-9E8E-4859-BFDA-463BD8A0C546}" type="presParOf" srcId="{A1E98C8B-DCCB-4106-9A33-5F818D870BDB}" destId="{D6B37FE0-24EC-4043-8D22-3BAD123F0220}" srcOrd="5" destOrd="0" presId="urn:microsoft.com/office/officeart/2005/8/layout/hList6"/>
    <dgm:cxn modelId="{0AF1C0DD-32AF-4407-93A0-92E46D678FE9}" type="presParOf" srcId="{A1E98C8B-DCCB-4106-9A33-5F818D870BDB}" destId="{C9454D70-AA13-4B98-A875-F37526D4E620}"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E59B06-49AA-4BD4-ACB5-5150D007DBFD}" type="doc">
      <dgm:prSet loTypeId="urn:microsoft.com/office/officeart/2005/8/layout/hierarchy4" loCatId="hierarchy" qsTypeId="urn:microsoft.com/office/officeart/2005/8/quickstyle/simple3" qsCatId="simple" csTypeId="urn:microsoft.com/office/officeart/2005/8/colors/accent1_2" csCatId="accent1" phldr="1"/>
      <dgm:spPr/>
      <dgm:t>
        <a:bodyPr/>
        <a:lstStyle/>
        <a:p>
          <a:endParaRPr lang="en-US"/>
        </a:p>
      </dgm:t>
    </dgm:pt>
    <dgm:pt modelId="{28C7F612-5436-4449-A98C-291E6AE8E771}">
      <dgm:prSet/>
      <dgm:spPr/>
      <dgm:t>
        <a:bodyPr/>
        <a:lstStyle/>
        <a:p>
          <a:r>
            <a:rPr lang="en-US" b="1" dirty="0"/>
            <a:t>Implementation Projects </a:t>
          </a:r>
        </a:p>
        <a:p>
          <a:r>
            <a:rPr lang="en-US" b="1" i="1" dirty="0">
              <a:solidFill>
                <a:schemeClr val="tx1"/>
              </a:solidFill>
            </a:rPr>
            <a:t>$4M≦ Project Cost &lt; $20M</a:t>
          </a:r>
          <a:endParaRPr lang="en-US" dirty="0"/>
        </a:p>
      </dgm:t>
    </dgm:pt>
    <dgm:pt modelId="{204F1468-541C-467B-BCB9-FD752E47AE1F}" type="parTrans" cxnId="{6AB88EE9-0785-4497-8138-0CF686D1A246}">
      <dgm:prSet/>
      <dgm:spPr/>
      <dgm:t>
        <a:bodyPr/>
        <a:lstStyle/>
        <a:p>
          <a:endParaRPr lang="en-US"/>
        </a:p>
      </dgm:t>
    </dgm:pt>
    <dgm:pt modelId="{3C36D8DE-D9FF-4D66-8C0E-2ED0512E4148}" type="sibTrans" cxnId="{6AB88EE9-0785-4497-8138-0CF686D1A246}">
      <dgm:prSet custT="1"/>
      <dgm:spPr/>
      <dgm:t>
        <a:bodyPr/>
        <a:lstStyle/>
        <a:p>
          <a:endParaRPr lang="en-US"/>
        </a:p>
      </dgm:t>
    </dgm:pt>
    <dgm:pt modelId="{F7719AB8-DF35-48A6-9CC1-63BCAD413736}">
      <dgm:prSet/>
      <dgm:spPr/>
      <dgm:t>
        <a:bodyPr/>
        <a:lstStyle/>
        <a:p>
          <a:r>
            <a:rPr lang="en-US" dirty="0"/>
            <a:t>e.g., Acquisition, Assembly, Construction and Commissioning</a:t>
          </a:r>
        </a:p>
      </dgm:t>
    </dgm:pt>
    <dgm:pt modelId="{8C2ABC76-CD45-4D6E-BD6C-A45FB0B1994E}" type="parTrans" cxnId="{EB39C2BD-6B3E-49D0-B228-091CC8A1F667}">
      <dgm:prSet/>
      <dgm:spPr/>
      <dgm:t>
        <a:bodyPr/>
        <a:lstStyle/>
        <a:p>
          <a:endParaRPr lang="en-US"/>
        </a:p>
      </dgm:t>
    </dgm:pt>
    <dgm:pt modelId="{54D1B238-DA2C-4CD4-9F81-8B73BAB5C5F1}" type="sibTrans" cxnId="{EB39C2BD-6B3E-49D0-B228-091CC8A1F667}">
      <dgm:prSet/>
      <dgm:spPr/>
      <dgm:t>
        <a:bodyPr/>
        <a:lstStyle/>
        <a:p>
          <a:endParaRPr lang="en-US"/>
        </a:p>
      </dgm:t>
    </dgm:pt>
    <dgm:pt modelId="{579772C3-6DD5-4809-B5A5-A610DEF031C1}">
      <dgm:prSet/>
      <dgm:spPr/>
      <dgm:t>
        <a:bodyPr/>
        <a:lstStyle/>
        <a:p>
          <a:r>
            <a:rPr lang="en-US"/>
            <a:t>Enable well-defined, limited-term research experiments with broad community buy-in and shared data resources and/or </a:t>
          </a:r>
        </a:p>
      </dgm:t>
    </dgm:pt>
    <dgm:pt modelId="{76ED3F07-F171-4143-8A66-B9C18E95B0A5}" type="parTrans" cxnId="{C474977F-B263-46C8-A1B7-961F55000538}">
      <dgm:prSet/>
      <dgm:spPr/>
      <dgm:t>
        <a:bodyPr/>
        <a:lstStyle/>
        <a:p>
          <a:endParaRPr lang="en-US"/>
        </a:p>
      </dgm:t>
    </dgm:pt>
    <dgm:pt modelId="{D91A2852-E3D4-43AC-815F-0402C9CE4251}" type="sibTrans" cxnId="{C474977F-B263-46C8-A1B7-961F55000538}">
      <dgm:prSet/>
      <dgm:spPr/>
      <dgm:t>
        <a:bodyPr/>
        <a:lstStyle/>
        <a:p>
          <a:endParaRPr lang="en-US"/>
        </a:p>
      </dgm:t>
    </dgm:pt>
    <dgm:pt modelId="{714BF89E-6BE1-4972-8766-D66FE643CDCA}">
      <dgm:prSet/>
      <dgm:spPr/>
      <dgm:t>
        <a:bodyPr/>
        <a:lstStyle/>
        <a:p>
          <a:r>
            <a:rPr lang="en-US"/>
            <a:t>Shared-use, mid-scale infrastructure for broad community use.</a:t>
          </a:r>
        </a:p>
      </dgm:t>
    </dgm:pt>
    <dgm:pt modelId="{1BE9E504-3CF6-4B05-BE18-20F683EE1CE0}" type="parTrans" cxnId="{9E2D07F4-7BE2-4D84-87C2-7C5EDA705CA7}">
      <dgm:prSet/>
      <dgm:spPr/>
      <dgm:t>
        <a:bodyPr/>
        <a:lstStyle/>
        <a:p>
          <a:endParaRPr lang="en-US"/>
        </a:p>
      </dgm:t>
    </dgm:pt>
    <dgm:pt modelId="{036F6860-44C7-4176-ACBC-51093B09586B}" type="sibTrans" cxnId="{9E2D07F4-7BE2-4D84-87C2-7C5EDA705CA7}">
      <dgm:prSet/>
      <dgm:spPr/>
      <dgm:t>
        <a:bodyPr/>
        <a:lstStyle/>
        <a:p>
          <a:endParaRPr lang="en-US"/>
        </a:p>
      </dgm:t>
    </dgm:pt>
    <dgm:pt modelId="{019E2B24-142A-4D80-AF18-5CF94FF10E2E}">
      <dgm:prSet/>
      <dgm:spPr/>
      <dgm:t>
        <a:bodyPr/>
        <a:lstStyle/>
        <a:p>
          <a:r>
            <a:rPr lang="en-US" b="1" dirty="0"/>
            <a:t>Design Projects </a:t>
          </a:r>
        </a:p>
        <a:p>
          <a:r>
            <a:rPr lang="en-US" b="1" i="1" dirty="0">
              <a:solidFill>
                <a:schemeClr val="tx1"/>
              </a:solidFill>
            </a:rPr>
            <a:t>$600K ≦  Project Cost &lt; $20M</a:t>
          </a:r>
          <a:endParaRPr lang="en-US" dirty="0"/>
        </a:p>
      </dgm:t>
    </dgm:pt>
    <dgm:pt modelId="{F53C05D7-0516-413A-9FD7-2FC41044E40F}" type="parTrans" cxnId="{0A6922A1-B8E6-4B97-8240-93A81F78E0F6}">
      <dgm:prSet/>
      <dgm:spPr/>
      <dgm:t>
        <a:bodyPr/>
        <a:lstStyle/>
        <a:p>
          <a:endParaRPr lang="en-US"/>
        </a:p>
      </dgm:t>
    </dgm:pt>
    <dgm:pt modelId="{29C5CD69-3533-4E23-A190-0DBA99C030EC}" type="sibTrans" cxnId="{0A6922A1-B8E6-4B97-8240-93A81F78E0F6}">
      <dgm:prSet custT="1"/>
      <dgm:spPr/>
      <dgm:t>
        <a:bodyPr/>
        <a:lstStyle/>
        <a:p>
          <a:endParaRPr lang="en-US"/>
        </a:p>
      </dgm:t>
    </dgm:pt>
    <dgm:pt modelId="{A206DBB4-0164-437D-9B5F-5EC31AB7700D}">
      <dgm:prSet/>
      <dgm:spPr/>
      <dgm:t>
        <a:bodyPr/>
        <a:lstStyle/>
        <a:p>
          <a:r>
            <a:rPr lang="en-US" dirty="0"/>
            <a:t>May cover activities that lead to preparation for implementation of a future mid-scale class project. </a:t>
          </a:r>
        </a:p>
      </dgm:t>
    </dgm:pt>
    <dgm:pt modelId="{A8C6536E-B7AC-4802-B51C-F902410617B2}" type="parTrans" cxnId="{2424EA5A-7CA3-498A-884D-F0B884040EF1}">
      <dgm:prSet/>
      <dgm:spPr/>
      <dgm:t>
        <a:bodyPr/>
        <a:lstStyle/>
        <a:p>
          <a:endParaRPr lang="en-US"/>
        </a:p>
      </dgm:t>
    </dgm:pt>
    <dgm:pt modelId="{59BFDF3C-E2F0-404A-8FA7-2180EED9CE1B}" type="sibTrans" cxnId="{2424EA5A-7CA3-498A-884D-F0B884040EF1}">
      <dgm:prSet/>
      <dgm:spPr/>
      <dgm:t>
        <a:bodyPr/>
        <a:lstStyle/>
        <a:p>
          <a:endParaRPr lang="en-US"/>
        </a:p>
      </dgm:t>
    </dgm:pt>
    <dgm:pt modelId="{F0202FE3-09FA-44FC-BC28-46F8FD6A1315}" type="pres">
      <dgm:prSet presAssocID="{5AE59B06-49AA-4BD4-ACB5-5150D007DBFD}" presName="Name0" presStyleCnt="0">
        <dgm:presLayoutVars>
          <dgm:chPref val="1"/>
          <dgm:dir/>
          <dgm:animOne val="branch"/>
          <dgm:animLvl val="lvl"/>
          <dgm:resizeHandles/>
        </dgm:presLayoutVars>
      </dgm:prSet>
      <dgm:spPr/>
    </dgm:pt>
    <dgm:pt modelId="{E16A69B3-1822-455A-A330-2349945B6584}" type="pres">
      <dgm:prSet presAssocID="{28C7F612-5436-4449-A98C-291E6AE8E771}" presName="vertOne" presStyleCnt="0"/>
      <dgm:spPr/>
    </dgm:pt>
    <dgm:pt modelId="{8A2F4C32-5474-4D49-BE4A-3F0370A58F70}" type="pres">
      <dgm:prSet presAssocID="{28C7F612-5436-4449-A98C-291E6AE8E771}" presName="txOne" presStyleLbl="node0" presStyleIdx="0" presStyleCnt="2" custScaleX="84704" custLinFactNeighborX="-6256" custLinFactNeighborY="-2159">
        <dgm:presLayoutVars>
          <dgm:chPref val="3"/>
        </dgm:presLayoutVars>
      </dgm:prSet>
      <dgm:spPr/>
    </dgm:pt>
    <dgm:pt modelId="{633AD956-91FF-43AA-9D20-AF7AE6B947ED}" type="pres">
      <dgm:prSet presAssocID="{28C7F612-5436-4449-A98C-291E6AE8E771}" presName="parTransOne" presStyleCnt="0"/>
      <dgm:spPr/>
    </dgm:pt>
    <dgm:pt modelId="{71B5CD72-2083-4747-88CA-45485DD60FE1}" type="pres">
      <dgm:prSet presAssocID="{28C7F612-5436-4449-A98C-291E6AE8E771}" presName="horzOne" presStyleCnt="0"/>
      <dgm:spPr/>
    </dgm:pt>
    <dgm:pt modelId="{F7C5701B-655F-4102-A4A9-D61B5A51C03D}" type="pres">
      <dgm:prSet presAssocID="{F7719AB8-DF35-48A6-9CC1-63BCAD413736}" presName="vertTwo" presStyleCnt="0"/>
      <dgm:spPr/>
    </dgm:pt>
    <dgm:pt modelId="{BCFF555E-6D48-4A9D-ACE5-1B11FE59929A}" type="pres">
      <dgm:prSet presAssocID="{F7719AB8-DF35-48A6-9CC1-63BCAD413736}" presName="txTwo" presStyleLbl="node2" presStyleIdx="0" presStyleCnt="2" custScaleX="71378">
        <dgm:presLayoutVars>
          <dgm:chPref val="3"/>
        </dgm:presLayoutVars>
      </dgm:prSet>
      <dgm:spPr/>
    </dgm:pt>
    <dgm:pt modelId="{20E9AACE-C2A8-40AB-8A9E-9E88946D893A}" type="pres">
      <dgm:prSet presAssocID="{F7719AB8-DF35-48A6-9CC1-63BCAD413736}" presName="parTransTwo" presStyleCnt="0"/>
      <dgm:spPr/>
    </dgm:pt>
    <dgm:pt modelId="{C5C1C20B-A765-4FFC-8B5F-F0BDEADC6100}" type="pres">
      <dgm:prSet presAssocID="{F7719AB8-DF35-48A6-9CC1-63BCAD413736}" presName="horzTwo" presStyleCnt="0"/>
      <dgm:spPr/>
    </dgm:pt>
    <dgm:pt modelId="{5027BDD2-0D58-4F84-872D-48B81DDBB67A}" type="pres">
      <dgm:prSet presAssocID="{579772C3-6DD5-4809-B5A5-A610DEF031C1}" presName="vertThree" presStyleCnt="0"/>
      <dgm:spPr/>
    </dgm:pt>
    <dgm:pt modelId="{1A3A0557-A385-4C14-BB1B-ECA9D7DE291F}" type="pres">
      <dgm:prSet presAssocID="{579772C3-6DD5-4809-B5A5-A610DEF031C1}" presName="txThree" presStyleLbl="node3" presStyleIdx="0" presStyleCnt="2">
        <dgm:presLayoutVars>
          <dgm:chPref val="3"/>
        </dgm:presLayoutVars>
      </dgm:prSet>
      <dgm:spPr/>
    </dgm:pt>
    <dgm:pt modelId="{9D2CFC29-3F27-4069-9FC6-C739E26CD692}" type="pres">
      <dgm:prSet presAssocID="{579772C3-6DD5-4809-B5A5-A610DEF031C1}" presName="horzThree" presStyleCnt="0"/>
      <dgm:spPr/>
    </dgm:pt>
    <dgm:pt modelId="{FC3446AD-FCDF-4C1A-A33C-7B4A2C3B0F61}" type="pres">
      <dgm:prSet presAssocID="{D91A2852-E3D4-43AC-815F-0402C9CE4251}" presName="sibSpaceThree" presStyleCnt="0"/>
      <dgm:spPr/>
    </dgm:pt>
    <dgm:pt modelId="{F7AE7ED8-113E-4DA2-AD0C-D6ADA87B1B46}" type="pres">
      <dgm:prSet presAssocID="{714BF89E-6BE1-4972-8766-D66FE643CDCA}" presName="vertThree" presStyleCnt="0"/>
      <dgm:spPr/>
    </dgm:pt>
    <dgm:pt modelId="{12699EBD-4837-4DCB-9636-850D558AA43E}" type="pres">
      <dgm:prSet presAssocID="{714BF89E-6BE1-4972-8766-D66FE643CDCA}" presName="txThree" presStyleLbl="node3" presStyleIdx="1" presStyleCnt="2">
        <dgm:presLayoutVars>
          <dgm:chPref val="3"/>
        </dgm:presLayoutVars>
      </dgm:prSet>
      <dgm:spPr/>
    </dgm:pt>
    <dgm:pt modelId="{6C6850CA-FC0A-46AC-B1E9-F6121A456C74}" type="pres">
      <dgm:prSet presAssocID="{714BF89E-6BE1-4972-8766-D66FE643CDCA}" presName="horzThree" presStyleCnt="0"/>
      <dgm:spPr/>
    </dgm:pt>
    <dgm:pt modelId="{EC6925ED-DEE8-4466-B2A0-AC60045D55D6}" type="pres">
      <dgm:prSet presAssocID="{3C36D8DE-D9FF-4D66-8C0E-2ED0512E4148}" presName="sibSpaceOne" presStyleCnt="0"/>
      <dgm:spPr/>
    </dgm:pt>
    <dgm:pt modelId="{2C808638-3238-49DF-9396-6AD3E6C5E30B}" type="pres">
      <dgm:prSet presAssocID="{019E2B24-142A-4D80-AF18-5CF94FF10E2E}" presName="vertOne" presStyleCnt="0"/>
      <dgm:spPr/>
    </dgm:pt>
    <dgm:pt modelId="{C12FB634-E197-48BE-81FD-A8756B14209C}" type="pres">
      <dgm:prSet presAssocID="{019E2B24-142A-4D80-AF18-5CF94FF10E2E}" presName="txOne" presStyleLbl="node0" presStyleIdx="1" presStyleCnt="2" custScaleX="139037">
        <dgm:presLayoutVars>
          <dgm:chPref val="3"/>
        </dgm:presLayoutVars>
      </dgm:prSet>
      <dgm:spPr/>
    </dgm:pt>
    <dgm:pt modelId="{49ED4597-D055-4662-BC28-0D72E256C135}" type="pres">
      <dgm:prSet presAssocID="{019E2B24-142A-4D80-AF18-5CF94FF10E2E}" presName="parTransOne" presStyleCnt="0"/>
      <dgm:spPr/>
    </dgm:pt>
    <dgm:pt modelId="{AE6E90CB-5B2D-47B3-9B64-11A900795D02}" type="pres">
      <dgm:prSet presAssocID="{019E2B24-142A-4D80-AF18-5CF94FF10E2E}" presName="horzOne" presStyleCnt="0"/>
      <dgm:spPr/>
    </dgm:pt>
    <dgm:pt modelId="{1A87685F-9D98-44CD-8C7F-9C49FF5E34D5}" type="pres">
      <dgm:prSet presAssocID="{A206DBB4-0164-437D-9B5F-5EC31AB7700D}" presName="vertTwo" presStyleCnt="0"/>
      <dgm:spPr/>
    </dgm:pt>
    <dgm:pt modelId="{B2214986-3DE2-4D0B-B8BA-B270E31562DE}" type="pres">
      <dgm:prSet presAssocID="{A206DBB4-0164-437D-9B5F-5EC31AB7700D}" presName="txTwo" presStyleLbl="node2" presStyleIdx="1" presStyleCnt="2" custScaleX="145470">
        <dgm:presLayoutVars>
          <dgm:chPref val="3"/>
        </dgm:presLayoutVars>
      </dgm:prSet>
      <dgm:spPr/>
    </dgm:pt>
    <dgm:pt modelId="{6BAE10C3-2102-4A41-A3CD-099ECE0B32F0}" type="pres">
      <dgm:prSet presAssocID="{A206DBB4-0164-437D-9B5F-5EC31AB7700D}" presName="horzTwo" presStyleCnt="0"/>
      <dgm:spPr/>
    </dgm:pt>
  </dgm:ptLst>
  <dgm:cxnLst>
    <dgm:cxn modelId="{1B9B4916-5EAB-48CF-B45F-D458A49CAAA8}" type="presOf" srcId="{5AE59B06-49AA-4BD4-ACB5-5150D007DBFD}" destId="{F0202FE3-09FA-44FC-BC28-46F8FD6A1315}" srcOrd="0" destOrd="0" presId="urn:microsoft.com/office/officeart/2005/8/layout/hierarchy4"/>
    <dgm:cxn modelId="{6D374B16-E48D-4879-B91B-7320D37B73F7}" type="presOf" srcId="{019E2B24-142A-4D80-AF18-5CF94FF10E2E}" destId="{C12FB634-E197-48BE-81FD-A8756B14209C}" srcOrd="0" destOrd="0" presId="urn:microsoft.com/office/officeart/2005/8/layout/hierarchy4"/>
    <dgm:cxn modelId="{375E1B1A-455A-498D-8C9D-F45BDB297E0A}" type="presOf" srcId="{28C7F612-5436-4449-A98C-291E6AE8E771}" destId="{8A2F4C32-5474-4D49-BE4A-3F0370A58F70}" srcOrd="0" destOrd="0" presId="urn:microsoft.com/office/officeart/2005/8/layout/hierarchy4"/>
    <dgm:cxn modelId="{8AC48E1C-1F01-4C9D-8F33-C24F9F0F12DD}" type="presOf" srcId="{714BF89E-6BE1-4972-8766-D66FE643CDCA}" destId="{12699EBD-4837-4DCB-9636-850D558AA43E}" srcOrd="0" destOrd="0" presId="urn:microsoft.com/office/officeart/2005/8/layout/hierarchy4"/>
    <dgm:cxn modelId="{2424EA5A-7CA3-498A-884D-F0B884040EF1}" srcId="{019E2B24-142A-4D80-AF18-5CF94FF10E2E}" destId="{A206DBB4-0164-437D-9B5F-5EC31AB7700D}" srcOrd="0" destOrd="0" parTransId="{A8C6536E-B7AC-4802-B51C-F902410617B2}" sibTransId="{59BFDF3C-E2F0-404A-8FA7-2180EED9CE1B}"/>
    <dgm:cxn modelId="{C474977F-B263-46C8-A1B7-961F55000538}" srcId="{F7719AB8-DF35-48A6-9CC1-63BCAD413736}" destId="{579772C3-6DD5-4809-B5A5-A610DEF031C1}" srcOrd="0" destOrd="0" parTransId="{76ED3F07-F171-4143-8A66-B9C18E95B0A5}" sibTransId="{D91A2852-E3D4-43AC-815F-0402C9CE4251}"/>
    <dgm:cxn modelId="{223A8480-61CB-42AC-A117-A0E3D18B2F13}" type="presOf" srcId="{579772C3-6DD5-4809-B5A5-A610DEF031C1}" destId="{1A3A0557-A385-4C14-BB1B-ECA9D7DE291F}" srcOrd="0" destOrd="0" presId="urn:microsoft.com/office/officeart/2005/8/layout/hierarchy4"/>
    <dgm:cxn modelId="{4BD8A782-6BD7-444D-87BC-523278DA533E}" type="presOf" srcId="{A206DBB4-0164-437D-9B5F-5EC31AB7700D}" destId="{B2214986-3DE2-4D0B-B8BA-B270E31562DE}" srcOrd="0" destOrd="0" presId="urn:microsoft.com/office/officeart/2005/8/layout/hierarchy4"/>
    <dgm:cxn modelId="{5003838B-3784-4C84-A478-94C76CC7FE0A}" type="presOf" srcId="{F7719AB8-DF35-48A6-9CC1-63BCAD413736}" destId="{BCFF555E-6D48-4A9D-ACE5-1B11FE59929A}" srcOrd="0" destOrd="0" presId="urn:microsoft.com/office/officeart/2005/8/layout/hierarchy4"/>
    <dgm:cxn modelId="{0A6922A1-B8E6-4B97-8240-93A81F78E0F6}" srcId="{5AE59B06-49AA-4BD4-ACB5-5150D007DBFD}" destId="{019E2B24-142A-4D80-AF18-5CF94FF10E2E}" srcOrd="1" destOrd="0" parTransId="{F53C05D7-0516-413A-9FD7-2FC41044E40F}" sibTransId="{29C5CD69-3533-4E23-A190-0DBA99C030EC}"/>
    <dgm:cxn modelId="{EB39C2BD-6B3E-49D0-B228-091CC8A1F667}" srcId="{28C7F612-5436-4449-A98C-291E6AE8E771}" destId="{F7719AB8-DF35-48A6-9CC1-63BCAD413736}" srcOrd="0" destOrd="0" parTransId="{8C2ABC76-CD45-4D6E-BD6C-A45FB0B1994E}" sibTransId="{54D1B238-DA2C-4CD4-9F81-8B73BAB5C5F1}"/>
    <dgm:cxn modelId="{6AB88EE9-0785-4497-8138-0CF686D1A246}" srcId="{5AE59B06-49AA-4BD4-ACB5-5150D007DBFD}" destId="{28C7F612-5436-4449-A98C-291E6AE8E771}" srcOrd="0" destOrd="0" parTransId="{204F1468-541C-467B-BCB9-FD752E47AE1F}" sibTransId="{3C36D8DE-D9FF-4D66-8C0E-2ED0512E4148}"/>
    <dgm:cxn modelId="{9E2D07F4-7BE2-4D84-87C2-7C5EDA705CA7}" srcId="{F7719AB8-DF35-48A6-9CC1-63BCAD413736}" destId="{714BF89E-6BE1-4972-8766-D66FE643CDCA}" srcOrd="1" destOrd="0" parTransId="{1BE9E504-3CF6-4B05-BE18-20F683EE1CE0}" sibTransId="{036F6860-44C7-4176-ACBC-51093B09586B}"/>
    <dgm:cxn modelId="{B9E22EA5-34DA-4ABC-869C-B01828D5C92B}" type="presParOf" srcId="{F0202FE3-09FA-44FC-BC28-46F8FD6A1315}" destId="{E16A69B3-1822-455A-A330-2349945B6584}" srcOrd="0" destOrd="0" presId="urn:microsoft.com/office/officeart/2005/8/layout/hierarchy4"/>
    <dgm:cxn modelId="{43FF2ED1-B37B-4BF9-A2FC-D7A0FFBF24EE}" type="presParOf" srcId="{E16A69B3-1822-455A-A330-2349945B6584}" destId="{8A2F4C32-5474-4D49-BE4A-3F0370A58F70}" srcOrd="0" destOrd="0" presId="urn:microsoft.com/office/officeart/2005/8/layout/hierarchy4"/>
    <dgm:cxn modelId="{CE0F29C6-494C-44DC-BD88-DCF4163244E4}" type="presParOf" srcId="{E16A69B3-1822-455A-A330-2349945B6584}" destId="{633AD956-91FF-43AA-9D20-AF7AE6B947ED}" srcOrd="1" destOrd="0" presId="urn:microsoft.com/office/officeart/2005/8/layout/hierarchy4"/>
    <dgm:cxn modelId="{289E2C72-934F-49DD-A1AF-3BBB534B626D}" type="presParOf" srcId="{E16A69B3-1822-455A-A330-2349945B6584}" destId="{71B5CD72-2083-4747-88CA-45485DD60FE1}" srcOrd="2" destOrd="0" presId="urn:microsoft.com/office/officeart/2005/8/layout/hierarchy4"/>
    <dgm:cxn modelId="{F54C5CBE-0679-48CB-A3E0-77AFD1FE20BE}" type="presParOf" srcId="{71B5CD72-2083-4747-88CA-45485DD60FE1}" destId="{F7C5701B-655F-4102-A4A9-D61B5A51C03D}" srcOrd="0" destOrd="0" presId="urn:microsoft.com/office/officeart/2005/8/layout/hierarchy4"/>
    <dgm:cxn modelId="{62E93DF6-7091-4798-A46F-59551339FEA3}" type="presParOf" srcId="{F7C5701B-655F-4102-A4A9-D61B5A51C03D}" destId="{BCFF555E-6D48-4A9D-ACE5-1B11FE59929A}" srcOrd="0" destOrd="0" presId="urn:microsoft.com/office/officeart/2005/8/layout/hierarchy4"/>
    <dgm:cxn modelId="{55408FAD-87DA-4A28-A02D-B0E4EA40C827}" type="presParOf" srcId="{F7C5701B-655F-4102-A4A9-D61B5A51C03D}" destId="{20E9AACE-C2A8-40AB-8A9E-9E88946D893A}" srcOrd="1" destOrd="0" presId="urn:microsoft.com/office/officeart/2005/8/layout/hierarchy4"/>
    <dgm:cxn modelId="{CDEC1C54-E4DE-4587-BB21-7393A89108EF}" type="presParOf" srcId="{F7C5701B-655F-4102-A4A9-D61B5A51C03D}" destId="{C5C1C20B-A765-4FFC-8B5F-F0BDEADC6100}" srcOrd="2" destOrd="0" presId="urn:microsoft.com/office/officeart/2005/8/layout/hierarchy4"/>
    <dgm:cxn modelId="{9CC4922D-981E-4A21-9BD0-697E28C0B3E0}" type="presParOf" srcId="{C5C1C20B-A765-4FFC-8B5F-F0BDEADC6100}" destId="{5027BDD2-0D58-4F84-872D-48B81DDBB67A}" srcOrd="0" destOrd="0" presId="urn:microsoft.com/office/officeart/2005/8/layout/hierarchy4"/>
    <dgm:cxn modelId="{EFAA8596-671B-4A35-9C87-B7529D97173F}" type="presParOf" srcId="{5027BDD2-0D58-4F84-872D-48B81DDBB67A}" destId="{1A3A0557-A385-4C14-BB1B-ECA9D7DE291F}" srcOrd="0" destOrd="0" presId="urn:microsoft.com/office/officeart/2005/8/layout/hierarchy4"/>
    <dgm:cxn modelId="{E5FDAF4D-E74E-465C-954B-FAFF21531391}" type="presParOf" srcId="{5027BDD2-0D58-4F84-872D-48B81DDBB67A}" destId="{9D2CFC29-3F27-4069-9FC6-C739E26CD692}" srcOrd="1" destOrd="0" presId="urn:microsoft.com/office/officeart/2005/8/layout/hierarchy4"/>
    <dgm:cxn modelId="{F3C56FEB-9818-4E81-86D5-321C42376D49}" type="presParOf" srcId="{C5C1C20B-A765-4FFC-8B5F-F0BDEADC6100}" destId="{FC3446AD-FCDF-4C1A-A33C-7B4A2C3B0F61}" srcOrd="1" destOrd="0" presId="urn:microsoft.com/office/officeart/2005/8/layout/hierarchy4"/>
    <dgm:cxn modelId="{EF1A33CC-3B11-4BC3-AA22-6B34BD1B5B4E}" type="presParOf" srcId="{C5C1C20B-A765-4FFC-8B5F-F0BDEADC6100}" destId="{F7AE7ED8-113E-4DA2-AD0C-D6ADA87B1B46}" srcOrd="2" destOrd="0" presId="urn:microsoft.com/office/officeart/2005/8/layout/hierarchy4"/>
    <dgm:cxn modelId="{2CA1CDDA-603F-4EFC-A696-918C3ACBA746}" type="presParOf" srcId="{F7AE7ED8-113E-4DA2-AD0C-D6ADA87B1B46}" destId="{12699EBD-4837-4DCB-9636-850D558AA43E}" srcOrd="0" destOrd="0" presId="urn:microsoft.com/office/officeart/2005/8/layout/hierarchy4"/>
    <dgm:cxn modelId="{74EDC722-CEA7-4941-9322-F76C1A7ED9B4}" type="presParOf" srcId="{F7AE7ED8-113E-4DA2-AD0C-D6ADA87B1B46}" destId="{6C6850CA-FC0A-46AC-B1E9-F6121A456C74}" srcOrd="1" destOrd="0" presId="urn:microsoft.com/office/officeart/2005/8/layout/hierarchy4"/>
    <dgm:cxn modelId="{CCA34C95-62CF-4168-BEBD-6CD8D832131C}" type="presParOf" srcId="{F0202FE3-09FA-44FC-BC28-46F8FD6A1315}" destId="{EC6925ED-DEE8-4466-B2A0-AC60045D55D6}" srcOrd="1" destOrd="0" presId="urn:microsoft.com/office/officeart/2005/8/layout/hierarchy4"/>
    <dgm:cxn modelId="{E3C237FD-BD7B-4E9A-9DF6-07CF7D5F8AF1}" type="presParOf" srcId="{F0202FE3-09FA-44FC-BC28-46F8FD6A1315}" destId="{2C808638-3238-49DF-9396-6AD3E6C5E30B}" srcOrd="2" destOrd="0" presId="urn:microsoft.com/office/officeart/2005/8/layout/hierarchy4"/>
    <dgm:cxn modelId="{165041D2-4611-4B47-8AAA-8D9287DA7149}" type="presParOf" srcId="{2C808638-3238-49DF-9396-6AD3E6C5E30B}" destId="{C12FB634-E197-48BE-81FD-A8756B14209C}" srcOrd="0" destOrd="0" presId="urn:microsoft.com/office/officeart/2005/8/layout/hierarchy4"/>
    <dgm:cxn modelId="{9FFDE71C-DF26-4031-821E-1F8E2405B1A6}" type="presParOf" srcId="{2C808638-3238-49DF-9396-6AD3E6C5E30B}" destId="{49ED4597-D055-4662-BC28-0D72E256C135}" srcOrd="1" destOrd="0" presId="urn:microsoft.com/office/officeart/2005/8/layout/hierarchy4"/>
    <dgm:cxn modelId="{0195077E-A9E8-43F3-BA69-FC7EB0E1EA19}" type="presParOf" srcId="{2C808638-3238-49DF-9396-6AD3E6C5E30B}" destId="{AE6E90CB-5B2D-47B3-9B64-11A900795D02}" srcOrd="2" destOrd="0" presId="urn:microsoft.com/office/officeart/2005/8/layout/hierarchy4"/>
    <dgm:cxn modelId="{CCDEEAB8-4047-4A1B-BC23-54F104481395}" type="presParOf" srcId="{AE6E90CB-5B2D-47B3-9B64-11A900795D02}" destId="{1A87685F-9D98-44CD-8C7F-9C49FF5E34D5}" srcOrd="0" destOrd="0" presId="urn:microsoft.com/office/officeart/2005/8/layout/hierarchy4"/>
    <dgm:cxn modelId="{60DE72A5-3310-491B-8EB8-7F22BC09E17D}" type="presParOf" srcId="{1A87685F-9D98-44CD-8C7F-9C49FF5E34D5}" destId="{B2214986-3DE2-4D0B-B8BA-B270E31562DE}" srcOrd="0" destOrd="0" presId="urn:microsoft.com/office/officeart/2005/8/layout/hierarchy4"/>
    <dgm:cxn modelId="{2B3856C7-7E3C-4B50-B598-247BDE8E3C84}" type="presParOf" srcId="{1A87685F-9D98-44CD-8C7F-9C49FF5E34D5}" destId="{6BAE10C3-2102-4A41-A3CD-099ECE0B32F0}"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3EA552-5E6B-9841-B75A-D6B30AA056F5}" type="doc">
      <dgm:prSet loTypeId="urn:microsoft.com/office/officeart/2005/8/layout/lProcess2" loCatId="hierarchy" qsTypeId="urn:microsoft.com/office/officeart/2005/8/quickstyle/simple2" qsCatId="simple" csTypeId="urn:microsoft.com/office/officeart/2005/8/colors/colorful5" csCatId="colorful" phldr="1"/>
      <dgm:spPr/>
      <dgm:t>
        <a:bodyPr/>
        <a:lstStyle/>
        <a:p>
          <a:endParaRPr lang="en-US"/>
        </a:p>
      </dgm:t>
    </dgm:pt>
    <dgm:pt modelId="{86D9C998-A84A-A146-9166-94EF5B603FF3}">
      <dgm:prSet phldrT="[Text]"/>
      <dgm:spPr/>
      <dgm:t>
        <a:bodyPr/>
        <a:lstStyle/>
        <a:p>
          <a:r>
            <a:rPr lang="en-US"/>
            <a:t>Post-Moore</a:t>
          </a:r>
        </a:p>
      </dgm:t>
    </dgm:pt>
    <dgm:pt modelId="{D466F79E-719D-1942-8BBB-5EFD92713636}" type="parTrans" cxnId="{73262EA4-CE3E-914B-ABD3-9FDC1E0E08F9}">
      <dgm:prSet/>
      <dgm:spPr/>
      <dgm:t>
        <a:bodyPr/>
        <a:lstStyle/>
        <a:p>
          <a:endParaRPr lang="en-US"/>
        </a:p>
      </dgm:t>
    </dgm:pt>
    <dgm:pt modelId="{9D4961C7-A458-5340-83C1-1B515A034CA1}" type="sibTrans" cxnId="{73262EA4-CE3E-914B-ABD3-9FDC1E0E08F9}">
      <dgm:prSet/>
      <dgm:spPr/>
      <dgm:t>
        <a:bodyPr/>
        <a:lstStyle/>
        <a:p>
          <a:endParaRPr lang="en-US"/>
        </a:p>
      </dgm:t>
    </dgm:pt>
    <dgm:pt modelId="{6D4E1572-8E25-D349-91C0-E636C03C0E88}">
      <dgm:prSet phldrT="[Text]"/>
      <dgm:spPr/>
      <dgm:t>
        <a:bodyPr/>
        <a:lstStyle/>
        <a:p>
          <a:r>
            <a:rPr lang="en-US"/>
            <a:t>AI </a:t>
          </a:r>
        </a:p>
      </dgm:t>
    </dgm:pt>
    <dgm:pt modelId="{51B2A9CE-DEF2-DE4E-A712-CD49BC2A0D50}" type="parTrans" cxnId="{C6E8649F-F9D0-D448-B61A-323C0D700262}">
      <dgm:prSet/>
      <dgm:spPr/>
      <dgm:t>
        <a:bodyPr/>
        <a:lstStyle/>
        <a:p>
          <a:endParaRPr lang="en-US"/>
        </a:p>
      </dgm:t>
    </dgm:pt>
    <dgm:pt modelId="{B1C4DA68-7B28-224F-9A4D-BB7A244F8118}" type="sibTrans" cxnId="{C6E8649F-F9D0-D448-B61A-323C0D700262}">
      <dgm:prSet/>
      <dgm:spPr/>
      <dgm:t>
        <a:bodyPr/>
        <a:lstStyle/>
        <a:p>
          <a:endParaRPr lang="en-US"/>
        </a:p>
      </dgm:t>
    </dgm:pt>
    <dgm:pt modelId="{963915F0-5765-B644-A3A2-B8ADE4FCF14B}">
      <dgm:prSet phldrT="[Text]"/>
      <dgm:spPr/>
      <dgm:t>
        <a:bodyPr/>
        <a:lstStyle/>
        <a:p>
          <a:r>
            <a:rPr lang="en-US"/>
            <a:t>Designing Beneficial Sociotechnical Systems</a:t>
          </a:r>
        </a:p>
      </dgm:t>
    </dgm:pt>
    <dgm:pt modelId="{57EB7095-910D-6246-9E9F-6BA0968A44C2}" type="parTrans" cxnId="{A64FFFB2-7017-4240-88B5-46225EC2E6B4}">
      <dgm:prSet/>
      <dgm:spPr/>
      <dgm:t>
        <a:bodyPr/>
        <a:lstStyle/>
        <a:p>
          <a:endParaRPr lang="en-US"/>
        </a:p>
      </dgm:t>
    </dgm:pt>
    <dgm:pt modelId="{29F868D0-F291-8E46-9AD8-CCD490ABE46B}" type="sibTrans" cxnId="{A64FFFB2-7017-4240-88B5-46225EC2E6B4}">
      <dgm:prSet/>
      <dgm:spPr/>
      <dgm:t>
        <a:bodyPr/>
        <a:lstStyle/>
        <a:p>
          <a:endParaRPr lang="en-US"/>
        </a:p>
      </dgm:t>
    </dgm:pt>
    <dgm:pt modelId="{941A6D44-9D6F-EE45-A3D0-34C39CA50156}">
      <dgm:prSet phldrT="[Text]"/>
      <dgm:spPr/>
      <dgm:t>
        <a:bodyPr/>
        <a:lstStyle/>
        <a:p>
          <a:r>
            <a:rPr lang="en-US"/>
            <a:t>Semiconductor Fab Facility Access</a:t>
          </a:r>
        </a:p>
      </dgm:t>
    </dgm:pt>
    <dgm:pt modelId="{A7DF2376-42F6-5D4D-9E11-AB82D642457A}" type="parTrans" cxnId="{D51D7CBC-94CA-EC42-8BAD-004271F6BF41}">
      <dgm:prSet/>
      <dgm:spPr/>
      <dgm:t>
        <a:bodyPr/>
        <a:lstStyle/>
        <a:p>
          <a:endParaRPr lang="en-US"/>
        </a:p>
      </dgm:t>
    </dgm:pt>
    <dgm:pt modelId="{E34B70FB-0A01-0D4C-AF60-7806A4839BEA}" type="sibTrans" cxnId="{D51D7CBC-94CA-EC42-8BAD-004271F6BF41}">
      <dgm:prSet/>
      <dgm:spPr/>
      <dgm:t>
        <a:bodyPr/>
        <a:lstStyle/>
        <a:p>
          <a:endParaRPr lang="en-US"/>
        </a:p>
      </dgm:t>
    </dgm:pt>
    <dgm:pt modelId="{4F13EE37-6AB2-8A45-B14D-3864D0492D83}">
      <dgm:prSet phldrT="[Text]"/>
      <dgm:spPr/>
      <dgm:t>
        <a:bodyPr/>
        <a:lstStyle/>
        <a:p>
          <a:r>
            <a:rPr lang="en-US"/>
            <a:t>Access to Quantum Computing Prototype Platforms</a:t>
          </a:r>
        </a:p>
      </dgm:t>
    </dgm:pt>
    <dgm:pt modelId="{17428EFC-8862-374F-8E10-656FE71A2DD6}" type="parTrans" cxnId="{2348DAEC-50F2-8843-A2F7-887F32EADCCD}">
      <dgm:prSet/>
      <dgm:spPr/>
      <dgm:t>
        <a:bodyPr/>
        <a:lstStyle/>
        <a:p>
          <a:endParaRPr lang="en-US"/>
        </a:p>
      </dgm:t>
    </dgm:pt>
    <dgm:pt modelId="{F4C4A704-D85D-7F45-B8A6-8C0EBACC4FDE}" type="sibTrans" cxnId="{2348DAEC-50F2-8843-A2F7-887F32EADCCD}">
      <dgm:prSet/>
      <dgm:spPr/>
      <dgm:t>
        <a:bodyPr/>
        <a:lstStyle/>
        <a:p>
          <a:endParaRPr lang="en-US"/>
        </a:p>
      </dgm:t>
    </dgm:pt>
    <dgm:pt modelId="{4BCF0794-966D-9947-ABEC-4CEB01B8170E}">
      <dgm:prSet phldrT="[Text]"/>
      <dgm:spPr/>
      <dgm:t>
        <a:bodyPr/>
        <a:lstStyle/>
        <a:p>
          <a:r>
            <a:rPr lang="en-US"/>
            <a:t>Access to data repositories at-scale</a:t>
          </a:r>
        </a:p>
      </dgm:t>
    </dgm:pt>
    <dgm:pt modelId="{711A622C-EC94-3D46-9C9E-3FA5CA9CF03B}" type="parTrans" cxnId="{FA9EB8EF-1A1D-4745-AA61-FF380C8A8A95}">
      <dgm:prSet/>
      <dgm:spPr/>
      <dgm:t>
        <a:bodyPr/>
        <a:lstStyle/>
        <a:p>
          <a:endParaRPr lang="en-US"/>
        </a:p>
      </dgm:t>
    </dgm:pt>
    <dgm:pt modelId="{75C3855B-A359-864F-AB59-DD2226629085}" type="sibTrans" cxnId="{FA9EB8EF-1A1D-4745-AA61-FF380C8A8A95}">
      <dgm:prSet/>
      <dgm:spPr/>
      <dgm:t>
        <a:bodyPr/>
        <a:lstStyle/>
        <a:p>
          <a:endParaRPr lang="en-US"/>
        </a:p>
      </dgm:t>
    </dgm:pt>
    <dgm:pt modelId="{5EADF793-3BB1-014A-9C60-25572DD79CE5}">
      <dgm:prSet phldrT="[Text]"/>
      <dgm:spPr/>
      <dgm:t>
        <a:bodyPr/>
        <a:lstStyle/>
        <a:p>
          <a:r>
            <a:rPr lang="en-US"/>
            <a:t>Access to lots of compute cycles, often specialized to particular modeling or training needs</a:t>
          </a:r>
        </a:p>
      </dgm:t>
    </dgm:pt>
    <dgm:pt modelId="{9DDC1042-E152-0044-9060-8C9B8C3C39F2}" type="parTrans" cxnId="{F80DB5E3-6711-DA4E-8DAE-406DF51D254B}">
      <dgm:prSet/>
      <dgm:spPr/>
      <dgm:t>
        <a:bodyPr/>
        <a:lstStyle/>
        <a:p>
          <a:endParaRPr lang="en-US"/>
        </a:p>
      </dgm:t>
    </dgm:pt>
    <dgm:pt modelId="{120882C4-DAC3-9540-B3C7-8216839D0550}" type="sibTrans" cxnId="{F80DB5E3-6711-DA4E-8DAE-406DF51D254B}">
      <dgm:prSet/>
      <dgm:spPr/>
      <dgm:t>
        <a:bodyPr/>
        <a:lstStyle/>
        <a:p>
          <a:endParaRPr lang="en-US"/>
        </a:p>
      </dgm:t>
    </dgm:pt>
    <dgm:pt modelId="{DE829D86-39B9-C449-B875-B9BCC8A9D138}">
      <dgm:prSet phldrT="[Text]"/>
      <dgm:spPr/>
      <dgm:t>
        <a:bodyPr/>
        <a:lstStyle/>
        <a:p>
          <a:r>
            <a:rPr lang="en-US"/>
            <a:t>Connectivity: Access to forward-looking testbeds</a:t>
          </a:r>
        </a:p>
      </dgm:t>
    </dgm:pt>
    <dgm:pt modelId="{5A12A5A3-520B-584B-8A3C-C90943FDB24D}" type="parTrans" cxnId="{17C16418-4640-9A44-9926-64107E3BDA87}">
      <dgm:prSet/>
      <dgm:spPr/>
      <dgm:t>
        <a:bodyPr/>
        <a:lstStyle/>
        <a:p>
          <a:endParaRPr lang="en-US"/>
        </a:p>
      </dgm:t>
    </dgm:pt>
    <dgm:pt modelId="{4D471004-97C8-E840-BF38-A76C00E55BAE}" type="sibTrans" cxnId="{17C16418-4640-9A44-9926-64107E3BDA87}">
      <dgm:prSet/>
      <dgm:spPr/>
      <dgm:t>
        <a:bodyPr/>
        <a:lstStyle/>
        <a:p>
          <a:endParaRPr lang="en-US"/>
        </a:p>
      </dgm:t>
    </dgm:pt>
    <dgm:pt modelId="{7914D447-20DA-6843-A908-00A7A1095FF6}">
      <dgm:prSet phldrT="[Text]"/>
      <dgm:spPr/>
      <dgm:t>
        <a:bodyPr/>
        <a:lstStyle/>
        <a:p>
          <a:r>
            <a:rPr lang="en-US"/>
            <a:t>Edge-to-Cloud: Ability to richly interconnect resources in large-scale </a:t>
          </a:r>
          <a:r>
            <a:rPr lang="en-US" err="1"/>
            <a:t>protootyping</a:t>
          </a:r>
          <a:endParaRPr lang="en-US"/>
        </a:p>
      </dgm:t>
    </dgm:pt>
    <dgm:pt modelId="{C29C83ED-6DDD-8B47-AD1E-6BE81DCFD88E}" type="parTrans" cxnId="{9801E738-2AD9-6443-B37A-6C809D38CEE5}">
      <dgm:prSet/>
      <dgm:spPr/>
      <dgm:t>
        <a:bodyPr/>
        <a:lstStyle/>
        <a:p>
          <a:endParaRPr lang="en-US"/>
        </a:p>
      </dgm:t>
    </dgm:pt>
    <dgm:pt modelId="{FB3FACFC-8A77-8944-8F96-FB59C539949A}" type="sibTrans" cxnId="{9801E738-2AD9-6443-B37A-6C809D38CEE5}">
      <dgm:prSet/>
      <dgm:spPr/>
      <dgm:t>
        <a:bodyPr/>
        <a:lstStyle/>
        <a:p>
          <a:endParaRPr lang="en-US"/>
        </a:p>
      </dgm:t>
    </dgm:pt>
    <dgm:pt modelId="{9DA46E37-4830-294E-BC46-AB48B0ECFA9E}">
      <dgm:prSet phldrT="[Text]"/>
      <dgm:spPr/>
      <dgm:t>
        <a:bodyPr/>
        <a:lstStyle/>
        <a:p>
          <a:r>
            <a:rPr lang="en-US"/>
            <a:t>Smart X: Sensor platforms and data to gather information from users and the environment</a:t>
          </a:r>
        </a:p>
      </dgm:t>
    </dgm:pt>
    <dgm:pt modelId="{5A781B34-5A5B-BE49-B3C2-5EA84CA751E4}" type="parTrans" cxnId="{78939C3C-20D4-5341-B749-B567AF62EFFE}">
      <dgm:prSet/>
      <dgm:spPr/>
      <dgm:t>
        <a:bodyPr/>
        <a:lstStyle/>
        <a:p>
          <a:endParaRPr lang="en-US"/>
        </a:p>
      </dgm:t>
    </dgm:pt>
    <dgm:pt modelId="{B65B015F-FA68-BA45-9859-BD24D75C7760}" type="sibTrans" cxnId="{78939C3C-20D4-5341-B749-B567AF62EFFE}">
      <dgm:prSet/>
      <dgm:spPr/>
      <dgm:t>
        <a:bodyPr/>
        <a:lstStyle/>
        <a:p>
          <a:endParaRPr lang="en-US"/>
        </a:p>
      </dgm:t>
    </dgm:pt>
    <dgm:pt modelId="{6C882480-EA2A-9843-B1F5-1C6F9CF7036A}" type="pres">
      <dgm:prSet presAssocID="{973EA552-5E6B-9841-B75A-D6B30AA056F5}" presName="theList" presStyleCnt="0">
        <dgm:presLayoutVars>
          <dgm:dir/>
          <dgm:animLvl val="lvl"/>
          <dgm:resizeHandles val="exact"/>
        </dgm:presLayoutVars>
      </dgm:prSet>
      <dgm:spPr/>
    </dgm:pt>
    <dgm:pt modelId="{414B7C6A-334A-BD48-AEE4-0844481B1B8E}" type="pres">
      <dgm:prSet presAssocID="{86D9C998-A84A-A146-9166-94EF5B603FF3}" presName="compNode" presStyleCnt="0"/>
      <dgm:spPr/>
    </dgm:pt>
    <dgm:pt modelId="{2992863D-43E4-4C41-898A-5B88A94F6326}" type="pres">
      <dgm:prSet presAssocID="{86D9C998-A84A-A146-9166-94EF5B603FF3}" presName="aNode" presStyleLbl="bgShp" presStyleIdx="0" presStyleCnt="3"/>
      <dgm:spPr/>
    </dgm:pt>
    <dgm:pt modelId="{AF0A8763-1AFD-5444-B6E8-074D7EABB9E9}" type="pres">
      <dgm:prSet presAssocID="{86D9C998-A84A-A146-9166-94EF5B603FF3}" presName="textNode" presStyleLbl="bgShp" presStyleIdx="0" presStyleCnt="3"/>
      <dgm:spPr/>
    </dgm:pt>
    <dgm:pt modelId="{AC97B7D8-48E4-1249-8586-7037D1F03F7F}" type="pres">
      <dgm:prSet presAssocID="{86D9C998-A84A-A146-9166-94EF5B603FF3}" presName="compChildNode" presStyleCnt="0"/>
      <dgm:spPr/>
    </dgm:pt>
    <dgm:pt modelId="{DB24D0E1-80DD-8D45-B4D1-D2E7BE990BCC}" type="pres">
      <dgm:prSet presAssocID="{86D9C998-A84A-A146-9166-94EF5B603FF3}" presName="theInnerList" presStyleCnt="0"/>
      <dgm:spPr/>
    </dgm:pt>
    <dgm:pt modelId="{9343A76F-0258-B645-B0A7-9B397E311102}" type="pres">
      <dgm:prSet presAssocID="{941A6D44-9D6F-EE45-A3D0-34C39CA50156}" presName="childNode" presStyleLbl="node1" presStyleIdx="0" presStyleCnt="7">
        <dgm:presLayoutVars>
          <dgm:bulletEnabled val="1"/>
        </dgm:presLayoutVars>
      </dgm:prSet>
      <dgm:spPr/>
    </dgm:pt>
    <dgm:pt modelId="{A8DFB672-176D-7143-9110-1A2A44A7AD1C}" type="pres">
      <dgm:prSet presAssocID="{941A6D44-9D6F-EE45-A3D0-34C39CA50156}" presName="aSpace2" presStyleCnt="0"/>
      <dgm:spPr/>
    </dgm:pt>
    <dgm:pt modelId="{325C8E42-87D7-7544-B4D7-F7755213EB0C}" type="pres">
      <dgm:prSet presAssocID="{4F13EE37-6AB2-8A45-B14D-3864D0492D83}" presName="childNode" presStyleLbl="node1" presStyleIdx="1" presStyleCnt="7">
        <dgm:presLayoutVars>
          <dgm:bulletEnabled val="1"/>
        </dgm:presLayoutVars>
      </dgm:prSet>
      <dgm:spPr/>
    </dgm:pt>
    <dgm:pt modelId="{A72834CB-EFCA-F84F-A4D7-D6451D31C122}" type="pres">
      <dgm:prSet presAssocID="{86D9C998-A84A-A146-9166-94EF5B603FF3}" presName="aSpace" presStyleCnt="0"/>
      <dgm:spPr/>
    </dgm:pt>
    <dgm:pt modelId="{8621AF58-9DFC-FB4D-B044-4D3E44C8C52A}" type="pres">
      <dgm:prSet presAssocID="{6D4E1572-8E25-D349-91C0-E636C03C0E88}" presName="compNode" presStyleCnt="0"/>
      <dgm:spPr/>
    </dgm:pt>
    <dgm:pt modelId="{5CB45680-2B35-3740-BA70-144E41D9C786}" type="pres">
      <dgm:prSet presAssocID="{6D4E1572-8E25-D349-91C0-E636C03C0E88}" presName="aNode" presStyleLbl="bgShp" presStyleIdx="1" presStyleCnt="3"/>
      <dgm:spPr/>
    </dgm:pt>
    <dgm:pt modelId="{E910BB40-E901-0343-BC61-950819A675BB}" type="pres">
      <dgm:prSet presAssocID="{6D4E1572-8E25-D349-91C0-E636C03C0E88}" presName="textNode" presStyleLbl="bgShp" presStyleIdx="1" presStyleCnt="3"/>
      <dgm:spPr/>
    </dgm:pt>
    <dgm:pt modelId="{AE9A07D3-80F5-F944-AE5F-5E5904F7C21B}" type="pres">
      <dgm:prSet presAssocID="{6D4E1572-8E25-D349-91C0-E636C03C0E88}" presName="compChildNode" presStyleCnt="0"/>
      <dgm:spPr/>
    </dgm:pt>
    <dgm:pt modelId="{C8552165-9BFD-614C-9928-E10586F300F1}" type="pres">
      <dgm:prSet presAssocID="{6D4E1572-8E25-D349-91C0-E636C03C0E88}" presName="theInnerList" presStyleCnt="0"/>
      <dgm:spPr/>
    </dgm:pt>
    <dgm:pt modelId="{04B42137-92E4-DE4D-B8E4-B8DA019FACF1}" type="pres">
      <dgm:prSet presAssocID="{5EADF793-3BB1-014A-9C60-25572DD79CE5}" presName="childNode" presStyleLbl="node1" presStyleIdx="2" presStyleCnt="7">
        <dgm:presLayoutVars>
          <dgm:bulletEnabled val="1"/>
        </dgm:presLayoutVars>
      </dgm:prSet>
      <dgm:spPr/>
    </dgm:pt>
    <dgm:pt modelId="{EBCC3E9A-842B-3741-B1AC-7E36E23AC956}" type="pres">
      <dgm:prSet presAssocID="{5EADF793-3BB1-014A-9C60-25572DD79CE5}" presName="aSpace2" presStyleCnt="0"/>
      <dgm:spPr/>
    </dgm:pt>
    <dgm:pt modelId="{238916D1-A8B8-724E-A86E-C81AA4770BD3}" type="pres">
      <dgm:prSet presAssocID="{4BCF0794-966D-9947-ABEC-4CEB01B8170E}" presName="childNode" presStyleLbl="node1" presStyleIdx="3" presStyleCnt="7">
        <dgm:presLayoutVars>
          <dgm:bulletEnabled val="1"/>
        </dgm:presLayoutVars>
      </dgm:prSet>
      <dgm:spPr/>
    </dgm:pt>
    <dgm:pt modelId="{E67A757E-92AE-A440-84C4-B2DFD5320B71}" type="pres">
      <dgm:prSet presAssocID="{6D4E1572-8E25-D349-91C0-E636C03C0E88}" presName="aSpace" presStyleCnt="0"/>
      <dgm:spPr/>
    </dgm:pt>
    <dgm:pt modelId="{6B1299C0-3066-6446-887C-8E6F3A8563CE}" type="pres">
      <dgm:prSet presAssocID="{963915F0-5765-B644-A3A2-B8ADE4FCF14B}" presName="compNode" presStyleCnt="0"/>
      <dgm:spPr/>
    </dgm:pt>
    <dgm:pt modelId="{3E3CA0B5-4C65-9246-9858-58D55B327F67}" type="pres">
      <dgm:prSet presAssocID="{963915F0-5765-B644-A3A2-B8ADE4FCF14B}" presName="aNode" presStyleLbl="bgShp" presStyleIdx="2" presStyleCnt="3"/>
      <dgm:spPr/>
    </dgm:pt>
    <dgm:pt modelId="{ADA963DE-130D-5C44-A0BA-D0ECBEA2C3E4}" type="pres">
      <dgm:prSet presAssocID="{963915F0-5765-B644-A3A2-B8ADE4FCF14B}" presName="textNode" presStyleLbl="bgShp" presStyleIdx="2" presStyleCnt="3"/>
      <dgm:spPr/>
    </dgm:pt>
    <dgm:pt modelId="{25A07D8B-D31F-4744-AAB0-F41971AEA287}" type="pres">
      <dgm:prSet presAssocID="{963915F0-5765-B644-A3A2-B8ADE4FCF14B}" presName="compChildNode" presStyleCnt="0"/>
      <dgm:spPr/>
    </dgm:pt>
    <dgm:pt modelId="{A1EACD6B-8D80-D647-BB4F-30D80F9C2047}" type="pres">
      <dgm:prSet presAssocID="{963915F0-5765-B644-A3A2-B8ADE4FCF14B}" presName="theInnerList" presStyleCnt="0"/>
      <dgm:spPr/>
    </dgm:pt>
    <dgm:pt modelId="{06108F43-879A-1E45-82DD-5874F2C25C6E}" type="pres">
      <dgm:prSet presAssocID="{DE829D86-39B9-C449-B875-B9BCC8A9D138}" presName="childNode" presStyleLbl="node1" presStyleIdx="4" presStyleCnt="7">
        <dgm:presLayoutVars>
          <dgm:bulletEnabled val="1"/>
        </dgm:presLayoutVars>
      </dgm:prSet>
      <dgm:spPr/>
    </dgm:pt>
    <dgm:pt modelId="{A3C82FC0-6F61-4649-ABC3-48E1685DC1A0}" type="pres">
      <dgm:prSet presAssocID="{DE829D86-39B9-C449-B875-B9BCC8A9D138}" presName="aSpace2" presStyleCnt="0"/>
      <dgm:spPr/>
    </dgm:pt>
    <dgm:pt modelId="{00B91D09-6F6D-4840-A226-A17EDFBB5F49}" type="pres">
      <dgm:prSet presAssocID="{9DA46E37-4830-294E-BC46-AB48B0ECFA9E}" presName="childNode" presStyleLbl="node1" presStyleIdx="5" presStyleCnt="7">
        <dgm:presLayoutVars>
          <dgm:bulletEnabled val="1"/>
        </dgm:presLayoutVars>
      </dgm:prSet>
      <dgm:spPr/>
    </dgm:pt>
    <dgm:pt modelId="{47F48C79-B9A6-B34D-A836-525A12FF3E18}" type="pres">
      <dgm:prSet presAssocID="{9DA46E37-4830-294E-BC46-AB48B0ECFA9E}" presName="aSpace2" presStyleCnt="0"/>
      <dgm:spPr/>
    </dgm:pt>
    <dgm:pt modelId="{B4F83F48-BA0C-9642-8D88-6275DDDC7D72}" type="pres">
      <dgm:prSet presAssocID="{7914D447-20DA-6843-A908-00A7A1095FF6}" presName="childNode" presStyleLbl="node1" presStyleIdx="6" presStyleCnt="7">
        <dgm:presLayoutVars>
          <dgm:bulletEnabled val="1"/>
        </dgm:presLayoutVars>
      </dgm:prSet>
      <dgm:spPr/>
    </dgm:pt>
  </dgm:ptLst>
  <dgm:cxnLst>
    <dgm:cxn modelId="{987BF10E-D1BB-E340-AE1F-51497C8A95AC}" type="presOf" srcId="{5EADF793-3BB1-014A-9C60-25572DD79CE5}" destId="{04B42137-92E4-DE4D-B8E4-B8DA019FACF1}" srcOrd="0" destOrd="0" presId="urn:microsoft.com/office/officeart/2005/8/layout/lProcess2"/>
    <dgm:cxn modelId="{17C16418-4640-9A44-9926-64107E3BDA87}" srcId="{963915F0-5765-B644-A3A2-B8ADE4FCF14B}" destId="{DE829D86-39B9-C449-B875-B9BCC8A9D138}" srcOrd="0" destOrd="0" parTransId="{5A12A5A3-520B-584B-8A3C-C90943FDB24D}" sibTransId="{4D471004-97C8-E840-BF38-A76C00E55BAE}"/>
    <dgm:cxn modelId="{61996C1C-3494-0646-A527-9825D8BC5A48}" type="presOf" srcId="{963915F0-5765-B644-A3A2-B8ADE4FCF14B}" destId="{3E3CA0B5-4C65-9246-9858-58D55B327F67}" srcOrd="0" destOrd="0" presId="urn:microsoft.com/office/officeart/2005/8/layout/lProcess2"/>
    <dgm:cxn modelId="{57AD3D1F-2B77-714F-9B74-9BCE5EBED6DD}" type="presOf" srcId="{6D4E1572-8E25-D349-91C0-E636C03C0E88}" destId="{E910BB40-E901-0343-BC61-950819A675BB}" srcOrd="1" destOrd="0" presId="urn:microsoft.com/office/officeart/2005/8/layout/lProcess2"/>
    <dgm:cxn modelId="{DCEB3C34-51D0-964B-B954-D9A07060CA70}" type="presOf" srcId="{6D4E1572-8E25-D349-91C0-E636C03C0E88}" destId="{5CB45680-2B35-3740-BA70-144E41D9C786}" srcOrd="0" destOrd="0" presId="urn:microsoft.com/office/officeart/2005/8/layout/lProcess2"/>
    <dgm:cxn modelId="{E62C3D35-05B0-EA48-B3E7-A8C968ACFC9D}" type="presOf" srcId="{4F13EE37-6AB2-8A45-B14D-3864D0492D83}" destId="{325C8E42-87D7-7544-B4D7-F7755213EB0C}" srcOrd="0" destOrd="0" presId="urn:microsoft.com/office/officeart/2005/8/layout/lProcess2"/>
    <dgm:cxn modelId="{9801E738-2AD9-6443-B37A-6C809D38CEE5}" srcId="{963915F0-5765-B644-A3A2-B8ADE4FCF14B}" destId="{7914D447-20DA-6843-A908-00A7A1095FF6}" srcOrd="2" destOrd="0" parTransId="{C29C83ED-6DDD-8B47-AD1E-6BE81DCFD88E}" sibTransId="{FB3FACFC-8A77-8944-8F96-FB59C539949A}"/>
    <dgm:cxn modelId="{78939C3C-20D4-5341-B749-B567AF62EFFE}" srcId="{963915F0-5765-B644-A3A2-B8ADE4FCF14B}" destId="{9DA46E37-4830-294E-BC46-AB48B0ECFA9E}" srcOrd="1" destOrd="0" parTransId="{5A781B34-5A5B-BE49-B3C2-5EA84CA751E4}" sibTransId="{B65B015F-FA68-BA45-9859-BD24D75C7760}"/>
    <dgm:cxn modelId="{03BE6A63-1280-2544-93E9-3B745A130B3E}" type="presOf" srcId="{86D9C998-A84A-A146-9166-94EF5B603FF3}" destId="{AF0A8763-1AFD-5444-B6E8-074D7EABB9E9}" srcOrd="1" destOrd="0" presId="urn:microsoft.com/office/officeart/2005/8/layout/lProcess2"/>
    <dgm:cxn modelId="{D8BB8949-D13D-E242-B424-D077C7E29F87}" type="presOf" srcId="{963915F0-5765-B644-A3A2-B8ADE4FCF14B}" destId="{ADA963DE-130D-5C44-A0BA-D0ECBEA2C3E4}" srcOrd="1" destOrd="0" presId="urn:microsoft.com/office/officeart/2005/8/layout/lProcess2"/>
    <dgm:cxn modelId="{4819A359-A751-3D4B-B6CF-4FEB3ADACA80}" type="presOf" srcId="{941A6D44-9D6F-EE45-A3D0-34C39CA50156}" destId="{9343A76F-0258-B645-B0A7-9B397E311102}" srcOrd="0" destOrd="0" presId="urn:microsoft.com/office/officeart/2005/8/layout/lProcess2"/>
    <dgm:cxn modelId="{1F43628D-63DC-374F-9C09-A6F119A69CC5}" type="presOf" srcId="{4BCF0794-966D-9947-ABEC-4CEB01B8170E}" destId="{238916D1-A8B8-724E-A86E-C81AA4770BD3}" srcOrd="0" destOrd="0" presId="urn:microsoft.com/office/officeart/2005/8/layout/lProcess2"/>
    <dgm:cxn modelId="{7357519D-7C2F-084A-9DF4-E1230AA7CE48}" type="presOf" srcId="{973EA552-5E6B-9841-B75A-D6B30AA056F5}" destId="{6C882480-EA2A-9843-B1F5-1C6F9CF7036A}" srcOrd="0" destOrd="0" presId="urn:microsoft.com/office/officeart/2005/8/layout/lProcess2"/>
    <dgm:cxn modelId="{C6E8649F-F9D0-D448-B61A-323C0D700262}" srcId="{973EA552-5E6B-9841-B75A-D6B30AA056F5}" destId="{6D4E1572-8E25-D349-91C0-E636C03C0E88}" srcOrd="1" destOrd="0" parTransId="{51B2A9CE-DEF2-DE4E-A712-CD49BC2A0D50}" sibTransId="{B1C4DA68-7B28-224F-9A4D-BB7A244F8118}"/>
    <dgm:cxn modelId="{73262EA4-CE3E-914B-ABD3-9FDC1E0E08F9}" srcId="{973EA552-5E6B-9841-B75A-D6B30AA056F5}" destId="{86D9C998-A84A-A146-9166-94EF5B603FF3}" srcOrd="0" destOrd="0" parTransId="{D466F79E-719D-1942-8BBB-5EFD92713636}" sibTransId="{9D4961C7-A458-5340-83C1-1B515A034CA1}"/>
    <dgm:cxn modelId="{99AFE6AE-C71D-584E-89D9-3E7A12791867}" type="presOf" srcId="{86D9C998-A84A-A146-9166-94EF5B603FF3}" destId="{2992863D-43E4-4C41-898A-5B88A94F6326}" srcOrd="0" destOrd="0" presId="urn:microsoft.com/office/officeart/2005/8/layout/lProcess2"/>
    <dgm:cxn modelId="{A64FFFB2-7017-4240-88B5-46225EC2E6B4}" srcId="{973EA552-5E6B-9841-B75A-D6B30AA056F5}" destId="{963915F0-5765-B644-A3A2-B8ADE4FCF14B}" srcOrd="2" destOrd="0" parTransId="{57EB7095-910D-6246-9E9F-6BA0968A44C2}" sibTransId="{29F868D0-F291-8E46-9AD8-CCD490ABE46B}"/>
    <dgm:cxn modelId="{B000C3B3-17E8-9546-8FEC-1310211EE1BD}" type="presOf" srcId="{7914D447-20DA-6843-A908-00A7A1095FF6}" destId="{B4F83F48-BA0C-9642-8D88-6275DDDC7D72}" srcOrd="0" destOrd="0" presId="urn:microsoft.com/office/officeart/2005/8/layout/lProcess2"/>
    <dgm:cxn modelId="{91941BB4-6374-3A4B-BB3C-7A284ECD95C8}" type="presOf" srcId="{9DA46E37-4830-294E-BC46-AB48B0ECFA9E}" destId="{00B91D09-6F6D-4840-A226-A17EDFBB5F49}" srcOrd="0" destOrd="0" presId="urn:microsoft.com/office/officeart/2005/8/layout/lProcess2"/>
    <dgm:cxn modelId="{D51D7CBC-94CA-EC42-8BAD-004271F6BF41}" srcId="{86D9C998-A84A-A146-9166-94EF5B603FF3}" destId="{941A6D44-9D6F-EE45-A3D0-34C39CA50156}" srcOrd="0" destOrd="0" parTransId="{A7DF2376-42F6-5D4D-9E11-AB82D642457A}" sibTransId="{E34B70FB-0A01-0D4C-AF60-7806A4839BEA}"/>
    <dgm:cxn modelId="{F80DB5E3-6711-DA4E-8DAE-406DF51D254B}" srcId="{6D4E1572-8E25-D349-91C0-E636C03C0E88}" destId="{5EADF793-3BB1-014A-9C60-25572DD79CE5}" srcOrd="0" destOrd="0" parTransId="{9DDC1042-E152-0044-9060-8C9B8C3C39F2}" sibTransId="{120882C4-DAC3-9540-B3C7-8216839D0550}"/>
    <dgm:cxn modelId="{5DC3CCE9-7937-CF47-A177-4B7829E292A1}" type="presOf" srcId="{DE829D86-39B9-C449-B875-B9BCC8A9D138}" destId="{06108F43-879A-1E45-82DD-5874F2C25C6E}" srcOrd="0" destOrd="0" presId="urn:microsoft.com/office/officeart/2005/8/layout/lProcess2"/>
    <dgm:cxn modelId="{2348DAEC-50F2-8843-A2F7-887F32EADCCD}" srcId="{86D9C998-A84A-A146-9166-94EF5B603FF3}" destId="{4F13EE37-6AB2-8A45-B14D-3864D0492D83}" srcOrd="1" destOrd="0" parTransId="{17428EFC-8862-374F-8E10-656FE71A2DD6}" sibTransId="{F4C4A704-D85D-7F45-B8A6-8C0EBACC4FDE}"/>
    <dgm:cxn modelId="{FA9EB8EF-1A1D-4745-AA61-FF380C8A8A95}" srcId="{6D4E1572-8E25-D349-91C0-E636C03C0E88}" destId="{4BCF0794-966D-9947-ABEC-4CEB01B8170E}" srcOrd="1" destOrd="0" parTransId="{711A622C-EC94-3D46-9C9E-3FA5CA9CF03B}" sibTransId="{75C3855B-A359-864F-AB59-DD2226629085}"/>
    <dgm:cxn modelId="{04AA219E-DBB2-F540-9F18-701998646742}" type="presParOf" srcId="{6C882480-EA2A-9843-B1F5-1C6F9CF7036A}" destId="{414B7C6A-334A-BD48-AEE4-0844481B1B8E}" srcOrd="0" destOrd="0" presId="urn:microsoft.com/office/officeart/2005/8/layout/lProcess2"/>
    <dgm:cxn modelId="{F0D7DBD9-23D2-3B48-B3DE-7C9A88A8C807}" type="presParOf" srcId="{414B7C6A-334A-BD48-AEE4-0844481B1B8E}" destId="{2992863D-43E4-4C41-898A-5B88A94F6326}" srcOrd="0" destOrd="0" presId="urn:microsoft.com/office/officeart/2005/8/layout/lProcess2"/>
    <dgm:cxn modelId="{704EF23B-9751-7749-8AF3-AC79CDE3C638}" type="presParOf" srcId="{414B7C6A-334A-BD48-AEE4-0844481B1B8E}" destId="{AF0A8763-1AFD-5444-B6E8-074D7EABB9E9}" srcOrd="1" destOrd="0" presId="urn:microsoft.com/office/officeart/2005/8/layout/lProcess2"/>
    <dgm:cxn modelId="{57D6E3BA-D03A-CF4C-BC58-074D5110E85C}" type="presParOf" srcId="{414B7C6A-334A-BD48-AEE4-0844481B1B8E}" destId="{AC97B7D8-48E4-1249-8586-7037D1F03F7F}" srcOrd="2" destOrd="0" presId="urn:microsoft.com/office/officeart/2005/8/layout/lProcess2"/>
    <dgm:cxn modelId="{39586CF6-DF1D-E141-8E85-E9A818B3CA2C}" type="presParOf" srcId="{AC97B7D8-48E4-1249-8586-7037D1F03F7F}" destId="{DB24D0E1-80DD-8D45-B4D1-D2E7BE990BCC}" srcOrd="0" destOrd="0" presId="urn:microsoft.com/office/officeart/2005/8/layout/lProcess2"/>
    <dgm:cxn modelId="{09BEB3A6-1ECB-F247-883E-128209337CCC}" type="presParOf" srcId="{DB24D0E1-80DD-8D45-B4D1-D2E7BE990BCC}" destId="{9343A76F-0258-B645-B0A7-9B397E311102}" srcOrd="0" destOrd="0" presId="urn:microsoft.com/office/officeart/2005/8/layout/lProcess2"/>
    <dgm:cxn modelId="{7A1F3497-16B7-CF43-A0CD-B114233E1625}" type="presParOf" srcId="{DB24D0E1-80DD-8D45-B4D1-D2E7BE990BCC}" destId="{A8DFB672-176D-7143-9110-1A2A44A7AD1C}" srcOrd="1" destOrd="0" presId="urn:microsoft.com/office/officeart/2005/8/layout/lProcess2"/>
    <dgm:cxn modelId="{5C97C584-85D7-9042-B9D3-D07168D952B9}" type="presParOf" srcId="{DB24D0E1-80DD-8D45-B4D1-D2E7BE990BCC}" destId="{325C8E42-87D7-7544-B4D7-F7755213EB0C}" srcOrd="2" destOrd="0" presId="urn:microsoft.com/office/officeart/2005/8/layout/lProcess2"/>
    <dgm:cxn modelId="{9C271EF5-6751-3041-A7B0-1F5A00F07BE9}" type="presParOf" srcId="{6C882480-EA2A-9843-B1F5-1C6F9CF7036A}" destId="{A72834CB-EFCA-F84F-A4D7-D6451D31C122}" srcOrd="1" destOrd="0" presId="urn:microsoft.com/office/officeart/2005/8/layout/lProcess2"/>
    <dgm:cxn modelId="{AB1BC1CA-F255-D440-B518-B7B3E9EDC326}" type="presParOf" srcId="{6C882480-EA2A-9843-B1F5-1C6F9CF7036A}" destId="{8621AF58-9DFC-FB4D-B044-4D3E44C8C52A}" srcOrd="2" destOrd="0" presId="urn:microsoft.com/office/officeart/2005/8/layout/lProcess2"/>
    <dgm:cxn modelId="{D3ACD3D8-3C6C-3841-9EE6-FDEBF9708006}" type="presParOf" srcId="{8621AF58-9DFC-FB4D-B044-4D3E44C8C52A}" destId="{5CB45680-2B35-3740-BA70-144E41D9C786}" srcOrd="0" destOrd="0" presId="urn:microsoft.com/office/officeart/2005/8/layout/lProcess2"/>
    <dgm:cxn modelId="{02501B17-3472-5A43-B522-493ABFD91E51}" type="presParOf" srcId="{8621AF58-9DFC-FB4D-B044-4D3E44C8C52A}" destId="{E910BB40-E901-0343-BC61-950819A675BB}" srcOrd="1" destOrd="0" presId="urn:microsoft.com/office/officeart/2005/8/layout/lProcess2"/>
    <dgm:cxn modelId="{7CDED69D-A34D-234D-B7BB-943CAE125594}" type="presParOf" srcId="{8621AF58-9DFC-FB4D-B044-4D3E44C8C52A}" destId="{AE9A07D3-80F5-F944-AE5F-5E5904F7C21B}" srcOrd="2" destOrd="0" presId="urn:microsoft.com/office/officeart/2005/8/layout/lProcess2"/>
    <dgm:cxn modelId="{DD158A39-8847-D84F-ADED-FC908D5C20AD}" type="presParOf" srcId="{AE9A07D3-80F5-F944-AE5F-5E5904F7C21B}" destId="{C8552165-9BFD-614C-9928-E10586F300F1}" srcOrd="0" destOrd="0" presId="urn:microsoft.com/office/officeart/2005/8/layout/lProcess2"/>
    <dgm:cxn modelId="{ADABB29F-E3EE-0145-93A4-041BBA683D13}" type="presParOf" srcId="{C8552165-9BFD-614C-9928-E10586F300F1}" destId="{04B42137-92E4-DE4D-B8E4-B8DA019FACF1}" srcOrd="0" destOrd="0" presId="urn:microsoft.com/office/officeart/2005/8/layout/lProcess2"/>
    <dgm:cxn modelId="{EB11980F-07B5-D543-9D73-07098494FCA8}" type="presParOf" srcId="{C8552165-9BFD-614C-9928-E10586F300F1}" destId="{EBCC3E9A-842B-3741-B1AC-7E36E23AC956}" srcOrd="1" destOrd="0" presId="urn:microsoft.com/office/officeart/2005/8/layout/lProcess2"/>
    <dgm:cxn modelId="{9BBBA241-D481-734E-8AB1-0C5826AEA76A}" type="presParOf" srcId="{C8552165-9BFD-614C-9928-E10586F300F1}" destId="{238916D1-A8B8-724E-A86E-C81AA4770BD3}" srcOrd="2" destOrd="0" presId="urn:microsoft.com/office/officeart/2005/8/layout/lProcess2"/>
    <dgm:cxn modelId="{066EA074-6948-EB44-B899-F4B465CDA0D1}" type="presParOf" srcId="{6C882480-EA2A-9843-B1F5-1C6F9CF7036A}" destId="{E67A757E-92AE-A440-84C4-B2DFD5320B71}" srcOrd="3" destOrd="0" presId="urn:microsoft.com/office/officeart/2005/8/layout/lProcess2"/>
    <dgm:cxn modelId="{3B05EBC5-1A62-6B4E-ADE1-890D89944F82}" type="presParOf" srcId="{6C882480-EA2A-9843-B1F5-1C6F9CF7036A}" destId="{6B1299C0-3066-6446-887C-8E6F3A8563CE}" srcOrd="4" destOrd="0" presId="urn:microsoft.com/office/officeart/2005/8/layout/lProcess2"/>
    <dgm:cxn modelId="{D47859C0-0FD1-8A4D-AB05-EF0EF1DABB93}" type="presParOf" srcId="{6B1299C0-3066-6446-887C-8E6F3A8563CE}" destId="{3E3CA0B5-4C65-9246-9858-58D55B327F67}" srcOrd="0" destOrd="0" presId="urn:microsoft.com/office/officeart/2005/8/layout/lProcess2"/>
    <dgm:cxn modelId="{368282A9-705E-7F43-8285-FA840A61A9DE}" type="presParOf" srcId="{6B1299C0-3066-6446-887C-8E6F3A8563CE}" destId="{ADA963DE-130D-5C44-A0BA-D0ECBEA2C3E4}" srcOrd="1" destOrd="0" presId="urn:microsoft.com/office/officeart/2005/8/layout/lProcess2"/>
    <dgm:cxn modelId="{131C8A9F-10B6-5E4F-A349-F98335F165EE}" type="presParOf" srcId="{6B1299C0-3066-6446-887C-8E6F3A8563CE}" destId="{25A07D8B-D31F-4744-AAB0-F41971AEA287}" srcOrd="2" destOrd="0" presId="urn:microsoft.com/office/officeart/2005/8/layout/lProcess2"/>
    <dgm:cxn modelId="{D5EF272F-FCA3-9948-9EAC-6DDF9384A87A}" type="presParOf" srcId="{25A07D8B-D31F-4744-AAB0-F41971AEA287}" destId="{A1EACD6B-8D80-D647-BB4F-30D80F9C2047}" srcOrd="0" destOrd="0" presId="urn:microsoft.com/office/officeart/2005/8/layout/lProcess2"/>
    <dgm:cxn modelId="{10D48388-3954-444B-822C-8B9390E70476}" type="presParOf" srcId="{A1EACD6B-8D80-D647-BB4F-30D80F9C2047}" destId="{06108F43-879A-1E45-82DD-5874F2C25C6E}" srcOrd="0" destOrd="0" presId="urn:microsoft.com/office/officeart/2005/8/layout/lProcess2"/>
    <dgm:cxn modelId="{6E745911-D968-9345-8338-A62C558180A4}" type="presParOf" srcId="{A1EACD6B-8D80-D647-BB4F-30D80F9C2047}" destId="{A3C82FC0-6F61-4649-ABC3-48E1685DC1A0}" srcOrd="1" destOrd="0" presId="urn:microsoft.com/office/officeart/2005/8/layout/lProcess2"/>
    <dgm:cxn modelId="{3432C655-2C46-9741-AB07-D75C17B15288}" type="presParOf" srcId="{A1EACD6B-8D80-D647-BB4F-30D80F9C2047}" destId="{00B91D09-6F6D-4840-A226-A17EDFBB5F49}" srcOrd="2" destOrd="0" presId="urn:microsoft.com/office/officeart/2005/8/layout/lProcess2"/>
    <dgm:cxn modelId="{D2CA887C-76D1-4843-A487-8337A940FCF2}" type="presParOf" srcId="{A1EACD6B-8D80-D647-BB4F-30D80F9C2047}" destId="{47F48C79-B9A6-B34D-A836-525A12FF3E18}" srcOrd="3" destOrd="0" presId="urn:microsoft.com/office/officeart/2005/8/layout/lProcess2"/>
    <dgm:cxn modelId="{2688E6E7-3DC2-7442-B651-CD29DBC66FF4}" type="presParOf" srcId="{A1EACD6B-8D80-D647-BB4F-30D80F9C2047}" destId="{B4F83F48-BA0C-9642-8D88-6275DDDC7D72}"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F768D-DF83-4ADB-B7B0-F2CF95BA7168}">
      <dsp:nvSpPr>
        <dsp:cNvPr id="0" name=""/>
        <dsp:cNvSpPr/>
      </dsp:nvSpPr>
      <dsp:spPr>
        <a:xfrm rot="5400000">
          <a:off x="5102571" y="-1928982"/>
          <a:ext cx="1205893" cy="536989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Any combination of facilities, equipment, instrumentation, or computational hardware or software, and the necessary human capital in support of the same. </a:t>
          </a:r>
        </a:p>
      </dsp:txBody>
      <dsp:txXfrm rot="-5400000">
        <a:off x="3020569" y="211887"/>
        <a:ext cx="5311032" cy="1088159"/>
      </dsp:txXfrm>
    </dsp:sp>
    <dsp:sp modelId="{81EFBE61-9FB9-4C57-A2D4-FE5E2C5DFD31}">
      <dsp:nvSpPr>
        <dsp:cNvPr id="0" name=""/>
        <dsp:cNvSpPr/>
      </dsp:nvSpPr>
      <dsp:spPr>
        <a:xfrm>
          <a:off x="0" y="2283"/>
          <a:ext cx="3020568" cy="15073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Research Infrastructure (RI) NSF definition </a:t>
          </a:r>
        </a:p>
      </dsp:txBody>
      <dsp:txXfrm>
        <a:off x="73584" y="75867"/>
        <a:ext cx="2873400" cy="1360199"/>
      </dsp:txXfrm>
    </dsp:sp>
    <dsp:sp modelId="{4B031317-DB3E-47D0-BF55-18F05FFDFA4D}">
      <dsp:nvSpPr>
        <dsp:cNvPr id="0" name=""/>
        <dsp:cNvSpPr/>
      </dsp:nvSpPr>
      <dsp:spPr>
        <a:xfrm rot="5400000">
          <a:off x="5102571" y="-346246"/>
          <a:ext cx="1205893" cy="536989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Implementation projects that may include any combination of equipment, instrumentation, cyberinfrastructure, broadly used large-scale datasets, and the commissioning and/or personnel needed to successfully complete the project,</a:t>
          </a:r>
        </a:p>
        <a:p>
          <a:pPr marL="114300" lvl="1" indent="-114300" algn="l" defTabSz="622300">
            <a:lnSpc>
              <a:spcPct val="90000"/>
            </a:lnSpc>
            <a:spcBef>
              <a:spcPct val="0"/>
            </a:spcBef>
            <a:spcAft>
              <a:spcPct val="15000"/>
            </a:spcAft>
            <a:buChar char="•"/>
          </a:pPr>
          <a:r>
            <a:rPr lang="en-US" sz="1400" kern="1200" dirty="0"/>
            <a:t>Design efforts intended to lead to eventual implementation of a mid-scale class project. </a:t>
          </a:r>
        </a:p>
      </dsp:txBody>
      <dsp:txXfrm rot="-5400000">
        <a:off x="3020569" y="1794623"/>
        <a:ext cx="5311032" cy="1088159"/>
      </dsp:txXfrm>
    </dsp:sp>
    <dsp:sp modelId="{6C947AEE-C528-446F-A666-78F34D524373}">
      <dsp:nvSpPr>
        <dsp:cNvPr id="0" name=""/>
        <dsp:cNvSpPr/>
      </dsp:nvSpPr>
      <dsp:spPr>
        <a:xfrm>
          <a:off x="0" y="1585019"/>
          <a:ext cx="3020568" cy="15073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Mid-scale RI-1: examples  </a:t>
          </a:r>
        </a:p>
      </dsp:txBody>
      <dsp:txXfrm>
        <a:off x="73584" y="1658603"/>
        <a:ext cx="2873400" cy="1360199"/>
      </dsp:txXfrm>
    </dsp:sp>
    <dsp:sp modelId="{AA260A26-7A16-49E1-8E44-3C6052619C9E}">
      <dsp:nvSpPr>
        <dsp:cNvPr id="0" name=""/>
        <dsp:cNvSpPr/>
      </dsp:nvSpPr>
      <dsp:spPr>
        <a:xfrm rot="5400000">
          <a:off x="5102571" y="1236488"/>
          <a:ext cx="1205893" cy="536989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Implementation projects only</a:t>
          </a:r>
        </a:p>
      </dsp:txBody>
      <dsp:txXfrm rot="-5400000">
        <a:off x="3020569" y="3377358"/>
        <a:ext cx="5311032" cy="1088159"/>
      </dsp:txXfrm>
    </dsp:sp>
    <dsp:sp modelId="{49A3962D-01EE-4BE0-9DFC-45433253F747}">
      <dsp:nvSpPr>
        <dsp:cNvPr id="0" name=""/>
        <dsp:cNvSpPr/>
      </dsp:nvSpPr>
      <dsp:spPr>
        <a:xfrm>
          <a:off x="0" y="3167754"/>
          <a:ext cx="3020568" cy="15073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Mid-scale RI-2: examples  </a:t>
          </a:r>
        </a:p>
      </dsp:txBody>
      <dsp:txXfrm>
        <a:off x="73584" y="3241338"/>
        <a:ext cx="2873400" cy="1360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68CD4-848D-4510-9D91-8797535DDC2D}">
      <dsp:nvSpPr>
        <dsp:cNvPr id="0" name=""/>
        <dsp:cNvSpPr/>
      </dsp:nvSpPr>
      <dsp:spPr>
        <a:xfrm>
          <a:off x="3492217" y="246"/>
          <a:ext cx="5238325" cy="96293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845" tIns="29845" rIns="29845" bIns="29845" numCol="1" spcCol="1270" anchor="t" anchorCtr="0">
          <a:noAutofit/>
        </a:bodyPr>
        <a:lstStyle/>
        <a:p>
          <a:pPr marL="285750" lvl="1" indent="-285750" algn="l" defTabSz="2089150">
            <a:lnSpc>
              <a:spcPct val="90000"/>
            </a:lnSpc>
            <a:spcBef>
              <a:spcPct val="0"/>
            </a:spcBef>
            <a:spcAft>
              <a:spcPct val="15000"/>
            </a:spcAft>
            <a:buChar char="•"/>
          </a:pPr>
          <a:r>
            <a:rPr lang="en-US" sz="4700" i="1" kern="1200" dirty="0"/>
            <a:t>January 05, 2023</a:t>
          </a:r>
          <a:endParaRPr lang="en-US" sz="4700" kern="1200" dirty="0"/>
        </a:p>
      </dsp:txBody>
      <dsp:txXfrm>
        <a:off x="3492217" y="120613"/>
        <a:ext cx="4877224" cy="722202"/>
      </dsp:txXfrm>
    </dsp:sp>
    <dsp:sp modelId="{DDFCB1CB-764F-4505-A0FE-4629E2DF920C}">
      <dsp:nvSpPr>
        <dsp:cNvPr id="0" name=""/>
        <dsp:cNvSpPr/>
      </dsp:nvSpPr>
      <dsp:spPr>
        <a:xfrm>
          <a:off x="0" y="246"/>
          <a:ext cx="3492217" cy="9629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Preliminary Proposal  </a:t>
          </a:r>
          <a:r>
            <a:rPr lang="en-US" sz="2700" b="1" i="1" kern="1200" dirty="0"/>
            <a:t>(Required)</a:t>
          </a:r>
          <a:r>
            <a:rPr lang="en-US" sz="2700" kern="1200" dirty="0"/>
            <a:t> </a:t>
          </a:r>
        </a:p>
      </dsp:txBody>
      <dsp:txXfrm>
        <a:off x="47007" y="47253"/>
        <a:ext cx="3398203" cy="868922"/>
      </dsp:txXfrm>
    </dsp:sp>
    <dsp:sp modelId="{254C29F6-A17D-4ADB-BCB2-B788B66670DB}">
      <dsp:nvSpPr>
        <dsp:cNvPr id="0" name=""/>
        <dsp:cNvSpPr/>
      </dsp:nvSpPr>
      <dsp:spPr>
        <a:xfrm>
          <a:off x="3492217" y="1059477"/>
          <a:ext cx="5238325" cy="96293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845" tIns="29845" rIns="29845" bIns="29845" numCol="1" spcCol="1270" anchor="t" anchorCtr="0">
          <a:noAutofit/>
        </a:bodyPr>
        <a:lstStyle/>
        <a:p>
          <a:pPr marL="285750" lvl="1" indent="-285750" algn="l" defTabSz="2089150">
            <a:lnSpc>
              <a:spcPct val="90000"/>
            </a:lnSpc>
            <a:spcBef>
              <a:spcPct val="0"/>
            </a:spcBef>
            <a:spcAft>
              <a:spcPct val="15000"/>
            </a:spcAft>
            <a:buChar char="•"/>
          </a:pPr>
          <a:r>
            <a:rPr lang="en-US" sz="4700" i="1" kern="1200" dirty="0"/>
            <a:t>May 05, 2023 </a:t>
          </a:r>
          <a:endParaRPr lang="en-US" sz="4700" kern="1200" dirty="0"/>
        </a:p>
      </dsp:txBody>
      <dsp:txXfrm>
        <a:off x="3492217" y="1179844"/>
        <a:ext cx="4877224" cy="722202"/>
      </dsp:txXfrm>
    </dsp:sp>
    <dsp:sp modelId="{46708091-0AE1-436C-A1F3-B4A33F940478}">
      <dsp:nvSpPr>
        <dsp:cNvPr id="0" name=""/>
        <dsp:cNvSpPr/>
      </dsp:nvSpPr>
      <dsp:spPr>
        <a:xfrm>
          <a:off x="0" y="1059477"/>
          <a:ext cx="3492217" cy="9629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Full Proposal Deadline</a:t>
          </a:r>
          <a:r>
            <a:rPr lang="en-US" sz="2700" kern="1200" dirty="0"/>
            <a:t> </a:t>
          </a:r>
          <a:r>
            <a:rPr lang="en-US" sz="2700" b="1" i="1" kern="1200" dirty="0"/>
            <a:t>(By Invitation Only)</a:t>
          </a:r>
          <a:endParaRPr lang="en-US" sz="2700" kern="1200" dirty="0"/>
        </a:p>
      </dsp:txBody>
      <dsp:txXfrm>
        <a:off x="47007" y="1106484"/>
        <a:ext cx="3398203" cy="8689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B0A31-7A06-49D9-8B7C-20D725BD65FA}">
      <dsp:nvSpPr>
        <dsp:cNvPr id="0" name=""/>
        <dsp:cNvSpPr/>
      </dsp:nvSpPr>
      <dsp:spPr>
        <a:xfrm rot="16200000">
          <a:off x="-1378733" y="1380155"/>
          <a:ext cx="4154984" cy="1394673"/>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b="1" kern="1200" dirty="0"/>
            <a:t>Emphasize </a:t>
          </a:r>
          <a:r>
            <a:rPr lang="en-US" sz="1400" kern="1200" dirty="0"/>
            <a:t>strong scientific merit. </a:t>
          </a:r>
        </a:p>
      </dsp:txBody>
      <dsp:txXfrm rot="5400000">
        <a:off x="1422" y="830997"/>
        <a:ext cx="1394673" cy="2492990"/>
      </dsp:txXfrm>
    </dsp:sp>
    <dsp:sp modelId="{37FAFE69-C238-4FA9-A01D-2F7CACDE6542}">
      <dsp:nvSpPr>
        <dsp:cNvPr id="0" name=""/>
        <dsp:cNvSpPr/>
      </dsp:nvSpPr>
      <dsp:spPr>
        <a:xfrm rot="16200000">
          <a:off x="120540" y="1380155"/>
          <a:ext cx="4154984" cy="1394673"/>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b="1" i="1" kern="1200" dirty="0"/>
            <a:t>Fill</a:t>
          </a:r>
          <a:r>
            <a:rPr lang="en-US" sz="1800" i="1" kern="1200" dirty="0"/>
            <a:t> </a:t>
          </a:r>
          <a:r>
            <a:rPr lang="en-US" sz="1400" i="1" kern="1200" dirty="0"/>
            <a:t>a research community-defined scientific need or enable a </a:t>
          </a:r>
          <a:r>
            <a:rPr lang="en-US" sz="1400" b="1" i="1" kern="1200" dirty="0"/>
            <a:t>national research priority</a:t>
          </a:r>
          <a:r>
            <a:rPr lang="en-US" sz="1400" i="1" kern="1200" dirty="0"/>
            <a:t> to be met. </a:t>
          </a:r>
          <a:endParaRPr lang="en-US" sz="1400" kern="1200" dirty="0"/>
        </a:p>
      </dsp:txBody>
      <dsp:txXfrm rot="5400000">
        <a:off x="1500695" y="830997"/>
        <a:ext cx="1394673" cy="2492990"/>
      </dsp:txXfrm>
    </dsp:sp>
    <dsp:sp modelId="{B0B8530A-B6B9-4708-8CFD-258136683FD0}">
      <dsp:nvSpPr>
        <dsp:cNvPr id="0" name=""/>
        <dsp:cNvSpPr/>
      </dsp:nvSpPr>
      <dsp:spPr>
        <a:xfrm rot="16200000">
          <a:off x="1619814" y="1380155"/>
          <a:ext cx="4154984" cy="1394673"/>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b="1" kern="1200" dirty="0"/>
            <a:t>Enable</a:t>
          </a:r>
          <a:r>
            <a:rPr lang="en-US" sz="1400" kern="1200" dirty="0"/>
            <a:t> US researchers to remain competitive in a global research environment. </a:t>
          </a:r>
        </a:p>
      </dsp:txBody>
      <dsp:txXfrm rot="5400000">
        <a:off x="2999969" y="830997"/>
        <a:ext cx="1394673" cy="2492990"/>
      </dsp:txXfrm>
    </dsp:sp>
    <dsp:sp modelId="{C9454D70-AA13-4B98-A875-F37526D4E620}">
      <dsp:nvSpPr>
        <dsp:cNvPr id="0" name=""/>
        <dsp:cNvSpPr/>
      </dsp:nvSpPr>
      <dsp:spPr>
        <a:xfrm rot="16200000">
          <a:off x="3119088" y="1380155"/>
          <a:ext cx="4154984" cy="1394673"/>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b="1" kern="1200" dirty="0"/>
            <a:t>Involve</a:t>
          </a:r>
          <a:r>
            <a:rPr lang="en-US" sz="1400" kern="1200" dirty="0"/>
            <a:t> the training of a diverse workforce engaged in the design and implementation of STEM infrastructure.</a:t>
          </a:r>
        </a:p>
      </dsp:txBody>
      <dsp:txXfrm rot="5400000">
        <a:off x="4499243" y="830997"/>
        <a:ext cx="1394673" cy="24929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F4C32-5474-4D49-BE4A-3F0370A58F70}">
      <dsp:nvSpPr>
        <dsp:cNvPr id="0" name=""/>
        <dsp:cNvSpPr/>
      </dsp:nvSpPr>
      <dsp:spPr>
        <a:xfrm>
          <a:off x="59120" y="0"/>
          <a:ext cx="3651330" cy="140719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Implementation Projects </a:t>
          </a:r>
        </a:p>
        <a:p>
          <a:pPr marL="0" lvl="0" indent="0" algn="ctr" defTabSz="1066800">
            <a:lnSpc>
              <a:spcPct val="90000"/>
            </a:lnSpc>
            <a:spcBef>
              <a:spcPct val="0"/>
            </a:spcBef>
            <a:spcAft>
              <a:spcPct val="35000"/>
            </a:spcAft>
            <a:buNone/>
          </a:pPr>
          <a:r>
            <a:rPr lang="en-US" sz="2400" b="1" i="1" kern="1200" dirty="0">
              <a:solidFill>
                <a:schemeClr val="tx1"/>
              </a:solidFill>
            </a:rPr>
            <a:t>$4M≦ Project Cost &lt; $20M</a:t>
          </a:r>
          <a:endParaRPr lang="en-US" sz="2400" kern="1200" dirty="0"/>
        </a:p>
      </dsp:txBody>
      <dsp:txXfrm>
        <a:off x="100335" y="41215"/>
        <a:ext cx="3568900" cy="1324766"/>
      </dsp:txXfrm>
    </dsp:sp>
    <dsp:sp modelId="{BCFF555E-6D48-4A9D-ACE5-1B11FE59929A}">
      <dsp:nvSpPr>
        <dsp:cNvPr id="0" name=""/>
        <dsp:cNvSpPr/>
      </dsp:nvSpPr>
      <dsp:spPr>
        <a:xfrm>
          <a:off x="620521" y="1565645"/>
          <a:ext cx="3067881" cy="140719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e.g., Acquisition, Assembly, Construction and Commissioning</a:t>
          </a:r>
        </a:p>
      </dsp:txBody>
      <dsp:txXfrm>
        <a:off x="661736" y="1606860"/>
        <a:ext cx="2985451" cy="1324766"/>
      </dsp:txXfrm>
    </dsp:sp>
    <dsp:sp modelId="{1A3A0557-A385-4C14-BB1B-ECA9D7DE291F}">
      <dsp:nvSpPr>
        <dsp:cNvPr id="0" name=""/>
        <dsp:cNvSpPr/>
      </dsp:nvSpPr>
      <dsp:spPr>
        <a:xfrm>
          <a:off x="5423" y="3127940"/>
          <a:ext cx="2104837" cy="140719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Enable well-defined, limited-term research experiments with broad community buy-in and shared data resources and/or </a:t>
          </a:r>
        </a:p>
      </dsp:txBody>
      <dsp:txXfrm>
        <a:off x="46638" y="3169155"/>
        <a:ext cx="2022407" cy="1324766"/>
      </dsp:txXfrm>
    </dsp:sp>
    <dsp:sp modelId="{12699EBD-4837-4DCB-9636-850D558AA43E}">
      <dsp:nvSpPr>
        <dsp:cNvPr id="0" name=""/>
        <dsp:cNvSpPr/>
      </dsp:nvSpPr>
      <dsp:spPr>
        <a:xfrm>
          <a:off x="2198663" y="3127940"/>
          <a:ext cx="2104837" cy="140719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Shared-use, mid-scale infrastructure for broad community use.</a:t>
          </a:r>
        </a:p>
      </dsp:txBody>
      <dsp:txXfrm>
        <a:off x="2239878" y="3169155"/>
        <a:ext cx="2022407" cy="1324766"/>
      </dsp:txXfrm>
    </dsp:sp>
    <dsp:sp modelId="{C12FB634-E197-48BE-81FD-A8756B14209C}">
      <dsp:nvSpPr>
        <dsp:cNvPr id="0" name=""/>
        <dsp:cNvSpPr/>
      </dsp:nvSpPr>
      <dsp:spPr>
        <a:xfrm>
          <a:off x="4657459" y="3349"/>
          <a:ext cx="4269679" cy="140719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Design Projects </a:t>
          </a:r>
        </a:p>
        <a:p>
          <a:pPr marL="0" lvl="0" indent="0" algn="ctr" defTabSz="1066800">
            <a:lnSpc>
              <a:spcPct val="90000"/>
            </a:lnSpc>
            <a:spcBef>
              <a:spcPct val="0"/>
            </a:spcBef>
            <a:spcAft>
              <a:spcPct val="35000"/>
            </a:spcAft>
            <a:buNone/>
          </a:pPr>
          <a:r>
            <a:rPr lang="en-US" sz="2400" b="1" i="1" kern="1200" dirty="0">
              <a:solidFill>
                <a:schemeClr val="tx1"/>
              </a:solidFill>
            </a:rPr>
            <a:t>$600K ≦  Project Cost &lt; $20M</a:t>
          </a:r>
          <a:endParaRPr lang="en-US" sz="2400" kern="1200" dirty="0"/>
        </a:p>
      </dsp:txBody>
      <dsp:txXfrm>
        <a:off x="4698674" y="44564"/>
        <a:ext cx="4187249" cy="1324766"/>
      </dsp:txXfrm>
    </dsp:sp>
    <dsp:sp modelId="{B2214986-3DE2-4D0B-B8BA-B270E31562DE}">
      <dsp:nvSpPr>
        <dsp:cNvPr id="0" name=""/>
        <dsp:cNvSpPr/>
      </dsp:nvSpPr>
      <dsp:spPr>
        <a:xfrm>
          <a:off x="5256851" y="1565645"/>
          <a:ext cx="3070894" cy="140719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May cover activities that lead to preparation for implementation of a future mid-scale class project. </a:t>
          </a:r>
        </a:p>
      </dsp:txBody>
      <dsp:txXfrm>
        <a:off x="5298066" y="1606860"/>
        <a:ext cx="2988464" cy="13247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2863D-43E4-4C41-898A-5B88A94F6326}">
      <dsp:nvSpPr>
        <dsp:cNvPr id="0" name=""/>
        <dsp:cNvSpPr/>
      </dsp:nvSpPr>
      <dsp:spPr>
        <a:xfrm>
          <a:off x="1374" y="0"/>
          <a:ext cx="3573788" cy="421930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Post-Moore</a:t>
          </a:r>
        </a:p>
      </dsp:txBody>
      <dsp:txXfrm>
        <a:off x="1374" y="0"/>
        <a:ext cx="3573788" cy="1265790"/>
      </dsp:txXfrm>
    </dsp:sp>
    <dsp:sp modelId="{9343A76F-0258-B645-B0A7-9B397E311102}">
      <dsp:nvSpPr>
        <dsp:cNvPr id="0" name=""/>
        <dsp:cNvSpPr/>
      </dsp:nvSpPr>
      <dsp:spPr>
        <a:xfrm>
          <a:off x="358753" y="1267027"/>
          <a:ext cx="2859030" cy="1272177"/>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Semiconductor Fab Facility Access</a:t>
          </a:r>
        </a:p>
      </dsp:txBody>
      <dsp:txXfrm>
        <a:off x="396014" y="1304288"/>
        <a:ext cx="2784508" cy="1197655"/>
      </dsp:txXfrm>
    </dsp:sp>
    <dsp:sp modelId="{325C8E42-87D7-7544-B4D7-F7755213EB0C}">
      <dsp:nvSpPr>
        <dsp:cNvPr id="0" name=""/>
        <dsp:cNvSpPr/>
      </dsp:nvSpPr>
      <dsp:spPr>
        <a:xfrm>
          <a:off x="358753" y="2734924"/>
          <a:ext cx="2859030" cy="1272177"/>
        </a:xfrm>
        <a:prstGeom prst="roundRect">
          <a:avLst>
            <a:gd name="adj" fmla="val 10000"/>
          </a:avLst>
        </a:prstGeom>
        <a:solidFill>
          <a:schemeClr val="accent5">
            <a:hueOff val="633689"/>
            <a:satOff val="-11501"/>
            <a:lumOff val="98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Access to Quantum Computing Prototype Platforms</a:t>
          </a:r>
        </a:p>
      </dsp:txBody>
      <dsp:txXfrm>
        <a:off x="396014" y="2772185"/>
        <a:ext cx="2784508" cy="1197655"/>
      </dsp:txXfrm>
    </dsp:sp>
    <dsp:sp modelId="{5CB45680-2B35-3740-BA70-144E41D9C786}">
      <dsp:nvSpPr>
        <dsp:cNvPr id="0" name=""/>
        <dsp:cNvSpPr/>
      </dsp:nvSpPr>
      <dsp:spPr>
        <a:xfrm>
          <a:off x="3843197" y="0"/>
          <a:ext cx="3573788" cy="421930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AI </a:t>
          </a:r>
        </a:p>
      </dsp:txBody>
      <dsp:txXfrm>
        <a:off x="3843197" y="0"/>
        <a:ext cx="3573788" cy="1265790"/>
      </dsp:txXfrm>
    </dsp:sp>
    <dsp:sp modelId="{04B42137-92E4-DE4D-B8E4-B8DA019FACF1}">
      <dsp:nvSpPr>
        <dsp:cNvPr id="0" name=""/>
        <dsp:cNvSpPr/>
      </dsp:nvSpPr>
      <dsp:spPr>
        <a:xfrm>
          <a:off x="4200576" y="1267027"/>
          <a:ext cx="2859030" cy="1272177"/>
        </a:xfrm>
        <a:prstGeom prst="roundRect">
          <a:avLst>
            <a:gd name="adj" fmla="val 10000"/>
          </a:avLst>
        </a:prstGeom>
        <a:solidFill>
          <a:schemeClr val="accent5">
            <a:hueOff val="1267378"/>
            <a:satOff val="-23003"/>
            <a:lumOff val="19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Access to lots of compute cycles, often specialized to particular modeling or training needs</a:t>
          </a:r>
        </a:p>
      </dsp:txBody>
      <dsp:txXfrm>
        <a:off x="4237837" y="1304288"/>
        <a:ext cx="2784508" cy="1197655"/>
      </dsp:txXfrm>
    </dsp:sp>
    <dsp:sp modelId="{238916D1-A8B8-724E-A86E-C81AA4770BD3}">
      <dsp:nvSpPr>
        <dsp:cNvPr id="0" name=""/>
        <dsp:cNvSpPr/>
      </dsp:nvSpPr>
      <dsp:spPr>
        <a:xfrm>
          <a:off x="4200576" y="2734924"/>
          <a:ext cx="2859030" cy="1272177"/>
        </a:xfrm>
        <a:prstGeom prst="roundRect">
          <a:avLst>
            <a:gd name="adj" fmla="val 10000"/>
          </a:avLst>
        </a:prstGeom>
        <a:solidFill>
          <a:schemeClr val="accent5">
            <a:hueOff val="1901066"/>
            <a:satOff val="-34504"/>
            <a:lumOff val="29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Access to data repositories at-scale</a:t>
          </a:r>
        </a:p>
      </dsp:txBody>
      <dsp:txXfrm>
        <a:off x="4237837" y="2772185"/>
        <a:ext cx="2784508" cy="1197655"/>
      </dsp:txXfrm>
    </dsp:sp>
    <dsp:sp modelId="{3E3CA0B5-4C65-9246-9858-58D55B327F67}">
      <dsp:nvSpPr>
        <dsp:cNvPr id="0" name=""/>
        <dsp:cNvSpPr/>
      </dsp:nvSpPr>
      <dsp:spPr>
        <a:xfrm>
          <a:off x="7685019" y="0"/>
          <a:ext cx="3573788" cy="421930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Designing Beneficial Sociotechnical Systems</a:t>
          </a:r>
        </a:p>
      </dsp:txBody>
      <dsp:txXfrm>
        <a:off x="7685019" y="0"/>
        <a:ext cx="3573788" cy="1265790"/>
      </dsp:txXfrm>
    </dsp:sp>
    <dsp:sp modelId="{06108F43-879A-1E45-82DD-5874F2C25C6E}">
      <dsp:nvSpPr>
        <dsp:cNvPr id="0" name=""/>
        <dsp:cNvSpPr/>
      </dsp:nvSpPr>
      <dsp:spPr>
        <a:xfrm>
          <a:off x="8042398" y="1266151"/>
          <a:ext cx="2859030" cy="828924"/>
        </a:xfrm>
        <a:prstGeom prst="roundRect">
          <a:avLst>
            <a:gd name="adj" fmla="val 10000"/>
          </a:avLst>
        </a:prstGeom>
        <a:solidFill>
          <a:schemeClr val="accent5">
            <a:hueOff val="2534755"/>
            <a:satOff val="-46005"/>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Connectivity: Access to forward-looking testbeds</a:t>
          </a:r>
        </a:p>
      </dsp:txBody>
      <dsp:txXfrm>
        <a:off x="8066676" y="1290429"/>
        <a:ext cx="2810474" cy="780368"/>
      </dsp:txXfrm>
    </dsp:sp>
    <dsp:sp modelId="{00B91D09-6F6D-4840-A226-A17EDFBB5F49}">
      <dsp:nvSpPr>
        <dsp:cNvPr id="0" name=""/>
        <dsp:cNvSpPr/>
      </dsp:nvSpPr>
      <dsp:spPr>
        <a:xfrm>
          <a:off x="8042398" y="2222602"/>
          <a:ext cx="2859030" cy="828924"/>
        </a:xfrm>
        <a:prstGeom prst="roundRect">
          <a:avLst>
            <a:gd name="adj" fmla="val 10000"/>
          </a:avLst>
        </a:prstGeom>
        <a:solidFill>
          <a:schemeClr val="accent5">
            <a:hueOff val="3168444"/>
            <a:satOff val="-57507"/>
            <a:lumOff val="490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Smart X: Sensor platforms and data to gather information from users and the environment</a:t>
          </a:r>
        </a:p>
      </dsp:txBody>
      <dsp:txXfrm>
        <a:off x="8066676" y="2246880"/>
        <a:ext cx="2810474" cy="780368"/>
      </dsp:txXfrm>
    </dsp:sp>
    <dsp:sp modelId="{B4F83F48-BA0C-9642-8D88-6275DDDC7D72}">
      <dsp:nvSpPr>
        <dsp:cNvPr id="0" name=""/>
        <dsp:cNvSpPr/>
      </dsp:nvSpPr>
      <dsp:spPr>
        <a:xfrm>
          <a:off x="8042398" y="3179053"/>
          <a:ext cx="2859030" cy="828924"/>
        </a:xfrm>
        <a:prstGeom prst="roundRect">
          <a:avLst>
            <a:gd name="adj" fmla="val 10000"/>
          </a:avLst>
        </a:prstGeom>
        <a:solidFill>
          <a:schemeClr val="accent5">
            <a:hueOff val="3802133"/>
            <a:satOff val="-69008"/>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Edge-to-Cloud: Ability to richly interconnect resources in large-scale </a:t>
          </a:r>
          <a:r>
            <a:rPr lang="en-US" sz="1600" kern="1200" err="1"/>
            <a:t>protootyping</a:t>
          </a:r>
          <a:endParaRPr lang="en-US" sz="1600" kern="1200"/>
        </a:p>
      </dsp:txBody>
      <dsp:txXfrm>
        <a:off x="8066676" y="3203331"/>
        <a:ext cx="2810474" cy="78036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8BD27-E388-FD42-84CC-989328AB8A6E}" type="datetimeFigureOut">
              <a:rPr lang="en-US" smtClean="0"/>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05D076-DFB8-9844-A40D-41010659C1D2}" type="slidenum">
              <a:rPr lang="en-US" smtClean="0"/>
              <a:t>‹#›</a:t>
            </a:fld>
            <a:endParaRPr lang="en-US"/>
          </a:p>
        </p:txBody>
      </p:sp>
    </p:spTree>
    <p:extLst>
      <p:ext uri="{BB962C8B-B14F-4D97-AF65-F5344CB8AC3E}">
        <p14:creationId xmlns:p14="http://schemas.microsoft.com/office/powerpoint/2010/main" val="342142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1561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12</a:t>
            </a:fld>
            <a:endParaRPr lang="en-US"/>
          </a:p>
        </p:txBody>
      </p:sp>
    </p:spTree>
    <p:extLst>
      <p:ext uri="{BB962C8B-B14F-4D97-AF65-F5344CB8AC3E}">
        <p14:creationId xmlns:p14="http://schemas.microsoft.com/office/powerpoint/2010/main" val="2930732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13</a:t>
            </a:fld>
            <a:endParaRPr lang="en-US"/>
          </a:p>
        </p:txBody>
      </p:sp>
    </p:spTree>
    <p:extLst>
      <p:ext uri="{BB962C8B-B14F-4D97-AF65-F5344CB8AC3E}">
        <p14:creationId xmlns:p14="http://schemas.microsoft.com/office/powerpoint/2010/main" val="674385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14</a:t>
            </a:fld>
            <a:endParaRPr lang="en-US"/>
          </a:p>
        </p:txBody>
      </p:sp>
    </p:spTree>
    <p:extLst>
      <p:ext uri="{BB962C8B-B14F-4D97-AF65-F5344CB8AC3E}">
        <p14:creationId xmlns:p14="http://schemas.microsoft.com/office/powerpoint/2010/main" val="1031810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16</a:t>
            </a:fld>
            <a:endParaRPr lang="en-US"/>
          </a:p>
        </p:txBody>
      </p:sp>
    </p:spTree>
    <p:extLst>
      <p:ext uri="{BB962C8B-B14F-4D97-AF65-F5344CB8AC3E}">
        <p14:creationId xmlns:p14="http://schemas.microsoft.com/office/powerpoint/2010/main" val="456023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17</a:t>
            </a:fld>
            <a:endParaRPr lang="en-US"/>
          </a:p>
        </p:txBody>
      </p:sp>
    </p:spTree>
    <p:extLst>
      <p:ext uri="{BB962C8B-B14F-4D97-AF65-F5344CB8AC3E}">
        <p14:creationId xmlns:p14="http://schemas.microsoft.com/office/powerpoint/2010/main" val="2099238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18</a:t>
            </a:fld>
            <a:endParaRPr lang="en-US"/>
          </a:p>
        </p:txBody>
      </p:sp>
    </p:spTree>
    <p:extLst>
      <p:ext uri="{BB962C8B-B14F-4D97-AF65-F5344CB8AC3E}">
        <p14:creationId xmlns:p14="http://schemas.microsoft.com/office/powerpoint/2010/main" val="2558196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22</a:t>
            </a:fld>
            <a:endParaRPr lang="en-US"/>
          </a:p>
        </p:txBody>
      </p:sp>
    </p:spTree>
    <p:extLst>
      <p:ext uri="{BB962C8B-B14F-4D97-AF65-F5344CB8AC3E}">
        <p14:creationId xmlns:p14="http://schemas.microsoft.com/office/powerpoint/2010/main" val="2461461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05D076-DFB8-9844-A40D-41010659C1D2}" type="slidenum">
              <a:rPr lang="en-US" smtClean="0"/>
              <a:t>29</a:t>
            </a:fld>
            <a:endParaRPr lang="en-US"/>
          </a:p>
        </p:txBody>
      </p:sp>
    </p:spTree>
    <p:extLst>
      <p:ext uri="{BB962C8B-B14F-4D97-AF65-F5344CB8AC3E}">
        <p14:creationId xmlns:p14="http://schemas.microsoft.com/office/powerpoint/2010/main" val="3503231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30</a:t>
            </a:fld>
            <a:endParaRPr lang="en-US"/>
          </a:p>
        </p:txBody>
      </p:sp>
    </p:spTree>
    <p:extLst>
      <p:ext uri="{BB962C8B-B14F-4D97-AF65-F5344CB8AC3E}">
        <p14:creationId xmlns:p14="http://schemas.microsoft.com/office/powerpoint/2010/main" val="2467969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31</a:t>
            </a:fld>
            <a:endParaRPr lang="en-US"/>
          </a:p>
        </p:txBody>
      </p:sp>
    </p:spTree>
    <p:extLst>
      <p:ext uri="{BB962C8B-B14F-4D97-AF65-F5344CB8AC3E}">
        <p14:creationId xmlns:p14="http://schemas.microsoft.com/office/powerpoint/2010/main" val="2447083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05D076-DFB8-9844-A40D-41010659C1D2}" type="slidenum">
              <a:rPr lang="en-US" smtClean="0"/>
              <a:t>2</a:t>
            </a:fld>
            <a:endParaRPr lang="en-US"/>
          </a:p>
        </p:txBody>
      </p:sp>
    </p:spTree>
    <p:extLst>
      <p:ext uri="{BB962C8B-B14F-4D97-AF65-F5344CB8AC3E}">
        <p14:creationId xmlns:p14="http://schemas.microsoft.com/office/powerpoint/2010/main" val="3418044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32</a:t>
            </a:fld>
            <a:endParaRPr lang="en-US"/>
          </a:p>
        </p:txBody>
      </p:sp>
    </p:spTree>
    <p:extLst>
      <p:ext uri="{BB962C8B-B14F-4D97-AF65-F5344CB8AC3E}">
        <p14:creationId xmlns:p14="http://schemas.microsoft.com/office/powerpoint/2010/main" val="2789448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33</a:t>
            </a:fld>
            <a:endParaRPr lang="en-US"/>
          </a:p>
        </p:txBody>
      </p:sp>
    </p:spTree>
    <p:extLst>
      <p:ext uri="{BB962C8B-B14F-4D97-AF65-F5344CB8AC3E}">
        <p14:creationId xmlns:p14="http://schemas.microsoft.com/office/powerpoint/2010/main" val="1493013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34</a:t>
            </a:fld>
            <a:endParaRPr lang="en-US"/>
          </a:p>
        </p:txBody>
      </p:sp>
    </p:spTree>
    <p:extLst>
      <p:ext uri="{BB962C8B-B14F-4D97-AF65-F5344CB8AC3E}">
        <p14:creationId xmlns:p14="http://schemas.microsoft.com/office/powerpoint/2010/main" val="2839748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35</a:t>
            </a:fld>
            <a:endParaRPr lang="en-US"/>
          </a:p>
        </p:txBody>
      </p:sp>
    </p:spTree>
    <p:extLst>
      <p:ext uri="{BB962C8B-B14F-4D97-AF65-F5344CB8AC3E}">
        <p14:creationId xmlns:p14="http://schemas.microsoft.com/office/powerpoint/2010/main" val="3557471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36</a:t>
            </a:fld>
            <a:endParaRPr lang="en-US"/>
          </a:p>
        </p:txBody>
      </p:sp>
    </p:spTree>
    <p:extLst>
      <p:ext uri="{BB962C8B-B14F-4D97-AF65-F5344CB8AC3E}">
        <p14:creationId xmlns:p14="http://schemas.microsoft.com/office/powerpoint/2010/main" val="1065047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37</a:t>
            </a:fld>
            <a:endParaRPr lang="en-US"/>
          </a:p>
        </p:txBody>
      </p:sp>
    </p:spTree>
    <p:extLst>
      <p:ext uri="{BB962C8B-B14F-4D97-AF65-F5344CB8AC3E}">
        <p14:creationId xmlns:p14="http://schemas.microsoft.com/office/powerpoint/2010/main" val="133289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38</a:t>
            </a:fld>
            <a:endParaRPr lang="en-US"/>
          </a:p>
        </p:txBody>
      </p:sp>
    </p:spTree>
    <p:extLst>
      <p:ext uri="{BB962C8B-B14F-4D97-AF65-F5344CB8AC3E}">
        <p14:creationId xmlns:p14="http://schemas.microsoft.com/office/powerpoint/2010/main" val="765694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39</a:t>
            </a:fld>
            <a:endParaRPr lang="en-US"/>
          </a:p>
        </p:txBody>
      </p:sp>
    </p:spTree>
    <p:extLst>
      <p:ext uri="{BB962C8B-B14F-4D97-AF65-F5344CB8AC3E}">
        <p14:creationId xmlns:p14="http://schemas.microsoft.com/office/powerpoint/2010/main" val="4093158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40</a:t>
            </a:fld>
            <a:endParaRPr lang="en-US"/>
          </a:p>
        </p:txBody>
      </p:sp>
    </p:spTree>
    <p:extLst>
      <p:ext uri="{BB962C8B-B14F-4D97-AF65-F5344CB8AC3E}">
        <p14:creationId xmlns:p14="http://schemas.microsoft.com/office/powerpoint/2010/main" val="406672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41</a:t>
            </a:fld>
            <a:endParaRPr lang="en-US"/>
          </a:p>
        </p:txBody>
      </p:sp>
    </p:spTree>
    <p:extLst>
      <p:ext uri="{BB962C8B-B14F-4D97-AF65-F5344CB8AC3E}">
        <p14:creationId xmlns:p14="http://schemas.microsoft.com/office/powerpoint/2010/main" val="3374798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3</a:t>
            </a:fld>
            <a:endParaRPr lang="en-US"/>
          </a:p>
        </p:txBody>
      </p:sp>
    </p:spTree>
    <p:extLst>
      <p:ext uri="{BB962C8B-B14F-4D97-AF65-F5344CB8AC3E}">
        <p14:creationId xmlns:p14="http://schemas.microsoft.com/office/powerpoint/2010/main" val="2363072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42</a:t>
            </a:fld>
            <a:endParaRPr lang="en-US"/>
          </a:p>
        </p:txBody>
      </p:sp>
    </p:spTree>
    <p:extLst>
      <p:ext uri="{BB962C8B-B14F-4D97-AF65-F5344CB8AC3E}">
        <p14:creationId xmlns:p14="http://schemas.microsoft.com/office/powerpoint/2010/main" val="1554509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43</a:t>
            </a:fld>
            <a:endParaRPr lang="en-US"/>
          </a:p>
        </p:txBody>
      </p:sp>
    </p:spTree>
    <p:extLst>
      <p:ext uri="{BB962C8B-B14F-4D97-AF65-F5344CB8AC3E}">
        <p14:creationId xmlns:p14="http://schemas.microsoft.com/office/powerpoint/2010/main" val="1190392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44</a:t>
            </a:fld>
            <a:endParaRPr lang="en-US"/>
          </a:p>
        </p:txBody>
      </p:sp>
    </p:spTree>
    <p:extLst>
      <p:ext uri="{BB962C8B-B14F-4D97-AF65-F5344CB8AC3E}">
        <p14:creationId xmlns:p14="http://schemas.microsoft.com/office/powerpoint/2010/main" val="678185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45</a:t>
            </a:fld>
            <a:endParaRPr lang="en-US"/>
          </a:p>
        </p:txBody>
      </p:sp>
    </p:spTree>
    <p:extLst>
      <p:ext uri="{BB962C8B-B14F-4D97-AF65-F5344CB8AC3E}">
        <p14:creationId xmlns:p14="http://schemas.microsoft.com/office/powerpoint/2010/main" val="1063142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46</a:t>
            </a:fld>
            <a:endParaRPr lang="en-US"/>
          </a:p>
        </p:txBody>
      </p:sp>
    </p:spTree>
    <p:extLst>
      <p:ext uri="{BB962C8B-B14F-4D97-AF65-F5344CB8AC3E}">
        <p14:creationId xmlns:p14="http://schemas.microsoft.com/office/powerpoint/2010/main" val="3961725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47</a:t>
            </a:fld>
            <a:endParaRPr lang="en-US"/>
          </a:p>
        </p:txBody>
      </p:sp>
    </p:spTree>
    <p:extLst>
      <p:ext uri="{BB962C8B-B14F-4D97-AF65-F5344CB8AC3E}">
        <p14:creationId xmlns:p14="http://schemas.microsoft.com/office/powerpoint/2010/main" val="3784198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48</a:t>
            </a:fld>
            <a:endParaRPr lang="en-US"/>
          </a:p>
        </p:txBody>
      </p:sp>
    </p:spTree>
    <p:extLst>
      <p:ext uri="{BB962C8B-B14F-4D97-AF65-F5344CB8AC3E}">
        <p14:creationId xmlns:p14="http://schemas.microsoft.com/office/powerpoint/2010/main" val="151624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49</a:t>
            </a:fld>
            <a:endParaRPr lang="en-US"/>
          </a:p>
        </p:txBody>
      </p:sp>
    </p:spTree>
    <p:extLst>
      <p:ext uri="{BB962C8B-B14F-4D97-AF65-F5344CB8AC3E}">
        <p14:creationId xmlns:p14="http://schemas.microsoft.com/office/powerpoint/2010/main" val="209788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50</a:t>
            </a:fld>
            <a:endParaRPr lang="en-US"/>
          </a:p>
        </p:txBody>
      </p:sp>
    </p:spTree>
    <p:extLst>
      <p:ext uri="{BB962C8B-B14F-4D97-AF65-F5344CB8AC3E}">
        <p14:creationId xmlns:p14="http://schemas.microsoft.com/office/powerpoint/2010/main" val="1739888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6</a:t>
            </a:fld>
            <a:endParaRPr lang="en-US"/>
          </a:p>
        </p:txBody>
      </p:sp>
    </p:spTree>
    <p:extLst>
      <p:ext uri="{BB962C8B-B14F-4D97-AF65-F5344CB8AC3E}">
        <p14:creationId xmlns:p14="http://schemas.microsoft.com/office/powerpoint/2010/main" val="1885863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from: https://</a:t>
            </a:r>
            <a:r>
              <a:rPr lang="en-US" dirty="0" err="1"/>
              <a:t>www.google.com</a:t>
            </a:r>
            <a:r>
              <a:rPr lang="en-US" dirty="0"/>
              <a:t>/</a:t>
            </a:r>
            <a:r>
              <a:rPr lang="en-US" dirty="0" err="1"/>
              <a:t>search?client</a:t>
            </a:r>
            <a:r>
              <a:rPr lang="en-US" dirty="0"/>
              <a:t>=firefox-b-1&amp;biw=1312&amp;bih=695&amp;tbm=</a:t>
            </a:r>
            <a:r>
              <a:rPr lang="en-US" dirty="0" err="1"/>
              <a:t>isch&amp;sa</a:t>
            </a:r>
            <a:r>
              <a:rPr lang="en-US" dirty="0"/>
              <a:t>=1&amp;ei=IahxW8zdBMy7zwLKsraYCw&amp;q=</a:t>
            </a:r>
            <a:r>
              <a:rPr lang="en-US" dirty="0" err="1"/>
              <a:t>photo+wolson+bridge+open&amp;oq</a:t>
            </a:r>
            <a:r>
              <a:rPr lang="en-US" dirty="0"/>
              <a:t>=</a:t>
            </a:r>
            <a:r>
              <a:rPr lang="en-US" dirty="0" err="1"/>
              <a:t>photo+wolson+bridge+open&amp;gs_l</a:t>
            </a:r>
            <a:r>
              <a:rPr lang="en-US" dirty="0"/>
              <a:t>=img.3...35484.40440.0.40846.7.7.0.0.0.0.144.446.6j1.7.0....0...1c.1.64.img..0.0.0....0.EdHtYhPDgec#imgrc=cYkP7Zix7-UIMM:</a:t>
            </a:r>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7</a:t>
            </a:fld>
            <a:endParaRPr lang="en-US"/>
          </a:p>
        </p:txBody>
      </p:sp>
    </p:spTree>
    <p:extLst>
      <p:ext uri="{BB962C8B-B14F-4D97-AF65-F5344CB8AC3E}">
        <p14:creationId xmlns:p14="http://schemas.microsoft.com/office/powerpoint/2010/main" val="218995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8</a:t>
            </a:fld>
            <a:endParaRPr lang="en-US"/>
          </a:p>
        </p:txBody>
      </p:sp>
    </p:spTree>
    <p:extLst>
      <p:ext uri="{BB962C8B-B14F-4D97-AF65-F5344CB8AC3E}">
        <p14:creationId xmlns:p14="http://schemas.microsoft.com/office/powerpoint/2010/main" val="75789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9</a:t>
            </a:fld>
            <a:endParaRPr lang="en-US"/>
          </a:p>
        </p:txBody>
      </p:sp>
    </p:spTree>
    <p:extLst>
      <p:ext uri="{BB962C8B-B14F-4D97-AF65-F5344CB8AC3E}">
        <p14:creationId xmlns:p14="http://schemas.microsoft.com/office/powerpoint/2010/main" val="3818470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10</a:t>
            </a:fld>
            <a:endParaRPr lang="en-US"/>
          </a:p>
        </p:txBody>
      </p:sp>
    </p:spTree>
    <p:extLst>
      <p:ext uri="{BB962C8B-B14F-4D97-AF65-F5344CB8AC3E}">
        <p14:creationId xmlns:p14="http://schemas.microsoft.com/office/powerpoint/2010/main" val="2323235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11</a:t>
            </a:fld>
            <a:endParaRPr lang="en-US"/>
          </a:p>
        </p:txBody>
      </p:sp>
    </p:spTree>
    <p:extLst>
      <p:ext uri="{BB962C8B-B14F-4D97-AF65-F5344CB8AC3E}">
        <p14:creationId xmlns:p14="http://schemas.microsoft.com/office/powerpoint/2010/main" val="809690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A05C4B2E-6B49-4A5A-B10E-C90DE8250931}"/>
              </a:ext>
            </a:extLst>
          </p:cNvPr>
          <p:cNvSpPr>
            <a:spLocks noGrp="1"/>
          </p:cNvSpPr>
          <p:nvPr>
            <p:ph type="body" sz="quarter" idx="14" hasCustomPrompt="1"/>
          </p:nvPr>
        </p:nvSpPr>
        <p:spPr>
          <a:xfrm>
            <a:off x="603478" y="476217"/>
            <a:ext cx="10276453" cy="656771"/>
          </a:xfrm>
          <a:prstGeom prst="rect">
            <a:avLst/>
          </a:prstGeom>
        </p:spPr>
        <p:txBody>
          <a:bodyPr>
            <a:normAutofit/>
          </a:bodyPr>
          <a:lstStyle>
            <a:lvl1pPr marL="0" indent="0" algn="l">
              <a:buNone/>
              <a:defRPr sz="2800" b="1">
                <a:solidFill>
                  <a:schemeClr val="bg1"/>
                </a:solidFill>
                <a:latin typeface="Open Sans" pitchFamily="2" charset="0"/>
                <a:ea typeface="Open Sans" pitchFamily="2" charset="0"/>
                <a:cs typeface="Open Sans" pitchFamily="2" charset="0"/>
              </a:defRPr>
            </a:lvl1pPr>
          </a:lstStyle>
          <a:p>
            <a:pPr lvl="0"/>
            <a:r>
              <a:rPr lang="en-US"/>
              <a:t>CLICK TO EDIT MASTER TEXT STYLES</a:t>
            </a:r>
          </a:p>
        </p:txBody>
      </p:sp>
      <p:sp>
        <p:nvSpPr>
          <p:cNvPr id="9" name="Text Placeholder 8">
            <a:extLst>
              <a:ext uri="{FF2B5EF4-FFF2-40B4-BE49-F238E27FC236}">
                <a16:creationId xmlns:a16="http://schemas.microsoft.com/office/drawing/2014/main" id="{8F0D7FDF-F5D3-45F8-986E-E35637757EB2}"/>
              </a:ext>
            </a:extLst>
          </p:cNvPr>
          <p:cNvSpPr>
            <a:spLocks noGrp="1"/>
          </p:cNvSpPr>
          <p:nvPr>
            <p:ph type="body" sz="quarter" idx="15"/>
          </p:nvPr>
        </p:nvSpPr>
        <p:spPr>
          <a:xfrm>
            <a:off x="603478" y="1656272"/>
            <a:ext cx="10983686" cy="4461953"/>
          </a:xfrm>
          <a:prstGeom prst="rect">
            <a:avLst/>
          </a:prstGeom>
        </p:spPr>
        <p:txBody>
          <a:bodyPr>
            <a:normAutofit/>
          </a:bodyPr>
          <a:lstStyle>
            <a:lvl1pPr marL="0" indent="0">
              <a:buNone/>
              <a:defRPr sz="1800">
                <a:latin typeface="Open Sans Light" pitchFamily="2" charset="0"/>
                <a:ea typeface="Open Sans Light" pitchFamily="2" charset="0"/>
                <a:cs typeface="Open Sans Light" pitchFamily="2" charset="0"/>
              </a:defRPr>
            </a:lvl1pPr>
            <a:lvl2pPr marL="457200" indent="0">
              <a:buNone/>
              <a:defRPr sz="1800">
                <a:latin typeface="Open Sans Light" pitchFamily="2" charset="0"/>
                <a:ea typeface="Open Sans Light" pitchFamily="2" charset="0"/>
                <a:cs typeface="Open Sans Light" pitchFamily="2" charset="0"/>
              </a:defRPr>
            </a:lvl2pPr>
            <a:lvl3pPr marL="914400" indent="0">
              <a:buNone/>
              <a:defRPr sz="1800">
                <a:latin typeface="Open Sans Light" pitchFamily="2" charset="0"/>
                <a:ea typeface="Open Sans Light" pitchFamily="2" charset="0"/>
                <a:cs typeface="Open Sans Light" pitchFamily="2" charset="0"/>
              </a:defRPr>
            </a:lvl3pPr>
            <a:lvl4pPr marL="1371600" indent="0">
              <a:buNone/>
              <a:defRPr sz="1800">
                <a:latin typeface="Open Sans Light" pitchFamily="2" charset="0"/>
                <a:ea typeface="Open Sans Light" pitchFamily="2" charset="0"/>
                <a:cs typeface="Open Sans Light" pitchFamily="2" charset="0"/>
              </a:defRPr>
            </a:lvl4pPr>
            <a:lvl5pPr marL="1828800" indent="0">
              <a:buNone/>
              <a:defRPr sz="180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
        <p:nvSpPr>
          <p:cNvPr id="4" name="Text Placeholder 16">
            <a:extLst>
              <a:ext uri="{FF2B5EF4-FFF2-40B4-BE49-F238E27FC236}">
                <a16:creationId xmlns:a16="http://schemas.microsoft.com/office/drawing/2014/main" id="{09A03F63-08BB-4E44-AA7E-4854AB3AC326}"/>
              </a:ext>
            </a:extLst>
          </p:cNvPr>
          <p:cNvSpPr>
            <a:spLocks noGrp="1"/>
          </p:cNvSpPr>
          <p:nvPr>
            <p:ph type="body" sz="quarter" idx="13" hasCustomPrompt="1"/>
          </p:nvPr>
        </p:nvSpPr>
        <p:spPr>
          <a:xfrm>
            <a:off x="485775" y="6532630"/>
            <a:ext cx="3100388" cy="257175"/>
          </a:xfrm>
          <a:prstGeom prst="rect">
            <a:avLst/>
          </a:prstGeom>
        </p:spPr>
        <p:txBody>
          <a:bodyPr>
            <a:normAutofit/>
          </a:bodyPr>
          <a:lstStyle>
            <a:lvl1pPr marL="0" indent="0">
              <a:buNone/>
              <a:defRPr sz="1200">
                <a:latin typeface="Open Sans" pitchFamily="2" charset="0"/>
                <a:ea typeface="Open Sans" pitchFamily="2" charset="0"/>
                <a:cs typeface="Open Sans" pitchFamily="2" charset="0"/>
              </a:defRPr>
            </a:lvl1pPr>
          </a:lstStyle>
          <a:p>
            <a:pPr lvl="0"/>
            <a:r>
              <a:rPr lang="en-US"/>
              <a:t>Click here to edit your footer</a:t>
            </a:r>
          </a:p>
        </p:txBody>
      </p:sp>
      <p:sp>
        <p:nvSpPr>
          <p:cNvPr id="2" name="hcSlideMaster.Title SlideHeader">
            <a:extLst>
              <a:ext uri="{FF2B5EF4-FFF2-40B4-BE49-F238E27FC236}">
                <a16:creationId xmlns:a16="http://schemas.microsoft.com/office/drawing/2014/main" id="{2D9ED6A4-C88E-1210-8BF1-288EA5BCCB3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74952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b"/>
          <a:lstStyle>
            <a:lvl1pPr>
              <a:defRPr sz="3200">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atin typeface="Tw Cen MT" panose="020B0602020104020603" pitchFamily="34" charset="77"/>
                <a:ea typeface="Verdana" panose="020B0604030504040204" pitchFamily="34" charset="0"/>
              </a:defRPr>
            </a:lvl1pPr>
            <a:lvl2pPr>
              <a:defRPr sz="2800">
                <a:latin typeface="Tw Cen MT" panose="020B0602020104020603" pitchFamily="34" charset="77"/>
                <a:ea typeface="Verdana" panose="020B0604030504040204" pitchFamily="34" charset="0"/>
              </a:defRPr>
            </a:lvl2pPr>
            <a:lvl3pPr>
              <a:defRPr sz="2400">
                <a:latin typeface="Tw Cen MT" panose="020B0602020104020603" pitchFamily="34" charset="77"/>
                <a:ea typeface="Verdana" panose="020B0604030504040204" pitchFamily="34" charset="0"/>
              </a:defRPr>
            </a:lvl3pPr>
            <a:lvl4pPr>
              <a:defRPr sz="2000">
                <a:latin typeface="Tw Cen MT" panose="020B0602020104020603" pitchFamily="34" charset="77"/>
                <a:ea typeface="Verdana" panose="020B0604030504040204" pitchFamily="34" charset="0"/>
              </a:defRPr>
            </a:lvl4pPr>
            <a:lvl5pPr>
              <a:defRPr sz="2000">
                <a:latin typeface="Tw Cen MT" panose="020B0602020104020603" pitchFamily="34" charset="77"/>
                <a:ea typeface="Verdana" panose="020B060403050404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atin typeface="Tw Cen MT" panose="020B0602020104020603" pitchFamily="34" charset="77"/>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894DD-EAE4-7B4D-AE13-873D4F28A9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D713A54B-25C3-344F-8340-B8832D369B58}" type="datetime1">
              <a:rPr lang="en-US" smtClean="0"/>
              <a:t>10/31/2022</a:t>
            </a:fld>
            <a:endParaRPr lang="en-US"/>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8" name="hcSlideMaster69.Content with CaptionHeader">
            <a:extLst>
              <a:ext uri="{FF2B5EF4-FFF2-40B4-BE49-F238E27FC236}">
                <a16:creationId xmlns:a16="http://schemas.microsoft.com/office/drawing/2014/main" id="{61183146-DF16-884C-A3DB-269E3EDBDA9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0026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b"/>
          <a:lstStyle>
            <a:lvl1pPr>
              <a:defRPr sz="3200">
                <a:latin typeface="Tw Cen MT" panose="020B0602020104020603" pitchFamily="34" charset="77"/>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atin typeface="Tw Cen MT" panose="020B0602020104020603" pitchFamily="34" charset="77"/>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atin typeface="Tw Cen MT" panose="020B0602020104020603" pitchFamily="34" charset="77"/>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63E6C-D66A-2041-A2B0-C245075BF2D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Open Sans" panose="020B0606030504020204" pitchFamily="34" charset="0"/>
                <a:cs typeface="Open Sans" panose="020B0606030504020204" pitchFamily="34" charset="0"/>
              </a:defRPr>
            </a:lvl1pPr>
          </a:lstStyle>
          <a:p>
            <a:fld id="{A3162F4A-63E1-F34A-BAAE-459988A471E1}" type="datetime1">
              <a:rPr lang="en-US" smtClean="0"/>
              <a:t>10/31/2022</a:t>
            </a:fld>
            <a:endParaRPr lang="en-US"/>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lvl1pPr>
              <a:defRPr>
                <a:latin typeface="Tw Cen MT" panose="020B0602020104020603" pitchFamily="34" charset="77"/>
                <a:ea typeface="Open Sans" panose="020B0606030504020204" pitchFamily="34" charset="0"/>
                <a:cs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lvl1pPr>
              <a:defRPr>
                <a:latin typeface="Tw Cen MT" panose="020B0602020104020603" pitchFamily="34" charset="77"/>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sp>
        <p:nvSpPr>
          <p:cNvPr id="8" name="hcSlideMaster69.Picture with CaptionHeader">
            <a:extLst>
              <a:ext uri="{FF2B5EF4-FFF2-40B4-BE49-F238E27FC236}">
                <a16:creationId xmlns:a16="http://schemas.microsoft.com/office/drawing/2014/main" id="{51EB1047-5759-97D4-6D0B-F03715FF812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7361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3" name="Title 2"/>
          <p:cNvSpPr>
            <a:spLocks noGrp="1"/>
          </p:cNvSpPr>
          <p:nvPr>
            <p:ph type="title"/>
          </p:nvPr>
        </p:nvSpPr>
        <p:spPr>
          <a:xfrm>
            <a:off x="304800" y="177801"/>
            <a:ext cx="11582400" cy="862012"/>
          </a:xfrm>
        </p:spPr>
        <p:txBody>
          <a:bodyPr>
            <a:normAutofit/>
          </a:bodyPr>
          <a:lstStyle>
            <a:lvl1pPr>
              <a:defRPr sz="3200">
                <a:solidFill>
                  <a:schemeClr val="accent3">
                    <a:lumMod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 name="hcSlideMaster69.4_Title SlideHeader">
            <a:extLst>
              <a:ext uri="{FF2B5EF4-FFF2-40B4-BE49-F238E27FC236}">
                <a16:creationId xmlns:a16="http://schemas.microsoft.com/office/drawing/2014/main" id="{10837704-D5E8-A86D-DCFE-9E63937ED44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0366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hasCustomPrompt="1"/>
          </p:nvPr>
        </p:nvSpPr>
        <p:spPr>
          <a:xfrm>
            <a:off x="1524000" y="1984375"/>
            <a:ext cx="9144000" cy="2387600"/>
          </a:xfrm>
        </p:spPr>
        <p:txBody>
          <a:bodyPr anchor="t">
            <a:normAutofit/>
          </a:bodyPr>
          <a:lstStyle>
            <a:lvl1pPr algn="l">
              <a:defRPr sz="5400" b="1">
                <a:solidFill>
                  <a:schemeClr val="bg1"/>
                </a:solidFill>
                <a:latin typeface="Tw Cen MT" panose="020B0602020104020603" pitchFamily="34" charset="77"/>
                <a:ea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1524000" y="4386423"/>
            <a:ext cx="9144000" cy="1655762"/>
          </a:xfrm>
        </p:spPr>
        <p:txBody>
          <a:bodyPr/>
          <a:lstStyle>
            <a:lvl1pPr marL="0" indent="0" algn="l">
              <a:buNone/>
              <a:defRPr sz="2400">
                <a:solidFill>
                  <a:schemeClr val="bg1"/>
                </a:solidFill>
                <a:latin typeface="Tw Cen MT" panose="020B0602020104020603" pitchFamily="34" charset="77"/>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118448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5719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87B2-1CA0-2B49-8F56-B898237B2404}"/>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3D85E71A-4570-884B-866C-CBE44563AA8F}" type="datetime1">
              <a:rPr lang="en-US" smtClean="0"/>
              <a:t>10/31/2022</a:t>
            </a:fld>
            <a:endParaRPr lang="en-US"/>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lvl1pPr>
              <a:defRPr sz="1200"/>
            </a:lvl1p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144910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b"/>
          <a:lstStyle>
            <a:lvl1pPr>
              <a:defRPr sz="6000">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Tw Cen MT" panose="020B0602020104020603" pitchFamily="34" charset="77"/>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BA171-EE85-004E-AA4B-8AED5D54C803}"/>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A1612F2C-E3A9-A748-BFE1-235BA1E7B0BB}" type="datetime1">
              <a:rPr lang="en-US" smtClean="0"/>
              <a:t>10/31/2022</a:t>
            </a:fld>
            <a:endParaRPr lang="en-US"/>
          </a:p>
        </p:txBody>
      </p:sp>
      <p:sp>
        <p:nvSpPr>
          <p:cNvPr id="5" name="Footer Placeholder 4">
            <a:extLst>
              <a:ext uri="{FF2B5EF4-FFF2-40B4-BE49-F238E27FC236}">
                <a16:creationId xmlns:a16="http://schemas.microsoft.com/office/drawing/2014/main" id="{8024E64F-1DD8-9846-A763-64AFD1CF067E}"/>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218512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838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02A02-5626-1B48-A46E-84F494496C9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B72B4DCF-2CAE-5848-9F2E-5FB58DD3C5FE}" type="datetime1">
              <a:rPr lang="en-US" smtClean="0"/>
              <a:t>10/31/2022</a:t>
            </a:fld>
            <a:endParaRPr lang="en-US"/>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340885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40609-C582-1A46-8E81-BDE867D7A676}"/>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3812177B-BD11-D440-B426-B2AC2006C1C5}" type="datetime1">
              <a:rPr lang="en-US" smtClean="0"/>
              <a:t>10/31/2022</a:t>
            </a:fld>
            <a:endParaRPr lang="en-US"/>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227929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88BDC6A1-9206-2843-BDF9-1D3DA6A7D9E1}"/>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AB545E49-983E-454A-8FF5-82CD7121902B}" type="datetime1">
              <a:rPr lang="en-US" smtClean="0"/>
              <a:t>10/31/2022</a:t>
            </a:fld>
            <a:endParaRPr lang="en-US"/>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329879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2DE89-AECE-7949-8171-60B0B9546C3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BAE320BD-C124-2242-961A-6635F496A440}" type="datetime1">
              <a:rPr lang="en-US" smtClean="0"/>
              <a:t>10/31/2022</a:t>
            </a:fld>
            <a:endParaRPr lang="en-US"/>
          </a:p>
        </p:txBody>
      </p:sp>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250032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hasCustomPrompt="1"/>
          </p:nvPr>
        </p:nvSpPr>
        <p:spPr>
          <a:xfrm>
            <a:off x="1524000" y="1984375"/>
            <a:ext cx="9144000" cy="2387600"/>
          </a:xfrm>
        </p:spPr>
        <p:txBody>
          <a:bodyPr anchor="t">
            <a:normAutofit/>
          </a:bodyPr>
          <a:lstStyle>
            <a:lvl1pPr algn="l">
              <a:defRPr sz="5400" b="1">
                <a:solidFill>
                  <a:schemeClr val="bg1"/>
                </a:solidFill>
                <a:latin typeface="Tw Cen MT" panose="020B0602020104020603" pitchFamily="34" charset="77"/>
                <a:ea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1524000" y="4386423"/>
            <a:ext cx="9144000" cy="1655762"/>
          </a:xfrm>
        </p:spPr>
        <p:txBody>
          <a:bodyPr/>
          <a:lstStyle>
            <a:lvl1pPr marL="0" indent="0" algn="l">
              <a:buNone/>
              <a:defRPr sz="2400">
                <a:solidFill>
                  <a:schemeClr val="bg1"/>
                </a:solidFill>
                <a:latin typeface="Tw Cen MT" panose="020B0602020104020603" pitchFamily="34" charset="77"/>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4" name="hcSlideMaster69.Title SlideHeader">
            <a:extLst>
              <a:ext uri="{FF2B5EF4-FFF2-40B4-BE49-F238E27FC236}">
                <a16:creationId xmlns:a16="http://schemas.microsoft.com/office/drawing/2014/main" id="{230C0FA0-5D47-A20A-886E-60B0E7E74D8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0239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b"/>
          <a:lstStyle>
            <a:lvl1pPr>
              <a:defRPr sz="3200">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atin typeface="Tw Cen MT" panose="020B0602020104020603" pitchFamily="34" charset="77"/>
                <a:ea typeface="Verdana" panose="020B0604030504040204" pitchFamily="34" charset="0"/>
              </a:defRPr>
            </a:lvl1pPr>
            <a:lvl2pPr>
              <a:defRPr sz="2800">
                <a:latin typeface="Tw Cen MT" panose="020B0602020104020603" pitchFamily="34" charset="77"/>
                <a:ea typeface="Verdana" panose="020B0604030504040204" pitchFamily="34" charset="0"/>
              </a:defRPr>
            </a:lvl2pPr>
            <a:lvl3pPr>
              <a:defRPr sz="2400">
                <a:latin typeface="Tw Cen MT" panose="020B0602020104020603" pitchFamily="34" charset="77"/>
                <a:ea typeface="Verdana" panose="020B0604030504040204" pitchFamily="34" charset="0"/>
              </a:defRPr>
            </a:lvl3pPr>
            <a:lvl4pPr>
              <a:defRPr sz="2000">
                <a:latin typeface="Tw Cen MT" panose="020B0602020104020603" pitchFamily="34" charset="77"/>
                <a:ea typeface="Verdana" panose="020B0604030504040204" pitchFamily="34" charset="0"/>
              </a:defRPr>
            </a:lvl4pPr>
            <a:lvl5pPr>
              <a:defRPr sz="2000">
                <a:latin typeface="Tw Cen MT" panose="020B0602020104020603" pitchFamily="34" charset="77"/>
                <a:ea typeface="Verdana" panose="020B060403050404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atin typeface="Tw Cen MT" panose="020B0602020104020603" pitchFamily="34" charset="77"/>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894DD-EAE4-7B4D-AE13-873D4F28A9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E774BFD8-535C-0F4F-892C-D71E34A86707}" type="datetime1">
              <a:rPr lang="en-US" smtClean="0"/>
              <a:t>10/31/2022</a:t>
            </a:fld>
            <a:endParaRPr lang="en-US"/>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9673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b"/>
          <a:lstStyle>
            <a:lvl1pPr>
              <a:defRPr sz="3200">
                <a:latin typeface="Tw Cen MT" panose="020B0602020104020603" pitchFamily="34" charset="77"/>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atin typeface="Tw Cen MT" panose="020B0602020104020603" pitchFamily="34" charset="77"/>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atin typeface="Tw Cen MT" panose="020B0602020104020603" pitchFamily="34" charset="77"/>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63E6C-D66A-2041-A2B0-C245075BF2D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Open Sans" panose="020B0606030504020204" pitchFamily="34" charset="0"/>
                <a:cs typeface="Open Sans" panose="020B0606030504020204" pitchFamily="34" charset="0"/>
              </a:defRPr>
            </a:lvl1pPr>
          </a:lstStyle>
          <a:p>
            <a:fld id="{D379B218-3968-AD47-9F23-1EF0B55E49F3}" type="datetime1">
              <a:rPr lang="en-US" smtClean="0"/>
              <a:t>10/31/2022</a:t>
            </a:fld>
            <a:endParaRPr lang="en-US"/>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lvl1pPr>
              <a:defRPr>
                <a:latin typeface="Tw Cen MT" panose="020B0602020104020603" pitchFamily="34" charset="77"/>
                <a:ea typeface="Open Sans" panose="020B0606030504020204" pitchFamily="34" charset="0"/>
                <a:cs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lvl1pPr>
              <a:defRPr>
                <a:latin typeface="Tw Cen MT" panose="020B0602020104020603" pitchFamily="34" charset="77"/>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68733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hasCustomPrompt="1"/>
          </p:nvPr>
        </p:nvSpPr>
        <p:spPr>
          <a:xfrm>
            <a:off x="1524000" y="1984375"/>
            <a:ext cx="9144000" cy="2387600"/>
          </a:xfrm>
        </p:spPr>
        <p:txBody>
          <a:bodyPr anchor="t">
            <a:normAutofit/>
          </a:bodyPr>
          <a:lstStyle>
            <a:lvl1pPr algn="l">
              <a:defRPr sz="5400" b="1">
                <a:solidFill>
                  <a:schemeClr val="bg1"/>
                </a:solidFill>
                <a:latin typeface="Tw Cen MT" panose="020B0602020104020603" pitchFamily="34" charset="77"/>
                <a:ea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1524000" y="4386423"/>
            <a:ext cx="9144000" cy="1655762"/>
          </a:xfrm>
        </p:spPr>
        <p:txBody>
          <a:bodyPr/>
          <a:lstStyle>
            <a:lvl1pPr marL="0" indent="0" algn="l">
              <a:buNone/>
              <a:defRPr sz="2400">
                <a:solidFill>
                  <a:schemeClr val="bg1"/>
                </a:solidFill>
                <a:latin typeface="Tw Cen MT" panose="020B0602020104020603" pitchFamily="34" charset="77"/>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267607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5719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87B2-1CA0-2B49-8F56-B898237B2404}"/>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A8A9E6B1-6918-9D49-AFE1-6525C2F50673}" type="datetime1">
              <a:rPr lang="en-US" smtClean="0"/>
              <a:t>10/31/2022</a:t>
            </a:fld>
            <a:endParaRPr lang="en-US"/>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lvl1pPr>
              <a:defRPr sz="1200"/>
            </a:lvl1p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69.Title and ContentHeader">
            <a:extLst>
              <a:ext uri="{FF2B5EF4-FFF2-40B4-BE49-F238E27FC236}">
                <a16:creationId xmlns:a16="http://schemas.microsoft.com/office/drawing/2014/main" id="{01DE5CE2-4178-CE60-D252-822B5705C5F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0845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b"/>
          <a:lstStyle>
            <a:lvl1pPr>
              <a:defRPr sz="6000">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Tw Cen MT" panose="020B0602020104020603" pitchFamily="34" charset="77"/>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BA171-EE85-004E-AA4B-8AED5D54C803}"/>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9E3FC3C-0768-DF40-9086-E422FC3C0CF1}" type="datetime1">
              <a:rPr lang="en-US" smtClean="0"/>
              <a:t>10/31/2022</a:t>
            </a:fld>
            <a:endParaRPr lang="en-US"/>
          </a:p>
        </p:txBody>
      </p:sp>
      <p:sp>
        <p:nvSpPr>
          <p:cNvPr id="5" name="Footer Placeholder 4">
            <a:extLst>
              <a:ext uri="{FF2B5EF4-FFF2-40B4-BE49-F238E27FC236}">
                <a16:creationId xmlns:a16="http://schemas.microsoft.com/office/drawing/2014/main" id="{8024E64F-1DD8-9846-A763-64AFD1CF067E}"/>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69.Section HeaderHeader">
            <a:extLst>
              <a:ext uri="{FF2B5EF4-FFF2-40B4-BE49-F238E27FC236}">
                <a16:creationId xmlns:a16="http://schemas.microsoft.com/office/drawing/2014/main" id="{EF8DD367-0F87-CB02-BB2B-7706D3B0841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5682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838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02A02-5626-1B48-A46E-84F494496C9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3674DCEF-EFD8-2D4C-991B-CEED0D780E70}" type="datetime1">
              <a:rPr lang="en-US" smtClean="0"/>
              <a:t>10/31/2022</a:t>
            </a:fld>
            <a:endParaRPr lang="en-US"/>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8" name="hcSlideMaster69.Two ContentHeader">
            <a:extLst>
              <a:ext uri="{FF2B5EF4-FFF2-40B4-BE49-F238E27FC236}">
                <a16:creationId xmlns:a16="http://schemas.microsoft.com/office/drawing/2014/main" id="{8F043815-C853-44D2-FB24-C975A3E6541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1623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40609-C582-1A46-8E81-BDE867D7A676}"/>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874B0A17-B07F-E049-8695-C6F2D91D7145}" type="datetime1">
              <a:rPr lang="en-US" smtClean="0"/>
              <a:t>10/31/2022</a:t>
            </a:fld>
            <a:endParaRPr lang="en-US"/>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10" name="hcSlideMaster69.ComparisonHeader">
            <a:extLst>
              <a:ext uri="{FF2B5EF4-FFF2-40B4-BE49-F238E27FC236}">
                <a16:creationId xmlns:a16="http://schemas.microsoft.com/office/drawing/2014/main" id="{C3E8F37B-3932-B3B8-F2AA-AE98F6CBB60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8774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88BDC6A1-9206-2843-BDF9-1D3DA6A7D9E1}"/>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0A84CA4A-A55D-DE4B-939A-9086333B5864}" type="datetime1">
              <a:rPr lang="en-US" smtClean="0"/>
              <a:t>10/31/2022</a:t>
            </a:fld>
            <a:endParaRPr lang="en-US"/>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6" name="hcSlideMaster69.Title OnlyHeader">
            <a:extLst>
              <a:ext uri="{FF2B5EF4-FFF2-40B4-BE49-F238E27FC236}">
                <a16:creationId xmlns:a16="http://schemas.microsoft.com/office/drawing/2014/main" id="{CCD1266A-B2A3-B8F9-193D-D8BB3B2CDD2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6558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2DE89-AECE-7949-8171-60B0B9546C3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D8F001DD-A7FE-C744-9272-D0C4B125900D}" type="datetime1">
              <a:rPr lang="en-US" smtClean="0"/>
              <a:t>10/31/2022</a:t>
            </a:fld>
            <a:endParaRPr lang="en-US"/>
          </a:p>
        </p:txBody>
      </p:sp>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5" name="hcSlideMaster69.BlankHeader">
            <a:extLst>
              <a:ext uri="{FF2B5EF4-FFF2-40B4-BE49-F238E27FC236}">
                <a16:creationId xmlns:a16="http://schemas.microsoft.com/office/drawing/2014/main" id="{831A690A-823B-4ABB-B842-1DE1588CB07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9769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png"/><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5F2F5E27-EC01-425D-9A2F-708743B8A369}"/>
              </a:ext>
            </a:extLst>
          </p:cNvPr>
          <p:cNvSpPr txBox="1">
            <a:spLocks/>
          </p:cNvSpPr>
          <p:nvPr userDrawn="1"/>
        </p:nvSpPr>
        <p:spPr>
          <a:xfrm>
            <a:off x="0" y="6492875"/>
            <a:ext cx="381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DC5CCD-694D-4A8B-A59A-20202A032E21}" type="slidenum">
              <a:rPr lang="en-US" smtClean="0"/>
              <a:pPr/>
              <a:t>‹#›</a:t>
            </a:fld>
            <a:endParaRPr lang="en-US"/>
          </a:p>
        </p:txBody>
      </p:sp>
      <p:sp>
        <p:nvSpPr>
          <p:cNvPr id="5" name="Rectangle 4">
            <a:extLst>
              <a:ext uri="{FF2B5EF4-FFF2-40B4-BE49-F238E27FC236}">
                <a16:creationId xmlns:a16="http://schemas.microsoft.com/office/drawing/2014/main" id="{D0BFE494-4243-4119-8FE1-EA262F36EE27}"/>
              </a:ext>
            </a:extLst>
          </p:cNvPr>
          <p:cNvSpPr/>
          <p:nvPr userDrawn="1"/>
        </p:nvSpPr>
        <p:spPr>
          <a:xfrm>
            <a:off x="-1" y="0"/>
            <a:ext cx="12192000" cy="1259458"/>
          </a:xfrm>
          <a:prstGeom prst="rect">
            <a:avLst/>
          </a:prstGeom>
          <a:solidFill>
            <a:srgbClr val="0024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813B78E-0319-4265-9292-EDC62DC431B6}"/>
              </a:ext>
            </a:extLst>
          </p:cNvPr>
          <p:cNvSpPr txBox="1">
            <a:spLocks/>
          </p:cNvSpPr>
          <p:nvPr userDrawn="1"/>
        </p:nvSpPr>
        <p:spPr>
          <a:xfrm>
            <a:off x="0" y="6492875"/>
            <a:ext cx="381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DC5CCD-694D-4A8B-A59A-20202A032E21}" type="slidenum">
              <a:rPr lang="en-US" smtClean="0"/>
              <a:pPr/>
              <a:t>‹#›</a:t>
            </a:fld>
            <a:endParaRPr lang="en-US"/>
          </a:p>
        </p:txBody>
      </p:sp>
      <p:sp>
        <p:nvSpPr>
          <p:cNvPr id="7" name="Rectangle 12">
            <a:extLst>
              <a:ext uri="{FF2B5EF4-FFF2-40B4-BE49-F238E27FC236}">
                <a16:creationId xmlns:a16="http://schemas.microsoft.com/office/drawing/2014/main" id="{671CA65E-9E80-485C-91F2-FDD4D2A06373}"/>
              </a:ext>
            </a:extLst>
          </p:cNvPr>
          <p:cNvSpPr/>
          <p:nvPr userDrawn="1"/>
        </p:nvSpPr>
        <p:spPr>
          <a:xfrm>
            <a:off x="9697896" y="6528816"/>
            <a:ext cx="2494103" cy="337810"/>
          </a:xfrm>
          <a:custGeom>
            <a:avLst/>
            <a:gdLst>
              <a:gd name="connsiteX0" fmla="*/ 0 w 2097288"/>
              <a:gd name="connsiteY0" fmla="*/ 0 h 329184"/>
              <a:gd name="connsiteX1" fmla="*/ 2097288 w 2097288"/>
              <a:gd name="connsiteY1" fmla="*/ 0 h 329184"/>
              <a:gd name="connsiteX2" fmla="*/ 2097288 w 2097288"/>
              <a:gd name="connsiteY2" fmla="*/ 329184 h 329184"/>
              <a:gd name="connsiteX3" fmla="*/ 0 w 2097288"/>
              <a:gd name="connsiteY3" fmla="*/ 329184 h 329184"/>
              <a:gd name="connsiteX4" fmla="*/ 0 w 2097288"/>
              <a:gd name="connsiteY4" fmla="*/ 0 h 329184"/>
              <a:gd name="connsiteX0" fmla="*/ 396815 w 2494103"/>
              <a:gd name="connsiteY0" fmla="*/ 0 h 337810"/>
              <a:gd name="connsiteX1" fmla="*/ 2494103 w 2494103"/>
              <a:gd name="connsiteY1" fmla="*/ 0 h 337810"/>
              <a:gd name="connsiteX2" fmla="*/ 2494103 w 2494103"/>
              <a:gd name="connsiteY2" fmla="*/ 329184 h 337810"/>
              <a:gd name="connsiteX3" fmla="*/ 0 w 2494103"/>
              <a:gd name="connsiteY3" fmla="*/ 337810 h 337810"/>
              <a:gd name="connsiteX4" fmla="*/ 396815 w 2494103"/>
              <a:gd name="connsiteY4" fmla="*/ 0 h 33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103" h="337810">
                <a:moveTo>
                  <a:pt x="396815" y="0"/>
                </a:moveTo>
                <a:lnTo>
                  <a:pt x="2494103" y="0"/>
                </a:lnTo>
                <a:lnTo>
                  <a:pt x="2494103" y="329184"/>
                </a:lnTo>
                <a:lnTo>
                  <a:pt x="0" y="337810"/>
                </a:lnTo>
                <a:lnTo>
                  <a:pt x="396815"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4D9CCF1-DE35-42A8-B6AF-00CF0FF4D3DD}"/>
              </a:ext>
            </a:extLst>
          </p:cNvPr>
          <p:cNvSpPr/>
          <p:nvPr userDrawn="1"/>
        </p:nvSpPr>
        <p:spPr>
          <a:xfrm>
            <a:off x="0" y="1342995"/>
            <a:ext cx="12192000" cy="18288"/>
          </a:xfrm>
          <a:prstGeom prst="rect">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FEA54CD-BC16-4216-88A3-7F9AD07A0170}"/>
              </a:ext>
            </a:extLst>
          </p:cNvPr>
          <p:cNvSpPr/>
          <p:nvPr userDrawn="1"/>
        </p:nvSpPr>
        <p:spPr>
          <a:xfrm>
            <a:off x="0" y="6491582"/>
            <a:ext cx="381000" cy="366418"/>
          </a:xfrm>
          <a:prstGeom prst="rect">
            <a:avLst/>
          </a:prstGeom>
          <a:solidFill>
            <a:srgbClr val="005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C3A4624C-E111-4521-B18E-B814D9D9CBEC}"/>
              </a:ext>
            </a:extLst>
          </p:cNvPr>
          <p:cNvSpPr txBox="1">
            <a:spLocks/>
          </p:cNvSpPr>
          <p:nvPr userDrawn="1"/>
        </p:nvSpPr>
        <p:spPr>
          <a:xfrm>
            <a:off x="0" y="6491582"/>
            <a:ext cx="3810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DC5CCD-694D-4A8B-A59A-20202A032E21}" type="slidenum">
              <a:rPr lang="en-US" smtClean="0"/>
              <a:pPr/>
              <a:t>‹#›</a:t>
            </a:fld>
            <a:endParaRPr lang="en-US"/>
          </a:p>
        </p:txBody>
      </p:sp>
      <p:pic>
        <p:nvPicPr>
          <p:cNvPr id="15" name="Picture 14" descr="A picture containing text, transport, wheel&#10;&#10;Description automatically generated">
            <a:extLst>
              <a:ext uri="{FF2B5EF4-FFF2-40B4-BE49-F238E27FC236}">
                <a16:creationId xmlns:a16="http://schemas.microsoft.com/office/drawing/2014/main" id="{0C90DF04-5D1F-468E-8C42-0212820331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0553" y="342950"/>
            <a:ext cx="628291" cy="638851"/>
          </a:xfrm>
          <a:prstGeom prst="rect">
            <a:avLst/>
          </a:prstGeom>
        </p:spPr>
      </p:pic>
    </p:spTree>
    <p:extLst>
      <p:ext uri="{BB962C8B-B14F-4D97-AF65-F5344CB8AC3E}">
        <p14:creationId xmlns:p14="http://schemas.microsoft.com/office/powerpoint/2010/main" val="321724987"/>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1"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457200" y="5480705"/>
            <a:ext cx="4114800" cy="365125"/>
          </a:xfrm>
          <a:prstGeom prst="rect">
            <a:avLst/>
          </a:prstGeom>
        </p:spPr>
        <p:txBody>
          <a:bodyPr vert="horz" lIns="91440" tIns="45720" rIns="91440" bIns="45720" rtlCol="0" anchor="ctr"/>
          <a:lstStyle>
            <a:lvl1pPr algn="l">
              <a:defRPr sz="1200">
                <a:solidFill>
                  <a:schemeClr val="tx1">
                    <a:tint val="75000"/>
                  </a:schemeClr>
                </a:solidFill>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bg1"/>
                </a:solidFill>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pic>
        <p:nvPicPr>
          <p:cNvPr id="9" name="Picture 8" descr="A picture containing transport, wheel&#10;&#10;Description automatically generated">
            <a:extLst>
              <a:ext uri="{FF2B5EF4-FFF2-40B4-BE49-F238E27FC236}">
                <a16:creationId xmlns:a16="http://schemas.microsoft.com/office/drawing/2014/main" id="{6BBE15B5-1628-D04D-BB58-629A7F34369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0890" y="5799793"/>
            <a:ext cx="917420" cy="921682"/>
          </a:xfrm>
          <a:prstGeom prst="rect">
            <a:avLst/>
          </a:prstGeom>
        </p:spPr>
      </p:pic>
      <p:sp>
        <p:nvSpPr>
          <p:cNvPr id="7" name="fl" descr="  ">
            <a:extLst>
              <a:ext uri="{FF2B5EF4-FFF2-40B4-BE49-F238E27FC236}">
                <a16:creationId xmlns:a16="http://schemas.microsoft.com/office/drawing/2014/main" id="{8643414B-BD08-413D-ABA9-19223E02487C}"/>
              </a:ext>
            </a:extLst>
          </p:cNvPr>
          <p:cNvSpPr txBox="1"/>
          <p:nvPr userDrawn="1"/>
        </p:nvSpPr>
        <p:spPr>
          <a:xfrm>
            <a:off x="0" y="6537960"/>
            <a:ext cx="12192000" cy="223138"/>
          </a:xfrm>
          <a:prstGeom prst="rect">
            <a:avLst/>
          </a:prstGeom>
          <a:noFill/>
        </p:spPr>
        <p:txBody>
          <a:bodyPr vert="horz" rtlCol="0">
            <a:spAutoFit/>
          </a:bodyPr>
          <a:lstStyle/>
          <a:p>
            <a:pPr algn="l"/>
            <a:r>
              <a:rPr lang="en-US" sz="850" b="0" i="0" u="none" baseline="0">
                <a:solidFill>
                  <a:srgbClr val="000000"/>
                </a:solidFill>
                <a:latin typeface="Tw Cen MT" panose="020B0602020104020603" pitchFamily="34" charset="77"/>
              </a:rPr>
              <a:t>  </a:t>
            </a:r>
          </a:p>
        </p:txBody>
      </p:sp>
    </p:spTree>
    <p:extLst>
      <p:ext uri="{BB962C8B-B14F-4D97-AF65-F5344CB8AC3E}">
        <p14:creationId xmlns:p14="http://schemas.microsoft.com/office/powerpoint/2010/main" val="2537295839"/>
      </p:ext>
    </p:extLst>
  </p:cSld>
  <p:clrMap bg1="lt1" tx1="dk1" bg2="lt2" tx2="dk2" accent1="accent1" accent2="accent2" accent3="accent3" accent4="accent4" accent5="accent5" accent6="accent6" hlink="hlink" folHlink="folHlink"/>
  <p:sldLayoutIdLst>
    <p:sldLayoutId id="2147483717" r:id="rId1"/>
    <p:sldLayoutId id="214748373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Tw Cen MT" panose="020B0602020104020603" pitchFamily="34" charset="77"/>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Tw Cen MT" panose="020B0602020104020603" pitchFamily="34" charset="77"/>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w Cen MT" panose="020B0602020104020603" pitchFamily="34" charset="77"/>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1"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457200" y="5480705"/>
            <a:ext cx="4114800" cy="365125"/>
          </a:xfrm>
          <a:prstGeom prst="rect">
            <a:avLst/>
          </a:prstGeom>
        </p:spPr>
        <p:txBody>
          <a:bodyPr vert="horz" lIns="91440" tIns="45720" rIns="91440" bIns="45720" rtlCol="0" anchor="ctr"/>
          <a:lstStyle>
            <a:lvl1pPr algn="l">
              <a:defRPr sz="1200">
                <a:solidFill>
                  <a:schemeClr val="tx1">
                    <a:tint val="75000"/>
                  </a:schemeClr>
                </a:solidFill>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bg1"/>
                </a:solidFill>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pic>
        <p:nvPicPr>
          <p:cNvPr id="9" name="Picture 8" descr="A picture containing transport, wheel&#10;&#10;Description automatically generated">
            <a:extLst>
              <a:ext uri="{FF2B5EF4-FFF2-40B4-BE49-F238E27FC236}">
                <a16:creationId xmlns:a16="http://schemas.microsoft.com/office/drawing/2014/main" id="{6BBE15B5-1628-D04D-BB58-629A7F34369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50890" y="5799793"/>
            <a:ext cx="917420" cy="921682"/>
          </a:xfrm>
          <a:prstGeom prst="rect">
            <a:avLst/>
          </a:prstGeom>
        </p:spPr>
      </p:pic>
      <p:sp>
        <p:nvSpPr>
          <p:cNvPr id="4" name="hc" descr="  ">
            <a:extLst>
              <a:ext uri="{FF2B5EF4-FFF2-40B4-BE49-F238E27FC236}">
                <a16:creationId xmlns:a16="http://schemas.microsoft.com/office/drawing/2014/main" id="{749CEEC5-CC85-4E07-A263-5128A17987C1}"/>
              </a:ext>
            </a:extLst>
          </p:cNvPr>
          <p:cNvSpPr txBox="1"/>
          <p:nvPr userDrawn="1"/>
        </p:nvSpPr>
        <p:spPr>
          <a:xfrm>
            <a:off x="0" y="0"/>
            <a:ext cx="12192000" cy="223138"/>
          </a:xfrm>
          <a:prstGeom prst="rect">
            <a:avLst/>
          </a:prstGeom>
          <a:noFill/>
        </p:spPr>
        <p:txBody>
          <a:bodyPr vert="horz" rtlCol="0">
            <a:spAutoFit/>
          </a:bodyPr>
          <a:lstStyle/>
          <a:p>
            <a:pPr algn="ctr"/>
            <a:r>
              <a:rPr lang="en-US" sz="850" b="0" i="0" u="none" baseline="0">
                <a:solidFill>
                  <a:srgbClr val="000000"/>
                </a:solidFill>
                <a:latin typeface="Microsoft Sans Serif" panose="020B0604020202020204" pitchFamily="34" charset="0"/>
              </a:rPr>
              <a:t>  </a:t>
            </a:r>
          </a:p>
        </p:txBody>
      </p:sp>
      <p:sp>
        <p:nvSpPr>
          <p:cNvPr id="7" name="fl" descr="  ">
            <a:extLst>
              <a:ext uri="{FF2B5EF4-FFF2-40B4-BE49-F238E27FC236}">
                <a16:creationId xmlns:a16="http://schemas.microsoft.com/office/drawing/2014/main" id="{8643414B-BD08-413D-ABA9-19223E02487C}"/>
              </a:ext>
            </a:extLst>
          </p:cNvPr>
          <p:cNvSpPr txBox="1"/>
          <p:nvPr userDrawn="1"/>
        </p:nvSpPr>
        <p:spPr>
          <a:xfrm>
            <a:off x="0" y="6537960"/>
            <a:ext cx="12192000" cy="223138"/>
          </a:xfrm>
          <a:prstGeom prst="rect">
            <a:avLst/>
          </a:prstGeom>
          <a:noFill/>
        </p:spPr>
        <p:txBody>
          <a:bodyPr vert="horz" rtlCol="0">
            <a:spAutoFit/>
          </a:bodyPr>
          <a:lstStyle/>
          <a:p>
            <a:pPr algn="l"/>
            <a:r>
              <a:rPr lang="en-US" sz="850" b="0" i="0" u="none" baseline="0">
                <a:solidFill>
                  <a:srgbClr val="000000"/>
                </a:solidFill>
                <a:latin typeface="Tw Cen MT" panose="020B0602020104020603" pitchFamily="34" charset="77"/>
              </a:rPr>
              <a:t>  </a:t>
            </a:r>
          </a:p>
        </p:txBody>
      </p:sp>
    </p:spTree>
    <p:extLst>
      <p:ext uri="{BB962C8B-B14F-4D97-AF65-F5344CB8AC3E}">
        <p14:creationId xmlns:p14="http://schemas.microsoft.com/office/powerpoint/2010/main" val="32506623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Tw Cen MT" panose="020B0602020104020603" pitchFamily="34" charset="77"/>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Tw Cen MT" panose="020B0602020104020603" pitchFamily="34" charset="77"/>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w Cen MT" panose="020B0602020104020603" pitchFamily="34" charset="77"/>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3.xml"/><Relationship Id="rId11" Type="http://schemas.openxmlformats.org/officeDocument/2006/relationships/image" Target="../media/image11.jpeg"/><Relationship Id="rId5" Type="http://schemas.openxmlformats.org/officeDocument/2006/relationships/diagramQuickStyle" Target="../diagrams/quickStyle3.xml"/><Relationship Id="rId10" Type="http://schemas.openxmlformats.org/officeDocument/2006/relationships/image" Target="../media/image10.tiff"/><Relationship Id="rId4" Type="http://schemas.openxmlformats.org/officeDocument/2006/relationships/diagramLayout" Target="../diagrams/layout3.xml"/><Relationship Id="rId9"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www.nsf.gov/bfa/lfo/docs/Mid-scale_Project_PEP_Template_v2022.doc"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hyperlink" Target="mailto:jpapanik@nsf.gov" TargetMode="External"/><Relationship Id="rId3" Type="http://schemas.openxmlformats.org/officeDocument/2006/relationships/hyperlink" Target="mailto:rphelps@nsf.gov" TargetMode="External"/><Relationship Id="rId7" Type="http://schemas.openxmlformats.org/officeDocument/2006/relationships/hyperlink" Target="mailto:frack@nsf.gov"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mailto:jnelson@nsf.gov" TargetMode="External"/><Relationship Id="rId11" Type="http://schemas.openxmlformats.org/officeDocument/2006/relationships/hyperlink" Target="mailto:cwhitley@nsf.gov" TargetMode="External"/><Relationship Id="rId5" Type="http://schemas.openxmlformats.org/officeDocument/2006/relationships/hyperlink" Target="mailto:tnandago@nsf.gov" TargetMode="External"/><Relationship Id="rId10" Type="http://schemas.openxmlformats.org/officeDocument/2006/relationships/hyperlink" Target="mailto:mkukla@nsf.gov" TargetMode="External"/><Relationship Id="rId4" Type="http://schemas.openxmlformats.org/officeDocument/2006/relationships/hyperlink" Target="mailto:sraghava@nsf.gov" TargetMode="External"/><Relationship Id="rId9" Type="http://schemas.openxmlformats.org/officeDocument/2006/relationships/hyperlink" Target="mailto:jwhitmey@nsf.gov"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18" Type="http://schemas.openxmlformats.org/officeDocument/2006/relationships/image" Target="../media/image28.tiff"/><Relationship Id="rId3" Type="http://schemas.openxmlformats.org/officeDocument/2006/relationships/image" Target="../media/image13.png"/><Relationship Id="rId21" Type="http://schemas.openxmlformats.org/officeDocument/2006/relationships/image" Target="../media/image31.tiff"/><Relationship Id="rId7" Type="http://schemas.openxmlformats.org/officeDocument/2006/relationships/image" Target="../media/image17.jpg"/><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notesSlide" Target="../notesSlides/notesSlide16.xml"/><Relationship Id="rId16" Type="http://schemas.openxmlformats.org/officeDocument/2006/relationships/image" Target="../media/image26.jpg"/><Relationship Id="rId20" Type="http://schemas.openxmlformats.org/officeDocument/2006/relationships/image" Target="../media/image30.jpg"/><Relationship Id="rId1" Type="http://schemas.openxmlformats.org/officeDocument/2006/relationships/slideLayout" Target="../slideLayouts/slideLayout12.xml"/><Relationship Id="rId6" Type="http://schemas.openxmlformats.org/officeDocument/2006/relationships/image" Target="../media/image16.tiff"/><Relationship Id="rId11" Type="http://schemas.openxmlformats.org/officeDocument/2006/relationships/image" Target="../media/image21.jpg"/><Relationship Id="rId5" Type="http://schemas.openxmlformats.org/officeDocument/2006/relationships/image" Target="../media/image15.png"/><Relationship Id="rId15" Type="http://schemas.openxmlformats.org/officeDocument/2006/relationships/image" Target="../media/image25.jpg"/><Relationship Id="rId10" Type="http://schemas.openxmlformats.org/officeDocument/2006/relationships/image" Target="../media/image20.jpg"/><Relationship Id="rId19" Type="http://schemas.openxmlformats.org/officeDocument/2006/relationships/image" Target="../media/image29.jpg"/><Relationship Id="rId4" Type="http://schemas.openxmlformats.org/officeDocument/2006/relationships/image" Target="../media/image14.png"/><Relationship Id="rId9" Type="http://schemas.openxmlformats.org/officeDocument/2006/relationships/image" Target="../media/image19.jpg"/><Relationship Id="rId14" Type="http://schemas.openxmlformats.org/officeDocument/2006/relationships/image" Target="../media/image24.jpeg"/><Relationship Id="rId22"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nsf.gov/funding/pgm_summ.jsp?pims_id=5260" TargetMode="External"/><Relationship Id="rId7" Type="http://schemas.openxmlformats.org/officeDocument/2006/relationships/hyperlink" Target="https://www.nsf.gov/cise/oac/datacirfi/rfi_responses.jsp" TargetMode="External"/><Relationship Id="rId2" Type="http://schemas.openxmlformats.org/officeDocument/2006/relationships/hyperlink" Target="https://www.nsf.gov/funding/pgm_summ.jsp?pims_id=12810" TargetMode="External"/><Relationship Id="rId1" Type="http://schemas.openxmlformats.org/officeDocument/2006/relationships/slideLayout" Target="../slideLayouts/slideLayout4.xml"/><Relationship Id="rId6" Type="http://schemas.openxmlformats.org/officeDocument/2006/relationships/hyperlink" Target="https://www.nsf.gov/cise/oac/ci2030/rfi_responses.jsp" TargetMode="External"/><Relationship Id="rId5" Type="http://schemas.openxmlformats.org/officeDocument/2006/relationships/hyperlink" Target="https://drive.google.com/file/d/18PT0QbivWwWxHFXPkftC0T9ywrk00fUO/view?usp=sharing" TargetMode="External"/><Relationship Id="rId4" Type="http://schemas.openxmlformats.org/officeDocument/2006/relationships/hyperlink" Target="https://www.nsf.gov/pubs/2020/nsf20091/nsf20091.jsp" TargetMode="Externa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s://www.nsf.gov/pubs/2022/nsf22509/nsf22509.htm"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297634-3185-F843-A114-CCD81A8B5CFE}"/>
              </a:ext>
            </a:extLst>
          </p:cNvPr>
          <p:cNvSpPr>
            <a:spLocks noGrp="1"/>
          </p:cNvSpPr>
          <p:nvPr>
            <p:ph type="ctrTitle"/>
          </p:nvPr>
        </p:nvSpPr>
        <p:spPr/>
        <p:txBody>
          <a:bodyPr anchor="t">
            <a:normAutofit/>
          </a:bodyPr>
          <a:lstStyle/>
          <a:p>
            <a:br>
              <a:rPr lang="en-US" sz="4000" dirty="0"/>
            </a:br>
            <a:r>
              <a:rPr lang="en-US" sz="4000" b="1" i="1" dirty="0">
                <a:latin typeface="Arial" pitchFamily="34" charset="0"/>
                <a:cs typeface="Arial" pitchFamily="34" charset="0"/>
              </a:rPr>
              <a:t>Mid-scale Research Infrastructure-1</a:t>
            </a:r>
            <a:br>
              <a:rPr lang="en-US" sz="4000" b="1" i="1" dirty="0">
                <a:latin typeface="Arial" pitchFamily="34" charset="0"/>
                <a:cs typeface="Arial" pitchFamily="34" charset="0"/>
              </a:rPr>
            </a:br>
            <a:endParaRPr lang="en-US" sz="4000" dirty="0"/>
          </a:p>
        </p:txBody>
      </p:sp>
      <p:sp>
        <p:nvSpPr>
          <p:cNvPr id="5" name="Subtitle 4">
            <a:extLst>
              <a:ext uri="{FF2B5EF4-FFF2-40B4-BE49-F238E27FC236}">
                <a16:creationId xmlns:a16="http://schemas.microsoft.com/office/drawing/2014/main" id="{9B47D081-41EE-A748-9F4B-63263030BB43}"/>
              </a:ext>
            </a:extLst>
          </p:cNvPr>
          <p:cNvSpPr>
            <a:spLocks noGrp="1"/>
          </p:cNvSpPr>
          <p:nvPr>
            <p:ph type="subTitle" idx="1"/>
          </p:nvPr>
        </p:nvSpPr>
        <p:spPr/>
        <p:txBody>
          <a:bodyPr>
            <a:normAutofit fontScale="40000" lnSpcReduction="20000"/>
          </a:bodyPr>
          <a:lstStyle/>
          <a:p>
            <a:pPr eaLnBrk="1" hangingPunct="1"/>
            <a:r>
              <a:rPr lang="en-US" sz="3000" b="1" dirty="0"/>
              <a:t>FY 23 </a:t>
            </a:r>
            <a:r>
              <a:rPr lang="en-US" sz="3200" dirty="0"/>
              <a:t>Competition</a:t>
            </a:r>
          </a:p>
          <a:p>
            <a:pPr eaLnBrk="1" hangingPunct="1"/>
            <a:r>
              <a:rPr lang="en-US" sz="3200" dirty="0"/>
              <a:t>Webinar for CISE Community</a:t>
            </a:r>
          </a:p>
          <a:p>
            <a:r>
              <a:rPr lang="en-US" sz="3200" dirty="0"/>
              <a:t>October 28, 2022</a:t>
            </a:r>
          </a:p>
          <a:p>
            <a:r>
              <a:rPr lang="en-US" altLang="en-US" sz="3200" dirty="0"/>
              <a:t>Times: 2:00p.m. – 3:00 p.m. Eastern</a:t>
            </a:r>
          </a:p>
          <a:p>
            <a:endParaRPr lang="en-US" altLang="en-US" sz="3200" dirty="0"/>
          </a:p>
          <a:p>
            <a:r>
              <a:rPr lang="en-US" altLang="en-US" sz="3200" dirty="0"/>
              <a:t>Deep </a:t>
            </a:r>
            <a:r>
              <a:rPr lang="en-US" altLang="en-US" sz="3200" dirty="0" err="1"/>
              <a:t>Medhi</a:t>
            </a:r>
            <a:r>
              <a:rPr lang="en-US" altLang="en-US" sz="3200" dirty="0"/>
              <a:t>, Program Director </a:t>
            </a:r>
          </a:p>
        </p:txBody>
      </p:sp>
      <p:pic>
        <p:nvPicPr>
          <p:cNvPr id="6" name="Picture 5" descr="NSF Logo">
            <a:extLst>
              <a:ext uri="{FF2B5EF4-FFF2-40B4-BE49-F238E27FC236}">
                <a16:creationId xmlns:a16="http://schemas.microsoft.com/office/drawing/2014/main" id="{D20D8F53-16DA-A846-A10F-2F36EEC954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753" y="224359"/>
            <a:ext cx="2133600" cy="2143513"/>
          </a:xfrm>
          <a:prstGeom prst="rect">
            <a:avLst/>
          </a:prstGeom>
        </p:spPr>
      </p:pic>
      <p:sp>
        <p:nvSpPr>
          <p:cNvPr id="2" name="flSlide21Footer" descr="  ">
            <a:extLst>
              <a:ext uri="{FF2B5EF4-FFF2-40B4-BE49-F238E27FC236}">
                <a16:creationId xmlns:a16="http://schemas.microsoft.com/office/drawing/2014/main" id="{A6EAB6CF-8CD2-E1E7-439F-5369177C31D7}"/>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3" name="hcSlide21Header">
            <a:extLst>
              <a:ext uri="{FF2B5EF4-FFF2-40B4-BE49-F238E27FC236}">
                <a16:creationId xmlns:a16="http://schemas.microsoft.com/office/drawing/2014/main" id="{76C69A82-7FBF-80E6-34FB-B847067EB255}"/>
              </a:ext>
            </a:extLst>
          </p:cNvPr>
          <p:cNvSpPr txBox="1"/>
          <p:nvPr/>
        </p:nvSpPr>
        <p:spPr>
          <a:xfrm>
            <a:off x="5994400" y="0"/>
            <a:ext cx="184731" cy="369332"/>
          </a:xfrm>
          <a:prstGeom prst="rect">
            <a:avLst/>
          </a:prstGeom>
          <a:noFill/>
        </p:spPr>
        <p:txBody>
          <a:bodyPr vert="horz" wrap="none" rtlCol="0">
            <a:spAutoFit/>
          </a:bodyPr>
          <a:lstStyle/>
          <a:p>
            <a:endParaRPr lang="en-US"/>
          </a:p>
        </p:txBody>
      </p:sp>
    </p:spTree>
    <p:extLst>
      <p:ext uri="{BB962C8B-B14F-4D97-AF65-F5344CB8AC3E}">
        <p14:creationId xmlns:p14="http://schemas.microsoft.com/office/powerpoint/2010/main" val="3265838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647683"/>
            <a:ext cx="8730543" cy="4466039"/>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1113266"/>
            <a:ext cx="7950200" cy="553998"/>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projects should  </a:t>
            </a:r>
          </a:p>
        </p:txBody>
      </p:sp>
      <p:graphicFrame>
        <p:nvGraphicFramePr>
          <p:cNvPr id="4" name="Diagram 3">
            <a:extLst>
              <a:ext uri="{FF2B5EF4-FFF2-40B4-BE49-F238E27FC236}">
                <a16:creationId xmlns:a16="http://schemas.microsoft.com/office/drawing/2014/main" id="{D4EBCF0D-B410-4B65-A851-CE9C901B53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4871993"/>
              </p:ext>
            </p:extLst>
          </p:nvPr>
        </p:nvGraphicFramePr>
        <p:xfrm>
          <a:off x="1905476" y="1802874"/>
          <a:ext cx="5895339" cy="4154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C6B5E4D2-793D-A848-8A21-CD4BF6BC47A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589151" y="1667264"/>
            <a:ext cx="1697374" cy="2435752"/>
          </a:xfrm>
          <a:prstGeom prst="rect">
            <a:avLst/>
          </a:prstGeom>
        </p:spPr>
      </p:pic>
      <p:pic>
        <p:nvPicPr>
          <p:cNvPr id="1026" name="Picture 2">
            <a:extLst>
              <a:ext uri="{FF2B5EF4-FFF2-40B4-BE49-F238E27FC236}">
                <a16:creationId xmlns:a16="http://schemas.microsoft.com/office/drawing/2014/main" id="{317EEDBA-E20A-D449-9AF4-B87640612C34}"/>
              </a:ext>
              <a:ext uri="{C183D7F6-B498-43B3-948B-1728B52AA6E4}">
                <adec:decorative xmlns:adec="http://schemas.microsoft.com/office/drawing/2017/decorative" val="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52476" y="2650621"/>
            <a:ext cx="1749728" cy="22788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AE42D63-B99F-044D-9671-705F8140C398}"/>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816357" y="3664760"/>
            <a:ext cx="1627451" cy="2159754"/>
          </a:xfrm>
          <a:prstGeom prst="rect">
            <a:avLst/>
          </a:prstGeom>
        </p:spPr>
      </p:pic>
      <p:pic>
        <p:nvPicPr>
          <p:cNvPr id="1028" name="Picture 4" descr="Big Ideas' Create Big Budget Dilemma for NSF | American Institute of Physics">
            <a:extLst>
              <a:ext uri="{FF2B5EF4-FFF2-40B4-BE49-F238E27FC236}">
                <a16:creationId xmlns:a16="http://schemas.microsoft.com/office/drawing/2014/main" id="{1929DB17-C1C3-654C-B7C4-AD95B2DDA79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59330" y="4945497"/>
            <a:ext cx="2511472" cy="165687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8711663-B972-A93E-3CA9-BEEE7A91BB57}"/>
              </a:ext>
            </a:extLst>
          </p:cNvPr>
          <p:cNvSpPr>
            <a:spLocks noGrp="1"/>
          </p:cNvSpPr>
          <p:nvPr>
            <p:ph type="sldNum" sz="quarter" idx="12"/>
          </p:nvPr>
        </p:nvSpPr>
        <p:spPr/>
        <p:txBody>
          <a:bodyPr/>
          <a:lstStyle/>
          <a:p>
            <a:fld id="{4710E8EA-57F6-764C-8914-AEEABF058192}" type="slidenum">
              <a:rPr lang="en-US" smtClean="0"/>
              <a:pPr/>
              <a:t>10</a:t>
            </a:fld>
            <a:endParaRPr lang="en-US"/>
          </a:p>
        </p:txBody>
      </p:sp>
    </p:spTree>
    <p:extLst>
      <p:ext uri="{BB962C8B-B14F-4D97-AF65-F5344CB8AC3E}">
        <p14:creationId xmlns:p14="http://schemas.microsoft.com/office/powerpoint/2010/main" val="3766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647682"/>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755191"/>
            <a:ext cx="7950200" cy="553998"/>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will NOT support </a:t>
            </a:r>
          </a:p>
        </p:txBody>
      </p:sp>
      <p:sp>
        <p:nvSpPr>
          <p:cNvPr id="2" name="TextBox 1"/>
          <p:cNvSpPr txBox="1"/>
          <p:nvPr/>
        </p:nvSpPr>
        <p:spPr>
          <a:xfrm>
            <a:off x="1905476" y="1340907"/>
            <a:ext cx="8551087" cy="4832092"/>
          </a:xfrm>
          <a:prstGeom prst="rect">
            <a:avLst/>
          </a:prstGeom>
          <a:noFill/>
        </p:spPr>
        <p:txBody>
          <a:bodyPr wrap="square" rtlCol="0">
            <a:spAutoFit/>
          </a:bodyPr>
          <a:lstStyle/>
          <a:p>
            <a:pPr marL="342900" indent="-342900">
              <a:buFont typeface="Arial" panose="020B0604020202020204" pitchFamily="34" charset="0"/>
              <a:buChar char="•"/>
            </a:pPr>
            <a:r>
              <a:rPr lang="en-US" sz="2200" dirty="0"/>
              <a:t>Science and engineering research not part of validation of operational readiness;</a:t>
            </a:r>
          </a:p>
          <a:p>
            <a:pPr marL="342900" indent="-342900">
              <a:buFont typeface="Arial" panose="020B0604020202020204" pitchFamily="34" charset="0"/>
              <a:buChar char="•"/>
            </a:pPr>
            <a:r>
              <a:rPr lang="en-US" sz="2200" dirty="0"/>
              <a:t>Post-implementation research, operations, or maintenance;</a:t>
            </a:r>
          </a:p>
          <a:p>
            <a:pPr marL="342900" indent="-342900">
              <a:buFont typeface="Arial" panose="020B0604020202020204" pitchFamily="34" charset="0"/>
              <a:buChar char="•"/>
            </a:pPr>
            <a:r>
              <a:rPr lang="en-US" sz="2200" dirty="0"/>
              <a:t>Projects with a total project cost outside of the limits of this solicitation;</a:t>
            </a:r>
          </a:p>
          <a:p>
            <a:pPr marL="342900" indent="-342900">
              <a:buFont typeface="Arial" panose="020B0604020202020204" pitchFamily="34" charset="0"/>
              <a:buChar char="•"/>
            </a:pPr>
            <a:r>
              <a:rPr lang="en-US" sz="2200" dirty="0"/>
              <a:t>General-purpose buildings, support systems and equipment not directly required for the implementation and eventual operation of the proposed infrastructure;</a:t>
            </a:r>
          </a:p>
          <a:p>
            <a:pPr marL="342900" indent="-342900">
              <a:buFont typeface="Arial" panose="020B0604020202020204" pitchFamily="34" charset="0"/>
              <a:buChar char="•"/>
            </a:pPr>
            <a:r>
              <a:rPr lang="en-US" sz="2200" dirty="0"/>
              <a:t>Multiple pieces of infrastructure or instrumentation packaged together to meet the minimum TPC but not functioning as an integrated system;</a:t>
            </a:r>
          </a:p>
          <a:p>
            <a:pPr marL="342900" indent="-342900">
              <a:buFont typeface="Arial" panose="020B0604020202020204" pitchFamily="34" charset="0"/>
              <a:buChar char="•"/>
            </a:pPr>
            <a:r>
              <a:rPr lang="en-US" sz="2200" dirty="0"/>
              <a:t>Other organized activities, e.g., research centers, that are not consistent with the definition of NSF mid-scale RI provided in this solicitation.</a:t>
            </a:r>
          </a:p>
        </p:txBody>
      </p:sp>
      <p:sp>
        <p:nvSpPr>
          <p:cNvPr id="3" name="Slide Number Placeholder 2">
            <a:extLst>
              <a:ext uri="{FF2B5EF4-FFF2-40B4-BE49-F238E27FC236}">
                <a16:creationId xmlns:a16="http://schemas.microsoft.com/office/drawing/2014/main" id="{15B21F5B-36B2-9F36-842D-3C6E5961984F}"/>
              </a:ext>
            </a:extLst>
          </p:cNvPr>
          <p:cNvSpPr>
            <a:spLocks noGrp="1"/>
          </p:cNvSpPr>
          <p:nvPr>
            <p:ph type="sldNum" sz="quarter" idx="12"/>
          </p:nvPr>
        </p:nvSpPr>
        <p:spPr/>
        <p:txBody>
          <a:bodyPr/>
          <a:lstStyle/>
          <a:p>
            <a:fld id="{4710E8EA-57F6-764C-8914-AEEABF058192}" type="slidenum">
              <a:rPr lang="en-US" smtClean="0"/>
              <a:pPr/>
              <a:t>11</a:t>
            </a:fld>
            <a:endParaRPr lang="en-US"/>
          </a:p>
        </p:txBody>
      </p:sp>
    </p:spTree>
    <p:extLst>
      <p:ext uri="{BB962C8B-B14F-4D97-AF65-F5344CB8AC3E}">
        <p14:creationId xmlns:p14="http://schemas.microsoft.com/office/powerpoint/2010/main" val="102927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694174"/>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1524000" y="1004780"/>
            <a:ext cx="9087004" cy="553998"/>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MSRI-1: Cyberinfrastructure (CI) projects </a:t>
            </a:r>
          </a:p>
        </p:txBody>
      </p:sp>
      <p:sp>
        <p:nvSpPr>
          <p:cNvPr id="2" name="TextBox 1"/>
          <p:cNvSpPr txBox="1"/>
          <p:nvPr/>
        </p:nvSpPr>
        <p:spPr>
          <a:xfrm>
            <a:off x="1880461" y="1599075"/>
            <a:ext cx="8415482" cy="4493538"/>
          </a:xfrm>
          <a:prstGeom prst="rect">
            <a:avLst/>
          </a:prstGeom>
          <a:noFill/>
        </p:spPr>
        <p:txBody>
          <a:bodyPr wrap="square" rtlCol="0">
            <a:spAutoFit/>
          </a:bodyPr>
          <a:lstStyle/>
          <a:p>
            <a:pPr marL="342900" indent="-342900">
              <a:buFont typeface="Arial" panose="020B0604020202020204" pitchFamily="34" charset="0"/>
              <a:buChar char="•"/>
            </a:pPr>
            <a:r>
              <a:rPr lang="en-US" sz="2200" dirty="0"/>
              <a:t>Projects should significantly enable new S&amp;E research at the community, regional, national and international scales.</a:t>
            </a:r>
          </a:p>
          <a:p>
            <a:pPr marL="342900" indent="-342900">
              <a:buFont typeface="Arial" panose="020B0604020202020204" pitchFamily="34" charset="0"/>
              <a:buChar char="•"/>
            </a:pPr>
            <a:r>
              <a:rPr lang="en-US" sz="2200" dirty="0"/>
              <a:t>Projects must be strongly driven by</a:t>
            </a:r>
          </a:p>
          <a:p>
            <a:pPr marL="800100" lvl="1" indent="-342900">
              <a:buFont typeface="Arial" panose="020B0604020202020204" pitchFamily="34" charset="0"/>
              <a:buChar char="•"/>
            </a:pPr>
            <a:r>
              <a:rPr lang="en-US" sz="2200" dirty="0"/>
              <a:t> the identified research needs of one or more science and engineering communities supported by NSF</a:t>
            </a:r>
          </a:p>
          <a:p>
            <a:pPr marL="800100" lvl="1" indent="-342900">
              <a:buFont typeface="Arial" panose="020B0604020202020204" pitchFamily="34" charset="0"/>
              <a:buChar char="•"/>
            </a:pPr>
            <a:r>
              <a:rPr lang="en-US" sz="2200" dirty="0"/>
              <a:t>advance the Nation’s holistic research cyberinfrastructure ecosystem (i.e., spanning one or more of </a:t>
            </a:r>
            <a:r>
              <a:rPr lang="en-US" sz="2200" i="1" dirty="0"/>
              <a:t>data, software, networking, and/or cybersecurity</a:t>
            </a:r>
            <a:r>
              <a:rPr lang="en-US" sz="2200" dirty="0"/>
              <a:t>), and</a:t>
            </a:r>
          </a:p>
          <a:p>
            <a:pPr marL="800100" lvl="1" indent="-342900">
              <a:buFont typeface="Arial" panose="020B0604020202020204" pitchFamily="34" charset="0"/>
              <a:buChar char="•"/>
            </a:pPr>
            <a:r>
              <a:rPr lang="en-US" sz="2200" dirty="0"/>
              <a:t>comprise innovative, focused technical and operational objectives. </a:t>
            </a:r>
          </a:p>
          <a:p>
            <a:pPr marL="347472" lvl="1" indent="-342900">
              <a:buFont typeface="Arial" panose="020B0604020202020204" pitchFamily="34" charset="0"/>
              <a:buChar char="•"/>
            </a:pPr>
            <a:r>
              <a:rPr lang="en-US" sz="2200" dirty="0"/>
              <a:t>Projects that are primarily focused narrowly on data storage or seek support for broadly provisioned high-performance computing resources will not be supported by the Mid-scale RI-1 program. </a:t>
            </a:r>
          </a:p>
        </p:txBody>
      </p:sp>
      <p:sp>
        <p:nvSpPr>
          <p:cNvPr id="3" name="Slide Number Placeholder 2">
            <a:extLst>
              <a:ext uri="{FF2B5EF4-FFF2-40B4-BE49-F238E27FC236}">
                <a16:creationId xmlns:a16="http://schemas.microsoft.com/office/drawing/2014/main" id="{9CD27268-2B00-5FED-26B4-6C2FEA87742E}"/>
              </a:ext>
            </a:extLst>
          </p:cNvPr>
          <p:cNvSpPr>
            <a:spLocks noGrp="1"/>
          </p:cNvSpPr>
          <p:nvPr>
            <p:ph type="sldNum" sz="quarter" idx="12"/>
          </p:nvPr>
        </p:nvSpPr>
        <p:spPr/>
        <p:txBody>
          <a:bodyPr/>
          <a:lstStyle/>
          <a:p>
            <a:fld id="{4710E8EA-57F6-764C-8914-AEEABF058192}" type="slidenum">
              <a:rPr lang="en-US" smtClean="0"/>
              <a:pPr/>
              <a:t>12</a:t>
            </a:fld>
            <a:endParaRPr lang="en-US"/>
          </a:p>
        </p:txBody>
      </p:sp>
    </p:spTree>
    <p:extLst>
      <p:ext uri="{BB962C8B-B14F-4D97-AF65-F5344CB8AC3E}">
        <p14:creationId xmlns:p14="http://schemas.microsoft.com/office/powerpoint/2010/main" val="239791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1003592"/>
            <a:ext cx="7950200" cy="553998"/>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Two types of projects</a:t>
            </a:r>
          </a:p>
        </p:txBody>
      </p:sp>
      <p:sp>
        <p:nvSpPr>
          <p:cNvPr id="2" name="TextBox 1"/>
          <p:cNvSpPr txBox="1"/>
          <p:nvPr/>
        </p:nvSpPr>
        <p:spPr>
          <a:xfrm>
            <a:off x="1972732" y="1865489"/>
            <a:ext cx="8390468" cy="4878259"/>
          </a:xfrm>
          <a:prstGeom prst="rect">
            <a:avLst/>
          </a:prstGeom>
          <a:noFill/>
        </p:spPr>
        <p:txBody>
          <a:bodyPr wrap="square" rtlCol="0">
            <a:spAutoFit/>
          </a:bodyPr>
          <a:lstStyle/>
          <a:p>
            <a:r>
              <a:rPr lang="en-US" sz="2200" b="1" dirty="0"/>
              <a:t>Implementation Projects </a:t>
            </a:r>
          </a:p>
          <a:p>
            <a:r>
              <a:rPr lang="en-US" sz="2200" b="1" dirty="0"/>
              <a:t>	</a:t>
            </a:r>
            <a:r>
              <a:rPr lang="en-US" sz="2200" dirty="0"/>
              <a:t>e.g., Acquisition, Assembly, Construction and Commissioning:</a:t>
            </a:r>
          </a:p>
          <a:p>
            <a:pPr marL="914400" lvl="1" indent="-457200">
              <a:buFont typeface="+mj-lt"/>
              <a:buAutoNum type="alphaLcParenR"/>
            </a:pPr>
            <a:r>
              <a:rPr lang="en-US" sz="2200" dirty="0"/>
              <a:t>Enable well-defined, limited-term research experiments with broad community buy-in and shared data resources and/or </a:t>
            </a:r>
          </a:p>
          <a:p>
            <a:pPr marL="914400" lvl="1" indent="-457200">
              <a:buFont typeface="+mj-lt"/>
              <a:buAutoNum type="alphaLcParenR"/>
            </a:pPr>
            <a:r>
              <a:rPr lang="en-US" sz="2200" dirty="0"/>
              <a:t>Shared-use, mid-scale infrastructure for broad community use.</a:t>
            </a:r>
          </a:p>
          <a:p>
            <a:pPr lvl="1" algn="ctr">
              <a:lnSpc>
                <a:spcPct val="150000"/>
              </a:lnSpc>
            </a:pPr>
            <a:r>
              <a:rPr lang="en-US" sz="2200" b="1" i="1" dirty="0"/>
              <a:t>$4 million ≦ Total Project Cost &lt; $20 million</a:t>
            </a:r>
          </a:p>
          <a:p>
            <a:pPr lvl="1" algn="ctr">
              <a:lnSpc>
                <a:spcPct val="150000"/>
              </a:lnSpc>
            </a:pPr>
            <a:endParaRPr lang="en-US" sz="200" b="1" i="1" dirty="0"/>
          </a:p>
          <a:p>
            <a:endParaRPr lang="en-US" sz="400" b="1" dirty="0"/>
          </a:p>
          <a:p>
            <a:r>
              <a:rPr lang="en-US" sz="2200" b="1" dirty="0"/>
              <a:t>Design Projects: </a:t>
            </a:r>
            <a:r>
              <a:rPr lang="en-US" sz="2200" dirty="0"/>
              <a:t>May cover activities that lead to preparation for implementation of a future mid-scale class project</a:t>
            </a:r>
            <a:r>
              <a:rPr lang="en-US" sz="2200" baseline="30000" dirty="0"/>
              <a:t>1</a:t>
            </a:r>
            <a:r>
              <a:rPr lang="en-US" sz="2200" dirty="0"/>
              <a:t>. </a:t>
            </a:r>
            <a:endParaRPr lang="en-US" sz="2200" baseline="30000" dirty="0"/>
          </a:p>
          <a:p>
            <a:pPr algn="ctr">
              <a:lnSpc>
                <a:spcPct val="150000"/>
              </a:lnSpc>
            </a:pPr>
            <a:r>
              <a:rPr lang="en-US" sz="2200" b="1" i="1" dirty="0"/>
              <a:t>$600,000 ≦ Total Project Cost &lt; $20 million</a:t>
            </a:r>
          </a:p>
          <a:p>
            <a:endParaRPr lang="en-US" baseline="30000" dirty="0"/>
          </a:p>
          <a:p>
            <a:endParaRPr lang="en-US" baseline="30000" dirty="0"/>
          </a:p>
          <a:p>
            <a:endParaRPr lang="en-US" baseline="30000" dirty="0"/>
          </a:p>
          <a:p>
            <a:r>
              <a:rPr lang="en-US" baseline="30000" dirty="0"/>
              <a:t>1</a:t>
            </a:r>
            <a:r>
              <a:rPr lang="en-US" dirty="0"/>
              <a:t>NSF makes no commitment to the implementation of projects supported through the design track of Mid-scale RI-1.</a:t>
            </a:r>
          </a:p>
        </p:txBody>
      </p:sp>
      <p:sp>
        <p:nvSpPr>
          <p:cNvPr id="3" name="Slide Number Placeholder 2">
            <a:extLst>
              <a:ext uri="{FF2B5EF4-FFF2-40B4-BE49-F238E27FC236}">
                <a16:creationId xmlns:a16="http://schemas.microsoft.com/office/drawing/2014/main" id="{F7E708CA-A9FA-2744-4580-31DB7F3DCC50}"/>
              </a:ext>
            </a:extLst>
          </p:cNvPr>
          <p:cNvSpPr>
            <a:spLocks noGrp="1"/>
          </p:cNvSpPr>
          <p:nvPr>
            <p:ph type="sldNum" sz="quarter" idx="12"/>
          </p:nvPr>
        </p:nvSpPr>
        <p:spPr/>
        <p:txBody>
          <a:bodyPr/>
          <a:lstStyle/>
          <a:p>
            <a:fld id="{4710E8EA-57F6-764C-8914-AEEABF058192}" type="slidenum">
              <a:rPr lang="en-US" smtClean="0"/>
              <a:pPr/>
              <a:t>13</a:t>
            </a:fld>
            <a:endParaRPr lang="en-US"/>
          </a:p>
        </p:txBody>
      </p:sp>
    </p:spTree>
    <p:extLst>
      <p:ext uri="{BB962C8B-B14F-4D97-AF65-F5344CB8AC3E}">
        <p14:creationId xmlns:p14="http://schemas.microsoft.com/office/powerpoint/2010/main" val="54030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1003592"/>
            <a:ext cx="7950200" cy="553998"/>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types of projects</a:t>
            </a:r>
          </a:p>
        </p:txBody>
      </p:sp>
      <p:graphicFrame>
        <p:nvGraphicFramePr>
          <p:cNvPr id="4" name="Diagram 3">
            <a:extLst>
              <a:ext uri="{FF2B5EF4-FFF2-40B4-BE49-F238E27FC236}">
                <a16:creationId xmlns:a16="http://schemas.microsoft.com/office/drawing/2014/main" id="{CD9268AA-519D-4809-AAD5-5A8F8E724C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5487252"/>
              </p:ext>
            </p:extLst>
          </p:nvPr>
        </p:nvGraphicFramePr>
        <p:xfrm>
          <a:off x="1735438" y="1818161"/>
          <a:ext cx="8932562" cy="4538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D49CBD6E-140A-715B-E6C0-968E1822B351}"/>
              </a:ext>
            </a:extLst>
          </p:cNvPr>
          <p:cNvSpPr>
            <a:spLocks noGrp="1"/>
          </p:cNvSpPr>
          <p:nvPr>
            <p:ph type="sldNum" sz="quarter" idx="12"/>
          </p:nvPr>
        </p:nvSpPr>
        <p:spPr/>
        <p:txBody>
          <a:bodyPr/>
          <a:lstStyle/>
          <a:p>
            <a:fld id="{4710E8EA-57F6-764C-8914-AEEABF058192}" type="slidenum">
              <a:rPr lang="en-US" smtClean="0"/>
              <a:pPr/>
              <a:t>14</a:t>
            </a:fld>
            <a:endParaRPr lang="en-US"/>
          </a:p>
        </p:txBody>
      </p:sp>
    </p:spTree>
    <p:extLst>
      <p:ext uri="{BB962C8B-B14F-4D97-AF65-F5344CB8AC3E}">
        <p14:creationId xmlns:p14="http://schemas.microsoft.com/office/powerpoint/2010/main" val="283865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16C1A4-DD4F-5C8B-59AF-D1BA45DF62A7}"/>
              </a:ext>
            </a:extLst>
          </p:cNvPr>
          <p:cNvSpPr>
            <a:spLocks noGrp="1"/>
          </p:cNvSpPr>
          <p:nvPr>
            <p:ph type="title"/>
          </p:nvPr>
        </p:nvSpPr>
        <p:spPr/>
        <p:txBody>
          <a:bodyPr/>
          <a:lstStyle/>
          <a:p>
            <a:r>
              <a:rPr lang="en-US" dirty="0"/>
              <a:t>Mid-scale RI looks for</a:t>
            </a:r>
          </a:p>
        </p:txBody>
      </p:sp>
      <p:sp>
        <p:nvSpPr>
          <p:cNvPr id="4" name="Content Placeholder 3">
            <a:extLst>
              <a:ext uri="{FF2B5EF4-FFF2-40B4-BE49-F238E27FC236}">
                <a16:creationId xmlns:a16="http://schemas.microsoft.com/office/drawing/2014/main" id="{52AB5ED3-3E6D-E2F3-C23A-77D16A568D46}"/>
              </a:ext>
            </a:extLst>
          </p:cNvPr>
          <p:cNvSpPr>
            <a:spLocks noGrp="1"/>
          </p:cNvSpPr>
          <p:nvPr>
            <p:ph idx="1"/>
          </p:nvPr>
        </p:nvSpPr>
        <p:spPr/>
        <p:txBody>
          <a:bodyPr/>
          <a:lstStyle/>
          <a:p>
            <a:r>
              <a:rPr lang="en-US" dirty="0"/>
              <a:t>Projects with National Importance</a:t>
            </a:r>
          </a:p>
          <a:p>
            <a:r>
              <a:rPr lang="en-US" dirty="0"/>
              <a:t>For Implementation:</a:t>
            </a:r>
          </a:p>
          <a:p>
            <a:pPr lvl="1"/>
            <a:r>
              <a:rPr lang="en-US" dirty="0"/>
              <a:t>An RI that enables well-defined, limited-term research experiments with </a:t>
            </a:r>
            <a:r>
              <a:rPr lang="en-US" u="sng" dirty="0"/>
              <a:t>broad community buy-in</a:t>
            </a:r>
            <a:r>
              <a:rPr lang="en-US" dirty="0"/>
              <a:t> and shared data resources and/or b) shared-use, mid-scale infrastructure for </a:t>
            </a:r>
            <a:r>
              <a:rPr lang="en-US" u="sng" dirty="0"/>
              <a:t>broad community use</a:t>
            </a:r>
            <a:r>
              <a:rPr lang="en-US" dirty="0"/>
              <a:t>.</a:t>
            </a:r>
          </a:p>
          <a:p>
            <a:pPr lvl="1"/>
            <a:endParaRPr lang="en-US" dirty="0"/>
          </a:p>
        </p:txBody>
      </p:sp>
      <p:sp>
        <p:nvSpPr>
          <p:cNvPr id="2" name="Slide Number Placeholder 1">
            <a:extLst>
              <a:ext uri="{FF2B5EF4-FFF2-40B4-BE49-F238E27FC236}">
                <a16:creationId xmlns:a16="http://schemas.microsoft.com/office/drawing/2014/main" id="{DC74CC10-D3C3-0E3E-8246-123BF6E425C2}"/>
              </a:ext>
            </a:extLst>
          </p:cNvPr>
          <p:cNvSpPr>
            <a:spLocks noGrp="1"/>
          </p:cNvSpPr>
          <p:nvPr>
            <p:ph type="sldNum" sz="quarter" idx="12"/>
          </p:nvPr>
        </p:nvSpPr>
        <p:spPr/>
        <p:txBody>
          <a:bodyPr/>
          <a:lstStyle/>
          <a:p>
            <a:fld id="{4710E8EA-57F6-764C-8914-AEEABF058192}" type="slidenum">
              <a:rPr lang="en-US" smtClean="0"/>
              <a:pPr/>
              <a:t>15</a:t>
            </a:fld>
            <a:endParaRPr lang="en-US"/>
          </a:p>
        </p:txBody>
      </p:sp>
    </p:spTree>
    <p:extLst>
      <p:ext uri="{BB962C8B-B14F-4D97-AF65-F5344CB8AC3E}">
        <p14:creationId xmlns:p14="http://schemas.microsoft.com/office/powerpoint/2010/main" val="21015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304"/>
            <a:ext cx="7950200" cy="553998"/>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(NSF 22-637) </a:t>
            </a:r>
          </a:p>
        </p:txBody>
      </p:sp>
      <p:sp>
        <p:nvSpPr>
          <p:cNvPr id="2" name="TextBox 1"/>
          <p:cNvSpPr txBox="1"/>
          <p:nvPr/>
        </p:nvSpPr>
        <p:spPr>
          <a:xfrm>
            <a:off x="1937457" y="1518017"/>
            <a:ext cx="8519106" cy="3985706"/>
          </a:xfrm>
          <a:prstGeom prst="rect">
            <a:avLst/>
          </a:prstGeom>
          <a:noFill/>
        </p:spPr>
        <p:txBody>
          <a:bodyPr wrap="square" rtlCol="0">
            <a:spAutoFit/>
          </a:bodyPr>
          <a:lstStyle/>
          <a:p>
            <a:pPr algn="ctr">
              <a:lnSpc>
                <a:spcPct val="150000"/>
              </a:lnSpc>
            </a:pPr>
            <a:r>
              <a:rPr lang="en-US" sz="2000" b="1" dirty="0"/>
              <a:t>Project Execution Plans (PEP)</a:t>
            </a:r>
          </a:p>
          <a:p>
            <a:r>
              <a:rPr lang="en-US" sz="2000" dirty="0"/>
              <a:t>A Project Execution Plan (PEP) describes the management and project execution processes that are used to ensure that a project’s scope is completed on time and within budget. </a:t>
            </a:r>
          </a:p>
          <a:p>
            <a:pPr marL="342900" indent="-342900">
              <a:buFont typeface="Arial" panose="020B0604020202020204" pitchFamily="34" charset="0"/>
              <a:buChar char="•"/>
            </a:pPr>
            <a:r>
              <a:rPr lang="en-US" sz="2000" dirty="0"/>
              <a:t>The document defines the project scope; the organizational framework and overall management systems for the project; and identifies roles and responsibilities of the project participants. </a:t>
            </a:r>
          </a:p>
          <a:p>
            <a:pPr marL="342900" indent="-342900">
              <a:buFont typeface="Arial" panose="020B0604020202020204" pitchFamily="34" charset="0"/>
              <a:buChar char="•"/>
            </a:pPr>
            <a:r>
              <a:rPr lang="en-US" sz="2000" dirty="0"/>
              <a:t>It also describes the formal change control process by which the Project scope, cost, schedule, budget profile, and PEP may be revised. </a:t>
            </a:r>
          </a:p>
          <a:p>
            <a:pPr marL="342900" indent="-342900">
              <a:buFont typeface="Arial" panose="020B0604020202020204" pitchFamily="34" charset="0"/>
              <a:buChar char="•"/>
            </a:pPr>
            <a:r>
              <a:rPr lang="en-US" sz="2000" dirty="0"/>
              <a:t>Project Execution Plan (PEP) is for the </a:t>
            </a:r>
            <a:r>
              <a:rPr lang="en-US" sz="2000" u="sng" dirty="0"/>
              <a:t>construction</a:t>
            </a:r>
            <a:r>
              <a:rPr lang="en-US" sz="2000" dirty="0"/>
              <a:t> stage and that the requirement is for </a:t>
            </a:r>
            <a:r>
              <a:rPr lang="en-US" sz="2000" i="1" dirty="0"/>
              <a:t>performance measurement and management</a:t>
            </a:r>
          </a:p>
          <a:p>
            <a:pPr marL="342900" indent="-342900">
              <a:buFont typeface="Arial" panose="020B0604020202020204" pitchFamily="34" charset="0"/>
              <a:buChar char="•"/>
            </a:pPr>
            <a:endParaRPr lang="en-US" sz="1200" dirty="0"/>
          </a:p>
          <a:p>
            <a:r>
              <a:rPr lang="en-US" sz="900" dirty="0"/>
              <a:t> </a:t>
            </a:r>
          </a:p>
        </p:txBody>
      </p:sp>
      <p:sp>
        <p:nvSpPr>
          <p:cNvPr id="3" name="Slide Number Placeholder 2">
            <a:extLst>
              <a:ext uri="{FF2B5EF4-FFF2-40B4-BE49-F238E27FC236}">
                <a16:creationId xmlns:a16="http://schemas.microsoft.com/office/drawing/2014/main" id="{C1EEF7C1-312A-4427-87C2-6FB696F8E9F0}"/>
              </a:ext>
            </a:extLst>
          </p:cNvPr>
          <p:cNvSpPr>
            <a:spLocks noGrp="1"/>
          </p:cNvSpPr>
          <p:nvPr>
            <p:ph type="sldNum" sz="quarter" idx="12"/>
          </p:nvPr>
        </p:nvSpPr>
        <p:spPr/>
        <p:txBody>
          <a:bodyPr/>
          <a:lstStyle/>
          <a:p>
            <a:fld id="{4710E8EA-57F6-764C-8914-AEEABF058192}" type="slidenum">
              <a:rPr lang="en-US" smtClean="0"/>
              <a:pPr/>
              <a:t>16</a:t>
            </a:fld>
            <a:endParaRPr lang="en-US"/>
          </a:p>
        </p:txBody>
      </p:sp>
    </p:spTree>
    <p:extLst>
      <p:ext uri="{BB962C8B-B14F-4D97-AF65-F5344CB8AC3E}">
        <p14:creationId xmlns:p14="http://schemas.microsoft.com/office/powerpoint/2010/main" val="156552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304"/>
            <a:ext cx="7950200" cy="553998"/>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(NSF 22-637) </a:t>
            </a:r>
          </a:p>
        </p:txBody>
      </p:sp>
      <p:sp>
        <p:nvSpPr>
          <p:cNvPr id="2" name="TextBox 1"/>
          <p:cNvSpPr txBox="1"/>
          <p:nvPr/>
        </p:nvSpPr>
        <p:spPr>
          <a:xfrm>
            <a:off x="1850571" y="1518016"/>
            <a:ext cx="8605991" cy="4324261"/>
          </a:xfrm>
          <a:prstGeom prst="rect">
            <a:avLst/>
          </a:prstGeom>
          <a:noFill/>
        </p:spPr>
        <p:txBody>
          <a:bodyPr wrap="square" rtlCol="0">
            <a:spAutoFit/>
          </a:bodyPr>
          <a:lstStyle/>
          <a:p>
            <a:pPr algn="ctr">
              <a:lnSpc>
                <a:spcPct val="150000"/>
              </a:lnSpc>
            </a:pPr>
            <a:r>
              <a:rPr lang="en-US" sz="2200" b="1" dirty="0"/>
              <a:t>Project Execution Plans (PEP)</a:t>
            </a:r>
          </a:p>
          <a:p>
            <a:r>
              <a:rPr lang="en-US" sz="2200" dirty="0"/>
              <a:t>Section 5 of NSF’s Research Infrastructure Guide, or RIG, available at </a:t>
            </a:r>
          </a:p>
          <a:p>
            <a:endParaRPr lang="en-US" sz="2200" dirty="0"/>
          </a:p>
          <a:p>
            <a:endParaRPr lang="en-US" sz="2200" dirty="0"/>
          </a:p>
          <a:p>
            <a:r>
              <a:rPr lang="en-US" sz="2200" dirty="0"/>
              <a:t>provides guidance specific to Mid-Scale RI Projects.</a:t>
            </a:r>
          </a:p>
          <a:p>
            <a:pPr marL="342900" indent="-342900">
              <a:buFont typeface="Arial" panose="020B0604020202020204" pitchFamily="34" charset="0"/>
              <a:buChar char="•"/>
            </a:pPr>
            <a:r>
              <a:rPr lang="en-US" sz="2200" dirty="0"/>
              <a:t>Note that PEP should be appropriately scaled for the complexity of the project, and may not require all the elements described elsewhere in the RIG.</a:t>
            </a:r>
          </a:p>
          <a:p>
            <a:pPr marL="342900" indent="-342900">
              <a:buFont typeface="Arial" panose="020B0604020202020204" pitchFamily="34" charset="0"/>
              <a:buChar char="•"/>
            </a:pPr>
            <a:r>
              <a:rPr lang="en-US" sz="2200" dirty="0"/>
              <a:t>The template for a Mid-scale RI PEP is available at </a:t>
            </a:r>
            <a:r>
              <a:rPr lang="en-US" sz="2200" dirty="0">
                <a:hlinkClick r:id="rId3"/>
              </a:rPr>
              <a:t>https://www.nsf.gov/bfa/lfo/docs/Mid-scale_Project_PEP_Template_v2022.doc</a:t>
            </a:r>
            <a:endParaRPr lang="en-US" sz="2200" dirty="0"/>
          </a:p>
          <a:p>
            <a:pPr marL="342900" indent="-342900">
              <a:buFont typeface="Arial" panose="020B0604020202020204" pitchFamily="34" charset="0"/>
              <a:buChar char="•"/>
            </a:pPr>
            <a:endParaRPr lang="en-US" sz="2200" dirty="0"/>
          </a:p>
        </p:txBody>
      </p:sp>
      <p:sp>
        <p:nvSpPr>
          <p:cNvPr id="3" name="TextBox 2">
            <a:extLst>
              <a:ext uri="{FF2B5EF4-FFF2-40B4-BE49-F238E27FC236}">
                <a16:creationId xmlns:a16="http://schemas.microsoft.com/office/drawing/2014/main" id="{A49EB745-E1BD-87B2-28C3-A8BC92B0844C}"/>
              </a:ext>
            </a:extLst>
          </p:cNvPr>
          <p:cNvSpPr txBox="1"/>
          <p:nvPr/>
        </p:nvSpPr>
        <p:spPr>
          <a:xfrm>
            <a:off x="2372355" y="2404887"/>
            <a:ext cx="5623784" cy="646331"/>
          </a:xfrm>
          <a:prstGeom prst="rect">
            <a:avLst/>
          </a:prstGeom>
          <a:noFill/>
        </p:spPr>
        <p:txBody>
          <a:bodyPr wrap="none" rtlCol="0">
            <a:spAutoFit/>
          </a:bodyPr>
          <a:lstStyle/>
          <a:p>
            <a:r>
              <a:rPr lang="en-US" dirty="0">
                <a:solidFill>
                  <a:srgbClr val="0000FF"/>
                </a:solidFill>
              </a:rPr>
              <a:t> NSF Research Infrastructure Guide 21-107, see Section 5: </a:t>
            </a:r>
          </a:p>
          <a:p>
            <a:r>
              <a:rPr lang="en-US" dirty="0">
                <a:solidFill>
                  <a:srgbClr val="0000FF"/>
                </a:solidFill>
              </a:rPr>
              <a:t>https://</a:t>
            </a:r>
            <a:r>
              <a:rPr lang="en-US" dirty="0" err="1">
                <a:solidFill>
                  <a:srgbClr val="0000FF"/>
                </a:solidFill>
              </a:rPr>
              <a:t>www.nsf.gov</a:t>
            </a:r>
            <a:r>
              <a:rPr lang="en-US" dirty="0">
                <a:solidFill>
                  <a:srgbClr val="0000FF"/>
                </a:solidFill>
              </a:rPr>
              <a:t>/pubs/2021/nsf21107/nsf21107.pdf</a:t>
            </a:r>
          </a:p>
        </p:txBody>
      </p:sp>
      <p:sp>
        <p:nvSpPr>
          <p:cNvPr id="4" name="Slide Number Placeholder 3">
            <a:extLst>
              <a:ext uri="{FF2B5EF4-FFF2-40B4-BE49-F238E27FC236}">
                <a16:creationId xmlns:a16="http://schemas.microsoft.com/office/drawing/2014/main" id="{16F7BFE5-682D-A9EE-1249-D73A4A639090}"/>
              </a:ext>
            </a:extLst>
          </p:cNvPr>
          <p:cNvSpPr>
            <a:spLocks noGrp="1"/>
          </p:cNvSpPr>
          <p:nvPr>
            <p:ph type="sldNum" sz="quarter" idx="12"/>
          </p:nvPr>
        </p:nvSpPr>
        <p:spPr/>
        <p:txBody>
          <a:bodyPr/>
          <a:lstStyle/>
          <a:p>
            <a:fld id="{4710E8EA-57F6-764C-8914-AEEABF058192}" type="slidenum">
              <a:rPr lang="en-US" smtClean="0"/>
              <a:pPr/>
              <a:t>17</a:t>
            </a:fld>
            <a:endParaRPr lang="en-US"/>
          </a:p>
        </p:txBody>
      </p:sp>
    </p:spTree>
    <p:extLst>
      <p:ext uri="{BB962C8B-B14F-4D97-AF65-F5344CB8AC3E}">
        <p14:creationId xmlns:p14="http://schemas.microsoft.com/office/powerpoint/2010/main" val="129815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304"/>
            <a:ext cx="7950200" cy="553998"/>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(NSF 22-637) </a:t>
            </a:r>
          </a:p>
        </p:txBody>
      </p:sp>
      <p:sp>
        <p:nvSpPr>
          <p:cNvPr id="2" name="TextBox 1"/>
          <p:cNvSpPr txBox="1"/>
          <p:nvPr/>
        </p:nvSpPr>
        <p:spPr>
          <a:xfrm>
            <a:off x="1735438" y="1554593"/>
            <a:ext cx="8721124" cy="4031873"/>
          </a:xfrm>
          <a:prstGeom prst="rect">
            <a:avLst/>
          </a:prstGeom>
          <a:noFill/>
        </p:spPr>
        <p:txBody>
          <a:bodyPr wrap="square" rtlCol="0">
            <a:spAutoFit/>
          </a:bodyPr>
          <a:lstStyle/>
          <a:p>
            <a:pPr algn="ctr"/>
            <a:r>
              <a:rPr lang="en-US" sz="2400" b="1" dirty="0"/>
              <a:t>Established Program to Stimulate Competitive Research</a:t>
            </a:r>
          </a:p>
          <a:p>
            <a:pPr algn="ctr"/>
            <a:r>
              <a:rPr lang="en-US" sz="2400" b="1" dirty="0"/>
              <a:t>(</a:t>
            </a:r>
            <a:r>
              <a:rPr lang="en-US" sz="2400" b="1" dirty="0" err="1"/>
              <a:t>EPSCoR</a:t>
            </a:r>
            <a:r>
              <a:rPr lang="en-US" sz="2400" b="1" dirty="0"/>
              <a:t>)</a:t>
            </a:r>
          </a:p>
          <a:p>
            <a:endParaRPr lang="en-US" sz="1000" i="1" dirty="0"/>
          </a:p>
          <a:p>
            <a:pPr marL="342900" indent="-342900">
              <a:buFont typeface="Arial" panose="020B0604020202020204" pitchFamily="34" charset="0"/>
              <a:buChar char="•"/>
            </a:pPr>
            <a:r>
              <a:rPr lang="en-US" sz="2200" i="1" dirty="0"/>
              <a:t>Mid-scale RI-1 proposals from institutions located in eligible </a:t>
            </a:r>
            <a:r>
              <a:rPr lang="en-US" sz="2200" i="1" dirty="0" err="1"/>
              <a:t>EPSCoR</a:t>
            </a:r>
            <a:r>
              <a:rPr lang="en-US" sz="2200" i="1" dirty="0"/>
              <a:t> jurisdictions are highly encouraged. </a:t>
            </a:r>
          </a:p>
          <a:p>
            <a:pPr marL="342900" indent="-342900">
              <a:buFont typeface="Arial" panose="020B0604020202020204" pitchFamily="34" charset="0"/>
              <a:buChar char="•"/>
            </a:pPr>
            <a:r>
              <a:rPr lang="en-US" sz="2200" i="1" dirty="0"/>
              <a:t>For </a:t>
            </a:r>
            <a:r>
              <a:rPr lang="en-US" sz="2200" i="1" dirty="0" err="1"/>
              <a:t>EPSCoR</a:t>
            </a:r>
            <a:r>
              <a:rPr lang="en-US" sz="2200" i="1" dirty="0"/>
              <a:t> co-funding, the lead submitting organization must be located in an eligible </a:t>
            </a:r>
            <a:r>
              <a:rPr lang="en-US" sz="2200" i="1" dirty="0" err="1"/>
              <a:t>EPSCoR</a:t>
            </a:r>
            <a:r>
              <a:rPr lang="en-US" sz="2200" i="1" dirty="0"/>
              <a:t> jurisdiction, with the infrastructure physically located in an eligible </a:t>
            </a:r>
            <a:r>
              <a:rPr lang="en-US" sz="2200" i="1" dirty="0" err="1"/>
              <a:t>EPSCoR</a:t>
            </a:r>
            <a:r>
              <a:rPr lang="en-US" sz="2200" i="1" dirty="0"/>
              <a:t> jurisdiction (generally but not necessarily the same jurisdiction). </a:t>
            </a:r>
          </a:p>
          <a:p>
            <a:pPr marL="342900" indent="-342900">
              <a:buFont typeface="Arial" panose="020B0604020202020204" pitchFamily="34" charset="0"/>
              <a:buChar char="•"/>
            </a:pPr>
            <a:r>
              <a:rPr lang="en-US" sz="2200" i="1" dirty="0"/>
              <a:t>For geographically distributed infrastructure, some sites may be located in non-</a:t>
            </a:r>
            <a:r>
              <a:rPr lang="en-US" sz="2200" i="1" dirty="0" err="1"/>
              <a:t>EPSCoR</a:t>
            </a:r>
            <a:r>
              <a:rPr lang="en-US" sz="2200" i="1" dirty="0"/>
              <a:t> jurisdictions, but the primary management location will be in an </a:t>
            </a:r>
            <a:r>
              <a:rPr lang="en-US" sz="2200" i="1" dirty="0" err="1"/>
              <a:t>EPSCoR</a:t>
            </a:r>
            <a:r>
              <a:rPr lang="en-US" sz="2200" i="1" dirty="0"/>
              <a:t> jurisdiction. </a:t>
            </a:r>
          </a:p>
        </p:txBody>
      </p:sp>
      <p:sp>
        <p:nvSpPr>
          <p:cNvPr id="3" name="Slide Number Placeholder 2">
            <a:extLst>
              <a:ext uri="{FF2B5EF4-FFF2-40B4-BE49-F238E27FC236}">
                <a16:creationId xmlns:a16="http://schemas.microsoft.com/office/drawing/2014/main" id="{02294599-FA14-7338-F31C-E5215CAEE56F}"/>
              </a:ext>
            </a:extLst>
          </p:cNvPr>
          <p:cNvSpPr>
            <a:spLocks noGrp="1"/>
          </p:cNvSpPr>
          <p:nvPr>
            <p:ph type="sldNum" sz="quarter" idx="12"/>
          </p:nvPr>
        </p:nvSpPr>
        <p:spPr/>
        <p:txBody>
          <a:bodyPr/>
          <a:lstStyle/>
          <a:p>
            <a:fld id="{4710E8EA-57F6-764C-8914-AEEABF058192}" type="slidenum">
              <a:rPr lang="en-US" smtClean="0"/>
              <a:pPr/>
              <a:t>18</a:t>
            </a:fld>
            <a:endParaRPr lang="en-US"/>
          </a:p>
        </p:txBody>
      </p:sp>
    </p:spTree>
    <p:extLst>
      <p:ext uri="{BB962C8B-B14F-4D97-AF65-F5344CB8AC3E}">
        <p14:creationId xmlns:p14="http://schemas.microsoft.com/office/powerpoint/2010/main" val="170722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24B3EE-6E99-303C-8B5F-2E13E9E6E239}"/>
              </a:ext>
            </a:extLst>
          </p:cNvPr>
          <p:cNvSpPr>
            <a:spLocks noGrp="1"/>
          </p:cNvSpPr>
          <p:nvPr>
            <p:ph type="title"/>
          </p:nvPr>
        </p:nvSpPr>
        <p:spPr/>
        <p:txBody>
          <a:bodyPr/>
          <a:lstStyle/>
          <a:p>
            <a:r>
              <a:rPr lang="en-US" dirty="0"/>
              <a:t>Foundation-wide Award for mid-scale RI-1</a:t>
            </a:r>
          </a:p>
        </p:txBody>
      </p:sp>
      <p:sp>
        <p:nvSpPr>
          <p:cNvPr id="3" name="Content Placeholder 2">
            <a:extLst>
              <a:ext uri="{FF2B5EF4-FFF2-40B4-BE49-F238E27FC236}">
                <a16:creationId xmlns:a16="http://schemas.microsoft.com/office/drawing/2014/main" id="{D83BEB1F-81F8-FEF2-F0E7-0C0B8546ED9B}"/>
              </a:ext>
            </a:extLst>
          </p:cNvPr>
          <p:cNvSpPr>
            <a:spLocks noGrp="1"/>
          </p:cNvSpPr>
          <p:nvPr>
            <p:ph idx="1"/>
          </p:nvPr>
        </p:nvSpPr>
        <p:spPr/>
        <p:txBody>
          <a:bodyPr>
            <a:normAutofit/>
          </a:bodyPr>
          <a:lstStyle/>
          <a:p>
            <a:r>
              <a:rPr lang="en-US" dirty="0"/>
              <a:t>Two rounds of competition so far (FY19 and FY21)</a:t>
            </a:r>
          </a:p>
          <a:p>
            <a:r>
              <a:rPr lang="en-US" dirty="0"/>
              <a:t>FY19 awards: </a:t>
            </a:r>
          </a:p>
          <a:p>
            <a:pPr lvl="1"/>
            <a:r>
              <a:rPr lang="en-US" dirty="0"/>
              <a:t>10 awards: 6 implementation projects, 4 design projects</a:t>
            </a:r>
          </a:p>
          <a:p>
            <a:pPr lvl="1"/>
            <a:r>
              <a:rPr lang="en-US" dirty="0"/>
              <a:t>Average Award amount: Implementation: $14.8 M; Design: $7.1 M</a:t>
            </a:r>
          </a:p>
          <a:p>
            <a:r>
              <a:rPr lang="en-US" dirty="0"/>
              <a:t>FY21 awards:</a:t>
            </a:r>
          </a:p>
          <a:p>
            <a:pPr lvl="1"/>
            <a:r>
              <a:rPr lang="en-US" dirty="0"/>
              <a:t>10 awards: 6 implementation projects, 4 design projects</a:t>
            </a:r>
          </a:p>
          <a:p>
            <a:pPr lvl="1"/>
            <a:r>
              <a:rPr lang="en-US" dirty="0"/>
              <a:t>Average Award amount: Implementation: $14.9 M; Design: $10.2 M</a:t>
            </a:r>
          </a:p>
          <a:p>
            <a:endParaRPr lang="en-US" dirty="0"/>
          </a:p>
        </p:txBody>
      </p:sp>
      <p:sp>
        <p:nvSpPr>
          <p:cNvPr id="5" name="Slide Number Placeholder 4">
            <a:extLst>
              <a:ext uri="{FF2B5EF4-FFF2-40B4-BE49-F238E27FC236}">
                <a16:creationId xmlns:a16="http://schemas.microsoft.com/office/drawing/2014/main" id="{607E64FD-BFE9-A9FD-2C17-8C2CFECF5E4B}"/>
              </a:ext>
            </a:extLst>
          </p:cNvPr>
          <p:cNvSpPr>
            <a:spLocks noGrp="1"/>
          </p:cNvSpPr>
          <p:nvPr>
            <p:ph type="sldNum" sz="quarter" idx="12"/>
          </p:nvPr>
        </p:nvSpPr>
        <p:spPr/>
        <p:txBody>
          <a:bodyPr/>
          <a:lstStyle/>
          <a:p>
            <a:fld id="{4710E8EA-57F6-764C-8914-AEEABF058192}" type="slidenum">
              <a:rPr lang="en-US" smtClean="0"/>
              <a:pPr/>
              <a:t>19</a:t>
            </a:fld>
            <a:endParaRPr lang="en-US"/>
          </a:p>
        </p:txBody>
      </p:sp>
    </p:spTree>
    <p:extLst>
      <p:ext uri="{BB962C8B-B14F-4D97-AF65-F5344CB8AC3E}">
        <p14:creationId xmlns:p14="http://schemas.microsoft.com/office/powerpoint/2010/main" val="369505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3976C-E2A9-ECF7-80D1-F707F6FFD83A}"/>
              </a:ext>
            </a:extLst>
          </p:cNvPr>
          <p:cNvSpPr>
            <a:spLocks noGrp="1"/>
          </p:cNvSpPr>
          <p:nvPr>
            <p:ph type="title"/>
          </p:nvPr>
        </p:nvSpPr>
        <p:spPr/>
        <p:txBody>
          <a:bodyPr/>
          <a:lstStyle/>
          <a:p>
            <a:r>
              <a:rPr lang="en-US" dirty="0"/>
              <a:t>Mid-scale RI-1 Working Group at NSF</a:t>
            </a:r>
          </a:p>
        </p:txBody>
      </p:sp>
      <p:graphicFrame>
        <p:nvGraphicFramePr>
          <p:cNvPr id="3" name="Table 2">
            <a:extLst>
              <a:ext uri="{FF2B5EF4-FFF2-40B4-BE49-F238E27FC236}">
                <a16:creationId xmlns:a16="http://schemas.microsoft.com/office/drawing/2014/main" id="{57A4B1B9-45C1-E27A-2202-EF669BEE8384}"/>
              </a:ext>
            </a:extLst>
          </p:cNvPr>
          <p:cNvGraphicFramePr>
            <a:graphicFrameLocks noGrp="1"/>
          </p:cNvGraphicFramePr>
          <p:nvPr>
            <p:extLst>
              <p:ext uri="{D42A27DB-BD31-4B8C-83A1-F6EECF244321}">
                <p14:modId xmlns:p14="http://schemas.microsoft.com/office/powerpoint/2010/main" val="2411355338"/>
              </p:ext>
            </p:extLst>
          </p:nvPr>
        </p:nvGraphicFramePr>
        <p:xfrm>
          <a:off x="2002221" y="1567862"/>
          <a:ext cx="7431711" cy="4506987"/>
        </p:xfrm>
        <a:graphic>
          <a:graphicData uri="http://schemas.openxmlformats.org/drawingml/2006/table">
            <a:tbl>
              <a:tblPr firstRow="1">
                <a:tableStyleId>{5C22544A-7EE6-4342-B048-85BDC9FD1C3A}</a:tableStyleId>
              </a:tblPr>
              <a:tblGrid>
                <a:gridCol w="1502923">
                  <a:extLst>
                    <a:ext uri="{9D8B030D-6E8A-4147-A177-3AD203B41FA5}">
                      <a16:colId xmlns:a16="http://schemas.microsoft.com/office/drawing/2014/main" val="3882548146"/>
                    </a:ext>
                  </a:extLst>
                </a:gridCol>
                <a:gridCol w="3020438">
                  <a:extLst>
                    <a:ext uri="{9D8B030D-6E8A-4147-A177-3AD203B41FA5}">
                      <a16:colId xmlns:a16="http://schemas.microsoft.com/office/drawing/2014/main" val="1450825245"/>
                    </a:ext>
                  </a:extLst>
                </a:gridCol>
                <a:gridCol w="2908350">
                  <a:extLst>
                    <a:ext uri="{9D8B030D-6E8A-4147-A177-3AD203B41FA5}">
                      <a16:colId xmlns:a16="http://schemas.microsoft.com/office/drawing/2014/main" val="2945111523"/>
                    </a:ext>
                  </a:extLst>
                </a:gridCol>
              </a:tblGrid>
              <a:tr h="386893">
                <a:tc>
                  <a:txBody>
                    <a:bodyPr/>
                    <a:lstStyle/>
                    <a:p>
                      <a:pPr algn="l" fontAlgn="b"/>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endParaRPr lang="en-US" sz="1800" b="0" i="0" u="sng" strike="noStrike" dirty="0">
                        <a:solidFill>
                          <a:srgbClr val="0563C1"/>
                        </a:solidFill>
                        <a:effectLst/>
                        <a:latin typeface="Tw Cen MT" panose="020B0602020104020603" pitchFamily="34" charset="77"/>
                        <a:cs typeface="Arial" panose="020B0604020202020204" pitchFamily="34" charset="0"/>
                      </a:endParaRPr>
                    </a:p>
                  </a:txBody>
                  <a:tcPr marL="9525" marR="9525" marT="9525" marB="0" anchor="b"/>
                </a:tc>
                <a:extLst>
                  <a:ext uri="{0D108BD9-81ED-4DB2-BD59-A6C34878D82A}">
                    <a16:rowId xmlns:a16="http://schemas.microsoft.com/office/drawing/2014/main" val="3203138904"/>
                  </a:ext>
                </a:extLst>
              </a:tr>
              <a:tr h="386893">
                <a:tc>
                  <a:txBody>
                    <a:bodyPr/>
                    <a:lstStyle/>
                    <a:p>
                      <a:pPr algn="l" fontAlgn="b"/>
                      <a:r>
                        <a:rPr lang="en-US" sz="2000" u="none" strike="noStrike" dirty="0">
                          <a:effectLst/>
                          <a:latin typeface="Tw Cen MT" panose="020B0602020104020603" pitchFamily="34" charset="77"/>
                          <a:cs typeface="Arial" panose="020B0604020202020204" pitchFamily="34" charset="0"/>
                        </a:rPr>
                        <a:t>OIA</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2000" u="none" strike="noStrike" dirty="0">
                          <a:effectLst/>
                          <a:latin typeface="Tw Cen MT" panose="020B0602020104020603" pitchFamily="34" charset="77"/>
                          <a:cs typeface="Arial" panose="020B0604020202020204" pitchFamily="34" charset="0"/>
                        </a:rPr>
                        <a:t>Randy Phelps</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1800" u="sng" strike="noStrike" dirty="0">
                          <a:effectLst/>
                          <a:latin typeface="Tw Cen MT" panose="020B0602020104020603" pitchFamily="34" charset="77"/>
                          <a:cs typeface="Arial" panose="020B0604020202020204" pitchFamily="34" charset="0"/>
                          <a:hlinkClick r:id="rId3"/>
                        </a:rPr>
                        <a:t>rphelps@nsf.gov</a:t>
                      </a:r>
                      <a:endParaRPr lang="en-US" sz="1800" b="0" i="0" u="sng" strike="noStrike" dirty="0">
                        <a:solidFill>
                          <a:srgbClr val="0563C1"/>
                        </a:solidFill>
                        <a:effectLst/>
                        <a:latin typeface="Tw Cen MT" panose="020B0602020104020603" pitchFamily="34" charset="77"/>
                        <a:cs typeface="Arial" panose="020B0604020202020204" pitchFamily="34" charset="0"/>
                      </a:endParaRPr>
                    </a:p>
                  </a:txBody>
                  <a:tcPr marL="9525" marR="9525" marT="9525" marB="0" anchor="b"/>
                </a:tc>
                <a:extLst>
                  <a:ext uri="{0D108BD9-81ED-4DB2-BD59-A6C34878D82A}">
                    <a16:rowId xmlns:a16="http://schemas.microsoft.com/office/drawing/2014/main" val="3359690124"/>
                  </a:ext>
                </a:extLst>
              </a:tr>
              <a:tr h="386893">
                <a:tc>
                  <a:txBody>
                    <a:bodyPr/>
                    <a:lstStyle/>
                    <a:p>
                      <a:pPr algn="l" fontAlgn="b"/>
                      <a:r>
                        <a:rPr lang="en-US" sz="2000" u="none" strike="noStrike" dirty="0">
                          <a:effectLst/>
                          <a:latin typeface="Tw Cen MT" panose="020B0602020104020603" pitchFamily="34" charset="77"/>
                          <a:cs typeface="Arial" panose="020B0604020202020204" pitchFamily="34" charset="0"/>
                        </a:rPr>
                        <a:t>BIO</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2000" u="none" strike="noStrike" dirty="0">
                          <a:effectLst/>
                          <a:latin typeface="Tw Cen MT" panose="020B0602020104020603" pitchFamily="34" charset="77"/>
                          <a:cs typeface="Arial" panose="020B0604020202020204" pitchFamily="34" charset="0"/>
                        </a:rPr>
                        <a:t>Sridhar </a:t>
                      </a:r>
                      <a:r>
                        <a:rPr lang="en-US" sz="2000" u="none" strike="noStrike" dirty="0" err="1">
                          <a:effectLst/>
                          <a:latin typeface="Tw Cen MT" panose="020B0602020104020603" pitchFamily="34" charset="77"/>
                          <a:cs typeface="Arial" panose="020B0604020202020204" pitchFamily="34" charset="0"/>
                        </a:rPr>
                        <a:t>Raghavachari</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1800" b="0" i="0" u="none" strike="noStrike" kern="1200" dirty="0">
                          <a:solidFill>
                            <a:schemeClr val="dk1"/>
                          </a:solidFill>
                          <a:effectLst/>
                          <a:latin typeface="Tw Cen MT" panose="020B0602020104020603" pitchFamily="34" charset="77"/>
                          <a:ea typeface="+mn-ea"/>
                          <a:cs typeface="+mn-cs"/>
                          <a:hlinkClick r:id="rId4"/>
                        </a:rPr>
                        <a:t>sraghava@nsf.gov</a:t>
                      </a:r>
                      <a:endParaRPr lang="en-US" sz="1800" b="0" i="0" u="sng" strike="noStrike" dirty="0">
                        <a:solidFill>
                          <a:srgbClr val="0563C1"/>
                        </a:solidFill>
                        <a:effectLst/>
                        <a:latin typeface="Tw Cen MT" panose="020B0602020104020603" pitchFamily="34" charset="77"/>
                        <a:cs typeface="Arial" panose="020B0604020202020204" pitchFamily="34" charset="0"/>
                      </a:endParaRPr>
                    </a:p>
                  </a:txBody>
                  <a:tcPr marL="9525" marR="9525" marT="9525" marB="0" anchor="b"/>
                </a:tc>
                <a:extLst>
                  <a:ext uri="{0D108BD9-81ED-4DB2-BD59-A6C34878D82A}">
                    <a16:rowId xmlns:a16="http://schemas.microsoft.com/office/drawing/2014/main" val="2221555979"/>
                  </a:ext>
                </a:extLst>
              </a:tr>
              <a:tr h="386893">
                <a:tc>
                  <a:txBody>
                    <a:bodyPr/>
                    <a:lstStyle/>
                    <a:p>
                      <a:pPr algn="l" fontAlgn="b"/>
                      <a:r>
                        <a:rPr lang="en-US" sz="2000" u="none" strike="noStrike" dirty="0">
                          <a:effectLst/>
                          <a:latin typeface="Tw Cen MT" panose="020B0602020104020603" pitchFamily="34" charset="77"/>
                          <a:cs typeface="Arial" panose="020B0604020202020204" pitchFamily="34" charset="0"/>
                        </a:rPr>
                        <a:t>CISE</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2000" b="0" i="0" u="none" strike="noStrike" dirty="0">
                          <a:solidFill>
                            <a:srgbClr val="000000"/>
                          </a:solidFill>
                          <a:effectLst/>
                          <a:latin typeface="Tw Cen MT" panose="020B0602020104020603" pitchFamily="34" charset="77"/>
                          <a:cs typeface="Arial" panose="020B0604020202020204" pitchFamily="34" charset="0"/>
                        </a:rPr>
                        <a:t>Deep </a:t>
                      </a:r>
                      <a:r>
                        <a:rPr lang="en-US" sz="2000" b="0" i="0" u="none" strike="noStrike" dirty="0" err="1">
                          <a:solidFill>
                            <a:srgbClr val="000000"/>
                          </a:solidFill>
                          <a:effectLst/>
                          <a:latin typeface="Tw Cen MT" panose="020B0602020104020603" pitchFamily="34" charset="77"/>
                          <a:cs typeface="Arial" panose="020B0604020202020204" pitchFamily="34" charset="0"/>
                        </a:rPr>
                        <a:t>Medhi</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1800" u="sng" strike="noStrike" dirty="0">
                          <a:effectLst/>
                          <a:latin typeface="Tw Cen MT" panose="020B0602020104020603" pitchFamily="34" charset="77"/>
                          <a:cs typeface="Arial" panose="020B0604020202020204" pitchFamily="34" charset="0"/>
                          <a:hlinkClick r:id="rId5"/>
                        </a:rPr>
                        <a:t>dmedhi@nsf.gov</a:t>
                      </a:r>
                      <a:endParaRPr lang="en-US" sz="1800" b="0" i="0" u="sng" strike="noStrike" dirty="0">
                        <a:solidFill>
                          <a:srgbClr val="0563C1"/>
                        </a:solidFill>
                        <a:effectLst/>
                        <a:latin typeface="Tw Cen MT" panose="020B0602020104020603" pitchFamily="34" charset="77"/>
                        <a:cs typeface="Arial" panose="020B0604020202020204" pitchFamily="34" charset="0"/>
                      </a:endParaRPr>
                    </a:p>
                  </a:txBody>
                  <a:tcPr marL="9525" marR="9525" marT="9525" marB="0" anchor="b"/>
                </a:tc>
                <a:extLst>
                  <a:ext uri="{0D108BD9-81ED-4DB2-BD59-A6C34878D82A}">
                    <a16:rowId xmlns:a16="http://schemas.microsoft.com/office/drawing/2014/main" val="1893527330"/>
                  </a:ext>
                </a:extLst>
              </a:tr>
              <a:tr h="386893">
                <a:tc>
                  <a:txBody>
                    <a:bodyPr/>
                    <a:lstStyle/>
                    <a:p>
                      <a:pPr algn="l" fontAlgn="b"/>
                      <a:r>
                        <a:rPr lang="en-US" sz="2000" u="none" strike="noStrike" dirty="0">
                          <a:effectLst/>
                          <a:latin typeface="Tw Cen MT" panose="020B0602020104020603" pitchFamily="34" charset="77"/>
                          <a:cs typeface="Arial" panose="020B0604020202020204" pitchFamily="34" charset="0"/>
                        </a:rPr>
                        <a:t>EHR (EDU)</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2000" u="none" strike="noStrike" dirty="0">
                          <a:effectLst/>
                          <a:latin typeface="Tw Cen MT" panose="020B0602020104020603" pitchFamily="34" charset="77"/>
                          <a:cs typeface="Arial" panose="020B0604020202020204" pitchFamily="34" charset="0"/>
                        </a:rPr>
                        <a:t>Jill Nelson</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1800" b="0" i="0" u="none" strike="noStrike" kern="1200" dirty="0">
                          <a:solidFill>
                            <a:schemeClr val="dk1"/>
                          </a:solidFill>
                          <a:effectLst/>
                          <a:latin typeface="Tw Cen MT" panose="020B0602020104020603" pitchFamily="34" charset="77"/>
                          <a:ea typeface="+mn-ea"/>
                          <a:cs typeface="+mn-cs"/>
                          <a:hlinkClick r:id="rId6"/>
                        </a:rPr>
                        <a:t>jnelson@nsf.gov</a:t>
                      </a:r>
                      <a:endParaRPr lang="en-US" sz="1800" b="0" i="0" u="sng" strike="noStrike" dirty="0">
                        <a:solidFill>
                          <a:srgbClr val="0563C1"/>
                        </a:solidFill>
                        <a:effectLst/>
                        <a:latin typeface="Tw Cen MT" panose="020B0602020104020603" pitchFamily="34" charset="77"/>
                        <a:cs typeface="Arial" panose="020B0604020202020204" pitchFamily="34" charset="0"/>
                      </a:endParaRPr>
                    </a:p>
                  </a:txBody>
                  <a:tcPr marL="9525" marR="9525" marT="9525" marB="0" anchor="b"/>
                </a:tc>
                <a:extLst>
                  <a:ext uri="{0D108BD9-81ED-4DB2-BD59-A6C34878D82A}">
                    <a16:rowId xmlns:a16="http://schemas.microsoft.com/office/drawing/2014/main" val="3295962298"/>
                  </a:ext>
                </a:extLst>
              </a:tr>
              <a:tr h="386893">
                <a:tc>
                  <a:txBody>
                    <a:bodyPr/>
                    <a:lstStyle/>
                    <a:p>
                      <a:pPr algn="l" fontAlgn="b"/>
                      <a:r>
                        <a:rPr lang="en-US" sz="2000" u="none" strike="noStrike" dirty="0">
                          <a:effectLst/>
                          <a:latin typeface="Tw Cen MT" panose="020B0602020104020603" pitchFamily="34" charset="77"/>
                          <a:cs typeface="Arial" panose="020B0604020202020204" pitchFamily="34" charset="0"/>
                        </a:rPr>
                        <a:t>ENG</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2000" b="0" i="0" u="none" strike="noStrike" dirty="0" err="1">
                          <a:solidFill>
                            <a:srgbClr val="000000"/>
                          </a:solidFill>
                          <a:effectLst/>
                          <a:latin typeface="Tw Cen MT" panose="020B0602020104020603" pitchFamily="34" charset="77"/>
                          <a:cs typeface="Arial" panose="020B0604020202020204" pitchFamily="34" charset="0"/>
                        </a:rPr>
                        <a:t>Aranya</a:t>
                      </a:r>
                      <a:r>
                        <a:rPr lang="en-US" sz="2000" b="0" i="0" u="none" strike="noStrike" dirty="0">
                          <a:solidFill>
                            <a:srgbClr val="000000"/>
                          </a:solidFill>
                          <a:effectLst/>
                          <a:latin typeface="Tw Cen MT" panose="020B0602020104020603" pitchFamily="34" charset="77"/>
                          <a:cs typeface="Arial" panose="020B0604020202020204" pitchFamily="34" charset="0"/>
                        </a:rPr>
                        <a:t> </a:t>
                      </a:r>
                      <a:r>
                        <a:rPr lang="en-US" sz="2000" b="0" i="0" u="none" strike="noStrike" dirty="0" err="1">
                          <a:solidFill>
                            <a:srgbClr val="000000"/>
                          </a:solidFill>
                          <a:effectLst/>
                          <a:latin typeface="Tw Cen MT" panose="020B0602020104020603" pitchFamily="34" charset="77"/>
                          <a:cs typeface="Arial" panose="020B0604020202020204" pitchFamily="34" charset="0"/>
                        </a:rPr>
                        <a:t>Chakrabortty</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1800" b="0" i="0" u="sng" strike="noStrike" dirty="0" err="1">
                          <a:solidFill>
                            <a:srgbClr val="0000FF"/>
                          </a:solidFill>
                          <a:effectLst/>
                          <a:latin typeface="Tw Cen MT" panose="020B0602020104020603" pitchFamily="34" charset="77"/>
                          <a:cs typeface="Arial" panose="020B0604020202020204" pitchFamily="34" charset="0"/>
                        </a:rPr>
                        <a:t>achakrab@nsf.gov</a:t>
                      </a:r>
                      <a:endParaRPr lang="en-US" sz="1800" b="0" i="0" u="sng" strike="noStrike" dirty="0">
                        <a:solidFill>
                          <a:srgbClr val="0000FF"/>
                        </a:solidFill>
                        <a:effectLst/>
                        <a:latin typeface="Tw Cen MT" panose="020B0602020104020603" pitchFamily="34" charset="77"/>
                        <a:cs typeface="Arial" panose="020B0604020202020204" pitchFamily="34" charset="0"/>
                      </a:endParaRPr>
                    </a:p>
                  </a:txBody>
                  <a:tcPr marL="9525" marR="9525" marT="9525" marB="0" anchor="b"/>
                </a:tc>
                <a:extLst>
                  <a:ext uri="{0D108BD9-81ED-4DB2-BD59-A6C34878D82A}">
                    <a16:rowId xmlns:a16="http://schemas.microsoft.com/office/drawing/2014/main" val="445108743"/>
                  </a:ext>
                </a:extLst>
              </a:tr>
              <a:tr h="638057">
                <a:tc>
                  <a:txBody>
                    <a:bodyPr/>
                    <a:lstStyle/>
                    <a:p>
                      <a:pPr algn="l" fontAlgn="b"/>
                      <a:r>
                        <a:rPr lang="en-US" sz="2000" u="none" strike="noStrike" dirty="0">
                          <a:effectLst/>
                          <a:latin typeface="Tw Cen MT" panose="020B0602020104020603" pitchFamily="34" charset="77"/>
                          <a:cs typeface="Arial" panose="020B0604020202020204" pitchFamily="34" charset="0"/>
                        </a:rPr>
                        <a:t>GEO</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2000" b="0" i="0" u="none" strike="noStrike" dirty="0">
                          <a:solidFill>
                            <a:srgbClr val="000000"/>
                          </a:solidFill>
                          <a:effectLst/>
                          <a:latin typeface="Tw Cen MT" panose="020B0602020104020603" pitchFamily="34" charset="77"/>
                          <a:cs typeface="Arial" panose="020B0604020202020204" pitchFamily="34" charset="0"/>
                        </a:rPr>
                        <a:t>Frank Rack</a:t>
                      </a:r>
                    </a:p>
                  </a:txBody>
                  <a:tcPr marL="9525" marR="9525" marT="9525" marB="0" anchor="b"/>
                </a:tc>
                <a:tc>
                  <a:txBody>
                    <a:bodyPr/>
                    <a:lstStyle/>
                    <a:p>
                      <a:pPr algn="l" fontAlgn="b"/>
                      <a:r>
                        <a:rPr lang="en-US" sz="1800" b="0" i="0" u="none" strike="noStrike" kern="1200" dirty="0">
                          <a:solidFill>
                            <a:schemeClr val="dk1"/>
                          </a:solidFill>
                          <a:effectLst/>
                          <a:latin typeface="Tw Cen MT" panose="020B0602020104020603" pitchFamily="34" charset="77"/>
                          <a:ea typeface="+mn-ea"/>
                          <a:cs typeface="+mn-cs"/>
                          <a:hlinkClick r:id="rId7"/>
                        </a:rPr>
                        <a:t>frack@nsf.gov</a:t>
                      </a:r>
                      <a:endParaRPr lang="en-US" sz="1800" b="0" i="0" u="sng" strike="noStrike" dirty="0">
                        <a:solidFill>
                          <a:srgbClr val="0563C1"/>
                        </a:solidFill>
                        <a:effectLst/>
                        <a:latin typeface="Tw Cen MT" panose="020B0602020104020603" pitchFamily="34" charset="77"/>
                        <a:cs typeface="Arial" panose="020B0604020202020204" pitchFamily="34" charset="0"/>
                      </a:endParaRPr>
                    </a:p>
                  </a:txBody>
                  <a:tcPr marL="9525" marR="9525" marT="9525" marB="0" anchor="b"/>
                </a:tc>
                <a:extLst>
                  <a:ext uri="{0D108BD9-81ED-4DB2-BD59-A6C34878D82A}">
                    <a16:rowId xmlns:a16="http://schemas.microsoft.com/office/drawing/2014/main" val="2864002414"/>
                  </a:ext>
                </a:extLst>
              </a:tr>
              <a:tr h="386893">
                <a:tc>
                  <a:txBody>
                    <a:bodyPr/>
                    <a:lstStyle/>
                    <a:p>
                      <a:pPr algn="l" fontAlgn="b"/>
                      <a:r>
                        <a:rPr lang="en-US" sz="2000" u="none" strike="noStrike">
                          <a:effectLst/>
                          <a:latin typeface="Tw Cen MT" panose="020B0602020104020603" pitchFamily="34" charset="77"/>
                          <a:cs typeface="Arial" panose="020B0604020202020204" pitchFamily="34" charset="0"/>
                        </a:rPr>
                        <a:t>MPS</a:t>
                      </a:r>
                      <a:endParaRPr lang="en-US" sz="2000" b="0" i="0" u="none" strike="noStrike">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2000" b="0" i="0" u="none" strike="noStrike" dirty="0">
                          <a:solidFill>
                            <a:srgbClr val="000000"/>
                          </a:solidFill>
                          <a:effectLst/>
                          <a:latin typeface="Tw Cen MT" panose="020B0602020104020603" pitchFamily="34" charset="77"/>
                          <a:cs typeface="Arial" panose="020B0604020202020204" pitchFamily="34" charset="0"/>
                        </a:rPr>
                        <a:t>John </a:t>
                      </a:r>
                      <a:r>
                        <a:rPr lang="en-US" sz="2000" b="0" i="0" u="none" strike="noStrike" dirty="0" err="1">
                          <a:solidFill>
                            <a:srgbClr val="000000"/>
                          </a:solidFill>
                          <a:effectLst/>
                          <a:latin typeface="Tw Cen MT" panose="020B0602020104020603" pitchFamily="34" charset="77"/>
                          <a:cs typeface="Arial" panose="020B0604020202020204" pitchFamily="34" charset="0"/>
                        </a:rPr>
                        <a:t>Papanikolas</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1800" b="0" i="0" u="none" strike="noStrike" kern="1200" dirty="0">
                          <a:solidFill>
                            <a:schemeClr val="dk1"/>
                          </a:solidFill>
                          <a:effectLst/>
                          <a:latin typeface="Tw Cen MT" panose="020B0602020104020603" pitchFamily="34" charset="77"/>
                          <a:ea typeface="+mn-ea"/>
                          <a:cs typeface="+mn-cs"/>
                          <a:hlinkClick r:id="rId8"/>
                        </a:rPr>
                        <a:t>jpapanik@nsf.gov</a:t>
                      </a:r>
                      <a:endParaRPr lang="en-US" sz="1800" b="0" i="0" u="sng" strike="noStrike" dirty="0">
                        <a:solidFill>
                          <a:srgbClr val="0563C1"/>
                        </a:solidFill>
                        <a:effectLst/>
                        <a:latin typeface="Tw Cen MT" panose="020B0602020104020603" pitchFamily="34" charset="77"/>
                        <a:cs typeface="Arial" panose="020B0604020202020204" pitchFamily="34" charset="0"/>
                      </a:endParaRPr>
                    </a:p>
                  </a:txBody>
                  <a:tcPr marL="9525" marR="9525" marT="9525" marB="0" anchor="b"/>
                </a:tc>
                <a:extLst>
                  <a:ext uri="{0D108BD9-81ED-4DB2-BD59-A6C34878D82A}">
                    <a16:rowId xmlns:a16="http://schemas.microsoft.com/office/drawing/2014/main" val="3616886059"/>
                  </a:ext>
                </a:extLst>
              </a:tr>
              <a:tr h="386893">
                <a:tc>
                  <a:txBody>
                    <a:bodyPr/>
                    <a:lstStyle/>
                    <a:p>
                      <a:pPr algn="l" fontAlgn="b"/>
                      <a:r>
                        <a:rPr lang="en-US" sz="2000" u="none" strike="noStrike">
                          <a:effectLst/>
                          <a:latin typeface="Tw Cen MT" panose="020B0602020104020603" pitchFamily="34" charset="77"/>
                          <a:cs typeface="Arial" panose="020B0604020202020204" pitchFamily="34" charset="0"/>
                        </a:rPr>
                        <a:t>SBE</a:t>
                      </a:r>
                      <a:endParaRPr lang="en-US" sz="2000" b="0" i="0" u="none" strike="noStrike">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2000" u="none" strike="noStrike" dirty="0">
                          <a:effectLst/>
                          <a:latin typeface="Tw Cen MT" panose="020B0602020104020603" pitchFamily="34" charset="77"/>
                          <a:cs typeface="Arial" panose="020B0604020202020204" pitchFamily="34" charset="0"/>
                        </a:rPr>
                        <a:t>Joseph </a:t>
                      </a:r>
                      <a:r>
                        <a:rPr lang="en-US" sz="2000" u="none" strike="noStrike" dirty="0" err="1">
                          <a:effectLst/>
                          <a:latin typeface="Tw Cen MT" panose="020B0602020104020603" pitchFamily="34" charset="77"/>
                          <a:cs typeface="Arial" panose="020B0604020202020204" pitchFamily="34" charset="0"/>
                        </a:rPr>
                        <a:t>Whitmeyer</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1800" u="sng" strike="noStrike" dirty="0">
                          <a:effectLst/>
                          <a:latin typeface="Tw Cen MT" panose="020B0602020104020603" pitchFamily="34" charset="77"/>
                          <a:cs typeface="Arial" panose="020B0604020202020204" pitchFamily="34" charset="0"/>
                          <a:hlinkClick r:id="rId9"/>
                        </a:rPr>
                        <a:t>jwhitmey@nsf.gov</a:t>
                      </a:r>
                      <a:endParaRPr lang="en-US" sz="1800" b="0" i="0" u="sng" strike="noStrike" dirty="0">
                        <a:solidFill>
                          <a:srgbClr val="0563C1"/>
                        </a:solidFill>
                        <a:effectLst/>
                        <a:latin typeface="Tw Cen MT" panose="020B0602020104020603" pitchFamily="34" charset="77"/>
                        <a:cs typeface="Arial" panose="020B0604020202020204" pitchFamily="34" charset="0"/>
                      </a:endParaRPr>
                    </a:p>
                  </a:txBody>
                  <a:tcPr marL="9525" marR="9525" marT="9525" marB="0" anchor="b"/>
                </a:tc>
                <a:extLst>
                  <a:ext uri="{0D108BD9-81ED-4DB2-BD59-A6C34878D82A}">
                    <a16:rowId xmlns:a16="http://schemas.microsoft.com/office/drawing/2014/main" val="723432268"/>
                  </a:ext>
                </a:extLst>
              </a:tr>
              <a:tr h="386893">
                <a:tc>
                  <a:txBody>
                    <a:bodyPr/>
                    <a:lstStyle/>
                    <a:p>
                      <a:pPr algn="l" fontAlgn="b"/>
                      <a:r>
                        <a:rPr lang="en-US" sz="2000" u="none" strike="noStrike" dirty="0">
                          <a:effectLst/>
                          <a:latin typeface="Tw Cen MT" panose="020B0602020104020603" pitchFamily="34" charset="77"/>
                          <a:cs typeface="Arial" panose="020B0604020202020204" pitchFamily="34" charset="0"/>
                        </a:rPr>
                        <a:t>OISE</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2000" u="none" strike="noStrike" dirty="0" err="1">
                          <a:effectLst/>
                          <a:latin typeface="Tw Cen MT" panose="020B0602020104020603" pitchFamily="34" charset="77"/>
                          <a:cs typeface="Arial" panose="020B0604020202020204" pitchFamily="34" charset="0"/>
                        </a:rPr>
                        <a:t>Maija</a:t>
                      </a:r>
                      <a:r>
                        <a:rPr lang="en-US" sz="2000" u="none" strike="noStrike" dirty="0">
                          <a:effectLst/>
                          <a:latin typeface="Tw Cen MT" panose="020B0602020104020603" pitchFamily="34" charset="77"/>
                          <a:cs typeface="Arial" panose="020B0604020202020204" pitchFamily="34" charset="0"/>
                        </a:rPr>
                        <a:t> </a:t>
                      </a:r>
                      <a:r>
                        <a:rPr lang="en-US" sz="2000" u="none" strike="noStrike" dirty="0" err="1">
                          <a:effectLst/>
                          <a:latin typeface="Tw Cen MT" panose="020B0602020104020603" pitchFamily="34" charset="77"/>
                          <a:cs typeface="Arial" panose="020B0604020202020204" pitchFamily="34" charset="0"/>
                        </a:rPr>
                        <a:t>Kukla</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1800" u="sng" strike="noStrike" dirty="0">
                          <a:effectLst/>
                          <a:latin typeface="Tw Cen MT" panose="020B0602020104020603" pitchFamily="34" charset="77"/>
                          <a:cs typeface="Arial" panose="020B0604020202020204" pitchFamily="34" charset="0"/>
                          <a:hlinkClick r:id="rId10"/>
                        </a:rPr>
                        <a:t>mkukla@nsf.gov </a:t>
                      </a:r>
                      <a:endParaRPr lang="en-US" sz="1800" b="0" i="0" u="sng" strike="noStrike" dirty="0">
                        <a:solidFill>
                          <a:srgbClr val="0563C1"/>
                        </a:solidFill>
                        <a:effectLst/>
                        <a:latin typeface="Tw Cen MT" panose="020B0602020104020603" pitchFamily="34" charset="77"/>
                        <a:cs typeface="Arial" panose="020B0604020202020204" pitchFamily="34" charset="0"/>
                      </a:endParaRPr>
                    </a:p>
                  </a:txBody>
                  <a:tcPr marL="9525" marR="9525" marT="9525" marB="0" anchor="b"/>
                </a:tc>
                <a:extLst>
                  <a:ext uri="{0D108BD9-81ED-4DB2-BD59-A6C34878D82A}">
                    <a16:rowId xmlns:a16="http://schemas.microsoft.com/office/drawing/2014/main" val="2309682134"/>
                  </a:ext>
                </a:extLst>
              </a:tr>
              <a:tr h="386893">
                <a:tc>
                  <a:txBody>
                    <a:bodyPr/>
                    <a:lstStyle/>
                    <a:p>
                      <a:pPr algn="l" fontAlgn="b"/>
                      <a:r>
                        <a:rPr lang="en-US" sz="2000" b="0" i="0" u="none" strike="noStrike" dirty="0" err="1">
                          <a:solidFill>
                            <a:srgbClr val="000000"/>
                          </a:solidFill>
                          <a:effectLst/>
                          <a:latin typeface="Tw Cen MT" panose="020B0602020104020603" pitchFamily="34" charset="77"/>
                          <a:cs typeface="Arial" panose="020B0604020202020204" pitchFamily="34" charset="0"/>
                        </a:rPr>
                        <a:t>EPSCoR</a:t>
                      </a:r>
                      <a:endParaRPr lang="en-US" sz="2000" b="0" i="0" u="none" strike="noStrike" dirty="0">
                        <a:solidFill>
                          <a:srgbClr val="000000"/>
                        </a:solidFill>
                        <a:effectLst/>
                        <a:latin typeface="Tw Cen MT" panose="020B0602020104020603" pitchFamily="34" charset="77"/>
                        <a:cs typeface="Arial" panose="020B0604020202020204" pitchFamily="34" charset="0"/>
                      </a:endParaRPr>
                    </a:p>
                  </a:txBody>
                  <a:tcPr marL="9525" marR="9525" marT="9525" marB="0" anchor="b"/>
                </a:tc>
                <a:tc>
                  <a:txBody>
                    <a:bodyPr/>
                    <a:lstStyle/>
                    <a:p>
                      <a:pPr algn="l" fontAlgn="b"/>
                      <a:r>
                        <a:rPr lang="en-US" sz="2000" b="0" i="0" u="none" strike="noStrike" dirty="0" err="1">
                          <a:solidFill>
                            <a:srgbClr val="000000"/>
                          </a:solidFill>
                          <a:effectLst/>
                          <a:latin typeface="Tw Cen MT" panose="020B0602020104020603" pitchFamily="34" charset="77"/>
                          <a:cs typeface="Arial" panose="020B0604020202020204" pitchFamily="34" charset="0"/>
                        </a:rPr>
                        <a:t>Chinonye</a:t>
                      </a:r>
                      <a:r>
                        <a:rPr lang="en-US" sz="2000" b="0" i="0" u="none" strike="noStrike" dirty="0">
                          <a:solidFill>
                            <a:srgbClr val="000000"/>
                          </a:solidFill>
                          <a:effectLst/>
                          <a:latin typeface="Tw Cen MT" panose="020B0602020104020603" pitchFamily="34" charset="77"/>
                          <a:cs typeface="Arial" panose="020B0604020202020204" pitchFamily="34" charset="0"/>
                        </a:rPr>
                        <a:t> Whitley</a:t>
                      </a:r>
                    </a:p>
                  </a:txBody>
                  <a:tcPr marL="9525" marR="9525" marT="9525" marB="0" anchor="b"/>
                </a:tc>
                <a:tc>
                  <a:txBody>
                    <a:bodyPr/>
                    <a:lstStyle/>
                    <a:p>
                      <a:pPr algn="l" fontAlgn="b"/>
                      <a:r>
                        <a:rPr lang="en-US" sz="1800" b="0" i="0" u="none" strike="noStrike" kern="1200" dirty="0">
                          <a:solidFill>
                            <a:schemeClr val="dk1"/>
                          </a:solidFill>
                          <a:effectLst/>
                          <a:latin typeface="Tw Cen MT" panose="020B0602020104020603" pitchFamily="34" charset="77"/>
                          <a:ea typeface="+mn-ea"/>
                          <a:cs typeface="+mn-cs"/>
                          <a:hlinkClick r:id="rId11"/>
                        </a:rPr>
                        <a:t>cwhitley@nsf.gov</a:t>
                      </a:r>
                      <a:endParaRPr lang="en-US" sz="1800" b="0" i="0" u="sng" strike="noStrike" dirty="0">
                        <a:solidFill>
                          <a:srgbClr val="0563C1"/>
                        </a:solidFill>
                        <a:effectLst/>
                        <a:latin typeface="Tw Cen MT" panose="020B0602020104020603" pitchFamily="34" charset="77"/>
                        <a:cs typeface="Arial" panose="020B0604020202020204" pitchFamily="34" charset="0"/>
                      </a:endParaRPr>
                    </a:p>
                  </a:txBody>
                  <a:tcPr marL="9525" marR="9525" marT="9525" marB="0" anchor="b"/>
                </a:tc>
                <a:extLst>
                  <a:ext uri="{0D108BD9-81ED-4DB2-BD59-A6C34878D82A}">
                    <a16:rowId xmlns:a16="http://schemas.microsoft.com/office/drawing/2014/main" val="1262927660"/>
                  </a:ext>
                </a:extLst>
              </a:tr>
            </a:tbl>
          </a:graphicData>
        </a:graphic>
      </p:graphicFrame>
      <p:sp>
        <p:nvSpPr>
          <p:cNvPr id="4" name="Slide Number Placeholder 3">
            <a:extLst>
              <a:ext uri="{FF2B5EF4-FFF2-40B4-BE49-F238E27FC236}">
                <a16:creationId xmlns:a16="http://schemas.microsoft.com/office/drawing/2014/main" id="{0954FCD5-B5BC-40CC-8598-90DC6C1E6E86}"/>
              </a:ext>
            </a:extLst>
          </p:cNvPr>
          <p:cNvSpPr>
            <a:spLocks noGrp="1"/>
          </p:cNvSpPr>
          <p:nvPr>
            <p:ph type="sldNum" sz="quarter" idx="12"/>
          </p:nvPr>
        </p:nvSpPr>
        <p:spPr/>
        <p:txBody>
          <a:bodyPr/>
          <a:lstStyle/>
          <a:p>
            <a:fld id="{4710E8EA-57F6-764C-8914-AEEABF058192}" type="slidenum">
              <a:rPr lang="en-US" smtClean="0"/>
              <a:pPr/>
              <a:t>2</a:t>
            </a:fld>
            <a:endParaRPr lang="en-US"/>
          </a:p>
        </p:txBody>
      </p:sp>
    </p:spTree>
    <p:extLst>
      <p:ext uri="{BB962C8B-B14F-4D97-AF65-F5344CB8AC3E}">
        <p14:creationId xmlns:p14="http://schemas.microsoft.com/office/powerpoint/2010/main" val="28732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BEED11-25E2-7AE9-1BC3-7288A3208C35}"/>
              </a:ext>
            </a:extLst>
          </p:cNvPr>
          <p:cNvSpPr>
            <a:spLocks noGrp="1"/>
          </p:cNvSpPr>
          <p:nvPr>
            <p:ph type="title"/>
          </p:nvPr>
        </p:nvSpPr>
        <p:spPr/>
        <p:txBody>
          <a:bodyPr/>
          <a:lstStyle/>
          <a:p>
            <a:r>
              <a:rPr lang="en-US" dirty="0"/>
              <a:t>Mid-scale RI-1s Awards: CISE-related</a:t>
            </a:r>
          </a:p>
        </p:txBody>
      </p:sp>
      <p:sp>
        <p:nvSpPr>
          <p:cNvPr id="3" name="Content Placeholder 2">
            <a:extLst>
              <a:ext uri="{FF2B5EF4-FFF2-40B4-BE49-F238E27FC236}">
                <a16:creationId xmlns:a16="http://schemas.microsoft.com/office/drawing/2014/main" id="{A5B411D1-C744-0903-D869-143B3E0533AA}"/>
              </a:ext>
            </a:extLst>
          </p:cNvPr>
          <p:cNvSpPr>
            <a:spLocks noGrp="1"/>
          </p:cNvSpPr>
          <p:nvPr>
            <p:ph idx="1"/>
          </p:nvPr>
        </p:nvSpPr>
        <p:spPr/>
        <p:txBody>
          <a:bodyPr/>
          <a:lstStyle/>
          <a:p>
            <a:r>
              <a:rPr lang="en-US" dirty="0"/>
              <a:t>FY19 awards</a:t>
            </a:r>
          </a:p>
          <a:p>
            <a:pPr lvl="1"/>
            <a:r>
              <a:rPr lang="en-US" dirty="0"/>
              <a:t>FABRIC (implementation)</a:t>
            </a:r>
          </a:p>
          <a:p>
            <a:pPr lvl="1"/>
            <a:r>
              <a:rPr lang="en-US" dirty="0"/>
              <a:t>SAGE (implementation)</a:t>
            </a:r>
          </a:p>
          <a:p>
            <a:r>
              <a:rPr lang="en-US" dirty="0"/>
              <a:t>FY21 awards</a:t>
            </a:r>
          </a:p>
          <a:p>
            <a:pPr lvl="1"/>
            <a:r>
              <a:rPr lang="en-US" dirty="0" err="1"/>
              <a:t>EduceLab</a:t>
            </a:r>
            <a:r>
              <a:rPr lang="en-US" dirty="0"/>
              <a:t> (implementation)</a:t>
            </a:r>
          </a:p>
          <a:p>
            <a:pPr lvl="1"/>
            <a:r>
              <a:rPr lang="en-US" dirty="0"/>
              <a:t>GMI3S (design)</a:t>
            </a:r>
          </a:p>
          <a:p>
            <a:pPr lvl="1"/>
            <a:r>
              <a:rPr lang="en-US" dirty="0"/>
              <a:t>Internet Observatory (implementation): CISE is secondary</a:t>
            </a:r>
          </a:p>
          <a:p>
            <a:pPr lvl="1"/>
            <a:endParaRPr lang="en-US" dirty="0"/>
          </a:p>
          <a:p>
            <a:pPr lvl="1"/>
            <a:endParaRPr lang="en-US" dirty="0"/>
          </a:p>
          <a:p>
            <a:pPr lvl="1"/>
            <a:endParaRPr lang="en-US" dirty="0"/>
          </a:p>
        </p:txBody>
      </p:sp>
      <p:sp>
        <p:nvSpPr>
          <p:cNvPr id="5" name="Slide Number Placeholder 4">
            <a:extLst>
              <a:ext uri="{FF2B5EF4-FFF2-40B4-BE49-F238E27FC236}">
                <a16:creationId xmlns:a16="http://schemas.microsoft.com/office/drawing/2014/main" id="{B9FAF49E-4315-7E2D-3379-35E277C34676}"/>
              </a:ext>
            </a:extLst>
          </p:cNvPr>
          <p:cNvSpPr>
            <a:spLocks noGrp="1"/>
          </p:cNvSpPr>
          <p:nvPr>
            <p:ph type="sldNum" sz="quarter" idx="12"/>
          </p:nvPr>
        </p:nvSpPr>
        <p:spPr/>
        <p:txBody>
          <a:bodyPr/>
          <a:lstStyle/>
          <a:p>
            <a:fld id="{4710E8EA-57F6-764C-8914-AEEABF058192}" type="slidenum">
              <a:rPr lang="en-US" smtClean="0"/>
              <a:pPr/>
              <a:t>20</a:t>
            </a:fld>
            <a:endParaRPr lang="en-US"/>
          </a:p>
        </p:txBody>
      </p:sp>
    </p:spTree>
    <p:extLst>
      <p:ext uri="{BB962C8B-B14F-4D97-AF65-F5344CB8AC3E}">
        <p14:creationId xmlns:p14="http://schemas.microsoft.com/office/powerpoint/2010/main" val="408326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308CD5-3D66-2B42-9B5D-623851E19693}"/>
              </a:ext>
            </a:extLst>
          </p:cNvPr>
          <p:cNvSpPr txBox="1">
            <a:spLocks noGrp="1"/>
          </p:cNvSpPr>
          <p:nvPr>
            <p:ph type="title" idx="4294967295"/>
          </p:nvPr>
        </p:nvSpPr>
        <p:spPr>
          <a:xfrm>
            <a:off x="3414019" y="5868714"/>
            <a:ext cx="4982390"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Award # 1935966 for $ 19,980,601, 4-year duration</a:t>
            </a:r>
          </a:p>
        </p:txBody>
      </p:sp>
      <p:sp>
        <p:nvSpPr>
          <p:cNvPr id="2" name="Slide Number Placeholder 1">
            <a:extLst>
              <a:ext uri="{FF2B5EF4-FFF2-40B4-BE49-F238E27FC236}">
                <a16:creationId xmlns:a16="http://schemas.microsoft.com/office/drawing/2014/main" id="{2DA312BF-60DA-1444-A3B0-20EE7E69ABB4}"/>
              </a:ext>
            </a:extLst>
          </p:cNvPr>
          <p:cNvSpPr>
            <a:spLocks noGrp="1"/>
          </p:cNvSpPr>
          <p:nvPr>
            <p:ph type="sldNum" sz="quarter" idx="12"/>
          </p:nvPr>
        </p:nvSpPr>
        <p:spPr/>
        <p:txBody>
          <a:bodyPr/>
          <a:lstStyle/>
          <a:p>
            <a:fld id="{BEF6131E-0AD0-6B46-BC77-02309B848D40}" type="slidenum">
              <a:rPr lang="en-US" smtClean="0"/>
              <a:t>21</a:t>
            </a:fld>
            <a:endParaRPr lang="en-US"/>
          </a:p>
        </p:txBody>
      </p:sp>
      <p:pic>
        <p:nvPicPr>
          <p:cNvPr id="4" name="Picture 3">
            <a:extLst>
              <a:ext uri="{FF2B5EF4-FFF2-40B4-BE49-F238E27FC236}">
                <a16:creationId xmlns:a16="http://schemas.microsoft.com/office/drawing/2014/main" id="{14A0AB6B-A803-8C47-BC42-C65BA5FA97A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08844" y="725509"/>
            <a:ext cx="9192739" cy="5143205"/>
          </a:xfrm>
          <a:prstGeom prst="rect">
            <a:avLst/>
          </a:prstGeom>
        </p:spPr>
      </p:pic>
    </p:spTree>
    <p:extLst>
      <p:ext uri="{BB962C8B-B14F-4D97-AF65-F5344CB8AC3E}">
        <p14:creationId xmlns:p14="http://schemas.microsoft.com/office/powerpoint/2010/main" val="375088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74A42A-1FCB-C10D-D9C7-CE004BEE0CE9}"/>
              </a:ext>
            </a:extLst>
          </p:cNvPr>
          <p:cNvSpPr>
            <a:spLocks noGrp="1"/>
          </p:cNvSpPr>
          <p:nvPr>
            <p:ph type="title"/>
          </p:nvPr>
        </p:nvSpPr>
        <p:spPr>
          <a:xfrm>
            <a:off x="304800" y="-862012"/>
            <a:ext cx="11582400" cy="862012"/>
          </a:xfrm>
        </p:spPr>
        <p:txBody>
          <a:bodyPr vert="horz" lIns="91440" tIns="45720" rIns="91440" bIns="45720" rtlCol="0" anchor="b">
            <a:normAutofit/>
          </a:bodyPr>
          <a:lstStyle/>
          <a:p>
            <a:r>
              <a:rPr lang="en-US" dirty="0"/>
              <a:t>Award #1935984</a:t>
            </a:r>
          </a:p>
        </p:txBody>
      </p:sp>
      <p:sp>
        <p:nvSpPr>
          <p:cNvPr id="52" name="Rectangle 27">
            <a:extLst>
              <a:ext uri="{FF2B5EF4-FFF2-40B4-BE49-F238E27FC236}">
                <a16:creationId xmlns:a16="http://schemas.microsoft.com/office/drawing/2014/main" id="{EF81B54E-D9E9-8C4D-81BC-621B5D5F8893}"/>
              </a:ext>
            </a:extLst>
          </p:cNvPr>
          <p:cNvSpPr txBox="1"/>
          <p:nvPr/>
        </p:nvSpPr>
        <p:spPr>
          <a:xfrm>
            <a:off x="1765380" y="912504"/>
            <a:ext cx="240747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defRPr sz="9600" b="1" i="1">
                <a:solidFill>
                  <a:srgbClr val="4F6228"/>
                </a:solidFill>
                <a:latin typeface="Arial"/>
                <a:ea typeface="Arial"/>
                <a:cs typeface="Arial"/>
                <a:sym typeface="Arial"/>
              </a:defRPr>
            </a:lvl1pPr>
          </a:lstStyle>
          <a:p>
            <a:r>
              <a:rPr sz="3200" dirty="0">
                <a:latin typeface="Tahoma" panose="020B0604030504040204" pitchFamily="34" charset="0"/>
                <a:ea typeface="Tahoma" panose="020B0604030504040204" pitchFamily="34" charset="0"/>
                <a:cs typeface="Tahoma" panose="020B0604030504040204" pitchFamily="34" charset="0"/>
              </a:rPr>
              <a:t>SAGE</a:t>
            </a:r>
          </a:p>
        </p:txBody>
      </p:sp>
      <p:sp>
        <p:nvSpPr>
          <p:cNvPr id="4" name="Rectangle 3">
            <a:extLst>
              <a:ext uri="{FF2B5EF4-FFF2-40B4-BE49-F238E27FC236}">
                <a16:creationId xmlns:a16="http://schemas.microsoft.com/office/drawing/2014/main" id="{B22E73B7-9466-0B4D-A292-E205E4B30A2C}"/>
              </a:ext>
            </a:extLst>
          </p:cNvPr>
          <p:cNvSpPr/>
          <p:nvPr/>
        </p:nvSpPr>
        <p:spPr>
          <a:xfrm>
            <a:off x="2984559" y="821658"/>
            <a:ext cx="1972528" cy="969496"/>
          </a:xfrm>
          <a:prstGeom prst="rect">
            <a:avLst/>
          </a:prstGeom>
        </p:spPr>
        <p:txBody>
          <a:bodyPr wrap="none">
            <a:spAutoFit/>
          </a:bodyPr>
          <a:lstStyle/>
          <a:p>
            <a:r>
              <a:rPr lang="en-US" sz="1425" i="1" dirty="0">
                <a:solidFill>
                  <a:schemeClr val="accent3">
                    <a:lumMod val="50000"/>
                  </a:schemeClr>
                </a:solidFill>
                <a:ea typeface="Tahoma" panose="020B0604030504040204" pitchFamily="34" charset="0"/>
                <a:cs typeface="Big Caslon Medium" panose="02000603090000020003" pitchFamily="2" charset="-79"/>
              </a:rPr>
              <a:t>A Software-Defined </a:t>
            </a:r>
          </a:p>
          <a:p>
            <a:r>
              <a:rPr lang="en-US" sz="1425" i="1" dirty="0">
                <a:solidFill>
                  <a:schemeClr val="accent3">
                    <a:lumMod val="50000"/>
                  </a:schemeClr>
                </a:solidFill>
                <a:ea typeface="Tahoma" panose="020B0604030504040204" pitchFamily="34" charset="0"/>
                <a:cs typeface="Big Caslon Medium" panose="02000603090000020003" pitchFamily="2" charset="-79"/>
              </a:rPr>
              <a:t>Sensor Network</a:t>
            </a:r>
          </a:p>
          <a:p>
            <a:r>
              <a:rPr lang="en-US" sz="1425" i="1" dirty="0">
                <a:solidFill>
                  <a:schemeClr val="accent3">
                    <a:lumMod val="50000"/>
                  </a:schemeClr>
                </a:solidFill>
                <a:ea typeface="Tahoma" panose="020B0604030504040204" pitchFamily="34" charset="0"/>
                <a:cs typeface="Big Caslon Medium" panose="02000603090000020003" pitchFamily="2" charset="-79"/>
              </a:rPr>
              <a:t>- Cyberinfrastructure for</a:t>
            </a:r>
          </a:p>
          <a:p>
            <a:r>
              <a:rPr lang="en-US" sz="1425" b="1" i="1" dirty="0">
                <a:solidFill>
                  <a:schemeClr val="accent3">
                    <a:lumMod val="50000"/>
                  </a:schemeClr>
                </a:solidFill>
                <a:ea typeface="Tahoma" panose="020B0604030504040204" pitchFamily="34" charset="0"/>
                <a:cs typeface="Big Caslon Medium" panose="02000603090000020003" pitchFamily="2" charset="-79"/>
              </a:rPr>
              <a:t>AI at the Edge</a:t>
            </a:r>
          </a:p>
        </p:txBody>
      </p:sp>
      <p:sp>
        <p:nvSpPr>
          <p:cNvPr id="25" name="Rectangle 24">
            <a:extLst>
              <a:ext uri="{FF2B5EF4-FFF2-40B4-BE49-F238E27FC236}">
                <a16:creationId xmlns:a16="http://schemas.microsoft.com/office/drawing/2014/main" id="{BB5965CC-2E54-9A48-A7F2-01D8E47EE08C}"/>
              </a:ext>
              <a:ext uri="{C183D7F6-B498-43B3-948B-1728B52AA6E4}">
                <adec:decorative xmlns:adec="http://schemas.microsoft.com/office/drawing/2017/decorative" val="0"/>
              </a:ext>
            </a:extLst>
          </p:cNvPr>
          <p:cNvSpPr/>
          <p:nvPr/>
        </p:nvSpPr>
        <p:spPr>
          <a:xfrm>
            <a:off x="8695520" y="750405"/>
            <a:ext cx="1334702" cy="261610"/>
          </a:xfrm>
          <a:prstGeom prst="rect">
            <a:avLst/>
          </a:prstGeom>
        </p:spPr>
        <p:txBody>
          <a:bodyPr wrap="square">
            <a:spAutoFit/>
          </a:bodyPr>
          <a:lstStyle/>
          <a:p>
            <a:pPr algn="r"/>
            <a:r>
              <a:rPr lang="en-US" sz="1100" b="1" dirty="0">
                <a:solidFill>
                  <a:schemeClr val="accent3">
                    <a:lumMod val="50000"/>
                  </a:schemeClr>
                </a:solidFill>
              </a:rPr>
              <a:t>Leadership  Team</a:t>
            </a:r>
          </a:p>
        </p:txBody>
      </p:sp>
      <p:sp>
        <p:nvSpPr>
          <p:cNvPr id="35" name="Rectangle 34">
            <a:extLst>
              <a:ext uri="{FF2B5EF4-FFF2-40B4-BE49-F238E27FC236}">
                <a16:creationId xmlns:a16="http://schemas.microsoft.com/office/drawing/2014/main" id="{07B6B0FB-C918-7E48-9854-DAD3E20E2386}"/>
              </a:ext>
            </a:extLst>
          </p:cNvPr>
          <p:cNvSpPr/>
          <p:nvPr/>
        </p:nvSpPr>
        <p:spPr>
          <a:xfrm>
            <a:off x="8884237" y="1594605"/>
            <a:ext cx="520976" cy="276999"/>
          </a:xfrm>
          <a:prstGeom prst="rect">
            <a:avLst/>
          </a:prstGeom>
        </p:spPr>
        <p:txBody>
          <a:bodyPr wrap="none" lIns="0" rIns="0">
            <a:spAutoFit/>
          </a:bodyPr>
          <a:lstStyle/>
          <a:p>
            <a:r>
              <a:rPr lang="en-US" sz="700" dirty="0">
                <a:solidFill>
                  <a:schemeClr val="accent3">
                    <a:lumMod val="50000"/>
                  </a:schemeClr>
                </a:solidFill>
              </a:rPr>
              <a:t>Pete Beckman</a:t>
            </a:r>
          </a:p>
          <a:p>
            <a:r>
              <a:rPr lang="en-US" sz="500" dirty="0">
                <a:solidFill>
                  <a:schemeClr val="accent3">
                    <a:lumMod val="50000"/>
                  </a:schemeClr>
                </a:solidFill>
              </a:rPr>
              <a:t>(NU; Director)</a:t>
            </a:r>
          </a:p>
        </p:txBody>
      </p:sp>
      <p:sp>
        <p:nvSpPr>
          <p:cNvPr id="201" name="Rectangle 200">
            <a:extLst>
              <a:ext uri="{FF2B5EF4-FFF2-40B4-BE49-F238E27FC236}">
                <a16:creationId xmlns:a16="http://schemas.microsoft.com/office/drawing/2014/main" id="{327FD0B3-10FA-9C4A-8DBE-22561CA79B65}"/>
              </a:ext>
            </a:extLst>
          </p:cNvPr>
          <p:cNvSpPr/>
          <p:nvPr/>
        </p:nvSpPr>
        <p:spPr>
          <a:xfrm>
            <a:off x="9470676" y="1596935"/>
            <a:ext cx="498534" cy="276999"/>
          </a:xfrm>
          <a:prstGeom prst="rect">
            <a:avLst/>
          </a:prstGeom>
        </p:spPr>
        <p:txBody>
          <a:bodyPr wrap="none" lIns="0" rIns="0">
            <a:spAutoFit/>
          </a:bodyPr>
          <a:lstStyle/>
          <a:p>
            <a:r>
              <a:rPr lang="en-US" sz="700" dirty="0">
                <a:solidFill>
                  <a:schemeClr val="accent3">
                    <a:lumMod val="50000"/>
                  </a:schemeClr>
                </a:solidFill>
              </a:rPr>
              <a:t>Nicola Ferrier</a:t>
            </a:r>
          </a:p>
          <a:p>
            <a:r>
              <a:rPr lang="en-US" sz="500" dirty="0">
                <a:solidFill>
                  <a:schemeClr val="accent3">
                    <a:lumMod val="50000"/>
                  </a:schemeClr>
                </a:solidFill>
              </a:rPr>
              <a:t>(NU; Deputy Dir.</a:t>
            </a:r>
          </a:p>
        </p:txBody>
      </p:sp>
      <p:sp>
        <p:nvSpPr>
          <p:cNvPr id="38" name="Rectangle 37">
            <a:extLst>
              <a:ext uri="{FF2B5EF4-FFF2-40B4-BE49-F238E27FC236}">
                <a16:creationId xmlns:a16="http://schemas.microsoft.com/office/drawing/2014/main" id="{DE3DA611-B671-F541-8086-8B3ED2E97279}"/>
              </a:ext>
            </a:extLst>
          </p:cNvPr>
          <p:cNvSpPr/>
          <p:nvPr/>
        </p:nvSpPr>
        <p:spPr>
          <a:xfrm>
            <a:off x="8887843" y="2462306"/>
            <a:ext cx="492122" cy="276999"/>
          </a:xfrm>
          <a:prstGeom prst="rect">
            <a:avLst/>
          </a:prstGeom>
        </p:spPr>
        <p:txBody>
          <a:bodyPr wrap="none" lIns="0" rIns="0">
            <a:spAutoFit/>
          </a:bodyPr>
          <a:lstStyle/>
          <a:p>
            <a:r>
              <a:rPr lang="en-US" sz="700" dirty="0">
                <a:solidFill>
                  <a:schemeClr val="accent3">
                    <a:lumMod val="50000"/>
                  </a:schemeClr>
                </a:solidFill>
              </a:rPr>
              <a:t>Ilkay Altuntas</a:t>
            </a:r>
          </a:p>
          <a:p>
            <a:r>
              <a:rPr lang="en-US" sz="500" dirty="0">
                <a:solidFill>
                  <a:schemeClr val="accent3">
                    <a:lumMod val="50000"/>
                  </a:schemeClr>
                </a:solidFill>
              </a:rPr>
              <a:t>(SDSC; Data)</a:t>
            </a:r>
          </a:p>
        </p:txBody>
      </p:sp>
      <p:sp>
        <p:nvSpPr>
          <p:cNvPr id="40" name="Rectangle 39">
            <a:extLst>
              <a:ext uri="{FF2B5EF4-FFF2-40B4-BE49-F238E27FC236}">
                <a16:creationId xmlns:a16="http://schemas.microsoft.com/office/drawing/2014/main" id="{41BAEA48-2485-CD4F-8661-776A8EDC890D}"/>
              </a:ext>
            </a:extLst>
          </p:cNvPr>
          <p:cNvSpPr/>
          <p:nvPr/>
        </p:nvSpPr>
        <p:spPr>
          <a:xfrm>
            <a:off x="9459798" y="2460123"/>
            <a:ext cx="525785" cy="276999"/>
          </a:xfrm>
          <a:prstGeom prst="rect">
            <a:avLst/>
          </a:prstGeom>
        </p:spPr>
        <p:txBody>
          <a:bodyPr wrap="none" lIns="0" rIns="0">
            <a:spAutoFit/>
          </a:bodyPr>
          <a:lstStyle/>
          <a:p>
            <a:r>
              <a:rPr lang="en-US" sz="700" dirty="0">
                <a:solidFill>
                  <a:schemeClr val="accent3">
                    <a:lumMod val="50000"/>
                  </a:schemeClr>
                </a:solidFill>
              </a:rPr>
              <a:t>Charlie Catlett</a:t>
            </a:r>
          </a:p>
          <a:p>
            <a:r>
              <a:rPr lang="en-US" sz="500" dirty="0">
                <a:solidFill>
                  <a:schemeClr val="accent3">
                    <a:lumMod val="50000"/>
                  </a:schemeClr>
                </a:solidFill>
              </a:rPr>
              <a:t>(UChicago; AoT)</a:t>
            </a:r>
          </a:p>
        </p:txBody>
      </p:sp>
      <p:sp>
        <p:nvSpPr>
          <p:cNvPr id="39" name="Rectangle 38">
            <a:extLst>
              <a:ext uri="{FF2B5EF4-FFF2-40B4-BE49-F238E27FC236}">
                <a16:creationId xmlns:a16="http://schemas.microsoft.com/office/drawing/2014/main" id="{CCBD3BD6-808B-B146-83EC-9C494779030D}"/>
              </a:ext>
            </a:extLst>
          </p:cNvPr>
          <p:cNvSpPr/>
          <p:nvPr/>
        </p:nvSpPr>
        <p:spPr>
          <a:xfrm>
            <a:off x="8887843" y="3337963"/>
            <a:ext cx="403957" cy="276999"/>
          </a:xfrm>
          <a:prstGeom prst="rect">
            <a:avLst/>
          </a:prstGeom>
        </p:spPr>
        <p:txBody>
          <a:bodyPr wrap="none" lIns="0" rIns="0">
            <a:spAutoFit/>
          </a:bodyPr>
          <a:lstStyle/>
          <a:p>
            <a:r>
              <a:rPr lang="en-US" sz="700" dirty="0">
                <a:solidFill>
                  <a:schemeClr val="accent3">
                    <a:lumMod val="50000"/>
                  </a:schemeClr>
                </a:solidFill>
              </a:rPr>
              <a:t>Scott Collis</a:t>
            </a:r>
          </a:p>
          <a:p>
            <a:r>
              <a:rPr lang="en-US" sz="500" dirty="0">
                <a:solidFill>
                  <a:schemeClr val="accent3">
                    <a:lumMod val="50000"/>
                  </a:schemeClr>
                </a:solidFill>
              </a:rPr>
              <a:t>(NU; ARM)</a:t>
            </a:r>
          </a:p>
        </p:txBody>
      </p:sp>
      <p:sp>
        <p:nvSpPr>
          <p:cNvPr id="37" name="Rectangle 36">
            <a:extLst>
              <a:ext uri="{FF2B5EF4-FFF2-40B4-BE49-F238E27FC236}">
                <a16:creationId xmlns:a16="http://schemas.microsoft.com/office/drawing/2014/main" id="{0A8443F6-2905-FA49-A0A1-84333417B47B}"/>
              </a:ext>
            </a:extLst>
          </p:cNvPr>
          <p:cNvSpPr/>
          <p:nvPr/>
        </p:nvSpPr>
        <p:spPr>
          <a:xfrm>
            <a:off x="9480635" y="3337962"/>
            <a:ext cx="530250" cy="353943"/>
          </a:xfrm>
          <a:prstGeom prst="rect">
            <a:avLst/>
          </a:prstGeom>
        </p:spPr>
        <p:txBody>
          <a:bodyPr wrap="square" lIns="0" rIns="0">
            <a:spAutoFit/>
          </a:bodyPr>
          <a:lstStyle/>
          <a:p>
            <a:r>
              <a:rPr lang="en-US" sz="700" dirty="0">
                <a:solidFill>
                  <a:schemeClr val="accent3">
                    <a:lumMod val="50000"/>
                  </a:schemeClr>
                </a:solidFill>
              </a:rPr>
              <a:t>Valerie Taylor</a:t>
            </a:r>
          </a:p>
          <a:p>
            <a:r>
              <a:rPr lang="en-US" sz="500" dirty="0">
                <a:solidFill>
                  <a:schemeClr val="accent3">
                    <a:lumMod val="50000"/>
                  </a:schemeClr>
                </a:solidFill>
              </a:rPr>
              <a:t>UChicago; Broader Impacts)</a:t>
            </a:r>
          </a:p>
        </p:txBody>
      </p:sp>
      <p:sp>
        <p:nvSpPr>
          <p:cNvPr id="30" name="Rectangle 29">
            <a:extLst>
              <a:ext uri="{FF2B5EF4-FFF2-40B4-BE49-F238E27FC236}">
                <a16:creationId xmlns:a16="http://schemas.microsoft.com/office/drawing/2014/main" id="{917F57C6-51DE-F749-9E36-864E98F9C700}"/>
              </a:ext>
            </a:extLst>
          </p:cNvPr>
          <p:cNvSpPr/>
          <p:nvPr/>
        </p:nvSpPr>
        <p:spPr>
          <a:xfrm>
            <a:off x="8895371" y="4276896"/>
            <a:ext cx="516001" cy="276999"/>
          </a:xfrm>
          <a:prstGeom prst="rect">
            <a:avLst/>
          </a:prstGeom>
        </p:spPr>
        <p:txBody>
          <a:bodyPr wrap="square" lIns="0" rIns="0">
            <a:spAutoFit/>
          </a:bodyPr>
          <a:lstStyle/>
          <a:p>
            <a:r>
              <a:rPr lang="en-US" sz="700" dirty="0">
                <a:solidFill>
                  <a:schemeClr val="accent3">
                    <a:lumMod val="50000"/>
                  </a:schemeClr>
                </a:solidFill>
              </a:rPr>
              <a:t>Jim Olds</a:t>
            </a:r>
          </a:p>
          <a:p>
            <a:r>
              <a:rPr lang="en-US" sz="500" dirty="0">
                <a:solidFill>
                  <a:schemeClr val="accent3">
                    <a:lumMod val="50000"/>
                  </a:schemeClr>
                </a:solidFill>
              </a:rPr>
              <a:t>(GMU; Life Sci, Risk)</a:t>
            </a:r>
          </a:p>
        </p:txBody>
      </p:sp>
      <p:sp>
        <p:nvSpPr>
          <p:cNvPr id="41" name="Rectangle 40">
            <a:extLst>
              <a:ext uri="{FF2B5EF4-FFF2-40B4-BE49-F238E27FC236}">
                <a16:creationId xmlns:a16="http://schemas.microsoft.com/office/drawing/2014/main" id="{0828B8D7-0C69-A149-B431-5D5DD4D0360C}"/>
              </a:ext>
            </a:extLst>
          </p:cNvPr>
          <p:cNvSpPr/>
          <p:nvPr/>
        </p:nvSpPr>
        <p:spPr>
          <a:xfrm>
            <a:off x="9486185" y="4246318"/>
            <a:ext cx="524701" cy="276999"/>
          </a:xfrm>
          <a:prstGeom prst="rect">
            <a:avLst/>
          </a:prstGeom>
        </p:spPr>
        <p:txBody>
          <a:bodyPr wrap="square" lIns="0" rIns="0">
            <a:spAutoFit/>
          </a:bodyPr>
          <a:lstStyle/>
          <a:p>
            <a:r>
              <a:rPr lang="en-US" sz="700" dirty="0">
                <a:solidFill>
                  <a:schemeClr val="accent3">
                    <a:lumMod val="50000"/>
                  </a:schemeClr>
                </a:solidFill>
              </a:rPr>
              <a:t>Dan Reed</a:t>
            </a:r>
          </a:p>
          <a:p>
            <a:r>
              <a:rPr lang="en-US" sz="500" dirty="0">
                <a:solidFill>
                  <a:schemeClr val="accent3">
                    <a:lumMod val="50000"/>
                  </a:schemeClr>
                </a:solidFill>
              </a:rPr>
              <a:t>(Utah; Architecture)</a:t>
            </a:r>
          </a:p>
        </p:txBody>
      </p:sp>
      <p:sp>
        <p:nvSpPr>
          <p:cNvPr id="36" name="Rectangle 35">
            <a:extLst>
              <a:ext uri="{FF2B5EF4-FFF2-40B4-BE49-F238E27FC236}">
                <a16:creationId xmlns:a16="http://schemas.microsoft.com/office/drawing/2014/main" id="{84A23CAA-54BD-AB4D-9F0E-5406653FA59E}"/>
              </a:ext>
            </a:extLst>
          </p:cNvPr>
          <p:cNvSpPr/>
          <p:nvPr/>
        </p:nvSpPr>
        <p:spPr>
          <a:xfrm>
            <a:off x="8895371" y="5163931"/>
            <a:ext cx="461665" cy="276999"/>
          </a:xfrm>
          <a:prstGeom prst="rect">
            <a:avLst/>
          </a:prstGeom>
        </p:spPr>
        <p:txBody>
          <a:bodyPr wrap="none" lIns="0" rIns="0">
            <a:spAutoFit/>
          </a:bodyPr>
          <a:lstStyle/>
          <a:p>
            <a:r>
              <a:rPr lang="en-US" sz="700" dirty="0">
                <a:solidFill>
                  <a:schemeClr val="accent3">
                    <a:lumMod val="50000"/>
                  </a:schemeClr>
                </a:solidFill>
              </a:rPr>
              <a:t>Eugene Kelly</a:t>
            </a:r>
          </a:p>
          <a:p>
            <a:r>
              <a:rPr lang="en-US" sz="500" dirty="0">
                <a:solidFill>
                  <a:schemeClr val="accent3">
                    <a:lumMod val="50000"/>
                  </a:schemeClr>
                </a:solidFill>
              </a:rPr>
              <a:t>(CSU; NEON)</a:t>
            </a:r>
          </a:p>
        </p:txBody>
      </p:sp>
      <p:sp>
        <p:nvSpPr>
          <p:cNvPr id="44" name="Rectangle 43">
            <a:extLst>
              <a:ext uri="{FF2B5EF4-FFF2-40B4-BE49-F238E27FC236}">
                <a16:creationId xmlns:a16="http://schemas.microsoft.com/office/drawing/2014/main" id="{9A4235C2-4E2A-6042-AA20-66D26EDBD5C0}"/>
              </a:ext>
            </a:extLst>
          </p:cNvPr>
          <p:cNvSpPr/>
          <p:nvPr/>
        </p:nvSpPr>
        <p:spPr>
          <a:xfrm>
            <a:off x="9458192" y="5185025"/>
            <a:ext cx="524182" cy="353943"/>
          </a:xfrm>
          <a:prstGeom prst="rect">
            <a:avLst/>
          </a:prstGeom>
        </p:spPr>
        <p:txBody>
          <a:bodyPr wrap="square" lIns="0" rIns="0">
            <a:spAutoFit/>
          </a:bodyPr>
          <a:lstStyle/>
          <a:p>
            <a:r>
              <a:rPr lang="en-US" sz="700" dirty="0">
                <a:solidFill>
                  <a:schemeClr val="accent3">
                    <a:lumMod val="50000"/>
                  </a:schemeClr>
                </a:solidFill>
              </a:rPr>
              <a:t>Irene </a:t>
            </a:r>
            <a:r>
              <a:rPr lang="en-US" sz="700" dirty="0" err="1">
                <a:solidFill>
                  <a:schemeClr val="accent3">
                    <a:lumMod val="50000"/>
                  </a:schemeClr>
                </a:solidFill>
              </a:rPr>
              <a:t>Qualters</a:t>
            </a:r>
            <a:endParaRPr lang="en-US" sz="700" dirty="0">
              <a:solidFill>
                <a:schemeClr val="accent3">
                  <a:lumMod val="50000"/>
                </a:schemeClr>
              </a:solidFill>
            </a:endParaRPr>
          </a:p>
          <a:p>
            <a:r>
              <a:rPr lang="en-US" sz="500" dirty="0">
                <a:solidFill>
                  <a:schemeClr val="accent3">
                    <a:lumMod val="50000"/>
                  </a:schemeClr>
                </a:solidFill>
              </a:rPr>
              <a:t>(LANL; Advisory Committee Chair)</a:t>
            </a:r>
          </a:p>
        </p:txBody>
      </p:sp>
      <p:sp>
        <p:nvSpPr>
          <p:cNvPr id="18" name="Rectangle 17">
            <a:extLst>
              <a:ext uri="{FF2B5EF4-FFF2-40B4-BE49-F238E27FC236}">
                <a16:creationId xmlns:a16="http://schemas.microsoft.com/office/drawing/2014/main" id="{49501891-8AA1-534F-B70B-881071742411}"/>
              </a:ext>
            </a:extLst>
          </p:cNvPr>
          <p:cNvSpPr/>
          <p:nvPr/>
        </p:nvSpPr>
        <p:spPr>
          <a:xfrm>
            <a:off x="1581748" y="1508125"/>
            <a:ext cx="3600753" cy="2200602"/>
          </a:xfrm>
          <a:prstGeom prst="rect">
            <a:avLst/>
          </a:prstGeom>
        </p:spPr>
        <p:txBody>
          <a:bodyPr wrap="square">
            <a:spAutoFit/>
          </a:bodyPr>
          <a:lstStyle/>
          <a:p>
            <a:pPr marL="120647" indent="-120647"/>
            <a:r>
              <a:rPr lang="en-US" sz="1000" b="1" dirty="0">
                <a:solidFill>
                  <a:schemeClr val="accent3">
                    <a:lumMod val="50000"/>
                  </a:schemeClr>
                </a:solidFill>
              </a:rPr>
              <a:t>Science Justification</a:t>
            </a:r>
          </a:p>
          <a:p>
            <a:pPr marL="120647" indent="-120647">
              <a:buFont typeface="Arial" panose="020B0604020202020204" pitchFamily="34" charset="0"/>
              <a:buChar char="•"/>
            </a:pPr>
            <a:r>
              <a:rPr lang="en-US" sz="900" dirty="0">
                <a:solidFill>
                  <a:schemeClr val="accent5">
                    <a:lumMod val="75000"/>
                  </a:schemeClr>
                </a:solidFill>
              </a:rPr>
              <a:t>Understanding resilience —why do ecosystems, cities, neighborhoods respond differently to phenomena such as gradual changes in ecological diversity, increased severe weather, or catastrophic events?  What are the mechanisms of resilience, or indices of fragility?</a:t>
            </a:r>
          </a:p>
          <a:p>
            <a:pPr marL="120647" indent="-120647"/>
            <a:r>
              <a:rPr lang="en-US" sz="1000" b="1" dirty="0">
                <a:solidFill>
                  <a:schemeClr val="accent3">
                    <a:lumMod val="50000"/>
                  </a:schemeClr>
                </a:solidFill>
              </a:rPr>
              <a:t>Research Community Benefits</a:t>
            </a:r>
          </a:p>
          <a:p>
            <a:pPr marL="120647" indent="-120647">
              <a:buFont typeface="Arial" panose="020B0604020202020204" pitchFamily="34" charset="0"/>
              <a:buChar char="•"/>
            </a:pPr>
            <a:r>
              <a:rPr lang="en-US" sz="900" dirty="0">
                <a:solidFill>
                  <a:schemeClr val="accent5">
                    <a:lumMod val="75000"/>
                  </a:schemeClr>
                </a:solidFill>
              </a:rPr>
              <a:t>New cyberinfrastructure for exploring machine learning in a national-scale instrument network</a:t>
            </a:r>
          </a:p>
          <a:p>
            <a:pPr marL="120647" indent="-120647">
              <a:buFont typeface="Arial" panose="020B0604020202020204" pitchFamily="34" charset="0"/>
              <a:buChar char="•"/>
            </a:pPr>
            <a:r>
              <a:rPr lang="en-US" sz="900" dirty="0">
                <a:solidFill>
                  <a:schemeClr val="accent5">
                    <a:lumMod val="75000"/>
                  </a:schemeClr>
                </a:solidFill>
              </a:rPr>
              <a:t>Flexible national-scale measurement infrastructure</a:t>
            </a:r>
          </a:p>
          <a:p>
            <a:pPr marL="120647" indent="-120647">
              <a:buFont typeface="Arial" panose="020B0604020202020204" pitchFamily="34" charset="0"/>
              <a:buChar char="•"/>
            </a:pPr>
            <a:r>
              <a:rPr lang="en-US" sz="900" dirty="0">
                <a:solidFill>
                  <a:schemeClr val="accent5">
                    <a:lumMod val="75000"/>
                  </a:schemeClr>
                </a:solidFill>
              </a:rPr>
              <a:t>New measurements via software-defined sensors</a:t>
            </a:r>
          </a:p>
          <a:p>
            <a:pPr marL="120647" indent="-120647"/>
            <a:r>
              <a:rPr lang="en-US" sz="900" b="1" dirty="0">
                <a:solidFill>
                  <a:schemeClr val="accent3">
                    <a:lumMod val="50000"/>
                  </a:schemeClr>
                </a:solidFill>
              </a:rPr>
              <a:t>Cyberinfrastructure Use Modalities</a:t>
            </a:r>
          </a:p>
          <a:p>
            <a:pPr marL="120647" indent="-120647">
              <a:buFont typeface="Arial" panose="020B0604020202020204" pitchFamily="34" charset="0"/>
              <a:buChar char="•"/>
            </a:pPr>
            <a:r>
              <a:rPr lang="en-US" sz="900" dirty="0">
                <a:solidFill>
                  <a:schemeClr val="accent5">
                    <a:lumMod val="75000"/>
                  </a:schemeClr>
                </a:solidFill>
              </a:rPr>
              <a:t>Open Data, Open Calibration, Education</a:t>
            </a:r>
          </a:p>
          <a:p>
            <a:pPr marL="120647" indent="-120647">
              <a:buFont typeface="Arial" panose="020B0604020202020204" pitchFamily="34" charset="0"/>
              <a:buChar char="•"/>
            </a:pPr>
            <a:r>
              <a:rPr lang="en-US" sz="900" dirty="0">
                <a:solidFill>
                  <a:schemeClr val="accent5">
                    <a:lumMod val="75000"/>
                  </a:schemeClr>
                </a:solidFill>
              </a:rPr>
              <a:t>Triggered Computation</a:t>
            </a:r>
          </a:p>
          <a:p>
            <a:pPr marL="120647" indent="-120647">
              <a:buFont typeface="Arial" panose="020B0604020202020204" pitchFamily="34" charset="0"/>
              <a:buChar char="•"/>
            </a:pPr>
            <a:r>
              <a:rPr lang="en-US" sz="900" dirty="0">
                <a:solidFill>
                  <a:schemeClr val="accent5">
                    <a:lumMod val="75000"/>
                  </a:schemeClr>
                </a:solidFill>
              </a:rPr>
              <a:t>Scheduled Edge Computation </a:t>
            </a:r>
          </a:p>
          <a:p>
            <a:pPr marL="120647" indent="-120647">
              <a:buFont typeface="Arial" panose="020B0604020202020204" pitchFamily="34" charset="0"/>
              <a:buChar char="•"/>
            </a:pPr>
            <a:r>
              <a:rPr lang="en-US" sz="900" dirty="0">
                <a:solidFill>
                  <a:schemeClr val="accent5">
                    <a:lumMod val="75000"/>
                  </a:schemeClr>
                </a:solidFill>
              </a:rPr>
              <a:t>Machine Learning for the Edge (</a:t>
            </a:r>
            <a:r>
              <a:rPr lang="en-US" sz="900" dirty="0" err="1">
                <a:solidFill>
                  <a:schemeClr val="accent5">
                    <a:lumMod val="75000"/>
                  </a:schemeClr>
                </a:solidFill>
              </a:rPr>
              <a:t>AI@Edge</a:t>
            </a:r>
            <a:r>
              <a:rPr lang="en-US" sz="900" dirty="0">
                <a:solidFill>
                  <a:schemeClr val="accent5">
                    <a:lumMod val="75000"/>
                  </a:schemeClr>
                </a:solidFill>
              </a:rPr>
              <a:t>)</a:t>
            </a:r>
          </a:p>
        </p:txBody>
      </p:sp>
      <p:pic>
        <p:nvPicPr>
          <p:cNvPr id="199" name="Picture 198">
            <a:extLst>
              <a:ext uri="{FF2B5EF4-FFF2-40B4-BE49-F238E27FC236}">
                <a16:creationId xmlns:a16="http://schemas.microsoft.com/office/drawing/2014/main" id="{74CB39E9-BD94-A340-B509-F45A148E64E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46541" y="954098"/>
            <a:ext cx="3600754" cy="2726377"/>
          </a:xfrm>
          <a:prstGeom prst="rect">
            <a:avLst/>
          </a:prstGeom>
        </p:spPr>
      </p:pic>
      <p:sp>
        <p:nvSpPr>
          <p:cNvPr id="206" name="Rounded Rectangle 205">
            <a:extLst>
              <a:ext uri="{FF2B5EF4-FFF2-40B4-BE49-F238E27FC236}">
                <a16:creationId xmlns:a16="http://schemas.microsoft.com/office/drawing/2014/main" id="{C78A73E6-B6B4-D148-BAF6-829C44E3B5DD}"/>
              </a:ext>
              <a:ext uri="{C183D7F6-B498-43B3-948B-1728B52AA6E4}">
                <adec:decorative xmlns:adec="http://schemas.microsoft.com/office/drawing/2017/decorative" val="1"/>
              </a:ext>
            </a:extLst>
          </p:cNvPr>
          <p:cNvSpPr/>
          <p:nvPr/>
        </p:nvSpPr>
        <p:spPr>
          <a:xfrm>
            <a:off x="1263662" y="5072995"/>
            <a:ext cx="7075715" cy="677657"/>
          </a:xfrm>
          <a:prstGeom prst="roundRect">
            <a:avLst/>
          </a:prstGeom>
          <a:solidFill>
            <a:schemeClr val="accent3">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9185EF2A-ABB1-D74C-A1C0-5D6D340DB2DF}"/>
              </a:ext>
              <a:ext uri="{C183D7F6-B498-43B3-948B-1728B52AA6E4}">
                <adec:decorative xmlns:adec="http://schemas.microsoft.com/office/drawing/2017/decorative" val="1"/>
              </a:ext>
            </a:extLst>
          </p:cNvPr>
          <p:cNvPicPr>
            <a:picLocks noChangeAspect="1"/>
          </p:cNvPicPr>
          <p:nvPr/>
        </p:nvPicPr>
        <p:blipFill rotWithShape="1">
          <a:blip r:embed="rId4"/>
          <a:srcRect l="15986" r="10462"/>
          <a:stretch/>
        </p:blipFill>
        <p:spPr>
          <a:xfrm>
            <a:off x="1390472" y="3868944"/>
            <a:ext cx="722587" cy="1031742"/>
          </a:xfrm>
          <a:prstGeom prst="rect">
            <a:avLst/>
          </a:prstGeom>
        </p:spPr>
      </p:pic>
      <p:pic>
        <p:nvPicPr>
          <p:cNvPr id="207" name="Picture 206">
            <a:extLst>
              <a:ext uri="{FF2B5EF4-FFF2-40B4-BE49-F238E27FC236}">
                <a16:creationId xmlns:a16="http://schemas.microsoft.com/office/drawing/2014/main" id="{6E618EE1-5D4B-4645-9B79-23D76D998D07}"/>
              </a:ext>
              <a:ext uri="{C183D7F6-B498-43B3-948B-1728B52AA6E4}">
                <adec:decorative xmlns:adec="http://schemas.microsoft.com/office/drawing/2017/decorative" val="1"/>
              </a:ext>
            </a:extLst>
          </p:cNvPr>
          <p:cNvPicPr>
            <a:picLocks noChangeAspect="1"/>
          </p:cNvPicPr>
          <p:nvPr/>
        </p:nvPicPr>
        <p:blipFill rotWithShape="1">
          <a:blip r:embed="rId5"/>
          <a:srcRect l="65545"/>
          <a:stretch/>
        </p:blipFill>
        <p:spPr>
          <a:xfrm>
            <a:off x="4172854" y="3811852"/>
            <a:ext cx="779065" cy="929583"/>
          </a:xfrm>
          <a:prstGeom prst="rect">
            <a:avLst/>
          </a:prstGeom>
        </p:spPr>
      </p:pic>
      <p:pic>
        <p:nvPicPr>
          <p:cNvPr id="12" name="Picture 11">
            <a:extLst>
              <a:ext uri="{FF2B5EF4-FFF2-40B4-BE49-F238E27FC236}">
                <a16:creationId xmlns:a16="http://schemas.microsoft.com/office/drawing/2014/main" id="{ED3B3A72-E274-3941-9E4C-E3E1B22836C4}"/>
              </a:ext>
              <a:ext uri="{C183D7F6-B498-43B3-948B-1728B52AA6E4}">
                <adec:decorative xmlns:adec="http://schemas.microsoft.com/office/drawing/2017/decorative" val="1"/>
              </a:ext>
            </a:extLst>
          </p:cNvPr>
          <p:cNvPicPr>
            <a:picLocks noChangeAspect="1"/>
          </p:cNvPicPr>
          <p:nvPr/>
        </p:nvPicPr>
        <p:blipFill rotWithShape="1">
          <a:blip r:embed="rId6"/>
          <a:srcRect b="40030"/>
          <a:stretch/>
        </p:blipFill>
        <p:spPr>
          <a:xfrm>
            <a:off x="6256781" y="4017058"/>
            <a:ext cx="966506" cy="788558"/>
          </a:xfrm>
          <a:prstGeom prst="rect">
            <a:avLst/>
          </a:prstGeom>
          <a:ln w="19050">
            <a:solidFill>
              <a:srgbClr val="C00000"/>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77B260CE-DB24-2745-8FCB-DCF46FB2FBD3}"/>
              </a:ext>
              <a:ext uri="{C183D7F6-B498-43B3-948B-1728B52AA6E4}">
                <adec:decorative xmlns:adec="http://schemas.microsoft.com/office/drawing/2017/decorative" val="1"/>
              </a:ext>
            </a:extLst>
          </p:cNvPr>
          <p:cNvPicPr>
            <a:picLocks noChangeAspect="1"/>
          </p:cNvPicPr>
          <p:nvPr/>
        </p:nvPicPr>
        <p:blipFill rotWithShape="1">
          <a:blip r:embed="rId7"/>
          <a:srcRect l="35503" r="7107"/>
          <a:stretch/>
        </p:blipFill>
        <p:spPr>
          <a:xfrm>
            <a:off x="5664496" y="3728105"/>
            <a:ext cx="972175" cy="635231"/>
          </a:xfrm>
          <a:prstGeom prst="rect">
            <a:avLst/>
          </a:prstGeom>
          <a:ln w="19050">
            <a:solidFill>
              <a:srgbClr val="C00000"/>
            </a:solidFill>
          </a:ln>
          <a:effectLst>
            <a:outerShdw blurRad="50800" dist="38100" dir="2700000" algn="tl" rotWithShape="0">
              <a:prstClr val="black">
                <a:alpha val="40000"/>
              </a:prstClr>
            </a:outerShdw>
          </a:effectLst>
        </p:spPr>
      </p:pic>
      <p:sp>
        <p:nvSpPr>
          <p:cNvPr id="26" name="Rectangle 25">
            <a:extLst>
              <a:ext uri="{FF2B5EF4-FFF2-40B4-BE49-F238E27FC236}">
                <a16:creationId xmlns:a16="http://schemas.microsoft.com/office/drawing/2014/main" id="{D6EB9E2F-9893-154C-802D-18362DA7D9EE}"/>
              </a:ext>
              <a:ext uri="{C183D7F6-B498-43B3-948B-1728B52AA6E4}">
                <adec:decorative xmlns:adec="http://schemas.microsoft.com/office/drawing/2017/decorative" val="1"/>
              </a:ext>
            </a:extLst>
          </p:cNvPr>
          <p:cNvSpPr/>
          <p:nvPr/>
        </p:nvSpPr>
        <p:spPr>
          <a:xfrm>
            <a:off x="6926941" y="3850847"/>
            <a:ext cx="1621584" cy="253916"/>
          </a:xfrm>
          <a:prstGeom prst="rect">
            <a:avLst/>
          </a:prstGeom>
        </p:spPr>
        <p:txBody>
          <a:bodyPr wrap="square">
            <a:spAutoFit/>
          </a:bodyPr>
          <a:lstStyle/>
          <a:p>
            <a:pPr algn="r"/>
            <a:r>
              <a:rPr lang="en-US" sz="1050" b="1" dirty="0">
                <a:solidFill>
                  <a:srgbClr val="A12B2F"/>
                </a:solidFill>
              </a:rPr>
              <a:t>Education &amp; Training</a:t>
            </a:r>
          </a:p>
        </p:txBody>
      </p:sp>
      <p:pic>
        <p:nvPicPr>
          <p:cNvPr id="8" name="Picture 7">
            <a:extLst>
              <a:ext uri="{FF2B5EF4-FFF2-40B4-BE49-F238E27FC236}">
                <a16:creationId xmlns:a16="http://schemas.microsoft.com/office/drawing/2014/main" id="{B1E94E11-88A0-C24D-BE34-2A226F66C1F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469172" y="2736819"/>
            <a:ext cx="513575" cy="640080"/>
          </a:xfrm>
          <a:prstGeom prst="rect">
            <a:avLst/>
          </a:prstGeom>
          <a:ln>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B1890871-E617-8046-9288-FAE5FAA91387}"/>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897486" y="992298"/>
            <a:ext cx="508782" cy="640080"/>
          </a:xfrm>
          <a:prstGeom prst="rect">
            <a:avLst/>
          </a:prstGeom>
          <a:ln>
            <a:no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CCA2213E-ED2C-AE4A-A9DB-BEC412EB1A21}"/>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9471129" y="3650550"/>
            <a:ext cx="511865" cy="640080"/>
          </a:xfrm>
          <a:prstGeom prst="rect">
            <a:avLst/>
          </a:prstGeom>
          <a:ln>
            <a:no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E4507557-8010-EF46-A48D-445197BF0FEE}"/>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7098170" y="4106252"/>
            <a:ext cx="1183126" cy="788558"/>
          </a:xfrm>
          <a:prstGeom prst="rect">
            <a:avLst/>
          </a:prstGeom>
          <a:ln w="19050">
            <a:solidFill>
              <a:srgbClr val="C00000"/>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4A90F042-F505-DB4E-B96D-FC1B64EAD316}"/>
              </a:ext>
              <a:ext uri="{C183D7F6-B498-43B3-948B-1728B52AA6E4}">
                <adec:decorative xmlns:adec="http://schemas.microsoft.com/office/drawing/2017/decorative" val="1"/>
              </a:ext>
            </a:extLst>
          </p:cNvPr>
          <p:cNvSpPr/>
          <p:nvPr/>
        </p:nvSpPr>
        <p:spPr>
          <a:xfrm>
            <a:off x="5461401" y="4797671"/>
            <a:ext cx="1611428" cy="253916"/>
          </a:xfrm>
          <a:prstGeom prst="rect">
            <a:avLst/>
          </a:prstGeom>
        </p:spPr>
        <p:txBody>
          <a:bodyPr wrap="square">
            <a:spAutoFit/>
          </a:bodyPr>
          <a:lstStyle/>
          <a:p>
            <a:pPr algn="r"/>
            <a:r>
              <a:rPr lang="en-US" sz="1050" b="1" dirty="0">
                <a:solidFill>
                  <a:srgbClr val="A12B2F"/>
                </a:solidFill>
              </a:rPr>
              <a:t>Broadening Participation</a:t>
            </a:r>
            <a:endParaRPr lang="en-US" sz="1050" dirty="0">
              <a:solidFill>
                <a:srgbClr val="A12B2F"/>
              </a:solidFill>
            </a:endParaRPr>
          </a:p>
        </p:txBody>
      </p:sp>
      <p:sp>
        <p:nvSpPr>
          <p:cNvPr id="208" name="Rectangle 207">
            <a:extLst>
              <a:ext uri="{FF2B5EF4-FFF2-40B4-BE49-F238E27FC236}">
                <a16:creationId xmlns:a16="http://schemas.microsoft.com/office/drawing/2014/main" id="{0D53BF13-6FDC-AD4B-A1A7-2BD669289DBF}"/>
              </a:ext>
              <a:ext uri="{C183D7F6-B498-43B3-948B-1728B52AA6E4}">
                <adec:decorative xmlns:adec="http://schemas.microsoft.com/office/drawing/2017/decorative" val="1"/>
              </a:ext>
            </a:extLst>
          </p:cNvPr>
          <p:cNvSpPr/>
          <p:nvPr/>
        </p:nvSpPr>
        <p:spPr>
          <a:xfrm>
            <a:off x="1966405" y="4755590"/>
            <a:ext cx="2020691" cy="230832"/>
          </a:xfrm>
          <a:prstGeom prst="rect">
            <a:avLst/>
          </a:prstGeom>
        </p:spPr>
        <p:txBody>
          <a:bodyPr wrap="square">
            <a:spAutoFit/>
          </a:bodyPr>
          <a:lstStyle/>
          <a:p>
            <a:r>
              <a:rPr lang="en-US" sz="900" b="1" i="1" dirty="0" err="1">
                <a:solidFill>
                  <a:schemeClr val="accent3">
                    <a:lumMod val="50000"/>
                  </a:schemeClr>
                </a:solidFill>
              </a:rPr>
              <a:t>Multimessenger</a:t>
            </a:r>
            <a:r>
              <a:rPr lang="en-US" sz="900" b="1" i="1" dirty="0">
                <a:solidFill>
                  <a:schemeClr val="accent3">
                    <a:lumMod val="50000"/>
                  </a:schemeClr>
                </a:solidFill>
              </a:rPr>
              <a:t>:  Adaptive Sensing</a:t>
            </a:r>
          </a:p>
        </p:txBody>
      </p:sp>
      <p:pic>
        <p:nvPicPr>
          <p:cNvPr id="3" name="Picture 2">
            <a:extLst>
              <a:ext uri="{FF2B5EF4-FFF2-40B4-BE49-F238E27FC236}">
                <a16:creationId xmlns:a16="http://schemas.microsoft.com/office/drawing/2014/main" id="{83C159CD-8E10-4343-81DD-B29507DC7BE6}"/>
              </a:ext>
              <a:ext uri="{C183D7F6-B498-43B3-948B-1728B52AA6E4}">
                <adec:decorative xmlns:adec="http://schemas.microsoft.com/office/drawing/2017/decorative" val="1"/>
              </a:ext>
            </a:extLst>
          </p:cNvPr>
          <p:cNvPicPr>
            <a:picLocks noChangeAspect="1"/>
          </p:cNvPicPr>
          <p:nvPr/>
        </p:nvPicPr>
        <p:blipFill rotWithShape="1">
          <a:blip r:embed="rId12"/>
          <a:srcRect l="12076" r="11162"/>
          <a:stretch/>
        </p:blipFill>
        <p:spPr>
          <a:xfrm>
            <a:off x="9494580" y="4561624"/>
            <a:ext cx="491342" cy="640080"/>
          </a:xfrm>
          <a:prstGeom prst="rect">
            <a:avLst/>
          </a:prstGeom>
          <a:ln>
            <a:no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3E2E6C9A-8BAC-4342-B55C-17D3B9C5C258}"/>
              </a:ext>
              <a:ext uri="{C183D7F6-B498-43B3-948B-1728B52AA6E4}">
                <adec:decorative xmlns:adec="http://schemas.microsoft.com/office/drawing/2017/decorative" val="1"/>
              </a:ext>
            </a:extLst>
          </p:cNvPr>
          <p:cNvPicPr>
            <a:picLocks noChangeAspect="1"/>
          </p:cNvPicPr>
          <p:nvPr/>
        </p:nvPicPr>
        <p:blipFill rotWithShape="1">
          <a:blip r:embed="rId13"/>
          <a:srcRect l="8884" r="11303"/>
          <a:stretch/>
        </p:blipFill>
        <p:spPr>
          <a:xfrm>
            <a:off x="8895369" y="3658389"/>
            <a:ext cx="510858" cy="640080"/>
          </a:xfrm>
          <a:prstGeom prst="rect">
            <a:avLst/>
          </a:prstGeom>
          <a:ln>
            <a:no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AB318E6E-A3C5-1040-AEF9-FB209F648383}"/>
              </a:ext>
              <a:ext uri="{C183D7F6-B498-43B3-948B-1728B52AA6E4}">
                <adec:decorative xmlns:adec="http://schemas.microsoft.com/office/drawing/2017/decorative" val="1"/>
              </a:ext>
            </a:extLst>
          </p:cNvPr>
          <p:cNvPicPr>
            <a:picLocks noChangeAspect="1"/>
          </p:cNvPicPr>
          <p:nvPr/>
        </p:nvPicPr>
        <p:blipFill rotWithShape="1">
          <a:blip r:embed="rId14"/>
          <a:srcRect l="13465" t="854" r="10202" b="-854"/>
          <a:stretch/>
        </p:blipFill>
        <p:spPr>
          <a:xfrm>
            <a:off x="8887842" y="2735873"/>
            <a:ext cx="488594" cy="640080"/>
          </a:xfrm>
          <a:prstGeom prst="rect">
            <a:avLst/>
          </a:prstGeom>
          <a:ln>
            <a:no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785B939B-BE86-3A48-976A-571470C0B437}"/>
              </a:ext>
              <a:ext uri="{C183D7F6-B498-43B3-948B-1728B52AA6E4}">
                <adec:decorative xmlns:adec="http://schemas.microsoft.com/office/drawing/2017/decorative" val="1"/>
              </a:ext>
            </a:extLst>
          </p:cNvPr>
          <p:cNvPicPr>
            <a:picLocks noChangeAspect="1"/>
          </p:cNvPicPr>
          <p:nvPr/>
        </p:nvPicPr>
        <p:blipFill rotWithShape="1">
          <a:blip r:embed="rId15"/>
          <a:srcRect l="11172" r="9871"/>
          <a:stretch/>
        </p:blipFill>
        <p:spPr>
          <a:xfrm>
            <a:off x="8887845" y="1852225"/>
            <a:ext cx="505397" cy="640080"/>
          </a:xfrm>
          <a:prstGeom prst="rect">
            <a:avLst/>
          </a:prstGeom>
          <a:ln>
            <a:noFill/>
          </a:ln>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2CE439B4-050D-BD45-8FB0-F9C2E6953D91}"/>
              </a:ext>
              <a:ext uri="{C183D7F6-B498-43B3-948B-1728B52AA6E4}">
                <adec:decorative xmlns:adec="http://schemas.microsoft.com/office/drawing/2017/decorative" val="1"/>
              </a:ext>
            </a:extLst>
          </p:cNvPr>
          <p:cNvPicPr>
            <a:picLocks noChangeAspect="1"/>
          </p:cNvPicPr>
          <p:nvPr/>
        </p:nvPicPr>
        <p:blipFill rotWithShape="1">
          <a:blip r:embed="rId16"/>
          <a:srcRect l="23162" r="18699"/>
          <a:stretch/>
        </p:blipFill>
        <p:spPr>
          <a:xfrm>
            <a:off x="9468887" y="1851385"/>
            <a:ext cx="513825" cy="640080"/>
          </a:xfrm>
          <a:prstGeom prst="rect">
            <a:avLst/>
          </a:prstGeom>
          <a:ln>
            <a:noFill/>
          </a:ln>
          <a:effectLst>
            <a:outerShdw blurRad="50800" dist="38100" dir="2700000" algn="tl" rotWithShape="0">
              <a:prstClr val="black">
                <a:alpha val="40000"/>
              </a:prstClr>
            </a:outerShdw>
          </a:effectLst>
        </p:spPr>
      </p:pic>
      <p:pic>
        <p:nvPicPr>
          <p:cNvPr id="229" name="Picture 228">
            <a:extLst>
              <a:ext uri="{FF2B5EF4-FFF2-40B4-BE49-F238E27FC236}">
                <a16:creationId xmlns:a16="http://schemas.microsoft.com/office/drawing/2014/main" id="{5A695EB5-C97D-7A4F-800B-43A04C022A9C}"/>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2843052" y="3760841"/>
            <a:ext cx="715334" cy="620443"/>
          </a:xfrm>
          <a:prstGeom prst="rect">
            <a:avLst/>
          </a:prstGeom>
        </p:spPr>
      </p:pic>
      <p:pic>
        <p:nvPicPr>
          <p:cNvPr id="230" name="Picture 229">
            <a:extLst>
              <a:ext uri="{FF2B5EF4-FFF2-40B4-BE49-F238E27FC236}">
                <a16:creationId xmlns:a16="http://schemas.microsoft.com/office/drawing/2014/main" id="{D19A78F0-9B8F-B641-B43D-FD11C77BC4CF}"/>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2820774" y="4361522"/>
            <a:ext cx="756548" cy="417689"/>
          </a:xfrm>
          <a:prstGeom prst="rect">
            <a:avLst/>
          </a:prstGeom>
        </p:spPr>
      </p:pic>
      <p:sp>
        <p:nvSpPr>
          <p:cNvPr id="232" name="Right Arrow 231">
            <a:extLst>
              <a:ext uri="{FF2B5EF4-FFF2-40B4-BE49-F238E27FC236}">
                <a16:creationId xmlns:a16="http://schemas.microsoft.com/office/drawing/2014/main" id="{C8AB8055-2193-CB44-A6BD-049911B73541}"/>
              </a:ext>
              <a:ext uri="{C183D7F6-B498-43B3-948B-1728B52AA6E4}">
                <adec:decorative xmlns:adec="http://schemas.microsoft.com/office/drawing/2017/decorative" val="1"/>
              </a:ext>
            </a:extLst>
          </p:cNvPr>
          <p:cNvSpPr/>
          <p:nvPr/>
        </p:nvSpPr>
        <p:spPr>
          <a:xfrm rot="20897619">
            <a:off x="2252951" y="3864978"/>
            <a:ext cx="530686" cy="29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600" dirty="0"/>
          </a:p>
        </p:txBody>
      </p:sp>
      <p:sp>
        <p:nvSpPr>
          <p:cNvPr id="233" name="Right Arrow 232">
            <a:extLst>
              <a:ext uri="{FF2B5EF4-FFF2-40B4-BE49-F238E27FC236}">
                <a16:creationId xmlns:a16="http://schemas.microsoft.com/office/drawing/2014/main" id="{559CDD44-5439-7946-8E6A-E7EAA8244D2F}"/>
              </a:ext>
              <a:ext uri="{C183D7F6-B498-43B3-948B-1728B52AA6E4}">
                <adec:decorative xmlns:adec="http://schemas.microsoft.com/office/drawing/2017/decorative" val="1"/>
              </a:ext>
            </a:extLst>
          </p:cNvPr>
          <p:cNvSpPr/>
          <p:nvPr/>
        </p:nvSpPr>
        <p:spPr>
          <a:xfrm rot="702381" flipH="1">
            <a:off x="2252951" y="4483186"/>
            <a:ext cx="530686" cy="296921"/>
          </a:xfrm>
          <a:prstGeom prst="rightArrow">
            <a:avLst/>
          </a:prstGeom>
          <a:solidFill>
            <a:schemeClr val="accent3">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600" dirty="0"/>
          </a:p>
        </p:txBody>
      </p:sp>
      <p:sp>
        <p:nvSpPr>
          <p:cNvPr id="209" name="Rectangle 208">
            <a:extLst>
              <a:ext uri="{FF2B5EF4-FFF2-40B4-BE49-F238E27FC236}">
                <a16:creationId xmlns:a16="http://schemas.microsoft.com/office/drawing/2014/main" id="{DFFB0FB9-1B14-BF4A-98EC-1EC743CE3EAC}"/>
              </a:ext>
              <a:ext uri="{C183D7F6-B498-43B3-948B-1728B52AA6E4}">
                <adec:decorative xmlns:adec="http://schemas.microsoft.com/office/drawing/2017/decorative" val="1"/>
              </a:ext>
            </a:extLst>
          </p:cNvPr>
          <p:cNvSpPr/>
          <p:nvPr/>
        </p:nvSpPr>
        <p:spPr>
          <a:xfrm>
            <a:off x="2897242" y="3635517"/>
            <a:ext cx="1967701" cy="230832"/>
          </a:xfrm>
          <a:prstGeom prst="rect">
            <a:avLst/>
          </a:prstGeom>
        </p:spPr>
        <p:txBody>
          <a:bodyPr wrap="square">
            <a:spAutoFit/>
          </a:bodyPr>
          <a:lstStyle/>
          <a:p>
            <a:pPr algn="r"/>
            <a:r>
              <a:rPr lang="en-US" sz="900" b="1" i="1" dirty="0">
                <a:solidFill>
                  <a:schemeClr val="accent5">
                    <a:lumMod val="75000"/>
                  </a:schemeClr>
                </a:solidFill>
              </a:rPr>
              <a:t>Software-Defined Sensors</a:t>
            </a:r>
          </a:p>
        </p:txBody>
      </p:sp>
      <p:sp>
        <p:nvSpPr>
          <p:cNvPr id="234" name="Right Arrow 233">
            <a:extLst>
              <a:ext uri="{FF2B5EF4-FFF2-40B4-BE49-F238E27FC236}">
                <a16:creationId xmlns:a16="http://schemas.microsoft.com/office/drawing/2014/main" id="{2B53E14F-0B70-2145-84B8-597A3A342EA8}"/>
              </a:ext>
              <a:ext uri="{C183D7F6-B498-43B3-948B-1728B52AA6E4}">
                <adec:decorative xmlns:adec="http://schemas.microsoft.com/office/drawing/2017/decorative" val="1"/>
              </a:ext>
            </a:extLst>
          </p:cNvPr>
          <p:cNvSpPr/>
          <p:nvPr/>
        </p:nvSpPr>
        <p:spPr>
          <a:xfrm rot="702381" flipV="1">
            <a:off x="3607589" y="3862603"/>
            <a:ext cx="530686" cy="29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600" dirty="0"/>
          </a:p>
        </p:txBody>
      </p:sp>
      <p:sp>
        <p:nvSpPr>
          <p:cNvPr id="235" name="Right Arrow 234">
            <a:extLst>
              <a:ext uri="{FF2B5EF4-FFF2-40B4-BE49-F238E27FC236}">
                <a16:creationId xmlns:a16="http://schemas.microsoft.com/office/drawing/2014/main" id="{22816CC5-5F57-174C-8917-318376BD3C2C}"/>
              </a:ext>
              <a:ext uri="{C183D7F6-B498-43B3-948B-1728B52AA6E4}">
                <adec:decorative xmlns:adec="http://schemas.microsoft.com/office/drawing/2017/decorative" val="1"/>
              </a:ext>
            </a:extLst>
          </p:cNvPr>
          <p:cNvSpPr/>
          <p:nvPr/>
        </p:nvSpPr>
        <p:spPr>
          <a:xfrm rot="20897619" flipH="1" flipV="1">
            <a:off x="3607589" y="4476124"/>
            <a:ext cx="530686" cy="296921"/>
          </a:xfrm>
          <a:prstGeom prst="rightArrow">
            <a:avLst/>
          </a:prstGeom>
          <a:solidFill>
            <a:schemeClr val="accent3">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600" dirty="0"/>
          </a:p>
        </p:txBody>
      </p:sp>
      <p:sp>
        <p:nvSpPr>
          <p:cNvPr id="236" name="Rectangle 235">
            <a:extLst>
              <a:ext uri="{FF2B5EF4-FFF2-40B4-BE49-F238E27FC236}">
                <a16:creationId xmlns:a16="http://schemas.microsoft.com/office/drawing/2014/main" id="{755957B8-5DD6-1D44-B523-E9E64B644086}"/>
              </a:ext>
              <a:ext uri="{C183D7F6-B498-43B3-948B-1728B52AA6E4}">
                <adec:decorative xmlns:adec="http://schemas.microsoft.com/office/drawing/2017/decorative" val="1"/>
              </a:ext>
            </a:extLst>
          </p:cNvPr>
          <p:cNvSpPr/>
          <p:nvPr/>
        </p:nvSpPr>
        <p:spPr>
          <a:xfrm>
            <a:off x="2230662" y="4098416"/>
            <a:ext cx="575264" cy="200055"/>
          </a:xfrm>
          <a:prstGeom prst="rect">
            <a:avLst/>
          </a:prstGeom>
        </p:spPr>
        <p:txBody>
          <a:bodyPr wrap="square">
            <a:spAutoFit/>
          </a:bodyPr>
          <a:lstStyle/>
          <a:p>
            <a:r>
              <a:rPr lang="en-US" sz="700" i="1" dirty="0">
                <a:solidFill>
                  <a:srgbClr val="0070C0"/>
                </a:solidFill>
              </a:rPr>
              <a:t>Raw data</a:t>
            </a:r>
          </a:p>
        </p:txBody>
      </p:sp>
      <p:sp>
        <p:nvSpPr>
          <p:cNvPr id="237" name="Rectangle 236">
            <a:extLst>
              <a:ext uri="{FF2B5EF4-FFF2-40B4-BE49-F238E27FC236}">
                <a16:creationId xmlns:a16="http://schemas.microsoft.com/office/drawing/2014/main" id="{A1648131-BC7F-324C-919D-4C171C08AE17}"/>
              </a:ext>
              <a:ext uri="{C183D7F6-B498-43B3-948B-1728B52AA6E4}">
                <adec:decorative xmlns:adec="http://schemas.microsoft.com/office/drawing/2017/decorative" val="1"/>
              </a:ext>
            </a:extLst>
          </p:cNvPr>
          <p:cNvSpPr/>
          <p:nvPr/>
        </p:nvSpPr>
        <p:spPr>
          <a:xfrm>
            <a:off x="3565845" y="4099625"/>
            <a:ext cx="575264" cy="200055"/>
          </a:xfrm>
          <a:prstGeom prst="rect">
            <a:avLst/>
          </a:prstGeom>
        </p:spPr>
        <p:txBody>
          <a:bodyPr wrap="square">
            <a:spAutoFit/>
          </a:bodyPr>
          <a:lstStyle/>
          <a:p>
            <a:r>
              <a:rPr lang="en-US" sz="700" i="1" dirty="0">
                <a:solidFill>
                  <a:srgbClr val="0070C0"/>
                </a:solidFill>
              </a:rPr>
              <a:t>Results</a:t>
            </a:r>
          </a:p>
        </p:txBody>
      </p:sp>
      <p:sp>
        <p:nvSpPr>
          <p:cNvPr id="238" name="Rectangle 237">
            <a:extLst>
              <a:ext uri="{FF2B5EF4-FFF2-40B4-BE49-F238E27FC236}">
                <a16:creationId xmlns:a16="http://schemas.microsoft.com/office/drawing/2014/main" id="{59B3E0CF-CDB5-7A41-9BC9-7BBD72DF429E}"/>
              </a:ext>
              <a:ext uri="{C183D7F6-B498-43B3-948B-1728B52AA6E4}">
                <adec:decorative xmlns:adec="http://schemas.microsoft.com/office/drawing/2017/decorative" val="1"/>
              </a:ext>
            </a:extLst>
          </p:cNvPr>
          <p:cNvSpPr/>
          <p:nvPr/>
        </p:nvSpPr>
        <p:spPr>
          <a:xfrm>
            <a:off x="2412957" y="4286355"/>
            <a:ext cx="575264" cy="307777"/>
          </a:xfrm>
          <a:prstGeom prst="rect">
            <a:avLst/>
          </a:prstGeom>
        </p:spPr>
        <p:txBody>
          <a:bodyPr wrap="square">
            <a:spAutoFit/>
          </a:bodyPr>
          <a:lstStyle/>
          <a:p>
            <a:r>
              <a:rPr lang="en-US" sz="700" i="1" dirty="0">
                <a:solidFill>
                  <a:schemeClr val="accent3">
                    <a:lumMod val="50000"/>
                  </a:schemeClr>
                </a:solidFill>
              </a:rPr>
              <a:t>Adaptive control</a:t>
            </a:r>
          </a:p>
        </p:txBody>
      </p:sp>
      <p:sp>
        <p:nvSpPr>
          <p:cNvPr id="239" name="Rectangle 238">
            <a:extLst>
              <a:ext uri="{FF2B5EF4-FFF2-40B4-BE49-F238E27FC236}">
                <a16:creationId xmlns:a16="http://schemas.microsoft.com/office/drawing/2014/main" id="{C21ECFD1-C165-0844-A9A7-63E9A6F967C8}"/>
              </a:ext>
              <a:ext uri="{C183D7F6-B498-43B3-948B-1728B52AA6E4}">
                <adec:decorative xmlns:adec="http://schemas.microsoft.com/office/drawing/2017/decorative" val="1"/>
              </a:ext>
            </a:extLst>
          </p:cNvPr>
          <p:cNvSpPr/>
          <p:nvPr/>
        </p:nvSpPr>
        <p:spPr>
          <a:xfrm>
            <a:off x="3538889" y="4299945"/>
            <a:ext cx="575264" cy="200055"/>
          </a:xfrm>
          <a:prstGeom prst="rect">
            <a:avLst/>
          </a:prstGeom>
        </p:spPr>
        <p:txBody>
          <a:bodyPr wrap="square">
            <a:spAutoFit/>
          </a:bodyPr>
          <a:lstStyle/>
          <a:p>
            <a:r>
              <a:rPr lang="en-US" sz="700" i="1" dirty="0">
                <a:solidFill>
                  <a:schemeClr val="accent3">
                    <a:lumMod val="50000"/>
                  </a:schemeClr>
                </a:solidFill>
              </a:rPr>
              <a:t>Triggers</a:t>
            </a:r>
          </a:p>
        </p:txBody>
      </p:sp>
      <p:pic>
        <p:nvPicPr>
          <p:cNvPr id="241" name="Picture 240">
            <a:extLst>
              <a:ext uri="{FF2B5EF4-FFF2-40B4-BE49-F238E27FC236}">
                <a16:creationId xmlns:a16="http://schemas.microsoft.com/office/drawing/2014/main" id="{3B270BEB-DD10-474D-8CD5-E7894F7B1AD5}"/>
              </a:ext>
              <a:ext uri="{C183D7F6-B498-43B3-948B-1728B52AA6E4}">
                <adec:decorative xmlns:adec="http://schemas.microsoft.com/office/drawing/2017/decorative" val="1"/>
              </a:ext>
            </a:extLst>
          </p:cNvPr>
          <p:cNvPicPr>
            <a:picLocks noChangeAspect="1"/>
          </p:cNvPicPr>
          <p:nvPr/>
        </p:nvPicPr>
        <p:blipFill rotWithShape="1">
          <a:blip r:embed="rId19"/>
          <a:srcRect l="20486" b="28547"/>
          <a:stretch/>
        </p:blipFill>
        <p:spPr>
          <a:xfrm>
            <a:off x="8895369" y="4561624"/>
            <a:ext cx="508782" cy="640080"/>
          </a:xfrm>
          <a:prstGeom prst="rect">
            <a:avLst/>
          </a:prstGeom>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3F123210-4A93-964E-A6EE-7C61D16B3A22}"/>
              </a:ext>
            </a:extLst>
          </p:cNvPr>
          <p:cNvSpPr txBox="1"/>
          <p:nvPr/>
        </p:nvSpPr>
        <p:spPr>
          <a:xfrm>
            <a:off x="1304649" y="5085557"/>
            <a:ext cx="7223755" cy="707886"/>
          </a:xfrm>
          <a:prstGeom prst="rect">
            <a:avLst/>
          </a:prstGeom>
          <a:noFill/>
        </p:spPr>
        <p:txBody>
          <a:bodyPr wrap="square" rtlCol="0">
            <a:spAutoFit/>
          </a:bodyPr>
          <a:lstStyle/>
          <a:p>
            <a:r>
              <a:rPr lang="en-US" sz="1000" dirty="0">
                <a:solidFill>
                  <a:schemeClr val="accent3">
                    <a:lumMod val="20000"/>
                    <a:lumOff val="80000"/>
                  </a:schemeClr>
                </a:solidFill>
              </a:rPr>
              <a:t>SAGE: A cyberinfrastructure to bring diverse disciplinary expertise to bear on complex questions, </a:t>
            </a:r>
            <a:r>
              <a:rPr lang="en-US" sz="1000" i="1" dirty="0">
                <a:solidFill>
                  <a:schemeClr val="accent3">
                    <a:lumMod val="20000"/>
                    <a:lumOff val="80000"/>
                  </a:schemeClr>
                </a:solidFill>
              </a:rPr>
              <a:t>revealing the hidden layer of mechanisms and relationships to understand the causality </a:t>
            </a:r>
            <a:r>
              <a:rPr lang="en-US" sz="1000" dirty="0">
                <a:solidFill>
                  <a:schemeClr val="accent3">
                    <a:lumMod val="20000"/>
                    <a:lumOff val="80000"/>
                  </a:schemeClr>
                </a:solidFill>
              </a:rPr>
              <a:t>inherent in these systems and at their intersections. SAGE will enable convergent science teams to integrate concepts and methods from different disciplines and conducting research on shared infrastructure that is generative and diverse.</a:t>
            </a:r>
          </a:p>
        </p:txBody>
      </p:sp>
      <p:pic>
        <p:nvPicPr>
          <p:cNvPr id="15" name="Picture 14">
            <a:extLst>
              <a:ext uri="{FF2B5EF4-FFF2-40B4-BE49-F238E27FC236}">
                <a16:creationId xmlns:a16="http://schemas.microsoft.com/office/drawing/2014/main" id="{17209A06-1C3E-EE4F-BAB7-32ED5823395D}"/>
              </a:ex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a:off x="5182501" y="4258990"/>
            <a:ext cx="804279" cy="452261"/>
          </a:xfrm>
          <a:prstGeom prst="rect">
            <a:avLst/>
          </a:prstGeom>
          <a:ln w="19050">
            <a:solidFill>
              <a:srgbClr val="C00000"/>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6E0E643-555A-4048-89FE-012576F242A1}"/>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9464092" y="992298"/>
            <a:ext cx="512265" cy="640080"/>
          </a:xfrm>
          <a:prstGeom prst="rect">
            <a:avLst/>
          </a:prstGeom>
          <a:ln>
            <a:noFill/>
          </a:ln>
          <a:effectLst>
            <a:outerShdw blurRad="50800" dist="38100" dir="2700000" algn="tl" rotWithShape="0">
              <a:prstClr val="black">
                <a:alpha val="40000"/>
              </a:prstClr>
            </a:outerShdw>
          </a:effectLst>
        </p:spPr>
      </p:pic>
      <p:pic>
        <p:nvPicPr>
          <p:cNvPr id="51" name="Picture 50">
            <a:extLst>
              <a:ext uri="{FF2B5EF4-FFF2-40B4-BE49-F238E27FC236}">
                <a16:creationId xmlns:a16="http://schemas.microsoft.com/office/drawing/2014/main" id="{555BA496-F489-0243-BF8F-F18E72BE24CC}"/>
              </a:ex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1072041" y="822560"/>
            <a:ext cx="672265" cy="1348867"/>
          </a:xfrm>
          <a:prstGeom prst="rect">
            <a:avLst/>
          </a:prstGeom>
        </p:spPr>
      </p:pic>
      <p:sp>
        <p:nvSpPr>
          <p:cNvPr id="54" name="Rectangle 53">
            <a:extLst>
              <a:ext uri="{FF2B5EF4-FFF2-40B4-BE49-F238E27FC236}">
                <a16:creationId xmlns:a16="http://schemas.microsoft.com/office/drawing/2014/main" id="{213AD4C3-CF22-0344-A0CC-CD85B934034F}"/>
              </a:ext>
              <a:ext uri="{C183D7F6-B498-43B3-948B-1728B52AA6E4}">
                <adec:decorative xmlns:adec="http://schemas.microsoft.com/office/drawing/2017/decorative" val="1"/>
              </a:ext>
            </a:extLst>
          </p:cNvPr>
          <p:cNvSpPr/>
          <p:nvPr/>
        </p:nvSpPr>
        <p:spPr>
          <a:xfrm>
            <a:off x="6463855" y="724315"/>
            <a:ext cx="2041521" cy="369332"/>
          </a:xfrm>
          <a:prstGeom prst="rect">
            <a:avLst/>
          </a:prstGeom>
        </p:spPr>
        <p:txBody>
          <a:bodyPr wrap="none">
            <a:spAutoFit/>
          </a:bodyPr>
          <a:lstStyle/>
          <a:p>
            <a:r>
              <a:rPr lang="en-US" b="1" i="1" dirty="0">
                <a:solidFill>
                  <a:srgbClr val="7874BE"/>
                </a:solidFill>
                <a:ea typeface="Tahoma" panose="020B0604030504040204" pitchFamily="34" charset="0"/>
                <a:cs typeface="Tahoma" panose="020B0604030504040204" pitchFamily="34" charset="0"/>
              </a:rPr>
              <a:t>sagecontinuum.org</a:t>
            </a:r>
          </a:p>
        </p:txBody>
      </p:sp>
      <p:sp>
        <p:nvSpPr>
          <p:cNvPr id="14" name="TextBox 13">
            <a:extLst>
              <a:ext uri="{FF2B5EF4-FFF2-40B4-BE49-F238E27FC236}">
                <a16:creationId xmlns:a16="http://schemas.microsoft.com/office/drawing/2014/main" id="{6009756F-6858-F1D4-D2DE-6FC51587DF00}"/>
              </a:ext>
            </a:extLst>
          </p:cNvPr>
          <p:cNvSpPr txBox="1"/>
          <p:nvPr/>
        </p:nvSpPr>
        <p:spPr>
          <a:xfrm>
            <a:off x="5117627" y="5781245"/>
            <a:ext cx="4883817" cy="338554"/>
          </a:xfrm>
          <a:prstGeom prst="rect">
            <a:avLst/>
          </a:prstGeom>
          <a:noFill/>
        </p:spPr>
        <p:txBody>
          <a:bodyPr wrap="square" rtlCol="0">
            <a:spAutoFit/>
          </a:bodyPr>
          <a:lstStyle/>
          <a:p>
            <a:r>
              <a:rPr lang="en-US" sz="1600" dirty="0">
                <a:solidFill>
                  <a:srgbClr val="0000FF"/>
                </a:solidFill>
              </a:rPr>
              <a:t>Award # 1935984 for $9 M, 3-year duration</a:t>
            </a:r>
          </a:p>
        </p:txBody>
      </p:sp>
    </p:spTree>
    <p:extLst>
      <p:ext uri="{BB962C8B-B14F-4D97-AF65-F5344CB8AC3E}">
        <p14:creationId xmlns:p14="http://schemas.microsoft.com/office/powerpoint/2010/main" val="43152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656F7B-14A7-61F0-65E7-79E1579A9691}"/>
              </a:ext>
            </a:extLst>
          </p:cNvPr>
          <p:cNvSpPr>
            <a:spLocks noGrp="1"/>
          </p:cNvSpPr>
          <p:nvPr>
            <p:ph type="title" idx="4294967295"/>
          </p:nvPr>
        </p:nvSpPr>
        <p:spPr>
          <a:xfrm>
            <a:off x="457201" y="-1280160"/>
            <a:ext cx="11277599" cy="1280160"/>
          </a:xfrm>
        </p:spPr>
        <p:txBody>
          <a:bodyPr vert="horz" lIns="91440" tIns="45720" rIns="91440" bIns="45720" rtlCol="0" anchor="b">
            <a:normAutofit/>
          </a:bodyPr>
          <a:lstStyle/>
          <a:p>
            <a:r>
              <a:rPr lang="en-US" dirty="0"/>
              <a:t>GMI3S</a:t>
            </a:r>
          </a:p>
        </p:txBody>
      </p:sp>
      <p:pic>
        <p:nvPicPr>
          <p:cNvPr id="2" name="Picture 1">
            <a:extLst>
              <a:ext uri="{FF2B5EF4-FFF2-40B4-BE49-F238E27FC236}">
                <a16:creationId xmlns:a16="http://schemas.microsoft.com/office/drawing/2014/main" id="{6AAE581C-C624-4F29-7C9B-772CFE5B104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317" y="1143704"/>
            <a:ext cx="8607366" cy="4882824"/>
          </a:xfrm>
          <a:prstGeom prst="rect">
            <a:avLst/>
          </a:prstGeom>
        </p:spPr>
      </p:pic>
      <p:sp>
        <p:nvSpPr>
          <p:cNvPr id="3" name="TextBox 2">
            <a:extLst>
              <a:ext uri="{FF2B5EF4-FFF2-40B4-BE49-F238E27FC236}">
                <a16:creationId xmlns:a16="http://schemas.microsoft.com/office/drawing/2014/main" id="{031ECDCB-0B23-200E-2048-8C816129C028}"/>
              </a:ext>
            </a:extLst>
          </p:cNvPr>
          <p:cNvSpPr txBox="1"/>
          <p:nvPr/>
        </p:nvSpPr>
        <p:spPr>
          <a:xfrm>
            <a:off x="2048107" y="6568069"/>
            <a:ext cx="3068982" cy="276999"/>
          </a:xfrm>
          <a:prstGeom prst="rect">
            <a:avLst/>
          </a:prstGeom>
          <a:noFill/>
        </p:spPr>
        <p:txBody>
          <a:bodyPr wrap="none" rtlCol="0">
            <a:spAutoFit/>
          </a:bodyPr>
          <a:lstStyle/>
          <a:p>
            <a:r>
              <a:rPr lang="en-US" sz="1200" dirty="0"/>
              <a:t>PI: KC </a:t>
            </a:r>
            <a:r>
              <a:rPr lang="en-US" sz="1200" dirty="0" err="1"/>
              <a:t>Claffy</a:t>
            </a:r>
            <a:r>
              <a:rPr lang="en-US" sz="1200" dirty="0"/>
              <a:t>, University of California-San Diego</a:t>
            </a:r>
          </a:p>
        </p:txBody>
      </p:sp>
      <p:sp>
        <p:nvSpPr>
          <p:cNvPr id="4" name="Slide Number Placeholder 3">
            <a:extLst>
              <a:ext uri="{FF2B5EF4-FFF2-40B4-BE49-F238E27FC236}">
                <a16:creationId xmlns:a16="http://schemas.microsoft.com/office/drawing/2014/main" id="{B20D2A93-418E-EA4C-E607-3AD8CC3B79C2}"/>
              </a:ext>
            </a:extLst>
          </p:cNvPr>
          <p:cNvSpPr>
            <a:spLocks noGrp="1"/>
          </p:cNvSpPr>
          <p:nvPr>
            <p:ph type="sldNum" sz="quarter" idx="12"/>
          </p:nvPr>
        </p:nvSpPr>
        <p:spPr/>
        <p:txBody>
          <a:bodyPr/>
          <a:lstStyle/>
          <a:p>
            <a:fld id="{4710E8EA-57F6-764C-8914-AEEABF058192}" type="slidenum">
              <a:rPr lang="en-US" smtClean="0"/>
              <a:pPr/>
              <a:t>23</a:t>
            </a:fld>
            <a:endParaRPr lang="en-US"/>
          </a:p>
        </p:txBody>
      </p:sp>
    </p:spTree>
    <p:extLst>
      <p:ext uri="{BB962C8B-B14F-4D97-AF65-F5344CB8AC3E}">
        <p14:creationId xmlns:p14="http://schemas.microsoft.com/office/powerpoint/2010/main" val="253216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DB6BA1-E3C5-E4B8-9ED6-68515FF74545}"/>
              </a:ext>
            </a:extLst>
          </p:cNvPr>
          <p:cNvSpPr txBox="1">
            <a:spLocks noGrp="1"/>
          </p:cNvSpPr>
          <p:nvPr>
            <p:ph type="title" idx="4294967295"/>
          </p:nvPr>
        </p:nvSpPr>
        <p:spPr>
          <a:xfrm>
            <a:off x="2810883" y="5812848"/>
            <a:ext cx="4883817"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Award # </a:t>
            </a:r>
            <a:r>
              <a:rPr kumimoji="0" lang="en-US" sz="1600" b="0" i="0" u="none" strike="noStrike" kern="1200" cap="none" spc="0" normalizeH="0" baseline="0" noProof="0" dirty="0">
                <a:ln>
                  <a:noFill/>
                </a:ln>
                <a:solidFill>
                  <a:schemeClr val="tx1"/>
                </a:solidFill>
                <a:effectLst/>
                <a:uLnTx/>
                <a:uFillTx/>
                <a:latin typeface="Verdana" panose="020B0604030504040204" pitchFamily="34" charset="0"/>
                <a:ea typeface="+mn-ea"/>
                <a:cs typeface="+mn-cs"/>
              </a:rPr>
              <a:t>2131940</a:t>
            </a:r>
            <a:r>
              <a:rPr kumimoji="0" lang="en-US" sz="1600" b="0" i="0" u="none" strike="noStrike" kern="1200" cap="none" spc="0" normalizeH="0" baseline="0" noProof="0" dirty="0">
                <a:ln>
                  <a:noFill/>
                </a:ln>
                <a:solidFill>
                  <a:schemeClr val="tx1"/>
                </a:solidFill>
                <a:effectLst/>
                <a:uLnTx/>
                <a:uFillTx/>
                <a:latin typeface="+mn-lt"/>
                <a:ea typeface="+mn-ea"/>
                <a:cs typeface="+mn-cs"/>
              </a:rPr>
              <a:t> for $14M, 5-year duration</a:t>
            </a:r>
          </a:p>
        </p:txBody>
      </p:sp>
      <p:pic>
        <p:nvPicPr>
          <p:cNvPr id="2" name="Picture 1" descr="Graphical user interface, timeline&#10;&#10;Description automatically generated">
            <a:extLst>
              <a:ext uri="{FF2B5EF4-FFF2-40B4-BE49-F238E27FC236}">
                <a16:creationId xmlns:a16="http://schemas.microsoft.com/office/drawing/2014/main" id="{A1CDB5F0-6F9D-322C-02E0-49174189B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0242" y="1045151"/>
            <a:ext cx="8371516" cy="4767697"/>
          </a:xfrm>
          <a:prstGeom prst="rect">
            <a:avLst/>
          </a:prstGeom>
        </p:spPr>
      </p:pic>
      <p:sp>
        <p:nvSpPr>
          <p:cNvPr id="4" name="Slide Number Placeholder 3">
            <a:extLst>
              <a:ext uri="{FF2B5EF4-FFF2-40B4-BE49-F238E27FC236}">
                <a16:creationId xmlns:a16="http://schemas.microsoft.com/office/drawing/2014/main" id="{B5888338-CAEB-25FC-D356-DBDAAA553E2D}"/>
              </a:ext>
            </a:extLst>
          </p:cNvPr>
          <p:cNvSpPr>
            <a:spLocks noGrp="1"/>
          </p:cNvSpPr>
          <p:nvPr>
            <p:ph type="sldNum" sz="quarter" idx="12"/>
          </p:nvPr>
        </p:nvSpPr>
        <p:spPr/>
        <p:txBody>
          <a:bodyPr/>
          <a:lstStyle/>
          <a:p>
            <a:fld id="{4710E8EA-57F6-764C-8914-AEEABF058192}" type="slidenum">
              <a:rPr lang="en-US" smtClean="0"/>
              <a:pPr/>
              <a:t>24</a:t>
            </a:fld>
            <a:endParaRPr lang="en-US"/>
          </a:p>
        </p:txBody>
      </p:sp>
    </p:spTree>
    <p:extLst>
      <p:ext uri="{BB962C8B-B14F-4D97-AF65-F5344CB8AC3E}">
        <p14:creationId xmlns:p14="http://schemas.microsoft.com/office/powerpoint/2010/main" val="411845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2BFF5C-76FC-A56E-DE6A-83807A52B5F5}"/>
              </a:ext>
            </a:extLst>
          </p:cNvPr>
          <p:cNvSpPr>
            <a:spLocks noGrp="1"/>
          </p:cNvSpPr>
          <p:nvPr>
            <p:ph type="title" idx="4294967295"/>
          </p:nvPr>
        </p:nvSpPr>
        <p:spPr>
          <a:xfrm>
            <a:off x="457201" y="-1280160"/>
            <a:ext cx="11277599" cy="1280160"/>
          </a:xfrm>
        </p:spPr>
        <p:txBody>
          <a:bodyPr vert="horz" lIns="91440" tIns="45720" rIns="91440" bIns="45720" rtlCol="0" anchor="b">
            <a:normAutofit/>
          </a:bodyPr>
          <a:lstStyle/>
          <a:p>
            <a:r>
              <a:rPr lang="en-US" dirty="0"/>
              <a:t>Award #2131929</a:t>
            </a:r>
          </a:p>
        </p:txBody>
      </p:sp>
      <p:pic>
        <p:nvPicPr>
          <p:cNvPr id="3" name="Picture 2" descr="Graphical user interface, application&#10;&#10;Description automatically generated">
            <a:extLst>
              <a:ext uri="{FF2B5EF4-FFF2-40B4-BE49-F238E27FC236}">
                <a16:creationId xmlns:a16="http://schemas.microsoft.com/office/drawing/2014/main" id="{0E53DF6B-4002-C48A-D845-85D4AA82B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521" y="1072746"/>
            <a:ext cx="8504957" cy="4712508"/>
          </a:xfrm>
          <a:prstGeom prst="rect">
            <a:avLst/>
          </a:prstGeom>
        </p:spPr>
      </p:pic>
      <p:sp>
        <p:nvSpPr>
          <p:cNvPr id="2" name="Slide Number Placeholder 1">
            <a:extLst>
              <a:ext uri="{FF2B5EF4-FFF2-40B4-BE49-F238E27FC236}">
                <a16:creationId xmlns:a16="http://schemas.microsoft.com/office/drawing/2014/main" id="{8AF4CA96-B563-ECE4-0484-6A4A7236B889}"/>
              </a:ext>
            </a:extLst>
          </p:cNvPr>
          <p:cNvSpPr>
            <a:spLocks noGrp="1"/>
          </p:cNvSpPr>
          <p:nvPr>
            <p:ph type="sldNum" sz="quarter" idx="12"/>
          </p:nvPr>
        </p:nvSpPr>
        <p:spPr/>
        <p:txBody>
          <a:bodyPr/>
          <a:lstStyle/>
          <a:p>
            <a:fld id="{4710E8EA-57F6-764C-8914-AEEABF058192}" type="slidenum">
              <a:rPr lang="en-US" smtClean="0"/>
              <a:pPr/>
              <a:t>25</a:t>
            </a:fld>
            <a:endParaRPr lang="en-US"/>
          </a:p>
        </p:txBody>
      </p:sp>
    </p:spTree>
    <p:extLst>
      <p:ext uri="{BB962C8B-B14F-4D97-AF65-F5344CB8AC3E}">
        <p14:creationId xmlns:p14="http://schemas.microsoft.com/office/powerpoint/2010/main" val="203006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071CE1-A37E-62B0-E3B0-54C3A2EEAE40}"/>
              </a:ext>
            </a:extLst>
          </p:cNvPr>
          <p:cNvSpPr>
            <a:spLocks noGrp="1"/>
          </p:cNvSpPr>
          <p:nvPr>
            <p:ph type="title"/>
          </p:nvPr>
        </p:nvSpPr>
        <p:spPr/>
        <p:txBody>
          <a:bodyPr/>
          <a:lstStyle/>
          <a:p>
            <a:r>
              <a:rPr lang="en-US" dirty="0"/>
              <a:t>Mid-scale RI-2 award: Example</a:t>
            </a:r>
            <a:br>
              <a:rPr lang="en-US" dirty="0"/>
            </a:br>
            <a:endParaRPr lang="en-US" dirty="0"/>
          </a:p>
        </p:txBody>
      </p:sp>
      <p:pic>
        <p:nvPicPr>
          <p:cNvPr id="6" name="Content Placeholder 5" descr="Timeline&#10;&#10;Description automatically generated">
            <a:extLst>
              <a:ext uri="{FF2B5EF4-FFF2-40B4-BE49-F238E27FC236}">
                <a16:creationId xmlns:a16="http://schemas.microsoft.com/office/drawing/2014/main" id="{4F9A43DB-4F8A-9BC6-7688-E185928DE37B}"/>
              </a:ext>
            </a:extLst>
          </p:cNvPr>
          <p:cNvPicPr>
            <a:picLocks noGrp="1" noChangeAspect="1"/>
          </p:cNvPicPr>
          <p:nvPr>
            <p:ph idx="1"/>
          </p:nvPr>
        </p:nvPicPr>
        <p:blipFill>
          <a:blip r:embed="rId2"/>
          <a:stretch>
            <a:fillRect/>
          </a:stretch>
        </p:blipFill>
        <p:spPr>
          <a:xfrm>
            <a:off x="1270563" y="982980"/>
            <a:ext cx="8818879" cy="4960619"/>
          </a:xfrm>
        </p:spPr>
      </p:pic>
      <p:sp>
        <p:nvSpPr>
          <p:cNvPr id="7" name="TextBox 6">
            <a:extLst>
              <a:ext uri="{FF2B5EF4-FFF2-40B4-BE49-F238E27FC236}">
                <a16:creationId xmlns:a16="http://schemas.microsoft.com/office/drawing/2014/main" id="{04816E88-4207-E50D-A072-FE8F3A75E977}"/>
              </a:ext>
            </a:extLst>
          </p:cNvPr>
          <p:cNvSpPr txBox="1"/>
          <p:nvPr/>
        </p:nvSpPr>
        <p:spPr>
          <a:xfrm>
            <a:off x="2227537" y="5943599"/>
            <a:ext cx="6357381" cy="646331"/>
          </a:xfrm>
          <a:prstGeom prst="rect">
            <a:avLst/>
          </a:prstGeom>
          <a:noFill/>
        </p:spPr>
        <p:txBody>
          <a:bodyPr wrap="none" rtlCol="0">
            <a:spAutoFit/>
          </a:bodyPr>
          <a:lstStyle/>
          <a:p>
            <a:r>
              <a:rPr lang="en-US" sz="1200" dirty="0"/>
              <a:t>ICSPR (Inter-university Consortium for Political and Social Research), is a social science archive that </a:t>
            </a:r>
          </a:p>
          <a:p>
            <a:r>
              <a:rPr lang="en-US" sz="1200" dirty="0"/>
              <a:t>has 17,735 studies with over 6M variables and over 100K publications associated with the data</a:t>
            </a:r>
          </a:p>
          <a:p>
            <a:endParaRPr lang="en-US" sz="1200" dirty="0"/>
          </a:p>
        </p:txBody>
      </p:sp>
      <p:sp>
        <p:nvSpPr>
          <p:cNvPr id="2" name="Slide Number Placeholder 1">
            <a:extLst>
              <a:ext uri="{FF2B5EF4-FFF2-40B4-BE49-F238E27FC236}">
                <a16:creationId xmlns:a16="http://schemas.microsoft.com/office/drawing/2014/main" id="{005D40E2-761B-6225-0CA9-C6F3AD3CF1DB}"/>
              </a:ext>
            </a:extLst>
          </p:cNvPr>
          <p:cNvSpPr>
            <a:spLocks noGrp="1"/>
          </p:cNvSpPr>
          <p:nvPr>
            <p:ph type="sldNum" sz="quarter" idx="12"/>
          </p:nvPr>
        </p:nvSpPr>
        <p:spPr/>
        <p:txBody>
          <a:bodyPr/>
          <a:lstStyle/>
          <a:p>
            <a:fld id="{4710E8EA-57F6-764C-8914-AEEABF058192}" type="slidenum">
              <a:rPr lang="en-US" smtClean="0"/>
              <a:pPr/>
              <a:t>26</a:t>
            </a:fld>
            <a:endParaRPr lang="en-US"/>
          </a:p>
        </p:txBody>
      </p:sp>
    </p:spTree>
    <p:extLst>
      <p:ext uri="{BB962C8B-B14F-4D97-AF65-F5344CB8AC3E}">
        <p14:creationId xmlns:p14="http://schemas.microsoft.com/office/powerpoint/2010/main" val="335067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022B8-2F12-4E35-9775-80E3A01B424F}"/>
              </a:ext>
            </a:extLst>
          </p:cNvPr>
          <p:cNvSpPr>
            <a:spLocks noGrp="1"/>
          </p:cNvSpPr>
          <p:nvPr>
            <p:ph type="title"/>
          </p:nvPr>
        </p:nvSpPr>
        <p:spPr>
          <a:xfrm>
            <a:off x="1981200" y="1158934"/>
            <a:ext cx="8229600" cy="1143000"/>
          </a:xfrm>
        </p:spPr>
        <p:txBody>
          <a:bodyPr>
            <a:noAutofit/>
          </a:bodyPr>
          <a:lstStyle/>
          <a:p>
            <a:r>
              <a:rPr lang="en-US" sz="2400" dirty="0">
                <a:solidFill>
                  <a:srgbClr val="000000"/>
                </a:solidFill>
                <a:ea typeface="Calibri" panose="020F0502020204030204" pitchFamily="34" charset="0"/>
                <a:cs typeface="Times New Roman" panose="02020603050405020304" pitchFamily="18" charset="0"/>
              </a:rPr>
              <a:t>Guidance on Proposals for Research Cyberinfrastructure Projects</a:t>
            </a:r>
            <a:endParaRPr lang="en-US" sz="3200" dirty="0"/>
          </a:p>
        </p:txBody>
      </p:sp>
      <p:sp>
        <p:nvSpPr>
          <p:cNvPr id="3" name="Content Placeholder 2">
            <a:extLst>
              <a:ext uri="{FF2B5EF4-FFF2-40B4-BE49-F238E27FC236}">
                <a16:creationId xmlns:a16="http://schemas.microsoft.com/office/drawing/2014/main" id="{357EAD83-D646-4709-933B-7E52B4762968}"/>
              </a:ext>
            </a:extLst>
          </p:cNvPr>
          <p:cNvSpPr>
            <a:spLocks noGrp="1"/>
          </p:cNvSpPr>
          <p:nvPr>
            <p:ph idx="1"/>
          </p:nvPr>
        </p:nvSpPr>
        <p:spPr>
          <a:xfrm>
            <a:off x="1981200" y="2079702"/>
            <a:ext cx="8229600" cy="4525963"/>
          </a:xfrm>
        </p:spPr>
        <p:txBody>
          <a:bodyPr>
            <a:normAutofit/>
          </a:bodyPr>
          <a:lstStyle/>
          <a:p>
            <a:r>
              <a:rPr lang="en-US" sz="1800" dirty="0">
                <a:ea typeface="Arial" panose="020B0604020202020204" pitchFamily="34" charset="0"/>
              </a:rPr>
              <a:t>The Mid-scale RI-1 and RI-2 programs will consider proposals for research cyberinfrastructure (CI) projects that aim to significantly enable new science and engineering research at the [community, regional,] national, and international scales.</a:t>
            </a:r>
            <a:r>
              <a:rPr lang="en-US" sz="1800" spc="-49" dirty="0">
                <a:ea typeface="Arial" panose="020B0604020202020204" pitchFamily="34" charset="0"/>
              </a:rPr>
              <a:t> </a:t>
            </a:r>
          </a:p>
          <a:p>
            <a:r>
              <a:rPr lang="en-US" sz="1800" dirty="0">
                <a:ea typeface="Arial" panose="020B0604020202020204" pitchFamily="34" charset="0"/>
              </a:rPr>
              <a:t>Such</a:t>
            </a:r>
            <a:r>
              <a:rPr lang="en-US" sz="1800" spc="-49" dirty="0">
                <a:ea typeface="Arial" panose="020B0604020202020204" pitchFamily="34" charset="0"/>
              </a:rPr>
              <a:t> </a:t>
            </a:r>
            <a:r>
              <a:rPr lang="en-US" sz="1800" dirty="0">
                <a:ea typeface="Arial" panose="020B0604020202020204" pitchFamily="34" charset="0"/>
              </a:rPr>
              <a:t>research</a:t>
            </a:r>
            <a:r>
              <a:rPr lang="en-US" sz="1800" spc="-45" dirty="0">
                <a:ea typeface="Arial" panose="020B0604020202020204" pitchFamily="34" charset="0"/>
              </a:rPr>
              <a:t> </a:t>
            </a:r>
            <a:r>
              <a:rPr lang="en-US" sz="1800" dirty="0">
                <a:ea typeface="Arial" panose="020B0604020202020204" pitchFamily="34" charset="0"/>
              </a:rPr>
              <a:t>CI</a:t>
            </a:r>
            <a:r>
              <a:rPr lang="en-US" sz="1800" spc="-49" dirty="0">
                <a:ea typeface="Arial" panose="020B0604020202020204" pitchFamily="34" charset="0"/>
              </a:rPr>
              <a:t> </a:t>
            </a:r>
            <a:r>
              <a:rPr lang="en-US" sz="1800" dirty="0">
                <a:ea typeface="Arial" panose="020B0604020202020204" pitchFamily="34" charset="0"/>
              </a:rPr>
              <a:t>proposals</a:t>
            </a:r>
            <a:r>
              <a:rPr lang="en-US" sz="1800" spc="-49" dirty="0">
                <a:ea typeface="Arial" panose="020B0604020202020204" pitchFamily="34" charset="0"/>
              </a:rPr>
              <a:t> </a:t>
            </a:r>
            <a:r>
              <a:rPr lang="en-US" sz="1800" dirty="0">
                <a:ea typeface="Arial" panose="020B0604020202020204" pitchFamily="34" charset="0"/>
              </a:rPr>
              <a:t>must</a:t>
            </a:r>
            <a:r>
              <a:rPr lang="en-US" sz="1800" spc="-45" dirty="0">
                <a:ea typeface="Arial" panose="020B0604020202020204" pitchFamily="34" charset="0"/>
              </a:rPr>
              <a:t> </a:t>
            </a:r>
            <a:r>
              <a:rPr lang="en-US" sz="1800" dirty="0">
                <a:ea typeface="Arial" panose="020B0604020202020204" pitchFamily="34" charset="0"/>
              </a:rPr>
              <a:t>be</a:t>
            </a:r>
            <a:r>
              <a:rPr lang="en-US" sz="1800" spc="-49" dirty="0">
                <a:ea typeface="Arial" panose="020B0604020202020204" pitchFamily="34" charset="0"/>
              </a:rPr>
              <a:t> </a:t>
            </a:r>
            <a:r>
              <a:rPr lang="en-US" sz="1800" dirty="0">
                <a:ea typeface="Arial" panose="020B0604020202020204" pitchFamily="34" charset="0"/>
              </a:rPr>
              <a:t>strongly</a:t>
            </a:r>
            <a:r>
              <a:rPr lang="en-US" sz="1800" spc="-45" dirty="0">
                <a:ea typeface="Arial" panose="020B0604020202020204" pitchFamily="34" charset="0"/>
              </a:rPr>
              <a:t> </a:t>
            </a:r>
            <a:r>
              <a:rPr lang="en-US" sz="1800" dirty="0">
                <a:ea typeface="Arial" panose="020B0604020202020204" pitchFamily="34" charset="0"/>
              </a:rPr>
              <a:t>driven</a:t>
            </a:r>
            <a:r>
              <a:rPr lang="en-US" sz="1800" spc="-49" dirty="0">
                <a:ea typeface="Arial" panose="020B0604020202020204" pitchFamily="34" charset="0"/>
              </a:rPr>
              <a:t> </a:t>
            </a:r>
            <a:r>
              <a:rPr lang="en-US" sz="1800" dirty="0">
                <a:ea typeface="Arial" panose="020B0604020202020204" pitchFamily="34" charset="0"/>
              </a:rPr>
              <a:t>by</a:t>
            </a:r>
            <a:r>
              <a:rPr lang="en-US" sz="1800" spc="-49" dirty="0">
                <a:ea typeface="Arial" panose="020B0604020202020204" pitchFamily="34" charset="0"/>
              </a:rPr>
              <a:t> </a:t>
            </a:r>
            <a:r>
              <a:rPr lang="en-US" sz="1800" dirty="0">
                <a:ea typeface="Arial" panose="020B0604020202020204" pitchFamily="34" charset="0"/>
              </a:rPr>
              <a:t>the</a:t>
            </a:r>
            <a:r>
              <a:rPr lang="en-US" sz="1800" spc="-45" dirty="0">
                <a:ea typeface="Arial" panose="020B0604020202020204" pitchFamily="34" charset="0"/>
              </a:rPr>
              <a:t> </a:t>
            </a:r>
            <a:r>
              <a:rPr lang="en-US" sz="1800" dirty="0">
                <a:ea typeface="Arial" panose="020B0604020202020204" pitchFamily="34" charset="0"/>
              </a:rPr>
              <a:t>identified</a:t>
            </a:r>
            <a:r>
              <a:rPr lang="en-US" sz="1800" spc="-49" dirty="0">
                <a:ea typeface="Arial" panose="020B0604020202020204" pitchFamily="34" charset="0"/>
              </a:rPr>
              <a:t> </a:t>
            </a:r>
            <a:r>
              <a:rPr lang="en-US" sz="1800" dirty="0">
                <a:ea typeface="Arial" panose="020B0604020202020204" pitchFamily="34" charset="0"/>
              </a:rPr>
              <a:t>research</a:t>
            </a:r>
            <a:r>
              <a:rPr lang="en-US" sz="1800" spc="-49" dirty="0">
                <a:ea typeface="Arial" panose="020B0604020202020204" pitchFamily="34" charset="0"/>
              </a:rPr>
              <a:t> </a:t>
            </a:r>
            <a:r>
              <a:rPr lang="en-US" sz="1800" dirty="0">
                <a:ea typeface="Arial" panose="020B0604020202020204" pitchFamily="34" charset="0"/>
              </a:rPr>
              <a:t>needs</a:t>
            </a:r>
            <a:r>
              <a:rPr lang="en-US" sz="1800" spc="-45" dirty="0">
                <a:ea typeface="Arial" panose="020B0604020202020204" pitchFamily="34" charset="0"/>
              </a:rPr>
              <a:t> </a:t>
            </a:r>
            <a:r>
              <a:rPr lang="en-US" sz="1800" dirty="0">
                <a:ea typeface="Arial" panose="020B0604020202020204" pitchFamily="34" charset="0"/>
              </a:rPr>
              <a:t>of</a:t>
            </a:r>
            <a:r>
              <a:rPr lang="en-US" sz="1800" spc="-49" dirty="0">
                <a:ea typeface="Arial" panose="020B0604020202020204" pitchFamily="34" charset="0"/>
              </a:rPr>
              <a:t> </a:t>
            </a:r>
            <a:r>
              <a:rPr lang="en-US" sz="1800" dirty="0">
                <a:ea typeface="Arial" panose="020B0604020202020204" pitchFamily="34" charset="0"/>
              </a:rPr>
              <a:t>one</a:t>
            </a:r>
            <a:r>
              <a:rPr lang="en-US" sz="1800" spc="-45" dirty="0">
                <a:ea typeface="Arial" panose="020B0604020202020204" pitchFamily="34" charset="0"/>
              </a:rPr>
              <a:t> </a:t>
            </a:r>
            <a:r>
              <a:rPr lang="en-US" sz="1800" dirty="0">
                <a:ea typeface="Arial" panose="020B0604020202020204" pitchFamily="34" charset="0"/>
              </a:rPr>
              <a:t>or</a:t>
            </a:r>
            <a:r>
              <a:rPr lang="en-US" sz="1800" spc="-49" dirty="0">
                <a:ea typeface="Arial" panose="020B0604020202020204" pitchFamily="34" charset="0"/>
              </a:rPr>
              <a:t> </a:t>
            </a:r>
            <a:r>
              <a:rPr lang="en-US" sz="1800" dirty="0">
                <a:ea typeface="Arial" panose="020B0604020202020204" pitchFamily="34" charset="0"/>
              </a:rPr>
              <a:t>more</a:t>
            </a:r>
            <a:r>
              <a:rPr lang="en-US" sz="1800" spc="-49" dirty="0">
                <a:ea typeface="Arial" panose="020B0604020202020204" pitchFamily="34" charset="0"/>
              </a:rPr>
              <a:t> </a:t>
            </a:r>
            <a:r>
              <a:rPr lang="en-US" sz="1800" dirty="0">
                <a:ea typeface="Arial" panose="020B0604020202020204" pitchFamily="34" charset="0"/>
              </a:rPr>
              <a:t>science and engineering communities supported by </a:t>
            </a:r>
            <a:r>
              <a:rPr lang="en-US" sz="1800" spc="-23" dirty="0">
                <a:ea typeface="Arial" panose="020B0604020202020204" pitchFamily="34" charset="0"/>
              </a:rPr>
              <a:t>NSF, </a:t>
            </a:r>
            <a:r>
              <a:rPr lang="en-US" sz="1800" dirty="0">
                <a:ea typeface="Arial" panose="020B0604020202020204" pitchFamily="34" charset="0"/>
              </a:rPr>
              <a:t>advance the Nation’s holistic research cyberinfrastructure ecosystem (i.e., spanning one or more of </a:t>
            </a:r>
            <a:r>
              <a:rPr lang="en-US" sz="1800" u="sng" dirty="0">
                <a:ea typeface="Arial" panose="020B0604020202020204" pitchFamily="34" charset="0"/>
              </a:rPr>
              <a:t>data, software, networking, and/or cybersecurity</a:t>
            </a:r>
            <a:r>
              <a:rPr lang="en-US" sz="1800" dirty="0">
                <a:ea typeface="Arial" panose="020B0604020202020204" pitchFamily="34" charset="0"/>
              </a:rPr>
              <a:t>), and comprise innovative,</a:t>
            </a:r>
            <a:r>
              <a:rPr lang="en-US" sz="1800" spc="-56" dirty="0">
                <a:ea typeface="Arial" panose="020B0604020202020204" pitchFamily="34" charset="0"/>
              </a:rPr>
              <a:t> </a:t>
            </a:r>
            <a:r>
              <a:rPr lang="en-US" sz="1800" dirty="0">
                <a:ea typeface="Arial" panose="020B0604020202020204" pitchFamily="34" charset="0"/>
              </a:rPr>
              <a:t>focused</a:t>
            </a:r>
            <a:r>
              <a:rPr lang="en-US" sz="1800" spc="-56" dirty="0">
                <a:ea typeface="Arial" panose="020B0604020202020204" pitchFamily="34" charset="0"/>
              </a:rPr>
              <a:t> </a:t>
            </a:r>
            <a:r>
              <a:rPr lang="en-US" sz="1800" dirty="0">
                <a:ea typeface="Arial" panose="020B0604020202020204" pitchFamily="34" charset="0"/>
              </a:rPr>
              <a:t>technical</a:t>
            </a:r>
            <a:r>
              <a:rPr lang="en-US" sz="1800" spc="-56" dirty="0">
                <a:ea typeface="Arial" panose="020B0604020202020204" pitchFamily="34" charset="0"/>
              </a:rPr>
              <a:t> </a:t>
            </a:r>
            <a:r>
              <a:rPr lang="en-US" sz="1800" dirty="0">
                <a:ea typeface="Arial" panose="020B0604020202020204" pitchFamily="34" charset="0"/>
              </a:rPr>
              <a:t>and</a:t>
            </a:r>
            <a:r>
              <a:rPr lang="en-US" sz="1800" spc="-56" dirty="0">
                <a:ea typeface="Arial" panose="020B0604020202020204" pitchFamily="34" charset="0"/>
              </a:rPr>
              <a:t> </a:t>
            </a:r>
            <a:r>
              <a:rPr lang="en-US" sz="1800" dirty="0">
                <a:ea typeface="Arial" panose="020B0604020202020204" pitchFamily="34" charset="0"/>
              </a:rPr>
              <a:t>operational</a:t>
            </a:r>
            <a:r>
              <a:rPr lang="en-US" sz="1800" spc="-56" dirty="0">
                <a:ea typeface="Arial" panose="020B0604020202020204" pitchFamily="34" charset="0"/>
              </a:rPr>
              <a:t> </a:t>
            </a:r>
            <a:r>
              <a:rPr lang="en-US" sz="1800" dirty="0">
                <a:ea typeface="Arial" panose="020B0604020202020204" pitchFamily="34" charset="0"/>
              </a:rPr>
              <a:t>objectives.</a:t>
            </a:r>
            <a:r>
              <a:rPr lang="en-US" sz="1800" spc="-56" dirty="0">
                <a:ea typeface="Arial" panose="020B0604020202020204" pitchFamily="34" charset="0"/>
              </a:rPr>
              <a:t> </a:t>
            </a:r>
          </a:p>
          <a:p>
            <a:r>
              <a:rPr lang="en-US" sz="1800" dirty="0">
                <a:ea typeface="Arial" panose="020B0604020202020204" pitchFamily="34" charset="0"/>
              </a:rPr>
              <a:t>Proposals</a:t>
            </a:r>
            <a:r>
              <a:rPr lang="en-US" sz="1800" spc="-53" dirty="0">
                <a:ea typeface="Arial" panose="020B0604020202020204" pitchFamily="34" charset="0"/>
              </a:rPr>
              <a:t> </a:t>
            </a:r>
            <a:r>
              <a:rPr lang="en-US" sz="1800" dirty="0">
                <a:ea typeface="Arial" panose="020B0604020202020204" pitchFamily="34" charset="0"/>
              </a:rPr>
              <a:t>that</a:t>
            </a:r>
            <a:r>
              <a:rPr lang="en-US" sz="1800" spc="-56" dirty="0">
                <a:ea typeface="Arial" panose="020B0604020202020204" pitchFamily="34" charset="0"/>
              </a:rPr>
              <a:t> </a:t>
            </a:r>
            <a:r>
              <a:rPr lang="en-US" sz="1800" dirty="0">
                <a:ea typeface="Arial" panose="020B0604020202020204" pitchFamily="34" charset="0"/>
              </a:rPr>
              <a:t>are</a:t>
            </a:r>
            <a:r>
              <a:rPr lang="en-US" sz="1800" spc="-53" dirty="0">
                <a:ea typeface="Arial" panose="020B0604020202020204" pitchFamily="34" charset="0"/>
              </a:rPr>
              <a:t> </a:t>
            </a:r>
            <a:r>
              <a:rPr lang="en-US" sz="1800" dirty="0">
                <a:ea typeface="Arial" panose="020B0604020202020204" pitchFamily="34" charset="0"/>
              </a:rPr>
              <a:t>primarily focused narrowly on data storage or seek support for broadly provisioned high-performance computing resources will</a:t>
            </a:r>
            <a:r>
              <a:rPr lang="en-US" sz="1800" spc="-53" dirty="0">
                <a:ea typeface="Arial" panose="020B0604020202020204" pitchFamily="34" charset="0"/>
              </a:rPr>
              <a:t> </a:t>
            </a:r>
            <a:r>
              <a:rPr lang="en-US" sz="1800" b="1" dirty="0">
                <a:ea typeface="Arial" panose="020B0604020202020204" pitchFamily="34" charset="0"/>
              </a:rPr>
              <a:t>not</a:t>
            </a:r>
            <a:r>
              <a:rPr lang="en-US" sz="1800" b="1" spc="-53" dirty="0">
                <a:ea typeface="Arial" panose="020B0604020202020204" pitchFamily="34" charset="0"/>
              </a:rPr>
              <a:t> </a:t>
            </a:r>
            <a:r>
              <a:rPr lang="en-US" sz="1800" dirty="0">
                <a:ea typeface="Arial" panose="020B0604020202020204" pitchFamily="34" charset="0"/>
              </a:rPr>
              <a:t>be</a:t>
            </a:r>
            <a:r>
              <a:rPr lang="en-US" sz="1800" spc="-49" dirty="0">
                <a:ea typeface="Arial" panose="020B0604020202020204" pitchFamily="34" charset="0"/>
              </a:rPr>
              <a:t> </a:t>
            </a:r>
            <a:r>
              <a:rPr lang="en-US" sz="1800" dirty="0">
                <a:ea typeface="Arial" panose="020B0604020202020204" pitchFamily="34" charset="0"/>
              </a:rPr>
              <a:t>supported.</a:t>
            </a:r>
            <a:r>
              <a:rPr lang="en-US" sz="1800" spc="-49" dirty="0">
                <a:ea typeface="Arial" panose="020B0604020202020204" pitchFamily="34" charset="0"/>
              </a:rPr>
              <a:t> </a:t>
            </a:r>
            <a:endParaRPr lang="en-US" sz="1800" dirty="0">
              <a:ea typeface="Arial" panose="020B0604020202020204" pitchFamily="34" charset="0"/>
            </a:endParaRPr>
          </a:p>
          <a:p>
            <a:r>
              <a:rPr lang="en-US" sz="1800" dirty="0">
                <a:solidFill>
                  <a:srgbClr val="000000"/>
                </a:solidFill>
                <a:ea typeface="Calibri" panose="020F0502020204030204" pitchFamily="34" charset="0"/>
                <a:cs typeface="Times New Roman" panose="02020603050405020304" pitchFamily="18" charset="0"/>
              </a:rPr>
              <a:t>Prospective principal investigators (PIs) with questions should contact the respective Mid-scale RI program team.</a:t>
            </a:r>
            <a:endParaRPr lang="en-US" dirty="0"/>
          </a:p>
        </p:txBody>
      </p:sp>
      <p:sp>
        <p:nvSpPr>
          <p:cNvPr id="4" name="Slide Number Placeholder 3">
            <a:extLst>
              <a:ext uri="{FF2B5EF4-FFF2-40B4-BE49-F238E27FC236}">
                <a16:creationId xmlns:a16="http://schemas.microsoft.com/office/drawing/2014/main" id="{322858AB-C240-B240-9474-39F1C43AFA72}"/>
              </a:ext>
            </a:extLst>
          </p:cNvPr>
          <p:cNvSpPr>
            <a:spLocks noGrp="1"/>
          </p:cNvSpPr>
          <p:nvPr>
            <p:ph type="sldNum" sz="quarter" idx="12"/>
          </p:nvPr>
        </p:nvSpPr>
        <p:spPr/>
        <p:txBody>
          <a:bodyPr/>
          <a:lstStyle/>
          <a:p>
            <a:fld id="{A7373362-F957-4EF5-B5E8-7AB3B40A1986}" type="slidenum">
              <a:rPr lang="en-US" smtClean="0"/>
              <a:t>27</a:t>
            </a:fld>
            <a:endParaRPr lang="en-US"/>
          </a:p>
        </p:txBody>
      </p:sp>
    </p:spTree>
    <p:extLst>
      <p:ext uri="{BB962C8B-B14F-4D97-AF65-F5344CB8AC3E}">
        <p14:creationId xmlns:p14="http://schemas.microsoft.com/office/powerpoint/2010/main" val="106685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4D857-5854-4F4D-9C43-146A5ACB35C9}"/>
              </a:ext>
            </a:extLst>
          </p:cNvPr>
          <p:cNvSpPr>
            <a:spLocks noGrp="1"/>
          </p:cNvSpPr>
          <p:nvPr>
            <p:ph type="title"/>
          </p:nvPr>
        </p:nvSpPr>
        <p:spPr>
          <a:xfrm>
            <a:off x="2152650" y="1064190"/>
            <a:ext cx="7886700" cy="493749"/>
          </a:xfrm>
        </p:spPr>
        <p:txBody>
          <a:bodyPr>
            <a:normAutofit fontScale="90000"/>
          </a:bodyPr>
          <a:lstStyle/>
          <a:p>
            <a:r>
              <a:rPr lang="en-US" dirty="0"/>
              <a:t>CISE Emphases</a:t>
            </a:r>
            <a:r>
              <a:rPr lang="en-US" baseline="30000" dirty="0"/>
              <a:t>1</a:t>
            </a:r>
          </a:p>
        </p:txBody>
      </p:sp>
      <p:sp>
        <p:nvSpPr>
          <p:cNvPr id="3" name="Content Placeholder 2">
            <a:extLst>
              <a:ext uri="{FF2B5EF4-FFF2-40B4-BE49-F238E27FC236}">
                <a16:creationId xmlns:a16="http://schemas.microsoft.com/office/drawing/2014/main" id="{2494E4CE-9644-4890-A9FE-20D253ABBBDF}"/>
              </a:ext>
            </a:extLst>
          </p:cNvPr>
          <p:cNvSpPr>
            <a:spLocks noGrp="1"/>
          </p:cNvSpPr>
          <p:nvPr>
            <p:ph idx="1"/>
          </p:nvPr>
        </p:nvSpPr>
        <p:spPr>
          <a:xfrm>
            <a:off x="2152650" y="1681470"/>
            <a:ext cx="7886700" cy="3837791"/>
          </a:xfrm>
        </p:spPr>
        <p:txBody>
          <a:bodyPr>
            <a:noAutofit/>
          </a:bodyPr>
          <a:lstStyle/>
          <a:p>
            <a:pPr marL="0" indent="0">
              <a:lnSpc>
                <a:spcPct val="107000"/>
              </a:lnSpc>
              <a:spcBef>
                <a:spcPts val="0"/>
              </a:spcBef>
              <a:spcAft>
                <a:spcPts val="600"/>
              </a:spcAft>
              <a:buNone/>
            </a:pPr>
            <a:r>
              <a:rPr lang="en-US" sz="1200" dirty="0">
                <a:ea typeface="Times New Roman" panose="02020603050405020304" pitchFamily="18" charset="0"/>
              </a:rPr>
              <a:t>CISE has long supported RI projects at a range of scales: </a:t>
            </a:r>
            <a:r>
              <a:rPr lang="en-US" sz="1200" u="sng" dirty="0">
                <a:solidFill>
                  <a:srgbClr val="0000FF"/>
                </a:solidFill>
                <a:ea typeface="Times New Roman" panose="02020603050405020304" pitchFamily="18" charset="0"/>
                <a:hlinkClick r:id="rId2"/>
              </a:rPr>
              <a:t>CISE Community Research Infrastructure (CCRI)</a:t>
            </a:r>
            <a:r>
              <a:rPr lang="en-US" sz="1200" dirty="0">
                <a:ea typeface="Times New Roman" panose="02020603050405020304" pitchFamily="18" charset="0"/>
              </a:rPr>
              <a:t>, NSF </a:t>
            </a:r>
            <a:r>
              <a:rPr lang="en-US" sz="1200" u="sng" dirty="0">
                <a:solidFill>
                  <a:srgbClr val="0000FF"/>
                </a:solidFill>
                <a:ea typeface="Times New Roman" panose="02020603050405020304" pitchFamily="18" charset="0"/>
                <a:hlinkClick r:id="rId3"/>
              </a:rPr>
              <a:t>Major Research Instrumentation (MRI)</a:t>
            </a:r>
            <a:r>
              <a:rPr lang="en-US" sz="1200" dirty="0">
                <a:ea typeface="Times New Roman" panose="02020603050405020304" pitchFamily="18" charset="0"/>
              </a:rPr>
              <a:t>, and now NSF Mid-scale RI. (See example investments on next slide)</a:t>
            </a:r>
          </a:p>
          <a:p>
            <a:pPr marL="0" indent="0">
              <a:lnSpc>
                <a:spcPct val="107000"/>
              </a:lnSpc>
              <a:spcBef>
                <a:spcPts val="0"/>
              </a:spcBef>
              <a:spcAft>
                <a:spcPts val="600"/>
              </a:spcAft>
              <a:buNone/>
            </a:pPr>
            <a:r>
              <a:rPr lang="en-US" sz="1200" dirty="0">
                <a:ea typeface="Times New Roman" panose="02020603050405020304" pitchFamily="18" charset="0"/>
                <a:cs typeface="Times New Roman" panose="02020603050405020304" pitchFamily="18" charset="0"/>
              </a:rPr>
              <a:t>CISE encourages the community to prepare for potential future opportunities like the NSF Mid-scale RI programs noted above. CISE emphasizes interest in </a:t>
            </a:r>
            <a:r>
              <a:rPr lang="en-US" sz="1200" i="1" dirty="0">
                <a:ea typeface="Times New Roman" panose="02020603050405020304" pitchFamily="18" charset="0"/>
                <a:cs typeface="Times New Roman" panose="02020603050405020304" pitchFamily="18" charset="0"/>
              </a:rPr>
              <a:t>innovative and integrative mid-scale RI projects in areas not already well-supported by existing programs </a:t>
            </a:r>
            <a:r>
              <a:rPr lang="en-US" sz="1200" dirty="0">
                <a:ea typeface="Times New Roman" panose="02020603050405020304" pitchFamily="18" charset="0"/>
                <a:cs typeface="Times New Roman" panose="02020603050405020304" pitchFamily="18" charset="0"/>
              </a:rPr>
              <a:t>and guided by the following principles:</a:t>
            </a:r>
            <a:endParaRPr lang="en-US" sz="1200" dirty="0">
              <a:ea typeface="Calibri" panose="020F0502020204030204" pitchFamily="34" charset="0"/>
              <a:cs typeface="Times New Roman" panose="02020603050405020304" pitchFamily="18" charset="0"/>
            </a:endParaRPr>
          </a:p>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sz="1050" i="1" dirty="0">
                <a:ea typeface="Times New Roman" panose="02020603050405020304" pitchFamily="18" charset="0"/>
                <a:cs typeface="Times New Roman" panose="02020603050405020304" pitchFamily="18" charset="0"/>
              </a:rPr>
              <a:t>Science-driven</a:t>
            </a:r>
            <a:r>
              <a:rPr lang="en-US" sz="1050" dirty="0">
                <a:ea typeface="Times New Roman" panose="02020603050405020304" pitchFamily="18" charset="0"/>
                <a:cs typeface="Times New Roman" panose="02020603050405020304" pitchFamily="18" charset="0"/>
              </a:rPr>
              <a:t>: Clearly identifies the target CISE areas, and/or other disciplinary research areas as appropriate; evidences the stated community need(s) for the RI and existing gap(s), for instance, through consensus community reports from workshops</a:t>
            </a:r>
            <a:r>
              <a:rPr lang="en-US" sz="1050" baseline="30000" dirty="0">
                <a:ea typeface="Times New Roman" panose="02020603050405020304" pitchFamily="18" charset="0"/>
                <a:cs typeface="Times New Roman" panose="02020603050405020304" pitchFamily="18" charset="0"/>
              </a:rPr>
              <a:t>2</a:t>
            </a:r>
            <a:r>
              <a:rPr lang="en-US" sz="1050" dirty="0">
                <a:ea typeface="Times New Roman" panose="02020603050405020304" pitchFamily="18" charset="0"/>
                <a:cs typeface="Times New Roman" panose="02020603050405020304" pitchFamily="18" charset="0"/>
              </a:rPr>
              <a:t>, blue ribbon panels, and agency survey results</a:t>
            </a:r>
            <a:r>
              <a:rPr lang="en-US" sz="1050" baseline="30000" dirty="0">
                <a:ea typeface="Times New Roman" panose="02020603050405020304" pitchFamily="18" charset="0"/>
                <a:cs typeface="Times New Roman" panose="02020603050405020304" pitchFamily="18" charset="0"/>
              </a:rPr>
              <a:t>3</a:t>
            </a:r>
            <a:r>
              <a:rPr lang="en-US" sz="1050" dirty="0">
                <a:ea typeface="Times New Roman" panose="02020603050405020304" pitchFamily="18" charset="0"/>
                <a:cs typeface="Times New Roman" panose="02020603050405020304" pitchFamily="18" charset="0"/>
              </a:rPr>
              <a:t>; and articulates the intended positive impacts of the RI on the target community/communities. Projects that are motivated by and align with NSF initiatives such as the NSF Big Ideas and other national priorities, and/or that collaboratively address the needs of more than one research domain supported by NSF directorates, are particularly welcomed. Demonstrating community buy-in is a fundamental characteristic of successful mid-scale RI projects.</a:t>
            </a:r>
            <a:endParaRPr lang="en-US" sz="1050" dirty="0">
              <a:ea typeface="Calibri" panose="020F0502020204030204" pitchFamily="34" charset="0"/>
              <a:cs typeface="Times New Roman" panose="02020603050405020304" pitchFamily="18" charset="0"/>
            </a:endParaRPr>
          </a:p>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sz="1050" i="1" dirty="0">
                <a:ea typeface="Times New Roman" panose="02020603050405020304" pitchFamily="18" charset="0"/>
                <a:cs typeface="Times New Roman" panose="02020603050405020304" pitchFamily="18" charset="0"/>
              </a:rPr>
              <a:t>Holistic and integrative</a:t>
            </a:r>
            <a:r>
              <a:rPr lang="en-US" sz="1050" dirty="0">
                <a:ea typeface="Times New Roman" panose="02020603050405020304" pitchFamily="18" charset="0"/>
                <a:cs typeface="Times New Roman" panose="02020603050405020304" pitchFamily="18" charset="0"/>
              </a:rPr>
              <a:t>: Seeks to innovatively bring together a range of CISE and/or other research disciplines as appropriate to address the identified infrastructure objectives. This might include computing, software, data, networking, algorithms and other research and infrastructure areas supported by CISE, along with those supported by other NSF directorates. This also comprises well-developed plans for student training and the involvement of a diverse workforce in all aspects of the mid-scale RI activities.</a:t>
            </a:r>
            <a:endParaRPr lang="en-US" sz="1050" dirty="0">
              <a:ea typeface="Calibri" panose="020F0502020204030204" pitchFamily="34" charset="0"/>
              <a:cs typeface="Times New Roman" panose="02020603050405020304" pitchFamily="18" charset="0"/>
            </a:endParaRPr>
          </a:p>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sz="1050" i="1" dirty="0">
                <a:cs typeface="Times New Roman" panose="02020603050405020304" pitchFamily="18" charset="0"/>
              </a:rPr>
              <a:t>Service, performance, and sustainability oriented</a:t>
            </a:r>
            <a:r>
              <a:rPr lang="en-US" sz="1050" dirty="0">
                <a:cs typeface="Times New Roman" panose="02020603050405020304" pitchFamily="18" charset="0"/>
              </a:rPr>
              <a:t>: Led by a team that demonstrates technical and project management experience and expertise in designing, developing, and delivering sustained operational resources and capabilities for the CISE and/or other research discipline users as appropriate. This includes application of established principles and practices for project development and management, user-informed system design, service-oriented user operations, and setting and measuring against performance objectives and success metrics.</a:t>
            </a:r>
          </a:p>
          <a:p>
            <a:pPr marL="257175" indent="-257175">
              <a:lnSpc>
                <a:spcPct val="107000"/>
              </a:lnSpc>
              <a:spcBef>
                <a:spcPts val="0"/>
              </a:spcBef>
              <a:spcAft>
                <a:spcPts val="600"/>
              </a:spcAft>
              <a:buSzPts val="1000"/>
              <a:buFont typeface="Symbol" panose="05050102010706020507" pitchFamily="18" charset="2"/>
              <a:buChar char=""/>
              <a:tabLst>
                <a:tab pos="342900" algn="l"/>
              </a:tabLst>
            </a:pPr>
            <a:endParaRPr lang="en-US" sz="1050" dirty="0">
              <a:cs typeface="Times New Roman" panose="02020603050405020304" pitchFamily="18" charset="0"/>
            </a:endParaRPr>
          </a:p>
        </p:txBody>
      </p:sp>
      <p:sp>
        <p:nvSpPr>
          <p:cNvPr id="5" name="TextBox 4">
            <a:extLst>
              <a:ext uri="{FF2B5EF4-FFF2-40B4-BE49-F238E27FC236}">
                <a16:creationId xmlns:a16="http://schemas.microsoft.com/office/drawing/2014/main" id="{D112C877-A458-407E-904F-7CB05DD422B0}"/>
              </a:ext>
            </a:extLst>
          </p:cNvPr>
          <p:cNvSpPr txBox="1"/>
          <p:nvPr/>
        </p:nvSpPr>
        <p:spPr>
          <a:xfrm>
            <a:off x="2152650" y="5701824"/>
            <a:ext cx="7886700" cy="837089"/>
          </a:xfrm>
          <a:prstGeom prst="rect">
            <a:avLst/>
          </a:prstGeom>
          <a:noFill/>
        </p:spPr>
        <p:txBody>
          <a:bodyPr wrap="square" rtlCol="0">
            <a:spAutoFit/>
          </a:bodyPr>
          <a:lstStyle/>
          <a:p>
            <a:r>
              <a:rPr lang="en-US" sz="900" baseline="30000" dirty="0"/>
              <a:t>1 </a:t>
            </a:r>
            <a:r>
              <a:rPr lang="en-US" sz="788" dirty="0"/>
              <a:t>See CISE Dear Colleague Letter NSF 20-091, </a:t>
            </a:r>
            <a:r>
              <a:rPr lang="en-US" sz="788" i="1" dirty="0"/>
              <a:t>Encouraging Mid-scale Research Infrastructure in Computer and Information Science and Engineering</a:t>
            </a:r>
            <a:r>
              <a:rPr lang="en-US" sz="788" dirty="0"/>
              <a:t>, </a:t>
            </a:r>
            <a:r>
              <a:rPr lang="en-US" sz="788" dirty="0">
                <a:hlinkClick r:id="rId4"/>
              </a:rPr>
              <a:t>https://www.nsf.gov/pubs/2020/nsf20091/nsf20091.jsp</a:t>
            </a:r>
            <a:endParaRPr lang="en-US" sz="788" dirty="0"/>
          </a:p>
          <a:p>
            <a:r>
              <a:rPr lang="en-US" sz="1050" baseline="30000" dirty="0"/>
              <a:t>2 </a:t>
            </a:r>
            <a:r>
              <a:rPr lang="en-US" sz="788" dirty="0">
                <a:ea typeface="Times New Roman" panose="02020603050405020304" pitchFamily="18" charset="0"/>
              </a:rPr>
              <a:t>For example, see the report of the 2020 Midscale Experimental Research Infrastructure Forum (MERIF), </a:t>
            </a:r>
            <a:r>
              <a:rPr lang="en-US" sz="788" u="sng" dirty="0">
                <a:solidFill>
                  <a:srgbClr val="0000FF"/>
                </a:solidFill>
                <a:ea typeface="Times New Roman" panose="02020603050405020304" pitchFamily="18" charset="0"/>
                <a:hlinkClick r:id="rId5"/>
              </a:rPr>
              <a:t>https://drive.google.com/file/d/18PT0QbivWwWxHFXPkftC0T9ywrk00fUO/view?usp=sharing</a:t>
            </a:r>
            <a:r>
              <a:rPr lang="en-US" sz="788" dirty="0"/>
              <a:t> </a:t>
            </a:r>
            <a:endParaRPr lang="en-US" sz="788" dirty="0">
              <a:ea typeface="Times New Roman" panose="02020603050405020304" pitchFamily="18" charset="0"/>
            </a:endParaRPr>
          </a:p>
          <a:p>
            <a:r>
              <a:rPr lang="en-US" sz="900" baseline="30000" dirty="0"/>
              <a:t>3</a:t>
            </a:r>
            <a:r>
              <a:rPr lang="en-US" sz="900" dirty="0">
                <a:ea typeface="Times New Roman" panose="02020603050405020304" pitchFamily="18" charset="0"/>
              </a:rPr>
              <a:t> </a:t>
            </a:r>
            <a:r>
              <a:rPr lang="en-US" sz="788" dirty="0">
                <a:ea typeface="Times New Roman" panose="02020603050405020304" pitchFamily="18" charset="0"/>
              </a:rPr>
              <a:t>For example, see responses to NSF Requests for Information on community needs for cyberinfrastructure, </a:t>
            </a:r>
            <a:r>
              <a:rPr lang="en-US" sz="788" dirty="0">
                <a:ea typeface="Times New Roman" panose="02020603050405020304" pitchFamily="18" charset="0"/>
                <a:hlinkClick r:id="rId6"/>
              </a:rPr>
              <a:t>https://www.nsf.gov/cise/oac/ci2030/rfi_responses.jsp</a:t>
            </a:r>
            <a:r>
              <a:rPr lang="en-US" sz="788" dirty="0">
                <a:ea typeface="Times New Roman" panose="02020603050405020304" pitchFamily="18" charset="0"/>
              </a:rPr>
              <a:t> and </a:t>
            </a:r>
            <a:r>
              <a:rPr lang="en-US" sz="788" dirty="0">
                <a:ea typeface="Times New Roman" panose="02020603050405020304" pitchFamily="18" charset="0"/>
                <a:hlinkClick r:id="rId7"/>
              </a:rPr>
              <a:t>https://www.nsf.gov/cise/oac/datacirfi/rfi_responses.jsp</a:t>
            </a:r>
            <a:r>
              <a:rPr lang="en-US" sz="788" dirty="0">
                <a:ea typeface="Times New Roman" panose="02020603050405020304" pitchFamily="18" charset="0"/>
              </a:rPr>
              <a:t>. </a:t>
            </a:r>
            <a:endParaRPr lang="en-US" sz="900" dirty="0"/>
          </a:p>
        </p:txBody>
      </p:sp>
      <p:cxnSp>
        <p:nvCxnSpPr>
          <p:cNvPr id="7" name="Straight Connector 6">
            <a:extLst>
              <a:ext uri="{FF2B5EF4-FFF2-40B4-BE49-F238E27FC236}">
                <a16:creationId xmlns:a16="http://schemas.microsoft.com/office/drawing/2014/main" id="{581751B5-BF60-453B-9485-CC65E7CD0D33}"/>
              </a:ext>
              <a:ext uri="{C183D7F6-B498-43B3-948B-1728B52AA6E4}">
                <adec:decorative xmlns:adec="http://schemas.microsoft.com/office/drawing/2017/decorative" val="1"/>
              </a:ext>
            </a:extLst>
          </p:cNvPr>
          <p:cNvCxnSpPr/>
          <p:nvPr/>
        </p:nvCxnSpPr>
        <p:spPr>
          <a:xfrm>
            <a:off x="1986968" y="5701823"/>
            <a:ext cx="41090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BC52601-4D8B-D845-B0A5-6550466BFCFC}"/>
              </a:ext>
            </a:extLst>
          </p:cNvPr>
          <p:cNvSpPr>
            <a:spLocks noGrp="1"/>
          </p:cNvSpPr>
          <p:nvPr>
            <p:ph type="sldNum" sz="quarter" idx="12"/>
          </p:nvPr>
        </p:nvSpPr>
        <p:spPr/>
        <p:txBody>
          <a:bodyPr/>
          <a:lstStyle/>
          <a:p>
            <a:fld id="{A7373362-F957-4EF5-B5E8-7AB3B40A1986}" type="slidenum">
              <a:rPr lang="en-US" smtClean="0"/>
              <a:t>28</a:t>
            </a:fld>
            <a:endParaRPr lang="en-US"/>
          </a:p>
        </p:txBody>
      </p:sp>
    </p:spTree>
    <p:extLst>
      <p:ext uri="{BB962C8B-B14F-4D97-AF65-F5344CB8AC3E}">
        <p14:creationId xmlns:p14="http://schemas.microsoft.com/office/powerpoint/2010/main" val="143334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2F362A2-4F00-8F45-82A5-1F8BA7478689}"/>
              </a:ext>
            </a:extLst>
          </p:cNvPr>
          <p:cNvSpPr>
            <a:spLocks noGrp="1"/>
          </p:cNvSpPr>
          <p:nvPr>
            <p:ph type="title"/>
          </p:nvPr>
        </p:nvSpPr>
        <p:spPr/>
        <p:txBody>
          <a:bodyPr>
            <a:normAutofit/>
          </a:bodyPr>
          <a:lstStyle/>
          <a:p>
            <a:r>
              <a:rPr lang="en-US" dirty="0"/>
              <a:t>CISE Research needs Infrastructure</a:t>
            </a:r>
          </a:p>
        </p:txBody>
      </p:sp>
      <p:graphicFrame>
        <p:nvGraphicFramePr>
          <p:cNvPr id="5" name="Diagram 4">
            <a:extLst>
              <a:ext uri="{FF2B5EF4-FFF2-40B4-BE49-F238E27FC236}">
                <a16:creationId xmlns:a16="http://schemas.microsoft.com/office/drawing/2014/main" id="{1C96AE01-C5D0-364A-AC47-801BE9D20D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9600344"/>
              </p:ext>
            </p:extLst>
          </p:nvPr>
        </p:nvGraphicFramePr>
        <p:xfrm>
          <a:off x="653143" y="2508067"/>
          <a:ext cx="11260183" cy="4219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12">
            <a:extLst>
              <a:ext uri="{FF2B5EF4-FFF2-40B4-BE49-F238E27FC236}">
                <a16:creationId xmlns:a16="http://schemas.microsoft.com/office/drawing/2014/main" id="{29DB5002-F977-A74E-849B-A264220EDA5E}"/>
              </a:ext>
            </a:extLst>
          </p:cNvPr>
          <p:cNvSpPr>
            <a:spLocks noGrp="1"/>
          </p:cNvSpPr>
          <p:nvPr>
            <p:ph idx="1"/>
          </p:nvPr>
        </p:nvSpPr>
        <p:spPr>
          <a:xfrm>
            <a:off x="838200" y="1103029"/>
            <a:ext cx="10515600" cy="4782109"/>
          </a:xfrm>
        </p:spPr>
        <p:txBody>
          <a:bodyPr/>
          <a:lstStyle/>
          <a:p>
            <a:r>
              <a:rPr lang="en-US"/>
              <a:t>For any research topic, funding agencies have a responsibility to ensure broad access to the research resources and infrastructure needed to advance it. </a:t>
            </a:r>
          </a:p>
        </p:txBody>
      </p:sp>
    </p:spTree>
    <p:extLst>
      <p:ext uri="{BB962C8B-B14F-4D97-AF65-F5344CB8AC3E}">
        <p14:creationId xmlns:p14="http://schemas.microsoft.com/office/powerpoint/2010/main" val="528598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9" name="Rectangle 8">
            <a:extLst>
              <a:ext uri="{FF2B5EF4-FFF2-40B4-BE49-F238E27FC236}">
                <a16:creationId xmlns:a16="http://schemas.microsoft.com/office/drawing/2014/main" id="{CCC46AA4-44AA-B24F-9F71-D41D821C020C}"/>
              </a:ext>
              <a:ext uri="{C183D7F6-B498-43B3-948B-1728B52AA6E4}">
                <adec:decorative xmlns:adec="http://schemas.microsoft.com/office/drawing/2017/decorative" val="1"/>
              </a:ext>
            </a:extLst>
          </p:cNvPr>
          <p:cNvSpPr>
            <a:spLocks noChangeArrowheads="1"/>
          </p:cNvSpPr>
          <p:nvPr/>
        </p:nvSpPr>
        <p:spPr bwMode="auto">
          <a:xfrm>
            <a:off x="1828800" y="2725337"/>
            <a:ext cx="8620045" cy="228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700">
                <a:solidFill>
                  <a:schemeClr val="tx1"/>
                </a:solidFill>
                <a:latin typeface="Arial" charset="0"/>
                <a:ea typeface="ＭＳ Ｐゴシック" charset="-128"/>
              </a:defRPr>
            </a:lvl1pPr>
            <a:lvl2pPr marL="742950" indent="-285750" eaLnBrk="0" hangingPunct="0">
              <a:defRPr sz="1700">
                <a:solidFill>
                  <a:schemeClr val="tx1"/>
                </a:solidFill>
                <a:latin typeface="Arial" charset="0"/>
                <a:ea typeface="ＭＳ Ｐゴシック" charset="-128"/>
              </a:defRPr>
            </a:lvl2pPr>
            <a:lvl3pPr marL="1143000" indent="-228600" eaLnBrk="0" hangingPunct="0">
              <a:defRPr sz="1700">
                <a:solidFill>
                  <a:schemeClr val="tx1"/>
                </a:solidFill>
                <a:latin typeface="Arial" charset="0"/>
                <a:ea typeface="ＭＳ Ｐゴシック" charset="-128"/>
              </a:defRPr>
            </a:lvl3pPr>
            <a:lvl4pPr marL="1600200" indent="-228600" eaLnBrk="0" hangingPunct="0">
              <a:defRPr sz="1700">
                <a:solidFill>
                  <a:schemeClr val="tx1"/>
                </a:solidFill>
                <a:latin typeface="Arial" charset="0"/>
                <a:ea typeface="ＭＳ Ｐゴシック" charset="-128"/>
              </a:defRPr>
            </a:lvl4pPr>
            <a:lvl5pPr marL="2057400" indent="-228600" eaLnBrk="0" hangingPunct="0">
              <a:defRPr sz="1700">
                <a:solidFill>
                  <a:schemeClr val="tx1"/>
                </a:solidFill>
                <a:latin typeface="Arial" charset="0"/>
                <a:ea typeface="ＭＳ Ｐゴシック" charset="-128"/>
              </a:defRPr>
            </a:lvl5pPr>
            <a:lvl6pPr marL="2514600" indent="-228600" eaLnBrk="0" fontAlgn="base" hangingPunct="0">
              <a:spcBef>
                <a:spcPct val="0"/>
              </a:spcBef>
              <a:spcAft>
                <a:spcPct val="0"/>
              </a:spcAft>
              <a:defRPr sz="1700">
                <a:solidFill>
                  <a:schemeClr val="tx1"/>
                </a:solidFill>
                <a:latin typeface="Arial" charset="0"/>
                <a:ea typeface="ＭＳ Ｐゴシック" charset="-128"/>
              </a:defRPr>
            </a:lvl6pPr>
            <a:lvl7pPr marL="2971800" indent="-228600" eaLnBrk="0" fontAlgn="base" hangingPunct="0">
              <a:spcBef>
                <a:spcPct val="0"/>
              </a:spcBef>
              <a:spcAft>
                <a:spcPct val="0"/>
              </a:spcAft>
              <a:defRPr sz="1700">
                <a:solidFill>
                  <a:schemeClr val="tx1"/>
                </a:solidFill>
                <a:latin typeface="Arial" charset="0"/>
                <a:ea typeface="ＭＳ Ｐゴシック" charset="-128"/>
              </a:defRPr>
            </a:lvl7pPr>
            <a:lvl8pPr marL="3429000" indent="-228600" eaLnBrk="0" fontAlgn="base" hangingPunct="0">
              <a:spcBef>
                <a:spcPct val="0"/>
              </a:spcBef>
              <a:spcAft>
                <a:spcPct val="0"/>
              </a:spcAft>
              <a:defRPr sz="1700">
                <a:solidFill>
                  <a:schemeClr val="tx1"/>
                </a:solidFill>
                <a:latin typeface="Arial" charset="0"/>
                <a:ea typeface="ＭＳ Ｐゴシック" charset="-128"/>
              </a:defRPr>
            </a:lvl8pPr>
            <a:lvl9pPr marL="3886200" indent="-228600" eaLnBrk="0" fontAlgn="base" hangingPunct="0">
              <a:spcBef>
                <a:spcPct val="0"/>
              </a:spcBef>
              <a:spcAft>
                <a:spcPct val="0"/>
              </a:spcAft>
              <a:defRPr sz="1700">
                <a:solidFill>
                  <a:schemeClr val="tx1"/>
                </a:solidFill>
                <a:latin typeface="Arial" charset="0"/>
                <a:ea typeface="ＭＳ Ｐゴシック" charset="-128"/>
              </a:defRPr>
            </a:lvl9pPr>
          </a:lstStyle>
          <a:p>
            <a:pPr algn="ctr" eaLnBrk="1" hangingPunct="1"/>
            <a:endParaRPr lang="en-US" altLang="en-US" sz="3200" dirty="0"/>
          </a:p>
        </p:txBody>
      </p:sp>
      <p:sp>
        <p:nvSpPr>
          <p:cNvPr id="4" name="Title 3">
            <a:extLst>
              <a:ext uri="{FF2B5EF4-FFF2-40B4-BE49-F238E27FC236}">
                <a16:creationId xmlns:a16="http://schemas.microsoft.com/office/drawing/2014/main" id="{803896C7-B139-E745-C713-94F34352BACC}"/>
              </a:ext>
            </a:extLst>
          </p:cNvPr>
          <p:cNvSpPr>
            <a:spLocks noGrp="1"/>
          </p:cNvSpPr>
          <p:nvPr>
            <p:ph type="title"/>
          </p:nvPr>
        </p:nvSpPr>
        <p:spPr/>
        <p:txBody>
          <a:bodyPr/>
          <a:lstStyle/>
          <a:p>
            <a:r>
              <a:rPr lang="en-US" dirty="0"/>
              <a:t>Outline</a:t>
            </a:r>
          </a:p>
        </p:txBody>
      </p:sp>
      <p:sp>
        <p:nvSpPr>
          <p:cNvPr id="5" name="Content Placeholder 4">
            <a:extLst>
              <a:ext uri="{FF2B5EF4-FFF2-40B4-BE49-F238E27FC236}">
                <a16:creationId xmlns:a16="http://schemas.microsoft.com/office/drawing/2014/main" id="{27F494E3-28EB-2EED-52DF-CFFA96BFD64E}"/>
              </a:ext>
            </a:extLst>
          </p:cNvPr>
          <p:cNvSpPr>
            <a:spLocks noGrp="1"/>
          </p:cNvSpPr>
          <p:nvPr>
            <p:ph idx="1"/>
          </p:nvPr>
        </p:nvSpPr>
        <p:spPr/>
        <p:txBody>
          <a:bodyPr/>
          <a:lstStyle/>
          <a:p>
            <a:pPr marL="457200" indent="-457200" eaLnBrk="1" hangingPunct="1">
              <a:buFont typeface="Arial" panose="020B0604020202020204" pitchFamily="34" charset="0"/>
              <a:buChar char="•"/>
            </a:pPr>
            <a:r>
              <a:rPr lang="en-US" sz="2800" b="1" i="1" dirty="0"/>
              <a:t>Research Infrastructure </a:t>
            </a:r>
            <a:r>
              <a:rPr lang="en-US" b="1" i="1" dirty="0"/>
              <a:t>Overview</a:t>
            </a:r>
          </a:p>
          <a:p>
            <a:pPr marL="457200" indent="-457200" eaLnBrk="1" hangingPunct="1">
              <a:buFont typeface="Arial" panose="020B0604020202020204" pitchFamily="34" charset="0"/>
              <a:buChar char="•"/>
            </a:pPr>
            <a:r>
              <a:rPr lang="en-US" sz="2800" b="1" i="1" dirty="0"/>
              <a:t>Mid-scale RI Overview </a:t>
            </a:r>
          </a:p>
          <a:p>
            <a:pPr marL="457200" indent="-457200" eaLnBrk="1" hangingPunct="1">
              <a:buFont typeface="Arial" panose="020B0604020202020204" pitchFamily="34" charset="0"/>
              <a:buChar char="•"/>
            </a:pPr>
            <a:r>
              <a:rPr lang="en-US" sz="2800" b="1" i="1" dirty="0"/>
              <a:t>Mid-scale RI-1</a:t>
            </a:r>
          </a:p>
          <a:p>
            <a:pPr marL="457200" indent="-457200" eaLnBrk="1" hangingPunct="1">
              <a:buFont typeface="Arial" panose="020B0604020202020204" pitchFamily="34" charset="0"/>
              <a:buChar char="•"/>
            </a:pPr>
            <a:r>
              <a:rPr lang="en-US" sz="2800" b="1" i="1" dirty="0"/>
              <a:t>Previous Mid-scale RI-1 from CISE</a:t>
            </a:r>
          </a:p>
          <a:p>
            <a:pPr marL="457200" indent="-457200" eaLnBrk="1" hangingPunct="1">
              <a:buFont typeface="Arial" panose="020B0604020202020204" pitchFamily="34" charset="0"/>
              <a:buChar char="•"/>
            </a:pPr>
            <a:r>
              <a:rPr lang="en-US" sz="2800" b="1" i="1" dirty="0"/>
              <a:t>General Q&amp;A </a:t>
            </a:r>
            <a:endParaRPr lang="en-US" sz="2800" b="1" dirty="0"/>
          </a:p>
          <a:p>
            <a:pPr marL="0" indent="0">
              <a:buNone/>
            </a:pPr>
            <a:endParaRPr lang="en-US" dirty="0"/>
          </a:p>
        </p:txBody>
      </p:sp>
      <p:sp>
        <p:nvSpPr>
          <p:cNvPr id="6" name="Slide Number Placeholder 5">
            <a:extLst>
              <a:ext uri="{FF2B5EF4-FFF2-40B4-BE49-F238E27FC236}">
                <a16:creationId xmlns:a16="http://schemas.microsoft.com/office/drawing/2014/main" id="{A6DA335E-31A9-B293-BC31-024C61ED1CC6}"/>
              </a:ext>
            </a:extLst>
          </p:cNvPr>
          <p:cNvSpPr>
            <a:spLocks noGrp="1"/>
          </p:cNvSpPr>
          <p:nvPr>
            <p:ph type="sldNum" sz="quarter" idx="12"/>
          </p:nvPr>
        </p:nvSpPr>
        <p:spPr/>
        <p:txBody>
          <a:bodyPr/>
          <a:lstStyle/>
          <a:p>
            <a:fld id="{4710E8EA-57F6-764C-8914-AEEABF058192}" type="slidenum">
              <a:rPr lang="en-US" smtClean="0"/>
              <a:pPr/>
              <a:t>3</a:t>
            </a:fld>
            <a:endParaRPr lang="en-US"/>
          </a:p>
        </p:txBody>
      </p:sp>
    </p:spTree>
    <p:extLst>
      <p:ext uri="{BB962C8B-B14F-4D97-AF65-F5344CB8AC3E}">
        <p14:creationId xmlns:p14="http://schemas.microsoft.com/office/powerpoint/2010/main" val="78360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68947"/>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492956"/>
            <a:ext cx="8390468" cy="4862870"/>
          </a:xfrm>
          <a:prstGeom prst="rect">
            <a:avLst/>
          </a:prstGeom>
          <a:noFill/>
        </p:spPr>
        <p:txBody>
          <a:bodyPr wrap="square" rtlCol="0">
            <a:spAutoFit/>
          </a:bodyPr>
          <a:lstStyle/>
          <a:p>
            <a:r>
              <a:rPr lang="en-US" sz="2200" b="1" dirty="0"/>
              <a:t>Q: </a:t>
            </a:r>
            <a:r>
              <a:rPr lang="en-US" sz="2200" dirty="0"/>
              <a:t>Should we submit using </a:t>
            </a:r>
            <a:r>
              <a:rPr lang="en-US" sz="2200" dirty="0" err="1"/>
              <a:t>Research.gov</a:t>
            </a:r>
            <a:r>
              <a:rPr lang="en-US" sz="2200" dirty="0"/>
              <a:t>?</a:t>
            </a:r>
          </a:p>
          <a:p>
            <a:endParaRPr lang="en-US" sz="1000" b="1" dirty="0"/>
          </a:p>
          <a:p>
            <a:r>
              <a:rPr lang="en-US" sz="2200" b="1" dirty="0"/>
              <a:t>A: </a:t>
            </a:r>
            <a:r>
              <a:rPr lang="en-US" sz="2200" i="1" dirty="0"/>
              <a:t>Yes. </a:t>
            </a:r>
            <a:r>
              <a:rPr lang="en-US" sz="2200" i="1" dirty="0" err="1"/>
              <a:t>Research.gov</a:t>
            </a:r>
            <a:r>
              <a:rPr lang="en-US" sz="2200" i="1" dirty="0"/>
              <a:t> does have the functionality to allow for submission of preliminary proposals. </a:t>
            </a:r>
            <a:r>
              <a:rPr lang="en-US" sz="2000" i="1" dirty="0">
                <a:solidFill>
                  <a:srgbClr val="000000"/>
                </a:solidFill>
                <a:latin typeface="Arial" panose="020B0604020202020204" pitchFamily="34" charset="0"/>
              </a:rPr>
              <a:t>Select "Prepare New Preliminary Proposal" in </a:t>
            </a:r>
            <a:r>
              <a:rPr lang="en-US" sz="2000" i="1" dirty="0" err="1">
                <a:solidFill>
                  <a:srgbClr val="000000"/>
                </a:solidFill>
                <a:latin typeface="Arial" panose="020B0604020202020204" pitchFamily="34" charset="0"/>
              </a:rPr>
              <a:t>Research.gov</a:t>
            </a:r>
            <a:r>
              <a:rPr lang="en-US" sz="2000" i="1" dirty="0">
                <a:solidFill>
                  <a:srgbClr val="000000"/>
                </a:solidFill>
                <a:latin typeface="Arial" panose="020B0604020202020204" pitchFamily="34" charset="0"/>
              </a:rPr>
              <a:t>.</a:t>
            </a:r>
            <a:endParaRPr lang="en-US" sz="2200" i="1" dirty="0"/>
          </a:p>
          <a:p>
            <a:endParaRPr lang="en-US" sz="2200" b="1" dirty="0"/>
          </a:p>
          <a:p>
            <a:pPr lvl="0"/>
            <a:r>
              <a:rPr lang="en-US" sz="2200" b="1" dirty="0"/>
              <a:t>Q: </a:t>
            </a:r>
            <a:r>
              <a:rPr lang="en-US" sz="2200" dirty="0"/>
              <a:t>The solicitation refers to “Major Multi-user Facilities” for large (&gt;$100 million) projects. Why are these no longer referred to as “Major Research Equipment and Facilities Construction”, or “MREFC” projects?</a:t>
            </a:r>
          </a:p>
          <a:p>
            <a:pPr lvl="0"/>
            <a:endParaRPr lang="en-US" sz="1000" dirty="0"/>
          </a:p>
          <a:p>
            <a:r>
              <a:rPr lang="en-US" sz="2200" b="1" dirty="0"/>
              <a:t>A: </a:t>
            </a:r>
            <a:r>
              <a:rPr lang="en-US" sz="2200" i="1" dirty="0"/>
              <a:t>“MREFC” is a funding line in the NSF budget that is approved during the Congressional appropriations process. Mid-scale RI-2 projects in the $20-$100 million range, solicitated through a separate solicitation, are funded through MREFC along with Major Facilities projects that exceed $100 million. </a:t>
            </a:r>
            <a:endParaRPr lang="en-US" sz="2200" dirty="0"/>
          </a:p>
        </p:txBody>
      </p:sp>
      <p:sp>
        <p:nvSpPr>
          <p:cNvPr id="2" name="Slide Number Placeholder 1">
            <a:extLst>
              <a:ext uri="{FF2B5EF4-FFF2-40B4-BE49-F238E27FC236}">
                <a16:creationId xmlns:a16="http://schemas.microsoft.com/office/drawing/2014/main" id="{1A338048-14D1-CDB9-0EA5-9888C13E64F1}"/>
              </a:ext>
            </a:extLst>
          </p:cNvPr>
          <p:cNvSpPr>
            <a:spLocks noGrp="1"/>
          </p:cNvSpPr>
          <p:nvPr>
            <p:ph type="sldNum" sz="quarter" idx="12"/>
          </p:nvPr>
        </p:nvSpPr>
        <p:spPr/>
        <p:txBody>
          <a:bodyPr/>
          <a:lstStyle/>
          <a:p>
            <a:fld id="{4710E8EA-57F6-764C-8914-AEEABF058192}" type="slidenum">
              <a:rPr lang="en-US" smtClean="0"/>
              <a:pPr/>
              <a:t>30</a:t>
            </a:fld>
            <a:endParaRPr lang="en-US"/>
          </a:p>
        </p:txBody>
      </p:sp>
    </p:spTree>
    <p:extLst>
      <p:ext uri="{BB962C8B-B14F-4D97-AF65-F5344CB8AC3E}">
        <p14:creationId xmlns:p14="http://schemas.microsoft.com/office/powerpoint/2010/main" val="91519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0"/>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492956"/>
            <a:ext cx="8390468" cy="4308872"/>
          </a:xfrm>
          <a:prstGeom prst="rect">
            <a:avLst/>
          </a:prstGeom>
          <a:noFill/>
        </p:spPr>
        <p:txBody>
          <a:bodyPr wrap="square" rtlCol="0">
            <a:spAutoFit/>
          </a:bodyPr>
          <a:lstStyle/>
          <a:p>
            <a:r>
              <a:rPr lang="en-US" sz="2200" b="1" dirty="0"/>
              <a:t>Q: </a:t>
            </a:r>
            <a:r>
              <a:rPr lang="en-US" sz="2200" dirty="0"/>
              <a:t>These are large projects so why are we limited to identify only a single PI and up to four co-PIs?  </a:t>
            </a:r>
          </a:p>
          <a:p>
            <a:endParaRPr lang="en-US" sz="1000" b="1" dirty="0"/>
          </a:p>
          <a:p>
            <a:r>
              <a:rPr lang="en-US" sz="2200" b="1" dirty="0"/>
              <a:t>A: </a:t>
            </a:r>
            <a:r>
              <a:rPr lang="en-US" sz="2200" i="1" dirty="0"/>
              <a:t>The NSF Cover Sheet allows for only a single PI and up to four co-PIs with those titles. Other major participants may be designated as “Senior Personnel”.  For both preliminary and full proposals, Biographical Sketches are required for the PI, all co-PIs, and any additional Senior Personnel at all participating organizations. Additionally, Collaborators and other affiliations (COA) must be separately provided for each individual identified as Senior Personnel on the project as a Single Copy Document. For Full proposals only, Current and Pending Support must also be provided for the PI, all co-PIs and Senior Personnel in the designated section of the proposal.</a:t>
            </a:r>
            <a:endParaRPr lang="en-US" sz="2200" dirty="0"/>
          </a:p>
        </p:txBody>
      </p:sp>
      <p:sp>
        <p:nvSpPr>
          <p:cNvPr id="2" name="Slide Number Placeholder 1">
            <a:extLst>
              <a:ext uri="{FF2B5EF4-FFF2-40B4-BE49-F238E27FC236}">
                <a16:creationId xmlns:a16="http://schemas.microsoft.com/office/drawing/2014/main" id="{B7DA3EEF-5006-A513-9023-95BE8052B7C8}"/>
              </a:ext>
            </a:extLst>
          </p:cNvPr>
          <p:cNvSpPr>
            <a:spLocks noGrp="1"/>
          </p:cNvSpPr>
          <p:nvPr>
            <p:ph type="sldNum" sz="quarter" idx="12"/>
          </p:nvPr>
        </p:nvSpPr>
        <p:spPr/>
        <p:txBody>
          <a:bodyPr/>
          <a:lstStyle/>
          <a:p>
            <a:fld id="{4710E8EA-57F6-764C-8914-AEEABF058192}" type="slidenum">
              <a:rPr lang="en-US" smtClean="0"/>
              <a:pPr/>
              <a:t>31</a:t>
            </a:fld>
            <a:endParaRPr lang="en-US"/>
          </a:p>
        </p:txBody>
      </p:sp>
    </p:spTree>
    <p:extLst>
      <p:ext uri="{BB962C8B-B14F-4D97-AF65-F5344CB8AC3E}">
        <p14:creationId xmlns:p14="http://schemas.microsoft.com/office/powerpoint/2010/main" val="135853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1"/>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476024"/>
            <a:ext cx="8390468" cy="4647426"/>
          </a:xfrm>
          <a:prstGeom prst="rect">
            <a:avLst/>
          </a:prstGeom>
          <a:noFill/>
        </p:spPr>
        <p:txBody>
          <a:bodyPr wrap="square" rtlCol="0">
            <a:spAutoFit/>
          </a:bodyPr>
          <a:lstStyle/>
          <a:p>
            <a:pPr lvl="0"/>
            <a:r>
              <a:rPr lang="en-US" sz="2200" b="1" dirty="0"/>
              <a:t>Q: </a:t>
            </a:r>
            <a:r>
              <a:rPr lang="en-US" sz="2200" dirty="0"/>
              <a:t>We have a project that spans multiple directorates at NSF. How do we coordinate submission and especially long-term operations and maintenance issues?</a:t>
            </a:r>
          </a:p>
          <a:p>
            <a:r>
              <a:rPr lang="en-US" sz="1000" i="1" dirty="0"/>
              <a:t> </a:t>
            </a:r>
            <a:endParaRPr lang="en-US" sz="1000" dirty="0"/>
          </a:p>
          <a:p>
            <a:r>
              <a:rPr lang="en-US" sz="2200" b="1" dirty="0"/>
              <a:t>A: </a:t>
            </a:r>
            <a:r>
              <a:rPr lang="en-US" sz="2200" i="1" dirty="0"/>
              <a:t>NSF reserves the right to place a proposal in the proper division(s) for review and consideration of possible long-term O&amp;M support for awarded infrastructure. As PIs, you can help by: a) following solicitation instructions including listing </a:t>
            </a:r>
            <a:r>
              <a:rPr lang="en-US" sz="2200" dirty="0"/>
              <a:t>on t</a:t>
            </a:r>
            <a:r>
              <a:rPr lang="en-US" sz="2200" i="1" dirty="0"/>
              <a:t>he first line of the Project Summary the most relevant Directorate(s) / Division(s) for review of the proposal; b) be clear in the proposal about the impacts on research areas that span multiple directorates; c) describe an operations plan that adequately addresses access to the infrastructure by all involved disciplines; and d) include as a Single Copy Document suggested reviewers and their expertise in the research areas covered by the proposal.</a:t>
            </a:r>
            <a:endParaRPr lang="en-US" sz="2200" b="1" dirty="0"/>
          </a:p>
        </p:txBody>
      </p:sp>
      <p:sp>
        <p:nvSpPr>
          <p:cNvPr id="2" name="Slide Number Placeholder 1">
            <a:extLst>
              <a:ext uri="{FF2B5EF4-FFF2-40B4-BE49-F238E27FC236}">
                <a16:creationId xmlns:a16="http://schemas.microsoft.com/office/drawing/2014/main" id="{058D300E-B8E0-C1A5-28AA-7994856D6311}"/>
              </a:ext>
            </a:extLst>
          </p:cNvPr>
          <p:cNvSpPr>
            <a:spLocks noGrp="1"/>
          </p:cNvSpPr>
          <p:nvPr>
            <p:ph type="sldNum" sz="quarter" idx="12"/>
          </p:nvPr>
        </p:nvSpPr>
        <p:spPr/>
        <p:txBody>
          <a:bodyPr/>
          <a:lstStyle/>
          <a:p>
            <a:fld id="{4710E8EA-57F6-764C-8914-AEEABF058192}" type="slidenum">
              <a:rPr lang="en-US" smtClean="0"/>
              <a:pPr/>
              <a:t>32</a:t>
            </a:fld>
            <a:endParaRPr lang="en-US"/>
          </a:p>
        </p:txBody>
      </p:sp>
    </p:spTree>
    <p:extLst>
      <p:ext uri="{BB962C8B-B14F-4D97-AF65-F5344CB8AC3E}">
        <p14:creationId xmlns:p14="http://schemas.microsoft.com/office/powerpoint/2010/main" val="213427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1"/>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476025"/>
            <a:ext cx="8390468" cy="2954655"/>
          </a:xfrm>
          <a:prstGeom prst="rect">
            <a:avLst/>
          </a:prstGeom>
          <a:noFill/>
        </p:spPr>
        <p:txBody>
          <a:bodyPr wrap="square" rtlCol="0">
            <a:spAutoFit/>
          </a:bodyPr>
          <a:lstStyle/>
          <a:p>
            <a:r>
              <a:rPr lang="en-US" sz="2200" b="1" dirty="0"/>
              <a:t>Q: </a:t>
            </a:r>
            <a:r>
              <a:rPr lang="en-US" sz="2200" dirty="0"/>
              <a:t>How will pre-proposal review be handled for inter-disciplinary proposals, spanning the science of multiple directorates? Will they be less favored over proposals that target the science within a specific directorate?</a:t>
            </a:r>
          </a:p>
          <a:p>
            <a:endParaRPr lang="en-US" sz="1000" b="1" dirty="0"/>
          </a:p>
          <a:p>
            <a:r>
              <a:rPr lang="en-US" sz="2200" b="1" dirty="0"/>
              <a:t>A: </a:t>
            </a:r>
            <a:r>
              <a:rPr lang="en-US" sz="2200" i="1" dirty="0"/>
              <a:t>Truly multi-/inter-disciplinary proposals may be co-reviewed and potentially supported by more than one NSF Directorate. Multi-directorate proposals will not be disfavored and are encouraged.</a:t>
            </a:r>
            <a:endParaRPr lang="en-US" sz="2200" b="1" dirty="0"/>
          </a:p>
          <a:p>
            <a:endParaRPr lang="en-US" sz="2200" dirty="0"/>
          </a:p>
        </p:txBody>
      </p:sp>
      <p:sp>
        <p:nvSpPr>
          <p:cNvPr id="2" name="Slide Number Placeholder 1">
            <a:extLst>
              <a:ext uri="{FF2B5EF4-FFF2-40B4-BE49-F238E27FC236}">
                <a16:creationId xmlns:a16="http://schemas.microsoft.com/office/drawing/2014/main" id="{18E5E66C-0B2F-235A-A22A-D29DB1274278}"/>
              </a:ext>
            </a:extLst>
          </p:cNvPr>
          <p:cNvSpPr>
            <a:spLocks noGrp="1"/>
          </p:cNvSpPr>
          <p:nvPr>
            <p:ph type="sldNum" sz="quarter" idx="12"/>
          </p:nvPr>
        </p:nvSpPr>
        <p:spPr/>
        <p:txBody>
          <a:bodyPr/>
          <a:lstStyle/>
          <a:p>
            <a:fld id="{4710E8EA-57F6-764C-8914-AEEABF058192}" type="slidenum">
              <a:rPr lang="en-US" smtClean="0"/>
              <a:pPr/>
              <a:t>33</a:t>
            </a:fld>
            <a:endParaRPr lang="en-US"/>
          </a:p>
        </p:txBody>
      </p:sp>
    </p:spTree>
    <p:extLst>
      <p:ext uri="{BB962C8B-B14F-4D97-AF65-F5344CB8AC3E}">
        <p14:creationId xmlns:p14="http://schemas.microsoft.com/office/powerpoint/2010/main" val="314758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68950"/>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476024"/>
            <a:ext cx="8390468" cy="3293209"/>
          </a:xfrm>
          <a:prstGeom prst="rect">
            <a:avLst/>
          </a:prstGeom>
          <a:noFill/>
        </p:spPr>
        <p:txBody>
          <a:bodyPr wrap="square" rtlCol="0">
            <a:spAutoFit/>
          </a:bodyPr>
          <a:lstStyle/>
          <a:p>
            <a:r>
              <a:rPr lang="en-US" sz="2200" b="1" dirty="0"/>
              <a:t>Q: </a:t>
            </a:r>
            <a:r>
              <a:rPr lang="en-US" sz="2200" dirty="0"/>
              <a:t>What level of detail should be in a pre-proposal?  Should it focus exclusively on the science, or should I try to address all aspects that you expect to see in a full proposal, but at a coarse-granular detail? I am afraid that I will get dinged on aspects that I have answers to but did not think was important to include in a pre-proposal.</a:t>
            </a:r>
          </a:p>
          <a:p>
            <a:endParaRPr lang="en-US" sz="1000" dirty="0"/>
          </a:p>
          <a:p>
            <a:r>
              <a:rPr lang="en-US" sz="2200" b="1" dirty="0"/>
              <a:t>A:</a:t>
            </a:r>
            <a:r>
              <a:rPr lang="en-US" sz="2200" dirty="0"/>
              <a:t> </a:t>
            </a:r>
            <a:r>
              <a:rPr lang="en-US" sz="2200" i="1" dirty="0"/>
              <a:t>Follow solicitation guidance. There should be a strong focus on the scientific justification and research community priority. A compelling need for the infrastructure should be made clear.</a:t>
            </a:r>
          </a:p>
          <a:p>
            <a:endParaRPr lang="en-US" sz="2200" dirty="0">
              <a:solidFill>
                <a:srgbClr val="C00000"/>
              </a:solidFill>
            </a:endParaRPr>
          </a:p>
        </p:txBody>
      </p:sp>
      <p:sp>
        <p:nvSpPr>
          <p:cNvPr id="2" name="Slide Number Placeholder 1">
            <a:extLst>
              <a:ext uri="{FF2B5EF4-FFF2-40B4-BE49-F238E27FC236}">
                <a16:creationId xmlns:a16="http://schemas.microsoft.com/office/drawing/2014/main" id="{8C61D66A-714B-5489-4356-9138C0854954}"/>
              </a:ext>
            </a:extLst>
          </p:cNvPr>
          <p:cNvSpPr>
            <a:spLocks noGrp="1"/>
          </p:cNvSpPr>
          <p:nvPr>
            <p:ph type="sldNum" sz="quarter" idx="12"/>
          </p:nvPr>
        </p:nvSpPr>
        <p:spPr/>
        <p:txBody>
          <a:bodyPr/>
          <a:lstStyle/>
          <a:p>
            <a:fld id="{4710E8EA-57F6-764C-8914-AEEABF058192}" type="slidenum">
              <a:rPr lang="en-US" smtClean="0"/>
              <a:pPr/>
              <a:t>34</a:t>
            </a:fld>
            <a:endParaRPr lang="en-US"/>
          </a:p>
        </p:txBody>
      </p:sp>
    </p:spTree>
    <p:extLst>
      <p:ext uri="{BB962C8B-B14F-4D97-AF65-F5344CB8AC3E}">
        <p14:creationId xmlns:p14="http://schemas.microsoft.com/office/powerpoint/2010/main" val="138470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68948"/>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425226"/>
            <a:ext cx="8390468" cy="3631763"/>
          </a:xfrm>
          <a:prstGeom prst="rect">
            <a:avLst/>
          </a:prstGeom>
          <a:noFill/>
        </p:spPr>
        <p:txBody>
          <a:bodyPr wrap="square" rtlCol="0">
            <a:spAutoFit/>
          </a:bodyPr>
          <a:lstStyle/>
          <a:p>
            <a:r>
              <a:rPr lang="en-US" sz="2200" b="1" dirty="0"/>
              <a:t>Q: </a:t>
            </a:r>
            <a:r>
              <a:rPr lang="en-US" sz="2200" dirty="0"/>
              <a:t>How detailed should the cost estimates be?</a:t>
            </a:r>
          </a:p>
          <a:p>
            <a:endParaRPr lang="en-US" sz="1000" dirty="0"/>
          </a:p>
          <a:p>
            <a:r>
              <a:rPr lang="en-US" sz="2200" b="1" dirty="0"/>
              <a:t>A: </a:t>
            </a:r>
            <a:r>
              <a:rPr lang="en-US" sz="2200" i="1" dirty="0"/>
              <a:t>It is understood that cost estimates will undergo refinement as projects evolve. For pre-proposals, preliminary estimates are appropriate, but the basis for those estimates must be clear. Budget contingency, when applicable, should be included as part of the total amount of Other Direct Costs under section G.6 on the standard NSF budget form. Copies of vendor quotations should not be included in preliminary proposals.</a:t>
            </a:r>
          </a:p>
          <a:p>
            <a:endParaRPr lang="en-US" altLang="x-none" sz="2200" dirty="0">
              <a:solidFill>
                <a:srgbClr val="C00000"/>
              </a:solidFill>
            </a:endParaRPr>
          </a:p>
          <a:p>
            <a:endParaRPr lang="en-US" altLang="x-none" sz="2200" dirty="0">
              <a:solidFill>
                <a:srgbClr val="C00000"/>
              </a:solidFill>
            </a:endParaRPr>
          </a:p>
        </p:txBody>
      </p:sp>
      <p:sp>
        <p:nvSpPr>
          <p:cNvPr id="2" name="Slide Number Placeholder 1">
            <a:extLst>
              <a:ext uri="{FF2B5EF4-FFF2-40B4-BE49-F238E27FC236}">
                <a16:creationId xmlns:a16="http://schemas.microsoft.com/office/drawing/2014/main" id="{2DA94F10-48D7-3C9A-2C74-A057CC150779}"/>
              </a:ext>
            </a:extLst>
          </p:cNvPr>
          <p:cNvSpPr>
            <a:spLocks noGrp="1"/>
          </p:cNvSpPr>
          <p:nvPr>
            <p:ph type="sldNum" sz="quarter" idx="12"/>
          </p:nvPr>
        </p:nvSpPr>
        <p:spPr/>
        <p:txBody>
          <a:bodyPr/>
          <a:lstStyle/>
          <a:p>
            <a:fld id="{4710E8EA-57F6-764C-8914-AEEABF058192}" type="slidenum">
              <a:rPr lang="en-US" smtClean="0"/>
              <a:pPr/>
              <a:t>35</a:t>
            </a:fld>
            <a:endParaRPr lang="en-US"/>
          </a:p>
        </p:txBody>
      </p:sp>
    </p:spTree>
    <p:extLst>
      <p:ext uri="{BB962C8B-B14F-4D97-AF65-F5344CB8AC3E}">
        <p14:creationId xmlns:p14="http://schemas.microsoft.com/office/powerpoint/2010/main" val="231468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0"/>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526823"/>
            <a:ext cx="8390468" cy="4647426"/>
          </a:xfrm>
          <a:prstGeom prst="rect">
            <a:avLst/>
          </a:prstGeom>
          <a:noFill/>
        </p:spPr>
        <p:txBody>
          <a:bodyPr wrap="square" rtlCol="0">
            <a:spAutoFit/>
          </a:bodyPr>
          <a:lstStyle/>
          <a:p>
            <a:pPr lvl="0"/>
            <a:r>
              <a:rPr lang="en-US" sz="2200" b="1" dirty="0"/>
              <a:t>Q: </a:t>
            </a:r>
            <a:r>
              <a:rPr lang="en-US" sz="2200" dirty="0"/>
              <a:t>If I write a pre-proposal with a budget that is close to $20 million, and I receive a subsequent invitation for a full proposal that has a refined budget of $20 million or greater, will it still be considered for Mid-scale RI-1 support?  Will it be moved to the Mid-scale RI-2 program, with a larger total project cost range?</a:t>
            </a:r>
          </a:p>
          <a:p>
            <a:endParaRPr lang="en-US" sz="1000" b="1" dirty="0"/>
          </a:p>
          <a:p>
            <a:r>
              <a:rPr lang="en-US" sz="2200" b="1" dirty="0"/>
              <a:t>A: </a:t>
            </a:r>
            <a:r>
              <a:rPr lang="en-US" sz="2200" i="1" dirty="0"/>
              <a:t>In either the preliminary or full proposal stage, the total project cost may come in at just below $20M, but Mid-scale RI-1 will not accept proposals with budgets of $20 million or greater at either stage of the competition. If a refined budget for an invited full proposal is $20 million or greater, the project will have to be descoped, or withdrawn. This also applies if internal NSF review reveals that the budget as proposed is inadequate to complete the project. Projects outside of budgetary guidance will not be shifted among Mid-scale RI-1/2 programs.</a:t>
            </a:r>
          </a:p>
        </p:txBody>
      </p:sp>
      <p:sp>
        <p:nvSpPr>
          <p:cNvPr id="2" name="Slide Number Placeholder 1">
            <a:extLst>
              <a:ext uri="{FF2B5EF4-FFF2-40B4-BE49-F238E27FC236}">
                <a16:creationId xmlns:a16="http://schemas.microsoft.com/office/drawing/2014/main" id="{F6F77968-43AD-39AB-EEC0-3ADB97BE2439}"/>
              </a:ext>
            </a:extLst>
          </p:cNvPr>
          <p:cNvSpPr>
            <a:spLocks noGrp="1"/>
          </p:cNvSpPr>
          <p:nvPr>
            <p:ph type="sldNum" sz="quarter" idx="12"/>
          </p:nvPr>
        </p:nvSpPr>
        <p:spPr/>
        <p:txBody>
          <a:bodyPr/>
          <a:lstStyle/>
          <a:p>
            <a:fld id="{4710E8EA-57F6-764C-8914-AEEABF058192}" type="slidenum">
              <a:rPr lang="en-US" smtClean="0"/>
              <a:pPr/>
              <a:t>36</a:t>
            </a:fld>
            <a:endParaRPr lang="en-US"/>
          </a:p>
        </p:txBody>
      </p:sp>
    </p:spTree>
    <p:extLst>
      <p:ext uri="{BB962C8B-B14F-4D97-AF65-F5344CB8AC3E}">
        <p14:creationId xmlns:p14="http://schemas.microsoft.com/office/powerpoint/2010/main" val="77207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5"/>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560689"/>
            <a:ext cx="8493249" cy="4647426"/>
          </a:xfrm>
          <a:prstGeom prst="rect">
            <a:avLst/>
          </a:prstGeom>
          <a:noFill/>
        </p:spPr>
        <p:txBody>
          <a:bodyPr wrap="square" rtlCol="0">
            <a:spAutoFit/>
          </a:bodyPr>
          <a:lstStyle/>
          <a:p>
            <a:pPr lvl="0"/>
            <a:r>
              <a:rPr lang="en-US" sz="2200" b="1" dirty="0"/>
              <a:t>Q: </a:t>
            </a:r>
            <a:r>
              <a:rPr lang="en-US" sz="2200" dirty="0"/>
              <a:t>The solicitation says that “Design” awards are intended to facilitate progress toward readiness for a mid-scale range implementation project (having a total project cost of $4-$100 million). Is it really the intent of the program to limit design proposals to work on projects that will not exceed $100M?</a:t>
            </a:r>
          </a:p>
          <a:p>
            <a:endParaRPr lang="en-US" sz="1000" b="1" dirty="0"/>
          </a:p>
          <a:p>
            <a:r>
              <a:rPr lang="en-US" sz="2200" b="1" dirty="0"/>
              <a:t>A: </a:t>
            </a:r>
            <a:r>
              <a:rPr lang="en-US" sz="2200" i="1" dirty="0"/>
              <a:t>Major Facility projects with costs exceeding $100 million have well-defined “gateways” for design stages that Mid-scale RI design projects don’t necessarily satisfy. A Mid-scale RI-1 design award supports progress toward implementation of mid-scale range projects. As designs mature, the anticipated  total project cost for implementation may push a project outside of the eligibility for Mid-scale RI support. Per the solicitation, successful award of a Mid-scale RI-1 design project does not imply NSF commitment to the future implementation of the project.</a:t>
            </a:r>
            <a:endParaRPr lang="en-US" sz="2400" dirty="0"/>
          </a:p>
        </p:txBody>
      </p:sp>
      <p:sp>
        <p:nvSpPr>
          <p:cNvPr id="2" name="Slide Number Placeholder 1">
            <a:extLst>
              <a:ext uri="{FF2B5EF4-FFF2-40B4-BE49-F238E27FC236}">
                <a16:creationId xmlns:a16="http://schemas.microsoft.com/office/drawing/2014/main" id="{F1BA4A25-F889-8570-F67E-1C100417B3BF}"/>
              </a:ext>
            </a:extLst>
          </p:cNvPr>
          <p:cNvSpPr>
            <a:spLocks noGrp="1"/>
          </p:cNvSpPr>
          <p:nvPr>
            <p:ph type="sldNum" sz="quarter" idx="12"/>
          </p:nvPr>
        </p:nvSpPr>
        <p:spPr/>
        <p:txBody>
          <a:bodyPr/>
          <a:lstStyle/>
          <a:p>
            <a:fld id="{4710E8EA-57F6-764C-8914-AEEABF058192}" type="slidenum">
              <a:rPr lang="en-US" smtClean="0"/>
              <a:pPr/>
              <a:t>37</a:t>
            </a:fld>
            <a:endParaRPr lang="en-US"/>
          </a:p>
        </p:txBody>
      </p:sp>
    </p:spTree>
    <p:extLst>
      <p:ext uri="{BB962C8B-B14F-4D97-AF65-F5344CB8AC3E}">
        <p14:creationId xmlns:p14="http://schemas.microsoft.com/office/powerpoint/2010/main" val="308885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0"/>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526823"/>
            <a:ext cx="8390468" cy="4678204"/>
          </a:xfrm>
          <a:prstGeom prst="rect">
            <a:avLst/>
          </a:prstGeom>
          <a:noFill/>
        </p:spPr>
        <p:txBody>
          <a:bodyPr wrap="square" rtlCol="0">
            <a:spAutoFit/>
          </a:bodyPr>
          <a:lstStyle/>
          <a:p>
            <a:pPr lvl="0"/>
            <a:r>
              <a:rPr lang="en-US" sz="2200" b="1" dirty="0"/>
              <a:t>Q: </a:t>
            </a:r>
            <a:r>
              <a:rPr lang="en-US" sz="2200" dirty="0"/>
              <a:t>We know that we need to add support letters for from the industry partners, stakeholders, and other potential users of our proposed infrastructure in the full proposal round. Do we also need to mention this list in the pre-proposal? Does the pre-proposal need some proof that these companies or organizations are willing to support us?</a:t>
            </a:r>
            <a:endParaRPr lang="en-US" sz="2200" b="1" dirty="0"/>
          </a:p>
          <a:p>
            <a:endParaRPr lang="en-US" sz="1000" dirty="0"/>
          </a:p>
          <a:p>
            <a:r>
              <a:rPr lang="en-US" sz="2200" b="1" dirty="0"/>
              <a:t>A: </a:t>
            </a:r>
            <a:r>
              <a:rPr lang="en-US" sz="2200" i="1" dirty="0"/>
              <a:t>Letters or statements of collaboration are not permitted in preliminary proposals. Any involvement of industry or organization partners, stakeholders and potential collaborators in the project should be discussed in the Project Description and/or the Facilities, Equipment and Other Resources Section, or if appropriate in the Budget Justification and Supplemental Documents list of partners if funded through subawards.</a:t>
            </a:r>
            <a:endParaRPr lang="en-US" sz="2200" dirty="0"/>
          </a:p>
          <a:p>
            <a:endParaRPr lang="en-US" sz="2400" dirty="0"/>
          </a:p>
        </p:txBody>
      </p:sp>
      <p:sp>
        <p:nvSpPr>
          <p:cNvPr id="2" name="Slide Number Placeholder 1">
            <a:extLst>
              <a:ext uri="{FF2B5EF4-FFF2-40B4-BE49-F238E27FC236}">
                <a16:creationId xmlns:a16="http://schemas.microsoft.com/office/drawing/2014/main" id="{6820D05F-BB28-F6B7-EE4A-5472A75A21BF}"/>
              </a:ext>
            </a:extLst>
          </p:cNvPr>
          <p:cNvSpPr>
            <a:spLocks noGrp="1"/>
          </p:cNvSpPr>
          <p:nvPr>
            <p:ph type="sldNum" sz="quarter" idx="12"/>
          </p:nvPr>
        </p:nvSpPr>
        <p:spPr/>
        <p:txBody>
          <a:bodyPr/>
          <a:lstStyle/>
          <a:p>
            <a:fld id="{4710E8EA-57F6-764C-8914-AEEABF058192}" type="slidenum">
              <a:rPr lang="en-US" smtClean="0"/>
              <a:pPr/>
              <a:t>38</a:t>
            </a:fld>
            <a:endParaRPr lang="en-US"/>
          </a:p>
        </p:txBody>
      </p:sp>
    </p:spTree>
    <p:extLst>
      <p:ext uri="{BB962C8B-B14F-4D97-AF65-F5344CB8AC3E}">
        <p14:creationId xmlns:p14="http://schemas.microsoft.com/office/powerpoint/2010/main" val="414372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68947"/>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476022"/>
            <a:ext cx="8390468" cy="3785652"/>
          </a:xfrm>
          <a:prstGeom prst="rect">
            <a:avLst/>
          </a:prstGeom>
          <a:noFill/>
        </p:spPr>
        <p:txBody>
          <a:bodyPr wrap="square" rtlCol="0">
            <a:spAutoFit/>
          </a:bodyPr>
          <a:lstStyle/>
          <a:p>
            <a:r>
              <a:rPr lang="en-US" sz="2200" b="1" dirty="0"/>
              <a:t>Q: </a:t>
            </a:r>
            <a:r>
              <a:rPr lang="en-US" sz="2200" dirty="0"/>
              <a:t>When will decisions about full-proposal invitations be made?</a:t>
            </a:r>
          </a:p>
          <a:p>
            <a:endParaRPr lang="en-US" sz="1000" b="1" dirty="0"/>
          </a:p>
          <a:p>
            <a:r>
              <a:rPr lang="en-US" sz="2200" b="1" dirty="0"/>
              <a:t>A:</a:t>
            </a:r>
            <a:r>
              <a:rPr lang="en-US" sz="2200" dirty="0"/>
              <a:t> </a:t>
            </a:r>
            <a:r>
              <a:rPr lang="en-US" sz="2200" i="1" dirty="0"/>
              <a:t>Our goal is to invite full-proposals by mid-/late-March. Full proposals may be submitted only if invited.</a:t>
            </a:r>
          </a:p>
          <a:p>
            <a:endParaRPr lang="en-US" altLang="x-none" sz="2200" dirty="0"/>
          </a:p>
          <a:p>
            <a:r>
              <a:rPr lang="en-US" sz="2200" b="1" dirty="0"/>
              <a:t>Q: </a:t>
            </a:r>
            <a:r>
              <a:rPr lang="en-US" sz="2200" dirty="0"/>
              <a:t>If I am not invited to submit a full proposal after preliminary proposal review, may I elect to submit one as an “uninvited” full proposal?</a:t>
            </a:r>
            <a:endParaRPr lang="en-US" sz="2200" b="1" dirty="0"/>
          </a:p>
          <a:p>
            <a:endParaRPr lang="en-US" sz="1000" dirty="0"/>
          </a:p>
          <a:p>
            <a:r>
              <a:rPr lang="en-US" sz="2200" b="1" dirty="0"/>
              <a:t>A: </a:t>
            </a:r>
            <a:r>
              <a:rPr lang="en-US" sz="2200" i="1" dirty="0"/>
              <a:t>No. Full proposals may be submitted only if invited. “Uninvited” full proposals will be returned without review.</a:t>
            </a:r>
            <a:endParaRPr lang="en-US" altLang="x-none" sz="2200" dirty="0">
              <a:solidFill>
                <a:srgbClr val="C00000"/>
              </a:solidFill>
            </a:endParaRPr>
          </a:p>
          <a:p>
            <a:endParaRPr lang="en-US" altLang="x-none" sz="2200" dirty="0">
              <a:solidFill>
                <a:srgbClr val="C00000"/>
              </a:solidFill>
            </a:endParaRPr>
          </a:p>
          <a:p>
            <a:r>
              <a:rPr lang="en-US" altLang="x-none" sz="2200" dirty="0">
                <a:solidFill>
                  <a:srgbClr val="C00000"/>
                </a:solidFill>
              </a:rPr>
              <a:t>No cost sharing in either Mid-scale RI program!</a:t>
            </a:r>
          </a:p>
        </p:txBody>
      </p:sp>
      <p:sp>
        <p:nvSpPr>
          <p:cNvPr id="2" name="Slide Number Placeholder 1">
            <a:extLst>
              <a:ext uri="{FF2B5EF4-FFF2-40B4-BE49-F238E27FC236}">
                <a16:creationId xmlns:a16="http://schemas.microsoft.com/office/drawing/2014/main" id="{33F4D2C4-88FE-2471-4CA4-1666D7887AC0}"/>
              </a:ext>
            </a:extLst>
          </p:cNvPr>
          <p:cNvSpPr>
            <a:spLocks noGrp="1"/>
          </p:cNvSpPr>
          <p:nvPr>
            <p:ph type="sldNum" sz="quarter" idx="12"/>
          </p:nvPr>
        </p:nvSpPr>
        <p:spPr/>
        <p:txBody>
          <a:bodyPr/>
          <a:lstStyle/>
          <a:p>
            <a:fld id="{4710E8EA-57F6-764C-8914-AEEABF058192}" type="slidenum">
              <a:rPr lang="en-US" smtClean="0"/>
              <a:pPr/>
              <a:t>39</a:t>
            </a:fld>
            <a:endParaRPr lang="en-US"/>
          </a:p>
        </p:txBody>
      </p:sp>
    </p:spTree>
    <p:extLst>
      <p:ext uri="{BB962C8B-B14F-4D97-AF65-F5344CB8AC3E}">
        <p14:creationId xmlns:p14="http://schemas.microsoft.com/office/powerpoint/2010/main" val="300347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934D0B-CD05-2045-8D8E-D1846B6D6322}"/>
              </a:ext>
            </a:extLst>
          </p:cNvPr>
          <p:cNvSpPr>
            <a:spLocks noGrp="1"/>
          </p:cNvSpPr>
          <p:nvPr>
            <p:ph type="title"/>
          </p:nvPr>
        </p:nvSpPr>
        <p:spPr/>
        <p:txBody>
          <a:bodyPr>
            <a:normAutofit/>
          </a:bodyPr>
          <a:lstStyle/>
          <a:p>
            <a:r>
              <a:rPr lang="en-US" dirty="0"/>
              <a:t>A Sketch of NSF and CISE Infrastructure Programs</a:t>
            </a:r>
          </a:p>
        </p:txBody>
      </p:sp>
      <p:cxnSp>
        <p:nvCxnSpPr>
          <p:cNvPr id="5" name="Straight Arrow Connector 4">
            <a:extLst>
              <a:ext uri="{FF2B5EF4-FFF2-40B4-BE49-F238E27FC236}">
                <a16:creationId xmlns:a16="http://schemas.microsoft.com/office/drawing/2014/main" id="{41CF19C3-9C28-5A43-A454-C5FA386CC248}"/>
              </a:ext>
              <a:ext uri="{C183D7F6-B498-43B3-948B-1728B52AA6E4}">
                <adec:decorative xmlns:adec="http://schemas.microsoft.com/office/drawing/2017/decorative" val="1"/>
              </a:ext>
            </a:extLst>
          </p:cNvPr>
          <p:cNvCxnSpPr>
            <a:cxnSpLocks/>
          </p:cNvCxnSpPr>
          <p:nvPr/>
        </p:nvCxnSpPr>
        <p:spPr>
          <a:xfrm flipV="1">
            <a:off x="1601633" y="1270914"/>
            <a:ext cx="30244" cy="4156878"/>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5114185-95BE-B44D-BEA7-8D6698992D30}"/>
              </a:ext>
              <a:ext uri="{C183D7F6-B498-43B3-948B-1728B52AA6E4}">
                <adec:decorative xmlns:adec="http://schemas.microsoft.com/office/drawing/2017/decorative" val="1"/>
              </a:ext>
            </a:extLst>
          </p:cNvPr>
          <p:cNvCxnSpPr>
            <a:cxnSpLocks/>
          </p:cNvCxnSpPr>
          <p:nvPr/>
        </p:nvCxnSpPr>
        <p:spPr>
          <a:xfrm>
            <a:off x="1551630" y="5436156"/>
            <a:ext cx="6428330" cy="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6A83AF2-B44E-924A-98AA-DD0037E2AA46}"/>
              </a:ext>
              <a:ext uri="{C183D7F6-B498-43B3-948B-1728B52AA6E4}">
                <adec:decorative xmlns:adec="http://schemas.microsoft.com/office/drawing/2017/decorative" val="1"/>
              </a:ext>
            </a:extLst>
          </p:cNvPr>
          <p:cNvSpPr txBox="1"/>
          <p:nvPr/>
        </p:nvSpPr>
        <p:spPr>
          <a:xfrm>
            <a:off x="1314097" y="5832574"/>
            <a:ext cx="351006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Individual/Institutional</a:t>
            </a:r>
          </a:p>
        </p:txBody>
      </p:sp>
      <p:sp>
        <p:nvSpPr>
          <p:cNvPr id="9" name="TextBox 8">
            <a:extLst>
              <a:ext uri="{FF2B5EF4-FFF2-40B4-BE49-F238E27FC236}">
                <a16:creationId xmlns:a16="http://schemas.microsoft.com/office/drawing/2014/main" id="{87D7C50D-F6DA-EE45-983D-D6B60900809A}"/>
              </a:ext>
              <a:ext uri="{C183D7F6-B498-43B3-948B-1728B52AA6E4}">
                <adec:decorative xmlns:adec="http://schemas.microsoft.com/office/drawing/2017/decorative" val="1"/>
              </a:ext>
            </a:extLst>
          </p:cNvPr>
          <p:cNvSpPr txBox="1"/>
          <p:nvPr/>
        </p:nvSpPr>
        <p:spPr>
          <a:xfrm>
            <a:off x="5943972" y="5824606"/>
            <a:ext cx="19623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Community </a:t>
            </a:r>
          </a:p>
        </p:txBody>
      </p:sp>
      <p:sp>
        <p:nvSpPr>
          <p:cNvPr id="10" name="TextBox 9">
            <a:extLst>
              <a:ext uri="{FF2B5EF4-FFF2-40B4-BE49-F238E27FC236}">
                <a16:creationId xmlns:a16="http://schemas.microsoft.com/office/drawing/2014/main" id="{091B1EDB-532D-714D-AD3A-BDEAF677B134}"/>
              </a:ext>
              <a:ext uri="{C183D7F6-B498-43B3-948B-1728B52AA6E4}">
                <adec:decorative xmlns:adec="http://schemas.microsoft.com/office/drawing/2017/decorative" val="1"/>
              </a:ext>
            </a:extLst>
          </p:cNvPr>
          <p:cNvSpPr txBox="1"/>
          <p:nvPr/>
        </p:nvSpPr>
        <p:spPr>
          <a:xfrm rot="16200000">
            <a:off x="210205" y="3209321"/>
            <a:ext cx="7424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Size</a:t>
            </a:r>
          </a:p>
        </p:txBody>
      </p:sp>
      <p:cxnSp>
        <p:nvCxnSpPr>
          <p:cNvPr id="12" name="Straight Connector 11">
            <a:extLst>
              <a:ext uri="{FF2B5EF4-FFF2-40B4-BE49-F238E27FC236}">
                <a16:creationId xmlns:a16="http://schemas.microsoft.com/office/drawing/2014/main" id="{9DFFB43F-D152-EA40-98F2-3D4E173F2416}"/>
              </a:ext>
              <a:ext uri="{C183D7F6-B498-43B3-948B-1728B52AA6E4}">
                <adec:decorative xmlns:adec="http://schemas.microsoft.com/office/drawing/2017/decorative" val="1"/>
              </a:ext>
            </a:extLst>
          </p:cNvPr>
          <p:cNvCxnSpPr/>
          <p:nvPr/>
        </p:nvCxnSpPr>
        <p:spPr>
          <a:xfrm>
            <a:off x="1509634" y="4846536"/>
            <a:ext cx="91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B0DF89-DFC5-8944-AA15-977C34447E72}"/>
              </a:ext>
              <a:ext uri="{C183D7F6-B498-43B3-948B-1728B52AA6E4}">
                <adec:decorative xmlns:adec="http://schemas.microsoft.com/office/drawing/2017/decorative" val="1"/>
              </a:ext>
            </a:extLst>
          </p:cNvPr>
          <p:cNvCxnSpPr/>
          <p:nvPr/>
        </p:nvCxnSpPr>
        <p:spPr>
          <a:xfrm>
            <a:off x="1517998" y="3940498"/>
            <a:ext cx="91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ADCA8-7FBA-4946-8D09-44F203C34A17}"/>
              </a:ext>
              <a:ext uri="{C183D7F6-B498-43B3-948B-1728B52AA6E4}">
                <adec:decorative xmlns:adec="http://schemas.microsoft.com/office/drawing/2017/decorative" val="1"/>
              </a:ext>
            </a:extLst>
          </p:cNvPr>
          <p:cNvCxnSpPr/>
          <p:nvPr/>
        </p:nvCxnSpPr>
        <p:spPr>
          <a:xfrm>
            <a:off x="1517998" y="3140398"/>
            <a:ext cx="9199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03B7075-031A-BB43-A4E0-FCBDD2B82B97}"/>
              </a:ext>
              <a:ext uri="{C183D7F6-B498-43B3-948B-1728B52AA6E4}">
                <adec:decorative xmlns:adec="http://schemas.microsoft.com/office/drawing/2017/decorative" val="1"/>
              </a:ext>
            </a:extLst>
          </p:cNvPr>
          <p:cNvSpPr txBox="1"/>
          <p:nvPr/>
        </p:nvSpPr>
        <p:spPr>
          <a:xfrm>
            <a:off x="740997" y="2238517"/>
            <a:ext cx="79226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20M</a:t>
            </a:r>
          </a:p>
        </p:txBody>
      </p:sp>
      <p:sp>
        <p:nvSpPr>
          <p:cNvPr id="18" name="TextBox 17">
            <a:extLst>
              <a:ext uri="{FF2B5EF4-FFF2-40B4-BE49-F238E27FC236}">
                <a16:creationId xmlns:a16="http://schemas.microsoft.com/office/drawing/2014/main" id="{37805228-82E8-7043-8331-BC3DD9A54697}"/>
              </a:ext>
              <a:ext uri="{C183D7F6-B498-43B3-948B-1728B52AA6E4}">
                <adec:decorative xmlns:adec="http://schemas.microsoft.com/office/drawing/2017/decorative" val="1"/>
              </a:ext>
            </a:extLst>
          </p:cNvPr>
          <p:cNvSpPr txBox="1"/>
          <p:nvPr/>
        </p:nvSpPr>
        <p:spPr>
          <a:xfrm>
            <a:off x="1034410" y="3809473"/>
            <a:ext cx="498855"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5M</a:t>
            </a:r>
          </a:p>
        </p:txBody>
      </p:sp>
      <p:sp>
        <p:nvSpPr>
          <p:cNvPr id="19" name="TextBox 18">
            <a:extLst>
              <a:ext uri="{FF2B5EF4-FFF2-40B4-BE49-F238E27FC236}">
                <a16:creationId xmlns:a16="http://schemas.microsoft.com/office/drawing/2014/main" id="{FF12B9FC-0C61-8E4F-9D0D-8192619434CD}"/>
              </a:ext>
              <a:ext uri="{C183D7F6-B498-43B3-948B-1728B52AA6E4}">
                <adec:decorative xmlns:adec="http://schemas.microsoft.com/office/drawing/2017/decorative" val="1"/>
              </a:ext>
            </a:extLst>
          </p:cNvPr>
          <p:cNvSpPr txBox="1"/>
          <p:nvPr/>
        </p:nvSpPr>
        <p:spPr>
          <a:xfrm>
            <a:off x="801685" y="2961965"/>
            <a:ext cx="73158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10M </a:t>
            </a:r>
          </a:p>
        </p:txBody>
      </p:sp>
      <p:sp>
        <p:nvSpPr>
          <p:cNvPr id="22" name="Oval 21">
            <a:extLst>
              <a:ext uri="{FF2B5EF4-FFF2-40B4-BE49-F238E27FC236}">
                <a16:creationId xmlns:a16="http://schemas.microsoft.com/office/drawing/2014/main" id="{4ADE006C-B4E1-384C-86E3-C73640A3D1CD}"/>
              </a:ext>
              <a:ext uri="{C183D7F6-B498-43B3-948B-1728B52AA6E4}">
                <adec:decorative xmlns:adec="http://schemas.microsoft.com/office/drawing/2017/decorative" val="1"/>
              </a:ext>
            </a:extLst>
          </p:cNvPr>
          <p:cNvSpPr/>
          <p:nvPr/>
        </p:nvSpPr>
        <p:spPr>
          <a:xfrm>
            <a:off x="5956562" y="3933484"/>
            <a:ext cx="1197249" cy="61528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CCRI</a:t>
            </a:r>
          </a:p>
        </p:txBody>
      </p:sp>
      <p:sp>
        <p:nvSpPr>
          <p:cNvPr id="24" name="Oval 23">
            <a:extLst>
              <a:ext uri="{FF2B5EF4-FFF2-40B4-BE49-F238E27FC236}">
                <a16:creationId xmlns:a16="http://schemas.microsoft.com/office/drawing/2014/main" id="{C6C7B312-23E4-4A4C-8D88-DA517BD00B89}"/>
              </a:ext>
              <a:ext uri="{C183D7F6-B498-43B3-948B-1728B52AA6E4}">
                <adec:decorative xmlns:adec="http://schemas.microsoft.com/office/drawing/2017/decorative" val="1"/>
              </a:ext>
            </a:extLst>
          </p:cNvPr>
          <p:cNvSpPr/>
          <p:nvPr/>
        </p:nvSpPr>
        <p:spPr>
          <a:xfrm>
            <a:off x="6903024" y="2448863"/>
            <a:ext cx="1194328" cy="1608726"/>
          </a:xfrm>
          <a:prstGeom prst="ellipse">
            <a:avLst/>
          </a:prstGeom>
          <a:solidFill>
            <a:srgbClr val="B94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Mid-Scale-1</a:t>
            </a:r>
          </a:p>
        </p:txBody>
      </p:sp>
      <p:cxnSp>
        <p:nvCxnSpPr>
          <p:cNvPr id="25" name="Straight Connector 24">
            <a:extLst>
              <a:ext uri="{FF2B5EF4-FFF2-40B4-BE49-F238E27FC236}">
                <a16:creationId xmlns:a16="http://schemas.microsoft.com/office/drawing/2014/main" id="{70205478-D3AE-F34B-8CCD-BD7092A45B15}"/>
              </a:ext>
              <a:ext uri="{C183D7F6-B498-43B3-948B-1728B52AA6E4}">
                <adec:decorative xmlns:adec="http://schemas.microsoft.com/office/drawing/2017/decorative" val="1"/>
              </a:ext>
            </a:extLst>
          </p:cNvPr>
          <p:cNvCxnSpPr/>
          <p:nvPr/>
        </p:nvCxnSpPr>
        <p:spPr>
          <a:xfrm>
            <a:off x="1492471" y="2453382"/>
            <a:ext cx="91998"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A051248-D470-4841-B02E-6F1AE43AD997}"/>
              </a:ext>
              <a:ext uri="{C183D7F6-B498-43B3-948B-1728B52AA6E4}">
                <adec:decorative xmlns:adec="http://schemas.microsoft.com/office/drawing/2017/decorative" val="1"/>
              </a:ext>
            </a:extLst>
          </p:cNvPr>
          <p:cNvSpPr txBox="1"/>
          <p:nvPr/>
        </p:nvSpPr>
        <p:spPr>
          <a:xfrm>
            <a:off x="1034410" y="4747646"/>
            <a:ext cx="498855"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1M</a:t>
            </a:r>
          </a:p>
        </p:txBody>
      </p:sp>
      <p:sp>
        <p:nvSpPr>
          <p:cNvPr id="28" name="Oval 27">
            <a:extLst>
              <a:ext uri="{FF2B5EF4-FFF2-40B4-BE49-F238E27FC236}">
                <a16:creationId xmlns:a16="http://schemas.microsoft.com/office/drawing/2014/main" id="{8CEA2588-D4D4-584E-A0DA-054772EC1436}"/>
              </a:ext>
              <a:ext uri="{C183D7F6-B498-43B3-948B-1728B52AA6E4}">
                <adec:decorative xmlns:adec="http://schemas.microsoft.com/office/drawing/2017/decorative" val="1"/>
              </a:ext>
            </a:extLst>
          </p:cNvPr>
          <p:cNvSpPr/>
          <p:nvPr/>
        </p:nvSpPr>
        <p:spPr>
          <a:xfrm>
            <a:off x="6901256" y="1041291"/>
            <a:ext cx="1197864" cy="1412093"/>
          </a:xfrm>
          <a:prstGeom prst="ellipse">
            <a:avLst/>
          </a:prstGeom>
          <a:solidFill>
            <a:srgbClr val="B94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Mid-Scale-</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cxnSp>
        <p:nvCxnSpPr>
          <p:cNvPr id="36" name="Straight Connector 35">
            <a:extLst>
              <a:ext uri="{FF2B5EF4-FFF2-40B4-BE49-F238E27FC236}">
                <a16:creationId xmlns:a16="http://schemas.microsoft.com/office/drawing/2014/main" id="{078E1F3D-7288-D745-A8AC-7741668E1B13}"/>
              </a:ext>
              <a:ext uri="{C183D7F6-B498-43B3-948B-1728B52AA6E4}">
                <adec:decorative xmlns:adec="http://schemas.microsoft.com/office/drawing/2017/decorative" val="1"/>
              </a:ext>
            </a:extLst>
          </p:cNvPr>
          <p:cNvCxnSpPr>
            <a:cxnSpLocks/>
          </p:cNvCxnSpPr>
          <p:nvPr/>
        </p:nvCxnSpPr>
        <p:spPr>
          <a:xfrm>
            <a:off x="4601566" y="1337388"/>
            <a:ext cx="0" cy="433962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106FC57-9A02-4C7C-9B84-89E73D978301}"/>
              </a:ext>
              <a:ext uri="{C183D7F6-B498-43B3-948B-1728B52AA6E4}">
                <adec:decorative xmlns:adec="http://schemas.microsoft.com/office/drawing/2017/decorative" val="1"/>
              </a:ext>
            </a:extLst>
          </p:cNvPr>
          <p:cNvCxnSpPr/>
          <p:nvPr/>
        </p:nvCxnSpPr>
        <p:spPr bwMode="auto">
          <a:xfrm>
            <a:off x="1680849" y="3940498"/>
            <a:ext cx="6357477" cy="0"/>
          </a:xfrm>
          <a:prstGeom prst="line">
            <a:avLst/>
          </a:prstGeom>
          <a:solidFill>
            <a:schemeClr val="accent1"/>
          </a:solidFill>
          <a:ln w="12700" cap="flat" cmpd="sng" algn="ctr">
            <a:solidFill>
              <a:schemeClr val="bg1">
                <a:lumMod val="75000"/>
              </a:schemeClr>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Oval 20">
            <a:extLst>
              <a:ext uri="{FF2B5EF4-FFF2-40B4-BE49-F238E27FC236}">
                <a16:creationId xmlns:a16="http://schemas.microsoft.com/office/drawing/2014/main" id="{E328093A-AF1F-FF40-9164-AB4F722DDBAC}"/>
              </a:ext>
              <a:ext uri="{C183D7F6-B498-43B3-948B-1728B52AA6E4}">
                <adec:decorative xmlns:adec="http://schemas.microsoft.com/office/drawing/2017/decorative" val="1"/>
              </a:ext>
            </a:extLst>
          </p:cNvPr>
          <p:cNvSpPr/>
          <p:nvPr/>
        </p:nvSpPr>
        <p:spPr>
          <a:xfrm>
            <a:off x="3239881" y="4200192"/>
            <a:ext cx="2412269" cy="61377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MRI</a:t>
            </a:r>
          </a:p>
        </p:txBody>
      </p:sp>
      <p:grpSp>
        <p:nvGrpSpPr>
          <p:cNvPr id="6" name="Group 5">
            <a:extLst>
              <a:ext uri="{FF2B5EF4-FFF2-40B4-BE49-F238E27FC236}">
                <a16:creationId xmlns:a16="http://schemas.microsoft.com/office/drawing/2014/main" id="{85642149-84CB-A24E-B65D-4E4C70D60ED7}"/>
              </a:ext>
              <a:ext uri="{C183D7F6-B498-43B3-948B-1728B52AA6E4}">
                <adec:decorative xmlns:adec="http://schemas.microsoft.com/office/drawing/2017/decorative" val="1"/>
              </a:ext>
            </a:extLst>
          </p:cNvPr>
          <p:cNvGrpSpPr/>
          <p:nvPr/>
        </p:nvGrpSpPr>
        <p:grpSpPr>
          <a:xfrm>
            <a:off x="5550214" y="1423538"/>
            <a:ext cx="1146468" cy="1608728"/>
            <a:chOff x="6917869" y="1269314"/>
            <a:chExt cx="1146468" cy="1608728"/>
          </a:xfrm>
        </p:grpSpPr>
        <p:sp>
          <p:nvSpPr>
            <p:cNvPr id="31" name="Oval 30">
              <a:extLst>
                <a:ext uri="{FF2B5EF4-FFF2-40B4-BE49-F238E27FC236}">
                  <a16:creationId xmlns:a16="http://schemas.microsoft.com/office/drawing/2014/main" id="{8C541947-184A-0E40-8345-F88F1B1C8186}"/>
                </a:ext>
              </a:extLst>
            </p:cNvPr>
            <p:cNvSpPr/>
            <p:nvPr/>
          </p:nvSpPr>
          <p:spPr>
            <a:xfrm>
              <a:off x="6949157" y="1269314"/>
              <a:ext cx="1083892" cy="160872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76C1948-5857-424F-8B72-150F5A08B322}"/>
                </a:ext>
              </a:extLst>
            </p:cNvPr>
            <p:cNvSpPr/>
            <p:nvPr/>
          </p:nvSpPr>
          <p:spPr>
            <a:xfrm>
              <a:off x="6917869" y="1293810"/>
              <a:ext cx="1146468"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Advanced </a:t>
              </a: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Computing </a:t>
              </a: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Systems &amp; </a:t>
              </a: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Services</a:t>
              </a:r>
            </a:p>
          </p:txBody>
        </p:sp>
      </p:grpSp>
      <p:sp>
        <p:nvSpPr>
          <p:cNvPr id="30" name="Oval 29">
            <a:extLst>
              <a:ext uri="{FF2B5EF4-FFF2-40B4-BE49-F238E27FC236}">
                <a16:creationId xmlns:a16="http://schemas.microsoft.com/office/drawing/2014/main" id="{90655443-233F-3640-B198-8E2CBBEA6B8B}"/>
              </a:ext>
              <a:ext uri="{C183D7F6-B498-43B3-948B-1728B52AA6E4}">
                <adec:decorative xmlns:adec="http://schemas.microsoft.com/office/drawing/2017/decorative" val="1"/>
              </a:ext>
            </a:extLst>
          </p:cNvPr>
          <p:cNvSpPr/>
          <p:nvPr/>
        </p:nvSpPr>
        <p:spPr>
          <a:xfrm>
            <a:off x="1761844" y="4710068"/>
            <a:ext cx="1085254" cy="7195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CSSI Elements</a:t>
            </a:r>
          </a:p>
        </p:txBody>
      </p:sp>
      <p:sp>
        <p:nvSpPr>
          <p:cNvPr id="34" name="Oval 33">
            <a:extLst>
              <a:ext uri="{FF2B5EF4-FFF2-40B4-BE49-F238E27FC236}">
                <a16:creationId xmlns:a16="http://schemas.microsoft.com/office/drawing/2014/main" id="{D2CC4CD0-C211-4342-B7A5-C5EBD1A41035}"/>
              </a:ext>
              <a:ext uri="{C183D7F6-B498-43B3-948B-1728B52AA6E4}">
                <adec:decorative xmlns:adec="http://schemas.microsoft.com/office/drawing/2017/decorative" val="1"/>
              </a:ext>
            </a:extLst>
          </p:cNvPr>
          <p:cNvSpPr/>
          <p:nvPr/>
        </p:nvSpPr>
        <p:spPr>
          <a:xfrm>
            <a:off x="4596792" y="3894080"/>
            <a:ext cx="1347177" cy="7195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CSSI Frameworks</a:t>
            </a:r>
          </a:p>
        </p:txBody>
      </p:sp>
      <p:sp>
        <p:nvSpPr>
          <p:cNvPr id="41" name="TextBox 40">
            <a:extLst>
              <a:ext uri="{FF2B5EF4-FFF2-40B4-BE49-F238E27FC236}">
                <a16:creationId xmlns:a16="http://schemas.microsoft.com/office/drawing/2014/main" id="{456EC08D-3B49-484D-B199-FA03B33A1628}"/>
              </a:ext>
            </a:extLst>
          </p:cNvPr>
          <p:cNvSpPr txBox="1"/>
          <p:nvPr/>
        </p:nvSpPr>
        <p:spPr>
          <a:xfrm>
            <a:off x="8419902" y="952580"/>
            <a:ext cx="3521926" cy="2031325"/>
          </a:xfrm>
          <a:prstGeom prst="rect">
            <a:avLst/>
          </a:prstGeom>
          <a:solidFill>
            <a:schemeClr val="bg1">
              <a:lumMod val="85000"/>
            </a:schemeClr>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Mid-Scale Research Infrastructure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Solicitation 21-537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$20M-100M per award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Mid-Scale Research Infrastructure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Solicitation 22-637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$4-20M per award</a:t>
            </a:r>
          </a:p>
        </p:txBody>
      </p:sp>
      <p:sp>
        <p:nvSpPr>
          <p:cNvPr id="35" name="TextBox 34">
            <a:extLst>
              <a:ext uri="{FF2B5EF4-FFF2-40B4-BE49-F238E27FC236}">
                <a16:creationId xmlns:a16="http://schemas.microsoft.com/office/drawing/2014/main" id="{C08038D7-01FD-F640-AD34-A29D8F6C6B12}"/>
              </a:ext>
            </a:extLst>
          </p:cNvPr>
          <p:cNvSpPr txBox="1"/>
          <p:nvPr/>
        </p:nvSpPr>
        <p:spPr>
          <a:xfrm>
            <a:off x="8432495" y="3124851"/>
            <a:ext cx="3502278" cy="3539430"/>
          </a:xfrm>
          <a:prstGeom prst="rect">
            <a:avLst/>
          </a:prstGeom>
          <a:solidFill>
            <a:schemeClr val="accent6">
              <a:lumMod val="60000"/>
              <a:lumOff val="40000"/>
            </a:schemeClr>
          </a:solidFill>
          <a:ln w="28575">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Above all: Infrastructure is not just hardware!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Think broadly about Infrastructure to include software, data and people!</a:t>
            </a:r>
          </a:p>
        </p:txBody>
      </p:sp>
      <p:sp>
        <p:nvSpPr>
          <p:cNvPr id="37" name="Oval 36">
            <a:extLst>
              <a:ext uri="{FF2B5EF4-FFF2-40B4-BE49-F238E27FC236}">
                <a16:creationId xmlns:a16="http://schemas.microsoft.com/office/drawing/2014/main" id="{76910A39-EA30-5B4E-A711-4F80D6ED8E95}"/>
              </a:ext>
              <a:ext uri="{C183D7F6-B498-43B3-948B-1728B52AA6E4}">
                <adec:decorative xmlns:adec="http://schemas.microsoft.com/office/drawing/2017/decorative" val="1"/>
              </a:ext>
            </a:extLst>
          </p:cNvPr>
          <p:cNvSpPr/>
          <p:nvPr/>
        </p:nvSpPr>
        <p:spPr>
          <a:xfrm>
            <a:off x="4104259" y="4603899"/>
            <a:ext cx="827978" cy="5081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CC*</a:t>
            </a:r>
          </a:p>
        </p:txBody>
      </p:sp>
      <p:cxnSp>
        <p:nvCxnSpPr>
          <p:cNvPr id="39" name="Straight Connector 38">
            <a:extLst>
              <a:ext uri="{FF2B5EF4-FFF2-40B4-BE49-F238E27FC236}">
                <a16:creationId xmlns:a16="http://schemas.microsoft.com/office/drawing/2014/main" id="{9B1EEDEC-8DED-8343-BDC0-67B31F443C64}"/>
              </a:ext>
              <a:ext uri="{C183D7F6-B498-43B3-948B-1728B52AA6E4}">
                <adec:decorative xmlns:adec="http://schemas.microsoft.com/office/drawing/2017/decorative" val="1"/>
              </a:ext>
            </a:extLst>
          </p:cNvPr>
          <p:cNvCxnSpPr>
            <a:cxnSpLocks/>
            <a:stCxn id="28" idx="7"/>
          </p:cNvCxnSpPr>
          <p:nvPr/>
        </p:nvCxnSpPr>
        <p:spPr>
          <a:xfrm>
            <a:off x="7923697" y="1248087"/>
            <a:ext cx="561005" cy="2725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348CFFA-6F7D-3A41-B75A-818C616D2BF6}"/>
              </a:ext>
              <a:ext uri="{C183D7F6-B498-43B3-948B-1728B52AA6E4}">
                <adec:decorative xmlns:adec="http://schemas.microsoft.com/office/drawing/2017/decorative" val="1"/>
              </a:ext>
            </a:extLst>
          </p:cNvPr>
          <p:cNvCxnSpPr>
            <a:cxnSpLocks/>
            <a:stCxn id="24" idx="5"/>
          </p:cNvCxnSpPr>
          <p:nvPr/>
        </p:nvCxnSpPr>
        <p:spPr>
          <a:xfrm flipV="1">
            <a:off x="7922447" y="2961966"/>
            <a:ext cx="497455" cy="860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965914B8-E2EE-D90C-CA1B-F040BD509B97}"/>
              </a:ext>
            </a:extLst>
          </p:cNvPr>
          <p:cNvSpPr>
            <a:spLocks noGrp="1"/>
          </p:cNvSpPr>
          <p:nvPr>
            <p:ph type="sldNum" sz="quarter" idx="12"/>
          </p:nvPr>
        </p:nvSpPr>
        <p:spPr/>
        <p:txBody>
          <a:bodyPr/>
          <a:lstStyle/>
          <a:p>
            <a:fld id="{4710E8EA-57F6-764C-8914-AEEABF058192}" type="slidenum">
              <a:rPr lang="en-US" smtClean="0"/>
              <a:pPr/>
              <a:t>4</a:t>
            </a:fld>
            <a:endParaRPr lang="en-US"/>
          </a:p>
        </p:txBody>
      </p:sp>
    </p:spTree>
    <p:extLst>
      <p:ext uri="{BB962C8B-B14F-4D97-AF65-F5344CB8AC3E}">
        <p14:creationId xmlns:p14="http://schemas.microsoft.com/office/powerpoint/2010/main" val="104076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0"/>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526824"/>
            <a:ext cx="8390468" cy="3323987"/>
          </a:xfrm>
          <a:prstGeom prst="rect">
            <a:avLst/>
          </a:prstGeom>
          <a:noFill/>
        </p:spPr>
        <p:txBody>
          <a:bodyPr wrap="square" rtlCol="0">
            <a:spAutoFit/>
          </a:bodyPr>
          <a:lstStyle/>
          <a:p>
            <a:pPr lvl="0"/>
            <a:r>
              <a:rPr lang="en-US" sz="2200" b="1" dirty="0"/>
              <a:t>Q: </a:t>
            </a:r>
            <a:r>
              <a:rPr lang="en-US" sz="2200" dirty="0"/>
              <a:t>Our project will require ongoing Operations and Maintenance (O&amp;M) support from NSF. How do we ensure that support is available? </a:t>
            </a:r>
          </a:p>
          <a:p>
            <a:endParaRPr lang="en-US" sz="1000" dirty="0"/>
          </a:p>
          <a:p>
            <a:r>
              <a:rPr lang="en-US" sz="2200" b="1" dirty="0"/>
              <a:t>A: </a:t>
            </a:r>
            <a:r>
              <a:rPr lang="en-US" sz="2200" i="1" dirty="0"/>
              <a:t>After Mid-scale RI-1 infrastructure is implemented, NSF has an expectation that ongoing O&amp;M support will be available so that the infrastructure will lead to advance in science and engineering research. The source of the O&amp;M support may or may not be provided by NSF, depending on the project, with an outline of anticipated plans in the preliminary proposal and a more detailed O&amp;M plan in the full proposal.</a:t>
            </a:r>
            <a:endParaRPr lang="en-US" sz="2200" b="1" dirty="0"/>
          </a:p>
          <a:p>
            <a:endParaRPr lang="en-US" sz="2400" dirty="0"/>
          </a:p>
        </p:txBody>
      </p:sp>
      <p:sp>
        <p:nvSpPr>
          <p:cNvPr id="2" name="Slide Number Placeholder 1">
            <a:extLst>
              <a:ext uri="{FF2B5EF4-FFF2-40B4-BE49-F238E27FC236}">
                <a16:creationId xmlns:a16="http://schemas.microsoft.com/office/drawing/2014/main" id="{D7C54C09-6105-A413-FC6F-4D2D5F7AE295}"/>
              </a:ext>
            </a:extLst>
          </p:cNvPr>
          <p:cNvSpPr>
            <a:spLocks noGrp="1"/>
          </p:cNvSpPr>
          <p:nvPr>
            <p:ph type="sldNum" sz="quarter" idx="12"/>
          </p:nvPr>
        </p:nvSpPr>
        <p:spPr/>
        <p:txBody>
          <a:bodyPr/>
          <a:lstStyle/>
          <a:p>
            <a:fld id="{4710E8EA-57F6-764C-8914-AEEABF058192}" type="slidenum">
              <a:rPr lang="en-US" smtClean="0"/>
              <a:pPr/>
              <a:t>40</a:t>
            </a:fld>
            <a:endParaRPr lang="en-US"/>
          </a:p>
        </p:txBody>
      </p:sp>
    </p:spTree>
    <p:extLst>
      <p:ext uri="{BB962C8B-B14F-4D97-AF65-F5344CB8AC3E}">
        <p14:creationId xmlns:p14="http://schemas.microsoft.com/office/powerpoint/2010/main" val="22779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0"/>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00766" y="1506215"/>
            <a:ext cx="8390468" cy="5324535"/>
          </a:xfrm>
          <a:prstGeom prst="rect">
            <a:avLst/>
          </a:prstGeom>
          <a:noFill/>
        </p:spPr>
        <p:txBody>
          <a:bodyPr wrap="square" rtlCol="0">
            <a:spAutoFit/>
          </a:bodyPr>
          <a:lstStyle/>
          <a:p>
            <a:r>
              <a:rPr lang="en-US" sz="2200" b="1" dirty="0"/>
              <a:t>Q: </a:t>
            </a:r>
            <a:r>
              <a:rPr lang="en-US" sz="2200" dirty="0"/>
              <a:t>The solicitation stipulates that the funds provided through it should be used for design and implementation (including commissioning), but not for operation and maintenance (O&amp;M).  Would this cover things such as:</a:t>
            </a:r>
          </a:p>
          <a:p>
            <a:pPr marL="457200" indent="-457200">
              <a:buFont typeface="+mj-lt"/>
              <a:buAutoNum type="alphaUcPeriod"/>
            </a:pPr>
            <a:r>
              <a:rPr lang="en-US" sz="2200" dirty="0"/>
              <a:t>Hardware purchase and initial hosting during implementation/commissioning phase (</a:t>
            </a:r>
            <a:r>
              <a:rPr lang="en-US" sz="2200" i="1" dirty="0"/>
              <a:t>YES</a:t>
            </a:r>
            <a:r>
              <a:rPr lang="en-US" sz="2200" dirty="0"/>
              <a:t>)</a:t>
            </a:r>
          </a:p>
          <a:p>
            <a:pPr marL="457200" indent="-457200">
              <a:buFont typeface="+mj-lt"/>
              <a:buAutoNum type="alphaUcPeriod"/>
            </a:pPr>
            <a:r>
              <a:rPr lang="en-US" sz="2200" dirty="0"/>
              <a:t>Software development and testing (</a:t>
            </a:r>
            <a:r>
              <a:rPr lang="en-US" sz="2200" i="1" dirty="0"/>
              <a:t>YES</a:t>
            </a:r>
            <a:r>
              <a:rPr lang="en-US" sz="2200" dirty="0"/>
              <a:t>)</a:t>
            </a:r>
          </a:p>
          <a:p>
            <a:pPr marL="457200" indent="-457200">
              <a:buFont typeface="+mj-lt"/>
              <a:buAutoNum type="alphaUcPeriod"/>
            </a:pPr>
            <a:r>
              <a:rPr lang="en-US" sz="2200" dirty="0"/>
              <a:t>Operating and maintaining the testbed during implementation and commissioning (</a:t>
            </a:r>
            <a:r>
              <a:rPr lang="en-US" sz="2200" i="1" dirty="0"/>
              <a:t>YES</a:t>
            </a:r>
            <a:r>
              <a:rPr lang="en-US" sz="2200" dirty="0"/>
              <a:t>)</a:t>
            </a:r>
          </a:p>
          <a:p>
            <a:pPr marL="457200" indent="-457200">
              <a:buFont typeface="+mj-lt"/>
              <a:buAutoNum type="alphaUcPeriod"/>
            </a:pPr>
            <a:r>
              <a:rPr lang="en-US" sz="2200" dirty="0"/>
              <a:t>Initial outreach activities to publicize the testbed and educate experimenter community (</a:t>
            </a:r>
            <a:r>
              <a:rPr lang="en-US" sz="2200" i="1" dirty="0"/>
              <a:t>YES</a:t>
            </a:r>
            <a:r>
              <a:rPr lang="en-US" sz="2200" dirty="0"/>
              <a:t>)</a:t>
            </a:r>
          </a:p>
          <a:p>
            <a:pPr marL="457200" indent="-457200">
              <a:buFont typeface="+mj-lt"/>
              <a:buAutoNum type="alphaUcPeriod"/>
            </a:pPr>
            <a:r>
              <a:rPr lang="en-US" sz="2200" dirty="0"/>
              <a:t>Support for early user access to e.g., build repeatable artifacts for experimenting with their selected systems (appliances that can be stood up by other users to experiment) (</a:t>
            </a:r>
            <a:r>
              <a:rPr lang="en-US" sz="2200" i="1" dirty="0"/>
              <a:t>Within reason</a:t>
            </a:r>
            <a:r>
              <a:rPr lang="en-US" sz="2200" dirty="0"/>
              <a:t>)</a:t>
            </a:r>
          </a:p>
          <a:p>
            <a:endParaRPr lang="en-US" sz="2200" b="1" dirty="0"/>
          </a:p>
        </p:txBody>
      </p:sp>
      <p:sp>
        <p:nvSpPr>
          <p:cNvPr id="2" name="Slide Number Placeholder 1">
            <a:extLst>
              <a:ext uri="{FF2B5EF4-FFF2-40B4-BE49-F238E27FC236}">
                <a16:creationId xmlns:a16="http://schemas.microsoft.com/office/drawing/2014/main" id="{08E28866-7BA5-7541-AD53-FB831FAC68D6}"/>
              </a:ext>
            </a:extLst>
          </p:cNvPr>
          <p:cNvSpPr>
            <a:spLocks noGrp="1"/>
          </p:cNvSpPr>
          <p:nvPr>
            <p:ph type="sldNum" sz="quarter" idx="12"/>
          </p:nvPr>
        </p:nvSpPr>
        <p:spPr/>
        <p:txBody>
          <a:bodyPr/>
          <a:lstStyle/>
          <a:p>
            <a:fld id="{4710E8EA-57F6-764C-8914-AEEABF058192}" type="slidenum">
              <a:rPr lang="en-US" smtClean="0"/>
              <a:pPr/>
              <a:t>41</a:t>
            </a:fld>
            <a:endParaRPr lang="en-US"/>
          </a:p>
        </p:txBody>
      </p:sp>
    </p:spTree>
    <p:extLst>
      <p:ext uri="{BB962C8B-B14F-4D97-AF65-F5344CB8AC3E}">
        <p14:creationId xmlns:p14="http://schemas.microsoft.com/office/powerpoint/2010/main" val="375891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0"/>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526824"/>
            <a:ext cx="8390468" cy="3323987"/>
          </a:xfrm>
          <a:prstGeom prst="rect">
            <a:avLst/>
          </a:prstGeom>
          <a:noFill/>
        </p:spPr>
        <p:txBody>
          <a:bodyPr wrap="square" rtlCol="0">
            <a:spAutoFit/>
          </a:bodyPr>
          <a:lstStyle/>
          <a:p>
            <a:r>
              <a:rPr lang="en-US" sz="2200" b="1" dirty="0"/>
              <a:t>Q: </a:t>
            </a:r>
            <a:r>
              <a:rPr lang="en-US" sz="2200" dirty="0"/>
              <a:t>What type of “brick and mortar” construction will the Mid-scale RI-1 program support?  </a:t>
            </a:r>
            <a:endParaRPr lang="en-US" sz="2200" b="1" dirty="0"/>
          </a:p>
          <a:p>
            <a:endParaRPr lang="en-US" sz="1000" dirty="0"/>
          </a:p>
          <a:p>
            <a:r>
              <a:rPr lang="en-US" sz="2200" b="1" dirty="0"/>
              <a:t>A: </a:t>
            </a:r>
            <a:r>
              <a:rPr lang="en-US" sz="2200" i="1" dirty="0"/>
              <a:t>The program will </a:t>
            </a:r>
            <a:r>
              <a:rPr lang="en-US" sz="2200" i="1" u="sng" dirty="0"/>
              <a:t>not</a:t>
            </a:r>
            <a:r>
              <a:rPr lang="en-US" sz="2200" i="1" dirty="0"/>
              <a:t> support the construction of new buildings from the ground up.  </a:t>
            </a:r>
            <a:r>
              <a:rPr lang="en-US" sz="2200" i="1" u="sng" dirty="0"/>
              <a:t>Exceptions are </a:t>
            </a:r>
            <a:r>
              <a:rPr lang="en-US" sz="2200" i="1" dirty="0"/>
              <a:t>when the actual outer shell is integral to the scientific functioning of the infrastructure.  The program will support the renovation and repurposing of existing space as necessary as part of the infrastructure investment.</a:t>
            </a:r>
          </a:p>
          <a:p>
            <a:endParaRPr lang="en-US" sz="2200" b="1" dirty="0"/>
          </a:p>
          <a:p>
            <a:endParaRPr lang="en-US" sz="2400" dirty="0"/>
          </a:p>
        </p:txBody>
      </p:sp>
      <p:sp>
        <p:nvSpPr>
          <p:cNvPr id="2" name="Slide Number Placeholder 1">
            <a:extLst>
              <a:ext uri="{FF2B5EF4-FFF2-40B4-BE49-F238E27FC236}">
                <a16:creationId xmlns:a16="http://schemas.microsoft.com/office/drawing/2014/main" id="{EBD95083-C980-632C-560C-35E23D81D1EB}"/>
              </a:ext>
            </a:extLst>
          </p:cNvPr>
          <p:cNvSpPr>
            <a:spLocks noGrp="1"/>
          </p:cNvSpPr>
          <p:nvPr>
            <p:ph type="sldNum" sz="quarter" idx="12"/>
          </p:nvPr>
        </p:nvSpPr>
        <p:spPr/>
        <p:txBody>
          <a:bodyPr/>
          <a:lstStyle/>
          <a:p>
            <a:fld id="{4710E8EA-57F6-764C-8914-AEEABF058192}" type="slidenum">
              <a:rPr lang="en-US" smtClean="0"/>
              <a:pPr/>
              <a:t>42</a:t>
            </a:fld>
            <a:endParaRPr lang="en-US"/>
          </a:p>
        </p:txBody>
      </p:sp>
    </p:spTree>
    <p:extLst>
      <p:ext uri="{BB962C8B-B14F-4D97-AF65-F5344CB8AC3E}">
        <p14:creationId xmlns:p14="http://schemas.microsoft.com/office/powerpoint/2010/main" val="9006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0"/>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526824"/>
            <a:ext cx="8390468" cy="3170099"/>
          </a:xfrm>
          <a:prstGeom prst="rect">
            <a:avLst/>
          </a:prstGeom>
          <a:noFill/>
        </p:spPr>
        <p:txBody>
          <a:bodyPr wrap="square" rtlCol="0">
            <a:spAutoFit/>
          </a:bodyPr>
          <a:lstStyle/>
          <a:p>
            <a:r>
              <a:rPr lang="en-US" sz="2200" b="1" dirty="0"/>
              <a:t>Q: </a:t>
            </a:r>
            <a:r>
              <a:rPr lang="en-US" sz="2200" dirty="0"/>
              <a:t>What happens if NSF does not want to support operations, just based on the pre-proposal? Should my team try to get buy-in from NSF even at the pre-proposal stage?</a:t>
            </a:r>
          </a:p>
          <a:p>
            <a:endParaRPr lang="en-US" sz="2200" dirty="0"/>
          </a:p>
          <a:p>
            <a:r>
              <a:rPr lang="en-US" sz="2200" b="1" dirty="0"/>
              <a:t>A: </a:t>
            </a:r>
            <a:r>
              <a:rPr lang="en-US" sz="2200" i="1" dirty="0"/>
              <a:t>It is highly advisable to contact the relevant NSF program officer when considering the submission of a pre-proposal.  Those discussions should include consideration of other NSF program support for O&amp;M.  The proposal could provide several O&amp;M support scenarios.</a:t>
            </a:r>
          </a:p>
          <a:p>
            <a:endParaRPr lang="en-US" sz="2400" dirty="0"/>
          </a:p>
        </p:txBody>
      </p:sp>
      <p:sp>
        <p:nvSpPr>
          <p:cNvPr id="2" name="Slide Number Placeholder 1">
            <a:extLst>
              <a:ext uri="{FF2B5EF4-FFF2-40B4-BE49-F238E27FC236}">
                <a16:creationId xmlns:a16="http://schemas.microsoft.com/office/drawing/2014/main" id="{A3AD74DB-9351-6CCC-1720-B507C98C4FCB}"/>
              </a:ext>
            </a:extLst>
          </p:cNvPr>
          <p:cNvSpPr>
            <a:spLocks noGrp="1"/>
          </p:cNvSpPr>
          <p:nvPr>
            <p:ph type="sldNum" sz="quarter" idx="12"/>
          </p:nvPr>
        </p:nvSpPr>
        <p:spPr/>
        <p:txBody>
          <a:bodyPr/>
          <a:lstStyle/>
          <a:p>
            <a:fld id="{4710E8EA-57F6-764C-8914-AEEABF058192}" type="slidenum">
              <a:rPr lang="en-US" smtClean="0"/>
              <a:pPr/>
              <a:t>43</a:t>
            </a:fld>
            <a:endParaRPr lang="en-US"/>
          </a:p>
        </p:txBody>
      </p:sp>
    </p:spTree>
    <p:extLst>
      <p:ext uri="{BB962C8B-B14F-4D97-AF65-F5344CB8AC3E}">
        <p14:creationId xmlns:p14="http://schemas.microsoft.com/office/powerpoint/2010/main" val="285510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0"/>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526824"/>
            <a:ext cx="8390468" cy="5109091"/>
          </a:xfrm>
          <a:prstGeom prst="rect">
            <a:avLst/>
          </a:prstGeom>
          <a:noFill/>
        </p:spPr>
        <p:txBody>
          <a:bodyPr wrap="square" rtlCol="0">
            <a:spAutoFit/>
          </a:bodyPr>
          <a:lstStyle/>
          <a:p>
            <a:r>
              <a:rPr lang="en-US" sz="2200" b="1" dirty="0"/>
              <a:t>Q: </a:t>
            </a:r>
            <a:r>
              <a:rPr lang="en-US" sz="2200" dirty="0"/>
              <a:t>What is your estimated number of awards?</a:t>
            </a:r>
            <a:r>
              <a:rPr lang="en-US" sz="2200" b="1" dirty="0"/>
              <a:t> </a:t>
            </a:r>
          </a:p>
          <a:p>
            <a:endParaRPr lang="en-US" sz="1000" dirty="0"/>
          </a:p>
          <a:p>
            <a:r>
              <a:rPr lang="en-US" sz="2200" b="1" dirty="0"/>
              <a:t>A: </a:t>
            </a:r>
            <a:r>
              <a:rPr lang="en-US" sz="2200" b="1" i="1" dirty="0"/>
              <a:t>5</a:t>
            </a:r>
            <a:r>
              <a:rPr lang="en-US" sz="2200" i="1" dirty="0"/>
              <a:t> to 10</a:t>
            </a:r>
          </a:p>
          <a:p>
            <a:endParaRPr lang="en-US" sz="2200" b="1" dirty="0"/>
          </a:p>
          <a:p>
            <a:r>
              <a:rPr lang="en-US" sz="2400" b="1" dirty="0"/>
              <a:t>Q: </a:t>
            </a:r>
            <a:r>
              <a:rPr lang="en-US" sz="2400" dirty="0"/>
              <a:t>Can I submit to both Mid-scale RI-1 and Mid-scale RI-2?</a:t>
            </a:r>
          </a:p>
          <a:p>
            <a:endParaRPr lang="en-US" sz="1000" dirty="0"/>
          </a:p>
          <a:p>
            <a:r>
              <a:rPr lang="en-US" sz="2400" b="1" dirty="0"/>
              <a:t>A: </a:t>
            </a:r>
            <a:r>
              <a:rPr lang="en-US" sz="2400" i="1" dirty="0"/>
              <a:t>A PI may submit a preliminary proposal to each of Mid-scale RI-1 and Mid-scale RI-2 only if the proposals are for two substantially different projects.  You should decide to submit to either Mid-scale RI-1 or Mid-scale RI-2 based on the budget, scope, and readiness of your project.  </a:t>
            </a:r>
          </a:p>
          <a:p>
            <a:r>
              <a:rPr lang="en-US" sz="2400" i="1" dirty="0"/>
              <a:t>The review process is different for the two programs so proposals will not be moved from one program to the other.</a:t>
            </a:r>
          </a:p>
          <a:p>
            <a:endParaRPr lang="en-US" sz="2400" b="1" dirty="0"/>
          </a:p>
          <a:p>
            <a:endParaRPr lang="en-US" sz="2400" dirty="0"/>
          </a:p>
        </p:txBody>
      </p:sp>
      <p:sp>
        <p:nvSpPr>
          <p:cNvPr id="2" name="Slide Number Placeholder 1">
            <a:extLst>
              <a:ext uri="{FF2B5EF4-FFF2-40B4-BE49-F238E27FC236}">
                <a16:creationId xmlns:a16="http://schemas.microsoft.com/office/drawing/2014/main" id="{63590972-9D50-2AE8-9D5A-9DC52D96ED76}"/>
              </a:ext>
            </a:extLst>
          </p:cNvPr>
          <p:cNvSpPr>
            <a:spLocks noGrp="1"/>
          </p:cNvSpPr>
          <p:nvPr>
            <p:ph type="sldNum" sz="quarter" idx="12"/>
          </p:nvPr>
        </p:nvSpPr>
        <p:spPr/>
        <p:txBody>
          <a:bodyPr/>
          <a:lstStyle/>
          <a:p>
            <a:fld id="{4710E8EA-57F6-764C-8914-AEEABF058192}" type="slidenum">
              <a:rPr lang="en-US" smtClean="0"/>
              <a:pPr/>
              <a:t>44</a:t>
            </a:fld>
            <a:endParaRPr lang="en-US"/>
          </a:p>
        </p:txBody>
      </p:sp>
    </p:spTree>
    <p:extLst>
      <p:ext uri="{BB962C8B-B14F-4D97-AF65-F5344CB8AC3E}">
        <p14:creationId xmlns:p14="http://schemas.microsoft.com/office/powerpoint/2010/main" val="243635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0"/>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83365" y="1526823"/>
            <a:ext cx="8390468" cy="4308872"/>
          </a:xfrm>
          <a:prstGeom prst="rect">
            <a:avLst/>
          </a:prstGeom>
          <a:noFill/>
        </p:spPr>
        <p:txBody>
          <a:bodyPr wrap="square" rtlCol="0">
            <a:spAutoFit/>
          </a:bodyPr>
          <a:lstStyle/>
          <a:p>
            <a:r>
              <a:rPr lang="en-US" sz="2200" b="1" dirty="0"/>
              <a:t>Q: </a:t>
            </a:r>
            <a:r>
              <a:rPr lang="en-US" sz="2200" dirty="0"/>
              <a:t>Do the scope, budget, and senior personnel in the preliminary proposal and full proposal have to be the same?</a:t>
            </a:r>
          </a:p>
          <a:p>
            <a:endParaRPr lang="en-US" sz="1000" dirty="0"/>
          </a:p>
          <a:p>
            <a:r>
              <a:rPr lang="en-US" sz="2200" b="1" dirty="0"/>
              <a:t>A: </a:t>
            </a:r>
            <a:r>
              <a:rPr lang="en-US" sz="2200" i="1" dirty="0"/>
              <a:t>The scope should be the same, with reasonable changes made as planning evolves from the preliminary proposal stage to the full proposal stage.  The preliminary budget is an estimate and changes may be made when developing the budget for the full proposal. Please provide a basis of estimate in the full proposal. Any changes to the budget that occur between the preliminary and full proposals should remain within the scope of the original solicitation. The full proposal may have more senior personnel than the preliminary proposal.  Please communicate this change to the cognizant PO via email to aid in managing potential conflicts of interest.</a:t>
            </a:r>
            <a:endParaRPr lang="en-US" sz="2200" b="1" i="1" dirty="0"/>
          </a:p>
        </p:txBody>
      </p:sp>
      <p:sp>
        <p:nvSpPr>
          <p:cNvPr id="2" name="Slide Number Placeholder 1">
            <a:extLst>
              <a:ext uri="{FF2B5EF4-FFF2-40B4-BE49-F238E27FC236}">
                <a16:creationId xmlns:a16="http://schemas.microsoft.com/office/drawing/2014/main" id="{FCF5F0B9-EFC5-6CE7-F04B-07953CE77D40}"/>
              </a:ext>
            </a:extLst>
          </p:cNvPr>
          <p:cNvSpPr>
            <a:spLocks noGrp="1"/>
          </p:cNvSpPr>
          <p:nvPr>
            <p:ph type="sldNum" sz="quarter" idx="12"/>
          </p:nvPr>
        </p:nvSpPr>
        <p:spPr/>
        <p:txBody>
          <a:bodyPr/>
          <a:lstStyle/>
          <a:p>
            <a:fld id="{4710E8EA-57F6-764C-8914-AEEABF058192}" type="slidenum">
              <a:rPr lang="en-US" smtClean="0"/>
              <a:pPr/>
              <a:t>45</a:t>
            </a:fld>
            <a:endParaRPr lang="en-US"/>
          </a:p>
        </p:txBody>
      </p:sp>
    </p:spTree>
    <p:extLst>
      <p:ext uri="{BB962C8B-B14F-4D97-AF65-F5344CB8AC3E}">
        <p14:creationId xmlns:p14="http://schemas.microsoft.com/office/powerpoint/2010/main" val="31586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0"/>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526823"/>
            <a:ext cx="8390468" cy="5016758"/>
          </a:xfrm>
          <a:prstGeom prst="rect">
            <a:avLst/>
          </a:prstGeom>
          <a:noFill/>
        </p:spPr>
        <p:txBody>
          <a:bodyPr wrap="square" rtlCol="0">
            <a:spAutoFit/>
          </a:bodyPr>
          <a:lstStyle/>
          <a:p>
            <a:r>
              <a:rPr lang="en-US" sz="2200" b="1" dirty="0"/>
              <a:t>Q: </a:t>
            </a:r>
            <a:r>
              <a:rPr lang="en-US" sz="2200" dirty="0"/>
              <a:t>Will a Mid-Scale RI submission count towards policies that some Directorates have that limit the number of proposal submissions an individual PI may submit annually?</a:t>
            </a:r>
          </a:p>
          <a:p>
            <a:endParaRPr lang="en-US" sz="1000" dirty="0"/>
          </a:p>
          <a:p>
            <a:r>
              <a:rPr lang="en-US" sz="2200" b="1" dirty="0"/>
              <a:t>A: </a:t>
            </a:r>
            <a:r>
              <a:rPr lang="en-US" sz="2200" i="1" dirty="0"/>
              <a:t>No. Submitting a proposal for conducting your research is a different activity than submitting for a Mid-scale RI project. </a:t>
            </a:r>
            <a:endParaRPr lang="en-US" sz="2200" b="1" i="1" dirty="0"/>
          </a:p>
          <a:p>
            <a:endParaRPr lang="en-US" sz="2200" b="1" dirty="0"/>
          </a:p>
          <a:p>
            <a:endParaRPr lang="en-US" sz="2400" b="1" dirty="0"/>
          </a:p>
          <a:p>
            <a:r>
              <a:rPr lang="en-US" sz="2400" b="1" dirty="0"/>
              <a:t>Q: </a:t>
            </a:r>
            <a:r>
              <a:rPr lang="en-US" sz="2400" dirty="0"/>
              <a:t>Will these solicitations be offered again?</a:t>
            </a:r>
          </a:p>
          <a:p>
            <a:endParaRPr lang="en-US" sz="1000" dirty="0"/>
          </a:p>
          <a:p>
            <a:r>
              <a:rPr lang="en-US" sz="2400" b="1" dirty="0"/>
              <a:t>A: </a:t>
            </a:r>
            <a:r>
              <a:rPr lang="en-US" sz="2400" i="1" dirty="0"/>
              <a:t>NSF expects to issue solicitations for both Mid-scale RI programs every two years; however, this is pending future availability of funds. </a:t>
            </a:r>
          </a:p>
          <a:p>
            <a:endParaRPr lang="en-US" sz="2400" b="1" dirty="0"/>
          </a:p>
          <a:p>
            <a:endParaRPr lang="en-US" sz="2400" dirty="0"/>
          </a:p>
        </p:txBody>
      </p:sp>
      <p:sp>
        <p:nvSpPr>
          <p:cNvPr id="2" name="Slide Number Placeholder 1">
            <a:extLst>
              <a:ext uri="{FF2B5EF4-FFF2-40B4-BE49-F238E27FC236}">
                <a16:creationId xmlns:a16="http://schemas.microsoft.com/office/drawing/2014/main" id="{51B46B24-3FD4-B38A-1A61-92673257759A}"/>
              </a:ext>
            </a:extLst>
          </p:cNvPr>
          <p:cNvSpPr>
            <a:spLocks noGrp="1"/>
          </p:cNvSpPr>
          <p:nvPr>
            <p:ph type="sldNum" sz="quarter" idx="12"/>
          </p:nvPr>
        </p:nvSpPr>
        <p:spPr/>
        <p:txBody>
          <a:bodyPr/>
          <a:lstStyle/>
          <a:p>
            <a:fld id="{4710E8EA-57F6-764C-8914-AEEABF058192}" type="slidenum">
              <a:rPr lang="en-US" smtClean="0"/>
              <a:pPr/>
              <a:t>46</a:t>
            </a:fld>
            <a:endParaRPr lang="en-US"/>
          </a:p>
        </p:txBody>
      </p:sp>
    </p:spTree>
    <p:extLst>
      <p:ext uri="{BB962C8B-B14F-4D97-AF65-F5344CB8AC3E}">
        <p14:creationId xmlns:p14="http://schemas.microsoft.com/office/powerpoint/2010/main" val="8048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0"/>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526823"/>
            <a:ext cx="8390468" cy="4985980"/>
          </a:xfrm>
          <a:prstGeom prst="rect">
            <a:avLst/>
          </a:prstGeom>
          <a:noFill/>
        </p:spPr>
        <p:txBody>
          <a:bodyPr wrap="square" rtlCol="0">
            <a:spAutoFit/>
          </a:bodyPr>
          <a:lstStyle/>
          <a:p>
            <a:r>
              <a:rPr lang="en-US" sz="2200" b="1" dirty="0"/>
              <a:t>Q: </a:t>
            </a:r>
            <a:r>
              <a:rPr lang="en-US" sz="2200" dirty="0"/>
              <a:t>What type of student training is expected during a design or implementation project?</a:t>
            </a:r>
          </a:p>
          <a:p>
            <a:r>
              <a:rPr lang="en-US" sz="1000" dirty="0"/>
              <a:t> </a:t>
            </a:r>
          </a:p>
          <a:p>
            <a:r>
              <a:rPr lang="en-US" sz="2200" b="1" dirty="0"/>
              <a:t>A: </a:t>
            </a:r>
            <a:r>
              <a:rPr lang="en-US" sz="2200" i="1" dirty="0"/>
              <a:t>The Mid-scale RI Programs will support training students to design, assemble, test, and commission Mid-scale RI projects as appropriate. The Programs will not support training students on how to utilize that infrastructure for research purposes.</a:t>
            </a:r>
          </a:p>
          <a:p>
            <a:endParaRPr lang="en-US" sz="2200" b="1" dirty="0"/>
          </a:p>
          <a:p>
            <a:endParaRPr lang="en-US" sz="2400" b="1" dirty="0"/>
          </a:p>
          <a:p>
            <a:r>
              <a:rPr lang="en-US" sz="2400" b="1" dirty="0"/>
              <a:t>Q: </a:t>
            </a:r>
            <a:r>
              <a:rPr lang="en-US" sz="2400" dirty="0"/>
              <a:t>Can the proposal request support to fund workshops to train researchers and students to use the infrastructure?</a:t>
            </a:r>
          </a:p>
          <a:p>
            <a:endParaRPr lang="en-US" sz="1000" dirty="0"/>
          </a:p>
          <a:p>
            <a:r>
              <a:rPr lang="en-US" sz="2400" b="1" dirty="0"/>
              <a:t>A: </a:t>
            </a:r>
            <a:r>
              <a:rPr lang="en-US" sz="2400" i="1" dirty="0"/>
              <a:t>No.  Any training activities should be associated with the design, building, and commissioning of the mid-scale research infrastructure projects.</a:t>
            </a:r>
          </a:p>
        </p:txBody>
      </p:sp>
      <p:sp>
        <p:nvSpPr>
          <p:cNvPr id="2" name="Slide Number Placeholder 1">
            <a:extLst>
              <a:ext uri="{FF2B5EF4-FFF2-40B4-BE49-F238E27FC236}">
                <a16:creationId xmlns:a16="http://schemas.microsoft.com/office/drawing/2014/main" id="{422349A6-8291-2383-EB6C-D6AD4E92FD8C}"/>
              </a:ext>
            </a:extLst>
          </p:cNvPr>
          <p:cNvSpPr>
            <a:spLocks noGrp="1"/>
          </p:cNvSpPr>
          <p:nvPr>
            <p:ph type="sldNum" sz="quarter" idx="12"/>
          </p:nvPr>
        </p:nvSpPr>
        <p:spPr/>
        <p:txBody>
          <a:bodyPr/>
          <a:lstStyle/>
          <a:p>
            <a:fld id="{4710E8EA-57F6-764C-8914-AEEABF058192}" type="slidenum">
              <a:rPr lang="en-US" smtClean="0"/>
              <a:pPr/>
              <a:t>47</a:t>
            </a:fld>
            <a:endParaRPr lang="en-US"/>
          </a:p>
        </p:txBody>
      </p:sp>
    </p:spTree>
    <p:extLst>
      <p:ext uri="{BB962C8B-B14F-4D97-AF65-F5344CB8AC3E}">
        <p14:creationId xmlns:p14="http://schemas.microsoft.com/office/powerpoint/2010/main" val="305962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0"/>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526823"/>
            <a:ext cx="8390468" cy="5640006"/>
          </a:xfrm>
          <a:prstGeom prst="rect">
            <a:avLst/>
          </a:prstGeom>
          <a:noFill/>
        </p:spPr>
        <p:txBody>
          <a:bodyPr wrap="square" rtlCol="0">
            <a:spAutoFit/>
          </a:bodyPr>
          <a:lstStyle/>
          <a:p>
            <a:r>
              <a:rPr lang="en-US" sz="2400" b="1" dirty="0"/>
              <a:t>Q: </a:t>
            </a:r>
            <a:r>
              <a:rPr lang="en-US" sz="2400" dirty="0"/>
              <a:t>Are technicians allowed to set up equipment and get it up and running?</a:t>
            </a:r>
            <a:r>
              <a:rPr lang="en-US" sz="2400" b="1" dirty="0"/>
              <a:t> </a:t>
            </a:r>
          </a:p>
          <a:p>
            <a:endParaRPr lang="en-US" sz="1050" dirty="0"/>
          </a:p>
          <a:p>
            <a:r>
              <a:rPr lang="en-US" sz="2400" b="1" dirty="0"/>
              <a:t>A: </a:t>
            </a:r>
            <a:r>
              <a:rPr lang="en-US" sz="2400" i="1" dirty="0"/>
              <a:t>Mid-scale RI-1 will support commissioning as defined in the MFG (see section 3.4.2.15), but will not provide support for subsequent maintenance and operations of the equipment or personnel support. </a:t>
            </a:r>
            <a:endParaRPr lang="en-US" sz="2800" b="1" i="1" dirty="0"/>
          </a:p>
          <a:p>
            <a:endParaRPr lang="en-US" sz="2400" b="1" dirty="0"/>
          </a:p>
          <a:p>
            <a:r>
              <a:rPr lang="en-US" sz="2400" b="1" dirty="0"/>
              <a:t>Q: </a:t>
            </a:r>
            <a:r>
              <a:rPr lang="en-US" sz="2400" dirty="0"/>
              <a:t>Can a proposal include faculty salary?  Is there a limit?</a:t>
            </a:r>
          </a:p>
          <a:p>
            <a:endParaRPr lang="en-US" sz="1000" dirty="0"/>
          </a:p>
          <a:p>
            <a:r>
              <a:rPr lang="en-US" sz="2400" b="1" dirty="0"/>
              <a:t>A: </a:t>
            </a:r>
            <a:r>
              <a:rPr lang="en-US" sz="2400" i="1" dirty="0"/>
              <a:t>Faculty summer salary necessary to complete the proposed activities may be requested.  Requests for more than two months of summer support must be justified per the PAPPG.</a:t>
            </a:r>
          </a:p>
          <a:p>
            <a:endParaRPr lang="en-US" sz="2400" b="1" dirty="0"/>
          </a:p>
          <a:p>
            <a:endParaRPr lang="en-US" sz="2800" b="1" dirty="0"/>
          </a:p>
          <a:p>
            <a:endParaRPr lang="en-US" sz="2400" dirty="0"/>
          </a:p>
        </p:txBody>
      </p:sp>
      <p:sp>
        <p:nvSpPr>
          <p:cNvPr id="2" name="Slide Number Placeholder 1">
            <a:extLst>
              <a:ext uri="{FF2B5EF4-FFF2-40B4-BE49-F238E27FC236}">
                <a16:creationId xmlns:a16="http://schemas.microsoft.com/office/drawing/2014/main" id="{FF4CF225-2462-7843-D2CA-9D471ADAA8D8}"/>
              </a:ext>
            </a:extLst>
          </p:cNvPr>
          <p:cNvSpPr>
            <a:spLocks noGrp="1"/>
          </p:cNvSpPr>
          <p:nvPr>
            <p:ph type="sldNum" sz="quarter" idx="12"/>
          </p:nvPr>
        </p:nvSpPr>
        <p:spPr/>
        <p:txBody>
          <a:bodyPr/>
          <a:lstStyle/>
          <a:p>
            <a:fld id="{4710E8EA-57F6-764C-8914-AEEABF058192}" type="slidenum">
              <a:rPr lang="en-US" smtClean="0"/>
              <a:pPr/>
              <a:t>48</a:t>
            </a:fld>
            <a:endParaRPr lang="en-US"/>
          </a:p>
        </p:txBody>
      </p:sp>
    </p:spTree>
    <p:extLst>
      <p:ext uri="{BB962C8B-B14F-4D97-AF65-F5344CB8AC3E}">
        <p14:creationId xmlns:p14="http://schemas.microsoft.com/office/powerpoint/2010/main" val="52869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0"/>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526823"/>
            <a:ext cx="8390468" cy="3939540"/>
          </a:xfrm>
          <a:prstGeom prst="rect">
            <a:avLst/>
          </a:prstGeom>
          <a:noFill/>
        </p:spPr>
        <p:txBody>
          <a:bodyPr wrap="square" rtlCol="0">
            <a:spAutoFit/>
          </a:bodyPr>
          <a:lstStyle/>
          <a:p>
            <a:r>
              <a:rPr lang="en-US" sz="2200" b="1" dirty="0"/>
              <a:t>Q: </a:t>
            </a:r>
            <a:r>
              <a:rPr lang="en-US" sz="2200" dirty="0"/>
              <a:t>Can I include ship time in my budget request?</a:t>
            </a:r>
          </a:p>
          <a:p>
            <a:endParaRPr lang="en-US" sz="1000" dirty="0"/>
          </a:p>
          <a:p>
            <a:r>
              <a:rPr lang="en-US" sz="2200" b="1" dirty="0"/>
              <a:t>A: </a:t>
            </a:r>
            <a:r>
              <a:rPr lang="en-US" sz="2200" i="1" dirty="0"/>
              <a:t>It depends.  Ship time associated with deploying or creating a test bed for infrastructure is allowable and should be included. Ship time associated with recovery, research, or operations and maintenance of the infrastructure should not be included.</a:t>
            </a:r>
          </a:p>
          <a:p>
            <a:endParaRPr lang="en-US" sz="2400" b="1" dirty="0"/>
          </a:p>
          <a:p>
            <a:r>
              <a:rPr lang="en-US" sz="2400" b="1" dirty="0"/>
              <a:t>Q: </a:t>
            </a:r>
            <a:r>
              <a:rPr lang="en-US" sz="2400" dirty="0"/>
              <a:t>Can a proposal request support for organisms that serve as a critical piece of the infrastructure development?</a:t>
            </a:r>
          </a:p>
          <a:p>
            <a:endParaRPr lang="en-US" sz="1000" dirty="0"/>
          </a:p>
          <a:p>
            <a:r>
              <a:rPr lang="en-US" sz="2400" b="1" dirty="0"/>
              <a:t>A: </a:t>
            </a:r>
            <a:r>
              <a:rPr lang="en-US" sz="2400" i="1" dirty="0"/>
              <a:t>No.</a:t>
            </a:r>
          </a:p>
          <a:p>
            <a:endParaRPr lang="en-US" sz="2400" dirty="0"/>
          </a:p>
        </p:txBody>
      </p:sp>
      <p:sp>
        <p:nvSpPr>
          <p:cNvPr id="2" name="Slide Number Placeholder 1">
            <a:extLst>
              <a:ext uri="{FF2B5EF4-FFF2-40B4-BE49-F238E27FC236}">
                <a16:creationId xmlns:a16="http://schemas.microsoft.com/office/drawing/2014/main" id="{A74AC790-E168-8145-EC27-D0079CCB3411}"/>
              </a:ext>
            </a:extLst>
          </p:cNvPr>
          <p:cNvSpPr>
            <a:spLocks noGrp="1"/>
          </p:cNvSpPr>
          <p:nvPr>
            <p:ph type="sldNum" sz="quarter" idx="12"/>
          </p:nvPr>
        </p:nvSpPr>
        <p:spPr/>
        <p:txBody>
          <a:bodyPr/>
          <a:lstStyle/>
          <a:p>
            <a:fld id="{4710E8EA-57F6-764C-8914-AEEABF058192}" type="slidenum">
              <a:rPr lang="en-US" smtClean="0"/>
              <a:pPr/>
              <a:t>49</a:t>
            </a:fld>
            <a:endParaRPr lang="en-US"/>
          </a:p>
        </p:txBody>
      </p:sp>
    </p:spTree>
    <p:extLst>
      <p:ext uri="{BB962C8B-B14F-4D97-AF65-F5344CB8AC3E}">
        <p14:creationId xmlns:p14="http://schemas.microsoft.com/office/powerpoint/2010/main" val="235329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934D0B-CD05-2045-8D8E-D1846B6D6322}"/>
              </a:ext>
            </a:extLst>
          </p:cNvPr>
          <p:cNvSpPr>
            <a:spLocks noGrp="1"/>
          </p:cNvSpPr>
          <p:nvPr>
            <p:ph type="title"/>
          </p:nvPr>
        </p:nvSpPr>
        <p:spPr>
          <a:xfrm>
            <a:off x="838200" y="-21483"/>
            <a:ext cx="10515600" cy="1325563"/>
          </a:xfrm>
        </p:spPr>
        <p:txBody>
          <a:bodyPr>
            <a:normAutofit/>
          </a:bodyPr>
          <a:lstStyle/>
          <a:p>
            <a:r>
              <a:rPr lang="en-US" dirty="0"/>
              <a:t>NSF Research Infrastructure (already funded for CISE community use)</a:t>
            </a:r>
          </a:p>
        </p:txBody>
      </p:sp>
      <p:grpSp>
        <p:nvGrpSpPr>
          <p:cNvPr id="14" name="Group 13">
            <a:extLst>
              <a:ext uri="{FF2B5EF4-FFF2-40B4-BE49-F238E27FC236}">
                <a16:creationId xmlns:a16="http://schemas.microsoft.com/office/drawing/2014/main" id="{6CE68BCC-B8E6-BD46-807C-F3F5AE5405E6}"/>
              </a:ext>
              <a:ext uri="{C183D7F6-B498-43B3-948B-1728B52AA6E4}">
                <adec:decorative xmlns:adec="http://schemas.microsoft.com/office/drawing/2017/decorative" val="1"/>
              </a:ext>
            </a:extLst>
          </p:cNvPr>
          <p:cNvGrpSpPr/>
          <p:nvPr/>
        </p:nvGrpSpPr>
        <p:grpSpPr>
          <a:xfrm>
            <a:off x="1818716" y="1311696"/>
            <a:ext cx="7718506" cy="5227216"/>
            <a:chOff x="1672412" y="1391367"/>
            <a:chExt cx="7718506" cy="5227216"/>
          </a:xfrm>
        </p:grpSpPr>
        <p:cxnSp>
          <p:nvCxnSpPr>
            <p:cNvPr id="5" name="Straight Arrow Connector 4">
              <a:extLst>
                <a:ext uri="{FF2B5EF4-FFF2-40B4-BE49-F238E27FC236}">
                  <a16:creationId xmlns:a16="http://schemas.microsoft.com/office/drawing/2014/main" id="{41CF19C3-9C28-5A43-A454-C5FA386CC248}"/>
                </a:ext>
              </a:extLst>
            </p:cNvPr>
            <p:cNvCxnSpPr>
              <a:cxnSpLocks/>
            </p:cNvCxnSpPr>
            <p:nvPr/>
          </p:nvCxnSpPr>
          <p:spPr>
            <a:xfrm flipV="1">
              <a:off x="2954225" y="1533703"/>
              <a:ext cx="30244" cy="4156878"/>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5114185-95BE-B44D-BEA7-8D6698992D30}"/>
                </a:ext>
              </a:extLst>
            </p:cNvPr>
            <p:cNvCxnSpPr>
              <a:cxnSpLocks/>
            </p:cNvCxnSpPr>
            <p:nvPr/>
          </p:nvCxnSpPr>
          <p:spPr>
            <a:xfrm>
              <a:off x="2904222" y="5698945"/>
              <a:ext cx="6428330" cy="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6A83AF2-B44E-924A-98AA-DD0037E2AA46}"/>
                </a:ext>
              </a:extLst>
            </p:cNvPr>
            <p:cNvSpPr txBox="1"/>
            <p:nvPr/>
          </p:nvSpPr>
          <p:spPr>
            <a:xfrm>
              <a:off x="2666689" y="6095363"/>
              <a:ext cx="3510063" cy="523220"/>
            </a:xfrm>
            <a:prstGeom prst="rect">
              <a:avLst/>
            </a:prstGeom>
            <a:noFill/>
          </p:spPr>
          <p:txBody>
            <a:bodyPr wrap="none" rtlCol="0">
              <a:spAutoFit/>
            </a:bodyPr>
            <a:lstStyle/>
            <a:p>
              <a:r>
                <a:rPr lang="en-US" sz="2800"/>
                <a:t>Individual/Institutional</a:t>
              </a:r>
            </a:p>
          </p:txBody>
        </p:sp>
        <p:sp>
          <p:nvSpPr>
            <p:cNvPr id="9" name="TextBox 8">
              <a:extLst>
                <a:ext uri="{FF2B5EF4-FFF2-40B4-BE49-F238E27FC236}">
                  <a16:creationId xmlns:a16="http://schemas.microsoft.com/office/drawing/2014/main" id="{87D7C50D-F6DA-EE45-983D-D6B60900809A}"/>
                </a:ext>
              </a:extLst>
            </p:cNvPr>
            <p:cNvSpPr txBox="1"/>
            <p:nvPr/>
          </p:nvSpPr>
          <p:spPr>
            <a:xfrm>
              <a:off x="7296564" y="6087395"/>
              <a:ext cx="1962397" cy="523220"/>
            </a:xfrm>
            <a:prstGeom prst="rect">
              <a:avLst/>
            </a:prstGeom>
            <a:noFill/>
          </p:spPr>
          <p:txBody>
            <a:bodyPr wrap="none" rtlCol="0">
              <a:spAutoFit/>
            </a:bodyPr>
            <a:lstStyle/>
            <a:p>
              <a:r>
                <a:rPr lang="en-US" sz="2800"/>
                <a:t>Community </a:t>
              </a:r>
            </a:p>
          </p:txBody>
        </p:sp>
        <p:sp>
          <p:nvSpPr>
            <p:cNvPr id="10" name="TextBox 9">
              <a:extLst>
                <a:ext uri="{FF2B5EF4-FFF2-40B4-BE49-F238E27FC236}">
                  <a16:creationId xmlns:a16="http://schemas.microsoft.com/office/drawing/2014/main" id="{091B1EDB-532D-714D-AD3A-BDEAF677B134}"/>
                </a:ext>
              </a:extLst>
            </p:cNvPr>
            <p:cNvSpPr txBox="1"/>
            <p:nvPr/>
          </p:nvSpPr>
          <p:spPr>
            <a:xfrm rot="16200000">
              <a:off x="1321546" y="3472110"/>
              <a:ext cx="1224951" cy="523220"/>
            </a:xfrm>
            <a:prstGeom prst="rect">
              <a:avLst/>
            </a:prstGeom>
            <a:noFill/>
          </p:spPr>
          <p:txBody>
            <a:bodyPr wrap="none" rtlCol="0">
              <a:spAutoFit/>
            </a:bodyPr>
            <a:lstStyle/>
            <a:p>
              <a:r>
                <a:rPr lang="en-US" sz="2800"/>
                <a:t>Size ($)</a:t>
              </a:r>
            </a:p>
          </p:txBody>
        </p:sp>
        <p:cxnSp>
          <p:nvCxnSpPr>
            <p:cNvPr id="12" name="Straight Connector 11">
              <a:extLst>
                <a:ext uri="{FF2B5EF4-FFF2-40B4-BE49-F238E27FC236}">
                  <a16:creationId xmlns:a16="http://schemas.microsoft.com/office/drawing/2014/main" id="{9DFFB43F-D152-EA40-98F2-3D4E173F2416}"/>
                </a:ext>
              </a:extLst>
            </p:cNvPr>
            <p:cNvCxnSpPr/>
            <p:nvPr/>
          </p:nvCxnSpPr>
          <p:spPr>
            <a:xfrm>
              <a:off x="2862226" y="5109325"/>
              <a:ext cx="91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B0DF89-DFC5-8944-AA15-977C34447E72}"/>
                </a:ext>
              </a:extLst>
            </p:cNvPr>
            <p:cNvCxnSpPr/>
            <p:nvPr/>
          </p:nvCxnSpPr>
          <p:spPr>
            <a:xfrm>
              <a:off x="2870590" y="4203287"/>
              <a:ext cx="91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ADCA8-7FBA-4946-8D09-44F203C34A17}"/>
                </a:ext>
              </a:extLst>
            </p:cNvPr>
            <p:cNvCxnSpPr/>
            <p:nvPr/>
          </p:nvCxnSpPr>
          <p:spPr>
            <a:xfrm>
              <a:off x="2870590" y="3403187"/>
              <a:ext cx="9199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03B7075-031A-BB43-A4E0-FCBDD2B82B97}"/>
                </a:ext>
              </a:extLst>
            </p:cNvPr>
            <p:cNvSpPr txBox="1"/>
            <p:nvPr/>
          </p:nvSpPr>
          <p:spPr>
            <a:xfrm>
              <a:off x="2093589" y="2501306"/>
              <a:ext cx="792268" cy="369332"/>
            </a:xfrm>
            <a:prstGeom prst="rect">
              <a:avLst/>
            </a:prstGeom>
            <a:noFill/>
          </p:spPr>
          <p:txBody>
            <a:bodyPr wrap="square" rtlCol="0">
              <a:spAutoFit/>
            </a:bodyPr>
            <a:lstStyle/>
            <a:p>
              <a:pPr algn="r"/>
              <a:r>
                <a:rPr lang="en-US"/>
                <a:t>20M</a:t>
              </a:r>
            </a:p>
          </p:txBody>
        </p:sp>
        <p:sp>
          <p:nvSpPr>
            <p:cNvPr id="18" name="TextBox 17">
              <a:extLst>
                <a:ext uri="{FF2B5EF4-FFF2-40B4-BE49-F238E27FC236}">
                  <a16:creationId xmlns:a16="http://schemas.microsoft.com/office/drawing/2014/main" id="{37805228-82E8-7043-8331-BC3DD9A54697}"/>
                </a:ext>
              </a:extLst>
            </p:cNvPr>
            <p:cNvSpPr txBox="1"/>
            <p:nvPr/>
          </p:nvSpPr>
          <p:spPr>
            <a:xfrm>
              <a:off x="2387002" y="4072262"/>
              <a:ext cx="498855" cy="369332"/>
            </a:xfrm>
            <a:prstGeom prst="rect">
              <a:avLst/>
            </a:prstGeom>
            <a:noFill/>
          </p:spPr>
          <p:txBody>
            <a:bodyPr wrap="none" rtlCol="0">
              <a:spAutoFit/>
            </a:bodyPr>
            <a:lstStyle/>
            <a:p>
              <a:pPr algn="r"/>
              <a:r>
                <a:rPr lang="en-US"/>
                <a:t>5M</a:t>
              </a:r>
            </a:p>
          </p:txBody>
        </p:sp>
        <p:sp>
          <p:nvSpPr>
            <p:cNvPr id="19" name="TextBox 18">
              <a:extLst>
                <a:ext uri="{FF2B5EF4-FFF2-40B4-BE49-F238E27FC236}">
                  <a16:creationId xmlns:a16="http://schemas.microsoft.com/office/drawing/2014/main" id="{FF12B9FC-0C61-8E4F-9D0D-8192619434CD}"/>
                </a:ext>
              </a:extLst>
            </p:cNvPr>
            <p:cNvSpPr txBox="1"/>
            <p:nvPr/>
          </p:nvSpPr>
          <p:spPr>
            <a:xfrm>
              <a:off x="2154277" y="3224754"/>
              <a:ext cx="731580" cy="369332"/>
            </a:xfrm>
            <a:prstGeom prst="rect">
              <a:avLst/>
            </a:prstGeom>
            <a:noFill/>
          </p:spPr>
          <p:txBody>
            <a:bodyPr wrap="square" rtlCol="0">
              <a:spAutoFit/>
            </a:bodyPr>
            <a:lstStyle/>
            <a:p>
              <a:pPr algn="r"/>
              <a:r>
                <a:rPr lang="en-US"/>
                <a:t>10M </a:t>
              </a:r>
            </a:p>
          </p:txBody>
        </p:sp>
        <p:sp>
          <p:nvSpPr>
            <p:cNvPr id="24" name="Oval 23">
              <a:extLst>
                <a:ext uri="{FF2B5EF4-FFF2-40B4-BE49-F238E27FC236}">
                  <a16:creationId xmlns:a16="http://schemas.microsoft.com/office/drawing/2014/main" id="{C6C7B312-23E4-4A4C-8D88-DA517BD00B89}"/>
                </a:ext>
              </a:extLst>
            </p:cNvPr>
            <p:cNvSpPr/>
            <p:nvPr/>
          </p:nvSpPr>
          <p:spPr>
            <a:xfrm>
              <a:off x="8144164" y="2711652"/>
              <a:ext cx="1194328" cy="1412093"/>
            </a:xfrm>
            <a:prstGeom prst="ellipse">
              <a:avLst/>
            </a:prstGeom>
            <a:solidFill>
              <a:srgbClr val="B94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FABRIC </a:t>
              </a:r>
              <a:r>
                <a:rPr lang="en-US" sz="1000" dirty="0" err="1">
                  <a:solidFill>
                    <a:schemeClr val="tx1"/>
                  </a:solidFill>
                </a:rPr>
                <a:t>EduceLab</a:t>
              </a:r>
              <a:endParaRPr lang="en-US" sz="1000" dirty="0">
                <a:solidFill>
                  <a:schemeClr val="tx1"/>
                </a:solidFill>
              </a:endParaRPr>
            </a:p>
            <a:p>
              <a:pPr algn="ctr"/>
              <a:r>
                <a:rPr lang="en-US" sz="1000" dirty="0">
                  <a:solidFill>
                    <a:schemeClr val="tx1"/>
                  </a:solidFill>
                </a:rPr>
                <a:t>SAGE</a:t>
              </a:r>
            </a:p>
            <a:p>
              <a:pPr algn="ctr"/>
              <a:r>
                <a:rPr lang="en-US" sz="600" dirty="0">
                  <a:solidFill>
                    <a:schemeClr val="tx1"/>
                  </a:solidFill>
                </a:rPr>
                <a:t>Internet  Observatory</a:t>
              </a:r>
            </a:p>
            <a:p>
              <a:pPr algn="ctr"/>
              <a:r>
                <a:rPr lang="en-US" sz="700" dirty="0">
                  <a:solidFill>
                    <a:schemeClr val="tx1"/>
                  </a:solidFill>
                </a:rPr>
                <a:t>GIMI3S</a:t>
              </a:r>
            </a:p>
          </p:txBody>
        </p:sp>
        <p:cxnSp>
          <p:nvCxnSpPr>
            <p:cNvPr id="25" name="Straight Connector 24">
              <a:extLst>
                <a:ext uri="{FF2B5EF4-FFF2-40B4-BE49-F238E27FC236}">
                  <a16:creationId xmlns:a16="http://schemas.microsoft.com/office/drawing/2014/main" id="{70205478-D3AE-F34B-8CCD-BD7092A45B15}"/>
                </a:ext>
              </a:extLst>
            </p:cNvPr>
            <p:cNvCxnSpPr/>
            <p:nvPr/>
          </p:nvCxnSpPr>
          <p:spPr>
            <a:xfrm>
              <a:off x="2845063" y="2716171"/>
              <a:ext cx="91998"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A051248-D470-4841-B02E-6F1AE43AD997}"/>
                </a:ext>
              </a:extLst>
            </p:cNvPr>
            <p:cNvSpPr txBox="1"/>
            <p:nvPr/>
          </p:nvSpPr>
          <p:spPr>
            <a:xfrm>
              <a:off x="2387002" y="5010435"/>
              <a:ext cx="498855" cy="369332"/>
            </a:xfrm>
            <a:prstGeom prst="rect">
              <a:avLst/>
            </a:prstGeom>
            <a:noFill/>
          </p:spPr>
          <p:txBody>
            <a:bodyPr wrap="none" rtlCol="0">
              <a:spAutoFit/>
            </a:bodyPr>
            <a:lstStyle/>
            <a:p>
              <a:pPr algn="r"/>
              <a:r>
                <a:rPr lang="en-US"/>
                <a:t>1M</a:t>
              </a:r>
            </a:p>
          </p:txBody>
        </p:sp>
        <p:sp>
          <p:nvSpPr>
            <p:cNvPr id="31" name="Oval 30">
              <a:extLst>
                <a:ext uri="{FF2B5EF4-FFF2-40B4-BE49-F238E27FC236}">
                  <a16:creationId xmlns:a16="http://schemas.microsoft.com/office/drawing/2014/main" id="{8C541947-184A-0E40-8345-F88F1B1C8186}"/>
                </a:ext>
              </a:extLst>
            </p:cNvPr>
            <p:cNvSpPr/>
            <p:nvPr/>
          </p:nvSpPr>
          <p:spPr>
            <a:xfrm>
              <a:off x="8386101" y="1391367"/>
              <a:ext cx="966231" cy="141209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Frontera</a:t>
              </a:r>
            </a:p>
          </p:txBody>
        </p:sp>
        <p:sp>
          <p:nvSpPr>
            <p:cNvPr id="32" name="Oval 31">
              <a:extLst>
                <a:ext uri="{FF2B5EF4-FFF2-40B4-BE49-F238E27FC236}">
                  <a16:creationId xmlns:a16="http://schemas.microsoft.com/office/drawing/2014/main" id="{C6A158EF-3441-8440-9FE6-FA182AE6C41C}"/>
                </a:ext>
              </a:extLst>
            </p:cNvPr>
            <p:cNvSpPr/>
            <p:nvPr/>
          </p:nvSpPr>
          <p:spPr>
            <a:xfrm>
              <a:off x="6176752" y="2794484"/>
              <a:ext cx="1721771" cy="93923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Chameleon </a:t>
              </a:r>
              <a:r>
                <a:rPr lang="en-US" sz="1600" err="1">
                  <a:solidFill>
                    <a:schemeClr val="tx1"/>
                  </a:solidFill>
                </a:rPr>
                <a:t>CloudLab</a:t>
              </a:r>
              <a:endParaRPr lang="en-US" sz="1600">
                <a:solidFill>
                  <a:schemeClr val="tx1"/>
                </a:solidFill>
              </a:endParaRPr>
            </a:p>
          </p:txBody>
        </p:sp>
        <p:sp>
          <p:nvSpPr>
            <p:cNvPr id="33" name="Oval 32">
              <a:extLst>
                <a:ext uri="{FF2B5EF4-FFF2-40B4-BE49-F238E27FC236}">
                  <a16:creationId xmlns:a16="http://schemas.microsoft.com/office/drawing/2014/main" id="{460B136D-7C48-214E-83D8-F22128ADC68F}"/>
                </a:ext>
              </a:extLst>
            </p:cNvPr>
            <p:cNvSpPr/>
            <p:nvPr/>
          </p:nvSpPr>
          <p:spPr>
            <a:xfrm>
              <a:off x="5900926" y="3515877"/>
              <a:ext cx="1532792" cy="6756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err="1">
                  <a:solidFill>
                    <a:schemeClr val="tx1"/>
                  </a:solidFill>
                </a:rPr>
                <a:t>CloudBank</a:t>
              </a:r>
              <a:endParaRPr lang="en-US" sz="1600">
                <a:solidFill>
                  <a:schemeClr val="tx1"/>
                </a:solidFill>
              </a:endParaRPr>
            </a:p>
          </p:txBody>
        </p:sp>
        <p:cxnSp>
          <p:nvCxnSpPr>
            <p:cNvPr id="36" name="Straight Connector 35">
              <a:extLst>
                <a:ext uri="{FF2B5EF4-FFF2-40B4-BE49-F238E27FC236}">
                  <a16:creationId xmlns:a16="http://schemas.microsoft.com/office/drawing/2014/main" id="{078E1F3D-7288-D745-A8AC-7741668E1B13}"/>
                </a:ext>
              </a:extLst>
            </p:cNvPr>
            <p:cNvCxnSpPr>
              <a:cxnSpLocks/>
            </p:cNvCxnSpPr>
            <p:nvPr/>
          </p:nvCxnSpPr>
          <p:spPr>
            <a:xfrm>
              <a:off x="5954158" y="1600177"/>
              <a:ext cx="0" cy="433962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106FC57-9A02-4C7C-9B84-89E73D978301}"/>
                </a:ext>
              </a:extLst>
            </p:cNvPr>
            <p:cNvCxnSpPr/>
            <p:nvPr/>
          </p:nvCxnSpPr>
          <p:spPr bwMode="auto">
            <a:xfrm>
              <a:off x="3033441" y="4203287"/>
              <a:ext cx="6357477" cy="0"/>
            </a:xfrm>
            <a:prstGeom prst="line">
              <a:avLst/>
            </a:prstGeom>
            <a:solidFill>
              <a:schemeClr val="accent1"/>
            </a:solidFill>
            <a:ln w="12700" cap="flat" cmpd="sng" algn="ctr">
              <a:solidFill>
                <a:schemeClr val="bg1">
                  <a:lumMod val="75000"/>
                </a:schemeClr>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Oval 28">
              <a:extLst>
                <a:ext uri="{FF2B5EF4-FFF2-40B4-BE49-F238E27FC236}">
                  <a16:creationId xmlns:a16="http://schemas.microsoft.com/office/drawing/2014/main" id="{CD1B6EEF-7B2A-5844-AD02-52B892813743}"/>
                </a:ext>
              </a:extLst>
            </p:cNvPr>
            <p:cNvSpPr/>
            <p:nvPr/>
          </p:nvSpPr>
          <p:spPr>
            <a:xfrm>
              <a:off x="7663002" y="2291669"/>
              <a:ext cx="966231" cy="9392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PAWR</a:t>
              </a:r>
            </a:p>
          </p:txBody>
        </p:sp>
        <p:sp>
          <p:nvSpPr>
            <p:cNvPr id="30" name="Oval 29">
              <a:extLst>
                <a:ext uri="{FF2B5EF4-FFF2-40B4-BE49-F238E27FC236}">
                  <a16:creationId xmlns:a16="http://schemas.microsoft.com/office/drawing/2014/main" id="{FD3947A4-252C-124D-AACE-1D47A7ECE9AB}"/>
                </a:ext>
              </a:extLst>
            </p:cNvPr>
            <p:cNvSpPr/>
            <p:nvPr/>
          </p:nvSpPr>
          <p:spPr>
            <a:xfrm>
              <a:off x="7191782" y="3772088"/>
              <a:ext cx="1194319" cy="5392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FAB</a:t>
              </a:r>
            </a:p>
            <a:p>
              <a:pPr algn="ctr"/>
              <a:r>
                <a:rPr lang="en-US" sz="1000" err="1">
                  <a:solidFill>
                    <a:schemeClr val="tx1"/>
                  </a:solidFill>
                </a:rPr>
                <a:t>AmLight-ExP</a:t>
              </a:r>
              <a:endParaRPr lang="en-US" sz="1000">
                <a:solidFill>
                  <a:schemeClr val="tx1"/>
                </a:solidFill>
              </a:endParaRPr>
            </a:p>
          </p:txBody>
        </p:sp>
      </p:grpSp>
      <p:sp>
        <p:nvSpPr>
          <p:cNvPr id="45" name="Slide Number Placeholder 44">
            <a:extLst>
              <a:ext uri="{FF2B5EF4-FFF2-40B4-BE49-F238E27FC236}">
                <a16:creationId xmlns:a16="http://schemas.microsoft.com/office/drawing/2014/main" id="{DB75350C-7681-C640-B607-0997E94301ED}"/>
              </a:ext>
            </a:extLst>
          </p:cNvPr>
          <p:cNvSpPr>
            <a:spLocks noGrp="1"/>
          </p:cNvSpPr>
          <p:nvPr>
            <p:ph type="sldNum" sz="quarter" idx="12"/>
          </p:nvPr>
        </p:nvSpPr>
        <p:spPr/>
        <p:txBody>
          <a:bodyPr/>
          <a:lstStyle/>
          <a:p>
            <a:fld id="{586583F1-474D-BC4E-A615-36078273985D}" type="slidenum">
              <a:rPr lang="en-US" smtClean="0"/>
              <a:t>5</a:t>
            </a:fld>
            <a:endParaRPr lang="en-US"/>
          </a:p>
        </p:txBody>
      </p:sp>
      <p:sp>
        <p:nvSpPr>
          <p:cNvPr id="2" name="TextBox 1">
            <a:extLst>
              <a:ext uri="{FF2B5EF4-FFF2-40B4-BE49-F238E27FC236}">
                <a16:creationId xmlns:a16="http://schemas.microsoft.com/office/drawing/2014/main" id="{4BA98E3F-F11F-7241-8B1E-6EBE18D34906}"/>
              </a:ext>
            </a:extLst>
          </p:cNvPr>
          <p:cNvSpPr txBox="1"/>
          <p:nvPr/>
        </p:nvSpPr>
        <p:spPr>
          <a:xfrm>
            <a:off x="9933339" y="3852560"/>
            <a:ext cx="1630254" cy="800219"/>
          </a:xfrm>
          <a:prstGeom prst="rect">
            <a:avLst/>
          </a:prstGeom>
          <a:noFill/>
        </p:spPr>
        <p:txBody>
          <a:bodyPr wrap="none" rtlCol="0">
            <a:spAutoFit/>
          </a:bodyPr>
          <a:lstStyle/>
          <a:p>
            <a:r>
              <a:rPr lang="en-US"/>
              <a:t>PAWR includes:</a:t>
            </a:r>
            <a:br>
              <a:rPr lang="en-US"/>
            </a:br>
            <a:r>
              <a:rPr lang="en-US" sz="1400"/>
              <a:t>COSMOS,POWDER, </a:t>
            </a:r>
          </a:p>
          <a:p>
            <a:r>
              <a:rPr lang="en-US" sz="1400"/>
              <a:t>AERPAW, ARA</a:t>
            </a:r>
          </a:p>
        </p:txBody>
      </p:sp>
    </p:spTree>
    <p:extLst>
      <p:ext uri="{BB962C8B-B14F-4D97-AF65-F5344CB8AC3E}">
        <p14:creationId xmlns:p14="http://schemas.microsoft.com/office/powerpoint/2010/main" val="30372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5880"/>
            <a:ext cx="7950200"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FAQs </a:t>
            </a:r>
          </a:p>
        </p:txBody>
      </p:sp>
      <p:sp>
        <p:nvSpPr>
          <p:cNvPr id="8" name="TextBox 7">
            <a:extLst>
              <a:ext uri="{FF2B5EF4-FFF2-40B4-BE49-F238E27FC236}">
                <a16:creationId xmlns:a16="http://schemas.microsoft.com/office/drawing/2014/main" id="{D149A585-378F-F348-8301-CD93E9B924FA}"/>
              </a:ext>
            </a:extLst>
          </p:cNvPr>
          <p:cNvSpPr txBox="1"/>
          <p:nvPr/>
        </p:nvSpPr>
        <p:spPr>
          <a:xfrm>
            <a:off x="1972732" y="1526823"/>
            <a:ext cx="8390468" cy="3016210"/>
          </a:xfrm>
          <a:prstGeom prst="rect">
            <a:avLst/>
          </a:prstGeom>
          <a:noFill/>
        </p:spPr>
        <p:txBody>
          <a:bodyPr wrap="square" rtlCol="0">
            <a:spAutoFit/>
          </a:bodyPr>
          <a:lstStyle/>
          <a:p>
            <a:r>
              <a:rPr lang="en-US" sz="2200" b="1" dirty="0"/>
              <a:t>Q: </a:t>
            </a:r>
            <a:r>
              <a:rPr lang="en-US" sz="2200" dirty="0"/>
              <a:t>My idea is not ready for Mid-scale RI. Is there any planning grant?</a:t>
            </a:r>
          </a:p>
          <a:p>
            <a:endParaRPr lang="en-US" sz="1000" dirty="0"/>
          </a:p>
          <a:p>
            <a:r>
              <a:rPr lang="en-US" sz="2200" b="1" dirty="0"/>
              <a:t>A:</a:t>
            </a:r>
            <a:r>
              <a:rPr lang="en-US" sz="2200" b="1" i="1" dirty="0"/>
              <a:t> </a:t>
            </a:r>
            <a:r>
              <a:rPr lang="en-US" sz="2200" dirty="0"/>
              <a:t>CISE researchers may submit a Planning-M proposal to the CCRI solicitation (22-509, </a:t>
            </a:r>
            <a:r>
              <a:rPr lang="en-US" sz="2200" dirty="0">
                <a:hlinkClick r:id="rId3"/>
              </a:rPr>
              <a:t>https://www.nsf.gov/pubs/2022/nsf22509/nsf22509.htm</a:t>
            </a:r>
            <a:r>
              <a:rPr lang="en-US" sz="2200" dirty="0"/>
              <a:t>) to do appropriate planning activities towards submission of a future Mid-scale RI proposal. </a:t>
            </a:r>
            <a:endParaRPr lang="en-US" sz="2200" i="1" dirty="0"/>
          </a:p>
          <a:p>
            <a:endParaRPr lang="en-US" sz="2400" b="1" dirty="0"/>
          </a:p>
          <a:p>
            <a:endParaRPr lang="en-US" sz="2400" dirty="0"/>
          </a:p>
        </p:txBody>
      </p:sp>
      <p:sp>
        <p:nvSpPr>
          <p:cNvPr id="2" name="Slide Number Placeholder 1">
            <a:extLst>
              <a:ext uri="{FF2B5EF4-FFF2-40B4-BE49-F238E27FC236}">
                <a16:creationId xmlns:a16="http://schemas.microsoft.com/office/drawing/2014/main" id="{A74AC790-E168-8145-EC27-D0079CCB3411}"/>
              </a:ext>
            </a:extLst>
          </p:cNvPr>
          <p:cNvSpPr>
            <a:spLocks noGrp="1"/>
          </p:cNvSpPr>
          <p:nvPr>
            <p:ph type="sldNum" sz="quarter" idx="12"/>
          </p:nvPr>
        </p:nvSpPr>
        <p:spPr/>
        <p:txBody>
          <a:bodyPr/>
          <a:lstStyle/>
          <a:p>
            <a:fld id="{4710E8EA-57F6-764C-8914-AEEABF058192}" type="slidenum">
              <a:rPr lang="en-US" smtClean="0"/>
              <a:pPr/>
              <a:t>50</a:t>
            </a:fld>
            <a:endParaRPr lang="en-US"/>
          </a:p>
        </p:txBody>
      </p:sp>
    </p:spTree>
    <p:extLst>
      <p:ext uri="{BB962C8B-B14F-4D97-AF65-F5344CB8AC3E}">
        <p14:creationId xmlns:p14="http://schemas.microsoft.com/office/powerpoint/2010/main" val="247964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6">
            <a:extLst>
              <a:ext uri="{FF2B5EF4-FFF2-40B4-BE49-F238E27FC236}">
                <a16:creationId xmlns:a16="http://schemas.microsoft.com/office/drawing/2014/main" id="{8EA298B0-A0DF-204C-B995-08E5837427C5}"/>
              </a:ext>
              <a:ext uri="{C183D7F6-B498-43B3-948B-1728B52AA6E4}">
                <adec:decorative xmlns:adec="http://schemas.microsoft.com/office/drawing/2017/decorative" val="1"/>
              </a:ext>
            </a:extLst>
          </p:cNvPr>
          <p:cNvSpPr txBox="1">
            <a:spLocks noGrp="1" noChangeArrowheads="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fld id="{783885FA-952A-4342-933E-43E4B24FE6A9}" type="slidenum">
              <a:rPr lang="en-US" altLang="en-US" sz="1400"/>
              <a:pPr algn="r" eaLnBrk="1" hangingPunct="1">
                <a:spcBef>
                  <a:spcPct val="0"/>
                </a:spcBef>
                <a:buFontTx/>
                <a:buNone/>
              </a:pPr>
              <a:t>51</a:t>
            </a:fld>
            <a:endParaRPr lang="en-US" altLang="en-US" sz="1400"/>
          </a:p>
        </p:txBody>
      </p:sp>
      <p:sp>
        <p:nvSpPr>
          <p:cNvPr id="26626" name="Rectangle 2">
            <a:extLst>
              <a:ext uri="{FF2B5EF4-FFF2-40B4-BE49-F238E27FC236}">
                <a16:creationId xmlns:a16="http://schemas.microsoft.com/office/drawing/2014/main" id="{6E2362DA-1C07-ED42-B360-CF6BD59A79DC}"/>
              </a:ext>
            </a:extLst>
          </p:cNvPr>
          <p:cNvSpPr>
            <a:spLocks noGrp="1" noChangeArrowheads="1"/>
          </p:cNvSpPr>
          <p:nvPr>
            <p:ph type="ctrTitle" idx="4294967295"/>
          </p:nvPr>
        </p:nvSpPr>
        <p:spPr>
          <a:xfrm>
            <a:off x="1854665" y="1139128"/>
            <a:ext cx="7632700" cy="914400"/>
          </a:xfrm>
        </p:spPr>
        <p:txBody>
          <a:bodyPr/>
          <a:lstStyle/>
          <a:p>
            <a:pPr eaLnBrk="1" hangingPunct="1"/>
            <a:r>
              <a:rPr lang="en-US" altLang="en-US" b="1" i="1" dirty="0">
                <a:solidFill>
                  <a:srgbClr val="003399"/>
                </a:solidFill>
                <a:ea typeface="ＭＳ Ｐゴシック" panose="020B0600070205080204" pitchFamily="34" charset="-128"/>
              </a:rPr>
              <a:t>Thank You!</a:t>
            </a:r>
          </a:p>
        </p:txBody>
      </p:sp>
      <p:pic>
        <p:nvPicPr>
          <p:cNvPr id="26630" name="Picture 1">
            <a:extLst>
              <a:ext uri="{FF2B5EF4-FFF2-40B4-BE49-F238E27FC236}">
                <a16:creationId xmlns:a16="http://schemas.microsoft.com/office/drawing/2014/main" id="{D18EE1F7-145E-F747-847C-C1764743F41F}"/>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3238500" y="197183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61D34C1-07A9-22B9-5032-5214F934EE4A}"/>
              </a:ext>
            </a:extLst>
          </p:cNvPr>
          <p:cNvSpPr>
            <a:spLocks noGrp="1"/>
          </p:cNvSpPr>
          <p:nvPr>
            <p:ph type="sldNum" sz="quarter" idx="12"/>
          </p:nvPr>
        </p:nvSpPr>
        <p:spPr/>
        <p:txBody>
          <a:bodyPr/>
          <a:lstStyle/>
          <a:p>
            <a:fld id="{4710E8EA-57F6-764C-8914-AEEABF058192}" type="slidenum">
              <a:rPr lang="en-US" smtClean="0"/>
              <a:pPr/>
              <a:t>51</a:t>
            </a:fld>
            <a:endParaRPr lang="en-US"/>
          </a:p>
        </p:txBody>
      </p:sp>
    </p:spTree>
    <p:extLst>
      <p:ext uri="{BB962C8B-B14F-4D97-AF65-F5344CB8AC3E}">
        <p14:creationId xmlns:p14="http://schemas.microsoft.com/office/powerpoint/2010/main" val="406462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9" name="Rectangle 8">
            <a:extLst>
              <a:ext uri="{FF2B5EF4-FFF2-40B4-BE49-F238E27FC236}">
                <a16:creationId xmlns:a16="http://schemas.microsoft.com/office/drawing/2014/main" id="{CCC46AA4-44AA-B24F-9F71-D41D821C020C}"/>
              </a:ext>
              <a:ext uri="{C183D7F6-B498-43B3-948B-1728B52AA6E4}">
                <adec:decorative xmlns:adec="http://schemas.microsoft.com/office/drawing/2017/decorative" val="1"/>
              </a:ext>
            </a:extLst>
          </p:cNvPr>
          <p:cNvSpPr>
            <a:spLocks noChangeArrowheads="1"/>
          </p:cNvSpPr>
          <p:nvPr/>
        </p:nvSpPr>
        <p:spPr bwMode="auto">
          <a:xfrm>
            <a:off x="1828800" y="2725337"/>
            <a:ext cx="8620045" cy="228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700">
                <a:solidFill>
                  <a:schemeClr val="tx1"/>
                </a:solidFill>
                <a:latin typeface="Arial" charset="0"/>
                <a:ea typeface="ＭＳ Ｐゴシック" charset="-128"/>
              </a:defRPr>
            </a:lvl1pPr>
            <a:lvl2pPr marL="742950" indent="-285750" eaLnBrk="0" hangingPunct="0">
              <a:defRPr sz="1700">
                <a:solidFill>
                  <a:schemeClr val="tx1"/>
                </a:solidFill>
                <a:latin typeface="Arial" charset="0"/>
                <a:ea typeface="ＭＳ Ｐゴシック" charset="-128"/>
              </a:defRPr>
            </a:lvl2pPr>
            <a:lvl3pPr marL="1143000" indent="-228600" eaLnBrk="0" hangingPunct="0">
              <a:defRPr sz="1700">
                <a:solidFill>
                  <a:schemeClr val="tx1"/>
                </a:solidFill>
                <a:latin typeface="Arial" charset="0"/>
                <a:ea typeface="ＭＳ Ｐゴシック" charset="-128"/>
              </a:defRPr>
            </a:lvl3pPr>
            <a:lvl4pPr marL="1600200" indent="-228600" eaLnBrk="0" hangingPunct="0">
              <a:defRPr sz="1700">
                <a:solidFill>
                  <a:schemeClr val="tx1"/>
                </a:solidFill>
                <a:latin typeface="Arial" charset="0"/>
                <a:ea typeface="ＭＳ Ｐゴシック" charset="-128"/>
              </a:defRPr>
            </a:lvl4pPr>
            <a:lvl5pPr marL="2057400" indent="-228600" eaLnBrk="0" hangingPunct="0">
              <a:defRPr sz="1700">
                <a:solidFill>
                  <a:schemeClr val="tx1"/>
                </a:solidFill>
                <a:latin typeface="Arial" charset="0"/>
                <a:ea typeface="ＭＳ Ｐゴシック" charset="-128"/>
              </a:defRPr>
            </a:lvl5pPr>
            <a:lvl6pPr marL="2514600" indent="-228600" eaLnBrk="0" fontAlgn="base" hangingPunct="0">
              <a:spcBef>
                <a:spcPct val="0"/>
              </a:spcBef>
              <a:spcAft>
                <a:spcPct val="0"/>
              </a:spcAft>
              <a:defRPr sz="1700">
                <a:solidFill>
                  <a:schemeClr val="tx1"/>
                </a:solidFill>
                <a:latin typeface="Arial" charset="0"/>
                <a:ea typeface="ＭＳ Ｐゴシック" charset="-128"/>
              </a:defRPr>
            </a:lvl6pPr>
            <a:lvl7pPr marL="2971800" indent="-228600" eaLnBrk="0" fontAlgn="base" hangingPunct="0">
              <a:spcBef>
                <a:spcPct val="0"/>
              </a:spcBef>
              <a:spcAft>
                <a:spcPct val="0"/>
              </a:spcAft>
              <a:defRPr sz="1700">
                <a:solidFill>
                  <a:schemeClr val="tx1"/>
                </a:solidFill>
                <a:latin typeface="Arial" charset="0"/>
                <a:ea typeface="ＭＳ Ｐゴシック" charset="-128"/>
              </a:defRPr>
            </a:lvl7pPr>
            <a:lvl8pPr marL="3429000" indent="-228600" eaLnBrk="0" fontAlgn="base" hangingPunct="0">
              <a:spcBef>
                <a:spcPct val="0"/>
              </a:spcBef>
              <a:spcAft>
                <a:spcPct val="0"/>
              </a:spcAft>
              <a:defRPr sz="1700">
                <a:solidFill>
                  <a:schemeClr val="tx1"/>
                </a:solidFill>
                <a:latin typeface="Arial" charset="0"/>
                <a:ea typeface="ＭＳ Ｐゴシック" charset="-128"/>
              </a:defRPr>
            </a:lvl8pPr>
            <a:lvl9pPr marL="3886200" indent="-228600" eaLnBrk="0" fontAlgn="base" hangingPunct="0">
              <a:spcBef>
                <a:spcPct val="0"/>
              </a:spcBef>
              <a:spcAft>
                <a:spcPct val="0"/>
              </a:spcAft>
              <a:defRPr sz="1700">
                <a:solidFill>
                  <a:schemeClr val="tx1"/>
                </a:solidFill>
                <a:latin typeface="Arial" charset="0"/>
                <a:ea typeface="ＭＳ Ｐゴシック" charset="-128"/>
              </a:defRPr>
            </a:lvl9pPr>
          </a:lstStyle>
          <a:p>
            <a:pPr algn="ctr" eaLnBrk="1" hangingPunct="1"/>
            <a:endParaRPr lang="en-US" altLang="en-US" sz="3200" dirty="0"/>
          </a:p>
        </p:txBody>
      </p:sp>
      <p:pic>
        <p:nvPicPr>
          <p:cNvPr id="2" name="Picture 2">
            <a:extLst>
              <a:ext uri="{FF2B5EF4-FFF2-40B4-BE49-F238E27FC236}">
                <a16:creationId xmlns:a16="http://schemas.microsoft.com/office/drawing/2014/main" id="{8FA35E81-B5B5-546A-E193-D44B0377C81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9300" y="1998421"/>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808CCC-9366-4082-7267-B89F948B29E7}"/>
              </a:ext>
            </a:extLst>
          </p:cNvPr>
          <p:cNvSpPr>
            <a:spLocks noGrp="1"/>
          </p:cNvSpPr>
          <p:nvPr>
            <p:ph type="title"/>
          </p:nvPr>
        </p:nvSpPr>
        <p:spPr/>
        <p:txBody>
          <a:bodyPr/>
          <a:lstStyle/>
          <a:p>
            <a:r>
              <a:rPr lang="en-US" dirty="0"/>
              <a:t>Mid-scale Research Infrastructure</a:t>
            </a:r>
          </a:p>
        </p:txBody>
      </p:sp>
      <p:sp>
        <p:nvSpPr>
          <p:cNvPr id="3" name="TextBox 2">
            <a:extLst>
              <a:ext uri="{FF2B5EF4-FFF2-40B4-BE49-F238E27FC236}">
                <a16:creationId xmlns:a16="http://schemas.microsoft.com/office/drawing/2014/main" id="{487AD908-3459-F14F-5BDA-1AD775194E6B}"/>
              </a:ext>
            </a:extLst>
          </p:cNvPr>
          <p:cNvSpPr txBox="1"/>
          <p:nvPr/>
        </p:nvSpPr>
        <p:spPr>
          <a:xfrm>
            <a:off x="4759702" y="1920718"/>
            <a:ext cx="4166781" cy="424731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solidFill>
              </a:rPr>
              <a:t>Many important potential experiments and facilities fall between the $100K to $4M Major Research Instrumentation (MRI) program and the &gt; $100M Major Multi-user Facilities range.</a:t>
            </a:r>
          </a:p>
          <a:p>
            <a:pPr marL="285750" indent="-285750">
              <a:buFont typeface="Arial" panose="020B0604020202020204" pitchFamily="34" charset="0"/>
              <a:buChar char="•"/>
            </a:pPr>
            <a:r>
              <a:rPr lang="en-US" dirty="0">
                <a:solidFill>
                  <a:schemeClr val="tx1"/>
                </a:solidFill>
              </a:rPr>
              <a:t>This gap results in missed opportunities that may leave essential science undone.</a:t>
            </a:r>
          </a:p>
          <a:p>
            <a:pPr marL="285750" indent="-285750">
              <a:buFont typeface="Arial" panose="020B0604020202020204" pitchFamily="34" charset="0"/>
              <a:buChar char="•"/>
            </a:pPr>
            <a:r>
              <a:rPr lang="en-US" dirty="0">
                <a:solidFill>
                  <a:schemeClr val="tx1"/>
                </a:solidFill>
              </a:rPr>
              <a:t>NSF needed a new agile process for funding experimental research capabilities in the mid-scale range.</a:t>
            </a:r>
          </a:p>
          <a:p>
            <a:pPr marL="742950" lvl="1" indent="-285750">
              <a:buFont typeface="Arial" panose="020B0604020202020204" pitchFamily="34" charset="0"/>
              <a:buChar char="•"/>
            </a:pPr>
            <a:r>
              <a:rPr lang="en-US" dirty="0">
                <a:solidFill>
                  <a:schemeClr val="tx1"/>
                </a:solidFill>
              </a:rPr>
              <a:t>Mid-scale RI-1: $4 - &lt;$20   M</a:t>
            </a:r>
          </a:p>
          <a:p>
            <a:pPr marL="742950" lvl="1" indent="-285750">
              <a:buFont typeface="Arial" panose="020B0604020202020204" pitchFamily="34" charset="0"/>
              <a:buChar char="•"/>
            </a:pPr>
            <a:r>
              <a:rPr lang="en-US" dirty="0">
                <a:solidFill>
                  <a:schemeClr val="tx1"/>
                </a:solidFill>
              </a:rPr>
              <a:t>Mid-scale RI-2: $20 - $100 M</a:t>
            </a:r>
          </a:p>
          <a:p>
            <a:pPr marL="742950" lvl="1" indent="-285750">
              <a:buFont typeface="Arial" panose="020B0604020202020204" pitchFamily="34" charset="0"/>
              <a:buChar char="•"/>
            </a:pPr>
            <a:endParaRPr lang="en-US" dirty="0">
              <a:solidFill>
                <a:schemeClr val="tx1"/>
              </a:solidFill>
            </a:endParaRPr>
          </a:p>
        </p:txBody>
      </p:sp>
      <p:sp>
        <p:nvSpPr>
          <p:cNvPr id="5" name="Slide Number Placeholder 4">
            <a:extLst>
              <a:ext uri="{FF2B5EF4-FFF2-40B4-BE49-F238E27FC236}">
                <a16:creationId xmlns:a16="http://schemas.microsoft.com/office/drawing/2014/main" id="{0589367D-B031-7CDB-B489-5D5310628CFD}"/>
              </a:ext>
            </a:extLst>
          </p:cNvPr>
          <p:cNvSpPr>
            <a:spLocks noGrp="1"/>
          </p:cNvSpPr>
          <p:nvPr>
            <p:ph type="sldNum" sz="quarter" idx="12"/>
          </p:nvPr>
        </p:nvSpPr>
        <p:spPr/>
        <p:txBody>
          <a:bodyPr/>
          <a:lstStyle/>
          <a:p>
            <a:fld id="{4710E8EA-57F6-764C-8914-AEEABF058192}" type="slidenum">
              <a:rPr lang="en-US" smtClean="0"/>
              <a:pPr/>
              <a:t>6</a:t>
            </a:fld>
            <a:endParaRPr lang="en-US"/>
          </a:p>
        </p:txBody>
      </p:sp>
    </p:spTree>
    <p:extLst>
      <p:ext uri="{BB962C8B-B14F-4D97-AF65-F5344CB8AC3E}">
        <p14:creationId xmlns:p14="http://schemas.microsoft.com/office/powerpoint/2010/main" val="231672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562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1735439" y="1102720"/>
            <a:ext cx="8620045" cy="52033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Research Infrastructure (Mid-scale RI)</a:t>
            </a:r>
          </a:p>
        </p:txBody>
      </p:sp>
      <p:pic>
        <p:nvPicPr>
          <p:cNvPr id="4" name="Picture 3">
            <a:extLst>
              <a:ext uri="{FF2B5EF4-FFF2-40B4-BE49-F238E27FC236}">
                <a16:creationId xmlns:a16="http://schemas.microsoft.com/office/drawing/2014/main" id="{7CBDA5DF-3DCB-B141-AA0A-11FF9CCA4D6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9613" y="1756346"/>
            <a:ext cx="5851695" cy="4388771"/>
          </a:xfrm>
          <a:prstGeom prst="rect">
            <a:avLst/>
          </a:prstGeom>
        </p:spPr>
      </p:pic>
      <p:sp>
        <p:nvSpPr>
          <p:cNvPr id="10" name="TextBox 9">
            <a:extLst>
              <a:ext uri="{FF2B5EF4-FFF2-40B4-BE49-F238E27FC236}">
                <a16:creationId xmlns:a16="http://schemas.microsoft.com/office/drawing/2014/main" id="{B7EF5A75-A2BC-2F41-A5D3-FA7E11C0BA56}"/>
              </a:ext>
              <a:ext uri="{C183D7F6-B498-43B3-948B-1728B52AA6E4}">
                <adec:decorative xmlns:adec="http://schemas.microsoft.com/office/drawing/2017/decorative" val="1"/>
              </a:ext>
            </a:extLst>
          </p:cNvPr>
          <p:cNvSpPr txBox="1"/>
          <p:nvPr/>
        </p:nvSpPr>
        <p:spPr>
          <a:xfrm>
            <a:off x="5867400" y="2247900"/>
            <a:ext cx="1739900" cy="369332"/>
          </a:xfrm>
          <a:prstGeom prst="rect">
            <a:avLst/>
          </a:prstGeom>
          <a:noFill/>
        </p:spPr>
        <p:txBody>
          <a:bodyPr wrap="square" rtlCol="0">
            <a:spAutoFit/>
          </a:bodyPr>
          <a:lstStyle/>
          <a:p>
            <a:r>
              <a:rPr lang="en-US" b="1" dirty="0"/>
              <a:t>Mid-scale RI-2</a:t>
            </a:r>
          </a:p>
        </p:txBody>
      </p:sp>
      <p:sp>
        <p:nvSpPr>
          <p:cNvPr id="9" name="TextBox 8">
            <a:extLst>
              <a:ext uri="{FF2B5EF4-FFF2-40B4-BE49-F238E27FC236}">
                <a16:creationId xmlns:a16="http://schemas.microsoft.com/office/drawing/2014/main" id="{59829797-9668-9448-B3B4-04F44AF2BC81}"/>
              </a:ext>
              <a:ext uri="{C183D7F6-B498-43B3-948B-1728B52AA6E4}">
                <adec:decorative xmlns:adec="http://schemas.microsoft.com/office/drawing/2017/decorative" val="1"/>
              </a:ext>
            </a:extLst>
          </p:cNvPr>
          <p:cNvSpPr txBox="1"/>
          <p:nvPr/>
        </p:nvSpPr>
        <p:spPr>
          <a:xfrm>
            <a:off x="3556000" y="2425701"/>
            <a:ext cx="1384300" cy="646331"/>
          </a:xfrm>
          <a:prstGeom prst="rect">
            <a:avLst/>
          </a:prstGeom>
          <a:noFill/>
        </p:spPr>
        <p:txBody>
          <a:bodyPr wrap="square" rtlCol="0">
            <a:spAutoFit/>
          </a:bodyPr>
          <a:lstStyle/>
          <a:p>
            <a:r>
              <a:rPr lang="en-US" b="1" dirty="0"/>
              <a:t>Mid-scale RI-1</a:t>
            </a:r>
          </a:p>
        </p:txBody>
      </p:sp>
      <p:sp>
        <p:nvSpPr>
          <p:cNvPr id="6" name="TextBox 5">
            <a:extLst>
              <a:ext uri="{FF2B5EF4-FFF2-40B4-BE49-F238E27FC236}">
                <a16:creationId xmlns:a16="http://schemas.microsoft.com/office/drawing/2014/main" id="{EF6445C1-99CE-8843-82DC-045AE836AAF2}"/>
              </a:ext>
              <a:ext uri="{C183D7F6-B498-43B3-948B-1728B52AA6E4}">
                <adec:decorative xmlns:adec="http://schemas.microsoft.com/office/drawing/2017/decorative" val="1"/>
              </a:ext>
            </a:extLst>
          </p:cNvPr>
          <p:cNvSpPr txBox="1"/>
          <p:nvPr/>
        </p:nvSpPr>
        <p:spPr>
          <a:xfrm>
            <a:off x="2908300" y="3581400"/>
            <a:ext cx="622300" cy="369332"/>
          </a:xfrm>
          <a:prstGeom prst="rect">
            <a:avLst/>
          </a:prstGeom>
          <a:noFill/>
        </p:spPr>
        <p:txBody>
          <a:bodyPr wrap="square" rtlCol="0">
            <a:spAutoFit/>
          </a:bodyPr>
          <a:lstStyle/>
          <a:p>
            <a:r>
              <a:rPr lang="en-US" b="1" dirty="0"/>
              <a:t>MRI</a:t>
            </a:r>
          </a:p>
        </p:txBody>
      </p:sp>
      <p:sp>
        <p:nvSpPr>
          <p:cNvPr id="8" name="TextBox 7">
            <a:extLst>
              <a:ext uri="{FF2B5EF4-FFF2-40B4-BE49-F238E27FC236}">
                <a16:creationId xmlns:a16="http://schemas.microsoft.com/office/drawing/2014/main" id="{824D526D-C062-CA4B-9F3E-3788963D4E08}"/>
              </a:ext>
              <a:ext uri="{C183D7F6-B498-43B3-948B-1728B52AA6E4}">
                <adec:decorative xmlns:adec="http://schemas.microsoft.com/office/drawing/2017/decorative" val="1"/>
              </a:ext>
            </a:extLst>
          </p:cNvPr>
          <p:cNvSpPr txBox="1"/>
          <p:nvPr/>
        </p:nvSpPr>
        <p:spPr>
          <a:xfrm>
            <a:off x="8267701" y="2921000"/>
            <a:ext cx="1065158" cy="369332"/>
          </a:xfrm>
          <a:prstGeom prst="rect">
            <a:avLst/>
          </a:prstGeom>
          <a:noFill/>
        </p:spPr>
        <p:txBody>
          <a:bodyPr wrap="square" rtlCol="0">
            <a:spAutoFit/>
          </a:bodyPr>
          <a:lstStyle/>
          <a:p>
            <a:r>
              <a:rPr lang="en-US" b="1" dirty="0"/>
              <a:t>MREFC</a:t>
            </a:r>
          </a:p>
        </p:txBody>
      </p:sp>
      <p:sp>
        <p:nvSpPr>
          <p:cNvPr id="2" name="Slide Number Placeholder 1">
            <a:extLst>
              <a:ext uri="{FF2B5EF4-FFF2-40B4-BE49-F238E27FC236}">
                <a16:creationId xmlns:a16="http://schemas.microsoft.com/office/drawing/2014/main" id="{E9311977-87ED-8BFB-CF6A-360DD1C8F7C0}"/>
              </a:ext>
            </a:extLst>
          </p:cNvPr>
          <p:cNvSpPr>
            <a:spLocks noGrp="1"/>
          </p:cNvSpPr>
          <p:nvPr>
            <p:ph type="sldNum" sz="quarter" idx="12"/>
          </p:nvPr>
        </p:nvSpPr>
        <p:spPr/>
        <p:txBody>
          <a:bodyPr/>
          <a:lstStyle/>
          <a:p>
            <a:fld id="{4710E8EA-57F6-764C-8914-AEEABF058192}" type="slidenum">
              <a:rPr lang="en-US" smtClean="0"/>
              <a:pPr/>
              <a:t>7</a:t>
            </a:fld>
            <a:endParaRPr lang="en-US"/>
          </a:p>
        </p:txBody>
      </p:sp>
    </p:spTree>
    <p:extLst>
      <p:ext uri="{BB962C8B-B14F-4D97-AF65-F5344CB8AC3E}">
        <p14:creationId xmlns:p14="http://schemas.microsoft.com/office/powerpoint/2010/main" val="261892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694174"/>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1113266"/>
            <a:ext cx="7950200" cy="553998"/>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 </a:t>
            </a:r>
          </a:p>
        </p:txBody>
      </p:sp>
      <p:graphicFrame>
        <p:nvGraphicFramePr>
          <p:cNvPr id="3" name="Diagram 2">
            <a:extLst>
              <a:ext uri="{FF2B5EF4-FFF2-40B4-BE49-F238E27FC236}">
                <a16:creationId xmlns:a16="http://schemas.microsoft.com/office/drawing/2014/main" id="{D5323E1E-7CEC-4D8A-A62A-A662D9468E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8771937"/>
              </p:ext>
            </p:extLst>
          </p:nvPr>
        </p:nvGraphicFramePr>
        <p:xfrm>
          <a:off x="1905475" y="1694174"/>
          <a:ext cx="8390468" cy="4677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E37C5000-D66F-87BE-8808-9BF098C13BDA}"/>
              </a:ext>
            </a:extLst>
          </p:cNvPr>
          <p:cNvSpPr>
            <a:spLocks noGrp="1"/>
          </p:cNvSpPr>
          <p:nvPr>
            <p:ph type="sldNum" sz="quarter" idx="12"/>
          </p:nvPr>
        </p:nvSpPr>
        <p:spPr/>
        <p:txBody>
          <a:bodyPr/>
          <a:lstStyle/>
          <a:p>
            <a:fld id="{4710E8EA-57F6-764C-8914-AEEABF058192}" type="slidenum">
              <a:rPr lang="en-US" smtClean="0"/>
              <a:pPr/>
              <a:t>8</a:t>
            </a:fld>
            <a:endParaRPr lang="en-US"/>
          </a:p>
        </p:txBody>
      </p:sp>
    </p:spTree>
    <p:extLst>
      <p:ext uri="{BB962C8B-B14F-4D97-AF65-F5344CB8AC3E}">
        <p14:creationId xmlns:p14="http://schemas.microsoft.com/office/powerpoint/2010/main" val="220369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C183D7F6-B498-43B3-948B-1728B52AA6E4}">
                <adec:decorative xmlns:adec="http://schemas.microsoft.com/office/drawing/2017/decorative" val="1"/>
              </a:ext>
            </a:extLst>
          </p:cNvPr>
          <p:cNvSpPr>
            <a:spLocks noChangeArrowheads="1"/>
          </p:cNvSpPr>
          <p:nvPr/>
        </p:nvSpPr>
        <p:spPr bwMode="auto">
          <a:xfrm>
            <a:off x="1735439" y="1818160"/>
            <a:ext cx="8730543" cy="4731496"/>
          </a:xfrm>
          <a:prstGeom prst="rect">
            <a:avLst/>
          </a:prstGeom>
          <a:noFill/>
          <a:ln w="9525">
            <a:noFill/>
            <a:miter lim="800000"/>
            <a:headEnd/>
            <a:tailEnd/>
          </a:ln>
        </p:spPr>
        <p:txBody>
          <a:bodyPr wrap="square">
            <a:noAutofit/>
          </a:bodyPr>
          <a:lstStyle/>
          <a:p>
            <a:endParaRPr lang="en-US" sz="2300" b="1" dirty="0"/>
          </a:p>
        </p:txBody>
      </p:sp>
      <p:sp>
        <p:nvSpPr>
          <p:cNvPr id="5" name="Title 4"/>
          <p:cNvSpPr>
            <a:spLocks noGrp="1" noChangeArrowheads="1"/>
          </p:cNvSpPr>
          <p:nvPr>
            <p:ph type="title" idx="4294967295"/>
          </p:nvPr>
        </p:nvSpPr>
        <p:spPr bwMode="auto">
          <a:xfrm>
            <a:off x="2108200" y="989284"/>
            <a:ext cx="7950200" cy="553998"/>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tx1"/>
                </a:solidFill>
                <a:effectLst/>
                <a:uLnTx/>
                <a:uFillTx/>
                <a:latin typeface="Arial" pitchFamily="34" charset="0"/>
                <a:ea typeface="+mn-ea"/>
                <a:cs typeface="Arial" pitchFamily="34" charset="0"/>
              </a:rPr>
              <a:t>Mid-scale RI-1 (NSF 22-637) due dates </a:t>
            </a:r>
          </a:p>
        </p:txBody>
      </p:sp>
      <p:graphicFrame>
        <p:nvGraphicFramePr>
          <p:cNvPr id="3" name="Diagram 2">
            <a:extLst>
              <a:ext uri="{FF2B5EF4-FFF2-40B4-BE49-F238E27FC236}">
                <a16:creationId xmlns:a16="http://schemas.microsoft.com/office/drawing/2014/main" id="{373D4454-77F6-42B2-AB69-E924010B606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9408397"/>
              </p:ext>
            </p:extLst>
          </p:nvPr>
        </p:nvGraphicFramePr>
        <p:xfrm>
          <a:off x="1836448" y="1960791"/>
          <a:ext cx="8730543" cy="2022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8523B94E-0BD5-9001-30F4-A45491542D37}"/>
              </a:ext>
            </a:extLst>
          </p:cNvPr>
          <p:cNvSpPr>
            <a:spLocks noGrp="1"/>
          </p:cNvSpPr>
          <p:nvPr>
            <p:ph type="sldNum" sz="quarter" idx="12"/>
          </p:nvPr>
        </p:nvSpPr>
        <p:spPr/>
        <p:txBody>
          <a:bodyPr/>
          <a:lstStyle/>
          <a:p>
            <a:fld id="{4710E8EA-57F6-764C-8914-AEEABF058192}" type="slidenum">
              <a:rPr lang="en-US" smtClean="0"/>
              <a:pPr/>
              <a:t>9</a:t>
            </a:fld>
            <a:endParaRPr lang="en-US"/>
          </a:p>
        </p:txBody>
      </p:sp>
    </p:spTree>
    <p:extLst>
      <p:ext uri="{BB962C8B-B14F-4D97-AF65-F5344CB8AC3E}">
        <p14:creationId xmlns:p14="http://schemas.microsoft.com/office/powerpoint/2010/main" val="196094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ayout 7">
  <a:themeElements>
    <a:clrScheme name="NSF NEW COLOR PALETTE 2022">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Custom 3">
      <a:majorFont>
        <a:latin typeface="Open Sans 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176FF569A72144925470ED9676DC30" ma:contentTypeVersion="8" ma:contentTypeDescription="Create a new document." ma:contentTypeScope="" ma:versionID="61e35a3766a54ced0cbcac5d093416e3">
  <xsd:schema xmlns:xsd="http://www.w3.org/2001/XMLSchema" xmlns:xs="http://www.w3.org/2001/XMLSchema" xmlns:p="http://schemas.microsoft.com/office/2006/metadata/properties" xmlns:ns2="0cf77daa-5445-4d26-ace6-97094430d631" targetNamespace="http://schemas.microsoft.com/office/2006/metadata/properties" ma:root="true" ma:fieldsID="2afc24a38483a6145d573f72598346fd" ns2:_="">
    <xsd:import namespace="0cf77daa-5445-4d26-ace6-97094430d6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f77daa-5445-4d26-ace6-97094430d6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3AB446-4D9E-44BC-8023-AF806CDB5182}"/>
</file>

<file path=customXml/itemProps2.xml><?xml version="1.0" encoding="utf-8"?>
<ds:datastoreItem xmlns:ds="http://schemas.openxmlformats.org/officeDocument/2006/customXml" ds:itemID="{63C60F42-5942-4692-86E5-1C588D6F2CE3}">
  <ds:schemaRefs>
    <ds:schemaRef ds:uri="http://purl.org/dc/dcmitype/"/>
    <ds:schemaRef ds:uri="e1bb6d1e-d2b8-430c-ad45-bbcd4745b4e6"/>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purl.org/dc/elements/1.1/"/>
    <ds:schemaRef ds:uri="0d428b67-4319-45b7-919e-103cd486b0c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D4B9C59-68FC-46DF-86AD-952B644C64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1027</TotalTime>
  <Words>5056</Words>
  <Application>Microsoft Office PowerPoint</Application>
  <PresentationFormat>Widescreen</PresentationFormat>
  <Paragraphs>496</Paragraphs>
  <Slides>51</Slides>
  <Notes>38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51</vt:i4>
      </vt:variant>
    </vt:vector>
  </HeadingPairs>
  <TitlesOfParts>
    <vt:vector size="63" baseType="lpstr">
      <vt:lpstr>Arial</vt:lpstr>
      <vt:lpstr>Calibri</vt:lpstr>
      <vt:lpstr>Microsoft Sans Serif</vt:lpstr>
      <vt:lpstr>Open Sans</vt:lpstr>
      <vt:lpstr>Open Sans Light</vt:lpstr>
      <vt:lpstr>Symbol</vt:lpstr>
      <vt:lpstr>Tahoma</vt:lpstr>
      <vt:lpstr>Tw Cen MT</vt:lpstr>
      <vt:lpstr>Verdana</vt:lpstr>
      <vt:lpstr>Layout 7</vt:lpstr>
      <vt:lpstr>1_Office Theme</vt:lpstr>
      <vt:lpstr>3_Office Theme</vt:lpstr>
      <vt:lpstr> Mid-scale Research Infrastructure-1 </vt:lpstr>
      <vt:lpstr>Mid-scale RI-1 Working Group at NSF</vt:lpstr>
      <vt:lpstr>Outline</vt:lpstr>
      <vt:lpstr>A Sketch of NSF and CISE Infrastructure Programs</vt:lpstr>
      <vt:lpstr>NSF Research Infrastructure (already funded for CISE community use)</vt:lpstr>
      <vt:lpstr>Mid-scale Research Infrastructure</vt:lpstr>
      <vt:lpstr>Mid-Scale Research Infrastructure (Mid-scale RI)</vt:lpstr>
      <vt:lpstr>Mid-scale RI </vt:lpstr>
      <vt:lpstr>Mid-scale RI-1 (NSF 22-637) due dates </vt:lpstr>
      <vt:lpstr>Mid-scale RI-1 projects should  </vt:lpstr>
      <vt:lpstr>Mid-scale RI-1 will NOT support </vt:lpstr>
      <vt:lpstr>MSRI-1: Cyberinfrastructure (CI) projects </vt:lpstr>
      <vt:lpstr>Mid-scale RI-1: Two types of projects</vt:lpstr>
      <vt:lpstr>Mid-scale RI-1: types of projects</vt:lpstr>
      <vt:lpstr>Mid-scale RI looks for</vt:lpstr>
      <vt:lpstr>Mid-scale RI-1 (NSF 22-637) </vt:lpstr>
      <vt:lpstr>Mid-scale RI-1 (NSF 22-637) </vt:lpstr>
      <vt:lpstr>Mid-scale RI-1 (NSF 22-637) </vt:lpstr>
      <vt:lpstr>Foundation-wide Award for mid-scale RI-1</vt:lpstr>
      <vt:lpstr>Mid-scale RI-1s Awards: CISE-related</vt:lpstr>
      <vt:lpstr>Award # 1935966 for $ 19,980,601, 4-year duration</vt:lpstr>
      <vt:lpstr>Award #1935984</vt:lpstr>
      <vt:lpstr>GMI3S</vt:lpstr>
      <vt:lpstr>Award # 2131940 for $14M, 5-year duration</vt:lpstr>
      <vt:lpstr>Award #2131929</vt:lpstr>
      <vt:lpstr>Mid-scale RI-2 award: Example </vt:lpstr>
      <vt:lpstr>Guidance on Proposals for Research Cyberinfrastructure Projects</vt:lpstr>
      <vt:lpstr>CISE Emphases1</vt:lpstr>
      <vt:lpstr>CISE Research needs Infrastructure</vt:lpstr>
      <vt:lpstr>Mid-scale RI-1 FAQs </vt:lpstr>
      <vt:lpstr>Mid-scale RI-1 FAQs </vt:lpstr>
      <vt:lpstr>Mid-scale RI-1 FAQs </vt:lpstr>
      <vt:lpstr>Mid-scale RI-1 FAQs </vt:lpstr>
      <vt:lpstr>Mid-scale RI-1 FAQs </vt:lpstr>
      <vt:lpstr>Mid-scale RI-1 FAQs </vt:lpstr>
      <vt:lpstr>Mid-scale RI-1 FAQs </vt:lpstr>
      <vt:lpstr>Mid-scale RI-1 FAQs </vt:lpstr>
      <vt:lpstr>Mid-scale RI-1 FAQs </vt:lpstr>
      <vt:lpstr>Mid-scale RI-1 FAQs </vt:lpstr>
      <vt:lpstr>Mid-scale RI-1 FAQs </vt:lpstr>
      <vt:lpstr>Mid-scale RI-1 FAQs </vt:lpstr>
      <vt:lpstr>Mid-scale RI-1 FAQs </vt:lpstr>
      <vt:lpstr>Mid-scale RI-1 FAQs </vt:lpstr>
      <vt:lpstr>Mid-scale RI-1 FAQs </vt:lpstr>
      <vt:lpstr>Mid-scale RI-1 FAQs </vt:lpstr>
      <vt:lpstr>Mid-scale RI-1 FAQs </vt:lpstr>
      <vt:lpstr>Mid-scale RI-1 FAQs </vt:lpstr>
      <vt:lpstr>Mid-scale RI-1 FAQs </vt:lpstr>
      <vt:lpstr>Mid-scale RI-1 FAQs </vt:lpstr>
      <vt:lpstr>Mid-scale RI-1 FAQs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Computing &amp; Information Science &amp; Engineering Landscape: A look forward Margaret Martonosi NSF Assistant Director for Computer and Information Science and Engineering (CISE)  June, 2020</dc:title>
  <dc:creator>Martonosi, Margaret</dc:creator>
  <cp:lastModifiedBy>Carlson, Paul L. (Contractor)</cp:lastModifiedBy>
  <cp:revision>22</cp:revision>
  <cp:lastPrinted>2022-04-04T16:58:42Z</cp:lastPrinted>
  <dcterms:created xsi:type="dcterms:W3CDTF">2020-06-10T15:13:30Z</dcterms:created>
  <dcterms:modified xsi:type="dcterms:W3CDTF">2022-10-31T19:20:43Z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fe976522-5e9e-48b5-bb69-069311c8896c</vt:lpwstr>
  </property>
  <property fmtid="{D5CDD505-2E9C-101B-9397-08002B2CF9AE}" pid="3" name="ContainsCUI">
    <vt:lpwstr>No</vt:lpwstr>
  </property>
</Properties>
</file>